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2"/>
  </p:notesMasterIdLst>
  <p:sldIdLst>
    <p:sldId id="256" r:id="rId2"/>
    <p:sldId id="265" r:id="rId3"/>
    <p:sldId id="266" r:id="rId4"/>
    <p:sldId id="272" r:id="rId5"/>
    <p:sldId id="286" r:id="rId6"/>
    <p:sldId id="267" r:id="rId7"/>
    <p:sldId id="271" r:id="rId8"/>
    <p:sldId id="268" r:id="rId9"/>
    <p:sldId id="275" r:id="rId10"/>
    <p:sldId id="274" r:id="rId11"/>
    <p:sldId id="270" r:id="rId12"/>
    <p:sldId id="280" r:id="rId13"/>
    <p:sldId id="287" r:id="rId14"/>
    <p:sldId id="259" r:id="rId15"/>
    <p:sldId id="278" r:id="rId16"/>
    <p:sldId id="279" r:id="rId17"/>
    <p:sldId id="276" r:id="rId18"/>
    <p:sldId id="284" r:id="rId19"/>
    <p:sldId id="263" r:id="rId20"/>
    <p:sldId id="264" r:id="rId21"/>
    <p:sldId id="285" r:id="rId22"/>
    <p:sldId id="277" r:id="rId23"/>
    <p:sldId id="288" r:id="rId24"/>
    <p:sldId id="290" r:id="rId25"/>
    <p:sldId id="269" r:id="rId26"/>
    <p:sldId id="289" r:id="rId27"/>
    <p:sldId id="262" r:id="rId28"/>
    <p:sldId id="281" r:id="rId29"/>
    <p:sldId id="282" r:id="rId30"/>
    <p:sldId id="283" r:id="rId3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FF6E9"/>
    <a:srgbClr val="FFFFF3"/>
    <a:srgbClr val="FFFFCD"/>
    <a:srgbClr val="E7F5D7"/>
    <a:srgbClr val="FFFFCC"/>
    <a:srgbClr val="FFFF99"/>
    <a:srgbClr val="DCF0C6"/>
    <a:srgbClr val="CAE8AA"/>
    <a:srgbClr val="E9ED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9" autoAdjust="0"/>
    <p:restoredTop sz="67251" autoAdjust="0"/>
  </p:normalViewPr>
  <p:slideViewPr>
    <p:cSldViewPr snapToGrid="0">
      <p:cViewPr varScale="1">
        <p:scale>
          <a:sx n="77" d="100"/>
          <a:sy n="77" d="100"/>
        </p:scale>
        <p:origin x="1584" y="84"/>
      </p:cViewPr>
      <p:guideLst/>
    </p:cSldViewPr>
  </p:slideViewPr>
  <p:outlineViewPr>
    <p:cViewPr>
      <p:scale>
        <a:sx n="33" d="100"/>
        <a:sy n="33" d="100"/>
      </p:scale>
      <p:origin x="0" y="-16140"/>
    </p:cViewPr>
  </p:outlineViewPr>
  <p:notesTextViewPr>
    <p:cViewPr>
      <p:scale>
        <a:sx n="1" d="1"/>
        <a:sy n="1" d="1"/>
      </p:scale>
      <p:origin x="0" y="0"/>
    </p:cViewPr>
  </p:notesTextViewPr>
  <p:notesViewPr>
    <p:cSldViewPr snapToGrid="0">
      <p:cViewPr varScale="1">
        <p:scale>
          <a:sx n="87" d="100"/>
          <a:sy n="87" d="100"/>
        </p:scale>
        <p:origin x="298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Monthly Average Precipitation Between the Years 2000 and 2010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Precipitation!$A$3</c:f>
              <c:strCache>
                <c:ptCount val="1"/>
                <c:pt idx="0">
                  <c:v>OURAY</c:v>
                </c:pt>
              </c:strCache>
            </c:strRef>
          </c:tx>
          <c:spPr>
            <a:ln w="28575" cap="rnd">
              <a:solidFill>
                <a:schemeClr val="bg2">
                  <a:lumMod val="20000"/>
                  <a:lumOff val="80000"/>
                </a:schemeClr>
              </a:solidFill>
              <a:round/>
            </a:ln>
            <a:effectLst/>
          </c:spPr>
          <c:marker>
            <c:symbol val="none"/>
          </c:marker>
          <c:cat>
            <c:strRef>
              <c:f>Precipitation!$B$2:$M$2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Precipitation!$B$3:$M$3</c:f>
              <c:numCache>
                <c:formatCode>General</c:formatCode>
                <c:ptCount val="12"/>
                <c:pt idx="0">
                  <c:v>1.55</c:v>
                </c:pt>
                <c:pt idx="1">
                  <c:v>1.71</c:v>
                </c:pt>
                <c:pt idx="2">
                  <c:v>2.91</c:v>
                </c:pt>
                <c:pt idx="3">
                  <c:v>1.96</c:v>
                </c:pt>
                <c:pt idx="4">
                  <c:v>1.73</c:v>
                </c:pt>
                <c:pt idx="5">
                  <c:v>1.1200000000000001</c:v>
                </c:pt>
                <c:pt idx="6">
                  <c:v>2.92</c:v>
                </c:pt>
                <c:pt idx="7">
                  <c:v>2.62</c:v>
                </c:pt>
                <c:pt idx="8">
                  <c:v>2.21</c:v>
                </c:pt>
                <c:pt idx="9">
                  <c:v>2.2799999999999998</c:v>
                </c:pt>
                <c:pt idx="10">
                  <c:v>2.02</c:v>
                </c:pt>
                <c:pt idx="11">
                  <c:v>1.44</c:v>
                </c:pt>
              </c:numCache>
            </c:numRef>
          </c:val>
          <c:smooth val="0"/>
          <c:extLst>
            <c:ext xmlns:c16="http://schemas.microsoft.com/office/drawing/2014/chart" uri="{C3380CC4-5D6E-409C-BE32-E72D297353CC}">
              <c16:uniqueId val="{00000000-8BD1-411D-A536-9CA038CD9CA4}"/>
            </c:ext>
          </c:extLst>
        </c:ser>
        <c:ser>
          <c:idx val="1"/>
          <c:order val="1"/>
          <c:tx>
            <c:strRef>
              <c:f>Precipitation!$A$4</c:f>
              <c:strCache>
                <c:ptCount val="1"/>
                <c:pt idx="0">
                  <c:v>PARADOX</c:v>
                </c:pt>
              </c:strCache>
            </c:strRef>
          </c:tx>
          <c:spPr>
            <a:ln w="28575" cap="rnd">
              <a:solidFill>
                <a:srgbClr val="E9EDBF"/>
              </a:solidFill>
              <a:round/>
            </a:ln>
            <a:effectLst/>
          </c:spPr>
          <c:marker>
            <c:symbol val="none"/>
          </c:marker>
          <c:cat>
            <c:strRef>
              <c:f>Precipitation!$B$2:$M$2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Precipitation!$B$4:$M$4</c:f>
              <c:numCache>
                <c:formatCode>General</c:formatCode>
                <c:ptCount val="12"/>
                <c:pt idx="0">
                  <c:v>0.99</c:v>
                </c:pt>
                <c:pt idx="1">
                  <c:v>1.01</c:v>
                </c:pt>
                <c:pt idx="2">
                  <c:v>0.98</c:v>
                </c:pt>
                <c:pt idx="3">
                  <c:v>0.9</c:v>
                </c:pt>
                <c:pt idx="4">
                  <c:v>0.83</c:v>
                </c:pt>
                <c:pt idx="5">
                  <c:v>0.65</c:v>
                </c:pt>
                <c:pt idx="6">
                  <c:v>1.19</c:v>
                </c:pt>
                <c:pt idx="7">
                  <c:v>1.33</c:v>
                </c:pt>
                <c:pt idx="8">
                  <c:v>1.62</c:v>
                </c:pt>
                <c:pt idx="9">
                  <c:v>1.56</c:v>
                </c:pt>
                <c:pt idx="10">
                  <c:v>1.04</c:v>
                </c:pt>
                <c:pt idx="11">
                  <c:v>1.22</c:v>
                </c:pt>
              </c:numCache>
            </c:numRef>
          </c:val>
          <c:smooth val="0"/>
          <c:extLst>
            <c:ext xmlns:c16="http://schemas.microsoft.com/office/drawing/2014/chart" uri="{C3380CC4-5D6E-409C-BE32-E72D297353CC}">
              <c16:uniqueId val="{00000001-8BD1-411D-A536-9CA038CD9CA4}"/>
            </c:ext>
          </c:extLst>
        </c:ser>
        <c:ser>
          <c:idx val="2"/>
          <c:order val="2"/>
          <c:tx>
            <c:strRef>
              <c:f>Precipitation!$A$5</c:f>
              <c:strCache>
                <c:ptCount val="1"/>
                <c:pt idx="0">
                  <c:v>RIDGWAY</c:v>
                </c:pt>
              </c:strCache>
            </c:strRef>
          </c:tx>
          <c:spPr>
            <a:ln w="28575" cap="rnd">
              <a:solidFill>
                <a:schemeClr val="accent5">
                  <a:lumMod val="50000"/>
                </a:schemeClr>
              </a:solidFill>
              <a:round/>
            </a:ln>
            <a:effectLst/>
          </c:spPr>
          <c:marker>
            <c:symbol val="none"/>
          </c:marker>
          <c:cat>
            <c:strRef>
              <c:f>Precipitation!$B$2:$M$2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Precipitation!$B$5:$M$5</c:f>
              <c:numCache>
                <c:formatCode>General</c:formatCode>
                <c:ptCount val="12"/>
                <c:pt idx="0">
                  <c:v>0.87</c:v>
                </c:pt>
                <c:pt idx="1">
                  <c:v>0.86</c:v>
                </c:pt>
                <c:pt idx="2">
                  <c:v>1.57</c:v>
                </c:pt>
                <c:pt idx="3">
                  <c:v>1.45</c:v>
                </c:pt>
                <c:pt idx="4">
                  <c:v>1.58</c:v>
                </c:pt>
                <c:pt idx="5">
                  <c:v>1.04</c:v>
                </c:pt>
                <c:pt idx="6">
                  <c:v>2.0699999999999998</c:v>
                </c:pt>
                <c:pt idx="7">
                  <c:v>2.17</c:v>
                </c:pt>
                <c:pt idx="8">
                  <c:v>1.77</c:v>
                </c:pt>
                <c:pt idx="9">
                  <c:v>1.47</c:v>
                </c:pt>
                <c:pt idx="10">
                  <c:v>1.37</c:v>
                </c:pt>
                <c:pt idx="11">
                  <c:v>0.79</c:v>
                </c:pt>
              </c:numCache>
            </c:numRef>
          </c:val>
          <c:smooth val="0"/>
          <c:extLst>
            <c:ext xmlns:c16="http://schemas.microsoft.com/office/drawing/2014/chart" uri="{C3380CC4-5D6E-409C-BE32-E72D297353CC}">
              <c16:uniqueId val="{00000002-8BD1-411D-A536-9CA038CD9CA4}"/>
            </c:ext>
          </c:extLst>
        </c:ser>
        <c:ser>
          <c:idx val="3"/>
          <c:order val="3"/>
          <c:tx>
            <c:strRef>
              <c:f>Precipitation!$A$6</c:f>
              <c:strCache>
                <c:ptCount val="1"/>
                <c:pt idx="0">
                  <c:v>SILVERTON, CO</c:v>
                </c:pt>
              </c:strCache>
            </c:strRef>
          </c:tx>
          <c:spPr>
            <a:ln w="28575" cap="rnd">
              <a:solidFill>
                <a:schemeClr val="accent4">
                  <a:lumMod val="20000"/>
                  <a:lumOff val="80000"/>
                </a:schemeClr>
              </a:solidFill>
              <a:round/>
            </a:ln>
            <a:effectLst/>
          </c:spPr>
          <c:marker>
            <c:symbol val="none"/>
          </c:marker>
          <c:cat>
            <c:strRef>
              <c:f>Precipitation!$B$2:$M$2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Precipitation!$B$6:$M$6</c:f>
              <c:numCache>
                <c:formatCode>General</c:formatCode>
                <c:ptCount val="12"/>
                <c:pt idx="0">
                  <c:v>1.77</c:v>
                </c:pt>
                <c:pt idx="1">
                  <c:v>2.16</c:v>
                </c:pt>
                <c:pt idx="2">
                  <c:v>2.38</c:v>
                </c:pt>
                <c:pt idx="3">
                  <c:v>1.92</c:v>
                </c:pt>
                <c:pt idx="4">
                  <c:v>1.73</c:v>
                </c:pt>
                <c:pt idx="5">
                  <c:v>1.2</c:v>
                </c:pt>
                <c:pt idx="6">
                  <c:v>2.59</c:v>
                </c:pt>
                <c:pt idx="7">
                  <c:v>3.28</c:v>
                </c:pt>
                <c:pt idx="8">
                  <c:v>3.23</c:v>
                </c:pt>
                <c:pt idx="9">
                  <c:v>2.37</c:v>
                </c:pt>
                <c:pt idx="10">
                  <c:v>1.82</c:v>
                </c:pt>
                <c:pt idx="11">
                  <c:v>2.04</c:v>
                </c:pt>
              </c:numCache>
            </c:numRef>
          </c:val>
          <c:smooth val="0"/>
          <c:extLst>
            <c:ext xmlns:c16="http://schemas.microsoft.com/office/drawing/2014/chart" uri="{C3380CC4-5D6E-409C-BE32-E72D297353CC}">
              <c16:uniqueId val="{00000003-8BD1-411D-A536-9CA038CD9CA4}"/>
            </c:ext>
          </c:extLst>
        </c:ser>
        <c:ser>
          <c:idx val="4"/>
          <c:order val="4"/>
          <c:tx>
            <c:strRef>
              <c:f>Precipitation!$A$7</c:f>
              <c:strCache>
                <c:ptCount val="1"/>
                <c:pt idx="0">
                  <c:v>TELLURIDE, CO</c:v>
                </c:pt>
              </c:strCache>
            </c:strRef>
          </c:tx>
          <c:spPr>
            <a:ln w="28575" cap="rnd">
              <a:solidFill>
                <a:schemeClr val="accent1">
                  <a:lumMod val="75000"/>
                </a:schemeClr>
              </a:solidFill>
              <a:round/>
            </a:ln>
            <a:effectLst/>
          </c:spPr>
          <c:marker>
            <c:symbol val="none"/>
          </c:marker>
          <c:cat>
            <c:strRef>
              <c:f>Precipitation!$B$2:$M$2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Precipitation!$B$7:$M$7</c:f>
              <c:numCache>
                <c:formatCode>General</c:formatCode>
                <c:ptCount val="12"/>
                <c:pt idx="0">
                  <c:v>1.48</c:v>
                </c:pt>
                <c:pt idx="1">
                  <c:v>1.6</c:v>
                </c:pt>
                <c:pt idx="2">
                  <c:v>1.97</c:v>
                </c:pt>
                <c:pt idx="3">
                  <c:v>1.92</c:v>
                </c:pt>
                <c:pt idx="4">
                  <c:v>1.83</c:v>
                </c:pt>
                <c:pt idx="5">
                  <c:v>1.1299999999999999</c:v>
                </c:pt>
                <c:pt idx="6">
                  <c:v>2.48</c:v>
                </c:pt>
                <c:pt idx="7">
                  <c:v>2.9</c:v>
                </c:pt>
                <c:pt idx="8">
                  <c:v>2.67</c:v>
                </c:pt>
                <c:pt idx="9">
                  <c:v>1.92</c:v>
                </c:pt>
                <c:pt idx="10">
                  <c:v>1.8</c:v>
                </c:pt>
                <c:pt idx="11">
                  <c:v>1.6</c:v>
                </c:pt>
              </c:numCache>
            </c:numRef>
          </c:val>
          <c:smooth val="0"/>
          <c:extLst>
            <c:ext xmlns:c16="http://schemas.microsoft.com/office/drawing/2014/chart" uri="{C3380CC4-5D6E-409C-BE32-E72D297353CC}">
              <c16:uniqueId val="{00000004-8BD1-411D-A536-9CA038CD9CA4}"/>
            </c:ext>
          </c:extLst>
        </c:ser>
        <c:ser>
          <c:idx val="5"/>
          <c:order val="5"/>
          <c:tx>
            <c:strRef>
              <c:f>Precipitation!$A$8</c:f>
              <c:strCache>
                <c:ptCount val="1"/>
                <c:pt idx="0">
                  <c:v>URAVAN, CO</c:v>
                </c:pt>
              </c:strCache>
            </c:strRef>
          </c:tx>
          <c:spPr>
            <a:ln w="28575" cap="rnd">
              <a:solidFill>
                <a:srgbClr val="FFFF99"/>
              </a:solidFill>
              <a:round/>
            </a:ln>
            <a:effectLst/>
          </c:spPr>
          <c:marker>
            <c:symbol val="none"/>
          </c:marker>
          <c:cat>
            <c:strRef>
              <c:f>Precipitation!$B$2:$M$2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Precipitation!$B$8:$M$8</c:f>
              <c:numCache>
                <c:formatCode>General</c:formatCode>
                <c:ptCount val="12"/>
                <c:pt idx="0">
                  <c:v>0.8</c:v>
                </c:pt>
                <c:pt idx="1">
                  <c:v>0.92</c:v>
                </c:pt>
                <c:pt idx="2">
                  <c:v>1.07</c:v>
                </c:pt>
                <c:pt idx="3">
                  <c:v>0.96</c:v>
                </c:pt>
                <c:pt idx="4">
                  <c:v>0.88</c:v>
                </c:pt>
                <c:pt idx="5">
                  <c:v>0.55000000000000004</c:v>
                </c:pt>
                <c:pt idx="6">
                  <c:v>1.1399999999999999</c:v>
                </c:pt>
                <c:pt idx="7">
                  <c:v>1.49</c:v>
                </c:pt>
                <c:pt idx="8">
                  <c:v>1.75</c:v>
                </c:pt>
                <c:pt idx="9">
                  <c:v>1.51</c:v>
                </c:pt>
                <c:pt idx="10">
                  <c:v>0.99</c:v>
                </c:pt>
                <c:pt idx="11">
                  <c:v>1</c:v>
                </c:pt>
              </c:numCache>
            </c:numRef>
          </c:val>
          <c:smooth val="0"/>
          <c:extLst>
            <c:ext xmlns:c16="http://schemas.microsoft.com/office/drawing/2014/chart" uri="{C3380CC4-5D6E-409C-BE32-E72D297353CC}">
              <c16:uniqueId val="{00000005-8BD1-411D-A536-9CA038CD9CA4}"/>
            </c:ext>
          </c:extLst>
        </c:ser>
        <c:dLbls>
          <c:showLegendKey val="0"/>
          <c:showVal val="0"/>
          <c:showCatName val="0"/>
          <c:showSerName val="0"/>
          <c:showPercent val="0"/>
          <c:showBubbleSize val="0"/>
        </c:dLbls>
        <c:smooth val="0"/>
        <c:axId val="772769128"/>
        <c:axId val="772769456"/>
      </c:lineChart>
      <c:catAx>
        <c:axId val="772769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2769456"/>
        <c:crosses val="autoZero"/>
        <c:auto val="1"/>
        <c:lblAlgn val="ctr"/>
        <c:lblOffset val="100"/>
        <c:noMultiLvlLbl val="0"/>
      </c:catAx>
      <c:valAx>
        <c:axId val="772769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2769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Monthly Average Snowfall Between the</a:t>
            </a:r>
            <a:r>
              <a:rPr lang="en-US" baseline="0"/>
              <a:t> Years 2000 and 2010</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Snowfall!$A$3</c:f>
              <c:strCache>
                <c:ptCount val="1"/>
                <c:pt idx="0">
                  <c:v>RIDGWAY, CO</c:v>
                </c:pt>
              </c:strCache>
            </c:strRef>
          </c:tx>
          <c:spPr>
            <a:ln w="28575" cap="rnd">
              <a:solidFill>
                <a:schemeClr val="accent5">
                  <a:lumMod val="50000"/>
                </a:schemeClr>
              </a:solidFill>
              <a:round/>
            </a:ln>
            <a:effectLst/>
          </c:spPr>
          <c:marker>
            <c:symbol val="none"/>
          </c:marker>
          <c:cat>
            <c:strRef>
              <c:f>Snowfall!$B$2:$M$2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Snowfall!$B$3:$M$3</c:f>
              <c:numCache>
                <c:formatCode>General</c:formatCode>
                <c:ptCount val="12"/>
                <c:pt idx="0">
                  <c:v>12.5</c:v>
                </c:pt>
                <c:pt idx="1">
                  <c:v>12.5</c:v>
                </c:pt>
                <c:pt idx="2">
                  <c:v>17.899999999999999</c:v>
                </c:pt>
                <c:pt idx="3">
                  <c:v>8</c:v>
                </c:pt>
                <c:pt idx="4">
                  <c:v>1.7</c:v>
                </c:pt>
                <c:pt idx="5">
                  <c:v>0</c:v>
                </c:pt>
                <c:pt idx="6">
                  <c:v>0</c:v>
                </c:pt>
                <c:pt idx="7">
                  <c:v>0</c:v>
                </c:pt>
                <c:pt idx="8">
                  <c:v>0.2</c:v>
                </c:pt>
                <c:pt idx="9">
                  <c:v>3.7</c:v>
                </c:pt>
                <c:pt idx="10">
                  <c:v>12.6</c:v>
                </c:pt>
                <c:pt idx="11">
                  <c:v>14</c:v>
                </c:pt>
              </c:numCache>
            </c:numRef>
          </c:val>
          <c:smooth val="0"/>
          <c:extLst>
            <c:ext xmlns:c16="http://schemas.microsoft.com/office/drawing/2014/chart" uri="{C3380CC4-5D6E-409C-BE32-E72D297353CC}">
              <c16:uniqueId val="{00000000-3B53-408C-ABC9-E2EECDC014B2}"/>
            </c:ext>
          </c:extLst>
        </c:ser>
        <c:ser>
          <c:idx val="1"/>
          <c:order val="1"/>
          <c:tx>
            <c:strRef>
              <c:f>Snowfall!$A$4</c:f>
              <c:strCache>
                <c:ptCount val="1"/>
                <c:pt idx="0">
                  <c:v>SILVERTON, CO</c:v>
                </c:pt>
              </c:strCache>
            </c:strRef>
          </c:tx>
          <c:spPr>
            <a:ln w="28575" cap="rnd">
              <a:solidFill>
                <a:schemeClr val="accent4">
                  <a:lumMod val="40000"/>
                  <a:lumOff val="60000"/>
                </a:schemeClr>
              </a:solidFill>
              <a:round/>
            </a:ln>
            <a:effectLst/>
          </c:spPr>
          <c:marker>
            <c:symbol val="none"/>
          </c:marker>
          <c:cat>
            <c:strRef>
              <c:f>Snowfall!$B$2:$M$2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Snowfall!$B$4:$M$4</c:f>
              <c:numCache>
                <c:formatCode>General</c:formatCode>
                <c:ptCount val="12"/>
                <c:pt idx="0">
                  <c:v>26.9</c:v>
                </c:pt>
                <c:pt idx="1">
                  <c:v>27.5</c:v>
                </c:pt>
                <c:pt idx="2">
                  <c:v>28.9</c:v>
                </c:pt>
                <c:pt idx="3">
                  <c:v>20.399999999999999</c:v>
                </c:pt>
                <c:pt idx="4">
                  <c:v>7.5</c:v>
                </c:pt>
                <c:pt idx="5">
                  <c:v>0.3</c:v>
                </c:pt>
                <c:pt idx="6">
                  <c:v>0</c:v>
                </c:pt>
                <c:pt idx="7">
                  <c:v>0</c:v>
                </c:pt>
                <c:pt idx="8">
                  <c:v>0.4</c:v>
                </c:pt>
                <c:pt idx="9">
                  <c:v>8.6</c:v>
                </c:pt>
                <c:pt idx="10">
                  <c:v>25.1</c:v>
                </c:pt>
                <c:pt idx="11">
                  <c:v>27.1</c:v>
                </c:pt>
              </c:numCache>
            </c:numRef>
          </c:val>
          <c:smooth val="0"/>
          <c:extLst>
            <c:ext xmlns:c16="http://schemas.microsoft.com/office/drawing/2014/chart" uri="{C3380CC4-5D6E-409C-BE32-E72D297353CC}">
              <c16:uniqueId val="{00000001-3B53-408C-ABC9-E2EECDC014B2}"/>
            </c:ext>
          </c:extLst>
        </c:ser>
        <c:ser>
          <c:idx val="2"/>
          <c:order val="2"/>
          <c:tx>
            <c:strRef>
              <c:f>Snowfall!$A$5</c:f>
              <c:strCache>
                <c:ptCount val="1"/>
                <c:pt idx="0">
                  <c:v>TELLURIDE, CO</c:v>
                </c:pt>
              </c:strCache>
            </c:strRef>
          </c:tx>
          <c:spPr>
            <a:ln w="28575" cap="rnd">
              <a:solidFill>
                <a:schemeClr val="accent1">
                  <a:lumMod val="75000"/>
                </a:schemeClr>
              </a:solidFill>
              <a:round/>
            </a:ln>
            <a:effectLst/>
          </c:spPr>
          <c:marker>
            <c:symbol val="none"/>
          </c:marker>
          <c:cat>
            <c:strRef>
              <c:f>Snowfall!$B$2:$M$2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Snowfall!$B$5:$M$5</c:f>
              <c:numCache>
                <c:formatCode>General</c:formatCode>
                <c:ptCount val="12"/>
                <c:pt idx="0">
                  <c:v>24.6</c:v>
                </c:pt>
                <c:pt idx="1">
                  <c:v>26.9</c:v>
                </c:pt>
                <c:pt idx="2">
                  <c:v>34.700000000000003</c:v>
                </c:pt>
                <c:pt idx="3">
                  <c:v>20.3</c:v>
                </c:pt>
                <c:pt idx="4">
                  <c:v>8.3000000000000007</c:v>
                </c:pt>
                <c:pt idx="5">
                  <c:v>0.4</c:v>
                </c:pt>
                <c:pt idx="6">
                  <c:v>0</c:v>
                </c:pt>
                <c:pt idx="7">
                  <c:v>0</c:v>
                </c:pt>
                <c:pt idx="8">
                  <c:v>1</c:v>
                </c:pt>
                <c:pt idx="9">
                  <c:v>8.4</c:v>
                </c:pt>
                <c:pt idx="10">
                  <c:v>24.7</c:v>
                </c:pt>
                <c:pt idx="11">
                  <c:v>26.2</c:v>
                </c:pt>
              </c:numCache>
            </c:numRef>
          </c:val>
          <c:smooth val="0"/>
          <c:extLst>
            <c:ext xmlns:c16="http://schemas.microsoft.com/office/drawing/2014/chart" uri="{C3380CC4-5D6E-409C-BE32-E72D297353CC}">
              <c16:uniqueId val="{00000002-3B53-408C-ABC9-E2EECDC014B2}"/>
            </c:ext>
          </c:extLst>
        </c:ser>
        <c:ser>
          <c:idx val="3"/>
          <c:order val="3"/>
          <c:tx>
            <c:strRef>
              <c:f>Snowfall!$A$6</c:f>
              <c:strCache>
                <c:ptCount val="1"/>
                <c:pt idx="0">
                  <c:v>URAVAN, CO</c:v>
                </c:pt>
              </c:strCache>
            </c:strRef>
          </c:tx>
          <c:spPr>
            <a:ln w="28575" cap="rnd">
              <a:solidFill>
                <a:srgbClr val="FFFF99"/>
              </a:solidFill>
              <a:round/>
            </a:ln>
            <a:effectLst/>
          </c:spPr>
          <c:marker>
            <c:symbol val="none"/>
          </c:marker>
          <c:cat>
            <c:strRef>
              <c:f>Snowfall!$B$2:$M$2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Snowfall!$B$6:$M$6</c:f>
              <c:numCache>
                <c:formatCode>General</c:formatCode>
                <c:ptCount val="12"/>
                <c:pt idx="0">
                  <c:v>2.6</c:v>
                </c:pt>
                <c:pt idx="1">
                  <c:v>1.9</c:v>
                </c:pt>
                <c:pt idx="2">
                  <c:v>0.6</c:v>
                </c:pt>
                <c:pt idx="3">
                  <c:v>0.3</c:v>
                </c:pt>
                <c:pt idx="4">
                  <c:v>0</c:v>
                </c:pt>
                <c:pt idx="5">
                  <c:v>0</c:v>
                </c:pt>
                <c:pt idx="6">
                  <c:v>0</c:v>
                </c:pt>
                <c:pt idx="7">
                  <c:v>0</c:v>
                </c:pt>
                <c:pt idx="8">
                  <c:v>0</c:v>
                </c:pt>
                <c:pt idx="9">
                  <c:v>0.2</c:v>
                </c:pt>
                <c:pt idx="10">
                  <c:v>0.7</c:v>
                </c:pt>
                <c:pt idx="11">
                  <c:v>4.3</c:v>
                </c:pt>
              </c:numCache>
            </c:numRef>
          </c:val>
          <c:smooth val="0"/>
          <c:extLst>
            <c:ext xmlns:c16="http://schemas.microsoft.com/office/drawing/2014/chart" uri="{C3380CC4-5D6E-409C-BE32-E72D297353CC}">
              <c16:uniqueId val="{00000003-3B53-408C-ABC9-E2EECDC014B2}"/>
            </c:ext>
          </c:extLst>
        </c:ser>
        <c:dLbls>
          <c:showLegendKey val="0"/>
          <c:showVal val="0"/>
          <c:showCatName val="0"/>
          <c:showSerName val="0"/>
          <c:showPercent val="0"/>
          <c:showBubbleSize val="0"/>
        </c:dLbls>
        <c:smooth val="0"/>
        <c:axId val="599307032"/>
        <c:axId val="599307688"/>
      </c:lineChart>
      <c:catAx>
        <c:axId val="599307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307688"/>
        <c:crosses val="autoZero"/>
        <c:auto val="1"/>
        <c:lblAlgn val="ctr"/>
        <c:lblOffset val="100"/>
        <c:noMultiLvlLbl val="0"/>
      </c:catAx>
      <c:valAx>
        <c:axId val="599307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307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0.13852</cdr:x>
      <cdr:y>0.90561</cdr:y>
    </cdr:from>
    <cdr:to>
      <cdr:x>0.21852</cdr:x>
      <cdr:y>1</cdr:y>
    </cdr:to>
    <cdr:sp macro="" textlink="">
      <cdr:nvSpPr>
        <cdr:cNvPr id="2" name="TextBox 1">
          <a:extLst xmlns:a="http://schemas.openxmlformats.org/drawingml/2006/main">
            <a:ext uri="{FF2B5EF4-FFF2-40B4-BE49-F238E27FC236}">
              <a16:creationId xmlns:a16="http://schemas.microsoft.com/office/drawing/2014/main" id="{C4432A78-EACB-42E9-9E18-0D249713F1E9}"/>
            </a:ext>
          </a:extLst>
        </cdr:cNvPr>
        <cdr:cNvSpPr txBox="1"/>
      </cdr:nvSpPr>
      <cdr:spPr>
        <a:xfrm xmlns:a="http://schemas.openxmlformats.org/drawingml/2006/main">
          <a:off x="1372171" y="3664659"/>
          <a:ext cx="792480" cy="38196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solidFill>
                <a:schemeClr val="tx1"/>
              </a:solidFill>
            </a:rPr>
            <a:t>EQUINOX</a:t>
          </a:r>
        </a:p>
      </cdr:txBody>
    </cdr:sp>
  </cdr:relSizeAnchor>
  <cdr:relSizeAnchor xmlns:cdr="http://schemas.openxmlformats.org/drawingml/2006/chartDrawing">
    <cdr:from>
      <cdr:x>0.1176</cdr:x>
      <cdr:y>1</cdr:y>
    </cdr:from>
    <cdr:to>
      <cdr:x>0.16313</cdr:x>
      <cdr:y>1</cdr:y>
    </cdr:to>
    <cdr:cxnSp macro="">
      <cdr:nvCxnSpPr>
        <cdr:cNvPr id="4" name="Straight Connector 3">
          <a:extLst xmlns:a="http://schemas.openxmlformats.org/drawingml/2006/main">
            <a:ext uri="{FF2B5EF4-FFF2-40B4-BE49-F238E27FC236}">
              <a16:creationId xmlns:a16="http://schemas.microsoft.com/office/drawing/2014/main" id="{6BC2B52D-4B47-4192-81E6-4A63450BC3F3}"/>
            </a:ext>
          </a:extLst>
        </cdr:cNvPr>
        <cdr:cNvCxnSpPr/>
      </cdr:nvCxnSpPr>
      <cdr:spPr>
        <a:xfrm xmlns:a="http://schemas.openxmlformats.org/drawingml/2006/main">
          <a:off x="1164907" y="4194372"/>
          <a:ext cx="451104" cy="0"/>
        </a:xfrm>
        <a:prstGeom xmlns:a="http://schemas.openxmlformats.org/drawingml/2006/main" prst="line">
          <a:avLst/>
        </a:prstGeom>
        <a:ln xmlns:a="http://schemas.openxmlformats.org/drawingml/2006/main">
          <a:solidFill>
            <a:schemeClr val="accent2">
              <a:lumMod val="20000"/>
              <a:lumOff val="80000"/>
            </a:schemeClr>
          </a:solidFill>
          <a:prstDash val="dash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0.11247</cdr:x>
      <cdr:y>0.95664</cdr:y>
    </cdr:from>
    <cdr:to>
      <cdr:x>0.15801</cdr:x>
      <cdr:y>0.95664</cdr:y>
    </cdr:to>
    <cdr:cxnSp macro="">
      <cdr:nvCxnSpPr>
        <cdr:cNvPr id="6" name="Straight Connector 5">
          <a:extLst xmlns:a="http://schemas.openxmlformats.org/drawingml/2006/main">
            <a:ext uri="{FF2B5EF4-FFF2-40B4-BE49-F238E27FC236}">
              <a16:creationId xmlns:a16="http://schemas.microsoft.com/office/drawing/2014/main" id="{F608025E-AB60-4420-A247-DB3BBFBFA760}"/>
            </a:ext>
          </a:extLst>
        </cdr:cNvPr>
        <cdr:cNvCxnSpPr/>
      </cdr:nvCxnSpPr>
      <cdr:spPr>
        <a:xfrm xmlns:a="http://schemas.openxmlformats.org/drawingml/2006/main">
          <a:off x="1114107" y="4143572"/>
          <a:ext cx="451104" cy="0"/>
        </a:xfrm>
        <a:prstGeom xmlns:a="http://schemas.openxmlformats.org/drawingml/2006/main" prst="line">
          <a:avLst/>
        </a:prstGeom>
        <a:ln xmlns:a="http://schemas.openxmlformats.org/drawingml/2006/main">
          <a:solidFill>
            <a:schemeClr val="accent2">
              <a:lumMod val="20000"/>
              <a:lumOff val="80000"/>
            </a:schemeClr>
          </a:solidFill>
          <a:prstDash val="dash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0.45385</cdr:x>
      <cdr:y>0.39444</cdr:y>
    </cdr:from>
    <cdr:to>
      <cdr:x>0.54615</cdr:x>
      <cdr:y>0.60556</cdr:y>
    </cdr:to>
    <cdr:sp macro="" textlink="">
      <cdr:nvSpPr>
        <cdr:cNvPr id="7" name="TextBox 6">
          <a:extLst xmlns:a="http://schemas.openxmlformats.org/drawingml/2006/main">
            <a:ext uri="{FF2B5EF4-FFF2-40B4-BE49-F238E27FC236}">
              <a16:creationId xmlns:a16="http://schemas.microsoft.com/office/drawing/2014/main" id="{53FDC6D9-61B4-4D27-85C6-5D24DEF8CB9F}"/>
            </a:ext>
          </a:extLst>
        </cdr:cNvPr>
        <cdr:cNvSpPr txBox="1"/>
      </cdr:nvSpPr>
      <cdr:spPr>
        <a:xfrm xmlns:a="http://schemas.openxmlformats.org/drawingml/2006/main">
          <a:off x="4495800" y="1708484"/>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0.16539</cdr:x>
      <cdr:y>0.91182</cdr:y>
    </cdr:from>
    <cdr:to>
      <cdr:x>0.24539</cdr:x>
      <cdr:y>1</cdr:y>
    </cdr:to>
    <cdr:sp macro="" textlink="">
      <cdr:nvSpPr>
        <cdr:cNvPr id="8" name="TextBox 7">
          <a:extLst xmlns:a="http://schemas.openxmlformats.org/drawingml/2006/main">
            <a:ext uri="{FF2B5EF4-FFF2-40B4-BE49-F238E27FC236}">
              <a16:creationId xmlns:a16="http://schemas.microsoft.com/office/drawing/2014/main" id="{51374499-1E1B-4EE9-B2AB-FF5EBE2138BA}"/>
            </a:ext>
          </a:extLst>
        </cdr:cNvPr>
        <cdr:cNvSpPr txBox="1"/>
      </cdr:nvSpPr>
      <cdr:spPr>
        <a:xfrm xmlns:a="http://schemas.openxmlformats.org/drawingml/2006/main">
          <a:off x="1638363" y="3949408"/>
          <a:ext cx="792480" cy="381961"/>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r>
            <a:rPr lang="en-US" sz="800" dirty="0">
              <a:solidFill>
                <a:schemeClr val="tx1"/>
              </a:solidFill>
            </a:rPr>
            <a:t>EQUINOX</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0D3F0F-2207-4CF8-896A-AD2A5DC76638}" type="datetimeFigureOut">
              <a:rPr lang="en-US" smtClean="0"/>
              <a:t>5/5/2019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2798F0-278F-4829-8097-3D1B440B0D20}" type="slidenum">
              <a:rPr lang="en-US" smtClean="0"/>
              <a:t>‹#›</a:t>
            </a:fld>
            <a:endParaRPr lang="en-US"/>
          </a:p>
        </p:txBody>
      </p:sp>
    </p:spTree>
    <p:extLst>
      <p:ext uri="{BB962C8B-B14F-4D97-AF65-F5344CB8AC3E}">
        <p14:creationId xmlns:p14="http://schemas.microsoft.com/office/powerpoint/2010/main" val="163818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1</a:t>
            </a:fld>
            <a:endParaRPr lang="en-US"/>
          </a:p>
        </p:txBody>
      </p:sp>
    </p:spTree>
    <p:extLst>
      <p:ext uri="{BB962C8B-B14F-4D97-AF65-F5344CB8AC3E}">
        <p14:creationId xmlns:p14="http://schemas.microsoft.com/office/powerpoint/2010/main" val="1199161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essentially consists of a two-fold analysis to determine a final, but distinct set of locations that are candidates for SD meter exchange.</a:t>
            </a:r>
          </a:p>
          <a:p>
            <a:endParaRPr lang="en-US" dirty="0"/>
          </a:p>
          <a:p>
            <a:r>
              <a:rPr lang="en-US" dirty="0"/>
              <a:t>The first analysis will be querying the CIS to isolate accounts that meet the specific criteria for SD installation and mapping them.</a:t>
            </a:r>
          </a:p>
          <a:p>
            <a:pPr rtl="0" fontAlgn="base"/>
            <a:endParaRPr lang="en-US" dirty="0"/>
          </a:p>
          <a:p>
            <a:pPr rtl="0" fontAlgn="base"/>
            <a:r>
              <a:rPr lang="en-US" dirty="0"/>
              <a:t>Criteria include:</a:t>
            </a:r>
          </a:p>
          <a:p>
            <a:pPr rtl="0" fontAlgn="base"/>
            <a:r>
              <a:rPr lang="en-US" dirty="0"/>
              <a:t>High turnover service locations, those that experience frequent disconnect-reconnect activity </a:t>
            </a:r>
          </a:p>
          <a:p>
            <a:pPr lvl="1" rtl="0" fontAlgn="base"/>
            <a:r>
              <a:rPr lang="en-US" dirty="0"/>
              <a:t>These might be seasonal locations that annually disconnect due to inactivity and are typically remote service locations</a:t>
            </a:r>
          </a:p>
          <a:p>
            <a:pPr lvl="1" rtl="0" fontAlgn="base"/>
            <a:r>
              <a:rPr lang="en-US" dirty="0"/>
              <a:t>Rentals, where account ownership often changes requiring the meter to be inactive for a short duration</a:t>
            </a:r>
          </a:p>
          <a:p>
            <a:pPr rtl="0" fontAlgn="base"/>
            <a:r>
              <a:rPr lang="en-US" dirty="0"/>
              <a:t>Disconnect for non-payment (DNP) accounts </a:t>
            </a:r>
          </a:p>
          <a:p>
            <a:pPr lvl="1" rtl="0" fontAlgn="base"/>
            <a:r>
              <a:rPr lang="en-US" dirty="0"/>
              <a:t>The number of disconnects within the last year and the customer’s credit history will be captured for later evaluation</a:t>
            </a:r>
          </a:p>
          <a:p>
            <a:pPr rtl="0"/>
            <a:r>
              <a:rPr lang="en-US" dirty="0"/>
              <a:t>Other exclusionary criteria from the CIS data are:</a:t>
            </a:r>
            <a:endParaRPr lang="en-US" b="0" dirty="0">
              <a:effectLst/>
            </a:endParaRPr>
          </a:p>
          <a:p>
            <a:pPr rtl="0" fontAlgn="base"/>
            <a:r>
              <a:rPr lang="en-US" dirty="0"/>
              <a:t>	Current “opt-out” accounts where customers have opted to incur a monthly surcharge to avoid having automated meter reading equipment installed.</a:t>
            </a:r>
          </a:p>
          <a:p>
            <a:pPr rtl="0" fontAlgn="base"/>
            <a:r>
              <a:rPr lang="en-US" dirty="0"/>
              <a:t>	Non-compatible services, meters must be of a certain type for the collar to accommodate an SD meter for exchange</a:t>
            </a:r>
          </a:p>
          <a:p>
            <a:pPr rtl="0" fontAlgn="base"/>
            <a:r>
              <a:rPr lang="en-US" dirty="0"/>
              <a:t>	and any current SD meter locations</a:t>
            </a:r>
          </a:p>
          <a:p>
            <a:pPr rtl="0" fontAlgn="base"/>
            <a:endParaRPr lang="en-US" dirty="0"/>
          </a:p>
          <a:p>
            <a:pPr rtl="0" fontAlgn="base"/>
            <a:r>
              <a:rPr lang="en-US" dirty="0"/>
              <a:t>A geographic analysis of the service territory to model factors that impact the accessibility of existing services will identify the remaining candidate SD meter locations.</a:t>
            </a:r>
          </a:p>
          <a:p>
            <a:pPr rtl="0" fontAlgn="base"/>
            <a:endParaRPr lang="en-US" dirty="0"/>
          </a:p>
          <a:p>
            <a:pPr rtl="0" fontAlgn="base"/>
            <a:r>
              <a:rPr lang="en-US" dirty="0"/>
              <a:t>Component GIS data consists of a road network with surface type attributes to assess distances and accessibility from office locations to meter locations within a given service region.</a:t>
            </a:r>
          </a:p>
          <a:p>
            <a:pPr rtl="0" fontAlgn="base"/>
            <a:r>
              <a:rPr lang="en-US" dirty="0"/>
              <a:t>	Other geographic data pertinent to the analysis are the slope of the terrain, seasonal precipitation and snowfall accumulation data, as well as known hazardous areas.  </a:t>
            </a:r>
          </a:p>
          <a:p>
            <a:pPr rtl="0" fontAlgn="base"/>
            <a:r>
              <a:rPr lang="en-US" dirty="0"/>
              <a:t>	These include flood sites, landslide areas, and avalanche paths.</a:t>
            </a:r>
          </a:p>
        </p:txBody>
      </p:sp>
      <p:sp>
        <p:nvSpPr>
          <p:cNvPr id="4" name="Slide Number Placeholder 3"/>
          <p:cNvSpPr>
            <a:spLocks noGrp="1"/>
          </p:cNvSpPr>
          <p:nvPr>
            <p:ph type="sldNum" sz="quarter" idx="5"/>
          </p:nvPr>
        </p:nvSpPr>
        <p:spPr/>
        <p:txBody>
          <a:bodyPr/>
          <a:lstStyle/>
          <a:p>
            <a:fld id="{882798F0-278F-4829-8097-3D1B440B0D20}" type="slidenum">
              <a:rPr lang="en-US" smtClean="0"/>
              <a:t>10</a:t>
            </a:fld>
            <a:endParaRPr lang="en-US"/>
          </a:p>
        </p:txBody>
      </p:sp>
    </p:spTree>
    <p:extLst>
      <p:ext uri="{BB962C8B-B14F-4D97-AF65-F5344CB8AC3E}">
        <p14:creationId xmlns:p14="http://schemas.microsoft.com/office/powerpoint/2010/main" val="1794668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purpose of this literature review was to gain insight on the use of GIS for accessibility studies and siting facilities.  </a:t>
            </a:r>
          </a:p>
          <a:p>
            <a:pPr defTabSz="931774">
              <a:defRPr/>
            </a:pPr>
            <a:endParaRPr lang="en-US" dirty="0"/>
          </a:p>
          <a:p>
            <a:pPr defTabSz="931774">
              <a:defRPr/>
            </a:pPr>
            <a:r>
              <a:rPr lang="en-US" dirty="0"/>
              <a:t>I looked for literature that might answer questions about the most appropriate software and methods used,  how multi-criteria decision evaluation applies within a GIS, and any insights that might be gained in previous industry-related cost surface analysis projects.</a:t>
            </a:r>
          </a:p>
        </p:txBody>
      </p:sp>
      <p:sp>
        <p:nvSpPr>
          <p:cNvPr id="4" name="Slide Number Placeholder 3"/>
          <p:cNvSpPr>
            <a:spLocks noGrp="1"/>
          </p:cNvSpPr>
          <p:nvPr>
            <p:ph type="sldNum" sz="quarter" idx="5"/>
          </p:nvPr>
        </p:nvSpPr>
        <p:spPr/>
        <p:txBody>
          <a:bodyPr/>
          <a:lstStyle/>
          <a:p>
            <a:fld id="{882798F0-278F-4829-8097-3D1B440B0D20}" type="slidenum">
              <a:rPr lang="en-US" smtClean="0"/>
              <a:t>11</a:t>
            </a:fld>
            <a:endParaRPr lang="en-US"/>
          </a:p>
        </p:txBody>
      </p:sp>
    </p:spTree>
    <p:extLst>
      <p:ext uri="{BB962C8B-B14F-4D97-AF65-F5344CB8AC3E}">
        <p14:creationId xmlns:p14="http://schemas.microsoft.com/office/powerpoint/2010/main" val="2770343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work pointed to the effectiveness of GIS-based approaches for performing cost surface analysis, evaluating accessibility models, and providing what were regarded as more optimal results. </a:t>
            </a:r>
          </a:p>
          <a:p>
            <a:endParaRPr lang="en-US" dirty="0"/>
          </a:p>
          <a:p>
            <a:r>
              <a:rPr lang="en-US" dirty="0"/>
              <a:t>Prevalent methodology for developing and analyzing cost surfaces involve merging isolated impedances (or criteria) into one accumulated friction surface .  This requires converting data to raster for analysis.</a:t>
            </a:r>
          </a:p>
          <a:p>
            <a:r>
              <a:rPr lang="en-US" dirty="0"/>
              <a:t>Performing Kriging to interpolate point based spatiotemporal values such a precipitation.  </a:t>
            </a:r>
            <a:endParaRPr lang="en-US" i="1" dirty="0"/>
          </a:p>
          <a:p>
            <a:r>
              <a:rPr lang="en-US" dirty="0"/>
              <a:t>And creating a LCP from a source to a destination to identify routes of least resistance over the friction surface as an evaluative measure of accessibility.</a:t>
            </a:r>
          </a:p>
          <a:p>
            <a:endParaRPr lang="en-US" i="1" dirty="0"/>
          </a:p>
          <a:p>
            <a:r>
              <a:rPr lang="en-US" dirty="0"/>
              <a:t>It was clear in the reading that the complexity of a cost surface and data requirements are driven by project goals. Goals, in turn, define selection parameters, criteria and methodologies</a:t>
            </a:r>
          </a:p>
          <a:p>
            <a:endParaRPr lang="en-US" i="1" dirty="0"/>
          </a:p>
          <a:p>
            <a:r>
              <a:rPr lang="en-US" dirty="0"/>
              <a:t>	Creating cost surfaces with consideration to a project’s purpose helps to clarify data requirements, the analysis process, and reasoning for chosen methods.</a:t>
            </a:r>
          </a:p>
          <a:p>
            <a:endParaRPr lang="en-US" dirty="0"/>
          </a:p>
          <a:p>
            <a:r>
              <a:rPr lang="en-US" dirty="0"/>
              <a:t>The use of multi-criteria in GIS for solution-oriented decision making comes into play when analyzing a range of geographic problems like modeling movement across a surface, suitability analysis, and optimally siting facilities. </a:t>
            </a:r>
          </a:p>
          <a:p>
            <a:endParaRPr lang="en-US" dirty="0"/>
          </a:p>
          <a:p>
            <a:r>
              <a:rPr lang="en-US" dirty="0"/>
              <a:t>GIS platforms provide an effective and accurate way to derive repeatable results with mechanisms for optimizing those results using localized criteria parameters , weighting and ranking factors.  </a:t>
            </a:r>
          </a:p>
          <a:p>
            <a:r>
              <a:rPr lang="en-US" dirty="0"/>
              <a:t>	There are no hard and fast rules regarding calibrating criteria but the reasoning and values should be documented as part of the analysis process and consistent among features</a:t>
            </a:r>
          </a:p>
          <a:p>
            <a:endParaRPr lang="en-US" dirty="0"/>
          </a:p>
          <a:p>
            <a:r>
              <a:rPr lang="en-US" dirty="0"/>
              <a:t>Previous work in the electrical industry demonstrates the capacity of GIS for providing solutions to industry related problems.   Cost surface analysis has been used to optimally route power lines and estimate the cost of providing power to specific locations.  </a:t>
            </a:r>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12</a:t>
            </a:fld>
            <a:endParaRPr lang="en-US"/>
          </a:p>
        </p:txBody>
      </p:sp>
    </p:spTree>
    <p:extLst>
      <p:ext uri="{BB962C8B-B14F-4D97-AF65-F5344CB8AC3E}">
        <p14:creationId xmlns:p14="http://schemas.microsoft.com/office/powerpoint/2010/main" val="2960614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comprehensive view of all the related tables and attributes that have been extracted from the CIS to participate in the criteria selection is shown here in an entity relationship diagram.</a:t>
            </a:r>
          </a:p>
          <a:p>
            <a:endParaRPr lang="en-US" dirty="0"/>
          </a:p>
          <a:p>
            <a:r>
              <a:rPr lang="en-US" dirty="0"/>
              <a:t>The scale and depth of the customer data analysis can be appreciated in this overview where the large arrows represent process query activities and the table relationships are mapped using black arrows.</a:t>
            </a:r>
          </a:p>
          <a:p>
            <a:endParaRPr lang="en-US" dirty="0"/>
          </a:p>
          <a:p>
            <a:r>
              <a:rPr lang="en-US" dirty="0"/>
              <a:t>As an aside, thank God for GEOG868!</a:t>
            </a:r>
          </a:p>
        </p:txBody>
      </p:sp>
      <p:sp>
        <p:nvSpPr>
          <p:cNvPr id="4" name="Slide Number Placeholder 3"/>
          <p:cNvSpPr>
            <a:spLocks noGrp="1"/>
          </p:cNvSpPr>
          <p:nvPr>
            <p:ph type="sldNum" sz="quarter" idx="5"/>
          </p:nvPr>
        </p:nvSpPr>
        <p:spPr/>
        <p:txBody>
          <a:bodyPr/>
          <a:lstStyle/>
          <a:p>
            <a:fld id="{882798F0-278F-4829-8097-3D1B440B0D20}" type="slidenum">
              <a:rPr lang="en-US" smtClean="0"/>
              <a:t>13</a:t>
            </a:fld>
            <a:endParaRPr lang="en-US"/>
          </a:p>
        </p:txBody>
      </p:sp>
    </p:spTree>
    <p:extLst>
      <p:ext uri="{BB962C8B-B14F-4D97-AF65-F5344CB8AC3E}">
        <p14:creationId xmlns:p14="http://schemas.microsoft.com/office/powerpoint/2010/main" val="1045972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required CIS tables to perform the customer data queries using aforementioned criteria are shown in this summary table.  Tables with customer identifier information, credit history, account and service order activities, and meter type are extracted from the Oracle CIS database in full.</a:t>
            </a:r>
          </a:p>
          <a:p>
            <a:endParaRPr lang="en-US" dirty="0"/>
          </a:p>
          <a:p>
            <a:r>
              <a:rPr lang="en-US" dirty="0"/>
              <a:t>Listed tables have been brought into MS Access and joined using the field keys in column three.  Since one customer can have multiple accounts, compound keys were necessary in some instances to maintain a one-to-one table relationship during the join process and review all the customer accounts.</a:t>
            </a:r>
          </a:p>
          <a:p>
            <a:endParaRPr lang="en-US" dirty="0"/>
          </a:p>
          <a:p>
            <a:r>
              <a:rPr lang="en-US" dirty="0"/>
              <a:t>Table color coding represents groups of CIS tables that were initially joined for query (or a series of selection statements) and result in pared down tables containing attributes that satisfy the criteria.</a:t>
            </a:r>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14</a:t>
            </a:fld>
            <a:endParaRPr lang="en-US"/>
          </a:p>
        </p:txBody>
      </p:sp>
    </p:spTree>
    <p:extLst>
      <p:ext uri="{BB962C8B-B14F-4D97-AF65-F5344CB8AC3E}">
        <p14:creationId xmlns:p14="http://schemas.microsoft.com/office/powerpoint/2010/main" val="90236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initial query tables were subsequently joined in a final inquiry to produce a list of meter locations meeting all the account criteria.  Important identifier and descriptive information was retained along with location XY’s. Locations have been mapped for eventual use in field installation tracking application.</a:t>
            </a:r>
          </a:p>
          <a:p>
            <a:pPr defTabSz="931774">
              <a:defRPr/>
            </a:pPr>
            <a:endParaRPr lang="en-US" dirty="0"/>
          </a:p>
          <a:p>
            <a:pPr defTabSz="931774">
              <a:defRPr/>
            </a:pPr>
            <a:r>
              <a:rPr lang="en-US" dirty="0"/>
              <a:t>An example of one of the queries is shown in the background graphic illustrating how lengthy the selection statements were. </a:t>
            </a:r>
          </a:p>
          <a:p>
            <a:pPr defTabSz="931774">
              <a:defRPr/>
            </a:pPr>
            <a:endParaRPr lang="en-US" dirty="0"/>
          </a:p>
          <a:p>
            <a:pPr defTabSz="931774">
              <a:defRPr/>
            </a:pPr>
            <a:r>
              <a:rPr lang="en-US" dirty="0"/>
              <a:t>This process was validated by SMPA’s Information Technology Manager for query construction integrity and assurance that accounts within the resulting selection set met the customer criteria.</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15</a:t>
            </a:fld>
            <a:endParaRPr lang="en-US"/>
          </a:p>
        </p:txBody>
      </p:sp>
    </p:spTree>
    <p:extLst>
      <p:ext uri="{BB962C8B-B14F-4D97-AF65-F5344CB8AC3E}">
        <p14:creationId xmlns:p14="http://schemas.microsoft.com/office/powerpoint/2010/main" val="297806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customer analysis revealed 457</a:t>
            </a:r>
            <a:r>
              <a:rPr lang="en-US" baseline="0" dirty="0"/>
              <a:t> service locations that are candidates for SD meter exchange.  These locations will be reviewed </a:t>
            </a:r>
            <a:r>
              <a:rPr lang="en-US" dirty="0"/>
              <a:t>to ensure that accounts are still active and have not had an SD meter installed during the course of this project.  Target meters will be scheduled for </a:t>
            </a:r>
            <a:r>
              <a:rPr lang="en-US" baseline="0" dirty="0"/>
              <a:t>prioritization upon project completion.</a:t>
            </a:r>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16</a:t>
            </a:fld>
            <a:endParaRPr lang="en-US"/>
          </a:p>
        </p:txBody>
      </p:sp>
    </p:spTree>
    <p:extLst>
      <p:ext uri="{BB962C8B-B14F-4D97-AF65-F5344CB8AC3E}">
        <p14:creationId xmlns:p14="http://schemas.microsoft.com/office/powerpoint/2010/main" val="2455873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a:t>
            </a:r>
            <a:r>
              <a:rPr lang="en-US" dirty="0"/>
              <a:t>ata for cost</a:t>
            </a:r>
            <a:r>
              <a:rPr lang="en-US" baseline="0" dirty="0"/>
              <a:t> surface analysis has been collected and is shown here.  </a:t>
            </a:r>
          </a:p>
          <a:p>
            <a:endParaRPr lang="en-US" baseline="0" dirty="0"/>
          </a:p>
          <a:p>
            <a:r>
              <a:rPr lang="en-US" baseline="0" dirty="0"/>
              <a:t>The 30m DEM will be used to generate a slope surface, road data with surface types will be integrated into a final road network for use in distance and cost distance analysis from office locations to service points.</a:t>
            </a:r>
          </a:p>
          <a:p>
            <a:endParaRPr lang="en-US" baseline="0" dirty="0"/>
          </a:p>
          <a:p>
            <a:r>
              <a:rPr lang="en-US" baseline="0" dirty="0"/>
              <a:t>The remaining data represent other seasonal access impedances and will be accounted for in summer and winter models. </a:t>
            </a:r>
          </a:p>
          <a:p>
            <a:endParaRPr lang="en-US" baseline="0" dirty="0"/>
          </a:p>
          <a:p>
            <a:r>
              <a:rPr lang="en-US" baseline="0" dirty="0"/>
              <a:t>Seasonal average point precipitation data will be interpolated for use in the summer and winter models along with flood sites, landslide areas and avalanche paths.</a:t>
            </a:r>
          </a:p>
          <a:p>
            <a:endParaRPr lang="en-US" baseline="0" dirty="0"/>
          </a:p>
          <a:p>
            <a:r>
              <a:rPr lang="en-US" baseline="0" dirty="0"/>
              <a:t>SMPA GIS data is not shown on this list and is comprised of the SMPA service territory boundary, service regions, office locations, and current active service points.</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882798F0-278F-4829-8097-3D1B440B0D20}" type="slidenum">
              <a:rPr lang="en-US" smtClean="0"/>
              <a:t>17</a:t>
            </a:fld>
            <a:endParaRPr lang="en-US"/>
          </a:p>
        </p:txBody>
      </p:sp>
    </p:spTree>
    <p:extLst>
      <p:ext uri="{BB962C8B-B14F-4D97-AF65-F5344CB8AC3E}">
        <p14:creationId xmlns:p14="http://schemas.microsoft.com/office/powerpoint/2010/main" val="2083380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data for the study have been </a:t>
            </a:r>
            <a:r>
              <a:rPr lang="en-US" dirty="0" err="1"/>
              <a:t>coregistered</a:t>
            </a:r>
            <a:r>
              <a:rPr lang="en-US" dirty="0"/>
              <a:t>, and clipped or masked.</a:t>
            </a:r>
          </a:p>
          <a:p>
            <a:r>
              <a:rPr lang="en-US" dirty="0"/>
              <a:t>The a slope surface was created and will be reclassified according to the slope degree shown in the top right inset map.</a:t>
            </a:r>
          </a:p>
          <a:p>
            <a:r>
              <a:rPr lang="en-US" dirty="0"/>
              <a:t>Preliminary rasterization of the road network for cost distance analysis revealed that roads have been insufficiently represented, shown in the inset in the lower right.  I will need to gather county GIS road data and add missing available roads, consulting aerial imagery to categorize the surface type. </a:t>
            </a:r>
          </a:p>
        </p:txBody>
      </p:sp>
      <p:sp>
        <p:nvSpPr>
          <p:cNvPr id="4" name="Slide Number Placeholder 3"/>
          <p:cNvSpPr>
            <a:spLocks noGrp="1"/>
          </p:cNvSpPr>
          <p:nvPr>
            <p:ph type="sldNum" sz="quarter" idx="5"/>
          </p:nvPr>
        </p:nvSpPr>
        <p:spPr/>
        <p:txBody>
          <a:bodyPr/>
          <a:lstStyle/>
          <a:p>
            <a:fld id="{882798F0-278F-4829-8097-3D1B440B0D20}" type="slidenum">
              <a:rPr lang="en-US" smtClean="0"/>
              <a:t>18</a:t>
            </a:fld>
            <a:endParaRPr lang="en-US"/>
          </a:p>
        </p:txBody>
      </p:sp>
    </p:spTree>
    <p:extLst>
      <p:ext uri="{BB962C8B-B14F-4D97-AF65-F5344CB8AC3E}">
        <p14:creationId xmlns:p14="http://schemas.microsoft.com/office/powerpoint/2010/main" val="1784066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 of the average precipitation occurs during the winter months and early Spring.</a:t>
            </a:r>
          </a:p>
          <a:p>
            <a:r>
              <a:rPr lang="en-US" dirty="0"/>
              <a:t>53% of the average precipitation falls within late Spring and early Fall with a pea of 23% of the total, occurring in August and September.</a:t>
            </a:r>
          </a:p>
        </p:txBody>
      </p:sp>
      <p:sp>
        <p:nvSpPr>
          <p:cNvPr id="4" name="Slide Number Placeholder 3"/>
          <p:cNvSpPr>
            <a:spLocks noGrp="1"/>
          </p:cNvSpPr>
          <p:nvPr>
            <p:ph type="sldNum" sz="quarter" idx="5"/>
          </p:nvPr>
        </p:nvSpPr>
        <p:spPr/>
        <p:txBody>
          <a:bodyPr/>
          <a:lstStyle/>
          <a:p>
            <a:fld id="{882798F0-278F-4829-8097-3D1B440B0D20}" type="slidenum">
              <a:rPr lang="en-US" smtClean="0"/>
              <a:t>19</a:t>
            </a:fld>
            <a:endParaRPr lang="en-US"/>
          </a:p>
        </p:txBody>
      </p:sp>
    </p:spTree>
    <p:extLst>
      <p:ext uri="{BB962C8B-B14F-4D97-AF65-F5344CB8AC3E}">
        <p14:creationId xmlns:p14="http://schemas.microsoft.com/office/powerpoint/2010/main" val="352024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Motivation</a:t>
            </a:r>
          </a:p>
          <a:p>
            <a:endParaRPr lang="en-US" dirty="0"/>
          </a:p>
          <a:p>
            <a:r>
              <a:rPr lang="en-US" dirty="0"/>
              <a:t>I’ve been employed with SMPA for 13 years and look for opportunities to support business objectives with the use of GIS  </a:t>
            </a:r>
          </a:p>
          <a:p>
            <a:endParaRPr lang="en-US" dirty="0"/>
          </a:p>
          <a:p>
            <a:r>
              <a:rPr lang="en-US" dirty="0"/>
              <a:t>The GIS has historically been underutilized at the cooperative and its capabilities have not generally been well understood by decision-makers.  </a:t>
            </a:r>
          </a:p>
          <a:p>
            <a:endParaRPr lang="en-US" dirty="0"/>
          </a:p>
          <a:p>
            <a:r>
              <a:rPr lang="en-US" dirty="0"/>
              <a:t>Many organizational changes have resulted in the recent purchase of an enterprise solution for integrating customer information, billing, asset management, outage management, and GIS.</a:t>
            </a:r>
          </a:p>
          <a:p>
            <a:endParaRPr lang="en-US" dirty="0"/>
          </a:p>
          <a:p>
            <a:r>
              <a:rPr lang="en-US" dirty="0"/>
              <a:t>GIS is now a central and highly visible aspect of the integrated system and this project was suggested by SMPA management to help reduce operational overhead costs.</a:t>
            </a:r>
          </a:p>
        </p:txBody>
      </p:sp>
      <p:sp>
        <p:nvSpPr>
          <p:cNvPr id="4" name="Slide Number Placeholder 3"/>
          <p:cNvSpPr>
            <a:spLocks noGrp="1"/>
          </p:cNvSpPr>
          <p:nvPr>
            <p:ph type="sldNum" sz="quarter" idx="5"/>
          </p:nvPr>
        </p:nvSpPr>
        <p:spPr/>
        <p:txBody>
          <a:bodyPr/>
          <a:lstStyle/>
          <a:p>
            <a:fld id="{882798F0-278F-4829-8097-3D1B440B0D20}" type="slidenum">
              <a:rPr lang="en-US" smtClean="0"/>
              <a:t>2</a:t>
            </a:fld>
            <a:endParaRPr lang="en-US"/>
          </a:p>
        </p:txBody>
      </p:sp>
    </p:spTree>
    <p:extLst>
      <p:ext uri="{BB962C8B-B14F-4D97-AF65-F5344CB8AC3E}">
        <p14:creationId xmlns:p14="http://schemas.microsoft.com/office/powerpoint/2010/main" val="1793427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84% of the average snow accumulation occurs during the winter months with peak accumulation occurring in late Spring.</a:t>
            </a:r>
          </a:p>
          <a:p>
            <a:endParaRPr lang="en-US" dirty="0"/>
          </a:p>
          <a:p>
            <a:r>
              <a:rPr lang="en-US" dirty="0"/>
              <a:t>2018 was a drought year but contains far more regional gage station points than were available in the Normals datasets provided by NOAA.  Monthly averages were only available up to 2010.  After review, I’ve determined to revisit the available data and try to retrieve more current regional values to calculate seasonal averages.</a:t>
            </a:r>
          </a:p>
          <a:p>
            <a:endParaRPr lang="en-US" dirty="0"/>
          </a:p>
          <a:p>
            <a:r>
              <a:rPr lang="en-US" baseline="0" dirty="0"/>
              <a:t>Seasonal average point precipitation data will be interpolated using Kriging for use in the summer model along with flood sites and landslide areas.</a:t>
            </a:r>
          </a:p>
          <a:p>
            <a:endParaRPr lang="en-US" baseline="0" dirty="0"/>
          </a:p>
          <a:p>
            <a:r>
              <a:rPr lang="en-US" baseline="0" dirty="0"/>
              <a:t>Seasonal average snow accumulation data points will be interpolated using Kriging for use in the winter model with avalanche paths. </a:t>
            </a:r>
          </a:p>
          <a:p>
            <a:endParaRPr lang="en-US" baseline="0" dirty="0"/>
          </a:p>
          <a:p>
            <a:r>
              <a:rPr lang="en-US" baseline="0" dirty="0"/>
              <a:t>The data is provided in csv format and requires a good deal of reformatting.</a:t>
            </a:r>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20</a:t>
            </a:fld>
            <a:endParaRPr lang="en-US"/>
          </a:p>
        </p:txBody>
      </p:sp>
    </p:spTree>
    <p:extLst>
      <p:ext uri="{BB962C8B-B14F-4D97-AF65-F5344CB8AC3E}">
        <p14:creationId xmlns:p14="http://schemas.microsoft.com/office/powerpoint/2010/main" val="1502911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Surface Analysis Feature Weights and Ranking</a:t>
            </a:r>
          </a:p>
          <a:p>
            <a:r>
              <a:rPr lang="en-US" dirty="0"/>
              <a:t>The roads and slope data heave been consistently ranked and weighted among the two cost surface models.  </a:t>
            </a:r>
          </a:p>
          <a:p>
            <a:r>
              <a:rPr lang="en-US" dirty="0"/>
              <a:t>Road surface types will have a significant impact on crews being able to access service locations as will slope and have been given the lion’s share of the weight factor as shown in column four. </a:t>
            </a:r>
          </a:p>
          <a:p>
            <a:r>
              <a:rPr lang="en-US" dirty="0"/>
              <a:t>Summer model features include precipitation, flood sites, and landslide areas.</a:t>
            </a:r>
          </a:p>
          <a:p>
            <a:r>
              <a:rPr lang="en-US" dirty="0"/>
              <a:t>Winter model features include snowfall accumulation and avalanche areas.</a:t>
            </a:r>
          </a:p>
        </p:txBody>
      </p:sp>
      <p:sp>
        <p:nvSpPr>
          <p:cNvPr id="4" name="Slide Number Placeholder 3"/>
          <p:cNvSpPr>
            <a:spLocks noGrp="1"/>
          </p:cNvSpPr>
          <p:nvPr>
            <p:ph type="sldNum" sz="quarter" idx="5"/>
          </p:nvPr>
        </p:nvSpPr>
        <p:spPr/>
        <p:txBody>
          <a:bodyPr/>
          <a:lstStyle/>
          <a:p>
            <a:fld id="{882798F0-278F-4829-8097-3D1B440B0D20}" type="slidenum">
              <a:rPr lang="en-US" smtClean="0"/>
              <a:t>21</a:t>
            </a:fld>
            <a:endParaRPr lang="en-US"/>
          </a:p>
        </p:txBody>
      </p:sp>
    </p:spTree>
    <p:extLst>
      <p:ext uri="{BB962C8B-B14F-4D97-AF65-F5344CB8AC3E}">
        <p14:creationId xmlns:p14="http://schemas.microsoft.com/office/powerpoint/2010/main" val="2789211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All input datasets will be converted to raster using conversion or spatial analyst tools including surface slope and kriging for precipitation and snow data. These data will be reclassified according to friction ranks.</a:t>
            </a:r>
          </a:p>
          <a:p>
            <a:endParaRPr lang="en-US" baseline="0" dirty="0"/>
          </a:p>
          <a:p>
            <a:r>
              <a:rPr lang="en-US" baseline="0" dirty="0"/>
              <a:t>Road data with surface types will be need to be recombined into a final raster to retain ranks among the differing surface types, greatly affecting the ease of travel. </a:t>
            </a:r>
          </a:p>
          <a:p>
            <a:endParaRPr lang="en-US" baseline="0" dirty="0"/>
          </a:p>
          <a:p>
            <a:r>
              <a:rPr lang="en-US" baseline="0" dirty="0"/>
              <a:t>Two seasonal models will be created with the use of weighted overlay combing the participating raster layers.</a:t>
            </a:r>
          </a:p>
          <a:p>
            <a:endParaRPr lang="en-US" baseline="0" dirty="0"/>
          </a:p>
          <a:p>
            <a:r>
              <a:rPr lang="en-US" baseline="0" dirty="0"/>
              <a:t>Cost distance will be run on the seasonal models for each service region and the corresponding office location to reveal the accumulated cost for each cell from the corresponding office.</a:t>
            </a:r>
          </a:p>
          <a:p>
            <a:endParaRPr lang="en-US" baseline="0" dirty="0"/>
          </a:p>
          <a:p>
            <a:r>
              <a:rPr lang="en-US" baseline="0" dirty="0"/>
              <a:t>Evaluating the final seasonal cost surfaces to identify candidate SD locations will be a visual inspection as I explore options for quantifying corresponding cost values to each of the 13,500 service locations.  </a:t>
            </a:r>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22</a:t>
            </a:fld>
            <a:endParaRPr lang="en-US"/>
          </a:p>
        </p:txBody>
      </p:sp>
    </p:spTree>
    <p:extLst>
      <p:ext uri="{BB962C8B-B14F-4D97-AF65-F5344CB8AC3E}">
        <p14:creationId xmlns:p14="http://schemas.microsoft.com/office/powerpoint/2010/main" val="712735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Preliminary results of the summer model data are shown here as a proof of concept.  The product of Kriging the average precipitation data are displayed before reclassification.  The weighted overlay contains the reclassified slope, roads, landslides and flood sites with the % influence discussed previously.  The final cost distance raster with service points shown in white is displayed on the right.</a:t>
            </a:r>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23</a:t>
            </a:fld>
            <a:endParaRPr lang="en-US"/>
          </a:p>
        </p:txBody>
      </p:sp>
    </p:spTree>
    <p:extLst>
      <p:ext uri="{BB962C8B-B14F-4D97-AF65-F5344CB8AC3E}">
        <p14:creationId xmlns:p14="http://schemas.microsoft.com/office/powerpoint/2010/main" val="2916133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average snow accumulation data have been processed with Kriging and are displayed before reclassification.  The weighted overlay contains the additional reclassified avalanche path data, slope and road network </a:t>
            </a:r>
            <a:r>
              <a:rPr lang="en-US" dirty="0" err="1"/>
              <a:t>rasters</a:t>
            </a:r>
            <a:r>
              <a:rPr lang="en-US" dirty="0"/>
              <a:t> according to the weights provided in the earlier table. The final cost distance raster with service points shown in white is displayed on the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summer and winter cost distance models are very similar and I would expect a greater variation once the more dense precipitation/snowfall data points are collected from NOAA and processed.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review of the preliminary analysis, I believe the results will be more meaningful if the cost distance was run at a geoprocessing extent of each individual service region and its corresponding office location. </a:t>
            </a:r>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24</a:t>
            </a:fld>
            <a:endParaRPr lang="en-US"/>
          </a:p>
        </p:txBody>
      </p:sp>
    </p:spTree>
    <p:extLst>
      <p:ext uri="{BB962C8B-B14F-4D97-AF65-F5344CB8AC3E}">
        <p14:creationId xmlns:p14="http://schemas.microsoft.com/office/powerpoint/2010/main" val="1907619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 expect that the bulk of service locations identified for SD exchange will be the result of the CIS analysis.</a:t>
            </a:r>
          </a:p>
          <a:p>
            <a:endParaRPr lang="en-US" sz="2000" dirty="0"/>
          </a:p>
          <a:p>
            <a:r>
              <a:rPr lang="en-US" sz="2000" dirty="0"/>
              <a:t>Duplicate identification of service locations is also expected between the customer queries and spatial analysis process</a:t>
            </a:r>
          </a:p>
          <a:p>
            <a:pPr marL="465887" lvl="1"/>
            <a:r>
              <a:rPr lang="en-US" sz="2000" dirty="0"/>
              <a:t>This is due to the fact that some customer criteria regarding disconnect frequency are a function of being remote account locations.</a:t>
            </a:r>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25</a:t>
            </a:fld>
            <a:endParaRPr lang="en-US"/>
          </a:p>
        </p:txBody>
      </p:sp>
    </p:spTree>
    <p:extLst>
      <p:ext uri="{BB962C8B-B14F-4D97-AF65-F5344CB8AC3E}">
        <p14:creationId xmlns:p14="http://schemas.microsoft.com/office/powerpoint/2010/main" val="2926449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Duplicate service locations identified through the CIS and cost surface analysis processes will be removed from the GIS selection set.</a:t>
            </a:r>
            <a:endParaRPr lang="en-US" b="0" dirty="0">
              <a:effectLst/>
            </a:endParaRPr>
          </a:p>
          <a:p>
            <a:pPr rtl="0"/>
            <a:br>
              <a:rPr lang="en-US" b="0" dirty="0">
                <a:effectLst/>
              </a:rPr>
            </a:br>
            <a:r>
              <a:rPr lang="en-US" dirty="0"/>
              <a:t>The service locations that are selected using geographic analysis will be reviewed by operations personnel to ensure that meters under consideration for an SD upgrade are of a reasonable quantity and that exchange location candidates are warranted.</a:t>
            </a:r>
            <a:endParaRPr lang="en-US" b="0" dirty="0">
              <a:effectLst/>
            </a:endParaRPr>
          </a:p>
          <a:p>
            <a:pPr rtl="0"/>
            <a:br>
              <a:rPr lang="en-US" b="0" dirty="0">
                <a:effectLst/>
              </a:rPr>
            </a:br>
            <a:r>
              <a:rPr lang="en-US" dirty="0"/>
              <a:t>Upon the completion of the final analysis and before SD meter installation occurs, targeted locations will be cross-checked with the current customer account status and meter information to ensure that accounts are still active and have not had an SD meter installed during the course of this project.  It is likely that locations will be prioritized for scheduling meter exchanges.</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u="none" dirty="0">
                <a:solidFill>
                  <a:schemeClr val="tx1"/>
                </a:solidFill>
              </a:rPr>
              <a:t>It is important to note that project deliverables are for SMPA consumption only.  </a:t>
            </a:r>
            <a:r>
              <a:rPr lang="en-US" dirty="0">
                <a:solidFill>
                  <a:schemeClr val="tx1"/>
                </a:solidFill>
              </a:rPr>
              <a:t>No consumer data will be shared externally as a result of this project.</a:t>
            </a:r>
            <a:endParaRPr lang="en-US" dirty="0"/>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26</a:t>
            </a:fld>
            <a:endParaRPr lang="en-US"/>
          </a:p>
        </p:txBody>
      </p:sp>
    </p:spTree>
    <p:extLst>
      <p:ext uri="{BB962C8B-B14F-4D97-AF65-F5344CB8AC3E}">
        <p14:creationId xmlns:p14="http://schemas.microsoft.com/office/powerpoint/2010/main" val="645427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timeline is shown here, with the final analysis is to be completed within the next month.  The hope is that I will be presenting at GIS in the Rockies in the Fall.</a:t>
            </a:r>
          </a:p>
        </p:txBody>
      </p:sp>
      <p:sp>
        <p:nvSpPr>
          <p:cNvPr id="4" name="Slide Number Placeholder 3"/>
          <p:cNvSpPr>
            <a:spLocks noGrp="1"/>
          </p:cNvSpPr>
          <p:nvPr>
            <p:ph type="sldNum" sz="quarter" idx="5"/>
          </p:nvPr>
        </p:nvSpPr>
        <p:spPr/>
        <p:txBody>
          <a:bodyPr/>
          <a:lstStyle/>
          <a:p>
            <a:fld id="{882798F0-278F-4829-8097-3D1B440B0D20}" type="slidenum">
              <a:rPr lang="en-US" smtClean="0"/>
              <a:t>27</a:t>
            </a:fld>
            <a:endParaRPr lang="en-US"/>
          </a:p>
        </p:txBody>
      </p:sp>
    </p:spTree>
    <p:extLst>
      <p:ext uri="{BB962C8B-B14F-4D97-AF65-F5344CB8AC3E}">
        <p14:creationId xmlns:p14="http://schemas.microsoft.com/office/powerpoint/2010/main" val="3196903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list of my current references.</a:t>
            </a:r>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28</a:t>
            </a:fld>
            <a:endParaRPr lang="en-US"/>
          </a:p>
        </p:txBody>
      </p:sp>
    </p:spTree>
    <p:extLst>
      <p:ext uri="{BB962C8B-B14F-4D97-AF65-F5344CB8AC3E}">
        <p14:creationId xmlns:p14="http://schemas.microsoft.com/office/powerpoint/2010/main" val="4188820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29</a:t>
            </a:fld>
            <a:endParaRPr lang="en-US"/>
          </a:p>
        </p:txBody>
      </p:sp>
    </p:spTree>
    <p:extLst>
      <p:ext uri="{BB962C8B-B14F-4D97-AF65-F5344CB8AC3E}">
        <p14:creationId xmlns:p14="http://schemas.microsoft.com/office/powerpoint/2010/main" val="3130316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br>
              <a:rPr lang="en-US" dirty="0"/>
            </a:br>
            <a:r>
              <a:rPr lang="en-US" dirty="0"/>
              <a:t>SMPA is a small rural electric distribution cooperative located in southwest Colorado, serving approximately 13,500 consumer members and consisting of parts of seven rural counties.</a:t>
            </a:r>
          </a:p>
        </p:txBody>
      </p:sp>
      <p:sp>
        <p:nvSpPr>
          <p:cNvPr id="4" name="Slide Number Placeholder 3"/>
          <p:cNvSpPr>
            <a:spLocks noGrp="1"/>
          </p:cNvSpPr>
          <p:nvPr>
            <p:ph type="sldNum" sz="quarter" idx="5"/>
          </p:nvPr>
        </p:nvSpPr>
        <p:spPr/>
        <p:txBody>
          <a:bodyPr/>
          <a:lstStyle/>
          <a:p>
            <a:fld id="{882798F0-278F-4829-8097-3D1B440B0D20}" type="slidenum">
              <a:rPr lang="en-US" smtClean="0"/>
              <a:t>3</a:t>
            </a:fld>
            <a:endParaRPr lang="en-US"/>
          </a:p>
        </p:txBody>
      </p:sp>
    </p:spTree>
    <p:extLst>
      <p:ext uri="{BB962C8B-B14F-4D97-AF65-F5344CB8AC3E}">
        <p14:creationId xmlns:p14="http://schemas.microsoft.com/office/powerpoint/2010/main" val="3513063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about sums it up.  Any questions?</a:t>
            </a:r>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30</a:t>
            </a:fld>
            <a:endParaRPr lang="en-US"/>
          </a:p>
        </p:txBody>
      </p:sp>
    </p:spTree>
    <p:extLst>
      <p:ext uri="{BB962C8B-B14F-4D97-AF65-F5344CB8AC3E}">
        <p14:creationId xmlns:p14="http://schemas.microsoft.com/office/powerpoint/2010/main" val="424829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Much of the terrain is mountainous and remote </a:t>
            </a:r>
          </a:p>
          <a:p>
            <a:pPr rtl="0"/>
            <a:endParaRPr lang="en-US" dirty="0"/>
          </a:p>
          <a:p>
            <a:pPr rtl="0"/>
            <a:r>
              <a:rPr lang="en-US" dirty="0"/>
              <a:t>	The regional topography can cause long travel times to service locations particularly when accessed over dirt and gravel roads.</a:t>
            </a:r>
          </a:p>
          <a:p>
            <a:pPr rtl="0"/>
            <a:endParaRPr lang="en-US" dirty="0"/>
          </a:p>
          <a:p>
            <a:pPr rtl="0"/>
            <a:r>
              <a:rPr lang="en-US" dirty="0"/>
              <a:t>Several of the consumer communities experience fluctuating populations due to prevalent tourism (specifically Silverton, Telluride, and Mountain Village)</a:t>
            </a:r>
          </a:p>
          <a:p>
            <a:pPr rtl="0"/>
            <a:endParaRPr lang="en-US" dirty="0"/>
          </a:p>
          <a:p>
            <a:pPr rtl="0"/>
            <a:r>
              <a:rPr lang="en-US" dirty="0"/>
              <a:t>	This results in high-account turnover or changes in the status of active services requiring meter access by SMPA operations personnel to disconnect and reconnect service.  </a:t>
            </a:r>
          </a:p>
          <a:p>
            <a:pPr rtl="0"/>
            <a:endParaRPr lang="en-US" dirty="0"/>
          </a:p>
          <a:p>
            <a:pPr rtl="0"/>
            <a:r>
              <a:rPr lang="en-US" dirty="0"/>
              <a:t>Furthermore, travel to some locations is often complicated by weather, affecting road and terrain conditions which can pose safety issues for the lineman.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4</a:t>
            </a:fld>
            <a:endParaRPr lang="en-US"/>
          </a:p>
        </p:txBody>
      </p:sp>
    </p:spTree>
    <p:extLst>
      <p:ext uri="{BB962C8B-B14F-4D97-AF65-F5344CB8AC3E}">
        <p14:creationId xmlns:p14="http://schemas.microsoft.com/office/powerpoint/2010/main" val="926305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idea of the terrain in our territory.  The photo in the lower right is on the west end and shows the dichotomy of the landscape.  </a:t>
            </a:r>
          </a:p>
        </p:txBody>
      </p:sp>
      <p:sp>
        <p:nvSpPr>
          <p:cNvPr id="4" name="Slide Number Placeholder 3"/>
          <p:cNvSpPr>
            <a:spLocks noGrp="1"/>
          </p:cNvSpPr>
          <p:nvPr>
            <p:ph type="sldNum" sz="quarter" idx="5"/>
          </p:nvPr>
        </p:nvSpPr>
        <p:spPr/>
        <p:txBody>
          <a:bodyPr/>
          <a:lstStyle/>
          <a:p>
            <a:fld id="{882798F0-278F-4829-8097-3D1B440B0D20}" type="slidenum">
              <a:rPr lang="en-US" smtClean="0"/>
              <a:t>5</a:t>
            </a:fld>
            <a:endParaRPr lang="en-US"/>
          </a:p>
        </p:txBody>
      </p:sp>
    </p:spTree>
    <p:extLst>
      <p:ext uri="{BB962C8B-B14F-4D97-AF65-F5344CB8AC3E}">
        <p14:creationId xmlns:p14="http://schemas.microsoft.com/office/powerpoint/2010/main" val="3280372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study has been restricted to the service territory boundary in order to maintain a consistent geographic extent for analysis.  </a:t>
            </a:r>
          </a:p>
          <a:p>
            <a:r>
              <a:rPr lang="en-US" dirty="0"/>
              <a:t>	</a:t>
            </a:r>
          </a:p>
          <a:p>
            <a:r>
              <a:rPr lang="en-US" dirty="0"/>
              <a:t>	Some organizational agreements exist for providing power to sites outside of our territory boundary, these locations may be further evaluated on a case-by-case basis.</a:t>
            </a:r>
          </a:p>
          <a:p>
            <a:endParaRPr lang="en-US" dirty="0"/>
          </a:p>
          <a:p>
            <a:r>
              <a:rPr lang="en-US" dirty="0"/>
              <a:t>The service territory is divided among four service areas.  Each service area has a central office location for staff, crews, and equipment.</a:t>
            </a:r>
          </a:p>
          <a:p>
            <a:endParaRPr lang="en-US" dirty="0"/>
          </a:p>
          <a:p>
            <a:r>
              <a:rPr lang="en-US" dirty="0"/>
              <a:t>The service areas delineate crew operational responsibilities, essentially partitioning the territory into 4 distinct work areas.</a:t>
            </a:r>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6</a:t>
            </a:fld>
            <a:endParaRPr lang="en-US"/>
          </a:p>
        </p:txBody>
      </p:sp>
    </p:spTree>
    <p:extLst>
      <p:ext uri="{BB962C8B-B14F-4D97-AF65-F5344CB8AC3E}">
        <p14:creationId xmlns:p14="http://schemas.microsoft.com/office/powerpoint/2010/main" val="57865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these will be familiar to you but I</a:t>
            </a:r>
            <a:r>
              <a:rPr lang="en-US" baseline="0" dirty="0"/>
              <a:t> want to point out that you will be hearing </a:t>
            </a:r>
            <a:r>
              <a:rPr lang="en-US" dirty="0"/>
              <a:t>SD</a:t>
            </a:r>
            <a:r>
              <a:rPr lang="en-US" baseline="0" dirty="0"/>
              <a:t> meters a lot, those are</a:t>
            </a:r>
            <a:r>
              <a:rPr lang="en-US" dirty="0"/>
              <a:t> Service Disconnect meters.</a:t>
            </a:r>
            <a:r>
              <a:rPr lang="en-US" baseline="0" dirty="0"/>
              <a:t>  I will also be using s</a:t>
            </a:r>
            <a:r>
              <a:rPr lang="en-US" dirty="0"/>
              <a:t>ervice location (or service point) and meter location interchangeably</a:t>
            </a:r>
            <a:r>
              <a:rPr lang="en-US" baseline="0" dirty="0"/>
              <a:t> in reference to the physical location where a consumer connects to the electrical distribution system.</a:t>
            </a:r>
            <a:endParaRPr lang="en-US" dirty="0"/>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7</a:t>
            </a:fld>
            <a:endParaRPr lang="en-US"/>
          </a:p>
        </p:txBody>
      </p:sp>
    </p:spTree>
    <p:extLst>
      <p:ext uri="{BB962C8B-B14F-4D97-AF65-F5344CB8AC3E}">
        <p14:creationId xmlns:p14="http://schemas.microsoft.com/office/powerpoint/2010/main" val="934881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 primary purpose and goal of  the project is to optimally site Service Disconnect (SD) Meters at existing service locations</a:t>
            </a:r>
          </a:p>
          <a:p>
            <a:pPr rtl="0"/>
            <a:endParaRPr lang="en-US" dirty="0"/>
          </a:p>
          <a:p>
            <a:pPr rtl="0"/>
            <a:r>
              <a:rPr lang="en-US" dirty="0"/>
              <a:t>SD meters have additional functionality over typical meters in that office personnel have the ability to remotely disconnect and reconnect service at the site location.  </a:t>
            </a:r>
          </a:p>
          <a:p>
            <a:pPr rtl="0"/>
            <a:endParaRPr lang="en-US" dirty="0"/>
          </a:p>
          <a:p>
            <a:pPr rtl="0"/>
            <a:r>
              <a:rPr lang="en-US" dirty="0"/>
              <a:t>The cost of SD meters is prohibitive for system-wide deployment, identifying the most optimal installation sites conserves the cooperative’s investment.   </a:t>
            </a:r>
          </a:p>
          <a:p>
            <a:pPr rtl="0"/>
            <a:endParaRPr lang="en-US" dirty="0"/>
          </a:p>
          <a:p>
            <a:pPr rtl="0"/>
            <a:r>
              <a:rPr lang="en-US" dirty="0"/>
              <a:t>SD meters provide the benefits of saving money on skilled man-hours and travel costs while improving customer service with quicker reconnect times. </a:t>
            </a:r>
          </a:p>
          <a:p>
            <a:pPr rtl="0"/>
            <a:endParaRPr lang="en-US" dirty="0"/>
          </a:p>
          <a:p>
            <a:pPr rtl="0"/>
            <a:r>
              <a:rPr lang="en-US" dirty="0"/>
              <a:t>The use of SD meters also mitigates extended and sometimes hazardous travel to and from service locations and spares administrative time for coordinating, scheduling, and dispatching linemen to manually perform disconnect and reconnect services.</a:t>
            </a:r>
          </a:p>
          <a:p>
            <a:pPr rtl="0"/>
            <a:endParaRPr lang="en-US" dirty="0"/>
          </a:p>
          <a:p>
            <a:pPr rtl="0"/>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8</a:t>
            </a:fld>
            <a:endParaRPr lang="en-US"/>
          </a:p>
        </p:txBody>
      </p:sp>
    </p:spTree>
    <p:extLst>
      <p:ext uri="{BB962C8B-B14F-4D97-AF65-F5344CB8AC3E}">
        <p14:creationId xmlns:p14="http://schemas.microsoft.com/office/powerpoint/2010/main" val="2794092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project objectives include:</a:t>
            </a:r>
          </a:p>
          <a:p>
            <a:pPr defTabSz="931774">
              <a:defRPr/>
            </a:pPr>
            <a:r>
              <a:rPr lang="en-US" dirty="0"/>
              <a:t>	Identifying SD meter candidates using customer account data</a:t>
            </a:r>
          </a:p>
          <a:p>
            <a:pPr lvl="0"/>
            <a:endParaRPr lang="en-US" dirty="0"/>
          </a:p>
          <a:p>
            <a:pPr lvl="0"/>
            <a:r>
              <a:rPr lang="en-US" dirty="0"/>
              <a:t>		This is based on </a:t>
            </a:r>
            <a:r>
              <a:rPr lang="en-US" baseline="0" dirty="0"/>
              <a:t>q</a:t>
            </a:r>
            <a:r>
              <a:rPr lang="en-US" dirty="0"/>
              <a:t>ualitative customer criteria and meter information that have been defined by SMPA management</a:t>
            </a:r>
          </a:p>
          <a:p>
            <a:pPr lvl="0"/>
            <a:endParaRPr lang="en-US" dirty="0"/>
          </a:p>
          <a:p>
            <a:r>
              <a:rPr lang="en-US" dirty="0"/>
              <a:t>	SD meter candidates will be also be identified based on access constraints</a:t>
            </a:r>
          </a:p>
          <a:p>
            <a:pPr marL="465887" lvl="1"/>
            <a:r>
              <a:rPr lang="en-US" baseline="0" dirty="0"/>
              <a:t> 	</a:t>
            </a:r>
          </a:p>
          <a:p>
            <a:pPr marL="465887" lvl="1"/>
            <a:r>
              <a:rPr lang="en-US" baseline="0" dirty="0"/>
              <a:t>		These may be service locations that are remote, difficult to access due to poor road conditions, or where travel is impeded due to seasonal or hazardous conditions</a:t>
            </a:r>
          </a:p>
          <a:p>
            <a:endParaRPr lang="en-US" dirty="0"/>
          </a:p>
        </p:txBody>
      </p:sp>
      <p:sp>
        <p:nvSpPr>
          <p:cNvPr id="4" name="Slide Number Placeholder 3"/>
          <p:cNvSpPr>
            <a:spLocks noGrp="1"/>
          </p:cNvSpPr>
          <p:nvPr>
            <p:ph type="sldNum" sz="quarter" idx="5"/>
          </p:nvPr>
        </p:nvSpPr>
        <p:spPr/>
        <p:txBody>
          <a:bodyPr/>
          <a:lstStyle/>
          <a:p>
            <a:fld id="{882798F0-278F-4829-8097-3D1B440B0D20}" type="slidenum">
              <a:rPr lang="en-US" smtClean="0"/>
              <a:t>9</a:t>
            </a:fld>
            <a:endParaRPr lang="en-US"/>
          </a:p>
        </p:txBody>
      </p:sp>
    </p:spTree>
    <p:extLst>
      <p:ext uri="{BB962C8B-B14F-4D97-AF65-F5344CB8AC3E}">
        <p14:creationId xmlns:p14="http://schemas.microsoft.com/office/powerpoint/2010/main" val="864508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5/5/2019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5/5/2019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catalog.data.gov/dataset?tags=transportation&amp;metadata_type=geospatial&amp;tags=road" TargetMode="External"/><Relationship Id="rId3" Type="http://schemas.openxmlformats.org/officeDocument/2006/relationships/hyperlink" Target="https://datagateway.nrcs.usda.gov/" TargetMode="External"/><Relationship Id="rId7" Type="http://schemas.openxmlformats.org/officeDocument/2006/relationships/hyperlink" Target="https://data.fs.usda.gov/geodata/edw/datasets.php?xmlKeyword=Roa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data.colorado.gov/browse?q=road%20surface%20type&amp;sortBy=relevance" TargetMode="External"/><Relationship Id="rId11" Type="http://schemas.openxmlformats.org/officeDocument/2006/relationships/hyperlink" Target="https://catalog.data.gov/dataset/blm-colorado-plss-first-division" TargetMode="External"/><Relationship Id="rId5" Type="http://schemas.openxmlformats.org/officeDocument/2006/relationships/hyperlink" Target="http://coloradogeologicalsurvey.org/geologic-hazards/landslides/maps/" TargetMode="External"/><Relationship Id="rId10" Type="http://schemas.openxmlformats.org/officeDocument/2006/relationships/hyperlink" Target="https://data.colorado.gov/Water/Streams-in-Colorado/x238-vje7" TargetMode="External"/><Relationship Id="rId4" Type="http://schemas.openxmlformats.org/officeDocument/2006/relationships/hyperlink" Target="https://www.climate.gov/maps-data/dataset/past-weather-zip-code-data-table" TargetMode="External"/><Relationship Id="rId9" Type="http://schemas.openxmlformats.org/officeDocument/2006/relationships/hyperlink" Target="https://cwscpublic2.cr.usgs.gov/projects/coflood/COFloodMap.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climate.gov/maps-data/dataset/past-weather-zip-code-data-tabl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climate.gov/maps-data/dataset/past-weather-zip-code-data-tabl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climatedataguide.ucar.edu/climate-data/precipitation-data-sets-overview-comparison-tabl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elearning.algonquincollege.com/coursemat/viljoed/gis8746/concepts/cos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1.wdp"/><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5B36-FE92-4D7D-B5DF-DF3B6D73C219}"/>
              </a:ext>
            </a:extLst>
          </p:cNvPr>
          <p:cNvSpPr>
            <a:spLocks noGrp="1"/>
          </p:cNvSpPr>
          <p:nvPr>
            <p:ph type="ctrTitle"/>
          </p:nvPr>
        </p:nvSpPr>
        <p:spPr>
          <a:xfrm>
            <a:off x="1876424" y="1122363"/>
            <a:ext cx="8791575" cy="2387600"/>
          </a:xfrm>
        </p:spPr>
        <p:txBody>
          <a:bodyPr>
            <a:normAutofit/>
          </a:bodyPr>
          <a:lstStyle/>
          <a:p>
            <a:r>
              <a:rPr lang="en-US" sz="3600" b="1" dirty="0">
                <a:ea typeface="Verdana" panose="020B0604030504040204" pitchFamily="34" charset="0"/>
              </a:rPr>
              <a:t>Reducing Operational Overhead by Optimally Siting Facilities Within a Service Territory</a:t>
            </a:r>
            <a:endParaRPr lang="en-US" sz="3600" dirty="0">
              <a:ea typeface="Verdana" panose="020B0604030504040204" pitchFamily="34" charset="0"/>
            </a:endParaRPr>
          </a:p>
        </p:txBody>
      </p:sp>
      <p:sp>
        <p:nvSpPr>
          <p:cNvPr id="3" name="Subtitle 2">
            <a:extLst>
              <a:ext uri="{FF2B5EF4-FFF2-40B4-BE49-F238E27FC236}">
                <a16:creationId xmlns:a16="http://schemas.microsoft.com/office/drawing/2014/main" id="{5D18C94B-005E-460A-89A7-53959066F842}"/>
              </a:ext>
            </a:extLst>
          </p:cNvPr>
          <p:cNvSpPr>
            <a:spLocks noGrp="1"/>
          </p:cNvSpPr>
          <p:nvPr>
            <p:ph type="subTitle" idx="1"/>
          </p:nvPr>
        </p:nvSpPr>
        <p:spPr>
          <a:xfrm>
            <a:off x="1876424" y="3602038"/>
            <a:ext cx="8791575" cy="1655762"/>
          </a:xfrm>
        </p:spPr>
        <p:txBody>
          <a:bodyPr>
            <a:normAutofit fontScale="92500" lnSpcReduction="20000"/>
          </a:bodyPr>
          <a:lstStyle/>
          <a:p>
            <a:r>
              <a:rPr lang="en-US" dirty="0"/>
              <a:t>Jacqueline Sinclair - MGIS Student</a:t>
            </a:r>
          </a:p>
          <a:p>
            <a:r>
              <a:rPr lang="en-US" dirty="0"/>
              <a:t>GEOG596a- Capstone project proposal</a:t>
            </a:r>
          </a:p>
          <a:p>
            <a:r>
              <a:rPr lang="en-US" dirty="0"/>
              <a:t>Michelle Zeiders - Graduate Advisor</a:t>
            </a:r>
          </a:p>
          <a:p>
            <a:r>
              <a:rPr lang="en-US" dirty="0"/>
              <a:t>May 6, 2019</a:t>
            </a:r>
          </a:p>
        </p:txBody>
      </p:sp>
      <p:grpSp>
        <p:nvGrpSpPr>
          <p:cNvPr id="4" name="Group 3">
            <a:extLst>
              <a:ext uri="{FF2B5EF4-FFF2-40B4-BE49-F238E27FC236}">
                <a16:creationId xmlns:a16="http://schemas.microsoft.com/office/drawing/2014/main" id="{FBF0AA9C-FB10-4FEE-830B-9B49922A1E81}"/>
              </a:ext>
            </a:extLst>
          </p:cNvPr>
          <p:cNvGrpSpPr/>
          <p:nvPr/>
        </p:nvGrpSpPr>
        <p:grpSpPr>
          <a:xfrm>
            <a:off x="8831180" y="5561897"/>
            <a:ext cx="2946877" cy="945338"/>
            <a:chOff x="5410200" y="5892743"/>
            <a:chExt cx="3308410" cy="966744"/>
          </a:xfrm>
        </p:grpSpPr>
        <p:pic>
          <p:nvPicPr>
            <p:cNvPr id="5" name="Picture 4">
              <a:extLst>
                <a:ext uri="{FF2B5EF4-FFF2-40B4-BE49-F238E27FC236}">
                  <a16:creationId xmlns:a16="http://schemas.microsoft.com/office/drawing/2014/main" id="{5838A0D3-8B3C-4CF1-BA1E-E95155D13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5892743"/>
              <a:ext cx="1650794" cy="888889"/>
            </a:xfrm>
            <a:prstGeom prst="rect">
              <a:avLst/>
            </a:prstGeom>
          </p:spPr>
        </p:pic>
        <p:sp>
          <p:nvSpPr>
            <p:cNvPr id="6" name="TextBox 4">
              <a:extLst>
                <a:ext uri="{FF2B5EF4-FFF2-40B4-BE49-F238E27FC236}">
                  <a16:creationId xmlns:a16="http://schemas.microsoft.com/office/drawing/2014/main" id="{22E1B747-9751-4096-AFEB-30B44D3D086D}"/>
                </a:ext>
              </a:extLst>
            </p:cNvPr>
            <p:cNvSpPr txBox="1"/>
            <p:nvPr/>
          </p:nvSpPr>
          <p:spPr>
            <a:xfrm>
              <a:off x="6440941" y="6198521"/>
              <a:ext cx="2277669" cy="66096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900" dirty="0">
                  <a:latin typeface="+mj-lt"/>
                  <a:ea typeface="Verdana" panose="020B0604030504040204" pitchFamily="34" charset="0"/>
                  <a:cs typeface="Arial" panose="020B0604020202020204" pitchFamily="34" charset="0"/>
                </a:rPr>
                <a:t>Dutton e-Education Institute / Department of Geography</a:t>
              </a:r>
              <a:endParaRPr lang="en-US" sz="900" dirty="0">
                <a:latin typeface="+mj-lt"/>
                <a:ea typeface="Verdana" panose="020B0604030504040204" pitchFamily="34" charset="0"/>
              </a:endParaRPr>
            </a:p>
            <a:p>
              <a:r>
                <a:rPr lang="en-US" sz="900" dirty="0">
                  <a:latin typeface="+mj-lt"/>
                  <a:ea typeface="Verdana" panose="020B0604030504040204" pitchFamily="34" charset="0"/>
                  <a:cs typeface="Arial" panose="020B0604020202020204" pitchFamily="34" charset="0"/>
                </a:rPr>
                <a:t>College of Earth and Mineral Sciences</a:t>
              </a:r>
              <a:endParaRPr lang="en-US" sz="900" dirty="0">
                <a:latin typeface="+mj-lt"/>
                <a:ea typeface="Verdana" panose="020B0604030504040204" pitchFamily="34" charset="0"/>
              </a:endParaRPr>
            </a:p>
            <a:p>
              <a:endParaRPr lang="en-US" sz="900" dirty="0">
                <a:latin typeface="+mj-lt"/>
                <a:ea typeface="Verdana" panose="020B0604030504040204" pitchFamily="34" charset="0"/>
              </a:endParaRPr>
            </a:p>
          </p:txBody>
        </p:sp>
      </p:grpSp>
    </p:spTree>
    <p:extLst>
      <p:ext uri="{BB962C8B-B14F-4D97-AF65-F5344CB8AC3E}">
        <p14:creationId xmlns:p14="http://schemas.microsoft.com/office/powerpoint/2010/main" val="226092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7A92-3285-4003-893C-C8265EE80C7E}"/>
              </a:ext>
            </a:extLst>
          </p:cNvPr>
          <p:cNvSpPr>
            <a:spLocks noGrp="1"/>
          </p:cNvSpPr>
          <p:nvPr>
            <p:ph type="title"/>
          </p:nvPr>
        </p:nvSpPr>
        <p:spPr/>
        <p:txBody>
          <a:bodyPr>
            <a:normAutofit fontScale="90000"/>
          </a:bodyPr>
          <a:lstStyle/>
          <a:p>
            <a:r>
              <a:rPr lang="en-US" dirty="0"/>
              <a:t>Two-fold analysis</a:t>
            </a:r>
            <a:br>
              <a:rPr lang="en-US" dirty="0"/>
            </a:br>
            <a:r>
              <a:rPr lang="en-US" dirty="0"/>
              <a:t>Multi-criteria Considerations </a:t>
            </a:r>
            <a:br>
              <a:rPr lang="en-US" dirty="0"/>
            </a:br>
            <a:endParaRPr lang="en-US" dirty="0"/>
          </a:p>
        </p:txBody>
      </p:sp>
      <p:sp>
        <p:nvSpPr>
          <p:cNvPr id="3" name="Text Placeholder 2">
            <a:extLst>
              <a:ext uri="{FF2B5EF4-FFF2-40B4-BE49-F238E27FC236}">
                <a16:creationId xmlns:a16="http://schemas.microsoft.com/office/drawing/2014/main" id="{F3E28865-F68B-4118-B1E7-2119AAE6DF7E}"/>
              </a:ext>
            </a:extLst>
          </p:cNvPr>
          <p:cNvSpPr>
            <a:spLocks noGrp="1"/>
          </p:cNvSpPr>
          <p:nvPr>
            <p:ph type="body" idx="1"/>
          </p:nvPr>
        </p:nvSpPr>
        <p:spPr>
          <a:xfrm>
            <a:off x="1141410" y="2149472"/>
            <a:ext cx="4878392" cy="823912"/>
          </a:xfrm>
        </p:spPr>
        <p:txBody>
          <a:bodyPr/>
          <a:lstStyle/>
          <a:p>
            <a:r>
              <a:rPr lang="en-US" dirty="0"/>
              <a:t>Customer Data- CIS</a:t>
            </a:r>
          </a:p>
          <a:p>
            <a:endParaRPr lang="en-US" dirty="0"/>
          </a:p>
        </p:txBody>
      </p:sp>
      <p:sp>
        <p:nvSpPr>
          <p:cNvPr id="4" name="Content Placeholder 3">
            <a:extLst>
              <a:ext uri="{FF2B5EF4-FFF2-40B4-BE49-F238E27FC236}">
                <a16:creationId xmlns:a16="http://schemas.microsoft.com/office/drawing/2014/main" id="{BFD55E69-7A11-4155-98EC-017F2E1A9A1F}"/>
              </a:ext>
            </a:extLst>
          </p:cNvPr>
          <p:cNvSpPr>
            <a:spLocks noGrp="1"/>
          </p:cNvSpPr>
          <p:nvPr>
            <p:ph sz="half" idx="2"/>
          </p:nvPr>
        </p:nvSpPr>
        <p:spPr>
          <a:xfrm>
            <a:off x="1141410" y="2602523"/>
            <a:ext cx="4878391" cy="3188675"/>
          </a:xfrm>
        </p:spPr>
        <p:txBody>
          <a:bodyPr>
            <a:normAutofit fontScale="85000" lnSpcReduction="20000"/>
          </a:bodyPr>
          <a:lstStyle/>
          <a:p>
            <a:pPr fontAlgn="base"/>
            <a:r>
              <a:rPr lang="en-US" dirty="0"/>
              <a:t>High turnover service locations</a:t>
            </a:r>
          </a:p>
          <a:p>
            <a:pPr lvl="1" fontAlgn="base"/>
            <a:r>
              <a:rPr lang="en-US" dirty="0"/>
              <a:t>Seasonality- disconnect seasonally due to inactivity, typically remote</a:t>
            </a:r>
          </a:p>
          <a:p>
            <a:pPr lvl="1" fontAlgn="base"/>
            <a:r>
              <a:rPr lang="en-US" dirty="0"/>
              <a:t>Rentals</a:t>
            </a:r>
          </a:p>
          <a:p>
            <a:pPr fontAlgn="base"/>
            <a:r>
              <a:rPr lang="en-US" dirty="0"/>
              <a:t>Disconnect for non-payment (DNP) accounts </a:t>
            </a:r>
          </a:p>
          <a:p>
            <a:pPr lvl="1" fontAlgn="base"/>
            <a:r>
              <a:rPr lang="en-US" dirty="0"/>
              <a:t>The number of disconnects within the last year</a:t>
            </a:r>
          </a:p>
          <a:p>
            <a:pPr lvl="1" fontAlgn="base"/>
            <a:r>
              <a:rPr lang="en-US" dirty="0"/>
              <a:t>Credit history</a:t>
            </a:r>
          </a:p>
          <a:p>
            <a:r>
              <a:rPr lang="en-US" dirty="0"/>
              <a:t>Exclude current “opt-outs”, incompatible meter bases, current SD locations.</a:t>
            </a:r>
          </a:p>
        </p:txBody>
      </p:sp>
      <p:sp>
        <p:nvSpPr>
          <p:cNvPr id="5" name="Text Placeholder 4">
            <a:extLst>
              <a:ext uri="{FF2B5EF4-FFF2-40B4-BE49-F238E27FC236}">
                <a16:creationId xmlns:a16="http://schemas.microsoft.com/office/drawing/2014/main" id="{922C01D6-55EE-424E-ACFA-249318060B19}"/>
              </a:ext>
            </a:extLst>
          </p:cNvPr>
          <p:cNvSpPr>
            <a:spLocks noGrp="1"/>
          </p:cNvSpPr>
          <p:nvPr>
            <p:ph type="body" sz="quarter" idx="3"/>
          </p:nvPr>
        </p:nvSpPr>
        <p:spPr>
          <a:xfrm>
            <a:off x="6169018" y="2149472"/>
            <a:ext cx="4878392" cy="823912"/>
          </a:xfrm>
        </p:spPr>
        <p:txBody>
          <a:bodyPr/>
          <a:lstStyle/>
          <a:p>
            <a:r>
              <a:rPr lang="en-US" dirty="0"/>
              <a:t>Access Impedances- GIS</a:t>
            </a:r>
          </a:p>
          <a:p>
            <a:endParaRPr lang="en-US" dirty="0"/>
          </a:p>
        </p:txBody>
      </p:sp>
      <p:sp>
        <p:nvSpPr>
          <p:cNvPr id="6" name="Content Placeholder 5">
            <a:extLst>
              <a:ext uri="{FF2B5EF4-FFF2-40B4-BE49-F238E27FC236}">
                <a16:creationId xmlns:a16="http://schemas.microsoft.com/office/drawing/2014/main" id="{4D48B09E-C26A-44AB-98EA-BCD993B98622}"/>
              </a:ext>
            </a:extLst>
          </p:cNvPr>
          <p:cNvSpPr>
            <a:spLocks noGrp="1"/>
          </p:cNvSpPr>
          <p:nvPr>
            <p:ph sz="quarter" idx="4"/>
          </p:nvPr>
        </p:nvSpPr>
        <p:spPr>
          <a:xfrm>
            <a:off x="6172200" y="2602523"/>
            <a:ext cx="4875210" cy="3188675"/>
          </a:xfrm>
        </p:spPr>
        <p:txBody>
          <a:bodyPr>
            <a:normAutofit fontScale="85000" lnSpcReduction="20000"/>
          </a:bodyPr>
          <a:lstStyle/>
          <a:p>
            <a:r>
              <a:rPr lang="en-US" dirty="0"/>
              <a:t>Travel Distance</a:t>
            </a:r>
          </a:p>
          <a:p>
            <a:r>
              <a:rPr lang="en-US" dirty="0"/>
              <a:t>Road Surface Types</a:t>
            </a:r>
          </a:p>
          <a:p>
            <a:r>
              <a:rPr lang="en-US" dirty="0"/>
              <a:t>Seasonal Precipitation</a:t>
            </a:r>
          </a:p>
          <a:p>
            <a:r>
              <a:rPr lang="en-US" dirty="0"/>
              <a:t>Flood Sites</a:t>
            </a:r>
          </a:p>
          <a:p>
            <a:r>
              <a:rPr lang="en-US" dirty="0"/>
              <a:t>Landslide Areas</a:t>
            </a:r>
          </a:p>
          <a:p>
            <a:r>
              <a:rPr lang="en-US" dirty="0"/>
              <a:t>Avalanche Areas</a:t>
            </a:r>
          </a:p>
          <a:p>
            <a:r>
              <a:rPr lang="en-US" dirty="0"/>
              <a:t>DEM (slope)</a:t>
            </a:r>
          </a:p>
          <a:p>
            <a:endParaRPr lang="en-US" dirty="0"/>
          </a:p>
        </p:txBody>
      </p:sp>
    </p:spTree>
    <p:extLst>
      <p:ext uri="{BB962C8B-B14F-4D97-AF65-F5344CB8AC3E}">
        <p14:creationId xmlns:p14="http://schemas.microsoft.com/office/powerpoint/2010/main" val="3193765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4F16-44F2-4776-962A-4FE3A995C2C2}"/>
              </a:ext>
            </a:extLst>
          </p:cNvPr>
          <p:cNvSpPr>
            <a:spLocks noGrp="1"/>
          </p:cNvSpPr>
          <p:nvPr>
            <p:ph type="title"/>
          </p:nvPr>
        </p:nvSpPr>
        <p:spPr>
          <a:xfrm>
            <a:off x="1141413" y="939801"/>
            <a:ext cx="9905998" cy="1193800"/>
          </a:xfrm>
        </p:spPr>
        <p:txBody>
          <a:bodyPr/>
          <a:lstStyle/>
          <a:p>
            <a:r>
              <a:rPr lang="en-US" dirty="0"/>
              <a:t>Literature Review</a:t>
            </a:r>
          </a:p>
        </p:txBody>
      </p:sp>
      <p:sp>
        <p:nvSpPr>
          <p:cNvPr id="3" name="Content Placeholder 2">
            <a:extLst>
              <a:ext uri="{FF2B5EF4-FFF2-40B4-BE49-F238E27FC236}">
                <a16:creationId xmlns:a16="http://schemas.microsoft.com/office/drawing/2014/main" id="{9CE06293-D689-43C6-9048-53045930D841}"/>
              </a:ext>
            </a:extLst>
          </p:cNvPr>
          <p:cNvSpPr>
            <a:spLocks noGrp="1"/>
          </p:cNvSpPr>
          <p:nvPr>
            <p:ph idx="1"/>
          </p:nvPr>
        </p:nvSpPr>
        <p:spPr>
          <a:xfrm>
            <a:off x="1141412" y="2133601"/>
            <a:ext cx="9905999" cy="4359963"/>
          </a:xfrm>
        </p:spPr>
        <p:txBody>
          <a:bodyPr/>
          <a:lstStyle/>
          <a:p>
            <a:r>
              <a:rPr lang="en-US" dirty="0"/>
              <a:t>What are the appropriate software and methods used for developing cost surfaces and accessibility models</a:t>
            </a:r>
            <a:r>
              <a:rPr lang="en-US" dirty="0">
                <a:latin typeface="Times New Roman" panose="02020603050405020304" pitchFamily="18" charset="0"/>
                <a:cs typeface="Times New Roman" panose="02020603050405020304" pitchFamily="18" charset="0"/>
              </a:rPr>
              <a:t>?</a:t>
            </a:r>
          </a:p>
          <a:p>
            <a:r>
              <a:rPr lang="en-US" dirty="0"/>
              <a:t>How does multi-criteria decision evaluation (MCDE) apply within a GIS for optimally siting facilities</a:t>
            </a:r>
            <a:r>
              <a:rPr lang="en-US" dirty="0">
                <a:latin typeface="Times New Roman" panose="02020603050405020304" pitchFamily="18" charset="0"/>
                <a:cs typeface="Times New Roman" panose="02020603050405020304" pitchFamily="18" charset="0"/>
              </a:rPr>
              <a:t>?</a:t>
            </a:r>
          </a:p>
          <a:p>
            <a:r>
              <a:rPr lang="en-US" dirty="0"/>
              <a:t>What insights are there to be gained from previous electrical-industry related applications of GIS cost surface analysis</a:t>
            </a:r>
            <a:r>
              <a:rPr lang="en-US" dirty="0">
                <a:latin typeface="Times New Roman" panose="02020603050405020304" pitchFamily="18" charset="0"/>
                <a:cs typeface="Times New Roman" panose="02020603050405020304" pitchFamily="18" charset="0"/>
              </a:rPr>
              <a:t>?</a:t>
            </a:r>
          </a:p>
          <a:p>
            <a:pPr marL="0" indent="0">
              <a:buNone/>
            </a:pPr>
            <a:endParaRPr lang="en-US" dirty="0"/>
          </a:p>
        </p:txBody>
      </p:sp>
    </p:spTree>
    <p:extLst>
      <p:ext uri="{BB962C8B-B14F-4D97-AF65-F5344CB8AC3E}">
        <p14:creationId xmlns:p14="http://schemas.microsoft.com/office/powerpoint/2010/main" val="32323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0EE6-7183-4373-B4E9-9FF057BEFD97}"/>
              </a:ext>
            </a:extLst>
          </p:cNvPr>
          <p:cNvSpPr>
            <a:spLocks noGrp="1"/>
          </p:cNvSpPr>
          <p:nvPr>
            <p:ph type="title"/>
          </p:nvPr>
        </p:nvSpPr>
        <p:spPr>
          <a:xfrm>
            <a:off x="1141413" y="381000"/>
            <a:ext cx="9905998" cy="889000"/>
          </a:xfrm>
        </p:spPr>
        <p:txBody>
          <a:bodyPr/>
          <a:lstStyle/>
          <a:p>
            <a:r>
              <a:rPr lang="en-US" dirty="0"/>
              <a:t>Research Summary</a:t>
            </a:r>
          </a:p>
        </p:txBody>
      </p:sp>
      <p:sp>
        <p:nvSpPr>
          <p:cNvPr id="3" name="Content Placeholder 2">
            <a:extLst>
              <a:ext uri="{FF2B5EF4-FFF2-40B4-BE49-F238E27FC236}">
                <a16:creationId xmlns:a16="http://schemas.microsoft.com/office/drawing/2014/main" id="{8DE07A48-97E5-434F-BE35-998BCE1DFEAE}"/>
              </a:ext>
            </a:extLst>
          </p:cNvPr>
          <p:cNvSpPr>
            <a:spLocks noGrp="1"/>
          </p:cNvSpPr>
          <p:nvPr>
            <p:ph idx="1"/>
          </p:nvPr>
        </p:nvSpPr>
        <p:spPr>
          <a:xfrm>
            <a:off x="1141412" y="1270000"/>
            <a:ext cx="9905999" cy="4521201"/>
          </a:xfrm>
        </p:spPr>
        <p:txBody>
          <a:bodyPr>
            <a:normAutofit fontScale="92500" lnSpcReduction="10000"/>
          </a:bodyPr>
          <a:lstStyle/>
          <a:p>
            <a:r>
              <a:rPr lang="en-US" dirty="0"/>
              <a:t>GIS-based approaches are effective for performing cost surface analysis, evaluating accessibility models, and have exceeded solutions derived from non-GIS based approaches. Consistent methodologies include:</a:t>
            </a:r>
          </a:p>
          <a:p>
            <a:pPr lvl="1"/>
            <a:r>
              <a:rPr lang="en-US" dirty="0"/>
              <a:t>Performing Kriging to interpolate point based spatiotemporal values</a:t>
            </a:r>
          </a:p>
          <a:p>
            <a:pPr lvl="1"/>
            <a:r>
              <a:rPr lang="en-US" dirty="0"/>
              <a:t>Merging terrain and impedances (criteria) into one accumulated raster friction surface</a:t>
            </a:r>
          </a:p>
          <a:p>
            <a:pPr lvl="1"/>
            <a:r>
              <a:rPr lang="en-US" dirty="0"/>
              <a:t>Creating least cost paths (LCP) to evaluate accessibility</a:t>
            </a:r>
          </a:p>
          <a:p>
            <a:r>
              <a:rPr lang="en-US" dirty="0"/>
              <a:t>A GIS for MCDE provides a flexible platform to derive repeatable results using localized criteria for optimization.</a:t>
            </a:r>
          </a:p>
          <a:p>
            <a:pPr lvl="1"/>
            <a:r>
              <a:rPr lang="en-US" dirty="0"/>
              <a:t>Calibrated weighting and ranking of criteria.</a:t>
            </a:r>
          </a:p>
          <a:p>
            <a:r>
              <a:rPr lang="en-US" dirty="0"/>
              <a:t>The application of GIS cost surface analysis provides solutions for routing power lines and estimating cost to provide service.</a:t>
            </a:r>
          </a:p>
        </p:txBody>
      </p:sp>
    </p:spTree>
    <p:extLst>
      <p:ext uri="{BB962C8B-B14F-4D97-AF65-F5344CB8AC3E}">
        <p14:creationId xmlns:p14="http://schemas.microsoft.com/office/powerpoint/2010/main" val="3957865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DA2B-17C4-44BE-ACE9-42CEF4043595}"/>
              </a:ext>
            </a:extLst>
          </p:cNvPr>
          <p:cNvSpPr>
            <a:spLocks noGrp="1"/>
          </p:cNvSpPr>
          <p:nvPr>
            <p:ph type="title"/>
          </p:nvPr>
        </p:nvSpPr>
        <p:spPr>
          <a:xfrm>
            <a:off x="0" y="2029216"/>
            <a:ext cx="3605952" cy="1753644"/>
          </a:xfrm>
        </p:spPr>
        <p:txBody>
          <a:bodyPr vert="horz">
            <a:normAutofit/>
          </a:bodyPr>
          <a:lstStyle/>
          <a:p>
            <a:pPr algn="ctr"/>
            <a:r>
              <a:rPr lang="en-US" dirty="0"/>
              <a:t>CIS </a:t>
            </a:r>
            <a:br>
              <a:rPr lang="en-US" dirty="0"/>
            </a:br>
            <a:r>
              <a:rPr lang="en-US" dirty="0"/>
              <a:t>ER Diagram</a:t>
            </a:r>
          </a:p>
        </p:txBody>
      </p:sp>
      <p:pic>
        <p:nvPicPr>
          <p:cNvPr id="10" name="Picture 9">
            <a:extLst>
              <a:ext uri="{FF2B5EF4-FFF2-40B4-BE49-F238E27FC236}">
                <a16:creationId xmlns:a16="http://schemas.microsoft.com/office/drawing/2014/main" id="{674CDDD2-5F4E-421C-87D1-513D1CA09A82}"/>
              </a:ext>
            </a:extLst>
          </p:cNvPr>
          <p:cNvPicPr>
            <a:picLocks noChangeAspect="1"/>
          </p:cNvPicPr>
          <p:nvPr/>
        </p:nvPicPr>
        <p:blipFill>
          <a:blip r:embed="rId3"/>
          <a:stretch>
            <a:fillRect/>
          </a:stretch>
        </p:blipFill>
        <p:spPr>
          <a:xfrm>
            <a:off x="3223063" y="0"/>
            <a:ext cx="5745873" cy="6858000"/>
          </a:xfrm>
          <a:prstGeom prst="rect">
            <a:avLst/>
          </a:prstGeom>
        </p:spPr>
      </p:pic>
    </p:spTree>
    <p:extLst>
      <p:ext uri="{BB962C8B-B14F-4D97-AF65-F5344CB8AC3E}">
        <p14:creationId xmlns:p14="http://schemas.microsoft.com/office/powerpoint/2010/main" val="300406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C5F8-A9AF-43E0-8EAC-807E0BEEC904}"/>
              </a:ext>
            </a:extLst>
          </p:cNvPr>
          <p:cNvSpPr>
            <a:spLocks noGrp="1"/>
          </p:cNvSpPr>
          <p:nvPr>
            <p:ph type="title"/>
          </p:nvPr>
        </p:nvSpPr>
        <p:spPr>
          <a:xfrm>
            <a:off x="1141413" y="618518"/>
            <a:ext cx="9905998" cy="613382"/>
          </a:xfrm>
        </p:spPr>
        <p:txBody>
          <a:bodyPr/>
          <a:lstStyle/>
          <a:p>
            <a:r>
              <a:rPr lang="en-US" dirty="0"/>
              <a:t>Project CIS Data and Analysis</a:t>
            </a:r>
          </a:p>
        </p:txBody>
      </p:sp>
      <p:graphicFrame>
        <p:nvGraphicFramePr>
          <p:cNvPr id="7" name="Content Placeholder 6">
            <a:extLst>
              <a:ext uri="{FF2B5EF4-FFF2-40B4-BE49-F238E27FC236}">
                <a16:creationId xmlns:a16="http://schemas.microsoft.com/office/drawing/2014/main" id="{A7D1B332-4BC3-43B5-821A-FF3CBEB8500C}"/>
              </a:ext>
            </a:extLst>
          </p:cNvPr>
          <p:cNvGraphicFramePr>
            <a:graphicFrameLocks noGrp="1"/>
          </p:cNvGraphicFramePr>
          <p:nvPr>
            <p:ph idx="1"/>
            <p:extLst>
              <p:ext uri="{D42A27DB-BD31-4B8C-83A1-F6EECF244321}">
                <p14:modId xmlns:p14="http://schemas.microsoft.com/office/powerpoint/2010/main" val="1963987346"/>
              </p:ext>
            </p:extLst>
          </p:nvPr>
        </p:nvGraphicFramePr>
        <p:xfrm>
          <a:off x="2670968" y="1397001"/>
          <a:ext cx="6846887" cy="5020281"/>
        </p:xfrm>
        <a:graphic>
          <a:graphicData uri="http://schemas.openxmlformats.org/drawingml/2006/table">
            <a:tbl>
              <a:tblPr firstRow="1" bandRow="1">
                <a:tableStyleId>{5C22544A-7EE6-4342-B048-85BDC9FD1C3A}</a:tableStyleId>
              </a:tblPr>
              <a:tblGrid>
                <a:gridCol w="1357053">
                  <a:extLst>
                    <a:ext uri="{9D8B030D-6E8A-4147-A177-3AD203B41FA5}">
                      <a16:colId xmlns:a16="http://schemas.microsoft.com/office/drawing/2014/main" val="2466369092"/>
                    </a:ext>
                  </a:extLst>
                </a:gridCol>
                <a:gridCol w="2655287">
                  <a:extLst>
                    <a:ext uri="{9D8B030D-6E8A-4147-A177-3AD203B41FA5}">
                      <a16:colId xmlns:a16="http://schemas.microsoft.com/office/drawing/2014/main" val="3473481092"/>
                    </a:ext>
                  </a:extLst>
                </a:gridCol>
                <a:gridCol w="2834547">
                  <a:extLst>
                    <a:ext uri="{9D8B030D-6E8A-4147-A177-3AD203B41FA5}">
                      <a16:colId xmlns:a16="http://schemas.microsoft.com/office/drawing/2014/main" val="1675308101"/>
                    </a:ext>
                  </a:extLst>
                </a:gridCol>
              </a:tblGrid>
              <a:tr h="363040">
                <a:tc gridSpan="3">
                  <a:txBody>
                    <a:bodyPr/>
                    <a:lstStyle/>
                    <a:p>
                      <a:pPr algn="ctr" fontAlgn="b"/>
                      <a:r>
                        <a:rPr lang="en-US" sz="1400" b="1" i="0" u="none" strike="noStrike" dirty="0">
                          <a:solidFill>
                            <a:srgbClr val="000000"/>
                          </a:solidFill>
                          <a:effectLst/>
                          <a:latin typeface="Calibri" panose="020F0502020204030204" pitchFamily="34" charset="0"/>
                        </a:rPr>
                        <a:t>SMPA Customer Information System Tables and Attributes for Analysis</a:t>
                      </a:r>
                    </a:p>
                  </a:txBody>
                  <a:tcPr marL="9525" marR="9525" marT="9525" marB="0" anchor="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72471289"/>
                  </a:ext>
                </a:extLst>
              </a:tr>
              <a:tr h="363040">
                <a:tc>
                  <a:txBody>
                    <a:bodyPr/>
                    <a:lstStyle/>
                    <a:p>
                      <a:pPr algn="ctr" fontAlgn="b"/>
                      <a:r>
                        <a:rPr lang="en-US" sz="1200" b="1" i="0" u="sng" strike="noStrike" dirty="0">
                          <a:solidFill>
                            <a:srgbClr val="000000"/>
                          </a:solidFill>
                          <a:effectLst/>
                          <a:latin typeface="Calibri" panose="020F0502020204030204" pitchFamily="34" charset="0"/>
                        </a:rPr>
                        <a:t>Table Name</a:t>
                      </a:r>
                    </a:p>
                  </a:txBody>
                  <a:tcPr marL="9525" marR="9525" marT="9525" marB="0" anchor="b">
                    <a:solidFill>
                      <a:schemeClr val="accent5">
                        <a:lumMod val="20000"/>
                        <a:lumOff val="80000"/>
                      </a:schemeClr>
                    </a:solidFill>
                  </a:tcPr>
                </a:tc>
                <a:tc>
                  <a:txBody>
                    <a:bodyPr/>
                    <a:lstStyle/>
                    <a:p>
                      <a:pPr algn="ctr" fontAlgn="b"/>
                      <a:r>
                        <a:rPr lang="en-US" sz="1200" b="1" i="0" u="sng" strike="noStrike" dirty="0">
                          <a:solidFill>
                            <a:srgbClr val="000000"/>
                          </a:solidFill>
                          <a:effectLst/>
                          <a:latin typeface="Calibri" panose="020F0502020204030204" pitchFamily="34" charset="0"/>
                        </a:rPr>
                        <a:t>Table Description/Purpose</a:t>
                      </a:r>
                    </a:p>
                  </a:txBody>
                  <a:tcPr marL="9525" marR="9525" marT="9525" marB="0" anchor="b">
                    <a:solidFill>
                      <a:schemeClr val="accent5">
                        <a:lumMod val="20000"/>
                        <a:lumOff val="80000"/>
                      </a:schemeClr>
                    </a:solidFill>
                  </a:tcPr>
                </a:tc>
                <a:tc>
                  <a:txBody>
                    <a:bodyPr/>
                    <a:lstStyle/>
                    <a:p>
                      <a:pPr algn="ctr" fontAlgn="b"/>
                      <a:r>
                        <a:rPr lang="en-US" sz="1200" b="1" i="0" u="sng" strike="noStrike" dirty="0">
                          <a:solidFill>
                            <a:srgbClr val="000000"/>
                          </a:solidFill>
                          <a:effectLst/>
                          <a:latin typeface="Calibri" panose="020F0502020204030204" pitchFamily="34" charset="0"/>
                        </a:rPr>
                        <a:t>Key Fields</a:t>
                      </a:r>
                    </a:p>
                  </a:txBody>
                  <a:tcPr marL="9525" marR="9525" marT="9525" marB="0" anchor="b">
                    <a:solidFill>
                      <a:schemeClr val="accent5">
                        <a:lumMod val="20000"/>
                        <a:lumOff val="80000"/>
                      </a:schemeClr>
                    </a:solidFill>
                  </a:tcPr>
                </a:tc>
                <a:extLst>
                  <a:ext uri="{0D108BD9-81ED-4DB2-BD59-A6C34878D82A}">
                    <a16:rowId xmlns:a16="http://schemas.microsoft.com/office/drawing/2014/main" val="2142857945"/>
                  </a:ext>
                </a:extLst>
              </a:tr>
              <a:tr h="533448">
                <a:tc>
                  <a:txBody>
                    <a:bodyPr/>
                    <a:lstStyle/>
                    <a:p>
                      <a:pPr algn="l" fontAlgn="b"/>
                      <a:r>
                        <a:rPr lang="en-US" sz="1200" b="0" i="0" u="none" strike="noStrike" dirty="0">
                          <a:solidFill>
                            <a:srgbClr val="000000"/>
                          </a:solidFill>
                          <a:effectLst/>
                          <a:latin typeface="Calibri" panose="020F0502020204030204" pitchFamily="34" charset="0"/>
                        </a:rPr>
                        <a:t>BI_CONSUMER</a:t>
                      </a:r>
                    </a:p>
                  </a:txBody>
                  <a:tcPr marL="9525" marR="9525" marT="9525" marB="0" anchor="b">
                    <a:solidFill>
                      <a:srgbClr val="E7F5D7"/>
                    </a:solidFill>
                  </a:tcPr>
                </a:tc>
                <a:tc>
                  <a:txBody>
                    <a:bodyPr/>
                    <a:lstStyle/>
                    <a:p>
                      <a:pPr algn="l" fontAlgn="b"/>
                      <a:r>
                        <a:rPr lang="en-US" sz="1200" b="0" i="0" u="none" strike="noStrike" dirty="0">
                          <a:solidFill>
                            <a:srgbClr val="000000"/>
                          </a:solidFill>
                          <a:effectLst/>
                          <a:latin typeface="Calibri" panose="020F0502020204030204" pitchFamily="34" charset="0"/>
                        </a:rPr>
                        <a:t>Customer data</a:t>
                      </a:r>
                    </a:p>
                  </a:txBody>
                  <a:tcPr marL="9525" marR="9525" marT="9525" marB="0" anchor="b">
                    <a:solidFill>
                      <a:srgbClr val="E7F5D7"/>
                    </a:solidFill>
                  </a:tcPr>
                </a:tc>
                <a:tc>
                  <a:txBody>
                    <a:bodyPr/>
                    <a:lstStyle/>
                    <a:p>
                      <a:pPr algn="l" fontAlgn="b"/>
                      <a:r>
                        <a:rPr lang="it-IT" sz="1100" b="0" i="0" u="none" strike="noStrike" dirty="0">
                          <a:solidFill>
                            <a:srgbClr val="000000"/>
                          </a:solidFill>
                          <a:effectLst/>
                          <a:latin typeface="Calibri" panose="020F0502020204030204" pitchFamily="34" charset="0"/>
                        </a:rPr>
                        <a:t>BI_ACCT</a:t>
                      </a:r>
                      <a:br>
                        <a:rPr lang="it-IT" sz="1100" b="0" i="0" u="none" strike="noStrike" dirty="0">
                          <a:solidFill>
                            <a:srgbClr val="000000"/>
                          </a:solidFill>
                          <a:effectLst/>
                          <a:latin typeface="Calibri" panose="020F0502020204030204" pitchFamily="34" charset="0"/>
                        </a:rPr>
                      </a:br>
                      <a:r>
                        <a:rPr lang="it-IT" sz="1100" b="0" i="0" u="none" strike="noStrike" dirty="0">
                          <a:solidFill>
                            <a:srgbClr val="000000"/>
                          </a:solidFill>
                          <a:effectLst/>
                          <a:latin typeface="Calibri" panose="020F0502020204030204" pitchFamily="34" charset="0"/>
                        </a:rPr>
                        <a:t>BI_CUST_NBR</a:t>
                      </a:r>
                      <a:br>
                        <a:rPr lang="it-IT" sz="1100" b="0" i="0" u="none" strike="noStrike" dirty="0">
                          <a:solidFill>
                            <a:srgbClr val="000000"/>
                          </a:solidFill>
                          <a:effectLst/>
                          <a:latin typeface="Calibri" panose="020F0502020204030204" pitchFamily="34" charset="0"/>
                        </a:rPr>
                      </a:br>
                      <a:r>
                        <a:rPr lang="it-IT" sz="1100" b="0" i="0" u="none" strike="noStrike" dirty="0">
                          <a:solidFill>
                            <a:srgbClr val="000000"/>
                          </a:solidFill>
                          <a:effectLst/>
                          <a:latin typeface="Calibri" panose="020F0502020204030204" pitchFamily="34" charset="0"/>
                        </a:rPr>
                        <a:t>BI_PER_ACCT</a:t>
                      </a:r>
                    </a:p>
                  </a:txBody>
                  <a:tcPr marL="9525" marR="9525" marT="9525" marB="0" anchor="b">
                    <a:solidFill>
                      <a:srgbClr val="E7F5D7"/>
                    </a:solidFill>
                  </a:tcPr>
                </a:tc>
                <a:extLst>
                  <a:ext uri="{0D108BD9-81ED-4DB2-BD59-A6C34878D82A}">
                    <a16:rowId xmlns:a16="http://schemas.microsoft.com/office/drawing/2014/main" val="2072571724"/>
                  </a:ext>
                </a:extLst>
              </a:tr>
              <a:tr h="363040">
                <a:tc>
                  <a:txBody>
                    <a:bodyPr/>
                    <a:lstStyle/>
                    <a:p>
                      <a:pPr algn="l" fontAlgn="b"/>
                      <a:r>
                        <a:rPr lang="en-US" sz="1200" b="0" i="0" u="none" strike="noStrike" dirty="0">
                          <a:solidFill>
                            <a:srgbClr val="000000"/>
                          </a:solidFill>
                          <a:effectLst/>
                          <a:latin typeface="Calibri" panose="020F0502020204030204" pitchFamily="34" charset="0"/>
                        </a:rPr>
                        <a:t>BI_PERSONAL</a:t>
                      </a:r>
                    </a:p>
                  </a:txBody>
                  <a:tcPr marL="9525" marR="9525" marT="9525" marB="0" anchor="b">
                    <a:solidFill>
                      <a:srgbClr val="E7F5D7"/>
                    </a:solidFill>
                  </a:tcPr>
                </a:tc>
                <a:tc>
                  <a:txBody>
                    <a:bodyPr/>
                    <a:lstStyle/>
                    <a:p>
                      <a:pPr algn="l" fontAlgn="b"/>
                      <a:r>
                        <a:rPr lang="en-US" sz="1200" b="0" i="0" u="none" strike="noStrike" dirty="0">
                          <a:solidFill>
                            <a:srgbClr val="000000"/>
                          </a:solidFill>
                          <a:effectLst/>
                          <a:latin typeface="Calibri" panose="020F0502020204030204" pitchFamily="34" charset="0"/>
                        </a:rPr>
                        <a:t>Customer information</a:t>
                      </a:r>
                    </a:p>
                  </a:txBody>
                  <a:tcPr marL="9525" marR="9525" marT="9525" marB="0" anchor="b">
                    <a:solidFill>
                      <a:srgbClr val="E7F5D7"/>
                    </a:solidFill>
                  </a:tcPr>
                </a:tc>
                <a:tc>
                  <a:txBody>
                    <a:bodyPr/>
                    <a:lstStyle/>
                    <a:p>
                      <a:pPr algn="l" fontAlgn="b"/>
                      <a:r>
                        <a:rPr lang="it-IT" sz="1100" b="0" i="0" u="none" strike="noStrike" dirty="0">
                          <a:solidFill>
                            <a:srgbClr val="000000"/>
                          </a:solidFill>
                          <a:effectLst/>
                          <a:latin typeface="Calibri" panose="020F0502020204030204" pitchFamily="34" charset="0"/>
                        </a:rPr>
                        <a:t>BI_CUST_NBR</a:t>
                      </a:r>
                      <a:br>
                        <a:rPr lang="it-IT" sz="1100" b="0" i="0" u="none" strike="noStrike" dirty="0">
                          <a:solidFill>
                            <a:srgbClr val="000000"/>
                          </a:solidFill>
                          <a:effectLst/>
                          <a:latin typeface="Calibri" panose="020F0502020204030204" pitchFamily="34" charset="0"/>
                        </a:rPr>
                      </a:br>
                      <a:r>
                        <a:rPr lang="it-IT" sz="1100" b="0" i="0" u="none" strike="noStrike" dirty="0">
                          <a:solidFill>
                            <a:srgbClr val="000000"/>
                          </a:solidFill>
                          <a:effectLst/>
                          <a:latin typeface="Calibri" panose="020F0502020204030204" pitchFamily="34" charset="0"/>
                        </a:rPr>
                        <a:t>BI_ACCT</a:t>
                      </a:r>
                    </a:p>
                  </a:txBody>
                  <a:tcPr marL="9525" marR="9525" marT="9525" marB="0" anchor="b">
                    <a:solidFill>
                      <a:srgbClr val="E7F5D7"/>
                    </a:solidFill>
                  </a:tcPr>
                </a:tc>
                <a:extLst>
                  <a:ext uri="{0D108BD9-81ED-4DB2-BD59-A6C34878D82A}">
                    <a16:rowId xmlns:a16="http://schemas.microsoft.com/office/drawing/2014/main" val="4278051560"/>
                  </a:ext>
                </a:extLst>
              </a:tr>
              <a:tr h="363040">
                <a:tc>
                  <a:txBody>
                    <a:bodyPr/>
                    <a:lstStyle/>
                    <a:p>
                      <a:pPr algn="l" fontAlgn="b"/>
                      <a:r>
                        <a:rPr lang="en-US" sz="1200" b="0" i="0" u="none" strike="noStrike">
                          <a:solidFill>
                            <a:srgbClr val="000000"/>
                          </a:solidFill>
                          <a:effectLst/>
                          <a:latin typeface="Calibri" panose="020F0502020204030204" pitchFamily="34" charset="0"/>
                        </a:rPr>
                        <a:t>BI_AR</a:t>
                      </a:r>
                    </a:p>
                  </a:txBody>
                  <a:tcPr marL="9525" marR="9525" marT="9525" marB="0" anchor="b">
                    <a:solidFill>
                      <a:srgbClr val="E7F5D7"/>
                    </a:solidFill>
                  </a:tcPr>
                </a:tc>
                <a:tc>
                  <a:txBody>
                    <a:bodyPr/>
                    <a:lstStyle/>
                    <a:p>
                      <a:pPr algn="l" fontAlgn="b"/>
                      <a:r>
                        <a:rPr lang="en-US" sz="1200" b="0" i="0" u="none" strike="noStrike" dirty="0">
                          <a:solidFill>
                            <a:srgbClr val="000000"/>
                          </a:solidFill>
                          <a:effectLst/>
                          <a:latin typeface="Calibri" panose="020F0502020204030204" pitchFamily="34" charset="0"/>
                        </a:rPr>
                        <a:t>Account and service tie</a:t>
                      </a:r>
                    </a:p>
                  </a:txBody>
                  <a:tcPr marL="9525" marR="9525" marT="9525" marB="0" anchor="b">
                    <a:solidFill>
                      <a:srgbClr val="E7F5D7"/>
                    </a:solidFill>
                  </a:tcPr>
                </a:tc>
                <a:tc>
                  <a:txBody>
                    <a:bodyPr/>
                    <a:lstStyle/>
                    <a:p>
                      <a:pPr algn="l" fontAlgn="b"/>
                      <a:r>
                        <a:rPr lang="en-US" sz="1100" b="0" i="0" u="none" strike="noStrike" dirty="0">
                          <a:solidFill>
                            <a:srgbClr val="000000"/>
                          </a:solidFill>
                          <a:effectLst/>
                          <a:latin typeface="Calibri" panose="020F0502020204030204" pitchFamily="34" charset="0"/>
                        </a:rPr>
                        <a:t>BI_ACCT</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BI_TYPE_SRV</a:t>
                      </a:r>
                    </a:p>
                  </a:txBody>
                  <a:tcPr marL="9525" marR="9525" marT="9525" marB="0" anchor="b">
                    <a:solidFill>
                      <a:srgbClr val="E7F5D7"/>
                    </a:solidFill>
                  </a:tcPr>
                </a:tc>
                <a:extLst>
                  <a:ext uri="{0D108BD9-81ED-4DB2-BD59-A6C34878D82A}">
                    <a16:rowId xmlns:a16="http://schemas.microsoft.com/office/drawing/2014/main" val="1935521166"/>
                  </a:ext>
                </a:extLst>
              </a:tr>
              <a:tr h="533448">
                <a:tc>
                  <a:txBody>
                    <a:bodyPr/>
                    <a:lstStyle/>
                    <a:p>
                      <a:pPr algn="l" fontAlgn="b"/>
                      <a:r>
                        <a:rPr lang="en-US" sz="1200" b="0" i="0" u="none" strike="noStrike">
                          <a:solidFill>
                            <a:srgbClr val="000000"/>
                          </a:solidFill>
                          <a:effectLst/>
                          <a:latin typeface="Calibri" panose="020F0502020204030204" pitchFamily="34" charset="0"/>
                        </a:rPr>
                        <a:t>BI_TYPE_SERVICE</a:t>
                      </a:r>
                    </a:p>
                  </a:txBody>
                  <a:tcPr marL="9525" marR="9525" marT="9525" marB="0" anchor="b">
                    <a:solidFill>
                      <a:srgbClr val="E7F5D7"/>
                    </a:solidFill>
                  </a:tcPr>
                </a:tc>
                <a:tc>
                  <a:txBody>
                    <a:bodyPr/>
                    <a:lstStyle/>
                    <a:p>
                      <a:pPr algn="l" fontAlgn="b"/>
                      <a:r>
                        <a:rPr lang="en-US" sz="1200" b="0" i="0" u="none" strike="noStrike" dirty="0">
                          <a:solidFill>
                            <a:srgbClr val="000000"/>
                          </a:solidFill>
                          <a:effectLst/>
                          <a:latin typeface="Calibri" panose="020F0502020204030204" pitchFamily="34" charset="0"/>
                        </a:rPr>
                        <a:t>Service information</a:t>
                      </a:r>
                    </a:p>
                  </a:txBody>
                  <a:tcPr marL="9525" marR="9525" marT="9525" marB="0" anchor="b">
                    <a:solidFill>
                      <a:srgbClr val="E7F5D7"/>
                    </a:solidFill>
                  </a:tcPr>
                </a:tc>
                <a:tc>
                  <a:txBody>
                    <a:bodyPr/>
                    <a:lstStyle/>
                    <a:p>
                      <a:pPr algn="l" fontAlgn="b"/>
                      <a:r>
                        <a:rPr lang="en-US" sz="1100" b="0" i="0" u="none" strike="noStrike" dirty="0">
                          <a:solidFill>
                            <a:srgbClr val="000000"/>
                          </a:solidFill>
                          <a:effectLst/>
                          <a:latin typeface="Calibri" panose="020F0502020204030204" pitchFamily="34" charset="0"/>
                        </a:rPr>
                        <a:t>BI_ACCT</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BI_TYPE_SRV</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BI_SRV_STAT_CD</a:t>
                      </a:r>
                    </a:p>
                  </a:txBody>
                  <a:tcPr marL="9525" marR="9525" marT="9525" marB="0" anchor="b">
                    <a:solidFill>
                      <a:srgbClr val="E7F5D7"/>
                    </a:solidFill>
                  </a:tcPr>
                </a:tc>
                <a:extLst>
                  <a:ext uri="{0D108BD9-81ED-4DB2-BD59-A6C34878D82A}">
                    <a16:rowId xmlns:a16="http://schemas.microsoft.com/office/drawing/2014/main" val="3868991908"/>
                  </a:ext>
                </a:extLst>
              </a:tr>
              <a:tr h="533448">
                <a:tc>
                  <a:txBody>
                    <a:bodyPr/>
                    <a:lstStyle/>
                    <a:p>
                      <a:pPr algn="l" fontAlgn="b"/>
                      <a:r>
                        <a:rPr lang="en-US" sz="1200" b="0" i="0" u="none" strike="noStrike">
                          <a:solidFill>
                            <a:srgbClr val="000000"/>
                          </a:solidFill>
                          <a:effectLst/>
                          <a:latin typeface="Calibri" panose="020F0502020204030204" pitchFamily="34" charset="0"/>
                        </a:rPr>
                        <a:t>BI_MTR_SRV</a:t>
                      </a:r>
                    </a:p>
                  </a:txBody>
                  <a:tcPr marL="9525" marR="9525" marT="9525" marB="0" anchor="b">
                    <a:solidFill>
                      <a:srgbClr val="E7F5D7"/>
                    </a:solidFill>
                  </a:tcPr>
                </a:tc>
                <a:tc>
                  <a:txBody>
                    <a:bodyPr/>
                    <a:lstStyle/>
                    <a:p>
                      <a:pPr algn="l" fontAlgn="b"/>
                      <a:r>
                        <a:rPr lang="en-US" sz="1200" b="0" i="0" u="none" strike="noStrike" dirty="0">
                          <a:solidFill>
                            <a:srgbClr val="000000"/>
                          </a:solidFill>
                          <a:effectLst/>
                          <a:latin typeface="Calibri" panose="020F0502020204030204" pitchFamily="34" charset="0"/>
                        </a:rPr>
                        <a:t>Meter and service location information</a:t>
                      </a:r>
                    </a:p>
                  </a:txBody>
                  <a:tcPr marL="9525" marR="9525" marT="9525" marB="0" anchor="b">
                    <a:solidFill>
                      <a:srgbClr val="E7F5D7"/>
                    </a:solidFill>
                  </a:tcPr>
                </a:tc>
                <a:tc>
                  <a:txBody>
                    <a:bodyPr/>
                    <a:lstStyle/>
                    <a:p>
                      <a:pPr algn="l" fontAlgn="b"/>
                      <a:r>
                        <a:rPr lang="en-US" sz="1100" b="0" i="0" u="none" strike="noStrike" dirty="0">
                          <a:solidFill>
                            <a:srgbClr val="000000"/>
                          </a:solidFill>
                          <a:effectLst/>
                          <a:latin typeface="Calibri" panose="020F0502020204030204" pitchFamily="34" charset="0"/>
                        </a:rPr>
                        <a:t>BI_ACCT</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BI_SRV_LOC_NBR</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BI_MTR_NBR</a:t>
                      </a:r>
                    </a:p>
                  </a:txBody>
                  <a:tcPr marL="9525" marR="9525" marT="9525" marB="0" anchor="b">
                    <a:solidFill>
                      <a:srgbClr val="E7F5D7"/>
                    </a:solidFill>
                  </a:tcPr>
                </a:tc>
                <a:extLst>
                  <a:ext uri="{0D108BD9-81ED-4DB2-BD59-A6C34878D82A}">
                    <a16:rowId xmlns:a16="http://schemas.microsoft.com/office/drawing/2014/main" val="3907422133"/>
                  </a:ext>
                </a:extLst>
              </a:tr>
              <a:tr h="252627">
                <a:tc>
                  <a:txBody>
                    <a:bodyPr/>
                    <a:lstStyle/>
                    <a:p>
                      <a:pPr algn="l" fontAlgn="b"/>
                      <a:r>
                        <a:rPr lang="en-US" sz="1200" b="0" i="0" u="none" strike="noStrike">
                          <a:solidFill>
                            <a:srgbClr val="000000"/>
                          </a:solidFill>
                          <a:effectLst/>
                          <a:latin typeface="Calibri" panose="020F0502020204030204" pitchFamily="34" charset="0"/>
                        </a:rPr>
                        <a:t>tbl_Service_Status</a:t>
                      </a:r>
                    </a:p>
                  </a:txBody>
                  <a:tcPr marL="9525" marR="9525" marT="9525" marB="0" anchor="b">
                    <a:solidFill>
                      <a:srgbClr val="E7F5D7"/>
                    </a:solidFill>
                  </a:tcPr>
                </a:tc>
                <a:tc>
                  <a:txBody>
                    <a:bodyPr/>
                    <a:lstStyle/>
                    <a:p>
                      <a:pPr algn="l" fontAlgn="b"/>
                      <a:r>
                        <a:rPr lang="en-US" sz="1200" b="0" i="0" u="none" strike="noStrike" dirty="0">
                          <a:solidFill>
                            <a:srgbClr val="000000"/>
                          </a:solidFill>
                          <a:effectLst/>
                          <a:latin typeface="Calibri" panose="020F0502020204030204" pitchFamily="34" charset="0"/>
                        </a:rPr>
                        <a:t>Service code and description lookup</a:t>
                      </a:r>
                    </a:p>
                  </a:txBody>
                  <a:tcPr marL="9525" marR="9525" marT="9525" marB="0" anchor="b">
                    <a:solidFill>
                      <a:srgbClr val="E7F5D7"/>
                    </a:solidFill>
                  </a:tcPr>
                </a:tc>
                <a:tc>
                  <a:txBody>
                    <a:bodyPr/>
                    <a:lstStyle/>
                    <a:p>
                      <a:pPr algn="l" fontAlgn="b"/>
                      <a:r>
                        <a:rPr lang="en-US" sz="1100" b="0" i="0" u="none" strike="noStrike" dirty="0">
                          <a:solidFill>
                            <a:srgbClr val="000000"/>
                          </a:solidFill>
                          <a:effectLst/>
                          <a:latin typeface="Calibri" panose="020F0502020204030204" pitchFamily="34" charset="0"/>
                        </a:rPr>
                        <a:t>Service Status</a:t>
                      </a:r>
                    </a:p>
                  </a:txBody>
                  <a:tcPr marL="9525" marR="9525" marT="9525" marB="0" anchor="b">
                    <a:solidFill>
                      <a:srgbClr val="E7F5D7"/>
                    </a:solidFill>
                  </a:tcPr>
                </a:tc>
                <a:extLst>
                  <a:ext uri="{0D108BD9-81ED-4DB2-BD59-A6C34878D82A}">
                    <a16:rowId xmlns:a16="http://schemas.microsoft.com/office/drawing/2014/main" val="2716722483"/>
                  </a:ext>
                </a:extLst>
              </a:tr>
              <a:tr h="268239">
                <a:tc>
                  <a:txBody>
                    <a:bodyPr/>
                    <a:lstStyle/>
                    <a:p>
                      <a:pPr algn="l" fontAlgn="b"/>
                      <a:r>
                        <a:rPr lang="en-US" sz="1200" b="0" i="0" u="none" strike="noStrike">
                          <a:solidFill>
                            <a:srgbClr val="000000"/>
                          </a:solidFill>
                          <a:effectLst/>
                          <a:latin typeface="Calibri" panose="020F0502020204030204" pitchFamily="34" charset="0"/>
                        </a:rPr>
                        <a:t>BI_MTR_INV</a:t>
                      </a:r>
                    </a:p>
                  </a:txBody>
                  <a:tcPr marL="9525" marR="9525" marT="9525" marB="0" anchor="b">
                    <a:solidFill>
                      <a:srgbClr val="E7F5D7"/>
                    </a:solidFill>
                  </a:tcPr>
                </a:tc>
                <a:tc>
                  <a:txBody>
                    <a:bodyPr/>
                    <a:lstStyle/>
                    <a:p>
                      <a:pPr algn="l" fontAlgn="b"/>
                      <a:r>
                        <a:rPr lang="en-US" sz="1200" b="0" i="0" u="none" strike="noStrike" dirty="0">
                          <a:solidFill>
                            <a:srgbClr val="000000"/>
                          </a:solidFill>
                          <a:effectLst/>
                          <a:latin typeface="Calibri" panose="020F0502020204030204" pitchFamily="34" charset="0"/>
                        </a:rPr>
                        <a:t>Meter type information</a:t>
                      </a:r>
                    </a:p>
                  </a:txBody>
                  <a:tcPr marL="9525" marR="9525" marT="9525" marB="0" anchor="b">
                    <a:solidFill>
                      <a:srgbClr val="E7F5D7"/>
                    </a:solidFill>
                  </a:tcPr>
                </a:tc>
                <a:tc>
                  <a:txBody>
                    <a:bodyPr/>
                    <a:lstStyle/>
                    <a:p>
                      <a:pPr algn="l" fontAlgn="b"/>
                      <a:r>
                        <a:rPr lang="en-US" sz="1100" b="0" i="0" u="none" strike="noStrike" dirty="0">
                          <a:solidFill>
                            <a:srgbClr val="000000"/>
                          </a:solidFill>
                          <a:effectLst/>
                          <a:latin typeface="Calibri" panose="020F0502020204030204" pitchFamily="34" charset="0"/>
                        </a:rPr>
                        <a:t>BI_MTR_NBR</a:t>
                      </a:r>
                    </a:p>
                  </a:txBody>
                  <a:tcPr marL="9525" marR="9525" marT="9525" marB="0" anchor="b">
                    <a:solidFill>
                      <a:srgbClr val="E7F5D7"/>
                    </a:solidFill>
                  </a:tcPr>
                </a:tc>
                <a:extLst>
                  <a:ext uri="{0D108BD9-81ED-4DB2-BD59-A6C34878D82A}">
                    <a16:rowId xmlns:a16="http://schemas.microsoft.com/office/drawing/2014/main" val="2158256802"/>
                  </a:ext>
                </a:extLst>
              </a:tr>
              <a:tr h="255933">
                <a:tc>
                  <a:txBody>
                    <a:bodyPr/>
                    <a:lstStyle/>
                    <a:p>
                      <a:pPr algn="l" fontAlgn="b"/>
                      <a:r>
                        <a:rPr lang="en-US" sz="1200" b="0" i="0" u="none" strike="noStrike">
                          <a:solidFill>
                            <a:srgbClr val="000000"/>
                          </a:solidFill>
                          <a:effectLst/>
                          <a:latin typeface="Calibri" panose="020F0502020204030204" pitchFamily="34" charset="0"/>
                        </a:rPr>
                        <a:t>BI_SRV_LOC</a:t>
                      </a:r>
                    </a:p>
                  </a:txBody>
                  <a:tcPr marL="9525" marR="9525" marT="9525" marB="0" anchor="b">
                    <a:solidFill>
                      <a:srgbClr val="E7F5D7"/>
                    </a:solidFill>
                  </a:tcPr>
                </a:tc>
                <a:tc>
                  <a:txBody>
                    <a:bodyPr/>
                    <a:lstStyle/>
                    <a:p>
                      <a:pPr algn="l" fontAlgn="b"/>
                      <a:r>
                        <a:rPr lang="en-US" sz="1200" b="0" i="0" u="none" strike="noStrike" dirty="0">
                          <a:solidFill>
                            <a:srgbClr val="000000"/>
                          </a:solidFill>
                          <a:effectLst/>
                          <a:latin typeface="Calibri" panose="020F0502020204030204" pitchFamily="34" charset="0"/>
                        </a:rPr>
                        <a:t>Service location information</a:t>
                      </a:r>
                    </a:p>
                  </a:txBody>
                  <a:tcPr marL="9525" marR="9525" marT="9525" marB="0" anchor="b">
                    <a:solidFill>
                      <a:srgbClr val="E7F5D7"/>
                    </a:solidFill>
                  </a:tcPr>
                </a:tc>
                <a:tc>
                  <a:txBody>
                    <a:bodyPr/>
                    <a:lstStyle/>
                    <a:p>
                      <a:pPr algn="l" fontAlgn="b"/>
                      <a:r>
                        <a:rPr lang="en-US" sz="1100" b="0" i="0" u="none" strike="noStrike" dirty="0">
                          <a:solidFill>
                            <a:srgbClr val="000000"/>
                          </a:solidFill>
                          <a:effectLst/>
                          <a:latin typeface="Calibri" panose="020F0502020204030204" pitchFamily="34" charset="0"/>
                        </a:rPr>
                        <a:t>BI_SRV_LOC_NBR</a:t>
                      </a:r>
                    </a:p>
                  </a:txBody>
                  <a:tcPr marL="9525" marR="9525" marT="9525" marB="0" anchor="b">
                    <a:solidFill>
                      <a:srgbClr val="E7F5D7"/>
                    </a:solidFill>
                  </a:tcPr>
                </a:tc>
                <a:extLst>
                  <a:ext uri="{0D108BD9-81ED-4DB2-BD59-A6C34878D82A}">
                    <a16:rowId xmlns:a16="http://schemas.microsoft.com/office/drawing/2014/main" val="661537610"/>
                  </a:ext>
                </a:extLst>
              </a:tr>
              <a:tr h="276288">
                <a:tc>
                  <a:txBody>
                    <a:bodyPr/>
                    <a:lstStyle/>
                    <a:p>
                      <a:pPr algn="l" fontAlgn="b"/>
                      <a:r>
                        <a:rPr lang="en-US" sz="1200" b="0" i="0" u="none" strike="noStrike" dirty="0">
                          <a:solidFill>
                            <a:srgbClr val="000000"/>
                          </a:solidFill>
                          <a:effectLst/>
                          <a:latin typeface="Calibri" panose="020F0502020204030204" pitchFamily="34" charset="0"/>
                        </a:rPr>
                        <a:t>CC_PY_ACCT</a:t>
                      </a:r>
                    </a:p>
                  </a:txBody>
                  <a:tcPr marL="9525" marR="9525" marT="9525" marB="0" anchor="b">
                    <a:solidFill>
                      <a:schemeClr val="tx1">
                        <a:lumMod val="95000"/>
                      </a:schemeClr>
                    </a:solidFill>
                  </a:tcPr>
                </a:tc>
                <a:tc>
                  <a:txBody>
                    <a:bodyPr/>
                    <a:lstStyle/>
                    <a:p>
                      <a:pPr algn="l" fontAlgn="b"/>
                      <a:r>
                        <a:rPr lang="en-US" sz="1200" b="0" i="0" u="none" strike="noStrike" dirty="0">
                          <a:solidFill>
                            <a:srgbClr val="000000"/>
                          </a:solidFill>
                          <a:effectLst/>
                          <a:latin typeface="Calibri" panose="020F0502020204030204" pitchFamily="34" charset="0"/>
                        </a:rPr>
                        <a:t>Credit history information</a:t>
                      </a:r>
                    </a:p>
                  </a:txBody>
                  <a:tcPr marL="9525" marR="9525" marT="9525" marB="0" anchor="b">
                    <a:solidFill>
                      <a:schemeClr val="tx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BI_ACCT</a:t>
                      </a:r>
                    </a:p>
                  </a:txBody>
                  <a:tcPr marL="9525" marR="9525" marT="9525" marB="0" anchor="b">
                    <a:solidFill>
                      <a:schemeClr val="tx1">
                        <a:lumMod val="95000"/>
                      </a:schemeClr>
                    </a:solidFill>
                  </a:tcPr>
                </a:tc>
                <a:extLst>
                  <a:ext uri="{0D108BD9-81ED-4DB2-BD59-A6C34878D82A}">
                    <a16:rowId xmlns:a16="http://schemas.microsoft.com/office/drawing/2014/main" val="1292415264"/>
                  </a:ext>
                </a:extLst>
              </a:tr>
              <a:tr h="390667">
                <a:tc>
                  <a:txBody>
                    <a:bodyPr/>
                    <a:lstStyle/>
                    <a:p>
                      <a:pPr algn="l" fontAlgn="b"/>
                      <a:r>
                        <a:rPr lang="en-US" sz="1200" b="0" i="0" u="none" strike="noStrike" dirty="0">
                          <a:solidFill>
                            <a:srgbClr val="000000"/>
                          </a:solidFill>
                          <a:effectLst/>
                          <a:latin typeface="Calibri" panose="020F0502020204030204" pitchFamily="34" charset="0"/>
                        </a:rPr>
                        <a:t>BI_SO_MASTER</a:t>
                      </a:r>
                    </a:p>
                  </a:txBody>
                  <a:tcPr marL="9525" marR="9525" marT="9525" marB="0" anchor="b">
                    <a:solidFill>
                      <a:srgbClr val="FFFFF3"/>
                    </a:solidFill>
                  </a:tcPr>
                </a:tc>
                <a:tc>
                  <a:txBody>
                    <a:bodyPr/>
                    <a:lstStyle/>
                    <a:p>
                      <a:pPr algn="l" fontAlgn="b"/>
                      <a:r>
                        <a:rPr lang="en-US" sz="1200" b="0" i="0" u="none" strike="noStrike" dirty="0">
                          <a:solidFill>
                            <a:srgbClr val="000000"/>
                          </a:solidFill>
                          <a:effectLst/>
                          <a:latin typeface="Calibri" panose="020F0502020204030204" pitchFamily="34" charset="0"/>
                        </a:rPr>
                        <a:t>Service order information, account activities</a:t>
                      </a:r>
                    </a:p>
                  </a:txBody>
                  <a:tcPr marL="9525" marR="9525" marT="9525" marB="0" anchor="b">
                    <a:solidFill>
                      <a:srgbClr val="FFFFF3"/>
                    </a:solidFill>
                  </a:tcPr>
                </a:tc>
                <a:tc>
                  <a:txBody>
                    <a:bodyPr/>
                    <a:lstStyle/>
                    <a:p>
                      <a:pPr algn="l" fontAlgn="b"/>
                      <a:r>
                        <a:rPr lang="de-DE" sz="1100" b="0" i="0" u="none" strike="noStrike">
                          <a:solidFill>
                            <a:srgbClr val="000000"/>
                          </a:solidFill>
                          <a:effectLst/>
                          <a:latin typeface="Calibri" panose="020F0502020204030204" pitchFamily="34" charset="0"/>
                        </a:rPr>
                        <a:t>BI_SO_NBR</a:t>
                      </a:r>
                      <a:br>
                        <a:rPr lang="de-DE" sz="1100" b="0" i="0" u="none" strike="noStrike">
                          <a:solidFill>
                            <a:srgbClr val="000000"/>
                          </a:solidFill>
                          <a:effectLst/>
                          <a:latin typeface="Calibri" panose="020F0502020204030204" pitchFamily="34" charset="0"/>
                        </a:rPr>
                      </a:br>
                      <a:r>
                        <a:rPr lang="de-DE" sz="1100" b="0" i="0" u="none" strike="noStrike">
                          <a:solidFill>
                            <a:srgbClr val="000000"/>
                          </a:solidFill>
                          <a:effectLst/>
                          <a:latin typeface="Calibri" panose="020F0502020204030204" pitchFamily="34" charset="0"/>
                        </a:rPr>
                        <a:t>BI_SO_TYPE_CD</a:t>
                      </a:r>
                    </a:p>
                  </a:txBody>
                  <a:tcPr marL="9525" marR="9525" marT="9525" marB="0" anchor="b">
                    <a:solidFill>
                      <a:srgbClr val="FFFFF3"/>
                    </a:solidFill>
                  </a:tcPr>
                </a:tc>
                <a:extLst>
                  <a:ext uri="{0D108BD9-81ED-4DB2-BD59-A6C34878D82A}">
                    <a16:rowId xmlns:a16="http://schemas.microsoft.com/office/drawing/2014/main" val="2873233423"/>
                  </a:ext>
                </a:extLst>
              </a:tr>
              <a:tr h="253634">
                <a:tc>
                  <a:txBody>
                    <a:bodyPr/>
                    <a:lstStyle/>
                    <a:p>
                      <a:pPr algn="l" fontAlgn="b"/>
                      <a:r>
                        <a:rPr lang="en-US" sz="1200" b="0" i="0" u="none" strike="noStrike">
                          <a:solidFill>
                            <a:srgbClr val="000000"/>
                          </a:solidFill>
                          <a:effectLst/>
                          <a:latin typeface="Calibri" panose="020F0502020204030204" pitchFamily="34" charset="0"/>
                        </a:rPr>
                        <a:t>BI_SO_TYPE_REF</a:t>
                      </a:r>
                    </a:p>
                  </a:txBody>
                  <a:tcPr marL="9525" marR="9525" marT="9525" marB="0" anchor="b">
                    <a:solidFill>
                      <a:srgbClr val="FFFFF3"/>
                    </a:solidFill>
                  </a:tcPr>
                </a:tc>
                <a:tc>
                  <a:txBody>
                    <a:bodyPr/>
                    <a:lstStyle/>
                    <a:p>
                      <a:pPr algn="l" fontAlgn="b"/>
                      <a:r>
                        <a:rPr lang="en-US" sz="1200" b="0" i="0" u="none" strike="noStrike" dirty="0">
                          <a:solidFill>
                            <a:srgbClr val="000000"/>
                          </a:solidFill>
                          <a:effectLst/>
                          <a:latin typeface="Calibri" panose="020F0502020204030204" pitchFamily="34" charset="0"/>
                        </a:rPr>
                        <a:t>Service order description</a:t>
                      </a:r>
                    </a:p>
                  </a:txBody>
                  <a:tcPr marL="9525" marR="9525" marT="9525" marB="0" anchor="b">
                    <a:solidFill>
                      <a:srgbClr val="FFFFF3"/>
                    </a:solidFill>
                  </a:tcPr>
                </a:tc>
                <a:tc>
                  <a:txBody>
                    <a:bodyPr/>
                    <a:lstStyle/>
                    <a:p>
                      <a:pPr algn="l" fontAlgn="b"/>
                      <a:r>
                        <a:rPr lang="en-US" sz="1100" b="0" i="0" u="none" strike="noStrike">
                          <a:solidFill>
                            <a:srgbClr val="000000"/>
                          </a:solidFill>
                          <a:effectLst/>
                          <a:latin typeface="Calibri" panose="020F0502020204030204" pitchFamily="34" charset="0"/>
                        </a:rPr>
                        <a:t>BI_SO_TYPE_CD</a:t>
                      </a:r>
                    </a:p>
                  </a:txBody>
                  <a:tcPr marL="9525" marR="9525" marT="9525" marB="0" anchor="b">
                    <a:solidFill>
                      <a:srgbClr val="FFFFF3"/>
                    </a:solidFill>
                  </a:tcPr>
                </a:tc>
                <a:extLst>
                  <a:ext uri="{0D108BD9-81ED-4DB2-BD59-A6C34878D82A}">
                    <a16:rowId xmlns:a16="http://schemas.microsoft.com/office/drawing/2014/main" val="503351326"/>
                  </a:ext>
                </a:extLst>
              </a:tr>
              <a:tr h="270389">
                <a:tc>
                  <a:txBody>
                    <a:bodyPr/>
                    <a:lstStyle/>
                    <a:p>
                      <a:pPr algn="l" fontAlgn="b"/>
                      <a:r>
                        <a:rPr lang="en-US" sz="1200" b="0" i="0" u="none" strike="noStrike">
                          <a:solidFill>
                            <a:srgbClr val="000000"/>
                          </a:solidFill>
                          <a:effectLst/>
                          <a:latin typeface="Calibri" panose="020F0502020204030204" pitchFamily="34" charset="0"/>
                        </a:rPr>
                        <a:t>BI_SO_DET</a:t>
                      </a:r>
                    </a:p>
                  </a:txBody>
                  <a:tcPr marL="9525" marR="9525" marT="9525" marB="0" anchor="b">
                    <a:solidFill>
                      <a:srgbClr val="FFFFF3"/>
                    </a:solidFill>
                  </a:tcPr>
                </a:tc>
                <a:tc>
                  <a:txBody>
                    <a:bodyPr/>
                    <a:lstStyle/>
                    <a:p>
                      <a:pPr algn="l" fontAlgn="b"/>
                      <a:r>
                        <a:rPr lang="en-US" sz="1200" b="0" i="0" u="none" strike="noStrike" dirty="0">
                          <a:solidFill>
                            <a:srgbClr val="000000"/>
                          </a:solidFill>
                          <a:effectLst/>
                          <a:latin typeface="Calibri" panose="020F0502020204030204" pitchFamily="34" charset="0"/>
                        </a:rPr>
                        <a:t>Service order/account tie</a:t>
                      </a:r>
                    </a:p>
                  </a:txBody>
                  <a:tcPr marL="9525" marR="9525" marT="9525" marB="0" anchor="b">
                    <a:solidFill>
                      <a:srgbClr val="FFFFF3"/>
                    </a:solidFill>
                  </a:tcPr>
                </a:tc>
                <a:tc>
                  <a:txBody>
                    <a:bodyPr/>
                    <a:lstStyle/>
                    <a:p>
                      <a:pPr algn="l" fontAlgn="b"/>
                      <a:r>
                        <a:rPr lang="en-US" sz="1100" b="0" i="0" u="none" strike="noStrike" dirty="0">
                          <a:solidFill>
                            <a:srgbClr val="000000"/>
                          </a:solidFill>
                          <a:effectLst/>
                          <a:latin typeface="Calibri" panose="020F0502020204030204" pitchFamily="34" charset="0"/>
                        </a:rPr>
                        <a:t>BI_SO_NBR</a:t>
                      </a:r>
                    </a:p>
                  </a:txBody>
                  <a:tcPr marL="9525" marR="9525" marT="9525" marB="0" anchor="b">
                    <a:solidFill>
                      <a:srgbClr val="FFFFF3"/>
                    </a:solidFill>
                  </a:tcPr>
                </a:tc>
                <a:extLst>
                  <a:ext uri="{0D108BD9-81ED-4DB2-BD59-A6C34878D82A}">
                    <a16:rowId xmlns:a16="http://schemas.microsoft.com/office/drawing/2014/main" val="1130042273"/>
                  </a:ext>
                </a:extLst>
              </a:tr>
            </a:tbl>
          </a:graphicData>
        </a:graphic>
      </p:graphicFrame>
    </p:spTree>
    <p:extLst>
      <p:ext uri="{BB962C8B-B14F-4D97-AF65-F5344CB8AC3E}">
        <p14:creationId xmlns:p14="http://schemas.microsoft.com/office/powerpoint/2010/main" val="64460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AE1E279F-6CA9-4582-AD07-3D16C0683DF7}"/>
              </a:ext>
            </a:extLst>
          </p:cNvPr>
          <p:cNvSpPr txBox="1">
            <a:spLocks/>
          </p:cNvSpPr>
          <p:nvPr/>
        </p:nvSpPr>
        <p:spPr>
          <a:xfrm>
            <a:off x="7201897" y="2476500"/>
            <a:ext cx="4417014" cy="298821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4000" u="sng" dirty="0">
                <a:solidFill>
                  <a:schemeClr val="bg2"/>
                </a:solidFill>
              </a:rPr>
              <a:t>SELECTION STATEMENT EXAMPLE:</a:t>
            </a:r>
          </a:p>
          <a:p>
            <a:pPr marL="0" indent="0">
              <a:buNone/>
            </a:pPr>
            <a:r>
              <a:rPr lang="en-US" sz="3600" dirty="0">
                <a:solidFill>
                  <a:schemeClr val="bg2"/>
                </a:solidFill>
              </a:rPr>
              <a:t>SELECT qry_Consumer_Info.BI_CUST_NBR, qry_Consumer_Info.BI_ACCT, qry_Consumer_Info.BI_SRV_LOC_NBR, qry_Consumer_Credit_Rating.Credit_Rating, qry_Consumer_Info.BI_FORMAT_NAME, qry_Consumer_Info.BI_ADDR1, qry_Consumer_Info.BI_CITY, qry_Consumer_Info.BI_MTR_NBR, qry_Consumer_Info.BI_REMOTE_INTER_DISC_TYPE, qry_Consumer_Info.BI_AMR_TYPE, qry_Consumer_Info.BI_MTR_FORM_NBR, qry_Consumer_Info.BI_SRV_STAT_CD, qry_Consumer_Info.[Service Status Description], qry_SO_Discconnect_Totals.Disconnect_Frequency, qry_Consumer_Info.BI_X_COORD, qry_Consumer_Info.BI_Y_COORDFROM (qry_Consumer_Info RIGHT JOIN qry_SO_Discconnect_Totals ON qry_Consumer_Info.BI_ACCT = qry_SO_Discconnect_Totals.BI_ACCT) LEFT JOIN qry_Consumer_Credit_Rating ON qry_SO_Discconnect_Totals.BI_ACCT = qry_Consumer_Credit_Rating.BI_ACCTWHERE (((qry_Consumer_Info.BI_REMOTE_INTER_DISC_TYPE) Is Null) AND ((qry_Consumer_Info.BI_AMR_TYPE)="DCSI") AND ((qry_Consumer_Info.BI_MTR_FORM_NBR) In ("2S","12S")) AND ((qry_Consumer_Info.BI_SRV_STAT_CD)&lt;21));</a:t>
            </a:r>
          </a:p>
        </p:txBody>
      </p:sp>
      <p:sp>
        <p:nvSpPr>
          <p:cNvPr id="2" name="Title 1">
            <a:extLst>
              <a:ext uri="{FF2B5EF4-FFF2-40B4-BE49-F238E27FC236}">
                <a16:creationId xmlns:a16="http://schemas.microsoft.com/office/drawing/2014/main" id="{E1AEC5F8-A9AF-43E0-8EAC-807E0BEEC904}"/>
              </a:ext>
            </a:extLst>
          </p:cNvPr>
          <p:cNvSpPr>
            <a:spLocks noGrp="1"/>
          </p:cNvSpPr>
          <p:nvPr>
            <p:ph type="title"/>
          </p:nvPr>
        </p:nvSpPr>
        <p:spPr/>
        <p:txBody>
          <a:bodyPr/>
          <a:lstStyle/>
          <a:p>
            <a:r>
              <a:rPr lang="en-US" dirty="0"/>
              <a:t>CIS Criteria Workflow</a:t>
            </a:r>
          </a:p>
        </p:txBody>
      </p:sp>
      <p:sp>
        <p:nvSpPr>
          <p:cNvPr id="3" name="Content Placeholder 2">
            <a:extLst>
              <a:ext uri="{FF2B5EF4-FFF2-40B4-BE49-F238E27FC236}">
                <a16:creationId xmlns:a16="http://schemas.microsoft.com/office/drawing/2014/main" id="{7A639FA6-81E8-45FF-BF6F-4640B3669B77}"/>
              </a:ext>
            </a:extLst>
          </p:cNvPr>
          <p:cNvSpPr>
            <a:spLocks noGrp="1"/>
          </p:cNvSpPr>
          <p:nvPr>
            <p:ph idx="1"/>
          </p:nvPr>
        </p:nvSpPr>
        <p:spPr>
          <a:xfrm>
            <a:off x="1141412" y="1804737"/>
            <a:ext cx="9905999" cy="3668963"/>
          </a:xfrm>
        </p:spPr>
        <p:txBody>
          <a:bodyPr>
            <a:normAutofit/>
          </a:bodyPr>
          <a:lstStyle/>
          <a:p>
            <a:r>
              <a:rPr lang="en-US" dirty="0"/>
              <a:t>CIS Oracle database</a:t>
            </a:r>
          </a:p>
          <a:p>
            <a:r>
              <a:rPr lang="en-US" dirty="0"/>
              <a:t>ODBC connection</a:t>
            </a:r>
          </a:p>
          <a:p>
            <a:r>
              <a:rPr lang="en-US" dirty="0"/>
              <a:t>Import tables to Microsoft Access</a:t>
            </a:r>
          </a:p>
          <a:p>
            <a:r>
              <a:rPr lang="en-US" dirty="0"/>
              <a:t>Perform joins and queries in Access</a:t>
            </a:r>
          </a:p>
          <a:p>
            <a:r>
              <a:rPr lang="en-US" dirty="0"/>
              <a:t>Import final table into ArcGIS Geodatabase</a:t>
            </a:r>
          </a:p>
          <a:p>
            <a:r>
              <a:rPr lang="en-US" dirty="0"/>
              <a:t>Create Event Theme using coordinate values</a:t>
            </a:r>
          </a:p>
          <a:p>
            <a:pPr marL="0" indent="0">
              <a:buNone/>
            </a:pPr>
            <a:endParaRPr lang="en-US" dirty="0"/>
          </a:p>
        </p:txBody>
      </p:sp>
      <p:pic>
        <p:nvPicPr>
          <p:cNvPr id="14" name="Picture 13">
            <a:extLst>
              <a:ext uri="{FF2B5EF4-FFF2-40B4-BE49-F238E27FC236}">
                <a16:creationId xmlns:a16="http://schemas.microsoft.com/office/drawing/2014/main" id="{0B352057-241C-43C6-8C68-E4DFF4AC78D9}"/>
              </a:ext>
            </a:extLst>
          </p:cNvPr>
          <p:cNvPicPr>
            <a:picLocks noChangeAspect="1"/>
          </p:cNvPicPr>
          <p:nvPr/>
        </p:nvPicPr>
        <p:blipFill>
          <a:blip r:embed="rId3"/>
          <a:stretch>
            <a:fillRect/>
          </a:stretch>
        </p:blipFill>
        <p:spPr>
          <a:xfrm>
            <a:off x="7201896" y="1238341"/>
            <a:ext cx="3845515" cy="5253201"/>
          </a:xfrm>
          <a:prstGeom prst="rect">
            <a:avLst/>
          </a:prstGeom>
        </p:spPr>
      </p:pic>
    </p:spTree>
    <p:extLst>
      <p:ext uri="{BB962C8B-B14F-4D97-AF65-F5344CB8AC3E}">
        <p14:creationId xmlns:p14="http://schemas.microsoft.com/office/powerpoint/2010/main" val="2591938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2299-0846-4B4D-AD16-302F1FAFAE98}"/>
              </a:ext>
            </a:extLst>
          </p:cNvPr>
          <p:cNvSpPr>
            <a:spLocks noGrp="1"/>
          </p:cNvSpPr>
          <p:nvPr>
            <p:ph type="title"/>
          </p:nvPr>
        </p:nvSpPr>
        <p:spPr>
          <a:xfrm>
            <a:off x="1143001" y="27132"/>
            <a:ext cx="9905998" cy="493568"/>
          </a:xfrm>
        </p:spPr>
        <p:txBody>
          <a:bodyPr>
            <a:normAutofit fontScale="90000"/>
          </a:bodyPr>
          <a:lstStyle/>
          <a:p>
            <a:r>
              <a:rPr lang="en-US" dirty="0"/>
              <a:t>CUSTOMER Criteria- Preliminary Results</a:t>
            </a:r>
          </a:p>
        </p:txBody>
      </p:sp>
      <p:pic>
        <p:nvPicPr>
          <p:cNvPr id="11" name="Content Placeholder 10">
            <a:extLst>
              <a:ext uri="{FF2B5EF4-FFF2-40B4-BE49-F238E27FC236}">
                <a16:creationId xmlns:a16="http://schemas.microsoft.com/office/drawing/2014/main" id="{F0410DAC-18B2-4296-8919-1F30280F38E7}"/>
              </a:ext>
            </a:extLst>
          </p:cNvPr>
          <p:cNvPicPr>
            <a:picLocks noGrp="1" noChangeAspect="1"/>
          </p:cNvPicPr>
          <p:nvPr>
            <p:ph idx="1"/>
          </p:nvPr>
        </p:nvPicPr>
        <p:blipFill>
          <a:blip r:embed="rId3"/>
          <a:stretch>
            <a:fillRect/>
          </a:stretch>
        </p:blipFill>
        <p:spPr>
          <a:xfrm>
            <a:off x="2089150" y="520700"/>
            <a:ext cx="8013700" cy="6192404"/>
          </a:xfrm>
        </p:spPr>
      </p:pic>
    </p:spTree>
    <p:extLst>
      <p:ext uri="{BB962C8B-B14F-4D97-AF65-F5344CB8AC3E}">
        <p14:creationId xmlns:p14="http://schemas.microsoft.com/office/powerpoint/2010/main" val="3711011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3C7CC-AA04-4122-9E4B-A0AACD979477}"/>
              </a:ext>
            </a:extLst>
          </p:cNvPr>
          <p:cNvSpPr>
            <a:spLocks noGrp="1"/>
          </p:cNvSpPr>
          <p:nvPr>
            <p:ph type="title"/>
          </p:nvPr>
        </p:nvSpPr>
        <p:spPr>
          <a:xfrm>
            <a:off x="766638" y="1231392"/>
            <a:ext cx="447679" cy="4376928"/>
          </a:xfrm>
        </p:spPr>
        <p:txBody>
          <a:bodyPr vert="wordArtVert">
            <a:normAutofit fontScale="90000"/>
          </a:bodyPr>
          <a:lstStyle/>
          <a:p>
            <a:r>
              <a:rPr lang="en-US" dirty="0"/>
              <a:t>GIS Data</a:t>
            </a:r>
          </a:p>
        </p:txBody>
      </p:sp>
      <p:graphicFrame>
        <p:nvGraphicFramePr>
          <p:cNvPr id="10" name="Content Placeholder 9">
            <a:extLst>
              <a:ext uri="{FF2B5EF4-FFF2-40B4-BE49-F238E27FC236}">
                <a16:creationId xmlns:a16="http://schemas.microsoft.com/office/drawing/2014/main" id="{10D3AAE6-55DC-4329-B7BA-B968283DCCE1}"/>
              </a:ext>
            </a:extLst>
          </p:cNvPr>
          <p:cNvGraphicFramePr>
            <a:graphicFrameLocks noGrp="1"/>
          </p:cNvGraphicFramePr>
          <p:nvPr>
            <p:ph idx="1"/>
            <p:extLst>
              <p:ext uri="{D42A27DB-BD31-4B8C-83A1-F6EECF244321}">
                <p14:modId xmlns:p14="http://schemas.microsoft.com/office/powerpoint/2010/main" val="1621359407"/>
              </p:ext>
            </p:extLst>
          </p:nvPr>
        </p:nvGraphicFramePr>
        <p:xfrm>
          <a:off x="1295525" y="25547"/>
          <a:ext cx="9905997" cy="6811486"/>
        </p:xfrm>
        <a:graphic>
          <a:graphicData uri="http://schemas.openxmlformats.org/drawingml/2006/table">
            <a:tbl>
              <a:tblPr>
                <a:tableStyleId>{5C22544A-7EE6-4342-B048-85BDC9FD1C3A}</a:tableStyleId>
              </a:tblPr>
              <a:tblGrid>
                <a:gridCol w="1837819">
                  <a:extLst>
                    <a:ext uri="{9D8B030D-6E8A-4147-A177-3AD203B41FA5}">
                      <a16:colId xmlns:a16="http://schemas.microsoft.com/office/drawing/2014/main" val="566927309"/>
                    </a:ext>
                  </a:extLst>
                </a:gridCol>
                <a:gridCol w="2515811">
                  <a:extLst>
                    <a:ext uri="{9D8B030D-6E8A-4147-A177-3AD203B41FA5}">
                      <a16:colId xmlns:a16="http://schemas.microsoft.com/office/drawing/2014/main" val="3095819066"/>
                    </a:ext>
                  </a:extLst>
                </a:gridCol>
                <a:gridCol w="1171902">
                  <a:extLst>
                    <a:ext uri="{9D8B030D-6E8A-4147-A177-3AD203B41FA5}">
                      <a16:colId xmlns:a16="http://schemas.microsoft.com/office/drawing/2014/main" val="2296811185"/>
                    </a:ext>
                  </a:extLst>
                </a:gridCol>
                <a:gridCol w="1133137">
                  <a:extLst>
                    <a:ext uri="{9D8B030D-6E8A-4147-A177-3AD203B41FA5}">
                      <a16:colId xmlns:a16="http://schemas.microsoft.com/office/drawing/2014/main" val="1428586570"/>
                    </a:ext>
                  </a:extLst>
                </a:gridCol>
                <a:gridCol w="572531">
                  <a:extLst>
                    <a:ext uri="{9D8B030D-6E8A-4147-A177-3AD203B41FA5}">
                      <a16:colId xmlns:a16="http://schemas.microsoft.com/office/drawing/2014/main" val="3983685395"/>
                    </a:ext>
                  </a:extLst>
                </a:gridCol>
                <a:gridCol w="2674797">
                  <a:extLst>
                    <a:ext uri="{9D8B030D-6E8A-4147-A177-3AD203B41FA5}">
                      <a16:colId xmlns:a16="http://schemas.microsoft.com/office/drawing/2014/main" val="2133775916"/>
                    </a:ext>
                  </a:extLst>
                </a:gridCol>
              </a:tblGrid>
              <a:tr h="182568">
                <a:tc gridSpan="6">
                  <a:txBody>
                    <a:bodyPr/>
                    <a:lstStyle/>
                    <a:p>
                      <a:pPr algn="l" fontAlgn="b"/>
                      <a:r>
                        <a:rPr lang="en-US" sz="1200" b="1" u="sng" strike="noStrike" dirty="0">
                          <a:solidFill>
                            <a:schemeClr val="tx1"/>
                          </a:solidFill>
                          <a:effectLst/>
                          <a:latin typeface="Times New Roman" panose="02020603050405020304" pitchFamily="18" charset="0"/>
                          <a:cs typeface="Times New Roman" panose="02020603050405020304" pitchFamily="18" charset="0"/>
                        </a:rPr>
                        <a:t>Geographic Datasets Collected:</a:t>
                      </a:r>
                      <a:endParaRPr lang="en-US" sz="1200" b="1" i="0" u="sng"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64025158"/>
                  </a:ext>
                </a:extLst>
              </a:tr>
              <a:tr h="360162">
                <a:tc>
                  <a:txBody>
                    <a:bodyPr/>
                    <a:lstStyle/>
                    <a:p>
                      <a:pPr algn="l" rtl="0" fontAlgn="b"/>
                      <a:r>
                        <a:rPr lang="en-US" sz="1100" b="1" u="sng" strike="noStrike" dirty="0">
                          <a:solidFill>
                            <a:schemeClr val="tx1"/>
                          </a:solidFill>
                          <a:effectLst/>
                          <a:latin typeface="Times New Roman" panose="02020603050405020304" pitchFamily="18" charset="0"/>
                          <a:cs typeface="Times New Roman" panose="02020603050405020304" pitchFamily="18" charset="0"/>
                        </a:rPr>
                        <a:t>Name</a:t>
                      </a:r>
                      <a:endParaRPr lang="en-US" sz="1100" b="1" i="0" u="sng"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b="1" u="sng" strike="noStrike" dirty="0">
                          <a:solidFill>
                            <a:schemeClr val="tx1"/>
                          </a:solidFill>
                          <a:effectLst/>
                          <a:latin typeface="Times New Roman" panose="02020603050405020304" pitchFamily="18" charset="0"/>
                          <a:cs typeface="Times New Roman" panose="02020603050405020304" pitchFamily="18" charset="0"/>
                        </a:rPr>
                        <a:t>Description</a:t>
                      </a:r>
                      <a:endParaRPr lang="en-US" sz="1100" b="1" i="0" u="sng"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b="1" u="sng" strike="noStrike">
                          <a:solidFill>
                            <a:schemeClr val="tx1"/>
                          </a:solidFill>
                          <a:effectLst/>
                          <a:latin typeface="Times New Roman" panose="02020603050405020304" pitchFamily="18" charset="0"/>
                          <a:cs typeface="Times New Roman" panose="02020603050405020304" pitchFamily="18" charset="0"/>
                        </a:rPr>
                        <a:t>Type</a:t>
                      </a:r>
                      <a:endParaRPr lang="en-US" sz="1100" b="1" i="0" u="sng"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b="1" u="sng" strike="noStrike" dirty="0">
                          <a:solidFill>
                            <a:schemeClr val="tx1"/>
                          </a:solidFill>
                          <a:effectLst/>
                          <a:latin typeface="Times New Roman" panose="02020603050405020304" pitchFamily="18" charset="0"/>
                          <a:cs typeface="Times New Roman" panose="02020603050405020304" pitchFamily="18" charset="0"/>
                        </a:rPr>
                        <a:t>Resolution or Study Area</a:t>
                      </a:r>
                      <a:endParaRPr lang="en-US" sz="1100" b="1" i="0" u="sng"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b="1" u="sng" strike="noStrike" dirty="0">
                          <a:solidFill>
                            <a:schemeClr val="tx1"/>
                          </a:solidFill>
                          <a:effectLst/>
                          <a:latin typeface="Times New Roman" panose="02020603050405020304" pitchFamily="18" charset="0"/>
                          <a:cs typeface="Times New Roman" panose="02020603050405020304" pitchFamily="18" charset="0"/>
                        </a:rPr>
                        <a:t>Year</a:t>
                      </a:r>
                      <a:endParaRPr lang="en-US" sz="1100" b="1" i="0" u="sng"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b="1" u="sng" strike="noStrike" dirty="0">
                          <a:solidFill>
                            <a:schemeClr val="tx1"/>
                          </a:solidFill>
                          <a:effectLst/>
                          <a:latin typeface="Times New Roman" panose="02020603050405020304" pitchFamily="18" charset="0"/>
                          <a:cs typeface="Times New Roman" panose="02020603050405020304" pitchFamily="18" charset="0"/>
                        </a:rPr>
                        <a:t>Source</a:t>
                      </a:r>
                      <a:endParaRPr lang="en-US" sz="1100" b="1" i="0" u="sng"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3546901825"/>
                  </a:ext>
                </a:extLst>
              </a:tr>
              <a:tr h="182568">
                <a:tc rowSpan="2">
                  <a:txBody>
                    <a:bodyPr/>
                    <a:lstStyle/>
                    <a:p>
                      <a:pPr algn="l"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National Elevation Data</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USDA/NRCS</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TIF raster image</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30 m</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ctr"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2016</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Geospatial Data Gateway</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2042771777"/>
                  </a:ext>
                </a:extLst>
              </a:tr>
              <a:tr h="1825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000" u="sng" strike="noStrike">
                          <a:solidFill>
                            <a:schemeClr val="tx1"/>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https://datagateway.nrcs.usda.gov/</a:t>
                      </a:r>
                      <a:endParaRPr lang="en-US" sz="1000" b="0" i="0" u="sng"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3953239881"/>
                  </a:ext>
                </a:extLst>
              </a:tr>
              <a:tr h="892943">
                <a:tc>
                  <a:txBody>
                    <a:bodyPr/>
                    <a:lstStyle/>
                    <a:p>
                      <a:pPr algn="l"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Precipitation Data</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Past Weather by Zip Code, table of base stations with XY coordinates, monthly precipitation, and snowfall accumulation</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CSV</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Zip Codes intersecting SMPA Service Territory</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ctr"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3/1/2018-3/1/2019</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000" u="sng" strike="noStrike">
                          <a:solidFill>
                            <a:schemeClr val="tx1"/>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National Oceanic and Atmospheric Administration (NOAA) https://www.climate.gov/maps-data/dataset/past-weather-zip-code-data-table</a:t>
                      </a:r>
                      <a:endParaRPr lang="en-US" sz="1000" b="0" i="0" u="sng"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646525721"/>
                  </a:ext>
                </a:extLst>
              </a:tr>
              <a:tr h="892943">
                <a:tc>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Precipitation Data</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Past Weather by Zip Code, table of base stations with XY coordinates, long-term average monthly precipitation, and snowfall accumulation</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CSV</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Zip Codes intersectingSMPA Service Territory</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ctr"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2010</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000" u="sng" strike="noStrike">
                          <a:solidFill>
                            <a:schemeClr val="tx1"/>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National Oceanic and Atmospheric Administration (NOAA) https://www.climate.gov/maps-data/dataset/past-weather-zip-code-data-table</a:t>
                      </a:r>
                      <a:endParaRPr lang="en-US" sz="1000" b="0" i="0" u="sng"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3007034578"/>
                  </a:ext>
                </a:extLst>
              </a:tr>
              <a:tr h="182568">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Landslides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Colorado Geologic Survey Landslide Inventory</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Esri Shapefile, polygon</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Colorado, compiled from 24k maps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ctr" fontAlgn="b"/>
                      <a:r>
                        <a:rPr lang="en-US" sz="1100" u="none" strike="noStrike">
                          <a:solidFill>
                            <a:schemeClr val="tx1"/>
                          </a:solidFill>
                          <a:effectLst/>
                          <a:latin typeface="Times New Roman" panose="02020603050405020304" pitchFamily="18" charset="0"/>
                          <a:cs typeface="Times New Roman" panose="02020603050405020304" pitchFamily="18" charset="0"/>
                        </a:rPr>
                        <a:t>2015</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CGS</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2290659772"/>
                  </a:ext>
                </a:extLst>
              </a:tr>
              <a:tr h="36016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000" u="sng" strike="noStrike" dirty="0">
                          <a:solidFill>
                            <a:schemeClr val="tx1"/>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http://coloradogeologicalsurvey.org/geologic-hazards/landslides/maps/</a:t>
                      </a:r>
                      <a:endParaRPr lang="en-US" sz="1000" b="0" i="0" u="sng"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3526418519"/>
                  </a:ext>
                </a:extLst>
              </a:tr>
              <a:tr h="182568">
                <a:tc>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Colorado Avalanche Paths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Mapped avalanche paths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Esri Shapefile,</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Colorado</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ctr" fontAlgn="b"/>
                      <a:r>
                        <a:rPr lang="en-US" sz="1100" u="none" strike="noStrike">
                          <a:solidFill>
                            <a:schemeClr val="tx1"/>
                          </a:solidFill>
                          <a:effectLst/>
                          <a:latin typeface="Times New Roman" panose="02020603050405020304" pitchFamily="18" charset="0"/>
                          <a:cs typeface="Times New Roman" panose="02020603050405020304" pitchFamily="18" charset="0"/>
                        </a:rPr>
                        <a:t>2018</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Colorado Avalanche Information Center</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1046763487"/>
                  </a:ext>
                </a:extLst>
              </a:tr>
              <a:tr h="182568">
                <a:tc>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Combined Roads,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CDOT Roads with surface type attributes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Esri shapefile, vector</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Colorado</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ctr" fontAlgn="b"/>
                      <a:r>
                        <a:rPr lang="en-US" sz="1100" u="none" strike="noStrike">
                          <a:solidFill>
                            <a:schemeClr val="tx1"/>
                          </a:solidFill>
                          <a:effectLst/>
                          <a:latin typeface="Times New Roman" panose="02020603050405020304" pitchFamily="18" charset="0"/>
                          <a:cs typeface="Times New Roman" panose="02020603050405020304" pitchFamily="18" charset="0"/>
                        </a:rPr>
                        <a:t>2016, 2018, 2018</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Colorado Information Marketplace</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2102679263"/>
                  </a:ext>
                </a:extLst>
              </a:tr>
              <a:tr h="360162">
                <a:tc>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Major Roads, and Highways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000" u="sng" strike="noStrike" dirty="0">
                          <a:solidFill>
                            <a:schemeClr val="tx1"/>
                          </a:solidFill>
                          <a:effectLst/>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https://data.colorado.gov/browse?q=road%20surface%20type&amp;sortBy=relevance</a:t>
                      </a:r>
                      <a:endParaRPr lang="en-US" sz="1000" b="0" i="0" u="sng"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3658279339"/>
                  </a:ext>
                </a:extLst>
              </a:tr>
              <a:tr h="182568">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RoadCoreFS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USFS Roads with surface type attributes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Esri Shapefile, vector</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National</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ctr" fontAlgn="b"/>
                      <a:r>
                        <a:rPr lang="en-US" sz="1100" u="none" strike="noStrike">
                          <a:solidFill>
                            <a:schemeClr val="tx1"/>
                          </a:solidFill>
                          <a:effectLst/>
                          <a:latin typeface="Times New Roman" panose="02020603050405020304" pitchFamily="18" charset="0"/>
                          <a:cs typeface="Times New Roman" panose="02020603050405020304" pitchFamily="18" charset="0"/>
                        </a:rPr>
                        <a:t>2019</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USFS</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2326545154"/>
                  </a:ext>
                </a:extLst>
              </a:tr>
              <a:tr h="36016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000" u="sng" strike="noStrike">
                          <a:solidFill>
                            <a:schemeClr val="tx1"/>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https://data.fs.usda.gov/geodata/edw/datasets.php?xmlKeyword=Road</a:t>
                      </a:r>
                      <a:endParaRPr lang="en-US" sz="1000" b="0" i="0" u="sng"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1923753430"/>
                  </a:ext>
                </a:extLst>
              </a:tr>
              <a:tr h="182568">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BLM_CO_UFO_GTLF</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BLM Roads with surface types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Esri Geodatabase, vector</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Colorado Uncompahgre Field Office</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ctr"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2019</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BLM</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43336812"/>
                  </a:ext>
                </a:extLst>
              </a:tr>
              <a:tr h="36016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000" u="sng" strike="noStrike">
                          <a:solidFill>
                            <a:schemeClr val="tx1"/>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https://catalog.data.gov/dataset?tags=transportation&amp;metadata_type=geospatial&amp;tags=road</a:t>
                      </a:r>
                      <a:endParaRPr lang="en-US" sz="1000" b="0" i="0" u="sng"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2338824497"/>
                  </a:ext>
                </a:extLst>
              </a:tr>
              <a:tr h="182568">
                <a:tc rowSpan="2">
                  <a:txBody>
                    <a:bodyPr/>
                    <a:lstStyle/>
                    <a:p>
                      <a:pPr algn="l"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Flood Sites</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USGS Peak Discharge Sites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Esri Shapefile, points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Colorado</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ctr"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2015</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USGS</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1281618710"/>
                  </a:ext>
                </a:extLst>
              </a:tr>
              <a:tr h="36016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000" u="sng" strike="noStrike">
                          <a:solidFill>
                            <a:schemeClr val="tx1"/>
                          </a:solidFill>
                          <a:effectLst/>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https://cwscpublic2.cr.usgs.gov/projects/coflood/COFloodMap.html</a:t>
                      </a:r>
                      <a:endParaRPr lang="en-US" sz="1000" b="0" i="0" u="sng"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979086606"/>
                  </a:ext>
                </a:extLst>
              </a:tr>
              <a:tr h="182568">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Streams &amp; Lakes</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CDOT water feature data</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ESRI shapefile, vector</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Colorado</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ctr"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2019</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CDOT</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1462048283"/>
                  </a:ext>
                </a:extLst>
              </a:tr>
              <a:tr h="36016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000" u="sng" strike="noStrike">
                          <a:solidFill>
                            <a:schemeClr val="tx1"/>
                          </a:solidFill>
                          <a:effectLst/>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https://data.colorado.gov/Water/Streams-in-Colorado/x238-vje7</a:t>
                      </a:r>
                      <a:endParaRPr lang="en-US" sz="1000" b="0" i="0" u="sng"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605904078"/>
                  </a:ext>
                </a:extLst>
              </a:tr>
              <a:tr h="182568">
                <a:tc rowSpan="2">
                  <a:txBody>
                    <a:bodyPr/>
                    <a:lstStyle/>
                    <a:p>
                      <a:pPr algn="l"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CO_PLSS_FirstDivision</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Public Land Survey System Sections (GCDB)</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ESRI shapefile, polygon</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l" fontAlgn="b"/>
                      <a:r>
                        <a:rPr lang="en-US" sz="1100" u="none" strike="noStrike">
                          <a:solidFill>
                            <a:schemeClr val="tx1"/>
                          </a:solidFill>
                          <a:effectLst/>
                          <a:latin typeface="Times New Roman" panose="02020603050405020304" pitchFamily="18" charset="0"/>
                          <a:cs typeface="Times New Roman" panose="02020603050405020304" pitchFamily="18" charset="0"/>
                        </a:rPr>
                        <a:t>State of Colorado</a:t>
                      </a:r>
                      <a:endParaRPr lang="en-US" sz="11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rowSpan="2">
                  <a:txBody>
                    <a:bodyPr/>
                    <a:lstStyle/>
                    <a:p>
                      <a:pPr algn="ctr" fontAlgn="b"/>
                      <a:r>
                        <a:rPr lang="en-US" sz="1100" u="none" strike="noStrike" dirty="0">
                          <a:solidFill>
                            <a:schemeClr val="tx1"/>
                          </a:solidFill>
                          <a:effectLst/>
                          <a:latin typeface="Times New Roman" panose="02020603050405020304" pitchFamily="18" charset="0"/>
                          <a:cs typeface="Times New Roman" panose="02020603050405020304" pitchFamily="18" charset="0"/>
                        </a:rPr>
                        <a:t>2018</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BLM</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1157194073"/>
                  </a:ext>
                </a:extLst>
              </a:tr>
              <a:tr h="28873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000" u="sng" strike="noStrike" dirty="0">
                          <a:solidFill>
                            <a:schemeClr val="tx1"/>
                          </a:solidFill>
                          <a:effectLst/>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https://catalog.data.gov/dataset/blm-colorado-plss-first-division</a:t>
                      </a:r>
                      <a:endParaRPr lang="en-US" sz="1000" b="0" i="0" u="sng"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extLst>
                  <a:ext uri="{0D108BD9-81ED-4DB2-BD59-A6C34878D82A}">
                    <a16:rowId xmlns:a16="http://schemas.microsoft.com/office/drawing/2014/main" val="1637927497"/>
                  </a:ext>
                </a:extLst>
              </a:tr>
              <a:tr h="182568">
                <a:tc gridSpan="6">
                  <a:txBody>
                    <a:bodyPr/>
                    <a:lstStyle/>
                    <a:p>
                      <a:pPr algn="l"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NOTE: Will retrieve county GIS road data and aerial imagery for further road network compilation and recent precipitation averages.</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69" marR="4269" marT="4269" marB="0" anchor="b">
                    <a:solidFill>
                      <a:schemeClr val="tx1">
                        <a:alpha val="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09613149"/>
                  </a:ext>
                </a:extLst>
              </a:tr>
            </a:tbl>
          </a:graphicData>
        </a:graphic>
      </p:graphicFrame>
    </p:spTree>
    <p:extLst>
      <p:ext uri="{BB962C8B-B14F-4D97-AF65-F5344CB8AC3E}">
        <p14:creationId xmlns:p14="http://schemas.microsoft.com/office/powerpoint/2010/main" val="899973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EDD099-F459-44A9-B05D-79D8E0701314}"/>
              </a:ext>
            </a:extLst>
          </p:cNvPr>
          <p:cNvSpPr txBox="1">
            <a:spLocks/>
          </p:cNvSpPr>
          <p:nvPr/>
        </p:nvSpPr>
        <p:spPr>
          <a:xfrm>
            <a:off x="766638" y="1231392"/>
            <a:ext cx="447679" cy="4376928"/>
          </a:xfrm>
          <a:prstGeom prst="rect">
            <a:avLst/>
          </a:prstGeom>
        </p:spPr>
        <p:txBody>
          <a:bodyPr vert="wordArtVert" lIns="91440" tIns="45720" rIns="91440" bIns="45720" rtlCol="0" anchor="ctr">
            <a:normAutofit fontScale="5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dirty="0"/>
              <a:t>GIS Data Map</a:t>
            </a:r>
          </a:p>
        </p:txBody>
      </p:sp>
      <p:pic>
        <p:nvPicPr>
          <p:cNvPr id="8" name="Picture 7">
            <a:extLst>
              <a:ext uri="{FF2B5EF4-FFF2-40B4-BE49-F238E27FC236}">
                <a16:creationId xmlns:a16="http://schemas.microsoft.com/office/drawing/2014/main" id="{DBD36A95-C5CD-496E-A077-9265E25173C7}"/>
              </a:ext>
            </a:extLst>
          </p:cNvPr>
          <p:cNvPicPr>
            <a:picLocks noChangeAspect="1"/>
          </p:cNvPicPr>
          <p:nvPr/>
        </p:nvPicPr>
        <p:blipFill>
          <a:blip r:embed="rId3"/>
          <a:stretch>
            <a:fillRect/>
          </a:stretch>
        </p:blipFill>
        <p:spPr>
          <a:xfrm>
            <a:off x="1658470" y="0"/>
            <a:ext cx="8875060" cy="6858000"/>
          </a:xfrm>
          <a:prstGeom prst="rect">
            <a:avLst/>
          </a:prstGeom>
        </p:spPr>
      </p:pic>
    </p:spTree>
    <p:extLst>
      <p:ext uri="{BB962C8B-B14F-4D97-AF65-F5344CB8AC3E}">
        <p14:creationId xmlns:p14="http://schemas.microsoft.com/office/powerpoint/2010/main" val="627049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D75EDC2-6906-4A2B-A8AB-DCBA815D845F}"/>
              </a:ext>
            </a:extLst>
          </p:cNvPr>
          <p:cNvGraphicFramePr>
            <a:graphicFrameLocks noGrp="1"/>
          </p:cNvGraphicFramePr>
          <p:nvPr>
            <p:ph idx="1"/>
            <p:extLst>
              <p:ext uri="{D42A27DB-BD31-4B8C-83A1-F6EECF244321}">
                <p14:modId xmlns:p14="http://schemas.microsoft.com/office/powerpoint/2010/main" val="1294368191"/>
              </p:ext>
            </p:extLst>
          </p:nvPr>
        </p:nvGraphicFramePr>
        <p:xfrm>
          <a:off x="1141413" y="1744579"/>
          <a:ext cx="9906000" cy="4046620"/>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3">
            <a:extLst>
              <a:ext uri="{FF2B5EF4-FFF2-40B4-BE49-F238E27FC236}">
                <a16:creationId xmlns:a16="http://schemas.microsoft.com/office/drawing/2014/main" id="{01CEE5B7-F7CC-4084-9965-1F9D2CA58B2D}"/>
              </a:ext>
            </a:extLst>
          </p:cNvPr>
          <p:cNvSpPr>
            <a:spLocks noGrp="1"/>
          </p:cNvSpPr>
          <p:nvPr>
            <p:ph type="title"/>
          </p:nvPr>
        </p:nvSpPr>
        <p:spPr>
          <a:xfrm>
            <a:off x="1141411" y="638753"/>
            <a:ext cx="9906000" cy="691284"/>
          </a:xfrm>
        </p:spPr>
        <p:txBody>
          <a:bodyPr/>
          <a:lstStyle/>
          <a:p>
            <a:r>
              <a:rPr lang="en-US" dirty="0"/>
              <a:t>Regional Average Precipitation</a:t>
            </a:r>
          </a:p>
        </p:txBody>
      </p:sp>
      <p:sp>
        <p:nvSpPr>
          <p:cNvPr id="2" name="TextBox 1">
            <a:extLst>
              <a:ext uri="{FF2B5EF4-FFF2-40B4-BE49-F238E27FC236}">
                <a16:creationId xmlns:a16="http://schemas.microsoft.com/office/drawing/2014/main" id="{FC609ABA-6DB7-4947-B1FC-0A8CBCAE67F1}"/>
              </a:ext>
            </a:extLst>
          </p:cNvPr>
          <p:cNvSpPr txBox="1"/>
          <p:nvPr/>
        </p:nvSpPr>
        <p:spPr>
          <a:xfrm>
            <a:off x="1143000" y="5952067"/>
            <a:ext cx="9906000" cy="253674"/>
          </a:xfrm>
          <a:prstGeom prst="rect">
            <a:avLst/>
          </a:prstGeom>
          <a:noFill/>
        </p:spPr>
        <p:txBody>
          <a:bodyPr wrap="square" rtlCol="0">
            <a:spAutoFit/>
          </a:bodyPr>
          <a:lstStyle/>
          <a:p>
            <a:r>
              <a:rPr lang="en-US" sz="1000" dirty="0"/>
              <a:t>National Oceanic and Atmospheric Administration (NOAA). 2019.  Normals Monthly. Retrieved from </a:t>
            </a:r>
            <a:r>
              <a:rPr lang="en-US" sz="1000" u="sng" dirty="0">
                <a:solidFill>
                  <a:schemeClr val="bg2">
                    <a:lumMod val="20000"/>
                    <a:lumOff val="80000"/>
                  </a:schemeClr>
                </a:solidFill>
                <a:hlinkClick r:id="rId4">
                  <a:extLst>
                    <a:ext uri="{A12FA001-AC4F-418D-AE19-62706E023703}">
                      <ahyp:hlinkClr xmlns:ahyp="http://schemas.microsoft.com/office/drawing/2018/hyperlinkcolor" val="tx"/>
                    </a:ext>
                  </a:extLst>
                </a:hlinkClick>
              </a:rPr>
              <a:t>https://www.climate.gov/maps-data/dataset/past-weather-zip-code-data-table</a:t>
            </a:r>
            <a:endParaRPr lang="en-US" sz="1000" dirty="0">
              <a:solidFill>
                <a:schemeClr val="bg2">
                  <a:lumMod val="20000"/>
                  <a:lumOff val="80000"/>
                </a:schemeClr>
              </a:solidFill>
            </a:endParaRPr>
          </a:p>
        </p:txBody>
      </p:sp>
      <p:cxnSp>
        <p:nvCxnSpPr>
          <p:cNvPr id="5" name="Straight Connector 4">
            <a:extLst>
              <a:ext uri="{FF2B5EF4-FFF2-40B4-BE49-F238E27FC236}">
                <a16:creationId xmlns:a16="http://schemas.microsoft.com/office/drawing/2014/main" id="{A73521E3-8F7E-4A66-9C5E-428CBB03C4C5}"/>
              </a:ext>
            </a:extLst>
          </p:cNvPr>
          <p:cNvCxnSpPr/>
          <p:nvPr/>
        </p:nvCxnSpPr>
        <p:spPr>
          <a:xfrm>
            <a:off x="3700273" y="2109216"/>
            <a:ext cx="36576" cy="3364992"/>
          </a:xfrm>
          <a:prstGeom prst="line">
            <a:avLst/>
          </a:prstGeom>
          <a:ln>
            <a:solidFill>
              <a:schemeClr val="accent3">
                <a:lumMod val="20000"/>
                <a:lumOff val="8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6C07503-3D6B-4293-967A-EE3422F4A5AA}"/>
              </a:ext>
            </a:extLst>
          </p:cNvPr>
          <p:cNvCxnSpPr/>
          <p:nvPr/>
        </p:nvCxnSpPr>
        <p:spPr>
          <a:xfrm>
            <a:off x="8491728" y="2109216"/>
            <a:ext cx="0" cy="3316224"/>
          </a:xfrm>
          <a:prstGeom prst="line">
            <a:avLst/>
          </a:prstGeom>
          <a:ln>
            <a:solidFill>
              <a:schemeClr val="accent3">
                <a:lumMod val="20000"/>
                <a:lumOff val="8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F910B4-4D52-414A-ACEE-AD60E9304E0A}"/>
              </a:ext>
            </a:extLst>
          </p:cNvPr>
          <p:cNvCxnSpPr/>
          <p:nvPr/>
        </p:nvCxnSpPr>
        <p:spPr>
          <a:xfrm>
            <a:off x="2157984" y="5596128"/>
            <a:ext cx="353568" cy="0"/>
          </a:xfrm>
          <a:prstGeom prst="line">
            <a:avLst/>
          </a:prstGeom>
          <a:ln>
            <a:solidFill>
              <a:schemeClr val="accent2">
                <a:lumMod val="20000"/>
                <a:lumOff val="80000"/>
              </a:schemeClr>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657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E035B7-9F39-4A55-8B9D-91D0B5704A8C}"/>
              </a:ext>
            </a:extLst>
          </p:cNvPr>
          <p:cNvSpPr>
            <a:spLocks noGrp="1"/>
          </p:cNvSpPr>
          <p:nvPr>
            <p:ph type="title"/>
          </p:nvPr>
        </p:nvSpPr>
        <p:spPr>
          <a:xfrm>
            <a:off x="1141411" y="638753"/>
            <a:ext cx="9906000" cy="691284"/>
          </a:xfrm>
        </p:spPr>
        <p:txBody>
          <a:bodyPr/>
          <a:lstStyle/>
          <a:p>
            <a:r>
              <a:rPr lang="en-US" dirty="0"/>
              <a:t>Project Motivation</a:t>
            </a:r>
          </a:p>
        </p:txBody>
      </p:sp>
      <p:sp>
        <p:nvSpPr>
          <p:cNvPr id="5" name="Text Placeholder 4">
            <a:extLst>
              <a:ext uri="{FF2B5EF4-FFF2-40B4-BE49-F238E27FC236}">
                <a16:creationId xmlns:a16="http://schemas.microsoft.com/office/drawing/2014/main" id="{C67095CA-D7AE-421D-8948-44DBC9CCF6BE}"/>
              </a:ext>
            </a:extLst>
          </p:cNvPr>
          <p:cNvSpPr>
            <a:spLocks noGrp="1"/>
          </p:cNvSpPr>
          <p:nvPr>
            <p:ph type="body" idx="1"/>
          </p:nvPr>
        </p:nvSpPr>
        <p:spPr>
          <a:xfrm>
            <a:off x="1141411" y="1487055"/>
            <a:ext cx="9906000" cy="4312083"/>
          </a:xfrm>
        </p:spPr>
        <p:txBody>
          <a:bodyPr>
            <a:normAutofit/>
          </a:bodyPr>
          <a:lstStyle/>
          <a:p>
            <a:pPr marL="285750" indent="-285750">
              <a:buFont typeface="Arial" panose="020B0604020202020204" pitchFamily="34" charset="0"/>
              <a:buChar char="•"/>
            </a:pPr>
            <a:r>
              <a:rPr lang="en-US" dirty="0"/>
              <a:t>Employed By San Miguel Power Association (SMPA) as a GIS Analyst </a:t>
            </a:r>
          </a:p>
          <a:p>
            <a:pPr marL="285750" indent="-285750">
              <a:buFont typeface="Arial" panose="020B0604020202020204" pitchFamily="34" charset="0"/>
              <a:buChar char="•"/>
            </a:pPr>
            <a:r>
              <a:rPr lang="en-US" dirty="0"/>
              <a:t>Opportunities</a:t>
            </a:r>
          </a:p>
          <a:p>
            <a:pPr marL="742950" lvl="1" indent="-285750">
              <a:buFont typeface="Arial" panose="020B0604020202020204" pitchFamily="34" charset="0"/>
              <a:buChar char="•"/>
            </a:pPr>
            <a:r>
              <a:rPr lang="en-US" dirty="0"/>
              <a:t>Demonstrate the value and versatility of the cooperative’s GIS investment</a:t>
            </a:r>
          </a:p>
          <a:p>
            <a:pPr marL="742950" lvl="1" indent="-285750">
              <a:buFont typeface="Arial" panose="020B0604020202020204" pitchFamily="34" charset="0"/>
              <a:buChar char="•"/>
            </a:pPr>
            <a:r>
              <a:rPr lang="en-US" dirty="0"/>
              <a:t>Lend credibility to the GIS department</a:t>
            </a:r>
          </a:p>
          <a:p>
            <a:pPr marL="285750" indent="-285750">
              <a:buFont typeface="Arial" panose="020B0604020202020204" pitchFamily="34" charset="0"/>
              <a:buChar char="•"/>
            </a:pPr>
            <a:r>
              <a:rPr lang="en-US" dirty="0"/>
              <a:t>Project Recommended by SMPA Management as a means to reduce operational overhead</a:t>
            </a:r>
          </a:p>
          <a:p>
            <a:pPr marL="285750" indent="-285750">
              <a:buFont typeface="Arial" panose="020B0604020202020204" pitchFamily="34" charset="0"/>
              <a:buChar char="•"/>
            </a:pPr>
            <a:r>
              <a:rPr lang="en-US" dirty="0"/>
              <a:t>Project Goals Align with the Cooperative Mission For providing Safe, Reliable, cost-effective Power</a:t>
            </a:r>
          </a:p>
        </p:txBody>
      </p:sp>
    </p:spTree>
    <p:extLst>
      <p:ext uri="{BB962C8B-B14F-4D97-AF65-F5344CB8AC3E}">
        <p14:creationId xmlns:p14="http://schemas.microsoft.com/office/powerpoint/2010/main" val="2126473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B203B64-1920-4DB8-BB5B-A214952D2E6E}"/>
              </a:ext>
            </a:extLst>
          </p:cNvPr>
          <p:cNvGraphicFramePr>
            <a:graphicFrameLocks noGrp="1"/>
          </p:cNvGraphicFramePr>
          <p:nvPr>
            <p:ph idx="1"/>
            <p:extLst>
              <p:ext uri="{D42A27DB-BD31-4B8C-83A1-F6EECF244321}">
                <p14:modId xmlns:p14="http://schemas.microsoft.com/office/powerpoint/2010/main" val="2650373087"/>
              </p:ext>
            </p:extLst>
          </p:nvPr>
        </p:nvGraphicFramePr>
        <p:xfrm>
          <a:off x="1141413" y="1768641"/>
          <a:ext cx="9906000" cy="433136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3">
            <a:extLst>
              <a:ext uri="{FF2B5EF4-FFF2-40B4-BE49-F238E27FC236}">
                <a16:creationId xmlns:a16="http://schemas.microsoft.com/office/drawing/2014/main" id="{4664976B-2041-42DE-9797-F5C7F6857DE0}"/>
              </a:ext>
            </a:extLst>
          </p:cNvPr>
          <p:cNvSpPr>
            <a:spLocks noGrp="1"/>
          </p:cNvSpPr>
          <p:nvPr>
            <p:ph type="title"/>
          </p:nvPr>
        </p:nvSpPr>
        <p:spPr>
          <a:xfrm>
            <a:off x="1141411" y="638753"/>
            <a:ext cx="9906000" cy="691284"/>
          </a:xfrm>
        </p:spPr>
        <p:txBody>
          <a:bodyPr/>
          <a:lstStyle/>
          <a:p>
            <a:r>
              <a:rPr lang="en-US" dirty="0"/>
              <a:t>Regional Average snowfall</a:t>
            </a:r>
          </a:p>
        </p:txBody>
      </p:sp>
      <p:sp>
        <p:nvSpPr>
          <p:cNvPr id="6" name="TextBox 5">
            <a:extLst>
              <a:ext uri="{FF2B5EF4-FFF2-40B4-BE49-F238E27FC236}">
                <a16:creationId xmlns:a16="http://schemas.microsoft.com/office/drawing/2014/main" id="{C8DA5D45-DF70-4728-800B-5AB6B8B3300A}"/>
              </a:ext>
            </a:extLst>
          </p:cNvPr>
          <p:cNvSpPr txBox="1"/>
          <p:nvPr/>
        </p:nvSpPr>
        <p:spPr>
          <a:xfrm>
            <a:off x="1141411" y="6100010"/>
            <a:ext cx="9906000" cy="253674"/>
          </a:xfrm>
          <a:prstGeom prst="rect">
            <a:avLst/>
          </a:prstGeom>
          <a:noFill/>
        </p:spPr>
        <p:txBody>
          <a:bodyPr wrap="square" rtlCol="0">
            <a:spAutoFit/>
          </a:bodyPr>
          <a:lstStyle/>
          <a:p>
            <a:r>
              <a:rPr lang="en-US" sz="1000" dirty="0"/>
              <a:t>National Oceanic and Atmospheric Administration (NOAA). 2019.  Normals Monthly. Retrieved from </a:t>
            </a:r>
            <a:r>
              <a:rPr lang="en-US" sz="1000" u="sng" dirty="0">
                <a:solidFill>
                  <a:schemeClr val="bg2">
                    <a:lumMod val="20000"/>
                    <a:lumOff val="80000"/>
                  </a:schemeClr>
                </a:solidFill>
                <a:hlinkClick r:id="rId4">
                  <a:extLst>
                    <a:ext uri="{A12FA001-AC4F-418D-AE19-62706E023703}">
                      <ahyp:hlinkClr xmlns:ahyp="http://schemas.microsoft.com/office/drawing/2018/hyperlinkcolor" val="tx"/>
                    </a:ext>
                  </a:extLst>
                </a:hlinkClick>
              </a:rPr>
              <a:t>https://www.climate.gov/maps-data/dataset/past-weather-zip-code-data-table</a:t>
            </a:r>
            <a:endParaRPr lang="en-US" sz="1000" dirty="0">
              <a:solidFill>
                <a:schemeClr val="bg2">
                  <a:lumMod val="20000"/>
                  <a:lumOff val="80000"/>
                </a:schemeClr>
              </a:solidFill>
            </a:endParaRPr>
          </a:p>
        </p:txBody>
      </p:sp>
      <p:cxnSp>
        <p:nvCxnSpPr>
          <p:cNvPr id="7" name="Straight Connector 6">
            <a:extLst>
              <a:ext uri="{FF2B5EF4-FFF2-40B4-BE49-F238E27FC236}">
                <a16:creationId xmlns:a16="http://schemas.microsoft.com/office/drawing/2014/main" id="{9AA2E404-DE80-4A4F-9281-96822E8FF2C8}"/>
              </a:ext>
            </a:extLst>
          </p:cNvPr>
          <p:cNvCxnSpPr/>
          <p:nvPr/>
        </p:nvCxnSpPr>
        <p:spPr>
          <a:xfrm>
            <a:off x="3688081" y="2251830"/>
            <a:ext cx="36576" cy="3364992"/>
          </a:xfrm>
          <a:prstGeom prst="line">
            <a:avLst/>
          </a:prstGeom>
          <a:ln>
            <a:solidFill>
              <a:schemeClr val="accent3">
                <a:lumMod val="20000"/>
                <a:lumOff val="8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937600F-6578-48A8-8DC5-14E14134F803}"/>
              </a:ext>
            </a:extLst>
          </p:cNvPr>
          <p:cNvCxnSpPr/>
          <p:nvPr/>
        </p:nvCxnSpPr>
        <p:spPr>
          <a:xfrm>
            <a:off x="8479536" y="2251830"/>
            <a:ext cx="0" cy="3316224"/>
          </a:xfrm>
          <a:prstGeom prst="line">
            <a:avLst/>
          </a:prstGeom>
          <a:ln>
            <a:solidFill>
              <a:schemeClr val="accent3">
                <a:lumMod val="20000"/>
                <a:lumOff val="80000"/>
              </a:schemeClr>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952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0080D-F098-49BB-8C67-AF56FDCD5503}"/>
              </a:ext>
            </a:extLst>
          </p:cNvPr>
          <p:cNvSpPr>
            <a:spLocks noGrp="1"/>
          </p:cNvSpPr>
          <p:nvPr>
            <p:ph type="title"/>
          </p:nvPr>
        </p:nvSpPr>
        <p:spPr>
          <a:xfrm>
            <a:off x="1091381" y="539750"/>
            <a:ext cx="934475" cy="5778500"/>
          </a:xfrm>
        </p:spPr>
        <p:txBody>
          <a:bodyPr vert="wordArtVert">
            <a:normAutofit/>
          </a:bodyPr>
          <a:lstStyle/>
          <a:p>
            <a:r>
              <a:rPr lang="en-US" sz="1400" b="1" dirty="0"/>
              <a:t>Feature Ranks and Weights</a:t>
            </a:r>
          </a:p>
        </p:txBody>
      </p:sp>
      <p:graphicFrame>
        <p:nvGraphicFramePr>
          <p:cNvPr id="4" name="Content Placeholder 3">
            <a:extLst>
              <a:ext uri="{FF2B5EF4-FFF2-40B4-BE49-F238E27FC236}">
                <a16:creationId xmlns:a16="http://schemas.microsoft.com/office/drawing/2014/main" id="{BB2FEA7E-A3D7-4916-A873-F23E87F8D961}"/>
              </a:ext>
            </a:extLst>
          </p:cNvPr>
          <p:cNvGraphicFramePr>
            <a:graphicFrameLocks noGrp="1"/>
          </p:cNvGraphicFramePr>
          <p:nvPr>
            <p:ph idx="1"/>
            <p:extLst>
              <p:ext uri="{D42A27DB-BD31-4B8C-83A1-F6EECF244321}">
                <p14:modId xmlns:p14="http://schemas.microsoft.com/office/powerpoint/2010/main" val="1850187313"/>
              </p:ext>
            </p:extLst>
          </p:nvPr>
        </p:nvGraphicFramePr>
        <p:xfrm>
          <a:off x="2025856" y="82547"/>
          <a:ext cx="7480301" cy="6692906"/>
        </p:xfrm>
        <a:graphic>
          <a:graphicData uri="http://schemas.openxmlformats.org/drawingml/2006/table">
            <a:tbl>
              <a:tblPr>
                <a:tableStyleId>{5C22544A-7EE6-4342-B048-85BDC9FD1C3A}</a:tableStyleId>
              </a:tblPr>
              <a:tblGrid>
                <a:gridCol w="1261737">
                  <a:extLst>
                    <a:ext uri="{9D8B030D-6E8A-4147-A177-3AD203B41FA5}">
                      <a16:colId xmlns:a16="http://schemas.microsoft.com/office/drawing/2014/main" val="1881188097"/>
                    </a:ext>
                  </a:extLst>
                </a:gridCol>
                <a:gridCol w="1903872">
                  <a:extLst>
                    <a:ext uri="{9D8B030D-6E8A-4147-A177-3AD203B41FA5}">
                      <a16:colId xmlns:a16="http://schemas.microsoft.com/office/drawing/2014/main" val="3204581427"/>
                    </a:ext>
                  </a:extLst>
                </a:gridCol>
                <a:gridCol w="1926403">
                  <a:extLst>
                    <a:ext uri="{9D8B030D-6E8A-4147-A177-3AD203B41FA5}">
                      <a16:colId xmlns:a16="http://schemas.microsoft.com/office/drawing/2014/main" val="3989482879"/>
                    </a:ext>
                  </a:extLst>
                </a:gridCol>
                <a:gridCol w="2388289">
                  <a:extLst>
                    <a:ext uri="{9D8B030D-6E8A-4147-A177-3AD203B41FA5}">
                      <a16:colId xmlns:a16="http://schemas.microsoft.com/office/drawing/2014/main" val="3195075405"/>
                    </a:ext>
                  </a:extLst>
                </a:gridCol>
              </a:tblGrid>
              <a:tr h="327908">
                <a:tc>
                  <a:txBody>
                    <a:bodyPr/>
                    <a:lstStyle/>
                    <a:p>
                      <a:pPr algn="ctr" fontAlgn="b"/>
                      <a:r>
                        <a:rPr lang="en-US" sz="1000" b="1" u="sng" strike="noStrike" dirty="0">
                          <a:solidFill>
                            <a:schemeClr val="tx1"/>
                          </a:solidFill>
                          <a:effectLst/>
                          <a:latin typeface="Times New Roman" panose="02020603050405020304" pitchFamily="18" charset="0"/>
                          <a:cs typeface="Times New Roman" panose="02020603050405020304" pitchFamily="18" charset="0"/>
                        </a:rPr>
                        <a:t>Data Set</a:t>
                      </a:r>
                      <a:endParaRPr lang="en-US" sz="1000" b="1" i="0" u="sng"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b="1" u="sng" strike="noStrike">
                          <a:solidFill>
                            <a:schemeClr val="tx1"/>
                          </a:solidFill>
                          <a:effectLst/>
                          <a:latin typeface="Times New Roman" panose="02020603050405020304" pitchFamily="18" charset="0"/>
                          <a:cs typeface="Times New Roman" panose="02020603050405020304" pitchFamily="18" charset="0"/>
                        </a:rPr>
                        <a:t>Category Description</a:t>
                      </a:r>
                      <a:endParaRPr lang="en-US" sz="1000" b="1" i="0" u="sng"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b="1" u="sng" strike="noStrike" dirty="0">
                          <a:solidFill>
                            <a:schemeClr val="tx1"/>
                          </a:solidFill>
                          <a:effectLst/>
                          <a:latin typeface="Times New Roman" panose="02020603050405020304" pitchFamily="18" charset="0"/>
                          <a:cs typeface="Times New Roman" panose="02020603050405020304" pitchFamily="18" charset="0"/>
                        </a:rPr>
                        <a:t>Rank (Reclassification)</a:t>
                      </a:r>
                      <a:endParaRPr lang="en-US" sz="1000" b="1" i="0" u="sng"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b="1" u="sng" strike="noStrike" dirty="0">
                          <a:solidFill>
                            <a:schemeClr val="tx1"/>
                          </a:solidFill>
                          <a:effectLst/>
                          <a:latin typeface="Times New Roman" panose="02020603050405020304" pitchFamily="18" charset="0"/>
                          <a:cs typeface="Times New Roman" panose="02020603050405020304" pitchFamily="18" charset="0"/>
                        </a:rPr>
                        <a:t>Friction Weight (% of Influence)</a:t>
                      </a:r>
                      <a:endParaRPr lang="en-US" sz="1000" b="1" i="0" u="sng"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267277398"/>
                  </a:ext>
                </a:extLst>
              </a:tr>
              <a:tr h="163954">
                <a:tc>
                  <a:txBody>
                    <a:bodyPr/>
                    <a:lstStyle/>
                    <a:p>
                      <a:pPr algn="l" fontAlgn="b"/>
                      <a:r>
                        <a:rPr lang="en-US" sz="1000" b="1" u="none" strike="noStrike" dirty="0">
                          <a:solidFill>
                            <a:schemeClr val="tx1"/>
                          </a:solidFill>
                          <a:effectLst/>
                          <a:latin typeface="Times New Roman" panose="02020603050405020304" pitchFamily="18" charset="0"/>
                          <a:cs typeface="Times New Roman" panose="02020603050405020304" pitchFamily="18" charset="0"/>
                        </a:rPr>
                        <a:t>Roads</a:t>
                      </a:r>
                      <a:endParaRPr lang="en-US" sz="1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i="1" u="none" strike="noStrike" dirty="0">
                          <a:solidFill>
                            <a:schemeClr val="tx1"/>
                          </a:solidFill>
                          <a:effectLst/>
                          <a:latin typeface="Times New Roman" panose="02020603050405020304" pitchFamily="18" charset="0"/>
                          <a:cs typeface="Times New Roman" panose="02020603050405020304" pitchFamily="18" charset="0"/>
                        </a:rPr>
                        <a:t>Surface Type</a:t>
                      </a:r>
                      <a:endParaRPr lang="en-US" sz="1000" b="1" i="1"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sng" strike="noStrike">
                          <a:solidFill>
                            <a:schemeClr val="tx1"/>
                          </a:solidFill>
                          <a:effectLst/>
                          <a:latin typeface="Times New Roman" panose="02020603050405020304" pitchFamily="18" charset="0"/>
                          <a:cs typeface="Times New Roman" panose="02020603050405020304" pitchFamily="18" charset="0"/>
                        </a:rPr>
                        <a:t> </a:t>
                      </a:r>
                      <a:endParaRPr lang="en-US" sz="1000" b="1" i="0" u="sng"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3802514286"/>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Paved- Asphalt</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1</a:t>
                      </a: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50%</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3342712476"/>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Bladed- Graded &amp; Drained</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2</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631209721"/>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Bladed- Unimproved</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3</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3492563492"/>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Bladed- Primitive Road</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b="0" i="0" u="none" strike="noStrike" dirty="0">
                          <a:solidFill>
                            <a:schemeClr val="tx1"/>
                          </a:solidFill>
                          <a:effectLst/>
                          <a:latin typeface="Times New Roman" panose="02020603050405020304" pitchFamily="18" charset="0"/>
                          <a:cs typeface="Times New Roman" panose="02020603050405020304" pitchFamily="18" charset="0"/>
                        </a:rPr>
                        <a:t>4</a:t>
                      </a: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2714118476"/>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Aggregate- Gravel, Stone or Soil</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b="0" i="0" u="none" strike="noStrike" dirty="0">
                          <a:solidFill>
                            <a:schemeClr val="tx1"/>
                          </a:solidFill>
                          <a:effectLst/>
                          <a:latin typeface="Times New Roman" panose="02020603050405020304" pitchFamily="18" charset="0"/>
                          <a:cs typeface="Times New Roman" panose="02020603050405020304" pitchFamily="18" charset="0"/>
                        </a:rPr>
                        <a:t>5</a:t>
                      </a: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442007856"/>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Aggregate- Primitive Road</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b="0" i="0" u="none" strike="noStrike" dirty="0">
                          <a:solidFill>
                            <a:schemeClr val="tx1"/>
                          </a:solidFill>
                          <a:effectLst/>
                          <a:latin typeface="Times New Roman" panose="02020603050405020304" pitchFamily="18" charset="0"/>
                          <a:cs typeface="Times New Roman" panose="02020603050405020304" pitchFamily="18" charset="0"/>
                        </a:rPr>
                        <a:t>6</a:t>
                      </a: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676948707"/>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Native- Gravel, Stone or Soil</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b="0" i="0" u="none" strike="noStrike" dirty="0">
                          <a:solidFill>
                            <a:schemeClr val="tx1"/>
                          </a:solidFill>
                          <a:effectLst/>
                          <a:latin typeface="Times New Roman" panose="02020603050405020304" pitchFamily="18" charset="0"/>
                          <a:cs typeface="Times New Roman" panose="02020603050405020304" pitchFamily="18" charset="0"/>
                        </a:rPr>
                        <a:t>7</a:t>
                      </a: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584670836"/>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Native- Primitive Road</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b="0" i="0" u="none" strike="noStrike" dirty="0">
                          <a:solidFill>
                            <a:schemeClr val="tx1"/>
                          </a:solidFill>
                          <a:effectLst/>
                          <a:latin typeface="Times New Roman" panose="02020603050405020304" pitchFamily="18" charset="0"/>
                          <a:cs typeface="Times New Roman" panose="02020603050405020304" pitchFamily="18" charset="0"/>
                        </a:rPr>
                        <a:t>8</a:t>
                      </a: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1478595537"/>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Off-road</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b="0" i="0" u="none" strike="noStrike" dirty="0">
                          <a:solidFill>
                            <a:schemeClr val="tx1"/>
                          </a:solidFill>
                          <a:effectLst/>
                          <a:latin typeface="Times New Roman" panose="02020603050405020304" pitchFamily="18" charset="0"/>
                          <a:cs typeface="Times New Roman" panose="02020603050405020304" pitchFamily="18" charset="0"/>
                        </a:rPr>
                        <a:t>9</a:t>
                      </a: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2522720417"/>
                  </a:ext>
                </a:extLst>
              </a:tr>
              <a:tr h="163954">
                <a:tc>
                  <a:txBody>
                    <a:bodyPr/>
                    <a:lstStyle/>
                    <a:p>
                      <a:pPr algn="l" fontAlgn="b"/>
                      <a:r>
                        <a:rPr lang="en-US" sz="1000" b="1" u="none" strike="noStrike" dirty="0">
                          <a:solidFill>
                            <a:schemeClr val="tx1"/>
                          </a:solidFill>
                          <a:effectLst/>
                          <a:latin typeface="Times New Roman" panose="02020603050405020304" pitchFamily="18" charset="0"/>
                          <a:cs typeface="Times New Roman" panose="02020603050405020304" pitchFamily="18" charset="0"/>
                        </a:rPr>
                        <a:t>Slope</a:t>
                      </a:r>
                      <a:endParaRPr lang="en-US" sz="1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i="1" u="none" strike="noStrike" dirty="0">
                          <a:solidFill>
                            <a:schemeClr val="tx1"/>
                          </a:solidFill>
                          <a:effectLst/>
                          <a:latin typeface="Times New Roman" panose="02020603050405020304" pitchFamily="18" charset="0"/>
                          <a:cs typeface="Times New Roman" panose="02020603050405020304" pitchFamily="18" charset="0"/>
                        </a:rPr>
                        <a:t>Slope %</a:t>
                      </a:r>
                      <a:endParaRPr lang="en-US" sz="1000" b="1" i="1"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15%</a:t>
                      </a:r>
                      <a:endParaRPr lang="en-US" sz="1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930432827"/>
                  </a:ext>
                </a:extLst>
              </a:tr>
              <a:tr h="163954">
                <a:tc>
                  <a:txBody>
                    <a:bodyPr/>
                    <a:lstStyle/>
                    <a:p>
                      <a:pPr algn="l" fontAlgn="b"/>
                      <a:r>
                        <a:rPr lang="en-US" sz="1000" b="1" u="none" strike="noStrike" dirty="0">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0-2</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1</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592672859"/>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2-5</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2</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2380195159"/>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5-8</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3</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3699524263"/>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8-12</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4</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2431378552"/>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12-16</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5</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3502785507"/>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16-32</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6</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1747280148"/>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&gt;32</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7</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2557003054"/>
                  </a:ext>
                </a:extLst>
              </a:tr>
              <a:tr h="155117">
                <a:tc gridSpan="4">
                  <a:txBody>
                    <a:bodyPr/>
                    <a:lstStyle/>
                    <a:p>
                      <a:pPr algn="ctr" fontAlgn="b"/>
                      <a:r>
                        <a:rPr lang="en-US" sz="1000" b="1" i="1" u="none" strike="noStrike" dirty="0">
                          <a:solidFill>
                            <a:schemeClr val="tx1"/>
                          </a:solidFill>
                          <a:effectLst/>
                          <a:latin typeface="Times New Roman" panose="02020603050405020304" pitchFamily="18" charset="0"/>
                          <a:cs typeface="Times New Roman" panose="02020603050405020304" pitchFamily="18" charset="0"/>
                        </a:rPr>
                        <a:t>Summer Model:</a:t>
                      </a:r>
                    </a:p>
                  </a:txBody>
                  <a:tcPr marL="4252" marR="4252" marT="4252" marB="0" anchor="b">
                    <a:solidFill>
                      <a:schemeClr val="accent1">
                        <a:tint val="20000"/>
                        <a:alpha val="0"/>
                      </a:schemeClr>
                    </a:solidFill>
                  </a:tcPr>
                </a:tc>
                <a:tc hMerge="1">
                  <a:txBody>
                    <a:bodyPr/>
                    <a:lstStyle/>
                    <a:p>
                      <a:pPr algn="l" fontAlgn="b"/>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252" marR="4252" marT="4252" marB="0" anchor="b"/>
                </a:tc>
                <a:tc hMerge="1">
                  <a:txBody>
                    <a:bodyPr/>
                    <a:lstStyle/>
                    <a:p>
                      <a:pPr algn="l" fontAlgn="b"/>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252" marR="4252" marT="4252" marB="0" anchor="b"/>
                </a:tc>
                <a:tc hMerge="1">
                  <a:txBody>
                    <a:bodyPr/>
                    <a:lstStyle/>
                    <a:p>
                      <a:pPr algn="ctr" fontAlgn="b"/>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252" marR="4252" marT="4252" marB="0" anchor="b"/>
                </a:tc>
                <a:extLst>
                  <a:ext uri="{0D108BD9-81ED-4DB2-BD59-A6C34878D82A}">
                    <a16:rowId xmlns:a16="http://schemas.microsoft.com/office/drawing/2014/main" val="222872543"/>
                  </a:ext>
                </a:extLst>
              </a:tr>
              <a:tr h="163954">
                <a:tc>
                  <a:txBody>
                    <a:bodyPr/>
                    <a:lstStyle/>
                    <a:p>
                      <a:pPr algn="l" fontAlgn="b"/>
                      <a:r>
                        <a:rPr lang="en-US" sz="1000" b="1" u="none" strike="noStrike" dirty="0">
                          <a:solidFill>
                            <a:schemeClr val="tx1"/>
                          </a:solidFill>
                          <a:effectLst/>
                          <a:latin typeface="Times New Roman" panose="02020603050405020304" pitchFamily="18" charset="0"/>
                          <a:cs typeface="Times New Roman" panose="02020603050405020304" pitchFamily="18" charset="0"/>
                        </a:rPr>
                        <a:t>Precipitation</a:t>
                      </a:r>
                      <a:endParaRPr lang="en-US" sz="1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i="1" u="none" strike="noStrike" dirty="0">
                          <a:solidFill>
                            <a:schemeClr val="tx1"/>
                          </a:solidFill>
                          <a:effectLst/>
                          <a:latin typeface="Times New Roman" panose="02020603050405020304" pitchFamily="18" charset="0"/>
                          <a:cs typeface="Times New Roman" panose="02020603050405020304" pitchFamily="18" charset="0"/>
                        </a:rPr>
                        <a:t>Inches of Rain</a:t>
                      </a:r>
                      <a:endParaRPr lang="en-US" sz="1000" b="1" i="1"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15%</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2452876255"/>
                  </a:ext>
                </a:extLst>
              </a:tr>
              <a:tr h="163954">
                <a:tc>
                  <a:txBody>
                    <a:bodyPr/>
                    <a:lstStyle/>
                    <a:p>
                      <a:pPr algn="l"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0 -1 in</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1</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2651720029"/>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1 -2 in</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2</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2805401325"/>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2 -3 in</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3</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4031817515"/>
                  </a:ext>
                </a:extLst>
              </a:tr>
              <a:tr h="163954">
                <a:tc>
                  <a:txBody>
                    <a:bodyPr/>
                    <a:lstStyle/>
                    <a:p>
                      <a:pPr algn="l"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&gt; 3 in</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4</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1876960503"/>
                  </a:ext>
                </a:extLst>
              </a:tr>
              <a:tr h="155117">
                <a:tc>
                  <a:txBody>
                    <a:bodyPr/>
                    <a:lstStyle/>
                    <a:p>
                      <a:pPr algn="l" fontAlgn="b"/>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3573097125"/>
                  </a:ext>
                </a:extLst>
              </a:tr>
              <a:tr h="163954">
                <a:tc>
                  <a:txBody>
                    <a:bodyPr/>
                    <a:lstStyle/>
                    <a:p>
                      <a:pPr algn="l" fontAlgn="b"/>
                      <a:r>
                        <a:rPr lang="en-US" sz="1000" b="1" u="none" strike="noStrike" dirty="0">
                          <a:solidFill>
                            <a:schemeClr val="tx1"/>
                          </a:solidFill>
                          <a:effectLst/>
                          <a:latin typeface="Times New Roman" panose="02020603050405020304" pitchFamily="18" charset="0"/>
                          <a:cs typeface="Times New Roman" panose="02020603050405020304" pitchFamily="18" charset="0"/>
                        </a:rPr>
                        <a:t>Flood Sites</a:t>
                      </a:r>
                      <a:endParaRPr lang="en-US" sz="1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TRUE</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b="0" i="0" u="none" strike="noStrike" dirty="0">
                          <a:solidFill>
                            <a:schemeClr val="tx1"/>
                          </a:solidFill>
                          <a:effectLst/>
                          <a:latin typeface="Times New Roman" panose="02020603050405020304" pitchFamily="18" charset="0"/>
                          <a:cs typeface="Times New Roman" panose="02020603050405020304" pitchFamily="18" charset="0"/>
                        </a:rPr>
                        <a:t>8</a:t>
                      </a: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10%</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1516647022"/>
                  </a:ext>
                </a:extLst>
              </a:tr>
              <a:tr h="155117">
                <a:tc>
                  <a:txBody>
                    <a:bodyPr/>
                    <a:lstStyle/>
                    <a:p>
                      <a:pPr algn="l" fontAlgn="b"/>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3832271699"/>
                  </a:ext>
                </a:extLst>
              </a:tr>
              <a:tr h="163954">
                <a:tc>
                  <a:txBody>
                    <a:bodyPr/>
                    <a:lstStyle/>
                    <a:p>
                      <a:pPr algn="l" fontAlgn="b"/>
                      <a:r>
                        <a:rPr lang="en-US" sz="1000" b="1" u="none" strike="noStrike" dirty="0">
                          <a:solidFill>
                            <a:schemeClr val="tx1"/>
                          </a:solidFill>
                          <a:effectLst/>
                          <a:latin typeface="Times New Roman" panose="02020603050405020304" pitchFamily="18" charset="0"/>
                          <a:cs typeface="Times New Roman" panose="02020603050405020304" pitchFamily="18" charset="0"/>
                        </a:rPr>
                        <a:t>Landslide Area</a:t>
                      </a:r>
                      <a:endParaRPr lang="en-US" sz="1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TRUE</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b="0" i="0" u="none" strike="noStrike" dirty="0">
                          <a:solidFill>
                            <a:schemeClr val="tx1"/>
                          </a:solidFill>
                          <a:effectLst/>
                          <a:latin typeface="Times New Roman" panose="02020603050405020304" pitchFamily="18" charset="0"/>
                          <a:cs typeface="Times New Roman" panose="02020603050405020304" pitchFamily="18" charset="0"/>
                        </a:rPr>
                        <a:t>8</a:t>
                      </a: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10%</a:t>
                      </a:r>
                      <a:endParaRPr lang="en-US" sz="1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4032794603"/>
                  </a:ext>
                </a:extLst>
              </a:tr>
              <a:tr h="163954">
                <a:tc gridSpan="4">
                  <a:txBody>
                    <a:bodyPr/>
                    <a:lstStyle/>
                    <a:p>
                      <a:pPr algn="ctr" fontAlgn="b"/>
                      <a:r>
                        <a:rPr lang="en-US" sz="1000" b="1" i="1" u="none" strike="noStrike" dirty="0">
                          <a:solidFill>
                            <a:schemeClr val="tx1"/>
                          </a:solidFill>
                          <a:effectLst/>
                          <a:latin typeface="Times New Roman" panose="02020603050405020304" pitchFamily="18" charset="0"/>
                          <a:cs typeface="Times New Roman" panose="02020603050405020304" pitchFamily="18" charset="0"/>
                        </a:rPr>
                        <a:t>Winter Model:</a:t>
                      </a:r>
                    </a:p>
                  </a:txBody>
                  <a:tcPr marL="4252" marR="4252" marT="4252" marB="0" anchor="b">
                    <a:solidFill>
                      <a:schemeClr val="accent1">
                        <a:tint val="20000"/>
                        <a:alpha val="0"/>
                      </a:schemeClr>
                    </a:solidFill>
                  </a:tcPr>
                </a:tc>
                <a:tc hMerge="1">
                  <a:txBody>
                    <a:bodyPr/>
                    <a:lstStyle/>
                    <a:p>
                      <a:pPr algn="l" fontAlgn="b"/>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252" marR="4252" marT="4252" marB="0" anchor="b"/>
                </a:tc>
                <a:tc hMerge="1">
                  <a:txBody>
                    <a:bodyPr/>
                    <a:lstStyle/>
                    <a:p>
                      <a:pPr algn="l" fontAlgn="b"/>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252" marR="4252" marT="4252" marB="0" anchor="b"/>
                </a:tc>
                <a:tc hMerge="1">
                  <a:txBody>
                    <a:bodyPr/>
                    <a:lstStyle/>
                    <a:p>
                      <a:pPr algn="ctr" fontAlgn="b"/>
                      <a:endParaRPr lang="en-U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252" marR="4252" marT="4252" marB="0" anchor="b"/>
                </a:tc>
                <a:extLst>
                  <a:ext uri="{0D108BD9-81ED-4DB2-BD59-A6C34878D82A}">
                    <a16:rowId xmlns:a16="http://schemas.microsoft.com/office/drawing/2014/main" val="3684522120"/>
                  </a:ext>
                </a:extLst>
              </a:tr>
              <a:tr h="163954">
                <a:tc>
                  <a:txBody>
                    <a:bodyPr/>
                    <a:lstStyle/>
                    <a:p>
                      <a:pPr algn="l" fontAlgn="b"/>
                      <a:r>
                        <a:rPr lang="en-US" sz="1000" b="1" u="none" strike="noStrike" dirty="0">
                          <a:solidFill>
                            <a:schemeClr val="tx1"/>
                          </a:solidFill>
                          <a:effectLst/>
                          <a:latin typeface="Times New Roman" panose="02020603050405020304" pitchFamily="18" charset="0"/>
                          <a:cs typeface="Times New Roman" panose="02020603050405020304" pitchFamily="18" charset="0"/>
                        </a:rPr>
                        <a:t>Snowfall</a:t>
                      </a:r>
                      <a:endParaRPr lang="en-US" sz="1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i="1" u="none" strike="noStrike" dirty="0">
                          <a:solidFill>
                            <a:schemeClr val="tx1"/>
                          </a:solidFill>
                          <a:effectLst/>
                          <a:latin typeface="Times New Roman" panose="02020603050405020304" pitchFamily="18" charset="0"/>
                          <a:cs typeface="Times New Roman" panose="02020603050405020304" pitchFamily="18" charset="0"/>
                        </a:rPr>
                        <a:t>Inches of Snowfall Accumulation</a:t>
                      </a:r>
                      <a:endParaRPr lang="en-US" sz="1000" b="1" i="1"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sng" strike="noStrike">
                          <a:solidFill>
                            <a:schemeClr val="tx1"/>
                          </a:solidFill>
                          <a:effectLst/>
                          <a:latin typeface="Times New Roman" panose="02020603050405020304" pitchFamily="18" charset="0"/>
                          <a:cs typeface="Times New Roman" panose="02020603050405020304" pitchFamily="18" charset="0"/>
                        </a:rPr>
                        <a:t> </a:t>
                      </a:r>
                      <a:endParaRPr lang="en-US" sz="1000" b="1" i="0" u="sng"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92334415"/>
                  </a:ext>
                </a:extLst>
              </a:tr>
              <a:tr h="163954">
                <a:tc>
                  <a:txBody>
                    <a:bodyPr/>
                    <a:lstStyle/>
                    <a:p>
                      <a:pPr algn="l"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0 - 2</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1</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20%</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2087780168"/>
                  </a:ext>
                </a:extLst>
              </a:tr>
              <a:tr h="163954">
                <a:tc>
                  <a:txBody>
                    <a:bodyPr/>
                    <a:lstStyle/>
                    <a:p>
                      <a:pPr algn="l"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2- 5 in</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2</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127231691"/>
                  </a:ext>
                </a:extLst>
              </a:tr>
              <a:tr h="163954">
                <a:tc>
                  <a:txBody>
                    <a:bodyPr/>
                    <a:lstStyle/>
                    <a:p>
                      <a:pPr algn="l"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5 - 10 in</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3</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1243326913"/>
                  </a:ext>
                </a:extLst>
              </a:tr>
              <a:tr h="163954">
                <a:tc>
                  <a:txBody>
                    <a:bodyPr/>
                    <a:lstStyle/>
                    <a:p>
                      <a:pPr algn="l"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10 - 15 in</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4</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3193946872"/>
                  </a:ext>
                </a:extLst>
              </a:tr>
              <a:tr h="163954">
                <a:tc>
                  <a:txBody>
                    <a:bodyPr/>
                    <a:lstStyle/>
                    <a:p>
                      <a:pPr algn="l"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15 - 20 in</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5</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2162408762"/>
                  </a:ext>
                </a:extLst>
              </a:tr>
              <a:tr h="163954">
                <a:tc>
                  <a:txBody>
                    <a:bodyPr/>
                    <a:lstStyle/>
                    <a:p>
                      <a:pPr algn="l"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20 - 25 in</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6</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3152072054"/>
                  </a:ext>
                </a:extLst>
              </a:tr>
              <a:tr h="163954">
                <a:tc>
                  <a:txBody>
                    <a:bodyPr/>
                    <a:lstStyle/>
                    <a:p>
                      <a:pPr algn="l"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 </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&gt; 25 in</a:t>
                      </a:r>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7</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a:solidFill>
                            <a:schemeClr val="tx1"/>
                          </a:solidFill>
                          <a:effectLst/>
                          <a:latin typeface="Times New Roman" panose="02020603050405020304" pitchFamily="18" charset="0"/>
                          <a:cs typeface="Times New Roman" panose="02020603050405020304" pitchFamily="18" charset="0"/>
                        </a:rPr>
                        <a:t> </a:t>
                      </a:r>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3560094129"/>
                  </a:ext>
                </a:extLst>
              </a:tr>
              <a:tr h="155117">
                <a:tc>
                  <a:txBody>
                    <a:bodyPr/>
                    <a:lstStyle/>
                    <a:p>
                      <a:pPr algn="l" fontAlgn="b"/>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endParaRPr lang="en-US" sz="1000" b="0"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l" fontAlgn="b"/>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endParaRPr lang="en-US" sz="1000" b="1" i="0" u="none" strike="noStrike">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789051299"/>
                  </a:ext>
                </a:extLst>
              </a:tr>
              <a:tr h="163954">
                <a:tc>
                  <a:txBody>
                    <a:bodyPr/>
                    <a:lstStyle/>
                    <a:p>
                      <a:pPr algn="l" fontAlgn="b"/>
                      <a:r>
                        <a:rPr lang="en-US" sz="1000" b="1" u="none" strike="noStrike" dirty="0">
                          <a:solidFill>
                            <a:schemeClr val="tx1"/>
                          </a:solidFill>
                          <a:effectLst/>
                          <a:latin typeface="Times New Roman" panose="02020603050405020304" pitchFamily="18" charset="0"/>
                          <a:cs typeface="Times New Roman" panose="02020603050405020304" pitchFamily="18" charset="0"/>
                        </a:rPr>
                        <a:t>Avalanche Path</a:t>
                      </a:r>
                      <a:endParaRPr lang="en-US" sz="1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TRUE</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tc>
                  <a:txBody>
                    <a:bodyPr/>
                    <a:lstStyle/>
                    <a:p>
                      <a:pPr algn="ctr" fontAlgn="b"/>
                      <a:r>
                        <a:rPr lang="en-US" sz="1000" b="0" i="0" u="none" strike="noStrike" dirty="0">
                          <a:solidFill>
                            <a:schemeClr val="tx1"/>
                          </a:solidFill>
                          <a:effectLst/>
                          <a:latin typeface="Times New Roman" panose="02020603050405020304" pitchFamily="18" charset="0"/>
                          <a:cs typeface="Times New Roman" panose="02020603050405020304" pitchFamily="18" charset="0"/>
                        </a:rPr>
                        <a:t>8</a:t>
                      </a:r>
                    </a:p>
                  </a:txBody>
                  <a:tcPr marL="4252" marR="4252" marT="4252" marB="0" anchor="b">
                    <a:solidFill>
                      <a:schemeClr val="accent1">
                        <a:tint val="20000"/>
                        <a:alpha val="0"/>
                      </a:schemeClr>
                    </a:solidFill>
                  </a:tcPr>
                </a:tc>
                <a:tc>
                  <a:txBody>
                    <a:bodyPr/>
                    <a:lstStyle/>
                    <a:p>
                      <a:pPr algn="ctr" fontAlgn="b"/>
                      <a:r>
                        <a:rPr lang="en-US" sz="1000" u="none" strike="noStrike" dirty="0">
                          <a:solidFill>
                            <a:schemeClr val="tx1"/>
                          </a:solidFill>
                          <a:effectLst/>
                          <a:latin typeface="Times New Roman" panose="02020603050405020304" pitchFamily="18" charset="0"/>
                          <a:cs typeface="Times New Roman" panose="02020603050405020304" pitchFamily="18" charset="0"/>
                        </a:rPr>
                        <a:t>15%</a:t>
                      </a:r>
                      <a:endParaRPr lang="en-US" sz="1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4252" marR="4252" marT="4252" marB="0" anchor="b">
                    <a:solidFill>
                      <a:schemeClr val="accent1">
                        <a:tint val="20000"/>
                        <a:alpha val="0"/>
                      </a:schemeClr>
                    </a:solidFill>
                  </a:tcPr>
                </a:tc>
                <a:extLst>
                  <a:ext uri="{0D108BD9-81ED-4DB2-BD59-A6C34878D82A}">
                    <a16:rowId xmlns:a16="http://schemas.microsoft.com/office/drawing/2014/main" val="1247830137"/>
                  </a:ext>
                </a:extLst>
              </a:tr>
            </a:tbl>
          </a:graphicData>
        </a:graphic>
      </p:graphicFrame>
    </p:spTree>
    <p:extLst>
      <p:ext uri="{BB962C8B-B14F-4D97-AF65-F5344CB8AC3E}">
        <p14:creationId xmlns:p14="http://schemas.microsoft.com/office/powerpoint/2010/main" val="1727050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C5F8-A9AF-43E0-8EAC-807E0BEEC904}"/>
              </a:ext>
            </a:extLst>
          </p:cNvPr>
          <p:cNvSpPr>
            <a:spLocks noGrp="1"/>
          </p:cNvSpPr>
          <p:nvPr>
            <p:ph type="title"/>
          </p:nvPr>
        </p:nvSpPr>
        <p:spPr>
          <a:xfrm>
            <a:off x="1141413" y="618518"/>
            <a:ext cx="9905998" cy="797327"/>
          </a:xfrm>
        </p:spPr>
        <p:txBody>
          <a:bodyPr>
            <a:normAutofit/>
          </a:bodyPr>
          <a:lstStyle/>
          <a:p>
            <a:r>
              <a:rPr lang="en-US" dirty="0"/>
              <a:t>GIS Analysis Methodology</a:t>
            </a:r>
          </a:p>
        </p:txBody>
      </p:sp>
      <p:sp>
        <p:nvSpPr>
          <p:cNvPr id="3" name="Content Placeholder 2">
            <a:extLst>
              <a:ext uri="{FF2B5EF4-FFF2-40B4-BE49-F238E27FC236}">
                <a16:creationId xmlns:a16="http://schemas.microsoft.com/office/drawing/2014/main" id="{7A639FA6-81E8-45FF-BF6F-4640B3669B77}"/>
              </a:ext>
            </a:extLst>
          </p:cNvPr>
          <p:cNvSpPr>
            <a:spLocks noGrp="1"/>
          </p:cNvSpPr>
          <p:nvPr>
            <p:ph idx="1"/>
          </p:nvPr>
        </p:nvSpPr>
        <p:spPr>
          <a:xfrm>
            <a:off x="1141413" y="1441036"/>
            <a:ext cx="4952999" cy="4621561"/>
          </a:xfrm>
        </p:spPr>
        <p:txBody>
          <a:bodyPr>
            <a:normAutofit fontScale="77500" lnSpcReduction="20000"/>
          </a:bodyPr>
          <a:lstStyle/>
          <a:p>
            <a:r>
              <a:rPr lang="en-US" dirty="0"/>
              <a:t>Convert to Raster</a:t>
            </a:r>
          </a:p>
          <a:p>
            <a:pPr lvl="1"/>
            <a:r>
              <a:rPr lang="en-US" dirty="0"/>
              <a:t>DEM- Spatial Analyst&gt;Surface&gt;Slope</a:t>
            </a:r>
          </a:p>
          <a:p>
            <a:pPr lvl="1"/>
            <a:r>
              <a:rPr lang="en-US" dirty="0"/>
              <a:t>Roads- per surface type 8, Conversion&gt;To Raster</a:t>
            </a:r>
          </a:p>
          <a:p>
            <a:pPr lvl="1"/>
            <a:r>
              <a:rPr lang="en-US" dirty="0"/>
              <a:t>Precipitation- Spatial Analyst&gt;Interpolation&gt;Kriging</a:t>
            </a:r>
          </a:p>
          <a:p>
            <a:pPr lvl="1"/>
            <a:r>
              <a:rPr lang="en-US" dirty="0"/>
              <a:t>Snow-Spatial Analyst&gt;Interpolation&gt;Kriging</a:t>
            </a:r>
          </a:p>
          <a:p>
            <a:pPr lvl="1"/>
            <a:r>
              <a:rPr lang="en-US" dirty="0"/>
              <a:t>Landslides- Conversion&gt;To Raster</a:t>
            </a:r>
          </a:p>
          <a:p>
            <a:pPr lvl="1"/>
            <a:r>
              <a:rPr lang="en-US" dirty="0"/>
              <a:t>Flood Sites- Conversion&gt;To Raster</a:t>
            </a:r>
          </a:p>
          <a:p>
            <a:pPr lvl="1"/>
            <a:r>
              <a:rPr lang="en-US" dirty="0"/>
              <a:t>Avalanche Paths- Conversion&gt;To Raster</a:t>
            </a:r>
          </a:p>
          <a:p>
            <a:r>
              <a:rPr lang="en-US" dirty="0"/>
              <a:t>Reclassify- Spatial Analyst&gt;Reclass</a:t>
            </a:r>
          </a:p>
          <a:p>
            <a:r>
              <a:rPr lang="en-US" dirty="0"/>
              <a:t>Combine Raster- Spatial Analyst&gt;Map Algebra</a:t>
            </a:r>
          </a:p>
          <a:p>
            <a:pPr lvl="1"/>
            <a:r>
              <a:rPr lang="en-US" dirty="0"/>
              <a:t>Roads, reclassify as combined</a:t>
            </a:r>
          </a:p>
          <a:p>
            <a:endParaRPr lang="en-US" dirty="0"/>
          </a:p>
        </p:txBody>
      </p:sp>
      <p:sp>
        <p:nvSpPr>
          <p:cNvPr id="6" name="Content Placeholder 2">
            <a:extLst>
              <a:ext uri="{FF2B5EF4-FFF2-40B4-BE49-F238E27FC236}">
                <a16:creationId xmlns:a16="http://schemas.microsoft.com/office/drawing/2014/main" id="{C13D77AC-4CB6-4DCF-AF16-D42AD1DEA6E9}"/>
              </a:ext>
            </a:extLst>
          </p:cNvPr>
          <p:cNvSpPr txBox="1">
            <a:spLocks/>
          </p:cNvSpPr>
          <p:nvPr/>
        </p:nvSpPr>
        <p:spPr>
          <a:xfrm>
            <a:off x="6094412" y="1441037"/>
            <a:ext cx="5504689" cy="482363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Cost Surface- Spatial Analyst&gt;Overlay Weighted Overlay</a:t>
            </a:r>
          </a:p>
          <a:p>
            <a:pPr lvl="1"/>
            <a:r>
              <a:rPr lang="en-US" dirty="0"/>
              <a:t>Summer Model</a:t>
            </a:r>
          </a:p>
          <a:p>
            <a:pPr lvl="2"/>
            <a:r>
              <a:rPr lang="en-US" dirty="0"/>
              <a:t>Slope, Roads,  Precipitation, Flood Sites, Landslides</a:t>
            </a:r>
          </a:p>
          <a:p>
            <a:pPr lvl="1"/>
            <a:r>
              <a:rPr lang="en-US" dirty="0"/>
              <a:t>Winter Model</a:t>
            </a:r>
          </a:p>
          <a:p>
            <a:pPr lvl="2"/>
            <a:r>
              <a:rPr lang="en-US" dirty="0"/>
              <a:t>Slope, Roads, Snow,  Avalanche Paths</a:t>
            </a:r>
          </a:p>
          <a:p>
            <a:r>
              <a:rPr lang="en-US" dirty="0"/>
              <a:t>Cost Distance- Spatial Analyst&gt; Distance&gt;Cost Distance</a:t>
            </a:r>
          </a:p>
          <a:p>
            <a:pPr lvl="1"/>
            <a:r>
              <a:rPr lang="en-US" dirty="0"/>
              <a:t>Summer Model, Each Office Location and Service Region</a:t>
            </a:r>
          </a:p>
          <a:p>
            <a:pPr lvl="1"/>
            <a:r>
              <a:rPr lang="en-US" dirty="0"/>
              <a:t>Winter Model, Each Office Location and Service Region</a:t>
            </a:r>
          </a:p>
          <a:p>
            <a:r>
              <a:rPr lang="en-US" dirty="0"/>
              <a:t>Evaluate Final Seasonal Cost Surfaces</a:t>
            </a:r>
          </a:p>
          <a:p>
            <a:pPr lvl="1"/>
            <a:r>
              <a:rPr lang="en-US" dirty="0"/>
              <a:t>Identify service points that fall within the most costly cells</a:t>
            </a:r>
          </a:p>
          <a:p>
            <a:pPr lvl="2"/>
            <a:r>
              <a:rPr lang="en-US" dirty="0"/>
              <a:t>SD Meter Candidates</a:t>
            </a:r>
          </a:p>
          <a:p>
            <a:pPr marL="0" indent="0">
              <a:buNone/>
            </a:pPr>
            <a:endParaRPr lang="en-US" dirty="0"/>
          </a:p>
        </p:txBody>
      </p:sp>
    </p:spTree>
    <p:extLst>
      <p:ext uri="{BB962C8B-B14F-4D97-AF65-F5344CB8AC3E}">
        <p14:creationId xmlns:p14="http://schemas.microsoft.com/office/powerpoint/2010/main" val="611624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2D13-D32D-4907-9EA0-86AD387DC035}"/>
              </a:ext>
            </a:extLst>
          </p:cNvPr>
          <p:cNvSpPr>
            <a:spLocks noGrp="1"/>
          </p:cNvSpPr>
          <p:nvPr>
            <p:ph type="title"/>
          </p:nvPr>
        </p:nvSpPr>
        <p:spPr>
          <a:xfrm>
            <a:off x="1143000" y="93704"/>
            <a:ext cx="9906000" cy="852182"/>
          </a:xfrm>
        </p:spPr>
        <p:txBody>
          <a:bodyPr>
            <a:normAutofit fontScale="90000"/>
          </a:bodyPr>
          <a:lstStyle/>
          <a:p>
            <a:r>
              <a:rPr lang="en-US" dirty="0"/>
              <a:t>proof of concept - Preliminary Summer Analysis</a:t>
            </a:r>
          </a:p>
        </p:txBody>
      </p:sp>
      <p:pic>
        <p:nvPicPr>
          <p:cNvPr id="9" name="Picture 8">
            <a:extLst>
              <a:ext uri="{FF2B5EF4-FFF2-40B4-BE49-F238E27FC236}">
                <a16:creationId xmlns:a16="http://schemas.microsoft.com/office/drawing/2014/main" id="{732C287A-FDD5-494C-9E73-B718B6354F67}"/>
              </a:ext>
            </a:extLst>
          </p:cNvPr>
          <p:cNvPicPr>
            <a:picLocks noChangeAspect="1"/>
          </p:cNvPicPr>
          <p:nvPr/>
        </p:nvPicPr>
        <p:blipFill>
          <a:blip r:embed="rId3"/>
          <a:stretch>
            <a:fillRect/>
          </a:stretch>
        </p:blipFill>
        <p:spPr>
          <a:xfrm>
            <a:off x="1935665" y="1058862"/>
            <a:ext cx="3062881" cy="2010015"/>
          </a:xfrm>
          <a:prstGeom prst="rect">
            <a:avLst/>
          </a:prstGeom>
        </p:spPr>
      </p:pic>
      <p:pic>
        <p:nvPicPr>
          <p:cNvPr id="11" name="Picture 10">
            <a:extLst>
              <a:ext uri="{FF2B5EF4-FFF2-40B4-BE49-F238E27FC236}">
                <a16:creationId xmlns:a16="http://schemas.microsoft.com/office/drawing/2014/main" id="{85FB01F8-AFA1-4310-AF36-C9A6802F1B4B}"/>
              </a:ext>
            </a:extLst>
          </p:cNvPr>
          <p:cNvPicPr>
            <a:picLocks noChangeAspect="1"/>
          </p:cNvPicPr>
          <p:nvPr/>
        </p:nvPicPr>
        <p:blipFill>
          <a:blip r:embed="rId4"/>
          <a:stretch>
            <a:fillRect/>
          </a:stretch>
        </p:blipFill>
        <p:spPr>
          <a:xfrm>
            <a:off x="5956950" y="1107542"/>
            <a:ext cx="5548831" cy="4225846"/>
          </a:xfrm>
          <a:prstGeom prst="rect">
            <a:avLst/>
          </a:prstGeom>
        </p:spPr>
      </p:pic>
      <p:pic>
        <p:nvPicPr>
          <p:cNvPr id="13" name="Picture 12">
            <a:extLst>
              <a:ext uri="{FF2B5EF4-FFF2-40B4-BE49-F238E27FC236}">
                <a16:creationId xmlns:a16="http://schemas.microsoft.com/office/drawing/2014/main" id="{4CDD823F-ED55-4886-9514-74ADDF3ECF49}"/>
              </a:ext>
            </a:extLst>
          </p:cNvPr>
          <p:cNvPicPr>
            <a:picLocks noChangeAspect="1"/>
          </p:cNvPicPr>
          <p:nvPr/>
        </p:nvPicPr>
        <p:blipFill>
          <a:blip r:embed="rId5"/>
          <a:stretch>
            <a:fillRect/>
          </a:stretch>
        </p:blipFill>
        <p:spPr>
          <a:xfrm>
            <a:off x="1269351" y="3163065"/>
            <a:ext cx="4578666" cy="3488255"/>
          </a:xfrm>
          <a:prstGeom prst="rect">
            <a:avLst/>
          </a:prstGeom>
        </p:spPr>
      </p:pic>
      <p:sp>
        <p:nvSpPr>
          <p:cNvPr id="14" name="TextBox 13">
            <a:extLst>
              <a:ext uri="{FF2B5EF4-FFF2-40B4-BE49-F238E27FC236}">
                <a16:creationId xmlns:a16="http://schemas.microsoft.com/office/drawing/2014/main" id="{3371A638-0532-4432-853C-C40423707087}"/>
              </a:ext>
            </a:extLst>
          </p:cNvPr>
          <p:cNvSpPr txBox="1"/>
          <p:nvPr/>
        </p:nvSpPr>
        <p:spPr>
          <a:xfrm>
            <a:off x="3389345" y="1095034"/>
            <a:ext cx="2403455" cy="230832"/>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Kriging Average Precipitation</a:t>
            </a:r>
          </a:p>
        </p:txBody>
      </p:sp>
    </p:spTree>
    <p:extLst>
      <p:ext uri="{BB962C8B-B14F-4D97-AF65-F5344CB8AC3E}">
        <p14:creationId xmlns:p14="http://schemas.microsoft.com/office/powerpoint/2010/main" val="2752689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4E1E4D-2E17-4181-B945-B32CFB98E840}"/>
              </a:ext>
            </a:extLst>
          </p:cNvPr>
          <p:cNvSpPr txBox="1">
            <a:spLocks/>
          </p:cNvSpPr>
          <p:nvPr/>
        </p:nvSpPr>
        <p:spPr>
          <a:xfrm>
            <a:off x="1141411" y="448872"/>
            <a:ext cx="9906000" cy="60999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dirty="0"/>
              <a:t>proof of concept - Preliminary Winter Analysis</a:t>
            </a:r>
          </a:p>
        </p:txBody>
      </p:sp>
      <p:pic>
        <p:nvPicPr>
          <p:cNvPr id="6" name="Picture 5">
            <a:extLst>
              <a:ext uri="{FF2B5EF4-FFF2-40B4-BE49-F238E27FC236}">
                <a16:creationId xmlns:a16="http://schemas.microsoft.com/office/drawing/2014/main" id="{A74E768B-AFA6-4F1A-81C3-4A836E15880E}"/>
              </a:ext>
            </a:extLst>
          </p:cNvPr>
          <p:cNvPicPr>
            <a:picLocks noChangeAspect="1"/>
          </p:cNvPicPr>
          <p:nvPr/>
        </p:nvPicPr>
        <p:blipFill>
          <a:blip r:embed="rId3"/>
          <a:stretch>
            <a:fillRect/>
          </a:stretch>
        </p:blipFill>
        <p:spPr>
          <a:xfrm>
            <a:off x="2047814" y="1153092"/>
            <a:ext cx="2880855" cy="1934288"/>
          </a:xfrm>
          <a:prstGeom prst="rect">
            <a:avLst/>
          </a:prstGeom>
        </p:spPr>
      </p:pic>
      <p:pic>
        <p:nvPicPr>
          <p:cNvPr id="8" name="Picture 7">
            <a:extLst>
              <a:ext uri="{FF2B5EF4-FFF2-40B4-BE49-F238E27FC236}">
                <a16:creationId xmlns:a16="http://schemas.microsoft.com/office/drawing/2014/main" id="{6AEAD6E1-6501-49FB-B8E3-C36849388E5E}"/>
              </a:ext>
            </a:extLst>
          </p:cNvPr>
          <p:cNvPicPr>
            <a:picLocks noChangeAspect="1"/>
          </p:cNvPicPr>
          <p:nvPr/>
        </p:nvPicPr>
        <p:blipFill>
          <a:blip r:embed="rId4"/>
          <a:stretch>
            <a:fillRect/>
          </a:stretch>
        </p:blipFill>
        <p:spPr>
          <a:xfrm>
            <a:off x="1261451" y="3272890"/>
            <a:ext cx="4453581" cy="3386578"/>
          </a:xfrm>
          <a:prstGeom prst="rect">
            <a:avLst/>
          </a:prstGeom>
        </p:spPr>
      </p:pic>
      <p:pic>
        <p:nvPicPr>
          <p:cNvPr id="10" name="Picture 9">
            <a:extLst>
              <a:ext uri="{FF2B5EF4-FFF2-40B4-BE49-F238E27FC236}">
                <a16:creationId xmlns:a16="http://schemas.microsoft.com/office/drawing/2014/main" id="{C9BFC968-9751-4D76-AFC8-1108CE9AEFE1}"/>
              </a:ext>
            </a:extLst>
          </p:cNvPr>
          <p:cNvPicPr>
            <a:picLocks noChangeAspect="1"/>
          </p:cNvPicPr>
          <p:nvPr/>
        </p:nvPicPr>
        <p:blipFill>
          <a:blip r:embed="rId5"/>
          <a:stretch>
            <a:fillRect/>
          </a:stretch>
        </p:blipFill>
        <p:spPr>
          <a:xfrm>
            <a:off x="5835072" y="1058862"/>
            <a:ext cx="5713814" cy="4339856"/>
          </a:xfrm>
          <a:prstGeom prst="rect">
            <a:avLst/>
          </a:prstGeom>
        </p:spPr>
      </p:pic>
      <p:sp>
        <p:nvSpPr>
          <p:cNvPr id="11" name="TextBox 10">
            <a:extLst>
              <a:ext uri="{FF2B5EF4-FFF2-40B4-BE49-F238E27FC236}">
                <a16:creationId xmlns:a16="http://schemas.microsoft.com/office/drawing/2014/main" id="{5D1691CD-6CDF-4781-856F-9CBC9B5511FC}"/>
              </a:ext>
            </a:extLst>
          </p:cNvPr>
          <p:cNvSpPr txBox="1"/>
          <p:nvPr/>
        </p:nvSpPr>
        <p:spPr>
          <a:xfrm>
            <a:off x="3311577" y="1153092"/>
            <a:ext cx="2403455" cy="230832"/>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Kriging Average Snow</a:t>
            </a:r>
          </a:p>
        </p:txBody>
      </p:sp>
    </p:spTree>
    <p:extLst>
      <p:ext uri="{BB962C8B-B14F-4D97-AF65-F5344CB8AC3E}">
        <p14:creationId xmlns:p14="http://schemas.microsoft.com/office/powerpoint/2010/main" val="463053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BEAFE-CD7B-4821-B4A4-B45E25E27A0A}"/>
              </a:ext>
            </a:extLst>
          </p:cNvPr>
          <p:cNvSpPr>
            <a:spLocks noGrp="1"/>
          </p:cNvSpPr>
          <p:nvPr>
            <p:ph type="title"/>
          </p:nvPr>
        </p:nvSpPr>
        <p:spPr>
          <a:xfrm>
            <a:off x="1141411" y="609601"/>
            <a:ext cx="9906000" cy="876300"/>
          </a:xfrm>
        </p:spPr>
        <p:txBody>
          <a:bodyPr/>
          <a:lstStyle/>
          <a:p>
            <a:r>
              <a:rPr lang="en-US" dirty="0"/>
              <a:t>Expected Outcomes</a:t>
            </a:r>
          </a:p>
        </p:txBody>
      </p:sp>
      <p:sp>
        <p:nvSpPr>
          <p:cNvPr id="3" name="Text Placeholder 2">
            <a:extLst>
              <a:ext uri="{FF2B5EF4-FFF2-40B4-BE49-F238E27FC236}">
                <a16:creationId xmlns:a16="http://schemas.microsoft.com/office/drawing/2014/main" id="{23CFC042-C806-47A5-BC87-B3AD83728969}"/>
              </a:ext>
            </a:extLst>
          </p:cNvPr>
          <p:cNvSpPr>
            <a:spLocks noGrp="1"/>
          </p:cNvSpPr>
          <p:nvPr>
            <p:ph type="body" idx="1"/>
          </p:nvPr>
        </p:nvSpPr>
        <p:spPr>
          <a:xfrm>
            <a:off x="1141411" y="1695450"/>
            <a:ext cx="9906000" cy="4103688"/>
          </a:xfrm>
        </p:spPr>
        <p:txBody>
          <a:bodyPr>
            <a:normAutofit/>
          </a:bodyPr>
          <a:lstStyle/>
          <a:p>
            <a:pPr marL="285750" indent="-285750">
              <a:buFont typeface="Arial" panose="020B0604020202020204" pitchFamily="34" charset="0"/>
              <a:buChar char="•"/>
            </a:pPr>
            <a:r>
              <a:rPr lang="en-US" sz="2000" dirty="0"/>
              <a:t>A large number of service locations are expected to identified for SD Exchange through the GIS analysis process</a:t>
            </a:r>
          </a:p>
          <a:p>
            <a:pPr marL="285750" indent="-285750">
              <a:buFont typeface="Arial" panose="020B0604020202020204" pitchFamily="34" charset="0"/>
              <a:buChar char="•"/>
            </a:pPr>
            <a:r>
              <a:rPr lang="en-US" sz="2000" dirty="0"/>
              <a:t>Duplicate identification of service locations is expected between the customer queries and spatial analysis processes </a:t>
            </a:r>
          </a:p>
          <a:p>
            <a:pPr marL="742950" lvl="1" indent="-285750">
              <a:buFont typeface="Arial" panose="020B0604020202020204" pitchFamily="34" charset="0"/>
              <a:buChar char="•"/>
            </a:pPr>
            <a:r>
              <a:rPr lang="en-US" sz="2000" dirty="0"/>
              <a:t>Some customer criteria regarding disconnect frequency are a function of remote and seasonal account locations.</a:t>
            </a:r>
          </a:p>
          <a:p>
            <a:pPr lvl="1"/>
            <a:endParaRPr lang="en-US" sz="2000" dirty="0"/>
          </a:p>
        </p:txBody>
      </p:sp>
    </p:spTree>
    <p:extLst>
      <p:ext uri="{BB962C8B-B14F-4D97-AF65-F5344CB8AC3E}">
        <p14:creationId xmlns:p14="http://schemas.microsoft.com/office/powerpoint/2010/main" val="1741401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1169-7F64-4A0B-9513-FE192D042541}"/>
              </a:ext>
            </a:extLst>
          </p:cNvPr>
          <p:cNvSpPr>
            <a:spLocks noGrp="1"/>
          </p:cNvSpPr>
          <p:nvPr>
            <p:ph type="title"/>
          </p:nvPr>
        </p:nvSpPr>
        <p:spPr>
          <a:xfrm>
            <a:off x="1141411" y="628651"/>
            <a:ext cx="9906000" cy="800100"/>
          </a:xfrm>
        </p:spPr>
        <p:txBody>
          <a:bodyPr/>
          <a:lstStyle/>
          <a:p>
            <a:r>
              <a:rPr lang="en-US" dirty="0"/>
              <a:t>Verification and Exchange Implementation</a:t>
            </a:r>
          </a:p>
        </p:txBody>
      </p:sp>
      <p:sp>
        <p:nvSpPr>
          <p:cNvPr id="3" name="Text Placeholder 2">
            <a:extLst>
              <a:ext uri="{FF2B5EF4-FFF2-40B4-BE49-F238E27FC236}">
                <a16:creationId xmlns:a16="http://schemas.microsoft.com/office/drawing/2014/main" id="{7FE18941-80CE-4DD2-ADBD-093D31DED40C}"/>
              </a:ext>
            </a:extLst>
          </p:cNvPr>
          <p:cNvSpPr>
            <a:spLocks noGrp="1"/>
          </p:cNvSpPr>
          <p:nvPr>
            <p:ph type="body" idx="1"/>
          </p:nvPr>
        </p:nvSpPr>
        <p:spPr>
          <a:xfrm>
            <a:off x="1141411" y="1581149"/>
            <a:ext cx="9906000" cy="4648199"/>
          </a:xfrm>
        </p:spPr>
        <p:txBody>
          <a:bodyPr>
            <a:normAutofit lnSpcReduction="10000"/>
          </a:bodyPr>
          <a:lstStyle/>
          <a:p>
            <a:pPr marL="285750" indent="-285750">
              <a:buFont typeface="Arial" panose="020B0604020202020204" pitchFamily="34" charset="0"/>
              <a:buChar char="•"/>
            </a:pPr>
            <a:r>
              <a:rPr lang="en-US" dirty="0">
                <a:solidFill>
                  <a:schemeClr val="tx1"/>
                </a:solidFill>
              </a:rPr>
              <a:t>duplicate service locations identified through the CIS and cost surface analysis processes will be Removed.</a:t>
            </a:r>
          </a:p>
          <a:p>
            <a:pPr marL="285750" indent="-285750">
              <a:buFont typeface="Arial" panose="020B0604020202020204" pitchFamily="34" charset="0"/>
              <a:buChar char="•"/>
            </a:pPr>
            <a:r>
              <a:rPr lang="en-US" dirty="0">
                <a:solidFill>
                  <a:schemeClr val="tx1"/>
                </a:solidFill>
              </a:rPr>
              <a:t>The service locations that are selected using geographic analysis will be reviewed by operations personnel t</a:t>
            </a:r>
          </a:p>
          <a:p>
            <a:pPr marL="742950" lvl="1" indent="-285750">
              <a:buFont typeface="Arial" panose="020B0604020202020204" pitchFamily="34" charset="0"/>
              <a:buChar char="•"/>
            </a:pPr>
            <a:r>
              <a:rPr lang="en-US" dirty="0">
                <a:solidFill>
                  <a:schemeClr val="tx1"/>
                </a:solidFill>
              </a:rPr>
              <a:t>Reasonable quantity</a:t>
            </a:r>
          </a:p>
          <a:p>
            <a:pPr marL="742950" lvl="1" indent="-285750">
              <a:buFont typeface="Arial" panose="020B0604020202020204" pitchFamily="34" charset="0"/>
              <a:buChar char="•"/>
            </a:pPr>
            <a:r>
              <a:rPr lang="en-US" dirty="0">
                <a:solidFill>
                  <a:schemeClr val="tx1"/>
                </a:solidFill>
              </a:rPr>
              <a:t>Exchange location candidates are warranted.</a:t>
            </a:r>
            <a:endParaRPr lang="en-US" dirty="0"/>
          </a:p>
          <a:p>
            <a:pPr marL="285750" indent="-285750">
              <a:buFont typeface="Arial" panose="020B0604020202020204" pitchFamily="34" charset="0"/>
              <a:buChar char="•"/>
            </a:pPr>
            <a:r>
              <a:rPr lang="en-US" dirty="0">
                <a:solidFill>
                  <a:schemeClr val="tx1"/>
                </a:solidFill>
              </a:rPr>
              <a:t>targeted locations will be cross-checked with the current customer account status and meter information to ensure that accounts are still active and have not had an SD meter installed during the course of this project.  </a:t>
            </a:r>
          </a:p>
          <a:p>
            <a:pPr marL="285750" indent="-285750">
              <a:buFont typeface="Arial" panose="020B0604020202020204" pitchFamily="34" charset="0"/>
              <a:buChar char="•"/>
            </a:pPr>
            <a:r>
              <a:rPr lang="en-US" dirty="0">
                <a:solidFill>
                  <a:schemeClr val="tx1"/>
                </a:solidFill>
              </a:rPr>
              <a:t>locations will be prioritized for scheduling meter exchanges.</a:t>
            </a:r>
          </a:p>
          <a:p>
            <a:pPr marL="285750" indent="-285750">
              <a:buFont typeface="Arial" panose="020B0604020202020204" pitchFamily="34" charset="0"/>
              <a:buChar char="•"/>
            </a:pPr>
            <a:r>
              <a:rPr lang="en-US" u="sng" dirty="0">
                <a:solidFill>
                  <a:schemeClr val="tx1"/>
                </a:solidFill>
              </a:rPr>
              <a:t>Deliverables are for SMPA consumption only.</a:t>
            </a:r>
            <a:r>
              <a:rPr lang="en-US" dirty="0">
                <a:solidFill>
                  <a:schemeClr val="tx1"/>
                </a:solidFill>
              </a:rPr>
              <a:t>  No consumer data will be shared externally as a result of this project.</a:t>
            </a:r>
            <a:endParaRPr lang="en-US" dirty="0"/>
          </a:p>
          <a:p>
            <a:endParaRPr lang="en-US" dirty="0"/>
          </a:p>
        </p:txBody>
      </p:sp>
    </p:spTree>
    <p:extLst>
      <p:ext uri="{BB962C8B-B14F-4D97-AF65-F5344CB8AC3E}">
        <p14:creationId xmlns:p14="http://schemas.microsoft.com/office/powerpoint/2010/main" val="1291313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70">
            <a:extLst>
              <a:ext uri="{FF2B5EF4-FFF2-40B4-BE49-F238E27FC236}">
                <a16:creationId xmlns:a16="http://schemas.microsoft.com/office/drawing/2014/main" id="{3F60058A-85BD-4DE4-BA5F-91F7643BEB2D}"/>
              </a:ext>
            </a:extLst>
          </p:cNvPr>
          <p:cNvSpPr>
            <a:spLocks noGrp="1"/>
          </p:cNvSpPr>
          <p:nvPr>
            <p:ph type="title"/>
          </p:nvPr>
        </p:nvSpPr>
        <p:spPr>
          <a:xfrm>
            <a:off x="1141413" y="457200"/>
            <a:ext cx="9905998" cy="830179"/>
          </a:xfrm>
        </p:spPr>
        <p:txBody>
          <a:bodyPr/>
          <a:lstStyle/>
          <a:p>
            <a:r>
              <a:rPr lang="en-US" dirty="0"/>
              <a:t>Capstone Project Timeline</a:t>
            </a:r>
          </a:p>
        </p:txBody>
      </p:sp>
      <p:pic>
        <p:nvPicPr>
          <p:cNvPr id="74" name="Content Placeholder 73">
            <a:extLst>
              <a:ext uri="{FF2B5EF4-FFF2-40B4-BE49-F238E27FC236}">
                <a16:creationId xmlns:a16="http://schemas.microsoft.com/office/drawing/2014/main" id="{394BBCCC-6AE2-4FAA-BC00-C8A56D4800A6}"/>
              </a:ext>
            </a:extLst>
          </p:cNvPr>
          <p:cNvPicPr>
            <a:picLocks noGrp="1" noChangeAspect="1"/>
          </p:cNvPicPr>
          <p:nvPr>
            <p:ph idx="1"/>
          </p:nvPr>
        </p:nvPicPr>
        <p:blipFill>
          <a:blip r:embed="rId3"/>
          <a:stretch>
            <a:fillRect/>
          </a:stretch>
        </p:blipFill>
        <p:spPr>
          <a:xfrm>
            <a:off x="1141413" y="1179095"/>
            <a:ext cx="9732208" cy="5474368"/>
          </a:xfrm>
        </p:spPr>
      </p:pic>
    </p:spTree>
    <p:extLst>
      <p:ext uri="{BB962C8B-B14F-4D97-AF65-F5344CB8AC3E}">
        <p14:creationId xmlns:p14="http://schemas.microsoft.com/office/powerpoint/2010/main" val="1060188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15F0-0BAA-4C93-8483-04B669708CFC}"/>
              </a:ext>
            </a:extLst>
          </p:cNvPr>
          <p:cNvSpPr>
            <a:spLocks noGrp="1"/>
          </p:cNvSpPr>
          <p:nvPr>
            <p:ph type="title"/>
          </p:nvPr>
        </p:nvSpPr>
        <p:spPr>
          <a:xfrm>
            <a:off x="1141413" y="618518"/>
            <a:ext cx="9905998" cy="448282"/>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4ABA01D5-AF8E-48CC-ADC7-5E4C9EFAEE0E}"/>
              </a:ext>
            </a:extLst>
          </p:cNvPr>
          <p:cNvSpPr>
            <a:spLocks noGrp="1"/>
          </p:cNvSpPr>
          <p:nvPr>
            <p:ph sz="half" idx="1"/>
          </p:nvPr>
        </p:nvSpPr>
        <p:spPr>
          <a:xfrm>
            <a:off x="1141410" y="1182624"/>
            <a:ext cx="9807006" cy="5218176"/>
          </a:xfrm>
        </p:spPr>
        <p:txBody>
          <a:bodyPr>
            <a:normAutofit fontScale="55000" lnSpcReduction="20000"/>
          </a:bodyPr>
          <a:lstStyle/>
          <a:p>
            <a:pPr marL="0" indent="0">
              <a:buNone/>
            </a:pPr>
            <a:r>
              <a:rPr lang="en-US" sz="2500" dirty="0"/>
              <a:t>Bagli, S., Geneletti, D., &amp; Orsi, F. (2011). Routeing of power lines through least-cost path analysis and multicriteria evaluation to 	minimise environmental impacts. </a:t>
            </a:r>
            <a:r>
              <a:rPr lang="en-US" sz="2500" i="1" dirty="0"/>
              <a:t>Environmental Impact Assessment Review, 31</a:t>
            </a:r>
            <a:r>
              <a:rPr lang="en-US" sz="2500" dirty="0"/>
              <a:t>(3), 234-239. 	doi:10.1016/j.eiar.2010.10.003</a:t>
            </a:r>
          </a:p>
          <a:p>
            <a:pPr marL="0" indent="0">
              <a:buNone/>
            </a:pPr>
            <a:r>
              <a:rPr lang="en-US" sz="2500" dirty="0"/>
              <a:t>Blanford, J., Kumar, S., Luo, W., &amp; MacEachren, A. M. (2012). It's a long, long walk: accessibility to hospitals, maternity and integrated 	health centers in Niger. </a:t>
            </a:r>
            <a:r>
              <a:rPr lang="en-US" sz="2500" i="1" dirty="0"/>
              <a:t>International Journal of Health Geographics, 11</a:t>
            </a:r>
            <a:r>
              <a:rPr lang="en-US" sz="2500" dirty="0"/>
              <a:t>(24). doi:10.1186/1476-072X-11-24</a:t>
            </a:r>
          </a:p>
          <a:p>
            <a:pPr marL="0" indent="0">
              <a:buNone/>
            </a:pPr>
            <a:r>
              <a:rPr lang="en-US" sz="2500" dirty="0"/>
              <a:t>Gietl, R., Doneus, M., &amp; Fera, M. (2007). Cost distance analysis in an alpine environment: comparison of different cost surface modules. </a:t>
            </a:r>
          </a:p>
          <a:p>
            <a:pPr marL="0" indent="0">
              <a:buNone/>
            </a:pPr>
            <a:r>
              <a:rPr lang="en-US" sz="2500" dirty="0"/>
              <a:t>Greenberg, J. A., Rueda, C., Hestir, E. L., Santos, M. J., &amp; Ustin, S. L. (2011). Least cost distance analysis for spatial interpolation. 	</a:t>
            </a:r>
            <a:r>
              <a:rPr lang="en-US" sz="2500" i="1" dirty="0"/>
              <a:t>Computers &amp; Geosciences, 37</a:t>
            </a:r>
            <a:r>
              <a:rPr lang="en-US" sz="2500" dirty="0"/>
              <a:t>(2), 272-276. doi:10.1016/j.cageo.2010.05.012</a:t>
            </a:r>
          </a:p>
          <a:p>
            <a:pPr marL="0" indent="0">
              <a:buNone/>
            </a:pPr>
            <a:r>
              <a:rPr lang="en-US" sz="2500" dirty="0"/>
              <a:t>Howey, M. C. L. (2007). Using multi-criteria cost surface analysis to explore past regional landscapes: a case study of ritual activity and 	social interaction in Michigan, AD 1200–1600. </a:t>
            </a:r>
            <a:r>
              <a:rPr lang="en-US" sz="2500" i="1" dirty="0"/>
              <a:t>Journal Of Archaeological Science, 34</a:t>
            </a:r>
            <a:r>
              <a:rPr lang="en-US" sz="2500" dirty="0"/>
              <a:t>(11), 1830-1846. 	doi:10.1016/j.jas.2007.01.002</a:t>
            </a:r>
          </a:p>
          <a:p>
            <a:pPr marL="0" indent="0">
              <a:buNone/>
            </a:pPr>
            <a:r>
              <a:rPr lang="en-US" sz="2500" dirty="0"/>
              <a:t>Jacyna-Gołda, I., &amp; Izdebski, M. (2017). The Multi-criteria Decision Support in Choosing the Efficient Location of Warehouses in the 	Logistic Network. </a:t>
            </a:r>
            <a:r>
              <a:rPr lang="en-US" sz="2500" i="1" dirty="0"/>
              <a:t>Procedia Engineering, 187</a:t>
            </a:r>
            <a:r>
              <a:rPr lang="en-US" sz="2500" dirty="0"/>
              <a:t>, 635-640. doi:10.1016/j.proeng.2017.04.424</a:t>
            </a:r>
          </a:p>
          <a:p>
            <a:pPr marL="0" indent="0">
              <a:buNone/>
            </a:pPr>
            <a:r>
              <a:rPr lang="en-US" sz="2500" dirty="0"/>
              <a:t>Kosyakov, S. V., &amp; Sadykov, A. M. (2016). GIS-based cost distribution analysis of new consumer connections to an urban power grid. 	</a:t>
            </a:r>
            <a:r>
              <a:rPr lang="en-US" sz="2500" i="1" dirty="0"/>
              <a:t>Geo-spatial Information Science, 18</a:t>
            </a:r>
            <a:r>
              <a:rPr lang="en-US" sz="2500" dirty="0"/>
              <a:t>(4), 183-192. doi:10.1080/10095020.2015.1128696</a:t>
            </a:r>
          </a:p>
          <a:p>
            <a:pPr marL="0" indent="0">
              <a:buNone/>
            </a:pPr>
            <a:r>
              <a:rPr lang="en-US" sz="2500" dirty="0"/>
              <a:t>Masson, D., &amp; Frei, C. (2014). Spatial analysis of precipitation in a high-mountain region: exploring methods with multi-scale 	topographic predictors and circulation types. </a:t>
            </a:r>
            <a:r>
              <a:rPr lang="en-US" sz="2500" i="1" dirty="0"/>
              <a:t>Hydrology and Earth System Sciences, 18</a:t>
            </a:r>
            <a:r>
              <a:rPr lang="en-US" sz="2500" dirty="0"/>
              <a:t>(11), 4543-4563. 	doi:10.5194/hess-18-4543-2014</a:t>
            </a:r>
          </a:p>
          <a:p>
            <a:endParaRPr lang="en-US" dirty="0"/>
          </a:p>
        </p:txBody>
      </p:sp>
    </p:spTree>
    <p:extLst>
      <p:ext uri="{BB962C8B-B14F-4D97-AF65-F5344CB8AC3E}">
        <p14:creationId xmlns:p14="http://schemas.microsoft.com/office/powerpoint/2010/main" val="2682282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6167-0FE2-4D24-B98B-11CDA6106548}"/>
              </a:ext>
            </a:extLst>
          </p:cNvPr>
          <p:cNvSpPr>
            <a:spLocks noGrp="1"/>
          </p:cNvSpPr>
          <p:nvPr>
            <p:ph type="title"/>
          </p:nvPr>
        </p:nvSpPr>
        <p:spPr>
          <a:xfrm>
            <a:off x="1141413" y="618518"/>
            <a:ext cx="9905998" cy="562582"/>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774DBB71-6159-4D20-9848-EFD111CB5112}"/>
              </a:ext>
            </a:extLst>
          </p:cNvPr>
          <p:cNvSpPr>
            <a:spLocks noGrp="1"/>
          </p:cNvSpPr>
          <p:nvPr>
            <p:ph idx="1"/>
          </p:nvPr>
        </p:nvSpPr>
        <p:spPr>
          <a:xfrm>
            <a:off x="1141412" y="1181100"/>
            <a:ext cx="9905999" cy="4876800"/>
          </a:xfrm>
        </p:spPr>
        <p:txBody>
          <a:bodyPr>
            <a:normAutofit fontScale="32500" lnSpcReduction="20000"/>
          </a:bodyPr>
          <a:lstStyle/>
          <a:p>
            <a:pPr marL="0" indent="0">
              <a:buNone/>
            </a:pPr>
            <a:r>
              <a:rPr lang="en-US" sz="4300" dirty="0"/>
              <a:t>McHarg, I. L. (1969). </a:t>
            </a:r>
            <a:r>
              <a:rPr lang="en-US" sz="4300" i="1" dirty="0"/>
              <a:t>Design with nature</a:t>
            </a:r>
            <a:r>
              <a:rPr lang="en-US" sz="4300" dirty="0"/>
              <a:t>. Garden City, NY: The Natural History Press.</a:t>
            </a:r>
          </a:p>
          <a:p>
            <a:pPr marL="0" indent="0">
              <a:buNone/>
            </a:pPr>
            <a:r>
              <a:rPr lang="en-US" sz="4300" dirty="0"/>
              <a:t>National Center for Atmospheric Research Staff (Eds). (2014, November 5). The Climate Data Guide: Precipitation Data Sets: Overview 	&amp; Comparison table. Retrieved from                                                                                                                                                             	</a:t>
            </a:r>
            <a:r>
              <a:rPr lang="en-US" sz="4300" u="sng" dirty="0">
                <a:hlinkClick r:id="rId3">
                  <a:extLst>
                    <a:ext uri="{A12FA001-AC4F-418D-AE19-62706E023703}">
                      <ahyp:hlinkClr xmlns:ahyp="http://schemas.microsoft.com/office/drawing/2018/hyperlinkcolor" val="tx"/>
                    </a:ext>
                  </a:extLst>
                </a:hlinkClick>
              </a:rPr>
              <a:t>https://climatedataguide.ucar.edu/climate-data/precipitation-data-sets-overview- comparison-table</a:t>
            </a:r>
            <a:endParaRPr lang="en-US" sz="4300" dirty="0"/>
          </a:p>
          <a:p>
            <a:pPr marL="0" indent="0">
              <a:buNone/>
            </a:pPr>
            <a:r>
              <a:rPr lang="en-US" sz="4300" dirty="0"/>
              <a:t>Pfau, L., &amp; Blanford, J. I. (2018). Use of Geospatial Data and Technology for Wilderness Search and Rescue by Nonprofit Organizations. 	</a:t>
            </a:r>
            <a:r>
              <a:rPr lang="en-US" sz="4300" i="1" dirty="0"/>
              <a:t>The Professional Geographer, 70</a:t>
            </a:r>
            <a:r>
              <a:rPr lang="en-US" sz="4300" dirty="0"/>
              <a:t>(3), 434-442. doi:10.1080/00330124.2018.1432367</a:t>
            </a:r>
          </a:p>
          <a:p>
            <a:pPr marL="0" indent="0">
              <a:buNone/>
            </a:pPr>
            <a:r>
              <a:rPr lang="en-US" sz="4300" dirty="0"/>
              <a:t>Sumathi, V. R., Natesan, U., &amp; Sarkar, C. (2008). GIS-based approach for optimized siting of municipal solid waste landfill. </a:t>
            </a:r>
            <a:r>
              <a:rPr lang="en-US" sz="4300" i="1" dirty="0"/>
              <a:t>Waste 	Management &amp; Research, 28</a:t>
            </a:r>
            <a:r>
              <a:rPr lang="en-US" sz="4300" dirty="0"/>
              <a:t>(11), 2146-2160. doi:10.1016/j.wasman.2007.09.032</a:t>
            </a:r>
          </a:p>
          <a:p>
            <a:pPr marL="0" indent="0">
              <a:buNone/>
            </a:pPr>
            <a:r>
              <a:rPr lang="en-US" sz="4300" dirty="0"/>
              <a:t>Viljoen, D. (2000). Evaluating the cost of moving across a raster image. Retrieved from 	</a:t>
            </a:r>
            <a:r>
              <a:rPr lang="en-US" sz="4300" u="sng" dirty="0">
                <a:hlinkClick r:id="rId4">
                  <a:extLst>
                    <a:ext uri="{A12FA001-AC4F-418D-AE19-62706E023703}">
                      <ahyp:hlinkClr xmlns:ahyp="http://schemas.microsoft.com/office/drawing/2018/hyperlinkcolor" val="tx"/>
                    </a:ext>
                  </a:extLst>
                </a:hlinkClick>
              </a:rPr>
              <a:t>http://elearning.algonquincollege.com/coursemat/viljoed/gis8746/concepts/cost/</a:t>
            </a:r>
            <a:endParaRPr lang="en-US" sz="4300" dirty="0"/>
          </a:p>
          <a:p>
            <a:pPr marL="0" indent="0">
              <a:buNone/>
            </a:pPr>
            <a:r>
              <a:rPr lang="en-US" sz="4300" dirty="0"/>
              <a:t>Wu, J., Zhang, F., Pan, Y., Li, W., Cao, G., &amp; An, Y. (2018). Spatio-temporal trend analysis of precipitation in Guizhou province based on 	GIS technology. </a:t>
            </a:r>
            <a:r>
              <a:rPr lang="en-US" sz="4300" i="1" dirty="0"/>
              <a:t>IOP Conference Series: Earth and Environmental Science, 121</a:t>
            </a:r>
            <a:r>
              <a:rPr lang="en-US" sz="4300" dirty="0"/>
              <a:t>. doi:10.1088/1755-	1315/121/5/052033</a:t>
            </a:r>
          </a:p>
          <a:p>
            <a:pPr marL="0" indent="0">
              <a:buNone/>
            </a:pPr>
            <a:r>
              <a:rPr lang="en-US" sz="4300" dirty="0"/>
              <a:t>Yuan, M. (1996). </a:t>
            </a:r>
            <a:r>
              <a:rPr lang="en-US" sz="4300" i="1" dirty="0"/>
              <a:t>Temporal GIS and spatio-temporal modeling.</a:t>
            </a:r>
            <a:r>
              <a:rPr lang="en-US" sz="4300" dirty="0"/>
              <a:t> Paper presented at the Proceedings of Third International Conference 	Workshop on Integrating GIS and Environment Modeling, Santa Fe, NM.</a:t>
            </a:r>
          </a:p>
          <a:p>
            <a:pPr marL="0" indent="0">
              <a:buNone/>
            </a:pPr>
            <a:endParaRPr lang="en-US" dirty="0"/>
          </a:p>
        </p:txBody>
      </p:sp>
    </p:spTree>
    <p:extLst>
      <p:ext uri="{BB962C8B-B14F-4D97-AF65-F5344CB8AC3E}">
        <p14:creationId xmlns:p14="http://schemas.microsoft.com/office/powerpoint/2010/main" val="2378780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FA31-DC35-4C95-B408-ADFE680B10FF}"/>
              </a:ext>
            </a:extLst>
          </p:cNvPr>
          <p:cNvSpPr>
            <a:spLocks noGrp="1"/>
          </p:cNvSpPr>
          <p:nvPr>
            <p:ph type="title"/>
          </p:nvPr>
        </p:nvSpPr>
        <p:spPr>
          <a:xfrm>
            <a:off x="1270365" y="310326"/>
            <a:ext cx="9906000" cy="1026106"/>
          </a:xfrm>
        </p:spPr>
        <p:txBody>
          <a:bodyPr>
            <a:normAutofit fontScale="90000"/>
          </a:bodyPr>
          <a:lstStyle/>
          <a:p>
            <a:r>
              <a:rPr lang="en-US" dirty="0"/>
              <a:t>Background</a:t>
            </a:r>
            <a:br>
              <a:rPr lang="en-US" dirty="0"/>
            </a:br>
            <a:endParaRPr lang="en-US" dirty="0"/>
          </a:p>
        </p:txBody>
      </p:sp>
      <p:sp>
        <p:nvSpPr>
          <p:cNvPr id="3" name="Text Placeholder 2">
            <a:extLst>
              <a:ext uri="{FF2B5EF4-FFF2-40B4-BE49-F238E27FC236}">
                <a16:creationId xmlns:a16="http://schemas.microsoft.com/office/drawing/2014/main" id="{302DFA6F-E7B5-43E0-BEAB-DDBB1957F965}"/>
              </a:ext>
            </a:extLst>
          </p:cNvPr>
          <p:cNvSpPr>
            <a:spLocks noGrp="1"/>
          </p:cNvSpPr>
          <p:nvPr>
            <p:ph type="body" idx="1"/>
          </p:nvPr>
        </p:nvSpPr>
        <p:spPr>
          <a:xfrm>
            <a:off x="1143000" y="920542"/>
            <a:ext cx="9906000" cy="1128809"/>
          </a:xfrm>
        </p:spPr>
        <p:txBody>
          <a:bodyPr>
            <a:normAutofit/>
          </a:bodyPr>
          <a:lstStyle/>
          <a:p>
            <a:pPr marL="285750" indent="-285750">
              <a:buFont typeface="Arial" panose="020B0604020202020204" pitchFamily="34" charset="0"/>
              <a:buChar char="•"/>
            </a:pPr>
            <a:r>
              <a:rPr lang="en-US" dirty="0"/>
              <a:t>SMPA Serves approximately 13,500 members</a:t>
            </a:r>
          </a:p>
          <a:p>
            <a:pPr marL="285750" indent="-285750">
              <a:buFont typeface="Arial" panose="020B0604020202020204" pitchFamily="34" charset="0"/>
              <a:buChar char="•"/>
            </a:pPr>
            <a:r>
              <a:rPr lang="en-US" dirty="0"/>
              <a:t>The service territory Spans approximately 3,690 square miles</a:t>
            </a:r>
          </a:p>
          <a:p>
            <a:endParaRPr lang="en-US" dirty="0"/>
          </a:p>
        </p:txBody>
      </p:sp>
      <p:pic>
        <p:nvPicPr>
          <p:cNvPr id="8" name="Picture 7">
            <a:extLst>
              <a:ext uri="{FF2B5EF4-FFF2-40B4-BE49-F238E27FC236}">
                <a16:creationId xmlns:a16="http://schemas.microsoft.com/office/drawing/2014/main" id="{B220625F-A986-4016-9046-A6956DE50E7A}"/>
              </a:ext>
            </a:extLst>
          </p:cNvPr>
          <p:cNvPicPr>
            <a:picLocks noChangeAspect="1"/>
          </p:cNvPicPr>
          <p:nvPr/>
        </p:nvPicPr>
        <p:blipFill>
          <a:blip r:embed="rId3"/>
          <a:stretch>
            <a:fillRect/>
          </a:stretch>
        </p:blipFill>
        <p:spPr>
          <a:xfrm>
            <a:off x="2322350" y="1747855"/>
            <a:ext cx="6483447" cy="5009936"/>
          </a:xfrm>
          <a:prstGeom prst="rect">
            <a:avLst/>
          </a:prstGeom>
        </p:spPr>
      </p:pic>
    </p:spTree>
    <p:extLst>
      <p:ext uri="{BB962C8B-B14F-4D97-AF65-F5344CB8AC3E}">
        <p14:creationId xmlns:p14="http://schemas.microsoft.com/office/powerpoint/2010/main" val="2308441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81944-A6B4-4620-A970-55B8E31A40E3}"/>
              </a:ext>
            </a:extLst>
          </p:cNvPr>
          <p:cNvSpPr>
            <a:spLocks noGrp="1"/>
          </p:cNvSpPr>
          <p:nvPr>
            <p:ph type="title"/>
          </p:nvPr>
        </p:nvSpPr>
        <p:spPr>
          <a:xfrm>
            <a:off x="1141413" y="618518"/>
            <a:ext cx="9905998" cy="5439382"/>
          </a:xfrm>
        </p:spPr>
        <p:txBody>
          <a:bodyPr/>
          <a:lstStyle/>
          <a:p>
            <a:pPr algn="ctr"/>
            <a:r>
              <a:rPr lang="en-US" dirty="0"/>
              <a:t>Questions</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8282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30F7BC-B615-424B-9B19-3A598089E8BF}"/>
              </a:ext>
            </a:extLst>
          </p:cNvPr>
          <p:cNvSpPr>
            <a:spLocks noGrp="1"/>
          </p:cNvSpPr>
          <p:nvPr>
            <p:ph type="title"/>
          </p:nvPr>
        </p:nvSpPr>
        <p:spPr>
          <a:xfrm>
            <a:off x="1808252" y="269631"/>
            <a:ext cx="8599470" cy="949569"/>
          </a:xfrm>
        </p:spPr>
        <p:txBody>
          <a:bodyPr>
            <a:normAutofit fontScale="90000"/>
          </a:bodyPr>
          <a:lstStyle/>
          <a:p>
            <a:r>
              <a:rPr lang="en-US" dirty="0"/>
              <a:t>Regional Topography</a:t>
            </a:r>
            <a:br>
              <a:rPr lang="en-US" dirty="0"/>
            </a:br>
            <a:endParaRPr lang="en-US" dirty="0"/>
          </a:p>
        </p:txBody>
      </p:sp>
      <p:pic>
        <p:nvPicPr>
          <p:cNvPr id="11" name="Picture 10">
            <a:extLst>
              <a:ext uri="{FF2B5EF4-FFF2-40B4-BE49-F238E27FC236}">
                <a16:creationId xmlns:a16="http://schemas.microsoft.com/office/drawing/2014/main" id="{7D915DB4-A44E-42AE-AAF8-BE6CD3CA7C27}"/>
              </a:ext>
            </a:extLst>
          </p:cNvPr>
          <p:cNvPicPr>
            <a:picLocks noChangeAspect="1"/>
          </p:cNvPicPr>
          <p:nvPr/>
        </p:nvPicPr>
        <p:blipFill>
          <a:blip r:embed="rId3"/>
          <a:stretch>
            <a:fillRect/>
          </a:stretch>
        </p:blipFill>
        <p:spPr>
          <a:xfrm>
            <a:off x="1658470" y="0"/>
            <a:ext cx="8875060" cy="6858000"/>
          </a:xfrm>
          <a:prstGeom prst="rect">
            <a:avLst/>
          </a:prstGeom>
        </p:spPr>
      </p:pic>
    </p:spTree>
    <p:extLst>
      <p:ext uri="{BB962C8B-B14F-4D97-AF65-F5344CB8AC3E}">
        <p14:creationId xmlns:p14="http://schemas.microsoft.com/office/powerpoint/2010/main" val="2641885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FE55F6-8D64-4159-B9BC-60A785EE1FB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76352" y="175704"/>
            <a:ext cx="9905998" cy="6592493"/>
          </a:xfrm>
          <a:prstGeom prst="rect">
            <a:avLst/>
          </a:prstGeom>
        </p:spPr>
      </p:pic>
      <p:sp>
        <p:nvSpPr>
          <p:cNvPr id="2" name="Title 1">
            <a:extLst>
              <a:ext uri="{FF2B5EF4-FFF2-40B4-BE49-F238E27FC236}">
                <a16:creationId xmlns:a16="http://schemas.microsoft.com/office/drawing/2014/main" id="{743F4A99-CFA4-4A16-A53C-FDF7D6D422F8}"/>
              </a:ext>
            </a:extLst>
          </p:cNvPr>
          <p:cNvSpPr>
            <a:spLocks noGrp="1"/>
          </p:cNvSpPr>
          <p:nvPr>
            <p:ph type="title"/>
          </p:nvPr>
        </p:nvSpPr>
        <p:spPr>
          <a:xfrm>
            <a:off x="1276351" y="175704"/>
            <a:ext cx="9905998" cy="1076899"/>
          </a:xfrm>
        </p:spPr>
        <p:txBody>
          <a:bodyPr/>
          <a:lstStyle/>
          <a:p>
            <a:r>
              <a:rPr lang="en-US" dirty="0"/>
              <a:t>Snapshots</a:t>
            </a:r>
          </a:p>
        </p:txBody>
      </p:sp>
      <p:pic>
        <p:nvPicPr>
          <p:cNvPr id="1026" name="Picture 2" descr="Avalanche.jpg">
            <a:extLst>
              <a:ext uri="{FF2B5EF4-FFF2-40B4-BE49-F238E27FC236}">
                <a16:creationId xmlns:a16="http://schemas.microsoft.com/office/drawing/2014/main" id="{A2021F90-7444-45C3-931F-F15D99C0F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928" y="2515383"/>
            <a:ext cx="1695450" cy="1695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G_3058.JPG">
            <a:extLst>
              <a:ext uri="{FF2B5EF4-FFF2-40B4-BE49-F238E27FC236}">
                <a16:creationId xmlns:a16="http://schemas.microsoft.com/office/drawing/2014/main" id="{CC5CD923-D5F2-4108-A39A-0BEF0667FE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5558" y="4910833"/>
            <a:ext cx="1695450" cy="1695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IMG_03111.JPG">
            <a:extLst>
              <a:ext uri="{FF2B5EF4-FFF2-40B4-BE49-F238E27FC236}">
                <a16:creationId xmlns:a16="http://schemas.microsoft.com/office/drawing/2014/main" id="{78D228BA-B331-4AA1-8640-B7158A92E6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1928" y="4149616"/>
            <a:ext cx="1695450" cy="1695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Ham Canyon to Gyp floor 012.jpg">
            <a:extLst>
              <a:ext uri="{FF2B5EF4-FFF2-40B4-BE49-F238E27FC236}">
                <a16:creationId xmlns:a16="http://schemas.microsoft.com/office/drawing/2014/main" id="{C38535F1-1638-456C-AC34-72BDE80E26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1506" y="4910833"/>
            <a:ext cx="1695450" cy="1695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B0988A8-54D7-47FE-949F-2B5EA2093EC6}"/>
              </a:ext>
            </a:extLst>
          </p:cNvPr>
          <p:cNvPicPr>
            <a:picLocks noChangeAspect="1"/>
          </p:cNvPicPr>
          <p:nvPr/>
        </p:nvPicPr>
        <p:blipFill>
          <a:blip r:embed="rId9"/>
          <a:stretch>
            <a:fillRect/>
          </a:stretch>
        </p:blipFill>
        <p:spPr>
          <a:xfrm>
            <a:off x="9580174" y="2241028"/>
            <a:ext cx="2260600" cy="1695450"/>
          </a:xfrm>
          <a:prstGeom prst="rect">
            <a:avLst/>
          </a:prstGeom>
          <a:ln>
            <a:solidFill>
              <a:schemeClr val="tx1"/>
            </a:solidFill>
          </a:ln>
        </p:spPr>
      </p:pic>
    </p:spTree>
    <p:extLst>
      <p:ext uri="{BB962C8B-B14F-4D97-AF65-F5344CB8AC3E}">
        <p14:creationId xmlns:p14="http://schemas.microsoft.com/office/powerpoint/2010/main" val="3574845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7C075-A25A-4876-9020-215ED9A80E28}"/>
              </a:ext>
            </a:extLst>
          </p:cNvPr>
          <p:cNvSpPr>
            <a:spLocks noGrp="1"/>
          </p:cNvSpPr>
          <p:nvPr>
            <p:ph type="title"/>
          </p:nvPr>
        </p:nvSpPr>
        <p:spPr>
          <a:xfrm>
            <a:off x="1141411" y="269631"/>
            <a:ext cx="9906000" cy="949569"/>
          </a:xfrm>
        </p:spPr>
        <p:txBody>
          <a:bodyPr>
            <a:normAutofit fontScale="90000"/>
          </a:bodyPr>
          <a:lstStyle/>
          <a:p>
            <a:r>
              <a:rPr lang="en-US" dirty="0"/>
              <a:t>SMPA Study Area</a:t>
            </a:r>
            <a:br>
              <a:rPr lang="en-US" dirty="0"/>
            </a:br>
            <a:endParaRPr lang="en-US" dirty="0"/>
          </a:p>
        </p:txBody>
      </p:sp>
      <p:pic>
        <p:nvPicPr>
          <p:cNvPr id="5" name="Picture 4">
            <a:extLst>
              <a:ext uri="{FF2B5EF4-FFF2-40B4-BE49-F238E27FC236}">
                <a16:creationId xmlns:a16="http://schemas.microsoft.com/office/drawing/2014/main" id="{2D76A936-840B-4F95-A4D1-236CDDCC81D3}"/>
              </a:ext>
            </a:extLst>
          </p:cNvPr>
          <p:cNvPicPr>
            <a:picLocks noChangeAspect="1"/>
          </p:cNvPicPr>
          <p:nvPr/>
        </p:nvPicPr>
        <p:blipFill>
          <a:blip r:embed="rId3"/>
          <a:stretch>
            <a:fillRect/>
          </a:stretch>
        </p:blipFill>
        <p:spPr>
          <a:xfrm>
            <a:off x="1962017" y="750172"/>
            <a:ext cx="7639183" cy="5838197"/>
          </a:xfrm>
          <a:prstGeom prst="rect">
            <a:avLst/>
          </a:prstGeom>
        </p:spPr>
      </p:pic>
    </p:spTree>
    <p:extLst>
      <p:ext uri="{BB962C8B-B14F-4D97-AF65-F5344CB8AC3E}">
        <p14:creationId xmlns:p14="http://schemas.microsoft.com/office/powerpoint/2010/main" val="2279186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A25D-B1D1-4D3D-99AF-FEBDAE07FE42}"/>
              </a:ext>
            </a:extLst>
          </p:cNvPr>
          <p:cNvSpPr>
            <a:spLocks noGrp="1"/>
          </p:cNvSpPr>
          <p:nvPr>
            <p:ph type="title"/>
          </p:nvPr>
        </p:nvSpPr>
        <p:spPr>
          <a:xfrm>
            <a:off x="1141413" y="618518"/>
            <a:ext cx="9905998" cy="1104774"/>
          </a:xfrm>
        </p:spPr>
        <p:txBody>
          <a:bodyPr>
            <a:normAutofit fontScale="90000"/>
          </a:bodyPr>
          <a:lstStyle/>
          <a:p>
            <a:r>
              <a:rPr lang="en-US" dirty="0"/>
              <a:t>List of Abbreviations/Definitions/Terminology</a:t>
            </a:r>
            <a:br>
              <a:rPr lang="en-US" dirty="0"/>
            </a:br>
            <a:endParaRPr lang="en-US" dirty="0"/>
          </a:p>
        </p:txBody>
      </p:sp>
      <p:sp>
        <p:nvSpPr>
          <p:cNvPr id="3" name="Content Placeholder 2">
            <a:extLst>
              <a:ext uri="{FF2B5EF4-FFF2-40B4-BE49-F238E27FC236}">
                <a16:creationId xmlns:a16="http://schemas.microsoft.com/office/drawing/2014/main" id="{A632DDCA-B42F-4D63-ACAF-3B71AD50A5C0}"/>
              </a:ext>
            </a:extLst>
          </p:cNvPr>
          <p:cNvSpPr>
            <a:spLocks noGrp="1"/>
          </p:cNvSpPr>
          <p:nvPr>
            <p:ph idx="1"/>
          </p:nvPr>
        </p:nvSpPr>
        <p:spPr>
          <a:xfrm>
            <a:off x="1157409" y="1705706"/>
            <a:ext cx="4544279" cy="4148626"/>
          </a:xfrm>
        </p:spPr>
        <p:txBody>
          <a:bodyPr>
            <a:normAutofit fontScale="70000" lnSpcReduction="20000"/>
          </a:bodyPr>
          <a:lstStyle/>
          <a:p>
            <a:r>
              <a:rPr lang="en-US" dirty="0"/>
              <a:t>SMPA- San Miguel Power Association</a:t>
            </a:r>
          </a:p>
          <a:p>
            <a:r>
              <a:rPr lang="en-US" dirty="0"/>
              <a:t>SD- Service Disconnect (meter)</a:t>
            </a:r>
          </a:p>
          <a:p>
            <a:r>
              <a:rPr lang="en-US" dirty="0"/>
              <a:t>Service location and meter location are used interchangeably.</a:t>
            </a:r>
          </a:p>
          <a:p>
            <a:r>
              <a:rPr lang="en-US" dirty="0"/>
              <a:t>DNP- Disconnect for non-payment</a:t>
            </a:r>
          </a:p>
          <a:p>
            <a:r>
              <a:rPr lang="en-US" dirty="0"/>
              <a:t>CIS- Customer Information System</a:t>
            </a:r>
          </a:p>
          <a:p>
            <a:r>
              <a:rPr lang="en-US" dirty="0"/>
              <a:t>ODBC- Open Database Connectivity</a:t>
            </a:r>
          </a:p>
          <a:p>
            <a:r>
              <a:rPr lang="en-US" dirty="0"/>
              <a:t>ER- Entity Relationship</a:t>
            </a:r>
          </a:p>
          <a:p>
            <a:r>
              <a:rPr lang="en-US" dirty="0"/>
              <a:t>CAIC- Colorado Avalanche Information Center</a:t>
            </a:r>
          </a:p>
          <a:p>
            <a:r>
              <a:rPr lang="en-US" dirty="0"/>
              <a:t>USGS- United States Geologic Survey</a:t>
            </a:r>
          </a:p>
          <a:p>
            <a:r>
              <a:rPr lang="en-US" dirty="0"/>
              <a:t>GCDB- Geographic Coordinate Database</a:t>
            </a:r>
          </a:p>
        </p:txBody>
      </p:sp>
      <p:sp>
        <p:nvSpPr>
          <p:cNvPr id="4" name="Content Placeholder 2">
            <a:extLst>
              <a:ext uri="{FF2B5EF4-FFF2-40B4-BE49-F238E27FC236}">
                <a16:creationId xmlns:a16="http://schemas.microsoft.com/office/drawing/2014/main" id="{5FF4B6BB-3AC1-491A-98AC-6EE11CCFE4E5}"/>
              </a:ext>
            </a:extLst>
          </p:cNvPr>
          <p:cNvSpPr txBox="1">
            <a:spLocks/>
          </p:cNvSpPr>
          <p:nvPr/>
        </p:nvSpPr>
        <p:spPr>
          <a:xfrm>
            <a:off x="6205781" y="1705706"/>
            <a:ext cx="4544279" cy="41662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BLM- Bureau of Land Management</a:t>
            </a:r>
          </a:p>
          <a:p>
            <a:r>
              <a:rPr lang="en-US" dirty="0"/>
              <a:t>PLSS- Public Land Survey System</a:t>
            </a:r>
          </a:p>
          <a:p>
            <a:r>
              <a:rPr lang="en-US" dirty="0"/>
              <a:t>USFS- United States Forest Service</a:t>
            </a:r>
          </a:p>
          <a:p>
            <a:r>
              <a:rPr lang="en-US" dirty="0"/>
              <a:t>CGS- Colorado Geological Survey</a:t>
            </a:r>
          </a:p>
          <a:p>
            <a:r>
              <a:rPr lang="en-US" dirty="0"/>
              <a:t>NOAA- National Oceanic Atmospheric Administration</a:t>
            </a:r>
          </a:p>
          <a:p>
            <a:r>
              <a:rPr lang="en-US" dirty="0"/>
              <a:t>CDOT- Colorado Department of Transportation</a:t>
            </a:r>
          </a:p>
          <a:p>
            <a:r>
              <a:rPr lang="en-US" dirty="0"/>
              <a:t>GCDB- Geographic Coordinate Database</a:t>
            </a:r>
          </a:p>
          <a:p>
            <a:r>
              <a:rPr lang="en-US" dirty="0"/>
              <a:t>MCDE- Multi-Criteria Decision Evaluation</a:t>
            </a:r>
          </a:p>
          <a:p>
            <a:r>
              <a:rPr lang="en-US" dirty="0"/>
              <a:t>LCP- Least Cost Path</a:t>
            </a:r>
          </a:p>
          <a:p>
            <a:r>
              <a:rPr lang="en-US" dirty="0"/>
              <a:t>DEM- Digital Elevation Model</a:t>
            </a:r>
          </a:p>
          <a:p>
            <a:pPr marL="0" indent="0">
              <a:buNone/>
            </a:pPr>
            <a:endParaRPr lang="en-US" dirty="0"/>
          </a:p>
        </p:txBody>
      </p:sp>
    </p:spTree>
    <p:extLst>
      <p:ext uri="{BB962C8B-B14F-4D97-AF65-F5344CB8AC3E}">
        <p14:creationId xmlns:p14="http://schemas.microsoft.com/office/powerpoint/2010/main" val="3538304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3D7C-01E3-442D-9F50-87F74753DA82}"/>
              </a:ext>
            </a:extLst>
          </p:cNvPr>
          <p:cNvSpPr>
            <a:spLocks noGrp="1"/>
          </p:cNvSpPr>
          <p:nvPr>
            <p:ph type="title"/>
          </p:nvPr>
        </p:nvSpPr>
        <p:spPr>
          <a:xfrm>
            <a:off x="1143000" y="790909"/>
            <a:ext cx="9906000" cy="1363568"/>
          </a:xfrm>
        </p:spPr>
        <p:txBody>
          <a:bodyPr/>
          <a:lstStyle/>
          <a:p>
            <a:r>
              <a:rPr lang="en-US" dirty="0"/>
              <a:t>Project Purpose</a:t>
            </a:r>
          </a:p>
        </p:txBody>
      </p:sp>
      <p:sp>
        <p:nvSpPr>
          <p:cNvPr id="3" name="Text Placeholder 2">
            <a:extLst>
              <a:ext uri="{FF2B5EF4-FFF2-40B4-BE49-F238E27FC236}">
                <a16:creationId xmlns:a16="http://schemas.microsoft.com/office/drawing/2014/main" id="{CA62F501-FE99-4769-8343-AA908569A3C7}"/>
              </a:ext>
            </a:extLst>
          </p:cNvPr>
          <p:cNvSpPr>
            <a:spLocks noGrp="1"/>
          </p:cNvSpPr>
          <p:nvPr>
            <p:ph type="body" idx="1"/>
          </p:nvPr>
        </p:nvSpPr>
        <p:spPr>
          <a:xfrm>
            <a:off x="1141411" y="2154477"/>
            <a:ext cx="9906000" cy="3912614"/>
          </a:xfrm>
        </p:spPr>
        <p:txBody>
          <a:bodyPr>
            <a:normAutofit/>
          </a:bodyPr>
          <a:lstStyle/>
          <a:p>
            <a:pPr lvl="0"/>
            <a:r>
              <a:rPr lang="en-US" dirty="0"/>
              <a:t>The primary goal of  the project is to Optimally site Service Disconnect (SD) Meters at existing service locations.</a:t>
            </a:r>
          </a:p>
          <a:p>
            <a:pPr marL="285750" lvl="0" indent="-285750">
              <a:buFont typeface="Arial" panose="020B0604020202020204" pitchFamily="34" charset="0"/>
              <a:buChar char="•"/>
            </a:pPr>
            <a:r>
              <a:rPr lang="en-US" dirty="0"/>
              <a:t>SD Meters enable Member Services Personnel to remotely Disconnect and Reconnect Service at the meter site from the office</a:t>
            </a:r>
          </a:p>
          <a:p>
            <a:pPr marL="742950" lvl="1" indent="-285750">
              <a:buFont typeface="Arial" panose="020B0604020202020204" pitchFamily="34" charset="0"/>
              <a:buChar char="•"/>
            </a:pPr>
            <a:r>
              <a:rPr lang="en-US" dirty="0">
                <a:solidFill>
                  <a:schemeClr val="tx1"/>
                </a:solidFill>
              </a:rPr>
              <a:t>Save skilled man-hours and travel costs </a:t>
            </a:r>
          </a:p>
          <a:p>
            <a:pPr marL="742950" lvl="1" indent="-285750">
              <a:buFont typeface="Arial" panose="020B0604020202020204" pitchFamily="34" charset="0"/>
              <a:buChar char="•"/>
            </a:pPr>
            <a:r>
              <a:rPr lang="en-US" dirty="0">
                <a:solidFill>
                  <a:schemeClr val="tx1"/>
                </a:solidFill>
              </a:rPr>
              <a:t>Spares administrative time for coordinating, scheduling, and dispatching linemen to manually perform disconnects and reconnect services.</a:t>
            </a:r>
            <a:endParaRPr lang="en-US" dirty="0"/>
          </a:p>
          <a:p>
            <a:pPr marL="742950" lvl="1" indent="-285750">
              <a:buFont typeface="Arial" panose="020B0604020202020204" pitchFamily="34" charset="0"/>
              <a:buChar char="•"/>
            </a:pPr>
            <a:r>
              <a:rPr lang="en-US" dirty="0">
                <a:solidFill>
                  <a:schemeClr val="tx1"/>
                </a:solidFill>
              </a:rPr>
              <a:t>Improving customer service with quicker reconnect times</a:t>
            </a:r>
          </a:p>
          <a:p>
            <a:pPr marL="742950" lvl="1" indent="-285750">
              <a:buFont typeface="Arial" panose="020B0604020202020204" pitchFamily="34" charset="0"/>
              <a:buChar char="•"/>
            </a:pPr>
            <a:r>
              <a:rPr lang="en-US" dirty="0">
                <a:solidFill>
                  <a:schemeClr val="tx1"/>
                </a:solidFill>
              </a:rPr>
              <a:t>Mitigates extended and sometimes hazardous travel </a:t>
            </a:r>
          </a:p>
          <a:p>
            <a:pPr marL="285750" lvl="0" indent="-285750">
              <a:buFont typeface="Arial" panose="020B0604020202020204" pitchFamily="34" charset="0"/>
              <a:buChar char="•"/>
            </a:pPr>
            <a:r>
              <a:rPr lang="en-US" dirty="0"/>
              <a:t>SD meters are cost-prohibitive for system-wide deployment</a:t>
            </a:r>
          </a:p>
          <a:p>
            <a:endParaRPr lang="en-US" dirty="0"/>
          </a:p>
        </p:txBody>
      </p:sp>
    </p:spTree>
    <p:extLst>
      <p:ext uri="{BB962C8B-B14F-4D97-AF65-F5344CB8AC3E}">
        <p14:creationId xmlns:p14="http://schemas.microsoft.com/office/powerpoint/2010/main" val="1419502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3712-B61C-44B4-86EC-6ACA0CAD18EE}"/>
              </a:ext>
            </a:extLst>
          </p:cNvPr>
          <p:cNvSpPr>
            <a:spLocks noGrp="1"/>
          </p:cNvSpPr>
          <p:nvPr>
            <p:ph type="title"/>
          </p:nvPr>
        </p:nvSpPr>
        <p:spPr>
          <a:xfrm>
            <a:off x="1141411" y="817440"/>
            <a:ext cx="9906000" cy="1297110"/>
          </a:xfrm>
        </p:spPr>
        <p:txBody>
          <a:bodyPr/>
          <a:lstStyle/>
          <a:p>
            <a:r>
              <a:rPr lang="en-US" dirty="0"/>
              <a:t>Project Objectives</a:t>
            </a:r>
          </a:p>
        </p:txBody>
      </p:sp>
      <p:sp>
        <p:nvSpPr>
          <p:cNvPr id="3" name="Text Placeholder 2">
            <a:extLst>
              <a:ext uri="{FF2B5EF4-FFF2-40B4-BE49-F238E27FC236}">
                <a16:creationId xmlns:a16="http://schemas.microsoft.com/office/drawing/2014/main" id="{A77BA013-4ED1-4F32-89C5-A739B14D64A4}"/>
              </a:ext>
            </a:extLst>
          </p:cNvPr>
          <p:cNvSpPr>
            <a:spLocks noGrp="1"/>
          </p:cNvSpPr>
          <p:nvPr>
            <p:ph type="body" idx="1"/>
          </p:nvPr>
        </p:nvSpPr>
        <p:spPr>
          <a:xfrm>
            <a:off x="1141411" y="2114550"/>
            <a:ext cx="9906000" cy="3684588"/>
          </a:xfrm>
        </p:spPr>
        <p:txBody>
          <a:bodyPr>
            <a:normAutofit/>
          </a:bodyPr>
          <a:lstStyle/>
          <a:p>
            <a:pPr marL="285750" lvl="0" indent="-285750">
              <a:buFont typeface="Arial" panose="020B0604020202020204" pitchFamily="34" charset="0"/>
              <a:buChar char="•"/>
            </a:pPr>
            <a:r>
              <a:rPr lang="en-US" dirty="0"/>
              <a:t>Identify SD meter candidates using Customer account Data</a:t>
            </a:r>
          </a:p>
          <a:p>
            <a:pPr marL="742950" lvl="1" indent="-285750">
              <a:buFont typeface="Arial" panose="020B0604020202020204" pitchFamily="34" charset="0"/>
              <a:buChar char="•"/>
            </a:pPr>
            <a:r>
              <a:rPr lang="en-US" dirty="0"/>
              <a:t>Use qualitative customer criteria and meter information to identify account locations for meter exchange/SD installation candidacy.</a:t>
            </a:r>
          </a:p>
          <a:p>
            <a:pPr marL="285750" indent="-285750">
              <a:buFont typeface="Arial" panose="020B0604020202020204" pitchFamily="34" charset="0"/>
              <a:buChar char="•"/>
            </a:pPr>
            <a:r>
              <a:rPr lang="en-US" dirty="0"/>
              <a:t>Identify sd meter candidates based on access constraints</a:t>
            </a:r>
          </a:p>
          <a:p>
            <a:pPr marL="742950" lvl="1" indent="-285750">
              <a:buFont typeface="Arial" panose="020B0604020202020204" pitchFamily="34" charset="0"/>
              <a:buChar char="•"/>
            </a:pPr>
            <a:r>
              <a:rPr lang="en-US" dirty="0"/>
              <a:t>Service locations that are remote, difficult to access, or where travel is impeded due to seasonal or hazardous conditions</a:t>
            </a:r>
          </a:p>
          <a:p>
            <a:endParaRPr lang="en-US" dirty="0"/>
          </a:p>
        </p:txBody>
      </p:sp>
    </p:spTree>
    <p:extLst>
      <p:ext uri="{BB962C8B-B14F-4D97-AF65-F5344CB8AC3E}">
        <p14:creationId xmlns:p14="http://schemas.microsoft.com/office/powerpoint/2010/main" val="42169510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5124</TotalTime>
  <Words>4163</Words>
  <Application>Microsoft Office PowerPoint</Application>
  <PresentationFormat>Widescreen</PresentationFormat>
  <Paragraphs>616</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Times New Roman</vt:lpstr>
      <vt:lpstr>Tw Cen MT</vt:lpstr>
      <vt:lpstr>Circuit</vt:lpstr>
      <vt:lpstr>Reducing Operational Overhead by Optimally Siting Facilities Within a Service Territory</vt:lpstr>
      <vt:lpstr>Project Motivation</vt:lpstr>
      <vt:lpstr>Background </vt:lpstr>
      <vt:lpstr>Regional Topography </vt:lpstr>
      <vt:lpstr>Snapshots</vt:lpstr>
      <vt:lpstr>SMPA Study Area </vt:lpstr>
      <vt:lpstr>List of Abbreviations/Definitions/Terminology </vt:lpstr>
      <vt:lpstr>Project Purpose</vt:lpstr>
      <vt:lpstr>Project Objectives</vt:lpstr>
      <vt:lpstr>Two-fold analysis Multi-criteria Considerations  </vt:lpstr>
      <vt:lpstr>Literature Review</vt:lpstr>
      <vt:lpstr>Research Summary</vt:lpstr>
      <vt:lpstr>CIS  ER Diagram</vt:lpstr>
      <vt:lpstr>Project CIS Data and Analysis</vt:lpstr>
      <vt:lpstr>CIS Criteria Workflow</vt:lpstr>
      <vt:lpstr>CUSTOMER Criteria- Preliminary Results</vt:lpstr>
      <vt:lpstr>GIS Data</vt:lpstr>
      <vt:lpstr>PowerPoint Presentation</vt:lpstr>
      <vt:lpstr>Regional Average Precipitation</vt:lpstr>
      <vt:lpstr>Regional Average snowfall</vt:lpstr>
      <vt:lpstr>Feature Ranks and Weights</vt:lpstr>
      <vt:lpstr>GIS Analysis Methodology</vt:lpstr>
      <vt:lpstr>proof of concept - Preliminary Summer Analysis</vt:lpstr>
      <vt:lpstr>PowerPoint Presentation</vt:lpstr>
      <vt:lpstr>Expected Outcomes</vt:lpstr>
      <vt:lpstr>Verification and Exchange Implementation</vt:lpstr>
      <vt:lpstr>Capstone Project Timeline</vt:lpstr>
      <vt:lpstr>References</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Reducing Operational Overhead by Optimally Siting Facilities Within a Service Territory</dc:title>
  <dc:creator>Jackie Sinclair</dc:creator>
  <cp:lastModifiedBy>Jackie Sinclair</cp:lastModifiedBy>
  <cp:revision>215</cp:revision>
  <cp:lastPrinted>2019-05-06T00:33:48Z</cp:lastPrinted>
  <dcterms:created xsi:type="dcterms:W3CDTF">2019-04-28T17:00:57Z</dcterms:created>
  <dcterms:modified xsi:type="dcterms:W3CDTF">2019-05-06T01:49:20Z</dcterms:modified>
</cp:coreProperties>
</file>