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sldIdLst>
    <p:sldId id="256" r:id="rId2"/>
    <p:sldId id="272" r:id="rId3"/>
    <p:sldId id="278" r:id="rId4"/>
    <p:sldId id="257" r:id="rId5"/>
    <p:sldId id="283" r:id="rId6"/>
    <p:sldId id="270" r:id="rId7"/>
    <p:sldId id="279" r:id="rId8"/>
    <p:sldId id="264" r:id="rId9"/>
    <p:sldId id="284" r:id="rId10"/>
    <p:sldId id="265" r:id="rId11"/>
    <p:sldId id="260" r:id="rId12"/>
    <p:sldId id="261" r:id="rId13"/>
    <p:sldId id="286" r:id="rId14"/>
    <p:sldId id="280" r:id="rId15"/>
    <p:sldId id="287" r:id="rId16"/>
    <p:sldId id="285" r:id="rId17"/>
    <p:sldId id="281" r:id="rId18"/>
    <p:sldId id="275" r:id="rId19"/>
    <p:sldId id="276" r:id="rId20"/>
    <p:sldId id="277" r:id="rId21"/>
    <p:sldId id="266" r:id="rId22"/>
    <p:sldId id="258" r:id="rId23"/>
    <p:sldId id="282" r:id="rId24"/>
    <p:sldId id="273" r:id="rId25"/>
    <p:sldId id="288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DD5CC-A03F-47F4-8981-128605F21277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B7478-CC1A-45E5-BAD8-DF51DDB5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3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B7478-CC1A-45E5-BAD8-DF51DDB57F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4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B7478-CC1A-45E5-BAD8-DF51DDB57F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1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672AC9E-FB97-46B6-9154-65BDFA9F1823}" type="datetime1">
              <a:rPr lang="en-US" smtClean="0"/>
              <a:t>5/5/2014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A106-7F83-45FC-9A3A-08A985C28805}" type="datetime1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0F71-9E86-402C-B1D7-267D96301232}" type="datetime1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EAA3-7BA2-4FEE-A4B1-F348643ACC28}" type="datetime1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A7ED-ED31-4895-99DB-A04F92CC6FD3}" type="datetime1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AC31-0ADC-4A0E-B511-8771278CE1BE}" type="datetime1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F643B9-4B7E-4DEA-BF7A-66FB511E15F9}" type="datetime1">
              <a:rPr lang="en-US" smtClean="0"/>
              <a:t>5/5/2014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A20C2CF-7499-4A42-9318-CB167332C417}" type="datetime1">
              <a:rPr lang="en-US" smtClean="0"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7498-3FD0-4B21-B3E2-DA7FF14EC2BD}" type="datetime1">
              <a:rPr lang="en-US" smtClean="0"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9379-098D-4EBF-8F3A-07EC591C12C0}" type="datetime1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356E-76E6-455E-B6E1-79440FE4C28E}" type="datetime1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44F1F92-EE16-4DBF-B47D-2FBEB61AEC8B}" type="datetime1">
              <a:rPr lang="en-US" smtClean="0"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t.state.fl.us/surveyingandmapping/aerial_get.shtm" TargetMode="External"/><Relationship Id="rId3" Type="http://schemas.openxmlformats.org/officeDocument/2006/relationships/hyperlink" Target="https://www.bcpao.us/" TargetMode="External"/><Relationship Id="rId7" Type="http://schemas.openxmlformats.org/officeDocument/2006/relationships/hyperlink" Target="http://video.esri.com/watch/1924/improved-georeferencing-workflows-in-arcgis-101" TargetMode="External"/><Relationship Id="rId2" Type="http://schemas.openxmlformats.org/officeDocument/2006/relationships/hyperlink" Target="http://www.brevardcounty.us/NaturalResources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ources.arcgis.com/en/help/flex-viewer/concepts/index.html#//01m30000003n000000" TargetMode="External"/><Relationship Id="rId5" Type="http://schemas.openxmlformats.org/officeDocument/2006/relationships/hyperlink" Target="http://resources.arcgis.com/en/help/main/10.1/index.html#/How_time_is_supported_in_spatial_data/005z00000004000000/" TargetMode="External"/><Relationship Id="rId4" Type="http://schemas.openxmlformats.org/officeDocument/2006/relationships/hyperlink" Target="https://www.e-education.psu.edu/natureofgeoinfo/c8_p19.html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xelisvis.com/ProductsServices/ENVI/ENVI.aspx" TargetMode="External"/><Relationship Id="rId3" Type="http://schemas.openxmlformats.org/officeDocument/2006/relationships/hyperlink" Target="http://www.mrlc.gov/nlcd11_leg.php" TargetMode="External"/><Relationship Id="rId7" Type="http://schemas.openxmlformats.org/officeDocument/2006/relationships/hyperlink" Target="http://www.esri.com/" TargetMode="External"/><Relationship Id="rId12" Type="http://schemas.openxmlformats.org/officeDocument/2006/relationships/hyperlink" Target="http://www.bluemarblegeo.com/products/global-mapper.php" TargetMode="External"/><Relationship Id="rId2" Type="http://schemas.openxmlformats.org/officeDocument/2006/relationships/hyperlink" Target="http://www.fgdl.org/metadataexplorer/explorer.j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andcover.usgs.gov/classes.php" TargetMode="External"/><Relationship Id="rId11" Type="http://schemas.openxmlformats.org/officeDocument/2006/relationships/hyperlink" Target="http://www.pcigeomatics.com/software/production-workflows" TargetMode="External"/><Relationship Id="rId5" Type="http://schemas.openxmlformats.org/officeDocument/2006/relationships/hyperlink" Target="http://landcover.usgs.gov/pdf/anderson.pdf" TargetMode="External"/><Relationship Id="rId10" Type="http://schemas.openxmlformats.org/officeDocument/2006/relationships/hyperlink" Target="http://www.clarklabs.org/" TargetMode="External"/><Relationship Id="rId4" Type="http://schemas.openxmlformats.org/officeDocument/2006/relationships/hyperlink" Target="http://ufdc.ufl.edu/aerials/all/table" TargetMode="External"/><Relationship Id="rId9" Type="http://schemas.openxmlformats.org/officeDocument/2006/relationships/hyperlink" Target="http://www.hexagongeospatial.com/products/ERDAS-IMAGINE/Details.aspx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pao.u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Visualizing Land Use Changes based on Historic </a:t>
            </a:r>
            <a:r>
              <a:rPr lang="en-US" dirty="0"/>
              <a:t>I</a:t>
            </a:r>
            <a:r>
              <a:rPr lang="en-US" dirty="0" smtClean="0"/>
              <a:t>mages of </a:t>
            </a:r>
            <a:br>
              <a:rPr lang="en-US" dirty="0" smtClean="0"/>
            </a:br>
            <a:r>
              <a:rPr lang="en-US" dirty="0" smtClean="0"/>
              <a:t>Brevard County, Florida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572000"/>
            <a:ext cx="6400800" cy="17526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Marnie </a:t>
            </a:r>
            <a:r>
              <a:rPr lang="en-US" sz="1600" dirty="0" err="1" smtClean="0"/>
              <a:t>Sippel</a:t>
            </a:r>
            <a:r>
              <a:rPr lang="en-US" sz="1600" dirty="0" smtClean="0"/>
              <a:t>,  MGIS Candidate</a:t>
            </a:r>
          </a:p>
          <a:p>
            <a:r>
              <a:rPr lang="en-US" sz="1600" dirty="0" smtClean="0"/>
              <a:t>Penn State University GEOG 596A</a:t>
            </a:r>
          </a:p>
          <a:p>
            <a:r>
              <a:rPr lang="en-US" sz="1600" dirty="0" smtClean="0"/>
              <a:t>May 5, 2014</a:t>
            </a:r>
          </a:p>
          <a:p>
            <a:endParaRPr lang="en-US" sz="1600" dirty="0"/>
          </a:p>
          <a:p>
            <a:r>
              <a:rPr lang="en-US" sz="1600" dirty="0" smtClean="0"/>
              <a:t>Advisor: Dr. Jay Parrish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78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of Potential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ESRI - ArcMap</a:t>
            </a:r>
          </a:p>
          <a:p>
            <a:r>
              <a:rPr lang="en-US" dirty="0" err="1" smtClean="0"/>
              <a:t>Exelis</a:t>
            </a:r>
            <a:r>
              <a:rPr lang="en-US" dirty="0" smtClean="0"/>
              <a:t> - ENVI</a:t>
            </a:r>
          </a:p>
          <a:p>
            <a:r>
              <a:rPr lang="en-US" dirty="0" smtClean="0"/>
              <a:t>Intergraph - ERDAS Imagine</a:t>
            </a:r>
          </a:p>
          <a:p>
            <a:r>
              <a:rPr lang="en-US" dirty="0" smtClean="0"/>
              <a:t>Clark University- IDRISI</a:t>
            </a:r>
          </a:p>
          <a:p>
            <a:r>
              <a:rPr lang="en-US" dirty="0" smtClean="0"/>
              <a:t>PCI </a:t>
            </a:r>
            <a:r>
              <a:rPr lang="en-US" dirty="0" err="1" smtClean="0"/>
              <a:t>GeoMatics</a:t>
            </a:r>
            <a:r>
              <a:rPr lang="en-US" dirty="0" smtClean="0"/>
              <a:t> – Historic </a:t>
            </a:r>
            <a:r>
              <a:rPr lang="en-US" dirty="0" err="1" smtClean="0"/>
              <a:t>Airphoto</a:t>
            </a:r>
            <a:r>
              <a:rPr lang="en-US" dirty="0" smtClean="0"/>
              <a:t> Processing</a:t>
            </a:r>
          </a:p>
          <a:p>
            <a:r>
              <a:rPr lang="en-US" dirty="0" smtClean="0"/>
              <a:t>Blue Marble - Global Mapper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ArcMap Automatic Georeferencing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88" y="2249488"/>
            <a:ext cx="6483223" cy="432435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ArcMap - Manual Georeferencing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90" y="2249488"/>
            <a:ext cx="6684619" cy="4324350"/>
          </a:xfrm>
        </p:spPr>
      </p:pic>
      <p:sp>
        <p:nvSpPr>
          <p:cNvPr id="5" name="TextBox 4"/>
          <p:cNvSpPr txBox="1"/>
          <p:nvPr/>
        </p:nvSpPr>
        <p:spPr>
          <a:xfrm>
            <a:off x="7467600" y="52578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least 12 control points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4495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Flight Path Overlap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4" y="1600200"/>
            <a:ext cx="4556760" cy="30480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53000" y="2819400"/>
            <a:ext cx="4063200" cy="1066800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Multiple</a:t>
            </a:r>
            <a:r>
              <a:rPr lang="en-US" dirty="0" smtClean="0"/>
              <a:t> Photos Needed for Study Area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53" y="3886201"/>
            <a:ext cx="3556047" cy="29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ArcMap Workflow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38561" y="1828800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For each of the selected 7 years:</a:t>
            </a:r>
          </a:p>
          <a:p>
            <a:pPr marL="342900" indent="-342900">
              <a:buAutoNum type="arabicPeriod"/>
            </a:pPr>
            <a:r>
              <a:rPr lang="en-US" dirty="0" smtClean="0"/>
              <a:t>Clip Photos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Georeference</a:t>
            </a:r>
            <a:r>
              <a:rPr lang="en-US" dirty="0" smtClean="0"/>
              <a:t> photos for study area</a:t>
            </a:r>
          </a:p>
          <a:p>
            <a:pPr marL="342900" indent="-342900">
              <a:buAutoNum type="arabicPeriod"/>
            </a:pPr>
            <a:r>
              <a:rPr lang="en-US" dirty="0" smtClean="0"/>
              <a:t>Mosaic photos into one file per year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34290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Land Use Analysis for 4 years (1943, 1969, 1983, 2007):</a:t>
            </a:r>
          </a:p>
          <a:p>
            <a:pPr marL="342900" indent="-342900">
              <a:buAutoNum type="arabicPeriod"/>
            </a:pPr>
            <a:r>
              <a:rPr lang="en-US" dirty="0" smtClean="0"/>
              <a:t>Digitize each land use type</a:t>
            </a:r>
          </a:p>
          <a:p>
            <a:pPr marL="342900" indent="-342900">
              <a:buAutoNum type="arabicPeriod"/>
            </a:pPr>
            <a:r>
              <a:rPr lang="en-US" dirty="0" smtClean="0"/>
              <a:t>Assign land use type as an attribute</a:t>
            </a:r>
          </a:p>
          <a:p>
            <a:pPr marL="342900" indent="-342900">
              <a:buAutoNum type="arabicPeriod"/>
            </a:pPr>
            <a:r>
              <a:rPr lang="en-US" dirty="0" smtClean="0"/>
              <a:t>Dissolve feature class per year based on classification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Summarize land classification types per year</a:t>
            </a:r>
          </a:p>
          <a:p>
            <a:pPr marL="342900" indent="-342900">
              <a:buAutoNum type="arabicPeriod"/>
            </a:pPr>
            <a:r>
              <a:rPr lang="en-US" dirty="0" smtClean="0"/>
              <a:t>Determine percent change from decade to decade</a:t>
            </a:r>
          </a:p>
        </p:txBody>
      </p:sp>
    </p:spTree>
    <p:extLst>
      <p:ext uri="{BB962C8B-B14F-4D97-AF65-F5344CB8AC3E}">
        <p14:creationId xmlns:p14="http://schemas.microsoft.com/office/powerpoint/2010/main" val="34657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534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Methodology for determining </a:t>
            </a:r>
            <a:br>
              <a:rPr lang="en-US" sz="4400" dirty="0"/>
            </a:br>
            <a:r>
              <a:rPr lang="en-US" sz="4400" dirty="0"/>
              <a:t>Land Use Change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1534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Manual Classification of digitized polygons </a:t>
            </a:r>
          </a:p>
          <a:p>
            <a:pPr lvl="1"/>
            <a:r>
              <a:rPr lang="en-US" dirty="0"/>
              <a:t>Personal judgment/bias</a:t>
            </a:r>
          </a:p>
          <a:p>
            <a:pPr lvl="1"/>
            <a:r>
              <a:rPr lang="en-US" dirty="0"/>
              <a:t>Scale and Accuracy of digitization process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Classifications: </a:t>
            </a:r>
          </a:p>
          <a:p>
            <a:pPr marL="628650" lvl="1" indent="-285750">
              <a:buFont typeface="+mj-lt"/>
              <a:buAutoNum type="arabicPeriod"/>
            </a:pPr>
            <a:r>
              <a:rPr lang="en-US" b="1" dirty="0"/>
              <a:t>Developed Land </a:t>
            </a:r>
            <a:r>
              <a:rPr lang="en-US" dirty="0"/>
              <a:t>– </a:t>
            </a:r>
            <a:r>
              <a:rPr lang="en-US" dirty="0" smtClean="0"/>
              <a:t>residential</a:t>
            </a:r>
            <a:r>
              <a:rPr lang="en-US" dirty="0"/>
              <a:t>, </a:t>
            </a:r>
            <a:r>
              <a:rPr lang="en-US" dirty="0" smtClean="0"/>
              <a:t>streets</a:t>
            </a:r>
            <a:r>
              <a:rPr lang="en-US" dirty="0"/>
              <a:t>, </a:t>
            </a:r>
            <a:r>
              <a:rPr lang="en-US" dirty="0" smtClean="0"/>
              <a:t>industrial</a:t>
            </a:r>
            <a:r>
              <a:rPr lang="en-US" dirty="0"/>
              <a:t>, </a:t>
            </a:r>
            <a:r>
              <a:rPr lang="en-US" dirty="0" smtClean="0"/>
              <a:t>non-natural </a:t>
            </a:r>
            <a:r>
              <a:rPr lang="en-US" dirty="0"/>
              <a:t>a</a:t>
            </a:r>
            <a:r>
              <a:rPr lang="en-US" dirty="0" smtClean="0"/>
              <a:t>reas</a:t>
            </a:r>
            <a:endParaRPr lang="en-US" dirty="0"/>
          </a:p>
          <a:p>
            <a:pPr marL="628650" lvl="1" indent="-285750">
              <a:buFont typeface="+mj-lt"/>
              <a:buAutoNum type="arabicPeriod"/>
            </a:pPr>
            <a:r>
              <a:rPr lang="en-US" b="1" dirty="0"/>
              <a:t>UnDeveloped Land </a:t>
            </a:r>
            <a:r>
              <a:rPr lang="en-US" dirty="0"/>
              <a:t>– green areas, natural areas</a:t>
            </a:r>
          </a:p>
          <a:p>
            <a:pPr marL="628650" lvl="1" indent="-285750">
              <a:buFont typeface="+mj-lt"/>
              <a:buAutoNum type="arabicPeriod"/>
            </a:pPr>
            <a:r>
              <a:rPr lang="en-US" b="1" dirty="0"/>
              <a:t>Water</a:t>
            </a:r>
            <a:r>
              <a:rPr lang="en-US" dirty="0"/>
              <a:t> – man-made or natural bodies of water that are not the </a:t>
            </a:r>
            <a:r>
              <a:rPr lang="en-US" dirty="0" smtClean="0"/>
              <a:t>river</a:t>
            </a:r>
            <a:endParaRPr lang="en-US" dirty="0"/>
          </a:p>
          <a:p>
            <a:pPr marL="628650" lvl="1" indent="-285750">
              <a:buFont typeface="+mj-lt"/>
              <a:buAutoNum type="arabicPeriod"/>
            </a:pPr>
            <a:r>
              <a:rPr lang="en-US" b="1" dirty="0"/>
              <a:t>River</a:t>
            </a:r>
          </a:p>
          <a:p>
            <a:pPr lvl="2"/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124200" cy="838200"/>
          </a:xfrm>
        </p:spPr>
        <p:txBody>
          <a:bodyPr/>
          <a:lstStyle/>
          <a:p>
            <a:r>
              <a:rPr lang="en-US" dirty="0" smtClean="0"/>
              <a:t>Final ArcMap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600200"/>
            <a:ext cx="2692651" cy="2357400"/>
          </a:xfr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47" y="3962399"/>
            <a:ext cx="2679674" cy="2285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68201"/>
            <a:ext cx="2749150" cy="2389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000" y="3957600"/>
            <a:ext cx="2642888" cy="2290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01" y="2158728"/>
            <a:ext cx="1616683" cy="9879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21847" y="6292334"/>
            <a:ext cx="267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1969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73538" y="6292334"/>
            <a:ext cx="267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2007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01521" y="3581400"/>
            <a:ext cx="183727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1969</a:t>
            </a:r>
          </a:p>
          <a:p>
            <a:endParaRPr lang="en-US" sz="800" dirty="0" smtClean="0"/>
          </a:p>
          <a:p>
            <a:r>
              <a:rPr lang="en-US" sz="1100" dirty="0" smtClean="0"/>
              <a:t>Developed Land = 13%</a:t>
            </a:r>
          </a:p>
          <a:p>
            <a:r>
              <a:rPr lang="en-US" sz="1100" dirty="0" smtClean="0"/>
              <a:t>Undeveloped Land = 86%</a:t>
            </a:r>
          </a:p>
          <a:p>
            <a:r>
              <a:rPr lang="en-US" sz="1100" dirty="0" smtClean="0"/>
              <a:t>Inland Water = 1%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46459" y="4953725"/>
            <a:ext cx="183727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2007</a:t>
            </a:r>
          </a:p>
          <a:p>
            <a:endParaRPr lang="en-US" sz="800" dirty="0" smtClean="0"/>
          </a:p>
          <a:p>
            <a:r>
              <a:rPr lang="en-US" sz="1100" dirty="0" smtClean="0"/>
              <a:t>Developed Land = 20%</a:t>
            </a:r>
          </a:p>
          <a:p>
            <a:r>
              <a:rPr lang="en-US" sz="1100" dirty="0" smtClean="0"/>
              <a:t>Undeveloped Land = 64%</a:t>
            </a:r>
          </a:p>
          <a:p>
            <a:r>
              <a:rPr lang="en-US" sz="1100" dirty="0" smtClean="0"/>
              <a:t>Inland Water = 16%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Workflow?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Exelis</a:t>
            </a:r>
            <a:r>
              <a:rPr lang="en-US" dirty="0"/>
              <a:t> - ENVI</a:t>
            </a:r>
          </a:p>
          <a:p>
            <a:r>
              <a:rPr lang="en-US" dirty="0"/>
              <a:t>Intergraph - ERDAS Imagine</a:t>
            </a:r>
          </a:p>
          <a:p>
            <a:r>
              <a:rPr lang="en-US" dirty="0"/>
              <a:t>Clark University- IDRISI</a:t>
            </a:r>
          </a:p>
          <a:p>
            <a:r>
              <a:rPr lang="en-US" dirty="0"/>
              <a:t>PCI </a:t>
            </a:r>
            <a:r>
              <a:rPr lang="en-US" dirty="0" err="1"/>
              <a:t>GeoMatics</a:t>
            </a:r>
            <a:r>
              <a:rPr lang="en-US" dirty="0"/>
              <a:t> – Historic </a:t>
            </a:r>
            <a:r>
              <a:rPr lang="en-US" dirty="0" err="1"/>
              <a:t>Airphoto</a:t>
            </a:r>
            <a:r>
              <a:rPr lang="en-US" dirty="0"/>
              <a:t> Processing</a:t>
            </a:r>
          </a:p>
          <a:p>
            <a:r>
              <a:rPr lang="en-US" dirty="0"/>
              <a:t>Blue Marble - Global Mapper</a:t>
            </a:r>
          </a:p>
          <a:p>
            <a:endParaRPr lang="en-US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495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……that is the question.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</a:t>
            </a:r>
            <a:r>
              <a:rPr lang="en-US" dirty="0" smtClean="0"/>
              <a:t>Challenges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sz="2400" dirty="0" smtClean="0"/>
              <a:t>An enormous amount of manual labor to </a:t>
            </a:r>
            <a:r>
              <a:rPr lang="en-US" sz="2400" dirty="0" err="1" smtClean="0"/>
              <a:t>georeference</a:t>
            </a:r>
            <a:r>
              <a:rPr lang="en-US" sz="2400" dirty="0" smtClean="0"/>
              <a:t> the whole county for each year.</a:t>
            </a:r>
          </a:p>
          <a:p>
            <a:r>
              <a:rPr lang="en-US" sz="2400" dirty="0"/>
              <a:t>Quality Control and Assurance of digitization process.</a:t>
            </a:r>
          </a:p>
          <a:p>
            <a:pPr lvl="1"/>
            <a:r>
              <a:rPr lang="en-US" sz="2400" dirty="0"/>
              <a:t>Bias when visually digitizing land use. </a:t>
            </a:r>
          </a:p>
          <a:p>
            <a:pPr lvl="1"/>
            <a:r>
              <a:rPr lang="en-US" sz="2400" dirty="0"/>
              <a:t>Enlist students/volunteers to assist with digitization process on 3 tiles in each time period.  Compare differences in classification to assess accuracy of classification levels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Are </a:t>
            </a:r>
            <a:r>
              <a:rPr lang="en-US" sz="2400" dirty="0" err="1" smtClean="0"/>
              <a:t>Orthorectified</a:t>
            </a:r>
            <a:r>
              <a:rPr lang="en-US" sz="2400" dirty="0" smtClean="0"/>
              <a:t> photos necessary?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Deployment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7848600" cy="4325112"/>
          </a:xfrm>
        </p:spPr>
        <p:txBody>
          <a:bodyPr/>
          <a:lstStyle/>
          <a:p>
            <a:r>
              <a:rPr lang="en-US" dirty="0" smtClean="0"/>
              <a:t>Publish map service and deploy through ArcGIS Server on EC2 as a tiled cache.</a:t>
            </a:r>
          </a:p>
          <a:p>
            <a:r>
              <a:rPr lang="en-US" dirty="0" smtClean="0"/>
              <a:t>Use ArcGIS Viewer for Flex to create online map.</a:t>
            </a:r>
          </a:p>
          <a:p>
            <a:r>
              <a:rPr lang="en-US" dirty="0" smtClean="0"/>
              <a:t>Include Time Slide bar for users to change photo images by year.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Capstone 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Objective</a:t>
            </a:r>
          </a:p>
          <a:p>
            <a:r>
              <a:rPr lang="en-US" dirty="0" smtClean="0"/>
              <a:t>Study Area</a:t>
            </a:r>
          </a:p>
          <a:p>
            <a:r>
              <a:rPr lang="en-US" dirty="0" smtClean="0"/>
              <a:t>Historic Aerial Photo Sources &amp; Years</a:t>
            </a:r>
          </a:p>
          <a:p>
            <a:r>
              <a:rPr lang="en-US" dirty="0" smtClean="0"/>
              <a:t>Research of Potential Software for the County</a:t>
            </a:r>
          </a:p>
          <a:p>
            <a:r>
              <a:rPr lang="en-US" dirty="0" smtClean="0"/>
              <a:t>Methodology for determining Land Use Changes</a:t>
            </a:r>
          </a:p>
          <a:p>
            <a:r>
              <a:rPr lang="en-US" dirty="0" smtClean="0"/>
              <a:t>Project Challenges</a:t>
            </a:r>
          </a:p>
          <a:p>
            <a:r>
              <a:rPr lang="en-US" dirty="0" smtClean="0"/>
              <a:t>Web Deployment</a:t>
            </a:r>
          </a:p>
          <a:p>
            <a:r>
              <a:rPr lang="en-US" dirty="0" smtClean="0"/>
              <a:t>Project Timeline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Anticipated Results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paper that supports the recommendation of software for the Brevard County historic aerial photo project.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Development of a “user-manual” for County volunteers to continue the historic aerial photo project.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Development of a sample website to demonstrate to the County the potential visualization of land use changes.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Land Use Analysis: expectation of seeing a significant increase in developed land from 1943 to 2012.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Timeline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038600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May </a:t>
            </a:r>
          </a:p>
          <a:p>
            <a:pPr lvl="1"/>
            <a:r>
              <a:rPr lang="en-US" dirty="0" smtClean="0"/>
              <a:t>Test/Analyze Software options</a:t>
            </a:r>
          </a:p>
          <a:p>
            <a:r>
              <a:rPr lang="en-US" dirty="0" smtClean="0"/>
              <a:t>June </a:t>
            </a:r>
          </a:p>
          <a:p>
            <a:pPr lvl="1"/>
            <a:r>
              <a:rPr lang="en-US" dirty="0" smtClean="0"/>
              <a:t>Georeference photos of study area for each time period</a:t>
            </a:r>
          </a:p>
          <a:p>
            <a:r>
              <a:rPr lang="en-US" dirty="0" smtClean="0"/>
              <a:t>July</a:t>
            </a:r>
          </a:p>
          <a:p>
            <a:pPr lvl="1"/>
            <a:r>
              <a:rPr lang="en-US" dirty="0" smtClean="0"/>
              <a:t>Manual Classification of study area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76800" y="2209800"/>
            <a:ext cx="4038600" cy="4325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August</a:t>
            </a:r>
          </a:p>
          <a:p>
            <a:pPr lvl="1"/>
            <a:r>
              <a:rPr lang="en-US" dirty="0" smtClean="0"/>
              <a:t>Analysis of Land Change</a:t>
            </a:r>
          </a:p>
          <a:p>
            <a:pPr lvl="1"/>
            <a:r>
              <a:rPr lang="en-US" dirty="0" smtClean="0"/>
              <a:t>Deploy website with disclaimers</a:t>
            </a:r>
          </a:p>
          <a:p>
            <a:pPr lvl="1"/>
            <a:r>
              <a:rPr lang="en-US" dirty="0" smtClean="0"/>
              <a:t>Develop User’s Guide</a:t>
            </a:r>
          </a:p>
          <a:p>
            <a:r>
              <a:rPr lang="en-US" dirty="0" smtClean="0"/>
              <a:t>September/October </a:t>
            </a:r>
          </a:p>
          <a:p>
            <a:pPr lvl="1"/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Presentation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2511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1500" b="1" dirty="0">
                <a:solidFill>
                  <a:schemeClr val="accent2">
                    <a:lumMod val="50000"/>
                  </a:schemeClr>
                </a:solidFill>
              </a:rPr>
              <a:t>Central Florida GIS Workshop  Sept 15 – 16, 2014</a:t>
            </a:r>
            <a:endParaRPr lang="en-US" sz="1500" dirty="0">
              <a:solidFill>
                <a:schemeClr val="accent2">
                  <a:lumMod val="50000"/>
                </a:schemeClr>
              </a:solidFill>
            </a:endParaRPr>
          </a:p>
          <a:p>
            <a:pPr marL="109728" indent="0" algn="ctr">
              <a:buNone/>
            </a:pPr>
            <a:r>
              <a:rPr lang="en-US" sz="1500" b="1" dirty="0">
                <a:solidFill>
                  <a:schemeClr val="accent2">
                    <a:lumMod val="50000"/>
                  </a:schemeClr>
                </a:solidFill>
              </a:rPr>
              <a:t>Orlando, FL</a:t>
            </a:r>
            <a:endParaRPr lang="en-US" sz="1500" dirty="0">
              <a:solidFill>
                <a:schemeClr val="accent2">
                  <a:lumMod val="50000"/>
                </a:schemeClr>
              </a:solidFill>
            </a:endParaRPr>
          </a:p>
          <a:p>
            <a:pPr marL="109728" indent="0" algn="ctr">
              <a:buNone/>
            </a:pPr>
            <a:r>
              <a:rPr lang="en-US" sz="1500" dirty="0" smtClean="0"/>
              <a:t>Abstract Due: </a:t>
            </a:r>
            <a:r>
              <a:rPr lang="en-US" sz="1500" dirty="0"/>
              <a:t> </a:t>
            </a:r>
            <a:r>
              <a:rPr lang="en-US" sz="1500" dirty="0" smtClean="0"/>
              <a:t>July 1</a:t>
            </a:r>
          </a:p>
          <a:p>
            <a:pPr marL="109728" indent="0" algn="ctr">
              <a:buNone/>
            </a:pPr>
            <a:endParaRPr lang="en-US" sz="1500" dirty="0" smtClean="0"/>
          </a:p>
          <a:p>
            <a:pPr marL="109728" indent="0" algn="ctr">
              <a:buNone/>
            </a:pPr>
            <a:endParaRPr lang="en-US" sz="1500" dirty="0"/>
          </a:p>
          <a:p>
            <a:pPr marL="109728" indent="0" algn="ctr">
              <a:buNone/>
            </a:pPr>
            <a:r>
              <a:rPr lang="en-US" sz="1500" b="1" dirty="0" smtClean="0">
                <a:solidFill>
                  <a:schemeClr val="accent2">
                    <a:lumMod val="50000"/>
                  </a:schemeClr>
                </a:solidFill>
              </a:rPr>
              <a:t>South </a:t>
            </a:r>
            <a:r>
              <a:rPr lang="en-US" sz="1500" b="1" dirty="0">
                <a:solidFill>
                  <a:schemeClr val="accent2">
                    <a:lumMod val="50000"/>
                  </a:schemeClr>
                </a:solidFill>
              </a:rPr>
              <a:t>Florida GIS Expo Oct 2 -3, </a:t>
            </a:r>
            <a:r>
              <a:rPr lang="en-US" sz="1500" b="1" dirty="0" smtClean="0">
                <a:solidFill>
                  <a:schemeClr val="accent2">
                    <a:lumMod val="50000"/>
                  </a:schemeClr>
                </a:solidFill>
              </a:rPr>
              <a:t>2014</a:t>
            </a:r>
            <a:endParaRPr lang="en-US" sz="1500" dirty="0">
              <a:solidFill>
                <a:schemeClr val="accent2">
                  <a:lumMod val="50000"/>
                </a:schemeClr>
              </a:solidFill>
            </a:endParaRPr>
          </a:p>
          <a:p>
            <a:pPr marL="109728" indent="0" algn="ctr">
              <a:buNone/>
            </a:pPr>
            <a:r>
              <a:rPr lang="en-US" sz="1500" b="1" dirty="0" smtClean="0">
                <a:solidFill>
                  <a:schemeClr val="accent2">
                    <a:lumMod val="50000"/>
                  </a:schemeClr>
                </a:solidFill>
              </a:rPr>
              <a:t>West </a:t>
            </a:r>
            <a:r>
              <a:rPr lang="en-US" sz="1500" b="1" dirty="0">
                <a:solidFill>
                  <a:schemeClr val="accent2">
                    <a:lumMod val="50000"/>
                  </a:schemeClr>
                </a:solidFill>
              </a:rPr>
              <a:t>Palm Beach, FL</a:t>
            </a:r>
            <a:endParaRPr lang="en-US" sz="1500" dirty="0">
              <a:solidFill>
                <a:schemeClr val="accent2">
                  <a:lumMod val="50000"/>
                </a:schemeClr>
              </a:solidFill>
            </a:endParaRPr>
          </a:p>
          <a:p>
            <a:pPr marL="109728" indent="0" algn="ctr">
              <a:buNone/>
            </a:pPr>
            <a:r>
              <a:rPr lang="en-US" sz="1500" dirty="0"/>
              <a:t>Abstract Due:  </a:t>
            </a:r>
            <a:r>
              <a:rPr lang="en-US" sz="1500" dirty="0" smtClean="0"/>
              <a:t>date not published yet</a:t>
            </a:r>
            <a:endParaRPr lang="en-US" sz="1500" dirty="0"/>
          </a:p>
          <a:p>
            <a:pPr marL="109728" indent="0" algn="ctr">
              <a:buNone/>
            </a:pPr>
            <a:endParaRPr lang="en-US" sz="1500" dirty="0" smtClean="0"/>
          </a:p>
          <a:p>
            <a:pPr marL="109728" indent="0" algn="ctr">
              <a:buNone/>
            </a:pPr>
            <a:endParaRPr lang="en-US" sz="1500" dirty="0"/>
          </a:p>
          <a:p>
            <a:pPr marL="109728" indent="0" algn="ctr">
              <a:buNone/>
            </a:pPr>
            <a:r>
              <a:rPr lang="en-US" sz="1500" b="1" dirty="0">
                <a:solidFill>
                  <a:schemeClr val="accent2">
                    <a:lumMod val="50000"/>
                  </a:schemeClr>
                </a:solidFill>
              </a:rPr>
              <a:t>Applied Geography Conference Oct 15 – 17, 2014</a:t>
            </a:r>
            <a:endParaRPr lang="en-US" sz="1500" dirty="0">
              <a:solidFill>
                <a:schemeClr val="accent2">
                  <a:lumMod val="50000"/>
                </a:schemeClr>
              </a:solidFill>
            </a:endParaRPr>
          </a:p>
          <a:p>
            <a:pPr marL="109728" indent="0" algn="ctr">
              <a:buNone/>
            </a:pPr>
            <a:r>
              <a:rPr lang="en-US" sz="1500" b="1" dirty="0">
                <a:solidFill>
                  <a:schemeClr val="accent2">
                    <a:lumMod val="50000"/>
                  </a:schemeClr>
                </a:solidFill>
              </a:rPr>
              <a:t>Atlanta, GA</a:t>
            </a:r>
            <a:endParaRPr lang="en-US" sz="1500" dirty="0">
              <a:solidFill>
                <a:schemeClr val="accent2">
                  <a:lumMod val="50000"/>
                </a:schemeClr>
              </a:solidFill>
            </a:endParaRPr>
          </a:p>
          <a:p>
            <a:pPr marL="109728" indent="0" algn="ctr">
              <a:buNone/>
            </a:pPr>
            <a:r>
              <a:rPr lang="en-US" sz="1500" dirty="0"/>
              <a:t> Abstract Due:  </a:t>
            </a:r>
            <a:r>
              <a:rPr lang="en-US" sz="1500" dirty="0" smtClean="0"/>
              <a:t>June 6</a:t>
            </a:r>
            <a:endParaRPr lang="en-US" sz="1500" dirty="0"/>
          </a:p>
          <a:p>
            <a:pPr marL="109728" indent="0" algn="ctr">
              <a:buNone/>
            </a:pPr>
            <a:endParaRPr lang="en-US" sz="1500" dirty="0"/>
          </a:p>
          <a:p>
            <a:pPr marL="109728" indent="0">
              <a:buNone/>
            </a:pPr>
            <a:r>
              <a:rPr lang="en-US" dirty="0"/>
              <a:t> 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1484376"/>
          </a:xfrm>
        </p:spPr>
        <p:txBody>
          <a:bodyPr>
            <a:normAutofit/>
          </a:bodyPr>
          <a:lstStyle/>
          <a:p>
            <a:r>
              <a:rPr lang="en-US" dirty="0" smtClean="0"/>
              <a:t>Dr. Jay Parrish, Advisor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Brevard County </a:t>
            </a:r>
            <a:r>
              <a:rPr lang="en-US" dirty="0" err="1" smtClean="0"/>
              <a:t>Dept</a:t>
            </a:r>
            <a:r>
              <a:rPr lang="en-US" dirty="0" smtClean="0"/>
              <a:t> of Natural Resources, FL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342072"/>
            <a:ext cx="8534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Brevard County Department of Natural Resources (2014). </a:t>
            </a:r>
            <a:r>
              <a:rPr lang="en-US" sz="1400" dirty="0">
                <a:hlinkClick r:id="rId2"/>
              </a:rPr>
              <a:t>http://www.brevardcounty.us/NaturalResources/Home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Brevard County Property Appraiser (2014). </a:t>
            </a:r>
            <a:r>
              <a:rPr lang="en-US" sz="1400" dirty="0">
                <a:hlinkClick r:id="rId3"/>
              </a:rPr>
              <a:t>https://www.bcpao.us/</a:t>
            </a:r>
            <a:r>
              <a:rPr lang="en-US" sz="1400" dirty="0"/>
              <a:t> 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DiBiase</a:t>
            </a:r>
            <a:r>
              <a:rPr lang="en-US" sz="1400" dirty="0"/>
              <a:t>, David (2014). GEOG 482: Nature of Geographic Information. Chapter 8, pg. 19. </a:t>
            </a:r>
            <a:r>
              <a:rPr lang="en-US" sz="1400" i="1" dirty="0"/>
              <a:t>Classifying Landsat Data for the National Land Cover Dataset</a:t>
            </a:r>
            <a:r>
              <a:rPr lang="en-US" sz="1400" dirty="0"/>
              <a:t>.   Retrieved from </a:t>
            </a:r>
            <a:r>
              <a:rPr lang="en-US" sz="1400" u="sng" dirty="0">
                <a:hlinkClick r:id="rId4"/>
              </a:rPr>
              <a:t>https://www.e-education.psu.edu/natureofgeoinfo/c8_p19.html</a:t>
            </a:r>
            <a:r>
              <a:rPr lang="en-US" sz="1400" u="sng" dirty="0"/>
              <a:t> </a:t>
            </a:r>
            <a:endParaRPr lang="en-US" sz="1400" u="sng" dirty="0" smtClean="0"/>
          </a:p>
          <a:p>
            <a:endParaRPr lang="en-US" sz="1400" u="sng" dirty="0"/>
          </a:p>
          <a:p>
            <a:r>
              <a:rPr lang="en-US" sz="1400" dirty="0"/>
              <a:t>ESRI ArcGIS Resources. (2012, June 20). </a:t>
            </a:r>
            <a:r>
              <a:rPr lang="en-US" sz="1400" i="1" dirty="0"/>
              <a:t>How time is supported in spatial data</a:t>
            </a:r>
            <a:r>
              <a:rPr lang="en-US" sz="1400" dirty="0"/>
              <a:t>. Retrieved from: </a:t>
            </a:r>
          </a:p>
          <a:p>
            <a:r>
              <a:rPr lang="en-US" sz="1400" dirty="0">
                <a:hlinkClick r:id="rId5"/>
              </a:rPr>
              <a:t>http://resources.arcgis.com/en/help/main/10.1/index.html#/How_time_is_supported_in_spatial_data/005z00000004000000/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ESRI ArcGIS Resources. (2013, Dec 17).  </a:t>
            </a:r>
            <a:r>
              <a:rPr lang="en-US" sz="1400" i="1" dirty="0"/>
              <a:t>ArcGIS Viewer for Flex. </a:t>
            </a:r>
            <a:r>
              <a:rPr lang="en-US" sz="1400" dirty="0"/>
              <a:t>Retrieved from: </a:t>
            </a:r>
          </a:p>
          <a:p>
            <a:r>
              <a:rPr lang="en-US" sz="1400" dirty="0">
                <a:hlinkClick r:id="rId6"/>
              </a:rPr>
              <a:t>http://resources.arcgis.com/en/help/flex-viewer/concepts/index.html#//01m30000003n000000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/>
              <a:t>ESRI Video. (2014). </a:t>
            </a:r>
            <a:r>
              <a:rPr lang="en-US" sz="1400" i="1" dirty="0"/>
              <a:t>Improved Georeferencing Workflows in ArcGIS 10.1</a:t>
            </a:r>
            <a:r>
              <a:rPr lang="en-US" sz="1400" dirty="0"/>
              <a:t>. Retrieved from:  </a:t>
            </a:r>
            <a:r>
              <a:rPr lang="en-US" sz="1400" dirty="0">
                <a:hlinkClick r:id="rId7"/>
              </a:rPr>
              <a:t>http://video.esri.com/watch/1924/improved-georeferencing-workflows-in-arcgis-101</a:t>
            </a:r>
            <a:endParaRPr lang="en-US" sz="1400" dirty="0"/>
          </a:p>
          <a:p>
            <a:endParaRPr lang="en-US" dirty="0" smtClean="0"/>
          </a:p>
          <a:p>
            <a:r>
              <a:rPr lang="en-US" sz="1400" dirty="0"/>
              <a:t>Florida Department of Transportation. (1996 – 2014). </a:t>
            </a:r>
            <a:r>
              <a:rPr lang="en-US" sz="1400" i="1" dirty="0"/>
              <a:t> Surveying &amp; Mapping, Get Aerials.  </a:t>
            </a:r>
            <a:r>
              <a:rPr lang="en-US" sz="1400" dirty="0"/>
              <a:t>Data Retrieved from: </a:t>
            </a:r>
            <a:r>
              <a:rPr lang="en-US" sz="1400" dirty="0">
                <a:hlinkClick r:id="rId8"/>
              </a:rPr>
              <a:t>http://www.dot.state.fl.us/surveyingandmapping/aerial_get.shtm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342072"/>
            <a:ext cx="8534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Florida Geographic Data Library. (2014) </a:t>
            </a:r>
            <a:r>
              <a:rPr lang="en-US" sz="1400" i="1" dirty="0"/>
              <a:t>FGDL Metadata Explorer: Search &amp; Download Data.  </a:t>
            </a:r>
            <a:r>
              <a:rPr lang="en-US" sz="1400" dirty="0" err="1"/>
              <a:t>Retreived</a:t>
            </a:r>
            <a:r>
              <a:rPr lang="en-US" sz="1400" dirty="0"/>
              <a:t> from: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www.fgdl.org/metadataexplorer/explorer.jsp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Multi-Resolution Land Characteristics Consortium (2014, Apr 11). </a:t>
            </a:r>
            <a:r>
              <a:rPr lang="en-US" sz="1400" i="1" dirty="0"/>
              <a:t>National Land Cover Database 2011. </a:t>
            </a:r>
            <a:r>
              <a:rPr lang="en-US" sz="1400" dirty="0"/>
              <a:t> Retrieved from: </a:t>
            </a:r>
            <a:r>
              <a:rPr lang="en-US" sz="1400" dirty="0">
                <a:hlinkClick r:id="rId3"/>
              </a:rPr>
              <a:t>http://www.mrlc.gov/nlcd11_leg.php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/>
              <a:t>University of Florida, George A </a:t>
            </a:r>
            <a:r>
              <a:rPr lang="en-US" sz="1400" dirty="0" err="1"/>
              <a:t>Smathers</a:t>
            </a:r>
            <a:r>
              <a:rPr lang="en-US" sz="1400" dirty="0"/>
              <a:t> Libraries (2004 – 2013).  </a:t>
            </a:r>
            <a:r>
              <a:rPr lang="en-US" sz="1400" i="1" dirty="0"/>
              <a:t>Aerial Photography: Florida, Flights By County</a:t>
            </a:r>
            <a:r>
              <a:rPr lang="en-US" sz="1400" dirty="0"/>
              <a:t>. Data Retrieved from: </a:t>
            </a:r>
            <a:r>
              <a:rPr lang="en-US" sz="1400" dirty="0">
                <a:hlinkClick r:id="rId4"/>
              </a:rPr>
              <a:t>http://ufdc.ufl.edu/aerials/all/table</a:t>
            </a:r>
            <a:r>
              <a:rPr lang="en-US" sz="1400" dirty="0"/>
              <a:t> </a:t>
            </a:r>
          </a:p>
          <a:p>
            <a:endParaRPr lang="en-US" sz="1400" dirty="0" smtClean="0"/>
          </a:p>
          <a:p>
            <a:r>
              <a:rPr lang="en-US" sz="1400" dirty="0"/>
              <a:t>USGS (1976). Anderson, et. al. Geological Survey Professional Paper 964.  </a:t>
            </a:r>
            <a:r>
              <a:rPr lang="en-US" sz="1400" i="1" dirty="0"/>
              <a:t>A Land Use and Land Cover Classification System For Use with Remote Sensor Data.  </a:t>
            </a:r>
            <a:r>
              <a:rPr lang="en-US" sz="1400" dirty="0"/>
              <a:t>Retrieved from: </a:t>
            </a:r>
            <a:r>
              <a:rPr lang="en-US" sz="1400" dirty="0">
                <a:hlinkClick r:id="rId5"/>
              </a:rPr>
              <a:t>http://landcover.usgs.gov/pdf/anderson.pdf</a:t>
            </a:r>
            <a:r>
              <a:rPr lang="en-US" sz="1400" dirty="0"/>
              <a:t> </a:t>
            </a:r>
          </a:p>
          <a:p>
            <a:endParaRPr lang="en-US" sz="1400" dirty="0" smtClean="0"/>
          </a:p>
          <a:p>
            <a:r>
              <a:rPr lang="en-US" sz="1400" dirty="0"/>
              <a:t>USGS Land Cover Institute (2012, Dec). </a:t>
            </a:r>
            <a:r>
              <a:rPr lang="en-US" sz="1400" i="1" dirty="0"/>
              <a:t>NLCD Land Cover Class Definitions. </a:t>
            </a:r>
            <a:r>
              <a:rPr lang="en-US" sz="1400" dirty="0"/>
              <a:t>Retrieved from: </a:t>
            </a:r>
            <a:r>
              <a:rPr lang="en-US" sz="1400" dirty="0">
                <a:hlinkClick r:id="rId6"/>
              </a:rPr>
              <a:t>http://landcover.usgs.gov/classes.php</a:t>
            </a:r>
            <a:endParaRPr lang="en-US" sz="1400" dirty="0"/>
          </a:p>
          <a:p>
            <a:endParaRPr lang="en-US" sz="1400" dirty="0" smtClean="0"/>
          </a:p>
          <a:p>
            <a:pPr algn="ctr"/>
            <a:r>
              <a:rPr lang="en-US" sz="1400" b="1" u="sng" dirty="0"/>
              <a:t>Potential Software:</a:t>
            </a:r>
          </a:p>
          <a:p>
            <a:r>
              <a:rPr lang="en-US" sz="1400" dirty="0"/>
              <a:t>ESRI- </a:t>
            </a:r>
            <a:r>
              <a:rPr lang="en-US" sz="1400" dirty="0">
                <a:hlinkClick r:id="rId7"/>
              </a:rPr>
              <a:t>http://www.esri.com/</a:t>
            </a:r>
            <a:endParaRPr lang="en-US" sz="1400" dirty="0"/>
          </a:p>
          <a:p>
            <a:r>
              <a:rPr lang="en-US" sz="1400" dirty="0"/>
              <a:t>ENVI - </a:t>
            </a:r>
            <a:r>
              <a:rPr lang="en-US" sz="1400" dirty="0">
                <a:hlinkClick r:id="rId8"/>
              </a:rPr>
              <a:t>https://www.exelisvis.com/ProductsServices/ENVI/ENVI.aspx</a:t>
            </a:r>
            <a:endParaRPr lang="en-US" sz="1400" dirty="0"/>
          </a:p>
          <a:p>
            <a:r>
              <a:rPr lang="en-US" sz="1400" dirty="0"/>
              <a:t>ERDAS Imagine - </a:t>
            </a:r>
            <a:r>
              <a:rPr lang="en-US" sz="1400" dirty="0">
                <a:hlinkClick r:id="rId9"/>
              </a:rPr>
              <a:t>http://www.hexagongeospatial.com/products/ERDAS-IMAGINE/Details.aspx</a:t>
            </a:r>
            <a:endParaRPr lang="en-US" sz="1400" dirty="0"/>
          </a:p>
          <a:p>
            <a:r>
              <a:rPr lang="en-US" sz="1400" dirty="0"/>
              <a:t>IDRISI - </a:t>
            </a:r>
            <a:r>
              <a:rPr lang="en-US" sz="1400" dirty="0">
                <a:hlinkClick r:id="rId10"/>
              </a:rPr>
              <a:t>http://www.clarklabs.org/</a:t>
            </a:r>
            <a:r>
              <a:rPr lang="en-US" sz="1400" dirty="0"/>
              <a:t> </a:t>
            </a:r>
          </a:p>
          <a:p>
            <a:r>
              <a:rPr lang="en-US" sz="1400" dirty="0"/>
              <a:t>PCI </a:t>
            </a:r>
            <a:r>
              <a:rPr lang="en-US" sz="1400" dirty="0" err="1"/>
              <a:t>GeoMatics</a:t>
            </a:r>
            <a:r>
              <a:rPr lang="en-US" sz="1400" dirty="0"/>
              <a:t> HAP - </a:t>
            </a:r>
            <a:r>
              <a:rPr lang="en-US" sz="1400" dirty="0">
                <a:hlinkClick r:id="rId11"/>
              </a:rPr>
              <a:t>http://www.pcigeomatics.com/software/production-workflows</a:t>
            </a:r>
            <a:endParaRPr lang="en-US" sz="1400" dirty="0"/>
          </a:p>
          <a:p>
            <a:r>
              <a:rPr lang="en-US" sz="1400" dirty="0"/>
              <a:t>Global Mapper - </a:t>
            </a:r>
            <a:r>
              <a:rPr lang="en-US" sz="1400" dirty="0">
                <a:hlinkClick r:id="rId12"/>
              </a:rPr>
              <a:t>http://www.bluemarblegeo.com/products/global-mapper.php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1027" name="Picture 3" descr="C:\Users\Marnie\AppData\Local\Microsoft\Windows\Temporary Internet Files\Content.IE5\9C1K5RGG\MC91021640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4648200" cy="404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066800"/>
          </a:xfrm>
        </p:spPr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8229600" cy="5022787"/>
          </a:xfrm>
        </p:spPr>
        <p:txBody>
          <a:bodyPr/>
          <a:lstStyle/>
          <a:p>
            <a:r>
              <a:rPr lang="en-US" dirty="0" smtClean="0"/>
              <a:t>Research potential software for Brevard County to utilize on County-wide historic aerial project and make a recommendation for the software.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Test potential software on small study area (6 x 6 miles).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Produce a user guide to be used by other county GIS volunteers to develop countywide historic aerial layers.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Manually determine land change usage from 1943 to 2007 for my study area. (1943, 1969, 1983, 2007)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066800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781800" cy="5240481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066800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3429000" cy="5236176"/>
          </a:xfrm>
        </p:spPr>
      </p:pic>
      <p:sp>
        <p:nvSpPr>
          <p:cNvPr id="3" name="TextBox 2"/>
          <p:cNvSpPr txBox="1"/>
          <p:nvPr/>
        </p:nvSpPr>
        <p:spPr>
          <a:xfrm>
            <a:off x="6553200" y="60022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Brevard County Property </a:t>
            </a:r>
            <a:r>
              <a:rPr lang="en-US" sz="900" dirty="0"/>
              <a:t>Appraiser Office   </a:t>
            </a:r>
            <a:r>
              <a:rPr lang="en-US" sz="900" dirty="0">
                <a:hlinkClick r:id="rId3"/>
              </a:rPr>
              <a:t>https://www.bcpao.us</a:t>
            </a:r>
            <a:r>
              <a:rPr lang="en-US" sz="900" dirty="0" smtClean="0">
                <a:hlinkClick r:id="rId3"/>
              </a:rPr>
              <a:t>/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066800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858000" cy="529936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 Aerial Photos Sources/Years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7703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1943 – University of Florida</a:t>
            </a:r>
          </a:p>
          <a:p>
            <a:r>
              <a:rPr lang="en-US" dirty="0" smtClean="0"/>
              <a:t>1958 – University of Florida</a:t>
            </a:r>
          </a:p>
          <a:p>
            <a:r>
              <a:rPr lang="en-US" dirty="0" smtClean="0"/>
              <a:t>1969 – University of Florida</a:t>
            </a:r>
          </a:p>
          <a:p>
            <a:r>
              <a:rPr lang="en-US" dirty="0" smtClean="0"/>
              <a:t>1979 – University of Florida</a:t>
            </a:r>
          </a:p>
          <a:p>
            <a:r>
              <a:rPr lang="en-US" dirty="0"/>
              <a:t>1983 - Florida Department of Transportation</a:t>
            </a:r>
            <a:endParaRPr lang="en-US" dirty="0" smtClean="0"/>
          </a:p>
          <a:p>
            <a:r>
              <a:rPr lang="en-US" dirty="0" smtClean="0"/>
              <a:t>1993</a:t>
            </a:r>
            <a:r>
              <a:rPr lang="en-US" dirty="0"/>
              <a:t> - Florida Department of </a:t>
            </a:r>
            <a:r>
              <a:rPr lang="en-US" dirty="0" smtClean="0"/>
              <a:t>Transportation</a:t>
            </a:r>
          </a:p>
          <a:p>
            <a:r>
              <a:rPr lang="en-US" dirty="0" smtClean="0"/>
              <a:t>2007 – Brevard County</a:t>
            </a:r>
          </a:p>
          <a:p>
            <a:r>
              <a:rPr lang="en-US" dirty="0" smtClean="0"/>
              <a:t>2012 </a:t>
            </a:r>
            <a:r>
              <a:rPr lang="en-US" dirty="0"/>
              <a:t>- Florida Department of Transportation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838200"/>
          </a:xfrm>
        </p:spPr>
        <p:txBody>
          <a:bodyPr/>
          <a:lstStyle/>
          <a:p>
            <a:r>
              <a:rPr lang="en-US" dirty="0" smtClean="0"/>
              <a:t>University of Florida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710062" cy="4626454"/>
          </a:xfrm>
        </p:spPr>
      </p:pic>
      <p:sp>
        <p:nvSpPr>
          <p:cNvPr id="3" name="TextBox 2"/>
          <p:cNvSpPr txBox="1"/>
          <p:nvPr/>
        </p:nvSpPr>
        <p:spPr>
          <a:xfrm>
            <a:off x="2514600" y="6172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Flight Path Map with link to Photo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838200"/>
          </a:xfrm>
        </p:spPr>
        <p:txBody>
          <a:bodyPr/>
          <a:lstStyle/>
          <a:p>
            <a:r>
              <a:rPr lang="en-US" dirty="0" smtClean="0"/>
              <a:t>Florida </a:t>
            </a:r>
            <a:r>
              <a:rPr lang="en-US" dirty="0" err="1" smtClean="0"/>
              <a:t>Dept</a:t>
            </a:r>
            <a:r>
              <a:rPr lang="en-US" dirty="0" smtClean="0"/>
              <a:t> of Transportation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89" y="1447800"/>
            <a:ext cx="6050883" cy="4626454"/>
          </a:xfrm>
        </p:spPr>
      </p:pic>
      <p:sp>
        <p:nvSpPr>
          <p:cNvPr id="3" name="TextBox 2"/>
          <p:cNvSpPr txBox="1"/>
          <p:nvPr/>
        </p:nvSpPr>
        <p:spPr>
          <a:xfrm>
            <a:off x="2499600" y="60960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Thankfully, FTP downloads with Township and Range numbers are available by request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326064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3152</TotalTime>
  <Words>1063</Words>
  <Application>Microsoft Office PowerPoint</Application>
  <PresentationFormat>On-screen Show (4:3)</PresentationFormat>
  <Paragraphs>209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Georgia</vt:lpstr>
      <vt:lpstr>Trebuchet MS</vt:lpstr>
      <vt:lpstr>Wingdings 2</vt:lpstr>
      <vt:lpstr>Urban</vt:lpstr>
      <vt:lpstr>Visualizing Land Use Changes based on Historic Images of  Brevard County, Florida</vt:lpstr>
      <vt:lpstr>Capstone Presentation Overview</vt:lpstr>
      <vt:lpstr>Project Objectives</vt:lpstr>
      <vt:lpstr>Study Area</vt:lpstr>
      <vt:lpstr>Study Area</vt:lpstr>
      <vt:lpstr>Study Area</vt:lpstr>
      <vt:lpstr>Historic Aerial Photos Sources/Years</vt:lpstr>
      <vt:lpstr>University of Florida</vt:lpstr>
      <vt:lpstr>Florida Dept of Transportation</vt:lpstr>
      <vt:lpstr>Research of Potential Software</vt:lpstr>
      <vt:lpstr>ArcMap Automatic Georeferencing</vt:lpstr>
      <vt:lpstr>ArcMap - Manual Georeferencing</vt:lpstr>
      <vt:lpstr>Flight Path Overlap</vt:lpstr>
      <vt:lpstr>ArcMap Workflow</vt:lpstr>
      <vt:lpstr>Methodology for determining  Land Use Change </vt:lpstr>
      <vt:lpstr>Final ArcMap</vt:lpstr>
      <vt:lpstr>Better Workflow?</vt:lpstr>
      <vt:lpstr>Project Challenges </vt:lpstr>
      <vt:lpstr>Web Deployment </vt:lpstr>
      <vt:lpstr>Anticipated Results </vt:lpstr>
      <vt:lpstr>Project Timeline </vt:lpstr>
      <vt:lpstr>Presentation Possibilities</vt:lpstr>
      <vt:lpstr>Acknowledgements</vt:lpstr>
      <vt:lpstr>Sources</vt:lpstr>
      <vt:lpstr>Sources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 Imagery of Brevard County, Florida</dc:title>
  <dc:creator>Marnie</dc:creator>
  <cp:lastModifiedBy>Beth King</cp:lastModifiedBy>
  <cp:revision>225</cp:revision>
  <dcterms:created xsi:type="dcterms:W3CDTF">2006-08-16T00:00:00Z</dcterms:created>
  <dcterms:modified xsi:type="dcterms:W3CDTF">2014-05-05T22:34:39Z</dcterms:modified>
</cp:coreProperties>
</file>