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7" r:id="rId1"/>
  </p:sldMasterIdLst>
  <p:notesMasterIdLst>
    <p:notesMasterId r:id="rId23"/>
  </p:notesMasterIdLst>
  <p:sldIdLst>
    <p:sldId id="256" r:id="rId2"/>
    <p:sldId id="297" r:id="rId3"/>
    <p:sldId id="295" r:id="rId4"/>
    <p:sldId id="284" r:id="rId5"/>
    <p:sldId id="258" r:id="rId6"/>
    <p:sldId id="291" r:id="rId7"/>
    <p:sldId id="265" r:id="rId8"/>
    <p:sldId id="259" r:id="rId9"/>
    <p:sldId id="261" r:id="rId10"/>
    <p:sldId id="293" r:id="rId11"/>
    <p:sldId id="294" r:id="rId12"/>
    <p:sldId id="292" r:id="rId13"/>
    <p:sldId id="303" r:id="rId14"/>
    <p:sldId id="299" r:id="rId15"/>
    <p:sldId id="288" r:id="rId16"/>
    <p:sldId id="300" r:id="rId17"/>
    <p:sldId id="301" r:id="rId18"/>
    <p:sldId id="296" r:id="rId19"/>
    <p:sldId id="304" r:id="rId20"/>
    <p:sldId id="302" r:id="rId21"/>
    <p:sldId id="279" r:id="rId22"/>
  </p:sldIdLst>
  <p:sldSz cx="9144000" cy="5143500" type="screen16x9"/>
  <p:notesSz cx="6954838" cy="9240838"/>
  <p:embeddedFontLst>
    <p:embeddedFont>
      <p:font typeface="Arvo" panose="020B0604020202020204" charset="0"/>
      <p:regular r:id="rId24"/>
      <p:bold r:id="rId25"/>
      <p:italic r:id="rId26"/>
      <p:boldItalic r:id="rId27"/>
    </p:embeddedFont>
    <p:embeddedFont>
      <p:font typeface="Calibri" panose="020F0502020204030204" pitchFamily="34" charset="0"/>
      <p:regular r:id="rId28"/>
      <p:bold r:id="rId29"/>
      <p:italic r:id="rId30"/>
      <p:boldItalic r:id="rId31"/>
    </p:embeddedFont>
    <p:embeddedFont>
      <p:font typeface="Roboto Condensed" panose="020B0604020202020204" charset="0"/>
      <p:regular r:id="rId32"/>
      <p:bold r:id="rId33"/>
      <p:italic r:id="rId34"/>
      <p:boldItalic r:id="rId35"/>
    </p:embeddedFont>
    <p:embeddedFont>
      <p:font typeface="Roboto Condensed Light" panose="020B0604020202020204" charset="0"/>
      <p:regular r:id="rId36"/>
      <p:bold r:id="rId37"/>
      <p:italic r:id="rId38"/>
      <p:boldItalic r:id="rId3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D83D3"/>
    <a:srgbClr val="000066"/>
    <a:srgbClr val="F2D7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01928E9-B045-4D9A-BD40-8AA75E13B2BD}">
  <a:tblStyle styleId="{201928E9-B045-4D9A-BD40-8AA75E13B2B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537" autoAdjust="0"/>
  </p:normalViewPr>
  <p:slideViewPr>
    <p:cSldViewPr snapToGrid="0">
      <p:cViewPr>
        <p:scale>
          <a:sx n="106" d="100"/>
          <a:sy n="106" d="100"/>
        </p:scale>
        <p:origin x="778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66" d="100"/>
          <a:sy n="66" d="100"/>
        </p:scale>
        <p:origin x="3134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9" Type="http://schemas.openxmlformats.org/officeDocument/2006/relationships/font" Target="fonts/font16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1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font" Target="fonts/font1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font" Target="fonts/font14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font" Target="fonts/font1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693738"/>
            <a:ext cx="6159500" cy="34639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95484" y="4389398"/>
            <a:ext cx="5563870" cy="41583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531" tIns="92531" rIns="92531" bIns="92531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7861283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693738"/>
            <a:ext cx="6157912" cy="34639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35f391192_00:notes"/>
          <p:cNvSpPr txBox="1">
            <a:spLocks noGrp="1"/>
          </p:cNvSpPr>
          <p:nvPr>
            <p:ph type="body" idx="1"/>
          </p:nvPr>
        </p:nvSpPr>
        <p:spPr>
          <a:xfrm>
            <a:off x="695484" y="4389398"/>
            <a:ext cx="5563870" cy="4158377"/>
          </a:xfrm>
          <a:prstGeom prst="rect">
            <a:avLst/>
          </a:prstGeom>
        </p:spPr>
        <p:txBody>
          <a:bodyPr spcFirstLastPara="1" wrap="square" lIns="92531" tIns="92531" rIns="92531" bIns="92531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575693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693738"/>
            <a:ext cx="6157912" cy="34639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p:notes"/>
          <p:cNvSpPr txBox="1">
            <a:spLocks noGrp="1"/>
          </p:cNvSpPr>
          <p:nvPr>
            <p:ph type="body" idx="1"/>
          </p:nvPr>
        </p:nvSpPr>
        <p:spPr>
          <a:xfrm>
            <a:off x="695484" y="4389398"/>
            <a:ext cx="5563870" cy="4158377"/>
          </a:xfrm>
          <a:prstGeom prst="rect">
            <a:avLst/>
          </a:prstGeom>
        </p:spPr>
        <p:txBody>
          <a:bodyPr spcFirstLastPara="1" wrap="square" lIns="92531" tIns="92531" rIns="92531" bIns="92531" anchor="t" anchorCtr="0">
            <a:noAutofit/>
          </a:bodyPr>
          <a:lstStyle/>
          <a:p>
            <a:pPr marL="0" indent="0">
              <a:buNone/>
            </a:pPr>
            <a:r>
              <a:rPr lang="en-US" dirty="0"/>
              <a:t>https://www.map.org.uk/downloads/map-ch1--access-to-healthcare.pdf</a:t>
            </a:r>
          </a:p>
          <a:p>
            <a:pPr marL="0" indent="0">
              <a:buNone/>
            </a:pPr>
            <a:r>
              <a:rPr lang="en-US" dirty="0"/>
              <a:t>Image by The White Canvas; thewhitecanvas.co.uk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568560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693738"/>
            <a:ext cx="6157912" cy="34639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35f391192_029:notes"/>
          <p:cNvSpPr txBox="1">
            <a:spLocks noGrp="1"/>
          </p:cNvSpPr>
          <p:nvPr>
            <p:ph type="body" idx="1"/>
          </p:nvPr>
        </p:nvSpPr>
        <p:spPr>
          <a:xfrm>
            <a:off x="695484" y="4389398"/>
            <a:ext cx="5563870" cy="4158377"/>
          </a:xfrm>
          <a:prstGeom prst="rect">
            <a:avLst/>
          </a:prstGeom>
        </p:spPr>
        <p:txBody>
          <a:bodyPr spcFirstLastPara="1" wrap="square" lIns="92531" tIns="92531" rIns="92531" bIns="92531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11932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693738"/>
            <a:ext cx="6157912" cy="34639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p:notes"/>
          <p:cNvSpPr txBox="1">
            <a:spLocks noGrp="1"/>
          </p:cNvSpPr>
          <p:nvPr>
            <p:ph type="body" idx="1"/>
          </p:nvPr>
        </p:nvSpPr>
        <p:spPr>
          <a:xfrm>
            <a:off x="695484" y="4389398"/>
            <a:ext cx="5563870" cy="4158377"/>
          </a:xfrm>
          <a:prstGeom prst="rect">
            <a:avLst/>
          </a:prstGeom>
        </p:spPr>
        <p:txBody>
          <a:bodyPr spcFirstLastPara="1" wrap="square" lIns="92531" tIns="92531" rIns="92531" bIns="92531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36068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693738"/>
            <a:ext cx="6157912" cy="34639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p:notes"/>
          <p:cNvSpPr txBox="1">
            <a:spLocks noGrp="1"/>
          </p:cNvSpPr>
          <p:nvPr>
            <p:ph type="body" idx="1"/>
          </p:nvPr>
        </p:nvSpPr>
        <p:spPr>
          <a:xfrm>
            <a:off x="695484" y="4389398"/>
            <a:ext cx="5563870" cy="4158377"/>
          </a:xfrm>
          <a:prstGeom prst="rect">
            <a:avLst/>
          </a:prstGeom>
        </p:spPr>
        <p:txBody>
          <a:bodyPr spcFirstLastPara="1" wrap="square" lIns="92531" tIns="92531" rIns="92531" bIns="92531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801426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693738"/>
            <a:ext cx="6157912" cy="34639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p:notes"/>
          <p:cNvSpPr txBox="1">
            <a:spLocks noGrp="1"/>
          </p:cNvSpPr>
          <p:nvPr>
            <p:ph type="body" idx="1"/>
          </p:nvPr>
        </p:nvSpPr>
        <p:spPr>
          <a:xfrm>
            <a:off x="695484" y="4389398"/>
            <a:ext cx="5563870" cy="4158377"/>
          </a:xfrm>
          <a:prstGeom prst="rect">
            <a:avLst/>
          </a:prstGeom>
        </p:spPr>
        <p:txBody>
          <a:bodyPr spcFirstLastPara="1" wrap="square" lIns="92531" tIns="92531" rIns="92531" bIns="92531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452472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693738"/>
            <a:ext cx="6157912" cy="34639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p:notes"/>
          <p:cNvSpPr txBox="1">
            <a:spLocks noGrp="1"/>
          </p:cNvSpPr>
          <p:nvPr>
            <p:ph type="body" idx="1"/>
          </p:nvPr>
        </p:nvSpPr>
        <p:spPr>
          <a:xfrm>
            <a:off x="695484" y="4389398"/>
            <a:ext cx="5563870" cy="4158377"/>
          </a:xfrm>
          <a:prstGeom prst="rect">
            <a:avLst/>
          </a:prstGeom>
        </p:spPr>
        <p:txBody>
          <a:bodyPr spcFirstLastPara="1" wrap="square" lIns="92531" tIns="92531" rIns="92531" bIns="92531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374665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693738"/>
            <a:ext cx="6157912" cy="34639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p:notes"/>
          <p:cNvSpPr txBox="1">
            <a:spLocks noGrp="1"/>
          </p:cNvSpPr>
          <p:nvPr>
            <p:ph type="body" idx="1"/>
          </p:nvPr>
        </p:nvSpPr>
        <p:spPr>
          <a:xfrm>
            <a:off x="695484" y="4389398"/>
            <a:ext cx="5563870" cy="4158377"/>
          </a:xfrm>
          <a:prstGeom prst="rect">
            <a:avLst/>
          </a:prstGeom>
        </p:spPr>
        <p:txBody>
          <a:bodyPr spcFirstLastPara="1" wrap="square" lIns="92531" tIns="92531" rIns="92531" bIns="92531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557128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693738"/>
            <a:ext cx="6157912" cy="34639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p:notes"/>
          <p:cNvSpPr txBox="1">
            <a:spLocks noGrp="1"/>
          </p:cNvSpPr>
          <p:nvPr>
            <p:ph type="body" idx="1"/>
          </p:nvPr>
        </p:nvSpPr>
        <p:spPr>
          <a:xfrm>
            <a:off x="695484" y="4389398"/>
            <a:ext cx="5563870" cy="4158377"/>
          </a:xfrm>
          <a:prstGeom prst="rect">
            <a:avLst/>
          </a:prstGeom>
        </p:spPr>
        <p:txBody>
          <a:bodyPr spcFirstLastPara="1" wrap="square" lIns="92531" tIns="92531" rIns="92531" bIns="92531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353420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35f391192_0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693738"/>
            <a:ext cx="6157912" cy="34639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9" name="Google Shape;339;g35f391192_085:notes"/>
          <p:cNvSpPr txBox="1">
            <a:spLocks noGrp="1"/>
          </p:cNvSpPr>
          <p:nvPr>
            <p:ph type="body" idx="1"/>
          </p:nvPr>
        </p:nvSpPr>
        <p:spPr>
          <a:xfrm>
            <a:off x="695484" y="4389398"/>
            <a:ext cx="5563870" cy="4158377"/>
          </a:xfrm>
          <a:prstGeom prst="rect">
            <a:avLst/>
          </a:prstGeom>
        </p:spPr>
        <p:txBody>
          <a:bodyPr spcFirstLastPara="1" wrap="square" lIns="92531" tIns="92531" rIns="92531" bIns="92531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5101709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693738"/>
            <a:ext cx="6157912" cy="34639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0" name="Google Shape;510;g35ed75ccf_0134:notes"/>
          <p:cNvSpPr txBox="1">
            <a:spLocks noGrp="1"/>
          </p:cNvSpPr>
          <p:nvPr>
            <p:ph type="body" idx="1"/>
          </p:nvPr>
        </p:nvSpPr>
        <p:spPr>
          <a:xfrm>
            <a:off x="695484" y="4389398"/>
            <a:ext cx="5563870" cy="4158377"/>
          </a:xfrm>
          <a:prstGeom prst="rect">
            <a:avLst/>
          </a:prstGeom>
        </p:spPr>
        <p:txBody>
          <a:bodyPr spcFirstLastPara="1" wrap="square" lIns="92531" tIns="92531" rIns="92531" bIns="92531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20339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693738"/>
            <a:ext cx="6157912" cy="34639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8" name="Google Shape;298;g35f391192_057:notes"/>
          <p:cNvSpPr txBox="1">
            <a:spLocks noGrp="1"/>
          </p:cNvSpPr>
          <p:nvPr>
            <p:ph type="body" idx="1"/>
          </p:nvPr>
        </p:nvSpPr>
        <p:spPr>
          <a:xfrm>
            <a:off x="695484" y="4389398"/>
            <a:ext cx="5563870" cy="4158377"/>
          </a:xfrm>
          <a:prstGeom prst="rect">
            <a:avLst/>
          </a:prstGeom>
        </p:spPr>
        <p:txBody>
          <a:bodyPr spcFirstLastPara="1" wrap="square" lIns="92531" tIns="92531" rIns="92531" bIns="92531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0653676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693738"/>
            <a:ext cx="6157912" cy="34639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0" name="Google Shape;510;g35ed75ccf_0134:notes"/>
          <p:cNvSpPr txBox="1">
            <a:spLocks noGrp="1"/>
          </p:cNvSpPr>
          <p:nvPr>
            <p:ph type="body" idx="1"/>
          </p:nvPr>
        </p:nvSpPr>
        <p:spPr>
          <a:xfrm>
            <a:off x="695484" y="4389398"/>
            <a:ext cx="5563870" cy="4158377"/>
          </a:xfrm>
          <a:prstGeom prst="rect">
            <a:avLst/>
          </a:prstGeom>
        </p:spPr>
        <p:txBody>
          <a:bodyPr spcFirstLastPara="1" wrap="square" lIns="92531" tIns="92531" rIns="92531" bIns="92531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8704293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693738"/>
            <a:ext cx="6157912" cy="34639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0" name="Google Shape;500;g35ed75ccf_022:notes"/>
          <p:cNvSpPr txBox="1">
            <a:spLocks noGrp="1"/>
          </p:cNvSpPr>
          <p:nvPr>
            <p:ph type="body" idx="1"/>
          </p:nvPr>
        </p:nvSpPr>
        <p:spPr>
          <a:xfrm>
            <a:off x="695484" y="4389398"/>
            <a:ext cx="5563870" cy="4158377"/>
          </a:xfrm>
          <a:prstGeom prst="rect">
            <a:avLst/>
          </a:prstGeom>
        </p:spPr>
        <p:txBody>
          <a:bodyPr spcFirstLastPara="1" wrap="square" lIns="92531" tIns="92531" rIns="92531" bIns="92531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150482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693738"/>
            <a:ext cx="6157912" cy="34639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35f391192_029:notes"/>
          <p:cNvSpPr txBox="1">
            <a:spLocks noGrp="1"/>
          </p:cNvSpPr>
          <p:nvPr>
            <p:ph type="body" idx="1"/>
          </p:nvPr>
        </p:nvSpPr>
        <p:spPr>
          <a:xfrm>
            <a:off x="695484" y="4389398"/>
            <a:ext cx="5563870" cy="4158377"/>
          </a:xfrm>
          <a:prstGeom prst="rect">
            <a:avLst/>
          </a:prstGeom>
        </p:spPr>
        <p:txBody>
          <a:bodyPr spcFirstLastPara="1" wrap="square" lIns="92531" tIns="92531" rIns="92531" bIns="92531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642928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693738"/>
            <a:ext cx="6157912" cy="34639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8" name="Google Shape;318;g35f391192_073:notes"/>
          <p:cNvSpPr txBox="1">
            <a:spLocks noGrp="1"/>
          </p:cNvSpPr>
          <p:nvPr>
            <p:ph type="body" idx="1"/>
          </p:nvPr>
        </p:nvSpPr>
        <p:spPr>
          <a:xfrm>
            <a:off x="695484" y="4389398"/>
            <a:ext cx="5563870" cy="4158377"/>
          </a:xfrm>
          <a:prstGeom prst="rect">
            <a:avLst/>
          </a:prstGeom>
        </p:spPr>
        <p:txBody>
          <a:bodyPr spcFirstLastPara="1" wrap="square" lIns="92531" tIns="92531" rIns="92531" bIns="92531" anchor="t" anchorCtr="0">
            <a:noAutofit/>
          </a:bodyPr>
          <a:lstStyle/>
          <a:p>
            <a:pPr marL="0" indent="0">
              <a:buNone/>
            </a:pPr>
            <a:r>
              <a:rPr lang="en-US" dirty="0"/>
              <a:t>https://history.state.gov/milestones/1993-2000/oslo</a:t>
            </a:r>
          </a:p>
          <a:p>
            <a:pPr marL="0" indent="0">
              <a:buNone/>
            </a:pPr>
            <a:r>
              <a:rPr lang="en-US" dirty="0"/>
              <a:t>https://www.britannica.com/event/Six-Day-War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69420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693738"/>
            <a:ext cx="6157912" cy="34639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35f391192_04:notes"/>
          <p:cNvSpPr txBox="1">
            <a:spLocks noGrp="1"/>
          </p:cNvSpPr>
          <p:nvPr>
            <p:ph type="body" idx="1"/>
          </p:nvPr>
        </p:nvSpPr>
        <p:spPr>
          <a:xfrm>
            <a:off x="695484" y="4389398"/>
            <a:ext cx="5563870" cy="4158377"/>
          </a:xfrm>
          <a:prstGeom prst="rect">
            <a:avLst/>
          </a:prstGeom>
        </p:spPr>
        <p:txBody>
          <a:bodyPr spcFirstLastPara="1" wrap="square" lIns="92531" tIns="92531" rIns="92531" bIns="92531" anchor="t" anchorCtr="0">
            <a:noAutofit/>
          </a:bodyPr>
          <a:lstStyle/>
          <a:p>
            <a:pPr marL="0" indent="0">
              <a:buNone/>
            </a:pPr>
            <a:r>
              <a:rPr lang="en-US" dirty="0"/>
              <a:t>* Need to figure out transitions between maps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611088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693738"/>
            <a:ext cx="6157912" cy="34639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p:notes"/>
          <p:cNvSpPr txBox="1">
            <a:spLocks noGrp="1"/>
          </p:cNvSpPr>
          <p:nvPr>
            <p:ph type="body" idx="1"/>
          </p:nvPr>
        </p:nvSpPr>
        <p:spPr>
          <a:xfrm>
            <a:off x="695484" y="4389398"/>
            <a:ext cx="5563870" cy="4158377"/>
          </a:xfrm>
          <a:prstGeom prst="rect">
            <a:avLst/>
          </a:prstGeom>
        </p:spPr>
        <p:txBody>
          <a:bodyPr spcFirstLastPara="1" wrap="square" lIns="92531" tIns="92531" rIns="92531" bIns="92531" anchor="t" anchorCtr="0">
            <a:noAutofit/>
          </a:bodyPr>
          <a:lstStyle/>
          <a:p>
            <a:pPr marL="0" indent="0">
              <a:buNone/>
            </a:pPr>
            <a:r>
              <a:rPr lang="en-US" dirty="0"/>
              <a:t>https://www.unrwa.org/activity/health-west-bank</a:t>
            </a:r>
          </a:p>
          <a:p>
            <a:pPr marL="0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7835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693738"/>
            <a:ext cx="6157912" cy="34639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8" name="Google Shape;298;g35f391192_057:notes"/>
          <p:cNvSpPr txBox="1">
            <a:spLocks noGrp="1"/>
          </p:cNvSpPr>
          <p:nvPr>
            <p:ph type="body" idx="1"/>
          </p:nvPr>
        </p:nvSpPr>
        <p:spPr>
          <a:xfrm>
            <a:off x="695484" y="4389398"/>
            <a:ext cx="5563870" cy="4158377"/>
          </a:xfrm>
          <a:prstGeom prst="rect">
            <a:avLst/>
          </a:prstGeom>
        </p:spPr>
        <p:txBody>
          <a:bodyPr spcFirstLastPara="1" wrap="square" lIns="92531" tIns="92531" rIns="92531" bIns="92531" anchor="t" anchorCtr="0">
            <a:noAutofit/>
          </a:bodyPr>
          <a:lstStyle/>
          <a:p>
            <a:pPr marL="0" indent="0">
              <a:buNone/>
            </a:pPr>
            <a:r>
              <a:rPr lang="en-US" dirty="0"/>
              <a:t>https://www.map.org.uk/downloads/map-ch1--access-to-healthcare.pdf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0922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693738"/>
            <a:ext cx="6157912" cy="34639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35f391192_029:notes"/>
          <p:cNvSpPr txBox="1">
            <a:spLocks noGrp="1"/>
          </p:cNvSpPr>
          <p:nvPr>
            <p:ph type="body" idx="1"/>
          </p:nvPr>
        </p:nvSpPr>
        <p:spPr>
          <a:xfrm>
            <a:off x="695484" y="4389398"/>
            <a:ext cx="5563870" cy="4158377"/>
          </a:xfrm>
          <a:prstGeom prst="rect">
            <a:avLst/>
          </a:prstGeom>
        </p:spPr>
        <p:txBody>
          <a:bodyPr spcFirstLastPara="1" wrap="square" lIns="92531" tIns="92531" rIns="92531" bIns="92531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004154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693738"/>
            <a:ext cx="6157912" cy="34639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p:notes"/>
          <p:cNvSpPr txBox="1">
            <a:spLocks noGrp="1"/>
          </p:cNvSpPr>
          <p:nvPr>
            <p:ph type="body" idx="1"/>
          </p:nvPr>
        </p:nvSpPr>
        <p:spPr>
          <a:xfrm>
            <a:off x="695484" y="4389398"/>
            <a:ext cx="5563870" cy="4158377"/>
          </a:xfrm>
          <a:prstGeom prst="rect">
            <a:avLst/>
          </a:prstGeom>
        </p:spPr>
        <p:txBody>
          <a:bodyPr spcFirstLastPara="1" wrap="square" lIns="92531" tIns="92531" rIns="92531" bIns="92531" anchor="t" anchorCtr="0">
            <a:noAutofit/>
          </a:bodyPr>
          <a:lstStyle/>
          <a:p>
            <a:pPr marL="0" indent="0">
              <a:buNone/>
            </a:pPr>
            <a:r>
              <a:rPr lang="en-US" dirty="0"/>
              <a:t>https://www.btselem.org/map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785149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7544483" y="657775"/>
            <a:ext cx="1299300" cy="432900"/>
          </a:xfrm>
          <a:prstGeom prst="triangle">
            <a:avLst>
              <a:gd name="adj" fmla="val 32425"/>
            </a:avLst>
          </a:prstGeom>
          <a:solidFill>
            <a:srgbClr val="2632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vo"/>
              <a:ea typeface="Arvo"/>
              <a:cs typeface="Arvo"/>
              <a:sym typeface="Arvo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0" y="-7088"/>
            <a:ext cx="8661398" cy="5150588"/>
            <a:chOff x="0" y="-7088"/>
            <a:chExt cx="8661398" cy="5150588"/>
          </a:xfrm>
        </p:grpSpPr>
        <p:sp>
          <p:nvSpPr>
            <p:cNvPr id="12" name="Google Shape;12;p2"/>
            <p:cNvSpPr/>
            <p:nvPr/>
          </p:nvSpPr>
          <p:spPr>
            <a:xfrm>
              <a:off x="0" y="0"/>
              <a:ext cx="3525000" cy="5143500"/>
            </a:xfrm>
            <a:prstGeom prst="rect">
              <a:avLst/>
            </a:prstGeom>
            <a:solidFill>
              <a:srgbClr val="C7D3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10800000" flipH="1">
              <a:off x="3517898" y="-7088"/>
              <a:ext cx="5143500" cy="5143500"/>
            </a:xfrm>
            <a:prstGeom prst="rtTriangle">
              <a:avLst/>
            </a:prstGeom>
            <a:solidFill>
              <a:srgbClr val="C7D3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14" name="Google Shape;14;p2"/>
          <p:cNvGrpSpPr/>
          <p:nvPr/>
        </p:nvGrpSpPr>
        <p:grpSpPr>
          <a:xfrm rot="10800000" flipH="1">
            <a:off x="1" y="1090763"/>
            <a:ext cx="8847502" cy="2961975"/>
            <a:chOff x="-8178042" y="-4493254"/>
            <a:chExt cx="19483598" cy="6522736"/>
          </a:xfrm>
        </p:grpSpPr>
        <p:sp>
          <p:nvSpPr>
            <p:cNvPr id="15" name="Google Shape;15;p2"/>
            <p:cNvSpPr/>
            <p:nvPr/>
          </p:nvSpPr>
          <p:spPr>
            <a:xfrm>
              <a:off x="-8178042" y="-4493118"/>
              <a:ext cx="12968400" cy="6522600"/>
            </a:xfrm>
            <a:prstGeom prst="rect">
              <a:avLst/>
            </a:prstGeom>
            <a:solidFill>
              <a:srgbClr val="3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782955" y="-4493254"/>
              <a:ext cx="6522600" cy="6522600"/>
            </a:xfrm>
            <a:prstGeom prst="rtTriangle">
              <a:avLst/>
            </a:prstGeom>
            <a:solidFill>
              <a:srgbClr val="3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17" name="Google Shape;17;p2"/>
          <p:cNvGrpSpPr/>
          <p:nvPr/>
        </p:nvGrpSpPr>
        <p:grpSpPr>
          <a:xfrm>
            <a:off x="3677236" y="4278349"/>
            <a:ext cx="5480829" cy="432996"/>
            <a:chOff x="5582265" y="4646738"/>
            <a:chExt cx="5480829" cy="432996"/>
          </a:xfrm>
        </p:grpSpPr>
        <p:sp>
          <p:nvSpPr>
            <p:cNvPr id="18" name="Google Shape;18;p2"/>
            <p:cNvSpPr/>
            <p:nvPr/>
          </p:nvSpPr>
          <p:spPr>
            <a:xfrm rot="10800000">
              <a:off x="5582265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D26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" name="Google Shape;19;p2"/>
            <p:cNvGrpSpPr/>
            <p:nvPr/>
          </p:nvGrpSpPr>
          <p:grpSpPr>
            <a:xfrm flipH="1">
              <a:off x="5585232" y="4646738"/>
              <a:ext cx="5477861" cy="304551"/>
              <a:chOff x="-24158748" y="330075"/>
              <a:chExt cx="30568423" cy="1699506"/>
            </a:xfrm>
          </p:grpSpPr>
          <p:sp>
            <p:nvSpPr>
              <p:cNvPr id="20" name="Google Shape;20;p2"/>
              <p:cNvSpPr/>
              <p:nvPr/>
            </p:nvSpPr>
            <p:spPr>
              <a:xfrm>
                <a:off x="-24158748" y="330081"/>
                <a:ext cx="28908000" cy="1699500"/>
              </a:xfrm>
              <a:prstGeom prst="rect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4710175" y="330075"/>
                <a:ext cx="1699500" cy="1699500"/>
              </a:xfrm>
              <a:prstGeom prst="rtTriangle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2" name="Google Shape;22;p2"/>
          <p:cNvSpPr txBox="1">
            <a:spLocks noGrp="1"/>
          </p:cNvSpPr>
          <p:nvPr>
            <p:ph type="ctrTitle"/>
          </p:nvPr>
        </p:nvSpPr>
        <p:spPr>
          <a:xfrm>
            <a:off x="685800" y="1090750"/>
            <a:ext cx="5367900" cy="296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"/>
          <p:cNvSpPr/>
          <p:nvPr/>
        </p:nvSpPr>
        <p:spPr>
          <a:xfrm>
            <a:off x="5697214" y="2635519"/>
            <a:ext cx="889200" cy="296400"/>
          </a:xfrm>
          <a:prstGeom prst="triangle">
            <a:avLst>
              <a:gd name="adj" fmla="val 32425"/>
            </a:avLst>
          </a:prstGeom>
          <a:solidFill>
            <a:srgbClr val="2632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vo"/>
              <a:ea typeface="Arvo"/>
              <a:cs typeface="Arvo"/>
              <a:sym typeface="Arvo"/>
            </a:endParaRPr>
          </a:p>
        </p:txBody>
      </p:sp>
      <p:grpSp>
        <p:nvGrpSpPr>
          <p:cNvPr id="25" name="Google Shape;25;p3"/>
          <p:cNvGrpSpPr/>
          <p:nvPr/>
        </p:nvGrpSpPr>
        <p:grpSpPr>
          <a:xfrm>
            <a:off x="0" y="-7088"/>
            <a:ext cx="8661398" cy="5150588"/>
            <a:chOff x="0" y="-7088"/>
            <a:chExt cx="8661398" cy="5150588"/>
          </a:xfrm>
        </p:grpSpPr>
        <p:sp>
          <p:nvSpPr>
            <p:cNvPr id="26" name="Google Shape;26;p3"/>
            <p:cNvSpPr/>
            <p:nvPr/>
          </p:nvSpPr>
          <p:spPr>
            <a:xfrm>
              <a:off x="0" y="0"/>
              <a:ext cx="3525000" cy="5143500"/>
            </a:xfrm>
            <a:prstGeom prst="rect">
              <a:avLst/>
            </a:prstGeom>
            <a:solidFill>
              <a:srgbClr val="C7D3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3"/>
            <p:cNvSpPr/>
            <p:nvPr/>
          </p:nvSpPr>
          <p:spPr>
            <a:xfrm rot="10800000" flipH="1">
              <a:off x="3517898" y="-7088"/>
              <a:ext cx="5143500" cy="5143500"/>
            </a:xfrm>
            <a:prstGeom prst="rtTriangle">
              <a:avLst/>
            </a:prstGeom>
            <a:solidFill>
              <a:srgbClr val="C7D3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28" name="Google Shape;28;p3"/>
          <p:cNvGrpSpPr/>
          <p:nvPr/>
        </p:nvGrpSpPr>
        <p:grpSpPr>
          <a:xfrm rot="10800000" flipH="1">
            <a:off x="-2" y="2924826"/>
            <a:ext cx="6589087" cy="2027268"/>
            <a:chOff x="-9894852" y="-4493254"/>
            <a:chExt cx="21200407" cy="6522740"/>
          </a:xfrm>
        </p:grpSpPr>
        <p:sp>
          <p:nvSpPr>
            <p:cNvPr id="29" name="Google Shape;29;p3"/>
            <p:cNvSpPr/>
            <p:nvPr/>
          </p:nvSpPr>
          <p:spPr>
            <a:xfrm>
              <a:off x="-9894852" y="-4493114"/>
              <a:ext cx="14685300" cy="6522600"/>
            </a:xfrm>
            <a:prstGeom prst="rect">
              <a:avLst/>
            </a:prstGeom>
            <a:solidFill>
              <a:srgbClr val="3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0" name="Google Shape;30;p3"/>
            <p:cNvSpPr/>
            <p:nvPr/>
          </p:nvSpPr>
          <p:spPr>
            <a:xfrm>
              <a:off x="4782955" y="-4493254"/>
              <a:ext cx="6522600" cy="6522600"/>
            </a:xfrm>
            <a:prstGeom prst="rtTriangle">
              <a:avLst/>
            </a:prstGeom>
            <a:solidFill>
              <a:srgbClr val="3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31" name="Google Shape;31;p3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32" name="Google Shape;32;p3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D26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3" name="Google Shape;33;p3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34" name="Google Shape;34;p3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35;p3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6" name="Google Shape;36;p3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37" name="Google Shape;37;p3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38;p3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9" name="Google Shape;39;p3"/>
          <p:cNvSpPr txBox="1">
            <a:spLocks noGrp="1"/>
          </p:cNvSpPr>
          <p:nvPr>
            <p:ph type="ctrTitle"/>
          </p:nvPr>
        </p:nvSpPr>
        <p:spPr>
          <a:xfrm>
            <a:off x="463525" y="2871148"/>
            <a:ext cx="40944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40" name="Google Shape;40;p3"/>
          <p:cNvSpPr txBox="1">
            <a:spLocks noGrp="1"/>
          </p:cNvSpPr>
          <p:nvPr>
            <p:ph type="subTitle" idx="1"/>
          </p:nvPr>
        </p:nvSpPr>
        <p:spPr>
          <a:xfrm>
            <a:off x="463525" y="3975449"/>
            <a:ext cx="40944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9800"/>
              </a:buClr>
              <a:buSzPts val="2000"/>
              <a:buNone/>
              <a:defRPr sz="2000">
                <a:solidFill>
                  <a:srgbClr val="FF9800"/>
                </a:solidFill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Clr>
                <a:srgbClr val="FF9800"/>
              </a:buClr>
              <a:buSzPts val="2000"/>
              <a:buNone/>
              <a:defRPr sz="2000">
                <a:solidFill>
                  <a:srgbClr val="FF9800"/>
                </a:solidFill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Clr>
                <a:srgbClr val="FF9800"/>
              </a:buClr>
              <a:buSzPts val="2000"/>
              <a:buNone/>
              <a:defRPr sz="2000">
                <a:solidFill>
                  <a:srgbClr val="FF9800"/>
                </a:solidFill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Clr>
                <a:srgbClr val="FF9800"/>
              </a:buClr>
              <a:buSzPts val="2000"/>
              <a:buNone/>
              <a:defRPr sz="2000">
                <a:solidFill>
                  <a:srgbClr val="FF9800"/>
                </a:solidFill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Clr>
                <a:srgbClr val="FF9800"/>
              </a:buClr>
              <a:buSzPts val="2000"/>
              <a:buNone/>
              <a:defRPr sz="2000">
                <a:solidFill>
                  <a:srgbClr val="FF9800"/>
                </a:solidFill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Clr>
                <a:srgbClr val="FF9800"/>
              </a:buClr>
              <a:buSzPts val="2000"/>
              <a:buNone/>
              <a:defRPr sz="2000">
                <a:solidFill>
                  <a:srgbClr val="FF9800"/>
                </a:solidFill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Clr>
                <a:srgbClr val="FF9800"/>
              </a:buClr>
              <a:buSzPts val="2000"/>
              <a:buNone/>
              <a:defRPr sz="2000">
                <a:solidFill>
                  <a:srgbClr val="FF9800"/>
                </a:solidFill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Clr>
                <a:srgbClr val="FF9800"/>
              </a:buClr>
              <a:buSzPts val="2000"/>
              <a:buNone/>
              <a:defRPr sz="2000">
                <a:solidFill>
                  <a:srgbClr val="FF9800"/>
                </a:solidFill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Clr>
                <a:srgbClr val="FF9800"/>
              </a:buClr>
              <a:buSzPts val="2000"/>
              <a:buNone/>
              <a:defRPr sz="2000">
                <a:solidFill>
                  <a:srgbClr val="FF9800"/>
                </a:solidFill>
              </a:defRPr>
            </a:lvl9pPr>
          </a:lstStyle>
          <a:p>
            <a:endParaRPr/>
          </a:p>
        </p:txBody>
      </p:sp>
      <p:sp>
        <p:nvSpPr>
          <p:cNvPr id="41" name="Google Shape;41;p3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Google Shape;62;p5"/>
          <p:cNvGrpSpPr/>
          <p:nvPr/>
        </p:nvGrpSpPr>
        <p:grpSpPr>
          <a:xfrm>
            <a:off x="-4" y="40"/>
            <a:ext cx="7072430" cy="1327315"/>
            <a:chOff x="-4" y="40"/>
            <a:chExt cx="7072430" cy="1327315"/>
          </a:xfrm>
        </p:grpSpPr>
        <p:sp>
          <p:nvSpPr>
            <p:cNvPr id="63" name="Google Shape;63;p5"/>
            <p:cNvSpPr/>
            <p:nvPr/>
          </p:nvSpPr>
          <p:spPr>
            <a:xfrm>
              <a:off x="6292649" y="126425"/>
              <a:ext cx="779700" cy="259800"/>
            </a:xfrm>
            <a:prstGeom prst="triangle">
              <a:avLst>
                <a:gd name="adj" fmla="val 32425"/>
              </a:avLst>
            </a:prstGeom>
            <a:solidFill>
              <a:srgbClr val="2632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grpSp>
          <p:nvGrpSpPr>
            <p:cNvPr id="64" name="Google Shape;64;p5"/>
            <p:cNvGrpSpPr/>
            <p:nvPr/>
          </p:nvGrpSpPr>
          <p:grpSpPr>
            <a:xfrm rot="10800000" flipH="1">
              <a:off x="3" y="40"/>
              <a:ext cx="6756168" cy="1327315"/>
              <a:chOff x="-2168138" y="330075"/>
              <a:chExt cx="8650663" cy="1699506"/>
            </a:xfrm>
          </p:grpSpPr>
          <p:sp>
            <p:nvSpPr>
              <p:cNvPr id="65" name="Google Shape;65;p5"/>
              <p:cNvSpPr/>
              <p:nvPr/>
            </p:nvSpPr>
            <p:spPr>
              <a:xfrm>
                <a:off x="-2168138" y="330081"/>
                <a:ext cx="69582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66" name="Google Shape;66;p5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  <p:grpSp>
          <p:nvGrpSpPr>
            <p:cNvPr id="67" name="Google Shape;67;p5"/>
            <p:cNvGrpSpPr/>
            <p:nvPr/>
          </p:nvGrpSpPr>
          <p:grpSpPr>
            <a:xfrm rot="10800000" flipH="1">
              <a:off x="-4" y="381007"/>
              <a:ext cx="7072430" cy="771744"/>
              <a:chOff x="-9092084" y="330075"/>
              <a:chExt cx="15574609" cy="1699501"/>
            </a:xfrm>
          </p:grpSpPr>
          <p:sp>
            <p:nvSpPr>
              <p:cNvPr id="68" name="Google Shape;68;p5"/>
              <p:cNvSpPr/>
              <p:nvPr/>
            </p:nvSpPr>
            <p:spPr>
              <a:xfrm>
                <a:off x="-9092084" y="330076"/>
                <a:ext cx="13882200" cy="1699500"/>
              </a:xfrm>
              <a:prstGeom prst="rect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69" name="Google Shape;69;p5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</p:grpSp>
      <p:grpSp>
        <p:nvGrpSpPr>
          <p:cNvPr id="70" name="Google Shape;70;p5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71" name="Google Shape;71;p5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D26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2" name="Google Shape;72;p5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73" name="Google Shape;73;p5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74;p5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5" name="Google Shape;75;p5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76" name="Google Shape;76;p5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77;p5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78" name="Google Shape;78;p5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492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5"/>
          <p:cNvSpPr txBox="1">
            <a:spLocks noGrp="1"/>
          </p:cNvSpPr>
          <p:nvPr>
            <p:ph type="body" idx="1"/>
          </p:nvPr>
        </p:nvSpPr>
        <p:spPr>
          <a:xfrm>
            <a:off x="814275" y="1327350"/>
            <a:ext cx="6132600" cy="314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SzPts val="2400"/>
              <a:buChar char="▰"/>
              <a:defRPr/>
            </a:lvl1pPr>
            <a:lvl2pPr marL="914400" lvl="1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2pPr>
            <a:lvl3pPr marL="1371600" lvl="2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3pPr>
            <a:lvl4pPr marL="1828800" lvl="3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4pPr>
            <a:lvl5pPr marL="2286000" lvl="4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5pPr>
            <a:lvl6pPr marL="2743200" lvl="5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6pPr>
            <a:lvl7pPr marL="3200400" lvl="6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7pPr>
            <a:lvl8pPr marL="3657600" lvl="7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8pPr>
            <a:lvl9pPr marL="4114800" lvl="8" indent="-381000">
              <a:spcBef>
                <a:spcPts val="1000"/>
              </a:spcBef>
              <a:spcAft>
                <a:spcPts val="1000"/>
              </a:spcAft>
              <a:buSzPts val="2400"/>
              <a:buChar char="▻"/>
              <a:defRPr/>
            </a:lvl9pPr>
          </a:lstStyle>
          <a:p>
            <a:endParaRPr/>
          </a:p>
        </p:txBody>
      </p:sp>
      <p:sp>
        <p:nvSpPr>
          <p:cNvPr id="80" name="Google Shape;80;p5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5" name="Google Shape;125;p8"/>
          <p:cNvGrpSpPr/>
          <p:nvPr/>
        </p:nvGrpSpPr>
        <p:grpSpPr>
          <a:xfrm>
            <a:off x="-4" y="40"/>
            <a:ext cx="7072430" cy="1327315"/>
            <a:chOff x="-4" y="40"/>
            <a:chExt cx="7072430" cy="1327315"/>
          </a:xfrm>
        </p:grpSpPr>
        <p:sp>
          <p:nvSpPr>
            <p:cNvPr id="126" name="Google Shape;126;p8"/>
            <p:cNvSpPr/>
            <p:nvPr/>
          </p:nvSpPr>
          <p:spPr>
            <a:xfrm>
              <a:off x="6292649" y="126425"/>
              <a:ext cx="779700" cy="259800"/>
            </a:xfrm>
            <a:prstGeom prst="triangle">
              <a:avLst>
                <a:gd name="adj" fmla="val 32425"/>
              </a:avLst>
            </a:prstGeom>
            <a:solidFill>
              <a:srgbClr val="2632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grpSp>
          <p:nvGrpSpPr>
            <p:cNvPr id="127" name="Google Shape;127;p8"/>
            <p:cNvGrpSpPr/>
            <p:nvPr/>
          </p:nvGrpSpPr>
          <p:grpSpPr>
            <a:xfrm rot="10800000" flipH="1">
              <a:off x="3" y="40"/>
              <a:ext cx="6756168" cy="1327315"/>
              <a:chOff x="-2168138" y="330075"/>
              <a:chExt cx="8650663" cy="1699506"/>
            </a:xfrm>
          </p:grpSpPr>
          <p:sp>
            <p:nvSpPr>
              <p:cNvPr id="128" name="Google Shape;128;p8"/>
              <p:cNvSpPr/>
              <p:nvPr/>
            </p:nvSpPr>
            <p:spPr>
              <a:xfrm>
                <a:off x="-2168138" y="330081"/>
                <a:ext cx="69582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129" name="Google Shape;129;p8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  <p:grpSp>
          <p:nvGrpSpPr>
            <p:cNvPr id="130" name="Google Shape;130;p8"/>
            <p:cNvGrpSpPr/>
            <p:nvPr/>
          </p:nvGrpSpPr>
          <p:grpSpPr>
            <a:xfrm rot="10800000" flipH="1">
              <a:off x="-4" y="381007"/>
              <a:ext cx="7072430" cy="771744"/>
              <a:chOff x="-9092084" y="330075"/>
              <a:chExt cx="15574609" cy="1699501"/>
            </a:xfrm>
          </p:grpSpPr>
          <p:sp>
            <p:nvSpPr>
              <p:cNvPr id="131" name="Google Shape;131;p8"/>
              <p:cNvSpPr/>
              <p:nvPr/>
            </p:nvSpPr>
            <p:spPr>
              <a:xfrm>
                <a:off x="-9092084" y="330076"/>
                <a:ext cx="13882200" cy="1699500"/>
              </a:xfrm>
              <a:prstGeom prst="rect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132" name="Google Shape;132;p8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</p:grpSp>
      <p:grpSp>
        <p:nvGrpSpPr>
          <p:cNvPr id="133" name="Google Shape;133;p8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134" name="Google Shape;134;p8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D26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5" name="Google Shape;135;p8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36" name="Google Shape;136;p8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137;p8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8" name="Google Shape;138;p8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39" name="Google Shape;139;p8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" name="Google Shape;140;p8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41" name="Google Shape;141;p8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8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0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64" name="Google Shape;164;p10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165" name="Google Shape;165;p10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D26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6" name="Google Shape;166;p10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67" name="Google Shape;167;p10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" name="Google Shape;168;p10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9" name="Google Shape;169;p10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70" name="Google Shape;170;p10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" name="Google Shape;171;p10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72" name="Google Shape;172;p10"/>
          <p:cNvGrpSpPr/>
          <p:nvPr/>
        </p:nvGrpSpPr>
        <p:grpSpPr>
          <a:xfrm rot="10800000">
            <a:off x="-8" y="-2"/>
            <a:ext cx="2202830" cy="670795"/>
            <a:chOff x="5575242" y="4472723"/>
            <a:chExt cx="2202830" cy="670795"/>
          </a:xfrm>
        </p:grpSpPr>
        <p:sp>
          <p:nvSpPr>
            <p:cNvPr id="173" name="Google Shape;173;p10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2632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74" name="Google Shape;174;p10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75" name="Google Shape;175;p10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" name="Google Shape;176;p10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7" name="Google Shape;177;p10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78" name="Google Shape;178;p10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" name="Google Shape;179;p10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14275" y="1327350"/>
            <a:ext cx="6132600" cy="314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▰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810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1371600" lvl="2" indent="-3810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1828800" lvl="3" indent="-3810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2286000" lvl="4" indent="-3810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2743200" lvl="5" indent="-3810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3200400" lvl="6" indent="-3810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3657600" lvl="7" indent="-3810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4114800" lvl="8" indent="-381000">
              <a:spcBef>
                <a:spcPts val="1000"/>
              </a:spcBef>
              <a:spcAft>
                <a:spcPts val="100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2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r">
              <a:buNone/>
              <a:defRPr sz="12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r">
              <a:buNone/>
              <a:defRPr sz="12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r">
              <a:buNone/>
              <a:defRPr sz="12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r">
              <a:buNone/>
              <a:defRPr sz="12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r">
              <a:buNone/>
              <a:defRPr sz="12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r">
              <a:buNone/>
              <a:defRPr sz="12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r">
              <a:buNone/>
              <a:defRPr sz="12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r">
              <a:buNone/>
              <a:defRPr sz="12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4" r:id="rId4"/>
    <p:sldLayoutId id="2147483656" r:id="rId5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healthsites.io/#country-data" TargetMode="External"/><Relationship Id="rId7" Type="http://schemas.openxmlformats.org/officeDocument/2006/relationships/hyperlink" Target="http://www.emro.who.int/countries/pse/index.html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unrwa.org/resources" TargetMode="External"/><Relationship Id="rId5" Type="http://schemas.openxmlformats.org/officeDocument/2006/relationships/hyperlink" Target="http://www.pcbs.gov.ps/site/lang__en/507/default.aspx" TargetMode="External"/><Relationship Id="rId4" Type="http://schemas.openxmlformats.org/officeDocument/2006/relationships/hyperlink" Target="https://data.humdata.org/search?ext_geodata=1&amp;groups=pse&amp;q=&amp;ext_page_size=25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1"/>
          <p:cNvSpPr txBox="1">
            <a:spLocks noGrp="1"/>
          </p:cNvSpPr>
          <p:nvPr>
            <p:ph type="ctrTitle"/>
          </p:nvPr>
        </p:nvSpPr>
        <p:spPr>
          <a:xfrm>
            <a:off x="685800" y="1090750"/>
            <a:ext cx="5367900" cy="236595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/>
              <a:t>Examining the Effects of Ph</a:t>
            </a:r>
            <a:r>
              <a:rPr lang="en-US" sz="3200" dirty="0"/>
              <a:t>ys</a:t>
            </a:r>
            <a:r>
              <a:rPr lang="en" sz="3200" dirty="0"/>
              <a:t>ical Barriers on Healthcare Accessibility in the West Bank</a:t>
            </a:r>
            <a:endParaRPr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2556163" y="2918100"/>
            <a:ext cx="1787237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Clr>
                <a:srgbClr val="FFFFFF"/>
              </a:buClr>
              <a:buSzPts val="4800"/>
              <a:buFont typeface="Roboto Condensed"/>
              <a:buNone/>
              <a:defRPr sz="32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algn="ctr">
              <a:buClr>
                <a:srgbClr val="FFFFFF"/>
              </a:buClr>
              <a:buSzPts val="4800"/>
              <a:buFont typeface="Roboto Condensed"/>
              <a:buNone/>
              <a:defRPr sz="48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algn="ctr">
              <a:buClr>
                <a:srgbClr val="FFFFFF"/>
              </a:buClr>
              <a:buSzPts val="4800"/>
              <a:buFont typeface="Roboto Condensed"/>
              <a:buNone/>
              <a:defRPr sz="48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algn="ctr">
              <a:buClr>
                <a:srgbClr val="FFFFFF"/>
              </a:buClr>
              <a:buSzPts val="4800"/>
              <a:buFont typeface="Roboto Condensed"/>
              <a:buNone/>
              <a:defRPr sz="48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algn="ctr">
              <a:buClr>
                <a:srgbClr val="FFFFFF"/>
              </a:buClr>
              <a:buSzPts val="4800"/>
              <a:buFont typeface="Roboto Condensed"/>
              <a:buNone/>
              <a:defRPr sz="48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algn="ctr">
              <a:buClr>
                <a:srgbClr val="FFFFFF"/>
              </a:buClr>
              <a:buSzPts val="4800"/>
              <a:buFont typeface="Roboto Condensed"/>
              <a:buNone/>
              <a:defRPr sz="48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algn="ctr">
              <a:buClr>
                <a:srgbClr val="FFFFFF"/>
              </a:buClr>
              <a:buSzPts val="4800"/>
              <a:buFont typeface="Roboto Condensed"/>
              <a:buNone/>
              <a:defRPr sz="48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algn="ctr">
              <a:buClr>
                <a:srgbClr val="FFFFFF"/>
              </a:buClr>
              <a:buSzPts val="4800"/>
              <a:buFont typeface="Roboto Condensed"/>
              <a:buNone/>
              <a:defRPr sz="48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algn="ctr">
              <a:buClr>
                <a:srgbClr val="FFFFFF"/>
              </a:buClr>
              <a:buSzPts val="4800"/>
              <a:buFont typeface="Roboto Condensed"/>
              <a:buNone/>
              <a:defRPr sz="48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r>
              <a:rPr lang="en-US" sz="1600" dirty="0">
                <a:solidFill>
                  <a:srgbClr val="FFC000"/>
                </a:solidFill>
              </a:rPr>
              <a:t>James </a:t>
            </a:r>
            <a:r>
              <a:rPr lang="en-US" sz="1600" dirty="0" err="1">
                <a:solidFill>
                  <a:srgbClr val="FFC000"/>
                </a:solidFill>
              </a:rPr>
              <a:t>Skoryanc</a:t>
            </a:r>
            <a:endParaRPr lang="en-US" sz="16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6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492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AMBULANCE SCREENING</a:t>
            </a:r>
            <a:endParaRPr dirty="0"/>
          </a:p>
        </p:txBody>
      </p:sp>
      <p:sp>
        <p:nvSpPr>
          <p:cNvPr id="237" name="Google Shape;237;p16"/>
          <p:cNvSpPr txBox="1">
            <a:spLocks noGrp="1"/>
          </p:cNvSpPr>
          <p:nvPr>
            <p:ph type="body" idx="1"/>
          </p:nvPr>
        </p:nvSpPr>
        <p:spPr>
          <a:xfrm>
            <a:off x="6202326" y="1864242"/>
            <a:ext cx="2351508" cy="1538881"/>
          </a:xfrm>
          <a:prstGeom prst="rect">
            <a:avLst/>
          </a:prstGeom>
        </p:spPr>
        <p:txBody>
          <a:bodyPr spcFirstLastPara="1" wrap="square" lIns="91425" tIns="91425" rIns="91425" bIns="91425" anchor="ctr" anchorCtr="1">
            <a:noAutofit/>
          </a:bodyPr>
          <a:lstStyle/>
          <a:p>
            <a: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Char char="▰"/>
            </a:pPr>
            <a:r>
              <a:rPr lang="en-US" sz="1800" dirty="0"/>
              <a:t>Particularly important given reliance on specialty services in East Jerusalem</a:t>
            </a:r>
          </a:p>
        </p:txBody>
      </p:sp>
      <p:sp>
        <p:nvSpPr>
          <p:cNvPr id="238" name="Google Shape;238;p16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grpSp>
        <p:nvGrpSpPr>
          <p:cNvPr id="19" name="Google Shape;741;p37"/>
          <p:cNvGrpSpPr/>
          <p:nvPr/>
        </p:nvGrpSpPr>
        <p:grpSpPr>
          <a:xfrm>
            <a:off x="312953" y="654825"/>
            <a:ext cx="333016" cy="241699"/>
            <a:chOff x="4604550" y="3714775"/>
            <a:chExt cx="439625" cy="319075"/>
          </a:xfrm>
        </p:grpSpPr>
        <p:sp>
          <p:nvSpPr>
            <p:cNvPr id="20" name="Google Shape;742;p37"/>
            <p:cNvSpPr/>
            <p:nvPr/>
          </p:nvSpPr>
          <p:spPr>
            <a:xfrm>
              <a:off x="4604550" y="3714775"/>
              <a:ext cx="439625" cy="319075"/>
            </a:xfrm>
            <a:custGeom>
              <a:avLst/>
              <a:gdLst/>
              <a:ahLst/>
              <a:cxnLst/>
              <a:rect l="0" t="0" r="0" b="0"/>
              <a:pathLst>
                <a:path w="17585" h="12763" fill="none" extrusionOk="0">
                  <a:moveTo>
                    <a:pt x="1" y="1"/>
                  </a:moveTo>
                  <a:lnTo>
                    <a:pt x="1" y="12276"/>
                  </a:lnTo>
                  <a:lnTo>
                    <a:pt x="1" y="12276"/>
                  </a:lnTo>
                  <a:lnTo>
                    <a:pt x="1" y="12373"/>
                  </a:lnTo>
                  <a:lnTo>
                    <a:pt x="25" y="12471"/>
                  </a:lnTo>
                  <a:lnTo>
                    <a:pt x="74" y="12544"/>
                  </a:lnTo>
                  <a:lnTo>
                    <a:pt x="122" y="12617"/>
                  </a:lnTo>
                  <a:lnTo>
                    <a:pt x="196" y="12690"/>
                  </a:lnTo>
                  <a:lnTo>
                    <a:pt x="293" y="12714"/>
                  </a:lnTo>
                  <a:lnTo>
                    <a:pt x="366" y="12763"/>
                  </a:lnTo>
                  <a:lnTo>
                    <a:pt x="488" y="12763"/>
                  </a:lnTo>
                  <a:lnTo>
                    <a:pt x="17585" y="1276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743;p37"/>
            <p:cNvSpPr/>
            <p:nvPr/>
          </p:nvSpPr>
          <p:spPr>
            <a:xfrm>
              <a:off x="4647175" y="3761675"/>
              <a:ext cx="354400" cy="213725"/>
            </a:xfrm>
            <a:custGeom>
              <a:avLst/>
              <a:gdLst/>
              <a:ahLst/>
              <a:cxnLst/>
              <a:rect l="0" t="0" r="0" b="0"/>
              <a:pathLst>
                <a:path w="14176" h="8549" fill="none" extrusionOk="0">
                  <a:moveTo>
                    <a:pt x="1" y="8549"/>
                  </a:moveTo>
                  <a:lnTo>
                    <a:pt x="3654" y="4408"/>
                  </a:lnTo>
                  <a:lnTo>
                    <a:pt x="5821" y="5699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61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61" y="1924"/>
                  </a:lnTo>
                  <a:lnTo>
                    <a:pt x="9085" y="1924"/>
                  </a:lnTo>
                  <a:lnTo>
                    <a:pt x="10571" y="3337"/>
                  </a:lnTo>
                  <a:lnTo>
                    <a:pt x="14175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E6C00ED7-00F0-46BA-8354-48E6D9AB3A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8" y="1321544"/>
            <a:ext cx="5432907" cy="382195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CDF9C25-1D73-47D1-AA2A-6921D3A869B5}"/>
              </a:ext>
            </a:extLst>
          </p:cNvPr>
          <p:cNvSpPr txBox="1"/>
          <p:nvPr/>
        </p:nvSpPr>
        <p:spPr>
          <a:xfrm>
            <a:off x="38600" y="4952100"/>
            <a:ext cx="248194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solidFill>
                  <a:schemeClr val="tx2">
                    <a:lumMod val="50000"/>
                  </a:schemeClr>
                </a:solidFill>
              </a:rPr>
              <a:t>Image by The White Canvas; thewhitecanvas.co.uk</a:t>
            </a:r>
          </a:p>
        </p:txBody>
      </p:sp>
    </p:spTree>
    <p:extLst>
      <p:ext uri="{BB962C8B-B14F-4D97-AF65-F5344CB8AC3E}">
        <p14:creationId xmlns:p14="http://schemas.microsoft.com/office/powerpoint/2010/main" val="17524482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4"/>
          <p:cNvSpPr txBox="1">
            <a:spLocks noGrp="1"/>
          </p:cNvSpPr>
          <p:nvPr>
            <p:ph type="ctrTitle"/>
          </p:nvPr>
        </p:nvSpPr>
        <p:spPr>
          <a:xfrm>
            <a:off x="718706" y="3197213"/>
            <a:ext cx="40944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dirty="0"/>
              <a:t>ANALYSIS</a:t>
            </a:r>
            <a:endParaRPr sz="4400" dirty="0"/>
          </a:p>
        </p:txBody>
      </p:sp>
      <p:sp>
        <p:nvSpPr>
          <p:cNvPr id="223" name="Google Shape;223;p14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325206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6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492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PROPOSED ANALYSIS</a:t>
            </a:r>
            <a:endParaRPr dirty="0"/>
          </a:p>
        </p:txBody>
      </p:sp>
      <p:sp>
        <p:nvSpPr>
          <p:cNvPr id="237" name="Google Shape;237;p16"/>
          <p:cNvSpPr txBox="1">
            <a:spLocks noGrp="1"/>
          </p:cNvSpPr>
          <p:nvPr>
            <p:ph type="body" idx="1"/>
          </p:nvPr>
        </p:nvSpPr>
        <p:spPr>
          <a:xfrm>
            <a:off x="537766" y="1861203"/>
            <a:ext cx="8068468" cy="221587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</a:pPr>
            <a:r>
              <a:rPr lang="en-US" sz="2000" dirty="0"/>
              <a:t>Analysis of accessibility across the West Bank without obstacles</a:t>
            </a:r>
          </a:p>
          <a:p>
            <a:pPr lvl="0">
              <a:spcBef>
                <a:spcPts val="0"/>
              </a:spcBef>
            </a:pPr>
            <a:r>
              <a:rPr lang="en-US" sz="2000" dirty="0"/>
              <a:t>Analysis of accessibility across the West Bank with obstacles</a:t>
            </a:r>
          </a:p>
          <a:p>
            <a:pPr lvl="0">
              <a:spcBef>
                <a:spcPts val="0"/>
              </a:spcBef>
            </a:pPr>
            <a:r>
              <a:rPr lang="en-US" sz="2000" dirty="0"/>
              <a:t>Comparison of the two outputs to reveal effect of obstacles generally and locally</a:t>
            </a:r>
          </a:p>
          <a:p>
            <a:pPr lvl="1">
              <a:spcBef>
                <a:spcPts val="0"/>
              </a:spcBef>
            </a:pPr>
            <a:r>
              <a:rPr lang="en-US" sz="2000" dirty="0"/>
              <a:t>What obstacles hinder accessibility the most?</a:t>
            </a:r>
          </a:p>
          <a:p>
            <a:pPr lvl="1">
              <a:spcBef>
                <a:spcPts val="0"/>
              </a:spcBef>
            </a:pPr>
            <a:r>
              <a:rPr lang="en-US" sz="2000" dirty="0"/>
              <a:t>What populations are affected the most?</a:t>
            </a:r>
          </a:p>
          <a:p>
            <a:pPr>
              <a:spcBef>
                <a:spcPts val="0"/>
              </a:spcBef>
            </a:pPr>
            <a:r>
              <a:rPr lang="en-US" sz="2000" dirty="0"/>
              <a:t>Analysis of accessibility of Israeli settlements in the West Bank</a:t>
            </a:r>
            <a:endParaRPr sz="2000" dirty="0"/>
          </a:p>
        </p:txBody>
      </p:sp>
      <p:sp>
        <p:nvSpPr>
          <p:cNvPr id="238" name="Google Shape;238;p16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  <p:grpSp>
        <p:nvGrpSpPr>
          <p:cNvPr id="8" name="Google Shape;700;p37">
            <a:extLst>
              <a:ext uri="{FF2B5EF4-FFF2-40B4-BE49-F238E27FC236}">
                <a16:creationId xmlns:a16="http://schemas.microsoft.com/office/drawing/2014/main" id="{8154E33D-4977-4001-A6E3-2CC275B42CBD}"/>
              </a:ext>
            </a:extLst>
          </p:cNvPr>
          <p:cNvGrpSpPr/>
          <p:nvPr/>
        </p:nvGrpSpPr>
        <p:grpSpPr>
          <a:xfrm>
            <a:off x="351638" y="617925"/>
            <a:ext cx="309022" cy="315499"/>
            <a:chOff x="3951850" y="2985350"/>
            <a:chExt cx="407950" cy="416500"/>
          </a:xfrm>
        </p:grpSpPr>
        <p:sp>
          <p:nvSpPr>
            <p:cNvPr id="9" name="Google Shape;701;p37">
              <a:extLst>
                <a:ext uri="{FF2B5EF4-FFF2-40B4-BE49-F238E27FC236}">
                  <a16:creationId xmlns:a16="http://schemas.microsoft.com/office/drawing/2014/main" id="{532A1ED9-B9E5-4CF6-AC63-2F6EB440924A}"/>
                </a:ext>
              </a:extLst>
            </p:cNvPr>
            <p:cNvSpPr/>
            <p:nvPr/>
          </p:nvSpPr>
          <p:spPr>
            <a:xfrm>
              <a:off x="3951850" y="2985350"/>
              <a:ext cx="314800" cy="314825"/>
            </a:xfrm>
            <a:custGeom>
              <a:avLst/>
              <a:gdLst/>
              <a:ahLst/>
              <a:cxnLst/>
              <a:rect l="0" t="0" r="0" b="0"/>
              <a:pathLst>
                <a:path w="12592" h="12593" fill="none" extrusionOk="0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702;p37">
              <a:extLst>
                <a:ext uri="{FF2B5EF4-FFF2-40B4-BE49-F238E27FC236}">
                  <a16:creationId xmlns:a16="http://schemas.microsoft.com/office/drawing/2014/main" id="{F991D053-DFF1-4D2F-8C73-1C2BF8EEE2D7}"/>
                </a:ext>
              </a:extLst>
            </p:cNvPr>
            <p:cNvSpPr/>
            <p:nvPr/>
          </p:nvSpPr>
          <p:spPr>
            <a:xfrm>
              <a:off x="3988375" y="3021875"/>
              <a:ext cx="241750" cy="241750"/>
            </a:xfrm>
            <a:custGeom>
              <a:avLst/>
              <a:gdLst/>
              <a:ahLst/>
              <a:cxnLst/>
              <a:rect l="0" t="0" r="0" b="0"/>
              <a:pathLst>
                <a:path w="9670" h="9670" fill="none" extrusionOk="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  <a:lnTo>
                    <a:pt x="4823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703;p37">
              <a:extLst>
                <a:ext uri="{FF2B5EF4-FFF2-40B4-BE49-F238E27FC236}">
                  <a16:creationId xmlns:a16="http://schemas.microsoft.com/office/drawing/2014/main" id="{95B64E2C-FF37-4F43-B82C-23ED5EC7A059}"/>
                </a:ext>
              </a:extLst>
            </p:cNvPr>
            <p:cNvSpPr/>
            <p:nvPr/>
          </p:nvSpPr>
          <p:spPr>
            <a:xfrm>
              <a:off x="4024300" y="3058425"/>
              <a:ext cx="84650" cy="84650"/>
            </a:xfrm>
            <a:custGeom>
              <a:avLst/>
              <a:gdLst/>
              <a:ahLst/>
              <a:cxnLst/>
              <a:rect l="0" t="0" r="0" b="0"/>
              <a:pathLst>
                <a:path w="3386" h="3386" fill="none" extrusionOk="0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704;p37">
              <a:extLst>
                <a:ext uri="{FF2B5EF4-FFF2-40B4-BE49-F238E27FC236}">
                  <a16:creationId xmlns:a16="http://schemas.microsoft.com/office/drawing/2014/main" id="{F8F121FD-3378-4100-8CCA-8B0FF9F53529}"/>
                </a:ext>
              </a:extLst>
            </p:cNvPr>
            <p:cNvSpPr/>
            <p:nvPr/>
          </p:nvSpPr>
          <p:spPr>
            <a:xfrm>
              <a:off x="4205750" y="3248375"/>
              <a:ext cx="154050" cy="153475"/>
            </a:xfrm>
            <a:custGeom>
              <a:avLst/>
              <a:gdLst/>
              <a:ahLst/>
              <a:cxnLst/>
              <a:rect l="0" t="0" r="0" b="0"/>
              <a:pathLst>
                <a:path w="6162" h="6139" fill="none" extrusionOk="0">
                  <a:moveTo>
                    <a:pt x="0" y="1024"/>
                  </a:moveTo>
                  <a:lnTo>
                    <a:pt x="4969" y="5992"/>
                  </a:ln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5701235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6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492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POPULAR METHODS</a:t>
            </a:r>
            <a:endParaRPr dirty="0"/>
          </a:p>
        </p:txBody>
      </p:sp>
      <p:sp>
        <p:nvSpPr>
          <p:cNvPr id="237" name="Google Shape;237;p16"/>
          <p:cNvSpPr txBox="1">
            <a:spLocks noGrp="1"/>
          </p:cNvSpPr>
          <p:nvPr>
            <p:ph type="body" idx="1"/>
          </p:nvPr>
        </p:nvSpPr>
        <p:spPr>
          <a:xfrm>
            <a:off x="470641" y="1610390"/>
            <a:ext cx="8068468" cy="134097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</a:pPr>
            <a:r>
              <a:rPr lang="en-US" sz="2000" dirty="0"/>
              <a:t>Cost Surface Analysis</a:t>
            </a:r>
          </a:p>
          <a:p>
            <a:pPr lvl="1">
              <a:spcBef>
                <a:spcPts val="0"/>
              </a:spcBef>
            </a:pPr>
            <a:r>
              <a:rPr lang="en-US" sz="1600" dirty="0"/>
              <a:t>Accessibility expressed as travel time to nearest facility </a:t>
            </a:r>
          </a:p>
          <a:p>
            <a:pPr lvl="1">
              <a:spcBef>
                <a:spcPts val="0"/>
              </a:spcBef>
            </a:pPr>
            <a:r>
              <a:rPr lang="en-US" sz="1600" dirty="0"/>
              <a:t>Does not consider availability (demand, choice)</a:t>
            </a:r>
          </a:p>
          <a:p>
            <a:pPr lvl="1">
              <a:spcBef>
                <a:spcPts val="0"/>
              </a:spcBef>
            </a:pPr>
            <a:r>
              <a:rPr lang="en-US" sz="1600" dirty="0"/>
              <a:t>Useful for large, undeveloped areas</a:t>
            </a:r>
          </a:p>
        </p:txBody>
      </p:sp>
      <p:sp>
        <p:nvSpPr>
          <p:cNvPr id="238" name="Google Shape;238;p16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  <p:sp>
        <p:nvSpPr>
          <p:cNvPr id="13" name="Google Shape;237;p16"/>
          <p:cNvSpPr txBox="1">
            <a:spLocks/>
          </p:cNvSpPr>
          <p:nvPr/>
        </p:nvSpPr>
        <p:spPr>
          <a:xfrm>
            <a:off x="470641" y="2843915"/>
            <a:ext cx="8068468" cy="13409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▰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>
              <a:spcBef>
                <a:spcPts val="0"/>
              </a:spcBef>
            </a:pPr>
            <a:r>
              <a:rPr lang="en-US" sz="2000" dirty="0"/>
              <a:t>Two Step Floating Catchment Areas</a:t>
            </a:r>
          </a:p>
          <a:p>
            <a:pPr lvl="1">
              <a:spcBef>
                <a:spcPts val="0"/>
              </a:spcBef>
            </a:pPr>
            <a:r>
              <a:rPr lang="en-US" sz="1600" dirty="0"/>
              <a:t>Accessibility expressed as ratio of providers to served population</a:t>
            </a:r>
          </a:p>
          <a:p>
            <a:pPr lvl="1">
              <a:spcBef>
                <a:spcPts val="0"/>
              </a:spcBef>
            </a:pPr>
            <a:r>
              <a:rPr lang="en-US" sz="1600" dirty="0"/>
              <a:t>Considers distance and availability</a:t>
            </a:r>
          </a:p>
          <a:p>
            <a:pPr lvl="1">
              <a:spcBef>
                <a:spcPts val="0"/>
              </a:spcBef>
            </a:pPr>
            <a:r>
              <a:rPr lang="en-US" sz="1600" dirty="0"/>
              <a:t>Ineffective in rural areas with few facilities</a:t>
            </a:r>
          </a:p>
        </p:txBody>
      </p:sp>
      <p:grpSp>
        <p:nvGrpSpPr>
          <p:cNvPr id="14" name="Google Shape;645;p37"/>
          <p:cNvGrpSpPr/>
          <p:nvPr/>
        </p:nvGrpSpPr>
        <p:grpSpPr>
          <a:xfrm>
            <a:off x="312240" y="628540"/>
            <a:ext cx="273988" cy="294270"/>
            <a:chOff x="616425" y="2329600"/>
            <a:chExt cx="361700" cy="388475"/>
          </a:xfrm>
        </p:grpSpPr>
        <p:sp>
          <p:nvSpPr>
            <p:cNvPr id="15" name="Google Shape;646;p37"/>
            <p:cNvSpPr/>
            <p:nvPr/>
          </p:nvSpPr>
          <p:spPr>
            <a:xfrm>
              <a:off x="616425" y="2329600"/>
              <a:ext cx="361700" cy="388475"/>
            </a:xfrm>
            <a:custGeom>
              <a:avLst/>
              <a:gdLst/>
              <a:ahLst/>
              <a:cxnLst/>
              <a:rect l="0" t="0" r="0" b="0"/>
              <a:pathLst>
                <a:path w="14468" h="15539" fill="none" extrusionOk="0">
                  <a:moveTo>
                    <a:pt x="14273" y="13030"/>
                  </a:moveTo>
                  <a:lnTo>
                    <a:pt x="9621" y="6479"/>
                  </a:lnTo>
                  <a:lnTo>
                    <a:pt x="9621" y="2338"/>
                  </a:lnTo>
                  <a:lnTo>
                    <a:pt x="10303" y="1656"/>
                  </a:lnTo>
                  <a:lnTo>
                    <a:pt x="10303" y="1656"/>
                  </a:lnTo>
                  <a:lnTo>
                    <a:pt x="10400" y="1559"/>
                  </a:lnTo>
                  <a:lnTo>
                    <a:pt x="10474" y="1437"/>
                  </a:lnTo>
                  <a:lnTo>
                    <a:pt x="10522" y="1291"/>
                  </a:lnTo>
                  <a:lnTo>
                    <a:pt x="10571" y="1169"/>
                  </a:lnTo>
                  <a:lnTo>
                    <a:pt x="10571" y="1023"/>
                  </a:lnTo>
                  <a:lnTo>
                    <a:pt x="10571" y="877"/>
                  </a:lnTo>
                  <a:lnTo>
                    <a:pt x="10547" y="731"/>
                  </a:lnTo>
                  <a:lnTo>
                    <a:pt x="10498" y="609"/>
                  </a:lnTo>
                  <a:lnTo>
                    <a:pt x="10498" y="609"/>
                  </a:lnTo>
                  <a:lnTo>
                    <a:pt x="10449" y="463"/>
                  </a:lnTo>
                  <a:lnTo>
                    <a:pt x="10352" y="366"/>
                  </a:lnTo>
                  <a:lnTo>
                    <a:pt x="10254" y="244"/>
                  </a:lnTo>
                  <a:lnTo>
                    <a:pt x="10157" y="171"/>
                  </a:lnTo>
                  <a:lnTo>
                    <a:pt x="10035" y="98"/>
                  </a:lnTo>
                  <a:lnTo>
                    <a:pt x="9889" y="49"/>
                  </a:lnTo>
                  <a:lnTo>
                    <a:pt x="9767" y="25"/>
                  </a:lnTo>
                  <a:lnTo>
                    <a:pt x="9621" y="0"/>
                  </a:lnTo>
                  <a:lnTo>
                    <a:pt x="4848" y="0"/>
                  </a:lnTo>
                  <a:lnTo>
                    <a:pt x="4848" y="0"/>
                  </a:lnTo>
                  <a:lnTo>
                    <a:pt x="4701" y="25"/>
                  </a:lnTo>
                  <a:lnTo>
                    <a:pt x="4580" y="49"/>
                  </a:lnTo>
                  <a:lnTo>
                    <a:pt x="4433" y="98"/>
                  </a:lnTo>
                  <a:lnTo>
                    <a:pt x="4312" y="171"/>
                  </a:lnTo>
                  <a:lnTo>
                    <a:pt x="4214" y="244"/>
                  </a:lnTo>
                  <a:lnTo>
                    <a:pt x="4117" y="366"/>
                  </a:lnTo>
                  <a:lnTo>
                    <a:pt x="4019" y="463"/>
                  </a:lnTo>
                  <a:lnTo>
                    <a:pt x="3971" y="609"/>
                  </a:lnTo>
                  <a:lnTo>
                    <a:pt x="3971" y="609"/>
                  </a:lnTo>
                  <a:lnTo>
                    <a:pt x="3922" y="731"/>
                  </a:lnTo>
                  <a:lnTo>
                    <a:pt x="3898" y="877"/>
                  </a:lnTo>
                  <a:lnTo>
                    <a:pt x="3898" y="1023"/>
                  </a:lnTo>
                  <a:lnTo>
                    <a:pt x="3898" y="1169"/>
                  </a:lnTo>
                  <a:lnTo>
                    <a:pt x="3946" y="1291"/>
                  </a:lnTo>
                  <a:lnTo>
                    <a:pt x="3995" y="1437"/>
                  </a:lnTo>
                  <a:lnTo>
                    <a:pt x="4068" y="1559"/>
                  </a:lnTo>
                  <a:lnTo>
                    <a:pt x="4166" y="1656"/>
                  </a:lnTo>
                  <a:lnTo>
                    <a:pt x="4848" y="2338"/>
                  </a:lnTo>
                  <a:lnTo>
                    <a:pt x="4848" y="6479"/>
                  </a:lnTo>
                  <a:lnTo>
                    <a:pt x="196" y="13030"/>
                  </a:lnTo>
                  <a:lnTo>
                    <a:pt x="196" y="13030"/>
                  </a:lnTo>
                  <a:lnTo>
                    <a:pt x="123" y="13152"/>
                  </a:lnTo>
                  <a:lnTo>
                    <a:pt x="50" y="13274"/>
                  </a:lnTo>
                  <a:lnTo>
                    <a:pt x="25" y="13395"/>
                  </a:lnTo>
                  <a:lnTo>
                    <a:pt x="1" y="13517"/>
                  </a:lnTo>
                  <a:lnTo>
                    <a:pt x="1" y="13639"/>
                  </a:lnTo>
                  <a:lnTo>
                    <a:pt x="25" y="13785"/>
                  </a:lnTo>
                  <a:lnTo>
                    <a:pt x="50" y="13907"/>
                  </a:lnTo>
                  <a:lnTo>
                    <a:pt x="98" y="14029"/>
                  </a:lnTo>
                  <a:lnTo>
                    <a:pt x="585" y="15003"/>
                  </a:lnTo>
                  <a:lnTo>
                    <a:pt x="585" y="15003"/>
                  </a:lnTo>
                  <a:lnTo>
                    <a:pt x="658" y="15125"/>
                  </a:lnTo>
                  <a:lnTo>
                    <a:pt x="756" y="15222"/>
                  </a:lnTo>
                  <a:lnTo>
                    <a:pt x="829" y="15320"/>
                  </a:lnTo>
                  <a:lnTo>
                    <a:pt x="951" y="15393"/>
                  </a:lnTo>
                  <a:lnTo>
                    <a:pt x="1073" y="15441"/>
                  </a:lnTo>
                  <a:lnTo>
                    <a:pt x="1194" y="15490"/>
                  </a:lnTo>
                  <a:lnTo>
                    <a:pt x="1316" y="15539"/>
                  </a:lnTo>
                  <a:lnTo>
                    <a:pt x="1462" y="15539"/>
                  </a:lnTo>
                  <a:lnTo>
                    <a:pt x="13006" y="15539"/>
                  </a:lnTo>
                  <a:lnTo>
                    <a:pt x="13006" y="15539"/>
                  </a:lnTo>
                  <a:lnTo>
                    <a:pt x="13153" y="15539"/>
                  </a:lnTo>
                  <a:lnTo>
                    <a:pt x="13274" y="15490"/>
                  </a:lnTo>
                  <a:lnTo>
                    <a:pt x="13396" y="15441"/>
                  </a:lnTo>
                  <a:lnTo>
                    <a:pt x="13518" y="15393"/>
                  </a:lnTo>
                  <a:lnTo>
                    <a:pt x="13640" y="15320"/>
                  </a:lnTo>
                  <a:lnTo>
                    <a:pt x="13713" y="15222"/>
                  </a:lnTo>
                  <a:lnTo>
                    <a:pt x="13810" y="15125"/>
                  </a:lnTo>
                  <a:lnTo>
                    <a:pt x="13883" y="15003"/>
                  </a:lnTo>
                  <a:lnTo>
                    <a:pt x="14370" y="14029"/>
                  </a:lnTo>
                  <a:lnTo>
                    <a:pt x="14370" y="14029"/>
                  </a:lnTo>
                  <a:lnTo>
                    <a:pt x="14419" y="13907"/>
                  </a:lnTo>
                  <a:lnTo>
                    <a:pt x="14443" y="13785"/>
                  </a:lnTo>
                  <a:lnTo>
                    <a:pt x="14468" y="13639"/>
                  </a:lnTo>
                  <a:lnTo>
                    <a:pt x="14468" y="13517"/>
                  </a:lnTo>
                  <a:lnTo>
                    <a:pt x="14443" y="13395"/>
                  </a:lnTo>
                  <a:lnTo>
                    <a:pt x="14419" y="13274"/>
                  </a:lnTo>
                  <a:lnTo>
                    <a:pt x="14346" y="13152"/>
                  </a:lnTo>
                  <a:lnTo>
                    <a:pt x="14273" y="13030"/>
                  </a:lnTo>
                  <a:lnTo>
                    <a:pt x="14273" y="1303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647;p37"/>
            <p:cNvSpPr/>
            <p:nvPr/>
          </p:nvSpPr>
          <p:spPr>
            <a:xfrm>
              <a:off x="704725" y="2545750"/>
              <a:ext cx="185125" cy="25"/>
            </a:xfrm>
            <a:custGeom>
              <a:avLst/>
              <a:gdLst/>
              <a:ahLst/>
              <a:cxnLst/>
              <a:rect l="0" t="0" r="0" b="0"/>
              <a:pathLst>
                <a:path w="7405" h="1" fill="none" extrusionOk="0">
                  <a:moveTo>
                    <a:pt x="7404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648;p37"/>
            <p:cNvSpPr/>
            <p:nvPr/>
          </p:nvSpPr>
          <p:spPr>
            <a:xfrm>
              <a:off x="811875" y="2626125"/>
              <a:ext cx="31075" cy="31075"/>
            </a:xfrm>
            <a:custGeom>
              <a:avLst/>
              <a:gdLst/>
              <a:ahLst/>
              <a:cxnLst/>
              <a:rect l="0" t="0" r="0" b="0"/>
              <a:pathLst>
                <a:path w="1243" h="1243" fill="none" extrusionOk="0">
                  <a:moveTo>
                    <a:pt x="1" y="633"/>
                  </a:moveTo>
                  <a:lnTo>
                    <a:pt x="1" y="633"/>
                  </a:lnTo>
                  <a:lnTo>
                    <a:pt x="25" y="487"/>
                  </a:lnTo>
                  <a:lnTo>
                    <a:pt x="50" y="390"/>
                  </a:lnTo>
                  <a:lnTo>
                    <a:pt x="98" y="268"/>
                  </a:lnTo>
                  <a:lnTo>
                    <a:pt x="171" y="171"/>
                  </a:lnTo>
                  <a:lnTo>
                    <a:pt x="269" y="98"/>
                  </a:lnTo>
                  <a:lnTo>
                    <a:pt x="390" y="49"/>
                  </a:lnTo>
                  <a:lnTo>
                    <a:pt x="488" y="24"/>
                  </a:lnTo>
                  <a:lnTo>
                    <a:pt x="634" y="0"/>
                  </a:lnTo>
                  <a:lnTo>
                    <a:pt x="634" y="0"/>
                  </a:lnTo>
                  <a:lnTo>
                    <a:pt x="756" y="24"/>
                  </a:lnTo>
                  <a:lnTo>
                    <a:pt x="853" y="49"/>
                  </a:lnTo>
                  <a:lnTo>
                    <a:pt x="975" y="98"/>
                  </a:lnTo>
                  <a:lnTo>
                    <a:pt x="1072" y="171"/>
                  </a:lnTo>
                  <a:lnTo>
                    <a:pt x="1146" y="268"/>
                  </a:lnTo>
                  <a:lnTo>
                    <a:pt x="1194" y="390"/>
                  </a:lnTo>
                  <a:lnTo>
                    <a:pt x="1243" y="487"/>
                  </a:lnTo>
                  <a:lnTo>
                    <a:pt x="1243" y="633"/>
                  </a:lnTo>
                  <a:lnTo>
                    <a:pt x="1243" y="633"/>
                  </a:lnTo>
                  <a:lnTo>
                    <a:pt x="1243" y="755"/>
                  </a:lnTo>
                  <a:lnTo>
                    <a:pt x="1194" y="853"/>
                  </a:lnTo>
                  <a:lnTo>
                    <a:pt x="1146" y="974"/>
                  </a:lnTo>
                  <a:lnTo>
                    <a:pt x="1072" y="1072"/>
                  </a:lnTo>
                  <a:lnTo>
                    <a:pt x="975" y="1145"/>
                  </a:lnTo>
                  <a:lnTo>
                    <a:pt x="853" y="1194"/>
                  </a:lnTo>
                  <a:lnTo>
                    <a:pt x="756" y="1242"/>
                  </a:lnTo>
                  <a:lnTo>
                    <a:pt x="634" y="1242"/>
                  </a:lnTo>
                  <a:lnTo>
                    <a:pt x="634" y="1242"/>
                  </a:lnTo>
                  <a:lnTo>
                    <a:pt x="488" y="1242"/>
                  </a:lnTo>
                  <a:lnTo>
                    <a:pt x="390" y="1194"/>
                  </a:lnTo>
                  <a:lnTo>
                    <a:pt x="269" y="1145"/>
                  </a:lnTo>
                  <a:lnTo>
                    <a:pt x="171" y="1072"/>
                  </a:lnTo>
                  <a:lnTo>
                    <a:pt x="98" y="974"/>
                  </a:lnTo>
                  <a:lnTo>
                    <a:pt x="50" y="853"/>
                  </a:lnTo>
                  <a:lnTo>
                    <a:pt x="25" y="755"/>
                  </a:lnTo>
                  <a:lnTo>
                    <a:pt x="1" y="633"/>
                  </a:lnTo>
                  <a:lnTo>
                    <a:pt x="1" y="63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649;p37"/>
            <p:cNvSpPr/>
            <p:nvPr/>
          </p:nvSpPr>
          <p:spPr>
            <a:xfrm>
              <a:off x="751000" y="2568275"/>
              <a:ext cx="54200" cy="53600"/>
            </a:xfrm>
            <a:custGeom>
              <a:avLst/>
              <a:gdLst/>
              <a:ahLst/>
              <a:cxnLst/>
              <a:rect l="0" t="0" r="0" b="0"/>
              <a:pathLst>
                <a:path w="2168" h="2144" fill="none" extrusionOk="0">
                  <a:moveTo>
                    <a:pt x="1096" y="2144"/>
                  </a:moveTo>
                  <a:lnTo>
                    <a:pt x="1096" y="2144"/>
                  </a:lnTo>
                  <a:lnTo>
                    <a:pt x="877" y="2119"/>
                  </a:lnTo>
                  <a:lnTo>
                    <a:pt x="658" y="2071"/>
                  </a:lnTo>
                  <a:lnTo>
                    <a:pt x="487" y="1973"/>
                  </a:lnTo>
                  <a:lnTo>
                    <a:pt x="317" y="1827"/>
                  </a:lnTo>
                  <a:lnTo>
                    <a:pt x="195" y="1681"/>
                  </a:lnTo>
                  <a:lnTo>
                    <a:pt x="98" y="1486"/>
                  </a:lnTo>
                  <a:lnTo>
                    <a:pt x="25" y="1291"/>
                  </a:lnTo>
                  <a:lnTo>
                    <a:pt x="0" y="1072"/>
                  </a:lnTo>
                  <a:lnTo>
                    <a:pt x="0" y="1072"/>
                  </a:lnTo>
                  <a:lnTo>
                    <a:pt x="25" y="853"/>
                  </a:lnTo>
                  <a:lnTo>
                    <a:pt x="98" y="658"/>
                  </a:lnTo>
                  <a:lnTo>
                    <a:pt x="195" y="463"/>
                  </a:lnTo>
                  <a:lnTo>
                    <a:pt x="317" y="317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77" y="0"/>
                  </a:lnTo>
                  <a:lnTo>
                    <a:pt x="1096" y="0"/>
                  </a:lnTo>
                  <a:lnTo>
                    <a:pt x="1096" y="0"/>
                  </a:lnTo>
                  <a:lnTo>
                    <a:pt x="1315" y="0"/>
                  </a:lnTo>
                  <a:lnTo>
                    <a:pt x="1510" y="73"/>
                  </a:lnTo>
                  <a:lnTo>
                    <a:pt x="1681" y="171"/>
                  </a:lnTo>
                  <a:lnTo>
                    <a:pt x="1851" y="317"/>
                  </a:lnTo>
                  <a:lnTo>
                    <a:pt x="1973" y="463"/>
                  </a:lnTo>
                  <a:lnTo>
                    <a:pt x="2070" y="658"/>
                  </a:lnTo>
                  <a:lnTo>
                    <a:pt x="2144" y="853"/>
                  </a:lnTo>
                  <a:lnTo>
                    <a:pt x="2168" y="1072"/>
                  </a:lnTo>
                  <a:lnTo>
                    <a:pt x="2168" y="1072"/>
                  </a:lnTo>
                  <a:lnTo>
                    <a:pt x="2144" y="1291"/>
                  </a:lnTo>
                  <a:lnTo>
                    <a:pt x="2070" y="1486"/>
                  </a:lnTo>
                  <a:lnTo>
                    <a:pt x="1973" y="1681"/>
                  </a:lnTo>
                  <a:lnTo>
                    <a:pt x="1851" y="1827"/>
                  </a:lnTo>
                  <a:lnTo>
                    <a:pt x="1681" y="1973"/>
                  </a:lnTo>
                  <a:lnTo>
                    <a:pt x="1510" y="2071"/>
                  </a:lnTo>
                  <a:lnTo>
                    <a:pt x="1315" y="2119"/>
                  </a:lnTo>
                  <a:lnTo>
                    <a:pt x="1096" y="2144"/>
                  </a:lnTo>
                  <a:lnTo>
                    <a:pt x="1096" y="2144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650;p37"/>
            <p:cNvSpPr/>
            <p:nvPr/>
          </p:nvSpPr>
          <p:spPr>
            <a:xfrm>
              <a:off x="769875" y="2662650"/>
              <a:ext cx="23775" cy="23775"/>
            </a:xfrm>
            <a:custGeom>
              <a:avLst/>
              <a:gdLst/>
              <a:ahLst/>
              <a:cxnLst/>
              <a:rect l="0" t="0" r="0" b="0"/>
              <a:pathLst>
                <a:path w="951" h="951" fill="none" extrusionOk="0">
                  <a:moveTo>
                    <a:pt x="0" y="463"/>
                  </a:moveTo>
                  <a:lnTo>
                    <a:pt x="0" y="463"/>
                  </a:lnTo>
                  <a:lnTo>
                    <a:pt x="0" y="366"/>
                  </a:lnTo>
                  <a:lnTo>
                    <a:pt x="25" y="293"/>
                  </a:lnTo>
                  <a:lnTo>
                    <a:pt x="73" y="195"/>
                  </a:lnTo>
                  <a:lnTo>
                    <a:pt x="146" y="122"/>
                  </a:lnTo>
                  <a:lnTo>
                    <a:pt x="220" y="73"/>
                  </a:lnTo>
                  <a:lnTo>
                    <a:pt x="293" y="25"/>
                  </a:lnTo>
                  <a:lnTo>
                    <a:pt x="390" y="0"/>
                  </a:lnTo>
                  <a:lnTo>
                    <a:pt x="487" y="0"/>
                  </a:lnTo>
                  <a:lnTo>
                    <a:pt x="487" y="0"/>
                  </a:lnTo>
                  <a:lnTo>
                    <a:pt x="585" y="0"/>
                  </a:lnTo>
                  <a:lnTo>
                    <a:pt x="658" y="25"/>
                  </a:lnTo>
                  <a:lnTo>
                    <a:pt x="755" y="73"/>
                  </a:lnTo>
                  <a:lnTo>
                    <a:pt x="828" y="122"/>
                  </a:lnTo>
                  <a:lnTo>
                    <a:pt x="877" y="195"/>
                  </a:lnTo>
                  <a:lnTo>
                    <a:pt x="926" y="293"/>
                  </a:lnTo>
                  <a:lnTo>
                    <a:pt x="950" y="366"/>
                  </a:lnTo>
                  <a:lnTo>
                    <a:pt x="950" y="463"/>
                  </a:lnTo>
                  <a:lnTo>
                    <a:pt x="950" y="463"/>
                  </a:lnTo>
                  <a:lnTo>
                    <a:pt x="950" y="561"/>
                  </a:lnTo>
                  <a:lnTo>
                    <a:pt x="926" y="658"/>
                  </a:lnTo>
                  <a:lnTo>
                    <a:pt x="877" y="755"/>
                  </a:lnTo>
                  <a:lnTo>
                    <a:pt x="828" y="804"/>
                  </a:lnTo>
                  <a:lnTo>
                    <a:pt x="755" y="877"/>
                  </a:lnTo>
                  <a:lnTo>
                    <a:pt x="658" y="926"/>
                  </a:lnTo>
                  <a:lnTo>
                    <a:pt x="585" y="950"/>
                  </a:lnTo>
                  <a:lnTo>
                    <a:pt x="487" y="950"/>
                  </a:lnTo>
                  <a:lnTo>
                    <a:pt x="487" y="950"/>
                  </a:lnTo>
                  <a:lnTo>
                    <a:pt x="390" y="950"/>
                  </a:lnTo>
                  <a:lnTo>
                    <a:pt x="293" y="926"/>
                  </a:lnTo>
                  <a:lnTo>
                    <a:pt x="220" y="877"/>
                  </a:lnTo>
                  <a:lnTo>
                    <a:pt x="146" y="804"/>
                  </a:lnTo>
                  <a:lnTo>
                    <a:pt x="73" y="755"/>
                  </a:lnTo>
                  <a:lnTo>
                    <a:pt x="25" y="658"/>
                  </a:lnTo>
                  <a:lnTo>
                    <a:pt x="0" y="561"/>
                  </a:lnTo>
                  <a:lnTo>
                    <a:pt x="0" y="463"/>
                  </a:lnTo>
                  <a:lnTo>
                    <a:pt x="0" y="46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651;p37"/>
            <p:cNvSpPr/>
            <p:nvPr/>
          </p:nvSpPr>
          <p:spPr>
            <a:xfrm>
              <a:off x="799700" y="2503125"/>
              <a:ext cx="24375" cy="23775"/>
            </a:xfrm>
            <a:custGeom>
              <a:avLst/>
              <a:gdLst/>
              <a:ahLst/>
              <a:cxnLst/>
              <a:rect l="0" t="0" r="0" b="0"/>
              <a:pathLst>
                <a:path w="975" h="951" fill="none" extrusionOk="0">
                  <a:moveTo>
                    <a:pt x="1" y="463"/>
                  </a:moveTo>
                  <a:lnTo>
                    <a:pt x="1" y="463"/>
                  </a:lnTo>
                  <a:lnTo>
                    <a:pt x="25" y="366"/>
                  </a:lnTo>
                  <a:lnTo>
                    <a:pt x="49" y="293"/>
                  </a:lnTo>
                  <a:lnTo>
                    <a:pt x="98" y="195"/>
                  </a:lnTo>
                  <a:lnTo>
                    <a:pt x="147" y="122"/>
                  </a:lnTo>
                  <a:lnTo>
                    <a:pt x="220" y="73"/>
                  </a:lnTo>
                  <a:lnTo>
                    <a:pt x="293" y="25"/>
                  </a:lnTo>
                  <a:lnTo>
                    <a:pt x="390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585" y="0"/>
                  </a:lnTo>
                  <a:lnTo>
                    <a:pt x="683" y="25"/>
                  </a:lnTo>
                  <a:lnTo>
                    <a:pt x="756" y="73"/>
                  </a:lnTo>
                  <a:lnTo>
                    <a:pt x="829" y="122"/>
                  </a:lnTo>
                  <a:lnTo>
                    <a:pt x="877" y="195"/>
                  </a:lnTo>
                  <a:lnTo>
                    <a:pt x="926" y="293"/>
                  </a:lnTo>
                  <a:lnTo>
                    <a:pt x="951" y="366"/>
                  </a:lnTo>
                  <a:lnTo>
                    <a:pt x="975" y="463"/>
                  </a:lnTo>
                  <a:lnTo>
                    <a:pt x="975" y="463"/>
                  </a:lnTo>
                  <a:lnTo>
                    <a:pt x="951" y="561"/>
                  </a:lnTo>
                  <a:lnTo>
                    <a:pt x="926" y="658"/>
                  </a:lnTo>
                  <a:lnTo>
                    <a:pt x="877" y="731"/>
                  </a:lnTo>
                  <a:lnTo>
                    <a:pt x="829" y="804"/>
                  </a:lnTo>
                  <a:lnTo>
                    <a:pt x="756" y="877"/>
                  </a:lnTo>
                  <a:lnTo>
                    <a:pt x="683" y="902"/>
                  </a:lnTo>
                  <a:lnTo>
                    <a:pt x="585" y="950"/>
                  </a:lnTo>
                  <a:lnTo>
                    <a:pt x="488" y="950"/>
                  </a:lnTo>
                  <a:lnTo>
                    <a:pt x="488" y="950"/>
                  </a:lnTo>
                  <a:lnTo>
                    <a:pt x="390" y="950"/>
                  </a:lnTo>
                  <a:lnTo>
                    <a:pt x="293" y="902"/>
                  </a:lnTo>
                  <a:lnTo>
                    <a:pt x="220" y="877"/>
                  </a:lnTo>
                  <a:lnTo>
                    <a:pt x="147" y="804"/>
                  </a:lnTo>
                  <a:lnTo>
                    <a:pt x="98" y="731"/>
                  </a:lnTo>
                  <a:lnTo>
                    <a:pt x="49" y="658"/>
                  </a:lnTo>
                  <a:lnTo>
                    <a:pt x="25" y="561"/>
                  </a:lnTo>
                  <a:lnTo>
                    <a:pt x="1" y="463"/>
                  </a:lnTo>
                  <a:lnTo>
                    <a:pt x="1" y="463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652;p37"/>
            <p:cNvSpPr/>
            <p:nvPr/>
          </p:nvSpPr>
          <p:spPr>
            <a:xfrm>
              <a:off x="766825" y="2388050"/>
              <a:ext cx="60925" cy="25"/>
            </a:xfrm>
            <a:custGeom>
              <a:avLst/>
              <a:gdLst/>
              <a:ahLst/>
              <a:cxnLst/>
              <a:rect l="0" t="0" r="0" b="0"/>
              <a:pathLst>
                <a:path w="2437" h="1" fill="none" extrusionOk="0">
                  <a:moveTo>
                    <a:pt x="2436" y="0"/>
                  </a:moveTo>
                  <a:lnTo>
                    <a:pt x="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653;p37"/>
            <p:cNvSpPr/>
            <p:nvPr/>
          </p:nvSpPr>
          <p:spPr>
            <a:xfrm>
              <a:off x="769875" y="2456250"/>
              <a:ext cx="31075" cy="31075"/>
            </a:xfrm>
            <a:custGeom>
              <a:avLst/>
              <a:gdLst/>
              <a:ahLst/>
              <a:cxnLst/>
              <a:rect l="0" t="0" r="0" b="0"/>
              <a:pathLst>
                <a:path w="1243" h="1243" fill="none" extrusionOk="0">
                  <a:moveTo>
                    <a:pt x="0" y="633"/>
                  </a:moveTo>
                  <a:lnTo>
                    <a:pt x="0" y="633"/>
                  </a:lnTo>
                  <a:lnTo>
                    <a:pt x="0" y="512"/>
                  </a:lnTo>
                  <a:lnTo>
                    <a:pt x="49" y="390"/>
                  </a:lnTo>
                  <a:lnTo>
                    <a:pt x="98" y="268"/>
                  </a:lnTo>
                  <a:lnTo>
                    <a:pt x="171" y="195"/>
                  </a:lnTo>
                  <a:lnTo>
                    <a:pt x="268" y="122"/>
                  </a:lnTo>
                  <a:lnTo>
                    <a:pt x="366" y="49"/>
                  </a:lnTo>
                  <a:lnTo>
                    <a:pt x="487" y="24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731" y="24"/>
                  </a:lnTo>
                  <a:lnTo>
                    <a:pt x="853" y="49"/>
                  </a:lnTo>
                  <a:lnTo>
                    <a:pt x="975" y="122"/>
                  </a:lnTo>
                  <a:lnTo>
                    <a:pt x="1048" y="195"/>
                  </a:lnTo>
                  <a:lnTo>
                    <a:pt x="1145" y="268"/>
                  </a:lnTo>
                  <a:lnTo>
                    <a:pt x="1194" y="390"/>
                  </a:lnTo>
                  <a:lnTo>
                    <a:pt x="1218" y="512"/>
                  </a:lnTo>
                  <a:lnTo>
                    <a:pt x="1242" y="633"/>
                  </a:lnTo>
                  <a:lnTo>
                    <a:pt x="1242" y="633"/>
                  </a:lnTo>
                  <a:lnTo>
                    <a:pt x="1218" y="755"/>
                  </a:lnTo>
                  <a:lnTo>
                    <a:pt x="1194" y="877"/>
                  </a:lnTo>
                  <a:lnTo>
                    <a:pt x="1145" y="974"/>
                  </a:lnTo>
                  <a:lnTo>
                    <a:pt x="1048" y="1072"/>
                  </a:lnTo>
                  <a:lnTo>
                    <a:pt x="975" y="1145"/>
                  </a:lnTo>
                  <a:lnTo>
                    <a:pt x="853" y="1193"/>
                  </a:lnTo>
                  <a:lnTo>
                    <a:pt x="731" y="1242"/>
                  </a:lnTo>
                  <a:lnTo>
                    <a:pt x="609" y="1242"/>
                  </a:lnTo>
                  <a:lnTo>
                    <a:pt x="609" y="1242"/>
                  </a:lnTo>
                  <a:lnTo>
                    <a:pt x="487" y="1242"/>
                  </a:lnTo>
                  <a:lnTo>
                    <a:pt x="366" y="1193"/>
                  </a:lnTo>
                  <a:lnTo>
                    <a:pt x="268" y="1145"/>
                  </a:lnTo>
                  <a:lnTo>
                    <a:pt x="171" y="1072"/>
                  </a:lnTo>
                  <a:lnTo>
                    <a:pt x="98" y="974"/>
                  </a:lnTo>
                  <a:lnTo>
                    <a:pt x="49" y="877"/>
                  </a:lnTo>
                  <a:lnTo>
                    <a:pt x="0" y="755"/>
                  </a:lnTo>
                  <a:lnTo>
                    <a:pt x="0" y="633"/>
                  </a:lnTo>
                  <a:lnTo>
                    <a:pt x="0" y="633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0587519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6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690736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dirty="0"/>
              <a:t>METHODS: TWO STEP </a:t>
            </a:r>
            <a:r>
              <a:rPr lang="en" dirty="0"/>
              <a:t>FLOATING CATCHMENT AREA</a:t>
            </a:r>
            <a:endParaRPr dirty="0"/>
          </a:p>
        </p:txBody>
      </p:sp>
      <p:sp>
        <p:nvSpPr>
          <p:cNvPr id="238" name="Google Shape;238;p16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  <p:grpSp>
        <p:nvGrpSpPr>
          <p:cNvPr id="10" name="Google Shape;645;p37"/>
          <p:cNvGrpSpPr/>
          <p:nvPr/>
        </p:nvGrpSpPr>
        <p:grpSpPr>
          <a:xfrm>
            <a:off x="312240" y="628540"/>
            <a:ext cx="273988" cy="294270"/>
            <a:chOff x="616425" y="2329600"/>
            <a:chExt cx="361700" cy="388475"/>
          </a:xfrm>
        </p:grpSpPr>
        <p:sp>
          <p:nvSpPr>
            <p:cNvPr id="11" name="Google Shape;646;p37"/>
            <p:cNvSpPr/>
            <p:nvPr/>
          </p:nvSpPr>
          <p:spPr>
            <a:xfrm>
              <a:off x="616425" y="2329600"/>
              <a:ext cx="361700" cy="388475"/>
            </a:xfrm>
            <a:custGeom>
              <a:avLst/>
              <a:gdLst/>
              <a:ahLst/>
              <a:cxnLst/>
              <a:rect l="0" t="0" r="0" b="0"/>
              <a:pathLst>
                <a:path w="14468" h="15539" fill="none" extrusionOk="0">
                  <a:moveTo>
                    <a:pt x="14273" y="13030"/>
                  </a:moveTo>
                  <a:lnTo>
                    <a:pt x="9621" y="6479"/>
                  </a:lnTo>
                  <a:lnTo>
                    <a:pt x="9621" y="2338"/>
                  </a:lnTo>
                  <a:lnTo>
                    <a:pt x="10303" y="1656"/>
                  </a:lnTo>
                  <a:lnTo>
                    <a:pt x="10303" y="1656"/>
                  </a:lnTo>
                  <a:lnTo>
                    <a:pt x="10400" y="1559"/>
                  </a:lnTo>
                  <a:lnTo>
                    <a:pt x="10474" y="1437"/>
                  </a:lnTo>
                  <a:lnTo>
                    <a:pt x="10522" y="1291"/>
                  </a:lnTo>
                  <a:lnTo>
                    <a:pt x="10571" y="1169"/>
                  </a:lnTo>
                  <a:lnTo>
                    <a:pt x="10571" y="1023"/>
                  </a:lnTo>
                  <a:lnTo>
                    <a:pt x="10571" y="877"/>
                  </a:lnTo>
                  <a:lnTo>
                    <a:pt x="10547" y="731"/>
                  </a:lnTo>
                  <a:lnTo>
                    <a:pt x="10498" y="609"/>
                  </a:lnTo>
                  <a:lnTo>
                    <a:pt x="10498" y="609"/>
                  </a:lnTo>
                  <a:lnTo>
                    <a:pt x="10449" y="463"/>
                  </a:lnTo>
                  <a:lnTo>
                    <a:pt x="10352" y="366"/>
                  </a:lnTo>
                  <a:lnTo>
                    <a:pt x="10254" y="244"/>
                  </a:lnTo>
                  <a:lnTo>
                    <a:pt x="10157" y="171"/>
                  </a:lnTo>
                  <a:lnTo>
                    <a:pt x="10035" y="98"/>
                  </a:lnTo>
                  <a:lnTo>
                    <a:pt x="9889" y="49"/>
                  </a:lnTo>
                  <a:lnTo>
                    <a:pt x="9767" y="25"/>
                  </a:lnTo>
                  <a:lnTo>
                    <a:pt x="9621" y="0"/>
                  </a:lnTo>
                  <a:lnTo>
                    <a:pt x="4848" y="0"/>
                  </a:lnTo>
                  <a:lnTo>
                    <a:pt x="4848" y="0"/>
                  </a:lnTo>
                  <a:lnTo>
                    <a:pt x="4701" y="25"/>
                  </a:lnTo>
                  <a:lnTo>
                    <a:pt x="4580" y="49"/>
                  </a:lnTo>
                  <a:lnTo>
                    <a:pt x="4433" y="98"/>
                  </a:lnTo>
                  <a:lnTo>
                    <a:pt x="4312" y="171"/>
                  </a:lnTo>
                  <a:lnTo>
                    <a:pt x="4214" y="244"/>
                  </a:lnTo>
                  <a:lnTo>
                    <a:pt x="4117" y="366"/>
                  </a:lnTo>
                  <a:lnTo>
                    <a:pt x="4019" y="463"/>
                  </a:lnTo>
                  <a:lnTo>
                    <a:pt x="3971" y="609"/>
                  </a:lnTo>
                  <a:lnTo>
                    <a:pt x="3971" y="609"/>
                  </a:lnTo>
                  <a:lnTo>
                    <a:pt x="3922" y="731"/>
                  </a:lnTo>
                  <a:lnTo>
                    <a:pt x="3898" y="877"/>
                  </a:lnTo>
                  <a:lnTo>
                    <a:pt x="3898" y="1023"/>
                  </a:lnTo>
                  <a:lnTo>
                    <a:pt x="3898" y="1169"/>
                  </a:lnTo>
                  <a:lnTo>
                    <a:pt x="3946" y="1291"/>
                  </a:lnTo>
                  <a:lnTo>
                    <a:pt x="3995" y="1437"/>
                  </a:lnTo>
                  <a:lnTo>
                    <a:pt x="4068" y="1559"/>
                  </a:lnTo>
                  <a:lnTo>
                    <a:pt x="4166" y="1656"/>
                  </a:lnTo>
                  <a:lnTo>
                    <a:pt x="4848" y="2338"/>
                  </a:lnTo>
                  <a:lnTo>
                    <a:pt x="4848" y="6479"/>
                  </a:lnTo>
                  <a:lnTo>
                    <a:pt x="196" y="13030"/>
                  </a:lnTo>
                  <a:lnTo>
                    <a:pt x="196" y="13030"/>
                  </a:lnTo>
                  <a:lnTo>
                    <a:pt x="123" y="13152"/>
                  </a:lnTo>
                  <a:lnTo>
                    <a:pt x="50" y="13274"/>
                  </a:lnTo>
                  <a:lnTo>
                    <a:pt x="25" y="13395"/>
                  </a:lnTo>
                  <a:lnTo>
                    <a:pt x="1" y="13517"/>
                  </a:lnTo>
                  <a:lnTo>
                    <a:pt x="1" y="13639"/>
                  </a:lnTo>
                  <a:lnTo>
                    <a:pt x="25" y="13785"/>
                  </a:lnTo>
                  <a:lnTo>
                    <a:pt x="50" y="13907"/>
                  </a:lnTo>
                  <a:lnTo>
                    <a:pt x="98" y="14029"/>
                  </a:lnTo>
                  <a:lnTo>
                    <a:pt x="585" y="15003"/>
                  </a:lnTo>
                  <a:lnTo>
                    <a:pt x="585" y="15003"/>
                  </a:lnTo>
                  <a:lnTo>
                    <a:pt x="658" y="15125"/>
                  </a:lnTo>
                  <a:lnTo>
                    <a:pt x="756" y="15222"/>
                  </a:lnTo>
                  <a:lnTo>
                    <a:pt x="829" y="15320"/>
                  </a:lnTo>
                  <a:lnTo>
                    <a:pt x="951" y="15393"/>
                  </a:lnTo>
                  <a:lnTo>
                    <a:pt x="1073" y="15441"/>
                  </a:lnTo>
                  <a:lnTo>
                    <a:pt x="1194" y="15490"/>
                  </a:lnTo>
                  <a:lnTo>
                    <a:pt x="1316" y="15539"/>
                  </a:lnTo>
                  <a:lnTo>
                    <a:pt x="1462" y="15539"/>
                  </a:lnTo>
                  <a:lnTo>
                    <a:pt x="13006" y="15539"/>
                  </a:lnTo>
                  <a:lnTo>
                    <a:pt x="13006" y="15539"/>
                  </a:lnTo>
                  <a:lnTo>
                    <a:pt x="13153" y="15539"/>
                  </a:lnTo>
                  <a:lnTo>
                    <a:pt x="13274" y="15490"/>
                  </a:lnTo>
                  <a:lnTo>
                    <a:pt x="13396" y="15441"/>
                  </a:lnTo>
                  <a:lnTo>
                    <a:pt x="13518" y="15393"/>
                  </a:lnTo>
                  <a:lnTo>
                    <a:pt x="13640" y="15320"/>
                  </a:lnTo>
                  <a:lnTo>
                    <a:pt x="13713" y="15222"/>
                  </a:lnTo>
                  <a:lnTo>
                    <a:pt x="13810" y="15125"/>
                  </a:lnTo>
                  <a:lnTo>
                    <a:pt x="13883" y="15003"/>
                  </a:lnTo>
                  <a:lnTo>
                    <a:pt x="14370" y="14029"/>
                  </a:lnTo>
                  <a:lnTo>
                    <a:pt x="14370" y="14029"/>
                  </a:lnTo>
                  <a:lnTo>
                    <a:pt x="14419" y="13907"/>
                  </a:lnTo>
                  <a:lnTo>
                    <a:pt x="14443" y="13785"/>
                  </a:lnTo>
                  <a:lnTo>
                    <a:pt x="14468" y="13639"/>
                  </a:lnTo>
                  <a:lnTo>
                    <a:pt x="14468" y="13517"/>
                  </a:lnTo>
                  <a:lnTo>
                    <a:pt x="14443" y="13395"/>
                  </a:lnTo>
                  <a:lnTo>
                    <a:pt x="14419" y="13274"/>
                  </a:lnTo>
                  <a:lnTo>
                    <a:pt x="14346" y="13152"/>
                  </a:lnTo>
                  <a:lnTo>
                    <a:pt x="14273" y="13030"/>
                  </a:lnTo>
                  <a:lnTo>
                    <a:pt x="14273" y="1303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647;p37"/>
            <p:cNvSpPr/>
            <p:nvPr/>
          </p:nvSpPr>
          <p:spPr>
            <a:xfrm>
              <a:off x="704725" y="2545750"/>
              <a:ext cx="185125" cy="25"/>
            </a:xfrm>
            <a:custGeom>
              <a:avLst/>
              <a:gdLst/>
              <a:ahLst/>
              <a:cxnLst/>
              <a:rect l="0" t="0" r="0" b="0"/>
              <a:pathLst>
                <a:path w="7405" h="1" fill="none" extrusionOk="0">
                  <a:moveTo>
                    <a:pt x="7404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648;p37"/>
            <p:cNvSpPr/>
            <p:nvPr/>
          </p:nvSpPr>
          <p:spPr>
            <a:xfrm>
              <a:off x="811875" y="2626125"/>
              <a:ext cx="31075" cy="31075"/>
            </a:xfrm>
            <a:custGeom>
              <a:avLst/>
              <a:gdLst/>
              <a:ahLst/>
              <a:cxnLst/>
              <a:rect l="0" t="0" r="0" b="0"/>
              <a:pathLst>
                <a:path w="1243" h="1243" fill="none" extrusionOk="0">
                  <a:moveTo>
                    <a:pt x="1" y="633"/>
                  </a:moveTo>
                  <a:lnTo>
                    <a:pt x="1" y="633"/>
                  </a:lnTo>
                  <a:lnTo>
                    <a:pt x="25" y="487"/>
                  </a:lnTo>
                  <a:lnTo>
                    <a:pt x="50" y="390"/>
                  </a:lnTo>
                  <a:lnTo>
                    <a:pt x="98" y="268"/>
                  </a:lnTo>
                  <a:lnTo>
                    <a:pt x="171" y="171"/>
                  </a:lnTo>
                  <a:lnTo>
                    <a:pt x="269" y="98"/>
                  </a:lnTo>
                  <a:lnTo>
                    <a:pt x="390" y="49"/>
                  </a:lnTo>
                  <a:lnTo>
                    <a:pt x="488" y="24"/>
                  </a:lnTo>
                  <a:lnTo>
                    <a:pt x="634" y="0"/>
                  </a:lnTo>
                  <a:lnTo>
                    <a:pt x="634" y="0"/>
                  </a:lnTo>
                  <a:lnTo>
                    <a:pt x="756" y="24"/>
                  </a:lnTo>
                  <a:lnTo>
                    <a:pt x="853" y="49"/>
                  </a:lnTo>
                  <a:lnTo>
                    <a:pt x="975" y="98"/>
                  </a:lnTo>
                  <a:lnTo>
                    <a:pt x="1072" y="171"/>
                  </a:lnTo>
                  <a:lnTo>
                    <a:pt x="1146" y="268"/>
                  </a:lnTo>
                  <a:lnTo>
                    <a:pt x="1194" y="390"/>
                  </a:lnTo>
                  <a:lnTo>
                    <a:pt x="1243" y="487"/>
                  </a:lnTo>
                  <a:lnTo>
                    <a:pt x="1243" y="633"/>
                  </a:lnTo>
                  <a:lnTo>
                    <a:pt x="1243" y="633"/>
                  </a:lnTo>
                  <a:lnTo>
                    <a:pt x="1243" y="755"/>
                  </a:lnTo>
                  <a:lnTo>
                    <a:pt x="1194" y="853"/>
                  </a:lnTo>
                  <a:lnTo>
                    <a:pt x="1146" y="974"/>
                  </a:lnTo>
                  <a:lnTo>
                    <a:pt x="1072" y="1072"/>
                  </a:lnTo>
                  <a:lnTo>
                    <a:pt x="975" y="1145"/>
                  </a:lnTo>
                  <a:lnTo>
                    <a:pt x="853" y="1194"/>
                  </a:lnTo>
                  <a:lnTo>
                    <a:pt x="756" y="1242"/>
                  </a:lnTo>
                  <a:lnTo>
                    <a:pt x="634" y="1242"/>
                  </a:lnTo>
                  <a:lnTo>
                    <a:pt x="634" y="1242"/>
                  </a:lnTo>
                  <a:lnTo>
                    <a:pt x="488" y="1242"/>
                  </a:lnTo>
                  <a:lnTo>
                    <a:pt x="390" y="1194"/>
                  </a:lnTo>
                  <a:lnTo>
                    <a:pt x="269" y="1145"/>
                  </a:lnTo>
                  <a:lnTo>
                    <a:pt x="171" y="1072"/>
                  </a:lnTo>
                  <a:lnTo>
                    <a:pt x="98" y="974"/>
                  </a:lnTo>
                  <a:lnTo>
                    <a:pt x="50" y="853"/>
                  </a:lnTo>
                  <a:lnTo>
                    <a:pt x="25" y="755"/>
                  </a:lnTo>
                  <a:lnTo>
                    <a:pt x="1" y="633"/>
                  </a:lnTo>
                  <a:lnTo>
                    <a:pt x="1" y="63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649;p37"/>
            <p:cNvSpPr/>
            <p:nvPr/>
          </p:nvSpPr>
          <p:spPr>
            <a:xfrm>
              <a:off x="751000" y="2568275"/>
              <a:ext cx="54200" cy="53600"/>
            </a:xfrm>
            <a:custGeom>
              <a:avLst/>
              <a:gdLst/>
              <a:ahLst/>
              <a:cxnLst/>
              <a:rect l="0" t="0" r="0" b="0"/>
              <a:pathLst>
                <a:path w="2168" h="2144" fill="none" extrusionOk="0">
                  <a:moveTo>
                    <a:pt x="1096" y="2144"/>
                  </a:moveTo>
                  <a:lnTo>
                    <a:pt x="1096" y="2144"/>
                  </a:lnTo>
                  <a:lnTo>
                    <a:pt x="877" y="2119"/>
                  </a:lnTo>
                  <a:lnTo>
                    <a:pt x="658" y="2071"/>
                  </a:lnTo>
                  <a:lnTo>
                    <a:pt x="487" y="1973"/>
                  </a:lnTo>
                  <a:lnTo>
                    <a:pt x="317" y="1827"/>
                  </a:lnTo>
                  <a:lnTo>
                    <a:pt x="195" y="1681"/>
                  </a:lnTo>
                  <a:lnTo>
                    <a:pt x="98" y="1486"/>
                  </a:lnTo>
                  <a:lnTo>
                    <a:pt x="25" y="1291"/>
                  </a:lnTo>
                  <a:lnTo>
                    <a:pt x="0" y="1072"/>
                  </a:lnTo>
                  <a:lnTo>
                    <a:pt x="0" y="1072"/>
                  </a:lnTo>
                  <a:lnTo>
                    <a:pt x="25" y="853"/>
                  </a:lnTo>
                  <a:lnTo>
                    <a:pt x="98" y="658"/>
                  </a:lnTo>
                  <a:lnTo>
                    <a:pt x="195" y="463"/>
                  </a:lnTo>
                  <a:lnTo>
                    <a:pt x="317" y="317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77" y="0"/>
                  </a:lnTo>
                  <a:lnTo>
                    <a:pt x="1096" y="0"/>
                  </a:lnTo>
                  <a:lnTo>
                    <a:pt x="1096" y="0"/>
                  </a:lnTo>
                  <a:lnTo>
                    <a:pt x="1315" y="0"/>
                  </a:lnTo>
                  <a:lnTo>
                    <a:pt x="1510" y="73"/>
                  </a:lnTo>
                  <a:lnTo>
                    <a:pt x="1681" y="171"/>
                  </a:lnTo>
                  <a:lnTo>
                    <a:pt x="1851" y="317"/>
                  </a:lnTo>
                  <a:lnTo>
                    <a:pt x="1973" y="463"/>
                  </a:lnTo>
                  <a:lnTo>
                    <a:pt x="2070" y="658"/>
                  </a:lnTo>
                  <a:lnTo>
                    <a:pt x="2144" y="853"/>
                  </a:lnTo>
                  <a:lnTo>
                    <a:pt x="2168" y="1072"/>
                  </a:lnTo>
                  <a:lnTo>
                    <a:pt x="2168" y="1072"/>
                  </a:lnTo>
                  <a:lnTo>
                    <a:pt x="2144" y="1291"/>
                  </a:lnTo>
                  <a:lnTo>
                    <a:pt x="2070" y="1486"/>
                  </a:lnTo>
                  <a:lnTo>
                    <a:pt x="1973" y="1681"/>
                  </a:lnTo>
                  <a:lnTo>
                    <a:pt x="1851" y="1827"/>
                  </a:lnTo>
                  <a:lnTo>
                    <a:pt x="1681" y="1973"/>
                  </a:lnTo>
                  <a:lnTo>
                    <a:pt x="1510" y="2071"/>
                  </a:lnTo>
                  <a:lnTo>
                    <a:pt x="1315" y="2119"/>
                  </a:lnTo>
                  <a:lnTo>
                    <a:pt x="1096" y="2144"/>
                  </a:lnTo>
                  <a:lnTo>
                    <a:pt x="1096" y="2144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650;p37"/>
            <p:cNvSpPr/>
            <p:nvPr/>
          </p:nvSpPr>
          <p:spPr>
            <a:xfrm>
              <a:off x="769875" y="2662650"/>
              <a:ext cx="23775" cy="23775"/>
            </a:xfrm>
            <a:custGeom>
              <a:avLst/>
              <a:gdLst/>
              <a:ahLst/>
              <a:cxnLst/>
              <a:rect l="0" t="0" r="0" b="0"/>
              <a:pathLst>
                <a:path w="951" h="951" fill="none" extrusionOk="0">
                  <a:moveTo>
                    <a:pt x="0" y="463"/>
                  </a:moveTo>
                  <a:lnTo>
                    <a:pt x="0" y="463"/>
                  </a:lnTo>
                  <a:lnTo>
                    <a:pt x="0" y="366"/>
                  </a:lnTo>
                  <a:lnTo>
                    <a:pt x="25" y="293"/>
                  </a:lnTo>
                  <a:lnTo>
                    <a:pt x="73" y="195"/>
                  </a:lnTo>
                  <a:lnTo>
                    <a:pt x="146" y="122"/>
                  </a:lnTo>
                  <a:lnTo>
                    <a:pt x="220" y="73"/>
                  </a:lnTo>
                  <a:lnTo>
                    <a:pt x="293" y="25"/>
                  </a:lnTo>
                  <a:lnTo>
                    <a:pt x="390" y="0"/>
                  </a:lnTo>
                  <a:lnTo>
                    <a:pt x="487" y="0"/>
                  </a:lnTo>
                  <a:lnTo>
                    <a:pt x="487" y="0"/>
                  </a:lnTo>
                  <a:lnTo>
                    <a:pt x="585" y="0"/>
                  </a:lnTo>
                  <a:lnTo>
                    <a:pt x="658" y="25"/>
                  </a:lnTo>
                  <a:lnTo>
                    <a:pt x="755" y="73"/>
                  </a:lnTo>
                  <a:lnTo>
                    <a:pt x="828" y="122"/>
                  </a:lnTo>
                  <a:lnTo>
                    <a:pt x="877" y="195"/>
                  </a:lnTo>
                  <a:lnTo>
                    <a:pt x="926" y="293"/>
                  </a:lnTo>
                  <a:lnTo>
                    <a:pt x="950" y="366"/>
                  </a:lnTo>
                  <a:lnTo>
                    <a:pt x="950" y="463"/>
                  </a:lnTo>
                  <a:lnTo>
                    <a:pt x="950" y="463"/>
                  </a:lnTo>
                  <a:lnTo>
                    <a:pt x="950" y="561"/>
                  </a:lnTo>
                  <a:lnTo>
                    <a:pt x="926" y="658"/>
                  </a:lnTo>
                  <a:lnTo>
                    <a:pt x="877" y="755"/>
                  </a:lnTo>
                  <a:lnTo>
                    <a:pt x="828" y="804"/>
                  </a:lnTo>
                  <a:lnTo>
                    <a:pt x="755" y="877"/>
                  </a:lnTo>
                  <a:lnTo>
                    <a:pt x="658" y="926"/>
                  </a:lnTo>
                  <a:lnTo>
                    <a:pt x="585" y="950"/>
                  </a:lnTo>
                  <a:lnTo>
                    <a:pt x="487" y="950"/>
                  </a:lnTo>
                  <a:lnTo>
                    <a:pt x="487" y="950"/>
                  </a:lnTo>
                  <a:lnTo>
                    <a:pt x="390" y="950"/>
                  </a:lnTo>
                  <a:lnTo>
                    <a:pt x="293" y="926"/>
                  </a:lnTo>
                  <a:lnTo>
                    <a:pt x="220" y="877"/>
                  </a:lnTo>
                  <a:lnTo>
                    <a:pt x="146" y="804"/>
                  </a:lnTo>
                  <a:lnTo>
                    <a:pt x="73" y="755"/>
                  </a:lnTo>
                  <a:lnTo>
                    <a:pt x="25" y="658"/>
                  </a:lnTo>
                  <a:lnTo>
                    <a:pt x="0" y="561"/>
                  </a:lnTo>
                  <a:lnTo>
                    <a:pt x="0" y="463"/>
                  </a:lnTo>
                  <a:lnTo>
                    <a:pt x="0" y="46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651;p37"/>
            <p:cNvSpPr/>
            <p:nvPr/>
          </p:nvSpPr>
          <p:spPr>
            <a:xfrm>
              <a:off x="799700" y="2503125"/>
              <a:ext cx="24375" cy="23775"/>
            </a:xfrm>
            <a:custGeom>
              <a:avLst/>
              <a:gdLst/>
              <a:ahLst/>
              <a:cxnLst/>
              <a:rect l="0" t="0" r="0" b="0"/>
              <a:pathLst>
                <a:path w="975" h="951" fill="none" extrusionOk="0">
                  <a:moveTo>
                    <a:pt x="1" y="463"/>
                  </a:moveTo>
                  <a:lnTo>
                    <a:pt x="1" y="463"/>
                  </a:lnTo>
                  <a:lnTo>
                    <a:pt x="25" y="366"/>
                  </a:lnTo>
                  <a:lnTo>
                    <a:pt x="49" y="293"/>
                  </a:lnTo>
                  <a:lnTo>
                    <a:pt x="98" y="195"/>
                  </a:lnTo>
                  <a:lnTo>
                    <a:pt x="147" y="122"/>
                  </a:lnTo>
                  <a:lnTo>
                    <a:pt x="220" y="73"/>
                  </a:lnTo>
                  <a:lnTo>
                    <a:pt x="293" y="25"/>
                  </a:lnTo>
                  <a:lnTo>
                    <a:pt x="390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585" y="0"/>
                  </a:lnTo>
                  <a:lnTo>
                    <a:pt x="683" y="25"/>
                  </a:lnTo>
                  <a:lnTo>
                    <a:pt x="756" y="73"/>
                  </a:lnTo>
                  <a:lnTo>
                    <a:pt x="829" y="122"/>
                  </a:lnTo>
                  <a:lnTo>
                    <a:pt x="877" y="195"/>
                  </a:lnTo>
                  <a:lnTo>
                    <a:pt x="926" y="293"/>
                  </a:lnTo>
                  <a:lnTo>
                    <a:pt x="951" y="366"/>
                  </a:lnTo>
                  <a:lnTo>
                    <a:pt x="975" y="463"/>
                  </a:lnTo>
                  <a:lnTo>
                    <a:pt x="975" y="463"/>
                  </a:lnTo>
                  <a:lnTo>
                    <a:pt x="951" y="561"/>
                  </a:lnTo>
                  <a:lnTo>
                    <a:pt x="926" y="658"/>
                  </a:lnTo>
                  <a:lnTo>
                    <a:pt x="877" y="731"/>
                  </a:lnTo>
                  <a:lnTo>
                    <a:pt x="829" y="804"/>
                  </a:lnTo>
                  <a:lnTo>
                    <a:pt x="756" y="877"/>
                  </a:lnTo>
                  <a:lnTo>
                    <a:pt x="683" y="902"/>
                  </a:lnTo>
                  <a:lnTo>
                    <a:pt x="585" y="950"/>
                  </a:lnTo>
                  <a:lnTo>
                    <a:pt x="488" y="950"/>
                  </a:lnTo>
                  <a:lnTo>
                    <a:pt x="488" y="950"/>
                  </a:lnTo>
                  <a:lnTo>
                    <a:pt x="390" y="950"/>
                  </a:lnTo>
                  <a:lnTo>
                    <a:pt x="293" y="902"/>
                  </a:lnTo>
                  <a:lnTo>
                    <a:pt x="220" y="877"/>
                  </a:lnTo>
                  <a:lnTo>
                    <a:pt x="147" y="804"/>
                  </a:lnTo>
                  <a:lnTo>
                    <a:pt x="98" y="731"/>
                  </a:lnTo>
                  <a:lnTo>
                    <a:pt x="49" y="658"/>
                  </a:lnTo>
                  <a:lnTo>
                    <a:pt x="25" y="561"/>
                  </a:lnTo>
                  <a:lnTo>
                    <a:pt x="1" y="463"/>
                  </a:lnTo>
                  <a:lnTo>
                    <a:pt x="1" y="463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652;p37"/>
            <p:cNvSpPr/>
            <p:nvPr/>
          </p:nvSpPr>
          <p:spPr>
            <a:xfrm>
              <a:off x="766825" y="2388050"/>
              <a:ext cx="60925" cy="25"/>
            </a:xfrm>
            <a:custGeom>
              <a:avLst/>
              <a:gdLst/>
              <a:ahLst/>
              <a:cxnLst/>
              <a:rect l="0" t="0" r="0" b="0"/>
              <a:pathLst>
                <a:path w="2437" h="1" fill="none" extrusionOk="0">
                  <a:moveTo>
                    <a:pt x="2436" y="0"/>
                  </a:moveTo>
                  <a:lnTo>
                    <a:pt x="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653;p37"/>
            <p:cNvSpPr/>
            <p:nvPr/>
          </p:nvSpPr>
          <p:spPr>
            <a:xfrm>
              <a:off x="769875" y="2456250"/>
              <a:ext cx="31075" cy="31075"/>
            </a:xfrm>
            <a:custGeom>
              <a:avLst/>
              <a:gdLst/>
              <a:ahLst/>
              <a:cxnLst/>
              <a:rect l="0" t="0" r="0" b="0"/>
              <a:pathLst>
                <a:path w="1243" h="1243" fill="none" extrusionOk="0">
                  <a:moveTo>
                    <a:pt x="0" y="633"/>
                  </a:moveTo>
                  <a:lnTo>
                    <a:pt x="0" y="633"/>
                  </a:lnTo>
                  <a:lnTo>
                    <a:pt x="0" y="512"/>
                  </a:lnTo>
                  <a:lnTo>
                    <a:pt x="49" y="390"/>
                  </a:lnTo>
                  <a:lnTo>
                    <a:pt x="98" y="268"/>
                  </a:lnTo>
                  <a:lnTo>
                    <a:pt x="171" y="195"/>
                  </a:lnTo>
                  <a:lnTo>
                    <a:pt x="268" y="122"/>
                  </a:lnTo>
                  <a:lnTo>
                    <a:pt x="366" y="49"/>
                  </a:lnTo>
                  <a:lnTo>
                    <a:pt x="487" y="24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731" y="24"/>
                  </a:lnTo>
                  <a:lnTo>
                    <a:pt x="853" y="49"/>
                  </a:lnTo>
                  <a:lnTo>
                    <a:pt x="975" y="122"/>
                  </a:lnTo>
                  <a:lnTo>
                    <a:pt x="1048" y="195"/>
                  </a:lnTo>
                  <a:lnTo>
                    <a:pt x="1145" y="268"/>
                  </a:lnTo>
                  <a:lnTo>
                    <a:pt x="1194" y="390"/>
                  </a:lnTo>
                  <a:lnTo>
                    <a:pt x="1218" y="512"/>
                  </a:lnTo>
                  <a:lnTo>
                    <a:pt x="1242" y="633"/>
                  </a:lnTo>
                  <a:lnTo>
                    <a:pt x="1242" y="633"/>
                  </a:lnTo>
                  <a:lnTo>
                    <a:pt x="1218" y="755"/>
                  </a:lnTo>
                  <a:lnTo>
                    <a:pt x="1194" y="877"/>
                  </a:lnTo>
                  <a:lnTo>
                    <a:pt x="1145" y="974"/>
                  </a:lnTo>
                  <a:lnTo>
                    <a:pt x="1048" y="1072"/>
                  </a:lnTo>
                  <a:lnTo>
                    <a:pt x="975" y="1145"/>
                  </a:lnTo>
                  <a:lnTo>
                    <a:pt x="853" y="1193"/>
                  </a:lnTo>
                  <a:lnTo>
                    <a:pt x="731" y="1242"/>
                  </a:lnTo>
                  <a:lnTo>
                    <a:pt x="609" y="1242"/>
                  </a:lnTo>
                  <a:lnTo>
                    <a:pt x="609" y="1242"/>
                  </a:lnTo>
                  <a:lnTo>
                    <a:pt x="487" y="1242"/>
                  </a:lnTo>
                  <a:lnTo>
                    <a:pt x="366" y="1193"/>
                  </a:lnTo>
                  <a:lnTo>
                    <a:pt x="268" y="1145"/>
                  </a:lnTo>
                  <a:lnTo>
                    <a:pt x="171" y="1072"/>
                  </a:lnTo>
                  <a:lnTo>
                    <a:pt x="98" y="974"/>
                  </a:lnTo>
                  <a:lnTo>
                    <a:pt x="49" y="877"/>
                  </a:lnTo>
                  <a:lnTo>
                    <a:pt x="0" y="755"/>
                  </a:lnTo>
                  <a:lnTo>
                    <a:pt x="0" y="633"/>
                  </a:lnTo>
                  <a:lnTo>
                    <a:pt x="0" y="633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" name="Oval 37">
            <a:extLst>
              <a:ext uri="{FF2B5EF4-FFF2-40B4-BE49-F238E27FC236}">
                <a16:creationId xmlns:a16="http://schemas.microsoft.com/office/drawing/2014/main" id="{66CAE1CD-07DC-4E65-A1FB-BE8B6894BFEA}"/>
              </a:ext>
            </a:extLst>
          </p:cNvPr>
          <p:cNvSpPr/>
          <p:nvPr/>
        </p:nvSpPr>
        <p:spPr>
          <a:xfrm>
            <a:off x="605063" y="1693306"/>
            <a:ext cx="1204684" cy="798287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Roads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en-US" sz="1050" dirty="0">
                <a:solidFill>
                  <a:schemeClr val="accent5">
                    <a:lumMod val="75000"/>
                  </a:schemeClr>
                </a:solidFill>
              </a:rPr>
              <a:t>Lines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593DCD37-DD24-4105-B543-89A27A3E9FD9}"/>
              </a:ext>
            </a:extLst>
          </p:cNvPr>
          <p:cNvSpPr/>
          <p:nvPr/>
        </p:nvSpPr>
        <p:spPr>
          <a:xfrm>
            <a:off x="3116037" y="1693306"/>
            <a:ext cx="1204684" cy="798287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Facilities</a:t>
            </a:r>
          </a:p>
          <a:p>
            <a:pPr algn="ctr"/>
            <a:r>
              <a:rPr lang="en-US" sz="1050" dirty="0">
                <a:solidFill>
                  <a:schemeClr val="accent5">
                    <a:lumMod val="75000"/>
                  </a:schemeClr>
                </a:solidFill>
              </a:rPr>
              <a:t>Points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FCC89A9-7DC5-47CE-9D39-9848CED58CDE}"/>
              </a:ext>
            </a:extLst>
          </p:cNvPr>
          <p:cNvSpPr/>
          <p:nvPr/>
        </p:nvSpPr>
        <p:spPr>
          <a:xfrm>
            <a:off x="1729014" y="2658474"/>
            <a:ext cx="1473200" cy="609601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1587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1200" b="1" dirty="0">
                <a:solidFill>
                  <a:schemeClr val="bg2">
                    <a:lumMod val="50000"/>
                  </a:schemeClr>
                </a:solidFill>
              </a:rPr>
              <a:t>Network Analyst</a:t>
            </a:r>
          </a:p>
        </p:txBody>
      </p:sp>
      <p:cxnSp>
        <p:nvCxnSpPr>
          <p:cNvPr id="228" name="Straight Arrow Connector 227">
            <a:extLst>
              <a:ext uri="{FF2B5EF4-FFF2-40B4-BE49-F238E27FC236}">
                <a16:creationId xmlns:a16="http://schemas.microsoft.com/office/drawing/2014/main" id="{6B9DFEEA-6F31-4047-910C-970806B50CD7}"/>
              </a:ext>
            </a:extLst>
          </p:cNvPr>
          <p:cNvCxnSpPr>
            <a:cxnSpLocks/>
            <a:stCxn id="38" idx="5"/>
          </p:cNvCxnSpPr>
          <p:nvPr/>
        </p:nvCxnSpPr>
        <p:spPr>
          <a:xfrm>
            <a:off x="1633325" y="2374687"/>
            <a:ext cx="176422" cy="283787"/>
          </a:xfrm>
          <a:prstGeom prst="straightConnector1">
            <a:avLst/>
          </a:prstGeom>
          <a:ln w="41275">
            <a:solidFill>
              <a:schemeClr val="accent1">
                <a:shade val="95000"/>
                <a:satMod val="105000"/>
                <a:alpha val="53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CD91B149-C9D4-4961-B258-A7A4E45A8C7B}"/>
              </a:ext>
            </a:extLst>
          </p:cNvPr>
          <p:cNvCxnSpPr>
            <a:cxnSpLocks/>
            <a:stCxn id="40" idx="3"/>
          </p:cNvCxnSpPr>
          <p:nvPr/>
        </p:nvCxnSpPr>
        <p:spPr>
          <a:xfrm flipH="1">
            <a:off x="3116037" y="2374687"/>
            <a:ext cx="176422" cy="283787"/>
          </a:xfrm>
          <a:prstGeom prst="straightConnector1">
            <a:avLst/>
          </a:prstGeom>
          <a:ln w="41275">
            <a:solidFill>
              <a:schemeClr val="accent1">
                <a:shade val="95000"/>
                <a:satMod val="105000"/>
                <a:alpha val="53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4A5A4527-678E-4E20-90BF-B228FE01AF59}"/>
              </a:ext>
            </a:extLst>
          </p:cNvPr>
          <p:cNvCxnSpPr>
            <a:cxnSpLocks/>
            <a:stCxn id="8" idx="2"/>
          </p:cNvCxnSpPr>
          <p:nvPr/>
        </p:nvCxnSpPr>
        <p:spPr>
          <a:xfrm>
            <a:off x="2465614" y="3268075"/>
            <a:ext cx="0" cy="307488"/>
          </a:xfrm>
          <a:prstGeom prst="straightConnector1">
            <a:avLst/>
          </a:prstGeom>
          <a:ln w="41275">
            <a:solidFill>
              <a:schemeClr val="accent1">
                <a:shade val="95000"/>
                <a:satMod val="105000"/>
                <a:alpha val="53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3" name="Rectangle 242">
            <a:extLst>
              <a:ext uri="{FF2B5EF4-FFF2-40B4-BE49-F238E27FC236}">
                <a16:creationId xmlns:a16="http://schemas.microsoft.com/office/drawing/2014/main" id="{017A02F2-2352-4FF7-AD93-3BBC54D25301}"/>
              </a:ext>
            </a:extLst>
          </p:cNvPr>
          <p:cNvSpPr/>
          <p:nvPr/>
        </p:nvSpPr>
        <p:spPr>
          <a:xfrm>
            <a:off x="1359919" y="3575563"/>
            <a:ext cx="2180589" cy="94818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2">
                    <a:lumMod val="75000"/>
                  </a:schemeClr>
                </a:solidFill>
              </a:rPr>
              <a:t>Catchment</a:t>
            </a:r>
            <a:endParaRPr lang="en-US" sz="1200" b="1" dirty="0">
              <a:solidFill>
                <a:schemeClr val="bg2">
                  <a:lumMod val="75000"/>
                </a:schemeClr>
              </a:solidFill>
            </a:endParaRPr>
          </a:p>
          <a:p>
            <a:pPr algn="ctr"/>
            <a:r>
              <a:rPr lang="en-US" sz="1200" dirty="0">
                <a:solidFill>
                  <a:schemeClr val="bg2">
                    <a:lumMod val="75000"/>
                  </a:schemeClr>
                </a:solidFill>
              </a:rPr>
              <a:t> Travel Time From Facilities</a:t>
            </a:r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1FCBEE82-E2A2-4754-BA94-C27B994D8BF6}"/>
              </a:ext>
            </a:extLst>
          </p:cNvPr>
          <p:cNvSpPr/>
          <p:nvPr/>
        </p:nvSpPr>
        <p:spPr>
          <a:xfrm>
            <a:off x="1792524" y="1394740"/>
            <a:ext cx="1330779" cy="798287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Obstacles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en-US" sz="1050" dirty="0">
                <a:solidFill>
                  <a:schemeClr val="accent5">
                    <a:lumMod val="75000"/>
                  </a:schemeClr>
                </a:solidFill>
              </a:rPr>
              <a:t>Lines</a:t>
            </a:r>
          </a:p>
          <a:p>
            <a:pPr algn="ctr"/>
            <a:r>
              <a:rPr lang="en-US" sz="1050" dirty="0">
                <a:solidFill>
                  <a:schemeClr val="accent5">
                    <a:lumMod val="75000"/>
                  </a:schemeClr>
                </a:solidFill>
              </a:rPr>
              <a:t>Polygons</a:t>
            </a:r>
          </a:p>
        </p:txBody>
      </p: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82EDD35A-96C0-41C9-8A80-DFEFA6D7BF1A}"/>
              </a:ext>
            </a:extLst>
          </p:cNvPr>
          <p:cNvCxnSpPr>
            <a:cxnSpLocks/>
            <a:endCxn id="8" idx="0"/>
          </p:cNvCxnSpPr>
          <p:nvPr/>
        </p:nvCxnSpPr>
        <p:spPr>
          <a:xfrm>
            <a:off x="2450214" y="2193027"/>
            <a:ext cx="15400" cy="465447"/>
          </a:xfrm>
          <a:prstGeom prst="straightConnector1">
            <a:avLst/>
          </a:prstGeom>
          <a:ln w="41275">
            <a:solidFill>
              <a:schemeClr val="accent1">
                <a:shade val="95000"/>
                <a:satMod val="105000"/>
                <a:alpha val="53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Oval 68">
            <a:extLst>
              <a:ext uri="{FF2B5EF4-FFF2-40B4-BE49-F238E27FC236}">
                <a16:creationId xmlns:a16="http://schemas.microsoft.com/office/drawing/2014/main" id="{6ADF3E33-D337-4AA9-8EDA-045EE67C7B04}"/>
              </a:ext>
            </a:extLst>
          </p:cNvPr>
          <p:cNvSpPr/>
          <p:nvPr/>
        </p:nvSpPr>
        <p:spPr>
          <a:xfrm>
            <a:off x="4429593" y="1620732"/>
            <a:ext cx="1436766" cy="798287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Population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en-US" sz="1050" dirty="0">
                <a:solidFill>
                  <a:schemeClr val="accent5">
                    <a:lumMod val="75000"/>
                  </a:schemeClr>
                </a:solidFill>
              </a:rPr>
              <a:t>Points</a:t>
            </a:r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25B72919-774D-4E5A-BDDE-E64E73D1DB69}"/>
              </a:ext>
            </a:extLst>
          </p:cNvPr>
          <p:cNvSpPr/>
          <p:nvPr/>
        </p:nvSpPr>
        <p:spPr>
          <a:xfrm>
            <a:off x="7172649" y="1620732"/>
            <a:ext cx="1204684" cy="798287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Roads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en-US" sz="1050" dirty="0">
                <a:solidFill>
                  <a:schemeClr val="accent5">
                    <a:lumMod val="75000"/>
                  </a:schemeClr>
                </a:solidFill>
              </a:rPr>
              <a:t>Lines</a:t>
            </a:r>
          </a:p>
        </p:txBody>
      </p:sp>
      <p:sp>
        <p:nvSpPr>
          <p:cNvPr id="71" name="Rectangle: Rounded Corners 70">
            <a:extLst>
              <a:ext uri="{FF2B5EF4-FFF2-40B4-BE49-F238E27FC236}">
                <a16:creationId xmlns:a16="http://schemas.microsoft.com/office/drawing/2014/main" id="{56DD5480-002B-4D5A-8CD6-298BDA9534EC}"/>
              </a:ext>
            </a:extLst>
          </p:cNvPr>
          <p:cNvSpPr/>
          <p:nvPr/>
        </p:nvSpPr>
        <p:spPr>
          <a:xfrm>
            <a:off x="5785626" y="2585900"/>
            <a:ext cx="1473200" cy="609601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1587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1200" b="1" dirty="0">
                <a:solidFill>
                  <a:schemeClr val="bg2">
                    <a:lumMod val="50000"/>
                  </a:schemeClr>
                </a:solidFill>
              </a:rPr>
              <a:t>Network Analyst</a:t>
            </a:r>
          </a:p>
        </p:txBody>
      </p: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0721AD12-DDF8-408F-A2DD-0588FEE3DFB3}"/>
              </a:ext>
            </a:extLst>
          </p:cNvPr>
          <p:cNvCxnSpPr>
            <a:cxnSpLocks/>
            <a:stCxn id="69" idx="5"/>
          </p:cNvCxnSpPr>
          <p:nvPr/>
        </p:nvCxnSpPr>
        <p:spPr>
          <a:xfrm>
            <a:off x="5655949" y="2302113"/>
            <a:ext cx="210410" cy="283787"/>
          </a:xfrm>
          <a:prstGeom prst="straightConnector1">
            <a:avLst/>
          </a:prstGeom>
          <a:ln w="41275">
            <a:solidFill>
              <a:schemeClr val="accent1">
                <a:shade val="95000"/>
                <a:satMod val="105000"/>
                <a:alpha val="53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7BFEBCD3-2A94-41EB-B4A5-6CEF5379518D}"/>
              </a:ext>
            </a:extLst>
          </p:cNvPr>
          <p:cNvCxnSpPr>
            <a:cxnSpLocks/>
            <a:stCxn id="70" idx="3"/>
          </p:cNvCxnSpPr>
          <p:nvPr/>
        </p:nvCxnSpPr>
        <p:spPr>
          <a:xfrm flipH="1">
            <a:off x="7172649" y="2302113"/>
            <a:ext cx="176422" cy="283787"/>
          </a:xfrm>
          <a:prstGeom prst="straightConnector1">
            <a:avLst/>
          </a:prstGeom>
          <a:ln w="41275">
            <a:solidFill>
              <a:schemeClr val="accent1">
                <a:shade val="95000"/>
                <a:satMod val="105000"/>
                <a:alpha val="53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Rectangle 74">
            <a:extLst>
              <a:ext uri="{FF2B5EF4-FFF2-40B4-BE49-F238E27FC236}">
                <a16:creationId xmlns:a16="http://schemas.microsoft.com/office/drawing/2014/main" id="{B738FA4D-7A01-40A9-8870-A6C01F4CD2F2}"/>
              </a:ext>
            </a:extLst>
          </p:cNvPr>
          <p:cNvSpPr/>
          <p:nvPr/>
        </p:nvSpPr>
        <p:spPr>
          <a:xfrm>
            <a:off x="5437411" y="3508551"/>
            <a:ext cx="2180589" cy="94818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2">
                    <a:lumMod val="75000"/>
                  </a:schemeClr>
                </a:solidFill>
              </a:rPr>
              <a:t>Catchment</a:t>
            </a:r>
            <a:endParaRPr lang="en-US" sz="1200" b="1" dirty="0">
              <a:solidFill>
                <a:schemeClr val="bg2">
                  <a:lumMod val="75000"/>
                </a:schemeClr>
              </a:solidFill>
            </a:endParaRPr>
          </a:p>
          <a:p>
            <a:pPr algn="ctr"/>
            <a:r>
              <a:rPr lang="en-US" sz="1200" dirty="0">
                <a:solidFill>
                  <a:schemeClr val="bg2">
                    <a:lumMod val="75000"/>
                  </a:schemeClr>
                </a:solidFill>
              </a:rPr>
              <a:t> Travel Time From Population Centers</a:t>
            </a:r>
          </a:p>
        </p:txBody>
      </p: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1DD7ACF5-B724-4227-BF7B-DE030BE5F032}"/>
              </a:ext>
            </a:extLst>
          </p:cNvPr>
          <p:cNvCxnSpPr>
            <a:cxnSpLocks/>
            <a:endCxn id="71" idx="0"/>
          </p:cNvCxnSpPr>
          <p:nvPr/>
        </p:nvCxnSpPr>
        <p:spPr>
          <a:xfrm>
            <a:off x="6506826" y="2120453"/>
            <a:ext cx="15400" cy="465447"/>
          </a:xfrm>
          <a:prstGeom prst="straightConnector1">
            <a:avLst/>
          </a:prstGeom>
          <a:ln w="41275">
            <a:solidFill>
              <a:schemeClr val="accent1">
                <a:shade val="95000"/>
                <a:satMod val="105000"/>
                <a:alpha val="53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6B022C8A-7249-4E4D-B81F-92FDAAF1F736}"/>
              </a:ext>
            </a:extLst>
          </p:cNvPr>
          <p:cNvCxnSpPr>
            <a:cxnSpLocks/>
          </p:cNvCxnSpPr>
          <p:nvPr/>
        </p:nvCxnSpPr>
        <p:spPr>
          <a:xfrm>
            <a:off x="6505011" y="3195501"/>
            <a:ext cx="0" cy="307488"/>
          </a:xfrm>
          <a:prstGeom prst="straightConnector1">
            <a:avLst/>
          </a:prstGeom>
          <a:ln w="41275">
            <a:solidFill>
              <a:schemeClr val="accent1">
                <a:shade val="95000"/>
                <a:satMod val="105000"/>
                <a:alpha val="53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Oval 79">
            <a:extLst>
              <a:ext uri="{FF2B5EF4-FFF2-40B4-BE49-F238E27FC236}">
                <a16:creationId xmlns:a16="http://schemas.microsoft.com/office/drawing/2014/main" id="{C2E33515-ADE2-4D0D-88D0-94AE3F8712D6}"/>
              </a:ext>
            </a:extLst>
          </p:cNvPr>
          <p:cNvSpPr/>
          <p:nvPr/>
        </p:nvSpPr>
        <p:spPr>
          <a:xfrm>
            <a:off x="5849136" y="1322166"/>
            <a:ext cx="1330779" cy="798287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Obstacles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en-US" sz="1050" dirty="0">
                <a:solidFill>
                  <a:schemeClr val="accent5">
                    <a:lumMod val="75000"/>
                  </a:schemeClr>
                </a:solidFill>
              </a:rPr>
              <a:t>Lines</a:t>
            </a:r>
          </a:p>
          <a:p>
            <a:pPr algn="ctr"/>
            <a:r>
              <a:rPr lang="en-US" sz="1050" dirty="0">
                <a:solidFill>
                  <a:schemeClr val="accent5">
                    <a:lumMod val="75000"/>
                  </a:schemeClr>
                </a:solidFill>
              </a:rPr>
              <a:t>Polygons</a:t>
            </a:r>
          </a:p>
        </p:txBody>
      </p:sp>
      <p:cxnSp>
        <p:nvCxnSpPr>
          <p:cNvPr id="253" name="Straight Arrow Connector 252">
            <a:extLst>
              <a:ext uri="{FF2B5EF4-FFF2-40B4-BE49-F238E27FC236}">
                <a16:creationId xmlns:a16="http://schemas.microsoft.com/office/drawing/2014/main" id="{1B9560E1-D715-474E-AB9D-98B6224E7DCA}"/>
              </a:ext>
            </a:extLst>
          </p:cNvPr>
          <p:cNvCxnSpPr>
            <a:stCxn id="243" idx="3"/>
          </p:cNvCxnSpPr>
          <p:nvPr/>
        </p:nvCxnSpPr>
        <p:spPr>
          <a:xfrm>
            <a:off x="3540508" y="4049654"/>
            <a:ext cx="1896903" cy="0"/>
          </a:xfrm>
          <a:prstGeom prst="straightConnector1">
            <a:avLst/>
          </a:prstGeom>
          <a:ln w="53975">
            <a:solidFill>
              <a:schemeClr val="accent1">
                <a:lumMod val="40000"/>
                <a:lumOff val="6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42549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6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6713576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METHODS: TWO STEP </a:t>
            </a:r>
            <a:r>
              <a:rPr lang="en" dirty="0"/>
              <a:t>FLOATING CATCHMENT AREA</a:t>
            </a:r>
            <a:endParaRPr dirty="0"/>
          </a:p>
        </p:txBody>
      </p:sp>
      <p:sp>
        <p:nvSpPr>
          <p:cNvPr id="238" name="Google Shape;238;p16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  <p:grpSp>
        <p:nvGrpSpPr>
          <p:cNvPr id="10" name="Google Shape;645;p37"/>
          <p:cNvGrpSpPr/>
          <p:nvPr/>
        </p:nvGrpSpPr>
        <p:grpSpPr>
          <a:xfrm>
            <a:off x="312240" y="628540"/>
            <a:ext cx="273988" cy="294270"/>
            <a:chOff x="616425" y="2329600"/>
            <a:chExt cx="361700" cy="388475"/>
          </a:xfrm>
        </p:grpSpPr>
        <p:sp>
          <p:nvSpPr>
            <p:cNvPr id="11" name="Google Shape;646;p37"/>
            <p:cNvSpPr/>
            <p:nvPr/>
          </p:nvSpPr>
          <p:spPr>
            <a:xfrm>
              <a:off x="616425" y="2329600"/>
              <a:ext cx="361700" cy="388475"/>
            </a:xfrm>
            <a:custGeom>
              <a:avLst/>
              <a:gdLst/>
              <a:ahLst/>
              <a:cxnLst/>
              <a:rect l="0" t="0" r="0" b="0"/>
              <a:pathLst>
                <a:path w="14468" h="15539" fill="none" extrusionOk="0">
                  <a:moveTo>
                    <a:pt x="14273" y="13030"/>
                  </a:moveTo>
                  <a:lnTo>
                    <a:pt x="9621" y="6479"/>
                  </a:lnTo>
                  <a:lnTo>
                    <a:pt x="9621" y="2338"/>
                  </a:lnTo>
                  <a:lnTo>
                    <a:pt x="10303" y="1656"/>
                  </a:lnTo>
                  <a:lnTo>
                    <a:pt x="10303" y="1656"/>
                  </a:lnTo>
                  <a:lnTo>
                    <a:pt x="10400" y="1559"/>
                  </a:lnTo>
                  <a:lnTo>
                    <a:pt x="10474" y="1437"/>
                  </a:lnTo>
                  <a:lnTo>
                    <a:pt x="10522" y="1291"/>
                  </a:lnTo>
                  <a:lnTo>
                    <a:pt x="10571" y="1169"/>
                  </a:lnTo>
                  <a:lnTo>
                    <a:pt x="10571" y="1023"/>
                  </a:lnTo>
                  <a:lnTo>
                    <a:pt x="10571" y="877"/>
                  </a:lnTo>
                  <a:lnTo>
                    <a:pt x="10547" y="731"/>
                  </a:lnTo>
                  <a:lnTo>
                    <a:pt x="10498" y="609"/>
                  </a:lnTo>
                  <a:lnTo>
                    <a:pt x="10498" y="609"/>
                  </a:lnTo>
                  <a:lnTo>
                    <a:pt x="10449" y="463"/>
                  </a:lnTo>
                  <a:lnTo>
                    <a:pt x="10352" y="366"/>
                  </a:lnTo>
                  <a:lnTo>
                    <a:pt x="10254" y="244"/>
                  </a:lnTo>
                  <a:lnTo>
                    <a:pt x="10157" y="171"/>
                  </a:lnTo>
                  <a:lnTo>
                    <a:pt x="10035" y="98"/>
                  </a:lnTo>
                  <a:lnTo>
                    <a:pt x="9889" y="49"/>
                  </a:lnTo>
                  <a:lnTo>
                    <a:pt x="9767" y="25"/>
                  </a:lnTo>
                  <a:lnTo>
                    <a:pt x="9621" y="0"/>
                  </a:lnTo>
                  <a:lnTo>
                    <a:pt x="4848" y="0"/>
                  </a:lnTo>
                  <a:lnTo>
                    <a:pt x="4848" y="0"/>
                  </a:lnTo>
                  <a:lnTo>
                    <a:pt x="4701" y="25"/>
                  </a:lnTo>
                  <a:lnTo>
                    <a:pt x="4580" y="49"/>
                  </a:lnTo>
                  <a:lnTo>
                    <a:pt x="4433" y="98"/>
                  </a:lnTo>
                  <a:lnTo>
                    <a:pt x="4312" y="171"/>
                  </a:lnTo>
                  <a:lnTo>
                    <a:pt x="4214" y="244"/>
                  </a:lnTo>
                  <a:lnTo>
                    <a:pt x="4117" y="366"/>
                  </a:lnTo>
                  <a:lnTo>
                    <a:pt x="4019" y="463"/>
                  </a:lnTo>
                  <a:lnTo>
                    <a:pt x="3971" y="609"/>
                  </a:lnTo>
                  <a:lnTo>
                    <a:pt x="3971" y="609"/>
                  </a:lnTo>
                  <a:lnTo>
                    <a:pt x="3922" y="731"/>
                  </a:lnTo>
                  <a:lnTo>
                    <a:pt x="3898" y="877"/>
                  </a:lnTo>
                  <a:lnTo>
                    <a:pt x="3898" y="1023"/>
                  </a:lnTo>
                  <a:lnTo>
                    <a:pt x="3898" y="1169"/>
                  </a:lnTo>
                  <a:lnTo>
                    <a:pt x="3946" y="1291"/>
                  </a:lnTo>
                  <a:lnTo>
                    <a:pt x="3995" y="1437"/>
                  </a:lnTo>
                  <a:lnTo>
                    <a:pt x="4068" y="1559"/>
                  </a:lnTo>
                  <a:lnTo>
                    <a:pt x="4166" y="1656"/>
                  </a:lnTo>
                  <a:lnTo>
                    <a:pt x="4848" y="2338"/>
                  </a:lnTo>
                  <a:lnTo>
                    <a:pt x="4848" y="6479"/>
                  </a:lnTo>
                  <a:lnTo>
                    <a:pt x="196" y="13030"/>
                  </a:lnTo>
                  <a:lnTo>
                    <a:pt x="196" y="13030"/>
                  </a:lnTo>
                  <a:lnTo>
                    <a:pt x="123" y="13152"/>
                  </a:lnTo>
                  <a:lnTo>
                    <a:pt x="50" y="13274"/>
                  </a:lnTo>
                  <a:lnTo>
                    <a:pt x="25" y="13395"/>
                  </a:lnTo>
                  <a:lnTo>
                    <a:pt x="1" y="13517"/>
                  </a:lnTo>
                  <a:lnTo>
                    <a:pt x="1" y="13639"/>
                  </a:lnTo>
                  <a:lnTo>
                    <a:pt x="25" y="13785"/>
                  </a:lnTo>
                  <a:lnTo>
                    <a:pt x="50" y="13907"/>
                  </a:lnTo>
                  <a:lnTo>
                    <a:pt x="98" y="14029"/>
                  </a:lnTo>
                  <a:lnTo>
                    <a:pt x="585" y="15003"/>
                  </a:lnTo>
                  <a:lnTo>
                    <a:pt x="585" y="15003"/>
                  </a:lnTo>
                  <a:lnTo>
                    <a:pt x="658" y="15125"/>
                  </a:lnTo>
                  <a:lnTo>
                    <a:pt x="756" y="15222"/>
                  </a:lnTo>
                  <a:lnTo>
                    <a:pt x="829" y="15320"/>
                  </a:lnTo>
                  <a:lnTo>
                    <a:pt x="951" y="15393"/>
                  </a:lnTo>
                  <a:lnTo>
                    <a:pt x="1073" y="15441"/>
                  </a:lnTo>
                  <a:lnTo>
                    <a:pt x="1194" y="15490"/>
                  </a:lnTo>
                  <a:lnTo>
                    <a:pt x="1316" y="15539"/>
                  </a:lnTo>
                  <a:lnTo>
                    <a:pt x="1462" y="15539"/>
                  </a:lnTo>
                  <a:lnTo>
                    <a:pt x="13006" y="15539"/>
                  </a:lnTo>
                  <a:lnTo>
                    <a:pt x="13006" y="15539"/>
                  </a:lnTo>
                  <a:lnTo>
                    <a:pt x="13153" y="15539"/>
                  </a:lnTo>
                  <a:lnTo>
                    <a:pt x="13274" y="15490"/>
                  </a:lnTo>
                  <a:lnTo>
                    <a:pt x="13396" y="15441"/>
                  </a:lnTo>
                  <a:lnTo>
                    <a:pt x="13518" y="15393"/>
                  </a:lnTo>
                  <a:lnTo>
                    <a:pt x="13640" y="15320"/>
                  </a:lnTo>
                  <a:lnTo>
                    <a:pt x="13713" y="15222"/>
                  </a:lnTo>
                  <a:lnTo>
                    <a:pt x="13810" y="15125"/>
                  </a:lnTo>
                  <a:lnTo>
                    <a:pt x="13883" y="15003"/>
                  </a:lnTo>
                  <a:lnTo>
                    <a:pt x="14370" y="14029"/>
                  </a:lnTo>
                  <a:lnTo>
                    <a:pt x="14370" y="14029"/>
                  </a:lnTo>
                  <a:lnTo>
                    <a:pt x="14419" y="13907"/>
                  </a:lnTo>
                  <a:lnTo>
                    <a:pt x="14443" y="13785"/>
                  </a:lnTo>
                  <a:lnTo>
                    <a:pt x="14468" y="13639"/>
                  </a:lnTo>
                  <a:lnTo>
                    <a:pt x="14468" y="13517"/>
                  </a:lnTo>
                  <a:lnTo>
                    <a:pt x="14443" y="13395"/>
                  </a:lnTo>
                  <a:lnTo>
                    <a:pt x="14419" y="13274"/>
                  </a:lnTo>
                  <a:lnTo>
                    <a:pt x="14346" y="13152"/>
                  </a:lnTo>
                  <a:lnTo>
                    <a:pt x="14273" y="13030"/>
                  </a:lnTo>
                  <a:lnTo>
                    <a:pt x="14273" y="1303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647;p37"/>
            <p:cNvSpPr/>
            <p:nvPr/>
          </p:nvSpPr>
          <p:spPr>
            <a:xfrm>
              <a:off x="704725" y="2545750"/>
              <a:ext cx="185125" cy="25"/>
            </a:xfrm>
            <a:custGeom>
              <a:avLst/>
              <a:gdLst/>
              <a:ahLst/>
              <a:cxnLst/>
              <a:rect l="0" t="0" r="0" b="0"/>
              <a:pathLst>
                <a:path w="7405" h="1" fill="none" extrusionOk="0">
                  <a:moveTo>
                    <a:pt x="7404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648;p37"/>
            <p:cNvSpPr/>
            <p:nvPr/>
          </p:nvSpPr>
          <p:spPr>
            <a:xfrm>
              <a:off x="811875" y="2626125"/>
              <a:ext cx="31075" cy="31075"/>
            </a:xfrm>
            <a:custGeom>
              <a:avLst/>
              <a:gdLst/>
              <a:ahLst/>
              <a:cxnLst/>
              <a:rect l="0" t="0" r="0" b="0"/>
              <a:pathLst>
                <a:path w="1243" h="1243" fill="none" extrusionOk="0">
                  <a:moveTo>
                    <a:pt x="1" y="633"/>
                  </a:moveTo>
                  <a:lnTo>
                    <a:pt x="1" y="633"/>
                  </a:lnTo>
                  <a:lnTo>
                    <a:pt x="25" y="487"/>
                  </a:lnTo>
                  <a:lnTo>
                    <a:pt x="50" y="390"/>
                  </a:lnTo>
                  <a:lnTo>
                    <a:pt x="98" y="268"/>
                  </a:lnTo>
                  <a:lnTo>
                    <a:pt x="171" y="171"/>
                  </a:lnTo>
                  <a:lnTo>
                    <a:pt x="269" y="98"/>
                  </a:lnTo>
                  <a:lnTo>
                    <a:pt x="390" y="49"/>
                  </a:lnTo>
                  <a:lnTo>
                    <a:pt x="488" y="24"/>
                  </a:lnTo>
                  <a:lnTo>
                    <a:pt x="634" y="0"/>
                  </a:lnTo>
                  <a:lnTo>
                    <a:pt x="634" y="0"/>
                  </a:lnTo>
                  <a:lnTo>
                    <a:pt x="756" y="24"/>
                  </a:lnTo>
                  <a:lnTo>
                    <a:pt x="853" y="49"/>
                  </a:lnTo>
                  <a:lnTo>
                    <a:pt x="975" y="98"/>
                  </a:lnTo>
                  <a:lnTo>
                    <a:pt x="1072" y="171"/>
                  </a:lnTo>
                  <a:lnTo>
                    <a:pt x="1146" y="268"/>
                  </a:lnTo>
                  <a:lnTo>
                    <a:pt x="1194" y="390"/>
                  </a:lnTo>
                  <a:lnTo>
                    <a:pt x="1243" y="487"/>
                  </a:lnTo>
                  <a:lnTo>
                    <a:pt x="1243" y="633"/>
                  </a:lnTo>
                  <a:lnTo>
                    <a:pt x="1243" y="633"/>
                  </a:lnTo>
                  <a:lnTo>
                    <a:pt x="1243" y="755"/>
                  </a:lnTo>
                  <a:lnTo>
                    <a:pt x="1194" y="853"/>
                  </a:lnTo>
                  <a:lnTo>
                    <a:pt x="1146" y="974"/>
                  </a:lnTo>
                  <a:lnTo>
                    <a:pt x="1072" y="1072"/>
                  </a:lnTo>
                  <a:lnTo>
                    <a:pt x="975" y="1145"/>
                  </a:lnTo>
                  <a:lnTo>
                    <a:pt x="853" y="1194"/>
                  </a:lnTo>
                  <a:lnTo>
                    <a:pt x="756" y="1242"/>
                  </a:lnTo>
                  <a:lnTo>
                    <a:pt x="634" y="1242"/>
                  </a:lnTo>
                  <a:lnTo>
                    <a:pt x="634" y="1242"/>
                  </a:lnTo>
                  <a:lnTo>
                    <a:pt x="488" y="1242"/>
                  </a:lnTo>
                  <a:lnTo>
                    <a:pt x="390" y="1194"/>
                  </a:lnTo>
                  <a:lnTo>
                    <a:pt x="269" y="1145"/>
                  </a:lnTo>
                  <a:lnTo>
                    <a:pt x="171" y="1072"/>
                  </a:lnTo>
                  <a:lnTo>
                    <a:pt x="98" y="974"/>
                  </a:lnTo>
                  <a:lnTo>
                    <a:pt x="50" y="853"/>
                  </a:lnTo>
                  <a:lnTo>
                    <a:pt x="25" y="755"/>
                  </a:lnTo>
                  <a:lnTo>
                    <a:pt x="1" y="633"/>
                  </a:lnTo>
                  <a:lnTo>
                    <a:pt x="1" y="63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649;p37"/>
            <p:cNvSpPr/>
            <p:nvPr/>
          </p:nvSpPr>
          <p:spPr>
            <a:xfrm>
              <a:off x="751000" y="2568275"/>
              <a:ext cx="54200" cy="53600"/>
            </a:xfrm>
            <a:custGeom>
              <a:avLst/>
              <a:gdLst/>
              <a:ahLst/>
              <a:cxnLst/>
              <a:rect l="0" t="0" r="0" b="0"/>
              <a:pathLst>
                <a:path w="2168" h="2144" fill="none" extrusionOk="0">
                  <a:moveTo>
                    <a:pt x="1096" y="2144"/>
                  </a:moveTo>
                  <a:lnTo>
                    <a:pt x="1096" y="2144"/>
                  </a:lnTo>
                  <a:lnTo>
                    <a:pt x="877" y="2119"/>
                  </a:lnTo>
                  <a:lnTo>
                    <a:pt x="658" y="2071"/>
                  </a:lnTo>
                  <a:lnTo>
                    <a:pt x="487" y="1973"/>
                  </a:lnTo>
                  <a:lnTo>
                    <a:pt x="317" y="1827"/>
                  </a:lnTo>
                  <a:lnTo>
                    <a:pt x="195" y="1681"/>
                  </a:lnTo>
                  <a:lnTo>
                    <a:pt x="98" y="1486"/>
                  </a:lnTo>
                  <a:lnTo>
                    <a:pt x="25" y="1291"/>
                  </a:lnTo>
                  <a:lnTo>
                    <a:pt x="0" y="1072"/>
                  </a:lnTo>
                  <a:lnTo>
                    <a:pt x="0" y="1072"/>
                  </a:lnTo>
                  <a:lnTo>
                    <a:pt x="25" y="853"/>
                  </a:lnTo>
                  <a:lnTo>
                    <a:pt x="98" y="658"/>
                  </a:lnTo>
                  <a:lnTo>
                    <a:pt x="195" y="463"/>
                  </a:lnTo>
                  <a:lnTo>
                    <a:pt x="317" y="317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77" y="0"/>
                  </a:lnTo>
                  <a:lnTo>
                    <a:pt x="1096" y="0"/>
                  </a:lnTo>
                  <a:lnTo>
                    <a:pt x="1096" y="0"/>
                  </a:lnTo>
                  <a:lnTo>
                    <a:pt x="1315" y="0"/>
                  </a:lnTo>
                  <a:lnTo>
                    <a:pt x="1510" y="73"/>
                  </a:lnTo>
                  <a:lnTo>
                    <a:pt x="1681" y="171"/>
                  </a:lnTo>
                  <a:lnTo>
                    <a:pt x="1851" y="317"/>
                  </a:lnTo>
                  <a:lnTo>
                    <a:pt x="1973" y="463"/>
                  </a:lnTo>
                  <a:lnTo>
                    <a:pt x="2070" y="658"/>
                  </a:lnTo>
                  <a:lnTo>
                    <a:pt x="2144" y="853"/>
                  </a:lnTo>
                  <a:lnTo>
                    <a:pt x="2168" y="1072"/>
                  </a:lnTo>
                  <a:lnTo>
                    <a:pt x="2168" y="1072"/>
                  </a:lnTo>
                  <a:lnTo>
                    <a:pt x="2144" y="1291"/>
                  </a:lnTo>
                  <a:lnTo>
                    <a:pt x="2070" y="1486"/>
                  </a:lnTo>
                  <a:lnTo>
                    <a:pt x="1973" y="1681"/>
                  </a:lnTo>
                  <a:lnTo>
                    <a:pt x="1851" y="1827"/>
                  </a:lnTo>
                  <a:lnTo>
                    <a:pt x="1681" y="1973"/>
                  </a:lnTo>
                  <a:lnTo>
                    <a:pt x="1510" y="2071"/>
                  </a:lnTo>
                  <a:lnTo>
                    <a:pt x="1315" y="2119"/>
                  </a:lnTo>
                  <a:lnTo>
                    <a:pt x="1096" y="2144"/>
                  </a:lnTo>
                  <a:lnTo>
                    <a:pt x="1096" y="2144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650;p37"/>
            <p:cNvSpPr/>
            <p:nvPr/>
          </p:nvSpPr>
          <p:spPr>
            <a:xfrm>
              <a:off x="769875" y="2662650"/>
              <a:ext cx="23775" cy="23775"/>
            </a:xfrm>
            <a:custGeom>
              <a:avLst/>
              <a:gdLst/>
              <a:ahLst/>
              <a:cxnLst/>
              <a:rect l="0" t="0" r="0" b="0"/>
              <a:pathLst>
                <a:path w="951" h="951" fill="none" extrusionOk="0">
                  <a:moveTo>
                    <a:pt x="0" y="463"/>
                  </a:moveTo>
                  <a:lnTo>
                    <a:pt x="0" y="463"/>
                  </a:lnTo>
                  <a:lnTo>
                    <a:pt x="0" y="366"/>
                  </a:lnTo>
                  <a:lnTo>
                    <a:pt x="25" y="293"/>
                  </a:lnTo>
                  <a:lnTo>
                    <a:pt x="73" y="195"/>
                  </a:lnTo>
                  <a:lnTo>
                    <a:pt x="146" y="122"/>
                  </a:lnTo>
                  <a:lnTo>
                    <a:pt x="220" y="73"/>
                  </a:lnTo>
                  <a:lnTo>
                    <a:pt x="293" y="25"/>
                  </a:lnTo>
                  <a:lnTo>
                    <a:pt x="390" y="0"/>
                  </a:lnTo>
                  <a:lnTo>
                    <a:pt x="487" y="0"/>
                  </a:lnTo>
                  <a:lnTo>
                    <a:pt x="487" y="0"/>
                  </a:lnTo>
                  <a:lnTo>
                    <a:pt x="585" y="0"/>
                  </a:lnTo>
                  <a:lnTo>
                    <a:pt x="658" y="25"/>
                  </a:lnTo>
                  <a:lnTo>
                    <a:pt x="755" y="73"/>
                  </a:lnTo>
                  <a:lnTo>
                    <a:pt x="828" y="122"/>
                  </a:lnTo>
                  <a:lnTo>
                    <a:pt x="877" y="195"/>
                  </a:lnTo>
                  <a:lnTo>
                    <a:pt x="926" y="293"/>
                  </a:lnTo>
                  <a:lnTo>
                    <a:pt x="950" y="366"/>
                  </a:lnTo>
                  <a:lnTo>
                    <a:pt x="950" y="463"/>
                  </a:lnTo>
                  <a:lnTo>
                    <a:pt x="950" y="463"/>
                  </a:lnTo>
                  <a:lnTo>
                    <a:pt x="950" y="561"/>
                  </a:lnTo>
                  <a:lnTo>
                    <a:pt x="926" y="658"/>
                  </a:lnTo>
                  <a:lnTo>
                    <a:pt x="877" y="755"/>
                  </a:lnTo>
                  <a:lnTo>
                    <a:pt x="828" y="804"/>
                  </a:lnTo>
                  <a:lnTo>
                    <a:pt x="755" y="877"/>
                  </a:lnTo>
                  <a:lnTo>
                    <a:pt x="658" y="926"/>
                  </a:lnTo>
                  <a:lnTo>
                    <a:pt x="585" y="950"/>
                  </a:lnTo>
                  <a:lnTo>
                    <a:pt x="487" y="950"/>
                  </a:lnTo>
                  <a:lnTo>
                    <a:pt x="487" y="950"/>
                  </a:lnTo>
                  <a:lnTo>
                    <a:pt x="390" y="950"/>
                  </a:lnTo>
                  <a:lnTo>
                    <a:pt x="293" y="926"/>
                  </a:lnTo>
                  <a:lnTo>
                    <a:pt x="220" y="877"/>
                  </a:lnTo>
                  <a:lnTo>
                    <a:pt x="146" y="804"/>
                  </a:lnTo>
                  <a:lnTo>
                    <a:pt x="73" y="755"/>
                  </a:lnTo>
                  <a:lnTo>
                    <a:pt x="25" y="658"/>
                  </a:lnTo>
                  <a:lnTo>
                    <a:pt x="0" y="561"/>
                  </a:lnTo>
                  <a:lnTo>
                    <a:pt x="0" y="463"/>
                  </a:lnTo>
                  <a:lnTo>
                    <a:pt x="0" y="46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651;p37"/>
            <p:cNvSpPr/>
            <p:nvPr/>
          </p:nvSpPr>
          <p:spPr>
            <a:xfrm>
              <a:off x="799700" y="2503125"/>
              <a:ext cx="24375" cy="23775"/>
            </a:xfrm>
            <a:custGeom>
              <a:avLst/>
              <a:gdLst/>
              <a:ahLst/>
              <a:cxnLst/>
              <a:rect l="0" t="0" r="0" b="0"/>
              <a:pathLst>
                <a:path w="975" h="951" fill="none" extrusionOk="0">
                  <a:moveTo>
                    <a:pt x="1" y="463"/>
                  </a:moveTo>
                  <a:lnTo>
                    <a:pt x="1" y="463"/>
                  </a:lnTo>
                  <a:lnTo>
                    <a:pt x="25" y="366"/>
                  </a:lnTo>
                  <a:lnTo>
                    <a:pt x="49" y="293"/>
                  </a:lnTo>
                  <a:lnTo>
                    <a:pt x="98" y="195"/>
                  </a:lnTo>
                  <a:lnTo>
                    <a:pt x="147" y="122"/>
                  </a:lnTo>
                  <a:lnTo>
                    <a:pt x="220" y="73"/>
                  </a:lnTo>
                  <a:lnTo>
                    <a:pt x="293" y="25"/>
                  </a:lnTo>
                  <a:lnTo>
                    <a:pt x="390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585" y="0"/>
                  </a:lnTo>
                  <a:lnTo>
                    <a:pt x="683" y="25"/>
                  </a:lnTo>
                  <a:lnTo>
                    <a:pt x="756" y="73"/>
                  </a:lnTo>
                  <a:lnTo>
                    <a:pt x="829" y="122"/>
                  </a:lnTo>
                  <a:lnTo>
                    <a:pt x="877" y="195"/>
                  </a:lnTo>
                  <a:lnTo>
                    <a:pt x="926" y="293"/>
                  </a:lnTo>
                  <a:lnTo>
                    <a:pt x="951" y="366"/>
                  </a:lnTo>
                  <a:lnTo>
                    <a:pt x="975" y="463"/>
                  </a:lnTo>
                  <a:lnTo>
                    <a:pt x="975" y="463"/>
                  </a:lnTo>
                  <a:lnTo>
                    <a:pt x="951" y="561"/>
                  </a:lnTo>
                  <a:lnTo>
                    <a:pt x="926" y="658"/>
                  </a:lnTo>
                  <a:lnTo>
                    <a:pt x="877" y="731"/>
                  </a:lnTo>
                  <a:lnTo>
                    <a:pt x="829" y="804"/>
                  </a:lnTo>
                  <a:lnTo>
                    <a:pt x="756" y="877"/>
                  </a:lnTo>
                  <a:lnTo>
                    <a:pt x="683" y="902"/>
                  </a:lnTo>
                  <a:lnTo>
                    <a:pt x="585" y="950"/>
                  </a:lnTo>
                  <a:lnTo>
                    <a:pt x="488" y="950"/>
                  </a:lnTo>
                  <a:lnTo>
                    <a:pt x="488" y="950"/>
                  </a:lnTo>
                  <a:lnTo>
                    <a:pt x="390" y="950"/>
                  </a:lnTo>
                  <a:lnTo>
                    <a:pt x="293" y="902"/>
                  </a:lnTo>
                  <a:lnTo>
                    <a:pt x="220" y="877"/>
                  </a:lnTo>
                  <a:lnTo>
                    <a:pt x="147" y="804"/>
                  </a:lnTo>
                  <a:lnTo>
                    <a:pt x="98" y="731"/>
                  </a:lnTo>
                  <a:lnTo>
                    <a:pt x="49" y="658"/>
                  </a:lnTo>
                  <a:lnTo>
                    <a:pt x="25" y="561"/>
                  </a:lnTo>
                  <a:lnTo>
                    <a:pt x="1" y="463"/>
                  </a:lnTo>
                  <a:lnTo>
                    <a:pt x="1" y="463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652;p37"/>
            <p:cNvSpPr/>
            <p:nvPr/>
          </p:nvSpPr>
          <p:spPr>
            <a:xfrm>
              <a:off x="766825" y="2388050"/>
              <a:ext cx="60925" cy="25"/>
            </a:xfrm>
            <a:custGeom>
              <a:avLst/>
              <a:gdLst/>
              <a:ahLst/>
              <a:cxnLst/>
              <a:rect l="0" t="0" r="0" b="0"/>
              <a:pathLst>
                <a:path w="2437" h="1" fill="none" extrusionOk="0">
                  <a:moveTo>
                    <a:pt x="2436" y="0"/>
                  </a:moveTo>
                  <a:lnTo>
                    <a:pt x="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653;p37"/>
            <p:cNvSpPr/>
            <p:nvPr/>
          </p:nvSpPr>
          <p:spPr>
            <a:xfrm>
              <a:off x="769875" y="2456250"/>
              <a:ext cx="31075" cy="31075"/>
            </a:xfrm>
            <a:custGeom>
              <a:avLst/>
              <a:gdLst/>
              <a:ahLst/>
              <a:cxnLst/>
              <a:rect l="0" t="0" r="0" b="0"/>
              <a:pathLst>
                <a:path w="1243" h="1243" fill="none" extrusionOk="0">
                  <a:moveTo>
                    <a:pt x="0" y="633"/>
                  </a:moveTo>
                  <a:lnTo>
                    <a:pt x="0" y="633"/>
                  </a:lnTo>
                  <a:lnTo>
                    <a:pt x="0" y="512"/>
                  </a:lnTo>
                  <a:lnTo>
                    <a:pt x="49" y="390"/>
                  </a:lnTo>
                  <a:lnTo>
                    <a:pt x="98" y="268"/>
                  </a:lnTo>
                  <a:lnTo>
                    <a:pt x="171" y="195"/>
                  </a:lnTo>
                  <a:lnTo>
                    <a:pt x="268" y="122"/>
                  </a:lnTo>
                  <a:lnTo>
                    <a:pt x="366" y="49"/>
                  </a:lnTo>
                  <a:lnTo>
                    <a:pt x="487" y="24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731" y="24"/>
                  </a:lnTo>
                  <a:lnTo>
                    <a:pt x="853" y="49"/>
                  </a:lnTo>
                  <a:lnTo>
                    <a:pt x="975" y="122"/>
                  </a:lnTo>
                  <a:lnTo>
                    <a:pt x="1048" y="195"/>
                  </a:lnTo>
                  <a:lnTo>
                    <a:pt x="1145" y="268"/>
                  </a:lnTo>
                  <a:lnTo>
                    <a:pt x="1194" y="390"/>
                  </a:lnTo>
                  <a:lnTo>
                    <a:pt x="1218" y="512"/>
                  </a:lnTo>
                  <a:lnTo>
                    <a:pt x="1242" y="633"/>
                  </a:lnTo>
                  <a:lnTo>
                    <a:pt x="1242" y="633"/>
                  </a:lnTo>
                  <a:lnTo>
                    <a:pt x="1218" y="755"/>
                  </a:lnTo>
                  <a:lnTo>
                    <a:pt x="1194" y="877"/>
                  </a:lnTo>
                  <a:lnTo>
                    <a:pt x="1145" y="974"/>
                  </a:lnTo>
                  <a:lnTo>
                    <a:pt x="1048" y="1072"/>
                  </a:lnTo>
                  <a:lnTo>
                    <a:pt x="975" y="1145"/>
                  </a:lnTo>
                  <a:lnTo>
                    <a:pt x="853" y="1193"/>
                  </a:lnTo>
                  <a:lnTo>
                    <a:pt x="731" y="1242"/>
                  </a:lnTo>
                  <a:lnTo>
                    <a:pt x="609" y="1242"/>
                  </a:lnTo>
                  <a:lnTo>
                    <a:pt x="609" y="1242"/>
                  </a:lnTo>
                  <a:lnTo>
                    <a:pt x="487" y="1242"/>
                  </a:lnTo>
                  <a:lnTo>
                    <a:pt x="366" y="1193"/>
                  </a:lnTo>
                  <a:lnTo>
                    <a:pt x="268" y="1145"/>
                  </a:lnTo>
                  <a:lnTo>
                    <a:pt x="171" y="1072"/>
                  </a:lnTo>
                  <a:lnTo>
                    <a:pt x="98" y="974"/>
                  </a:lnTo>
                  <a:lnTo>
                    <a:pt x="49" y="877"/>
                  </a:lnTo>
                  <a:lnTo>
                    <a:pt x="0" y="755"/>
                  </a:lnTo>
                  <a:lnTo>
                    <a:pt x="0" y="633"/>
                  </a:lnTo>
                  <a:lnTo>
                    <a:pt x="0" y="633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1F0C205A-2BA5-43FA-B8C3-E5EB28CA7CA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256" t="3156" r="8373" b="8607"/>
          <a:stretch/>
        </p:blipFill>
        <p:spPr>
          <a:xfrm>
            <a:off x="232411" y="1326718"/>
            <a:ext cx="4848095" cy="3625382"/>
          </a:xfrm>
          <a:prstGeom prst="rect">
            <a:avLst/>
          </a:prstGeom>
        </p:spPr>
      </p:pic>
      <p:sp>
        <p:nvSpPr>
          <p:cNvPr id="21" name="Google Shape;237;p16">
            <a:extLst>
              <a:ext uri="{FF2B5EF4-FFF2-40B4-BE49-F238E27FC236}">
                <a16:creationId xmlns:a16="http://schemas.microsoft.com/office/drawing/2014/main" id="{4C450D8C-C300-4206-9A59-C3FC6BC9681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443871" y="1772209"/>
            <a:ext cx="3211032" cy="174024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Char char="▰"/>
            </a:pPr>
            <a:r>
              <a:rPr lang="en-US" sz="2000" dirty="0"/>
              <a:t>Step 1 (Supply)</a:t>
            </a:r>
          </a:p>
          <a:p>
            <a:pPr lvl="1">
              <a:spcBef>
                <a:spcPts val="0"/>
              </a:spcBef>
            </a:pPr>
            <a:r>
              <a:rPr lang="en-US" sz="1600" dirty="0"/>
              <a:t>Create catchments around healthcare facilities</a:t>
            </a:r>
          </a:p>
          <a:p>
            <a:pPr lvl="1">
              <a:spcBef>
                <a:spcPts val="0"/>
              </a:spcBef>
            </a:pPr>
            <a:r>
              <a:rPr lang="en-US" sz="1600" dirty="0"/>
              <a:t>Sum population within each catchment</a:t>
            </a:r>
          </a:p>
          <a:p>
            <a:pPr lvl="1">
              <a:spcBef>
                <a:spcPts val="0"/>
              </a:spcBef>
            </a:pPr>
            <a:r>
              <a:rPr lang="en-US" sz="1600" dirty="0"/>
              <a:t>Calculate provider-population ratio</a:t>
            </a:r>
            <a:endParaRPr sz="1600" dirty="0"/>
          </a:p>
        </p:txBody>
      </p:sp>
      <p:sp>
        <p:nvSpPr>
          <p:cNvPr id="4" name="Explosion: 8 Points 3">
            <a:extLst>
              <a:ext uri="{FF2B5EF4-FFF2-40B4-BE49-F238E27FC236}">
                <a16:creationId xmlns:a16="http://schemas.microsoft.com/office/drawing/2014/main" id="{70988209-8B6B-44E9-A0FB-E01DC99D111C}"/>
              </a:ext>
            </a:extLst>
          </p:cNvPr>
          <p:cNvSpPr/>
          <p:nvPr/>
        </p:nvSpPr>
        <p:spPr>
          <a:xfrm rot="3829238">
            <a:off x="1411173" y="2121944"/>
            <a:ext cx="1788281" cy="1822679"/>
          </a:xfrm>
          <a:prstGeom prst="irregularSeal1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2400302B-092B-4482-B80D-275CCA13CC78}"/>
              </a:ext>
            </a:extLst>
          </p:cNvPr>
          <p:cNvCxnSpPr/>
          <p:nvPr/>
        </p:nvCxnSpPr>
        <p:spPr>
          <a:xfrm flipV="1">
            <a:off x="2322285" y="2634342"/>
            <a:ext cx="58057" cy="384629"/>
          </a:xfrm>
          <a:prstGeom prst="straightConnector1">
            <a:avLst/>
          </a:prstGeom>
          <a:ln w="22225">
            <a:solidFill>
              <a:schemeClr val="accent6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5229C65B-1E6D-4F0C-B4E1-31610F57F16C}"/>
              </a:ext>
            </a:extLst>
          </p:cNvPr>
          <p:cNvSpPr txBox="1"/>
          <p:nvPr/>
        </p:nvSpPr>
        <p:spPr>
          <a:xfrm>
            <a:off x="4263351" y="3990090"/>
            <a:ext cx="127858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1 physician</a:t>
            </a:r>
          </a:p>
          <a:p>
            <a:r>
              <a:rPr lang="en-US" dirty="0"/>
              <a:t>-----------------</a:t>
            </a:r>
          </a:p>
          <a:p>
            <a:r>
              <a:rPr lang="en-US" dirty="0"/>
              <a:t>2,000 people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C1C97326-F894-4AC8-BA0F-1401120A2C59}"/>
              </a:ext>
            </a:extLst>
          </p:cNvPr>
          <p:cNvCxnSpPr>
            <a:cxnSpLocks/>
          </p:cNvCxnSpPr>
          <p:nvPr/>
        </p:nvCxnSpPr>
        <p:spPr>
          <a:xfrm>
            <a:off x="5529943" y="4359422"/>
            <a:ext cx="224972" cy="0"/>
          </a:xfrm>
          <a:prstGeom prst="straightConnector1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082D5D6F-E56A-4434-B8E7-9BEBB868DC29}"/>
              </a:ext>
            </a:extLst>
          </p:cNvPr>
          <p:cNvSpPr txBox="1"/>
          <p:nvPr/>
        </p:nvSpPr>
        <p:spPr>
          <a:xfrm>
            <a:off x="5826212" y="4140002"/>
            <a:ext cx="12785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0.0005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C71C6979-282C-4FB1-8E31-A87E61CCEFAA}"/>
              </a:ext>
            </a:extLst>
          </p:cNvPr>
          <p:cNvSpPr/>
          <p:nvPr/>
        </p:nvSpPr>
        <p:spPr>
          <a:xfrm>
            <a:off x="4263351" y="3990090"/>
            <a:ext cx="2485790" cy="73866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783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6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6713576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METHODS: TWO STEP </a:t>
            </a:r>
            <a:r>
              <a:rPr lang="en" dirty="0"/>
              <a:t>FLOATING CATCHMENT AREA</a:t>
            </a:r>
            <a:endParaRPr dirty="0"/>
          </a:p>
        </p:txBody>
      </p:sp>
      <p:sp>
        <p:nvSpPr>
          <p:cNvPr id="238" name="Google Shape;238;p16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16</a:t>
            </a:fld>
            <a:endParaRPr/>
          </a:p>
        </p:txBody>
      </p:sp>
      <p:grpSp>
        <p:nvGrpSpPr>
          <p:cNvPr id="10" name="Google Shape;645;p37"/>
          <p:cNvGrpSpPr/>
          <p:nvPr/>
        </p:nvGrpSpPr>
        <p:grpSpPr>
          <a:xfrm>
            <a:off x="312240" y="628540"/>
            <a:ext cx="273988" cy="294270"/>
            <a:chOff x="616425" y="2329600"/>
            <a:chExt cx="361700" cy="388475"/>
          </a:xfrm>
        </p:grpSpPr>
        <p:sp>
          <p:nvSpPr>
            <p:cNvPr id="11" name="Google Shape;646;p37"/>
            <p:cNvSpPr/>
            <p:nvPr/>
          </p:nvSpPr>
          <p:spPr>
            <a:xfrm>
              <a:off x="616425" y="2329600"/>
              <a:ext cx="361700" cy="388475"/>
            </a:xfrm>
            <a:custGeom>
              <a:avLst/>
              <a:gdLst/>
              <a:ahLst/>
              <a:cxnLst/>
              <a:rect l="0" t="0" r="0" b="0"/>
              <a:pathLst>
                <a:path w="14468" h="15539" fill="none" extrusionOk="0">
                  <a:moveTo>
                    <a:pt x="14273" y="13030"/>
                  </a:moveTo>
                  <a:lnTo>
                    <a:pt x="9621" y="6479"/>
                  </a:lnTo>
                  <a:lnTo>
                    <a:pt x="9621" y="2338"/>
                  </a:lnTo>
                  <a:lnTo>
                    <a:pt x="10303" y="1656"/>
                  </a:lnTo>
                  <a:lnTo>
                    <a:pt x="10303" y="1656"/>
                  </a:lnTo>
                  <a:lnTo>
                    <a:pt x="10400" y="1559"/>
                  </a:lnTo>
                  <a:lnTo>
                    <a:pt x="10474" y="1437"/>
                  </a:lnTo>
                  <a:lnTo>
                    <a:pt x="10522" y="1291"/>
                  </a:lnTo>
                  <a:lnTo>
                    <a:pt x="10571" y="1169"/>
                  </a:lnTo>
                  <a:lnTo>
                    <a:pt x="10571" y="1023"/>
                  </a:lnTo>
                  <a:lnTo>
                    <a:pt x="10571" y="877"/>
                  </a:lnTo>
                  <a:lnTo>
                    <a:pt x="10547" y="731"/>
                  </a:lnTo>
                  <a:lnTo>
                    <a:pt x="10498" y="609"/>
                  </a:lnTo>
                  <a:lnTo>
                    <a:pt x="10498" y="609"/>
                  </a:lnTo>
                  <a:lnTo>
                    <a:pt x="10449" y="463"/>
                  </a:lnTo>
                  <a:lnTo>
                    <a:pt x="10352" y="366"/>
                  </a:lnTo>
                  <a:lnTo>
                    <a:pt x="10254" y="244"/>
                  </a:lnTo>
                  <a:lnTo>
                    <a:pt x="10157" y="171"/>
                  </a:lnTo>
                  <a:lnTo>
                    <a:pt x="10035" y="98"/>
                  </a:lnTo>
                  <a:lnTo>
                    <a:pt x="9889" y="49"/>
                  </a:lnTo>
                  <a:lnTo>
                    <a:pt x="9767" y="25"/>
                  </a:lnTo>
                  <a:lnTo>
                    <a:pt x="9621" y="0"/>
                  </a:lnTo>
                  <a:lnTo>
                    <a:pt x="4848" y="0"/>
                  </a:lnTo>
                  <a:lnTo>
                    <a:pt x="4848" y="0"/>
                  </a:lnTo>
                  <a:lnTo>
                    <a:pt x="4701" y="25"/>
                  </a:lnTo>
                  <a:lnTo>
                    <a:pt x="4580" y="49"/>
                  </a:lnTo>
                  <a:lnTo>
                    <a:pt x="4433" y="98"/>
                  </a:lnTo>
                  <a:lnTo>
                    <a:pt x="4312" y="171"/>
                  </a:lnTo>
                  <a:lnTo>
                    <a:pt x="4214" y="244"/>
                  </a:lnTo>
                  <a:lnTo>
                    <a:pt x="4117" y="366"/>
                  </a:lnTo>
                  <a:lnTo>
                    <a:pt x="4019" y="463"/>
                  </a:lnTo>
                  <a:lnTo>
                    <a:pt x="3971" y="609"/>
                  </a:lnTo>
                  <a:lnTo>
                    <a:pt x="3971" y="609"/>
                  </a:lnTo>
                  <a:lnTo>
                    <a:pt x="3922" y="731"/>
                  </a:lnTo>
                  <a:lnTo>
                    <a:pt x="3898" y="877"/>
                  </a:lnTo>
                  <a:lnTo>
                    <a:pt x="3898" y="1023"/>
                  </a:lnTo>
                  <a:lnTo>
                    <a:pt x="3898" y="1169"/>
                  </a:lnTo>
                  <a:lnTo>
                    <a:pt x="3946" y="1291"/>
                  </a:lnTo>
                  <a:lnTo>
                    <a:pt x="3995" y="1437"/>
                  </a:lnTo>
                  <a:lnTo>
                    <a:pt x="4068" y="1559"/>
                  </a:lnTo>
                  <a:lnTo>
                    <a:pt x="4166" y="1656"/>
                  </a:lnTo>
                  <a:lnTo>
                    <a:pt x="4848" y="2338"/>
                  </a:lnTo>
                  <a:lnTo>
                    <a:pt x="4848" y="6479"/>
                  </a:lnTo>
                  <a:lnTo>
                    <a:pt x="196" y="13030"/>
                  </a:lnTo>
                  <a:lnTo>
                    <a:pt x="196" y="13030"/>
                  </a:lnTo>
                  <a:lnTo>
                    <a:pt x="123" y="13152"/>
                  </a:lnTo>
                  <a:lnTo>
                    <a:pt x="50" y="13274"/>
                  </a:lnTo>
                  <a:lnTo>
                    <a:pt x="25" y="13395"/>
                  </a:lnTo>
                  <a:lnTo>
                    <a:pt x="1" y="13517"/>
                  </a:lnTo>
                  <a:lnTo>
                    <a:pt x="1" y="13639"/>
                  </a:lnTo>
                  <a:lnTo>
                    <a:pt x="25" y="13785"/>
                  </a:lnTo>
                  <a:lnTo>
                    <a:pt x="50" y="13907"/>
                  </a:lnTo>
                  <a:lnTo>
                    <a:pt x="98" y="14029"/>
                  </a:lnTo>
                  <a:lnTo>
                    <a:pt x="585" y="15003"/>
                  </a:lnTo>
                  <a:lnTo>
                    <a:pt x="585" y="15003"/>
                  </a:lnTo>
                  <a:lnTo>
                    <a:pt x="658" y="15125"/>
                  </a:lnTo>
                  <a:lnTo>
                    <a:pt x="756" y="15222"/>
                  </a:lnTo>
                  <a:lnTo>
                    <a:pt x="829" y="15320"/>
                  </a:lnTo>
                  <a:lnTo>
                    <a:pt x="951" y="15393"/>
                  </a:lnTo>
                  <a:lnTo>
                    <a:pt x="1073" y="15441"/>
                  </a:lnTo>
                  <a:lnTo>
                    <a:pt x="1194" y="15490"/>
                  </a:lnTo>
                  <a:lnTo>
                    <a:pt x="1316" y="15539"/>
                  </a:lnTo>
                  <a:lnTo>
                    <a:pt x="1462" y="15539"/>
                  </a:lnTo>
                  <a:lnTo>
                    <a:pt x="13006" y="15539"/>
                  </a:lnTo>
                  <a:lnTo>
                    <a:pt x="13006" y="15539"/>
                  </a:lnTo>
                  <a:lnTo>
                    <a:pt x="13153" y="15539"/>
                  </a:lnTo>
                  <a:lnTo>
                    <a:pt x="13274" y="15490"/>
                  </a:lnTo>
                  <a:lnTo>
                    <a:pt x="13396" y="15441"/>
                  </a:lnTo>
                  <a:lnTo>
                    <a:pt x="13518" y="15393"/>
                  </a:lnTo>
                  <a:lnTo>
                    <a:pt x="13640" y="15320"/>
                  </a:lnTo>
                  <a:lnTo>
                    <a:pt x="13713" y="15222"/>
                  </a:lnTo>
                  <a:lnTo>
                    <a:pt x="13810" y="15125"/>
                  </a:lnTo>
                  <a:lnTo>
                    <a:pt x="13883" y="15003"/>
                  </a:lnTo>
                  <a:lnTo>
                    <a:pt x="14370" y="14029"/>
                  </a:lnTo>
                  <a:lnTo>
                    <a:pt x="14370" y="14029"/>
                  </a:lnTo>
                  <a:lnTo>
                    <a:pt x="14419" y="13907"/>
                  </a:lnTo>
                  <a:lnTo>
                    <a:pt x="14443" y="13785"/>
                  </a:lnTo>
                  <a:lnTo>
                    <a:pt x="14468" y="13639"/>
                  </a:lnTo>
                  <a:lnTo>
                    <a:pt x="14468" y="13517"/>
                  </a:lnTo>
                  <a:lnTo>
                    <a:pt x="14443" y="13395"/>
                  </a:lnTo>
                  <a:lnTo>
                    <a:pt x="14419" y="13274"/>
                  </a:lnTo>
                  <a:lnTo>
                    <a:pt x="14346" y="13152"/>
                  </a:lnTo>
                  <a:lnTo>
                    <a:pt x="14273" y="13030"/>
                  </a:lnTo>
                  <a:lnTo>
                    <a:pt x="14273" y="1303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647;p37"/>
            <p:cNvSpPr/>
            <p:nvPr/>
          </p:nvSpPr>
          <p:spPr>
            <a:xfrm>
              <a:off x="704725" y="2545750"/>
              <a:ext cx="185125" cy="25"/>
            </a:xfrm>
            <a:custGeom>
              <a:avLst/>
              <a:gdLst/>
              <a:ahLst/>
              <a:cxnLst/>
              <a:rect l="0" t="0" r="0" b="0"/>
              <a:pathLst>
                <a:path w="7405" h="1" fill="none" extrusionOk="0">
                  <a:moveTo>
                    <a:pt x="7404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648;p37"/>
            <p:cNvSpPr/>
            <p:nvPr/>
          </p:nvSpPr>
          <p:spPr>
            <a:xfrm>
              <a:off x="811875" y="2626125"/>
              <a:ext cx="31075" cy="31075"/>
            </a:xfrm>
            <a:custGeom>
              <a:avLst/>
              <a:gdLst/>
              <a:ahLst/>
              <a:cxnLst/>
              <a:rect l="0" t="0" r="0" b="0"/>
              <a:pathLst>
                <a:path w="1243" h="1243" fill="none" extrusionOk="0">
                  <a:moveTo>
                    <a:pt x="1" y="633"/>
                  </a:moveTo>
                  <a:lnTo>
                    <a:pt x="1" y="633"/>
                  </a:lnTo>
                  <a:lnTo>
                    <a:pt x="25" y="487"/>
                  </a:lnTo>
                  <a:lnTo>
                    <a:pt x="50" y="390"/>
                  </a:lnTo>
                  <a:lnTo>
                    <a:pt x="98" y="268"/>
                  </a:lnTo>
                  <a:lnTo>
                    <a:pt x="171" y="171"/>
                  </a:lnTo>
                  <a:lnTo>
                    <a:pt x="269" y="98"/>
                  </a:lnTo>
                  <a:lnTo>
                    <a:pt x="390" y="49"/>
                  </a:lnTo>
                  <a:lnTo>
                    <a:pt x="488" y="24"/>
                  </a:lnTo>
                  <a:lnTo>
                    <a:pt x="634" y="0"/>
                  </a:lnTo>
                  <a:lnTo>
                    <a:pt x="634" y="0"/>
                  </a:lnTo>
                  <a:lnTo>
                    <a:pt x="756" y="24"/>
                  </a:lnTo>
                  <a:lnTo>
                    <a:pt x="853" y="49"/>
                  </a:lnTo>
                  <a:lnTo>
                    <a:pt x="975" y="98"/>
                  </a:lnTo>
                  <a:lnTo>
                    <a:pt x="1072" y="171"/>
                  </a:lnTo>
                  <a:lnTo>
                    <a:pt x="1146" y="268"/>
                  </a:lnTo>
                  <a:lnTo>
                    <a:pt x="1194" y="390"/>
                  </a:lnTo>
                  <a:lnTo>
                    <a:pt x="1243" y="487"/>
                  </a:lnTo>
                  <a:lnTo>
                    <a:pt x="1243" y="633"/>
                  </a:lnTo>
                  <a:lnTo>
                    <a:pt x="1243" y="633"/>
                  </a:lnTo>
                  <a:lnTo>
                    <a:pt x="1243" y="755"/>
                  </a:lnTo>
                  <a:lnTo>
                    <a:pt x="1194" y="853"/>
                  </a:lnTo>
                  <a:lnTo>
                    <a:pt x="1146" y="974"/>
                  </a:lnTo>
                  <a:lnTo>
                    <a:pt x="1072" y="1072"/>
                  </a:lnTo>
                  <a:lnTo>
                    <a:pt x="975" y="1145"/>
                  </a:lnTo>
                  <a:lnTo>
                    <a:pt x="853" y="1194"/>
                  </a:lnTo>
                  <a:lnTo>
                    <a:pt x="756" y="1242"/>
                  </a:lnTo>
                  <a:lnTo>
                    <a:pt x="634" y="1242"/>
                  </a:lnTo>
                  <a:lnTo>
                    <a:pt x="634" y="1242"/>
                  </a:lnTo>
                  <a:lnTo>
                    <a:pt x="488" y="1242"/>
                  </a:lnTo>
                  <a:lnTo>
                    <a:pt x="390" y="1194"/>
                  </a:lnTo>
                  <a:lnTo>
                    <a:pt x="269" y="1145"/>
                  </a:lnTo>
                  <a:lnTo>
                    <a:pt x="171" y="1072"/>
                  </a:lnTo>
                  <a:lnTo>
                    <a:pt x="98" y="974"/>
                  </a:lnTo>
                  <a:lnTo>
                    <a:pt x="50" y="853"/>
                  </a:lnTo>
                  <a:lnTo>
                    <a:pt x="25" y="755"/>
                  </a:lnTo>
                  <a:lnTo>
                    <a:pt x="1" y="633"/>
                  </a:lnTo>
                  <a:lnTo>
                    <a:pt x="1" y="63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649;p37"/>
            <p:cNvSpPr/>
            <p:nvPr/>
          </p:nvSpPr>
          <p:spPr>
            <a:xfrm>
              <a:off x="751000" y="2568275"/>
              <a:ext cx="54200" cy="53600"/>
            </a:xfrm>
            <a:custGeom>
              <a:avLst/>
              <a:gdLst/>
              <a:ahLst/>
              <a:cxnLst/>
              <a:rect l="0" t="0" r="0" b="0"/>
              <a:pathLst>
                <a:path w="2168" h="2144" fill="none" extrusionOk="0">
                  <a:moveTo>
                    <a:pt x="1096" y="2144"/>
                  </a:moveTo>
                  <a:lnTo>
                    <a:pt x="1096" y="2144"/>
                  </a:lnTo>
                  <a:lnTo>
                    <a:pt x="877" y="2119"/>
                  </a:lnTo>
                  <a:lnTo>
                    <a:pt x="658" y="2071"/>
                  </a:lnTo>
                  <a:lnTo>
                    <a:pt x="487" y="1973"/>
                  </a:lnTo>
                  <a:lnTo>
                    <a:pt x="317" y="1827"/>
                  </a:lnTo>
                  <a:lnTo>
                    <a:pt x="195" y="1681"/>
                  </a:lnTo>
                  <a:lnTo>
                    <a:pt x="98" y="1486"/>
                  </a:lnTo>
                  <a:lnTo>
                    <a:pt x="25" y="1291"/>
                  </a:lnTo>
                  <a:lnTo>
                    <a:pt x="0" y="1072"/>
                  </a:lnTo>
                  <a:lnTo>
                    <a:pt x="0" y="1072"/>
                  </a:lnTo>
                  <a:lnTo>
                    <a:pt x="25" y="853"/>
                  </a:lnTo>
                  <a:lnTo>
                    <a:pt x="98" y="658"/>
                  </a:lnTo>
                  <a:lnTo>
                    <a:pt x="195" y="463"/>
                  </a:lnTo>
                  <a:lnTo>
                    <a:pt x="317" y="317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77" y="0"/>
                  </a:lnTo>
                  <a:lnTo>
                    <a:pt x="1096" y="0"/>
                  </a:lnTo>
                  <a:lnTo>
                    <a:pt x="1096" y="0"/>
                  </a:lnTo>
                  <a:lnTo>
                    <a:pt x="1315" y="0"/>
                  </a:lnTo>
                  <a:lnTo>
                    <a:pt x="1510" y="73"/>
                  </a:lnTo>
                  <a:lnTo>
                    <a:pt x="1681" y="171"/>
                  </a:lnTo>
                  <a:lnTo>
                    <a:pt x="1851" y="317"/>
                  </a:lnTo>
                  <a:lnTo>
                    <a:pt x="1973" y="463"/>
                  </a:lnTo>
                  <a:lnTo>
                    <a:pt x="2070" y="658"/>
                  </a:lnTo>
                  <a:lnTo>
                    <a:pt x="2144" y="853"/>
                  </a:lnTo>
                  <a:lnTo>
                    <a:pt x="2168" y="1072"/>
                  </a:lnTo>
                  <a:lnTo>
                    <a:pt x="2168" y="1072"/>
                  </a:lnTo>
                  <a:lnTo>
                    <a:pt x="2144" y="1291"/>
                  </a:lnTo>
                  <a:lnTo>
                    <a:pt x="2070" y="1486"/>
                  </a:lnTo>
                  <a:lnTo>
                    <a:pt x="1973" y="1681"/>
                  </a:lnTo>
                  <a:lnTo>
                    <a:pt x="1851" y="1827"/>
                  </a:lnTo>
                  <a:lnTo>
                    <a:pt x="1681" y="1973"/>
                  </a:lnTo>
                  <a:lnTo>
                    <a:pt x="1510" y="2071"/>
                  </a:lnTo>
                  <a:lnTo>
                    <a:pt x="1315" y="2119"/>
                  </a:lnTo>
                  <a:lnTo>
                    <a:pt x="1096" y="2144"/>
                  </a:lnTo>
                  <a:lnTo>
                    <a:pt x="1096" y="2144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650;p37"/>
            <p:cNvSpPr/>
            <p:nvPr/>
          </p:nvSpPr>
          <p:spPr>
            <a:xfrm>
              <a:off x="769875" y="2662650"/>
              <a:ext cx="23775" cy="23775"/>
            </a:xfrm>
            <a:custGeom>
              <a:avLst/>
              <a:gdLst/>
              <a:ahLst/>
              <a:cxnLst/>
              <a:rect l="0" t="0" r="0" b="0"/>
              <a:pathLst>
                <a:path w="951" h="951" fill="none" extrusionOk="0">
                  <a:moveTo>
                    <a:pt x="0" y="463"/>
                  </a:moveTo>
                  <a:lnTo>
                    <a:pt x="0" y="463"/>
                  </a:lnTo>
                  <a:lnTo>
                    <a:pt x="0" y="366"/>
                  </a:lnTo>
                  <a:lnTo>
                    <a:pt x="25" y="293"/>
                  </a:lnTo>
                  <a:lnTo>
                    <a:pt x="73" y="195"/>
                  </a:lnTo>
                  <a:lnTo>
                    <a:pt x="146" y="122"/>
                  </a:lnTo>
                  <a:lnTo>
                    <a:pt x="220" y="73"/>
                  </a:lnTo>
                  <a:lnTo>
                    <a:pt x="293" y="25"/>
                  </a:lnTo>
                  <a:lnTo>
                    <a:pt x="390" y="0"/>
                  </a:lnTo>
                  <a:lnTo>
                    <a:pt x="487" y="0"/>
                  </a:lnTo>
                  <a:lnTo>
                    <a:pt x="487" y="0"/>
                  </a:lnTo>
                  <a:lnTo>
                    <a:pt x="585" y="0"/>
                  </a:lnTo>
                  <a:lnTo>
                    <a:pt x="658" y="25"/>
                  </a:lnTo>
                  <a:lnTo>
                    <a:pt x="755" y="73"/>
                  </a:lnTo>
                  <a:lnTo>
                    <a:pt x="828" y="122"/>
                  </a:lnTo>
                  <a:lnTo>
                    <a:pt x="877" y="195"/>
                  </a:lnTo>
                  <a:lnTo>
                    <a:pt x="926" y="293"/>
                  </a:lnTo>
                  <a:lnTo>
                    <a:pt x="950" y="366"/>
                  </a:lnTo>
                  <a:lnTo>
                    <a:pt x="950" y="463"/>
                  </a:lnTo>
                  <a:lnTo>
                    <a:pt x="950" y="463"/>
                  </a:lnTo>
                  <a:lnTo>
                    <a:pt x="950" y="561"/>
                  </a:lnTo>
                  <a:lnTo>
                    <a:pt x="926" y="658"/>
                  </a:lnTo>
                  <a:lnTo>
                    <a:pt x="877" y="755"/>
                  </a:lnTo>
                  <a:lnTo>
                    <a:pt x="828" y="804"/>
                  </a:lnTo>
                  <a:lnTo>
                    <a:pt x="755" y="877"/>
                  </a:lnTo>
                  <a:lnTo>
                    <a:pt x="658" y="926"/>
                  </a:lnTo>
                  <a:lnTo>
                    <a:pt x="585" y="950"/>
                  </a:lnTo>
                  <a:lnTo>
                    <a:pt x="487" y="950"/>
                  </a:lnTo>
                  <a:lnTo>
                    <a:pt x="487" y="950"/>
                  </a:lnTo>
                  <a:lnTo>
                    <a:pt x="390" y="950"/>
                  </a:lnTo>
                  <a:lnTo>
                    <a:pt x="293" y="926"/>
                  </a:lnTo>
                  <a:lnTo>
                    <a:pt x="220" y="877"/>
                  </a:lnTo>
                  <a:lnTo>
                    <a:pt x="146" y="804"/>
                  </a:lnTo>
                  <a:lnTo>
                    <a:pt x="73" y="755"/>
                  </a:lnTo>
                  <a:lnTo>
                    <a:pt x="25" y="658"/>
                  </a:lnTo>
                  <a:lnTo>
                    <a:pt x="0" y="561"/>
                  </a:lnTo>
                  <a:lnTo>
                    <a:pt x="0" y="463"/>
                  </a:lnTo>
                  <a:lnTo>
                    <a:pt x="0" y="46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651;p37"/>
            <p:cNvSpPr/>
            <p:nvPr/>
          </p:nvSpPr>
          <p:spPr>
            <a:xfrm>
              <a:off x="799700" y="2503125"/>
              <a:ext cx="24375" cy="23775"/>
            </a:xfrm>
            <a:custGeom>
              <a:avLst/>
              <a:gdLst/>
              <a:ahLst/>
              <a:cxnLst/>
              <a:rect l="0" t="0" r="0" b="0"/>
              <a:pathLst>
                <a:path w="975" h="951" fill="none" extrusionOk="0">
                  <a:moveTo>
                    <a:pt x="1" y="463"/>
                  </a:moveTo>
                  <a:lnTo>
                    <a:pt x="1" y="463"/>
                  </a:lnTo>
                  <a:lnTo>
                    <a:pt x="25" y="366"/>
                  </a:lnTo>
                  <a:lnTo>
                    <a:pt x="49" y="293"/>
                  </a:lnTo>
                  <a:lnTo>
                    <a:pt x="98" y="195"/>
                  </a:lnTo>
                  <a:lnTo>
                    <a:pt x="147" y="122"/>
                  </a:lnTo>
                  <a:lnTo>
                    <a:pt x="220" y="73"/>
                  </a:lnTo>
                  <a:lnTo>
                    <a:pt x="293" y="25"/>
                  </a:lnTo>
                  <a:lnTo>
                    <a:pt x="390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585" y="0"/>
                  </a:lnTo>
                  <a:lnTo>
                    <a:pt x="683" y="25"/>
                  </a:lnTo>
                  <a:lnTo>
                    <a:pt x="756" y="73"/>
                  </a:lnTo>
                  <a:lnTo>
                    <a:pt x="829" y="122"/>
                  </a:lnTo>
                  <a:lnTo>
                    <a:pt x="877" y="195"/>
                  </a:lnTo>
                  <a:lnTo>
                    <a:pt x="926" y="293"/>
                  </a:lnTo>
                  <a:lnTo>
                    <a:pt x="951" y="366"/>
                  </a:lnTo>
                  <a:lnTo>
                    <a:pt x="975" y="463"/>
                  </a:lnTo>
                  <a:lnTo>
                    <a:pt x="975" y="463"/>
                  </a:lnTo>
                  <a:lnTo>
                    <a:pt x="951" y="561"/>
                  </a:lnTo>
                  <a:lnTo>
                    <a:pt x="926" y="658"/>
                  </a:lnTo>
                  <a:lnTo>
                    <a:pt x="877" y="731"/>
                  </a:lnTo>
                  <a:lnTo>
                    <a:pt x="829" y="804"/>
                  </a:lnTo>
                  <a:lnTo>
                    <a:pt x="756" y="877"/>
                  </a:lnTo>
                  <a:lnTo>
                    <a:pt x="683" y="902"/>
                  </a:lnTo>
                  <a:lnTo>
                    <a:pt x="585" y="950"/>
                  </a:lnTo>
                  <a:lnTo>
                    <a:pt x="488" y="950"/>
                  </a:lnTo>
                  <a:lnTo>
                    <a:pt x="488" y="950"/>
                  </a:lnTo>
                  <a:lnTo>
                    <a:pt x="390" y="950"/>
                  </a:lnTo>
                  <a:lnTo>
                    <a:pt x="293" y="902"/>
                  </a:lnTo>
                  <a:lnTo>
                    <a:pt x="220" y="877"/>
                  </a:lnTo>
                  <a:lnTo>
                    <a:pt x="147" y="804"/>
                  </a:lnTo>
                  <a:lnTo>
                    <a:pt x="98" y="731"/>
                  </a:lnTo>
                  <a:lnTo>
                    <a:pt x="49" y="658"/>
                  </a:lnTo>
                  <a:lnTo>
                    <a:pt x="25" y="561"/>
                  </a:lnTo>
                  <a:lnTo>
                    <a:pt x="1" y="463"/>
                  </a:lnTo>
                  <a:lnTo>
                    <a:pt x="1" y="463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652;p37"/>
            <p:cNvSpPr/>
            <p:nvPr/>
          </p:nvSpPr>
          <p:spPr>
            <a:xfrm>
              <a:off x="766825" y="2388050"/>
              <a:ext cx="60925" cy="25"/>
            </a:xfrm>
            <a:custGeom>
              <a:avLst/>
              <a:gdLst/>
              <a:ahLst/>
              <a:cxnLst/>
              <a:rect l="0" t="0" r="0" b="0"/>
              <a:pathLst>
                <a:path w="2437" h="1" fill="none" extrusionOk="0">
                  <a:moveTo>
                    <a:pt x="2436" y="0"/>
                  </a:moveTo>
                  <a:lnTo>
                    <a:pt x="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653;p37"/>
            <p:cNvSpPr/>
            <p:nvPr/>
          </p:nvSpPr>
          <p:spPr>
            <a:xfrm>
              <a:off x="769875" y="2456250"/>
              <a:ext cx="31075" cy="31075"/>
            </a:xfrm>
            <a:custGeom>
              <a:avLst/>
              <a:gdLst/>
              <a:ahLst/>
              <a:cxnLst/>
              <a:rect l="0" t="0" r="0" b="0"/>
              <a:pathLst>
                <a:path w="1243" h="1243" fill="none" extrusionOk="0">
                  <a:moveTo>
                    <a:pt x="0" y="633"/>
                  </a:moveTo>
                  <a:lnTo>
                    <a:pt x="0" y="633"/>
                  </a:lnTo>
                  <a:lnTo>
                    <a:pt x="0" y="512"/>
                  </a:lnTo>
                  <a:lnTo>
                    <a:pt x="49" y="390"/>
                  </a:lnTo>
                  <a:lnTo>
                    <a:pt x="98" y="268"/>
                  </a:lnTo>
                  <a:lnTo>
                    <a:pt x="171" y="195"/>
                  </a:lnTo>
                  <a:lnTo>
                    <a:pt x="268" y="122"/>
                  </a:lnTo>
                  <a:lnTo>
                    <a:pt x="366" y="49"/>
                  </a:lnTo>
                  <a:lnTo>
                    <a:pt x="487" y="24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731" y="24"/>
                  </a:lnTo>
                  <a:lnTo>
                    <a:pt x="853" y="49"/>
                  </a:lnTo>
                  <a:lnTo>
                    <a:pt x="975" y="122"/>
                  </a:lnTo>
                  <a:lnTo>
                    <a:pt x="1048" y="195"/>
                  </a:lnTo>
                  <a:lnTo>
                    <a:pt x="1145" y="268"/>
                  </a:lnTo>
                  <a:lnTo>
                    <a:pt x="1194" y="390"/>
                  </a:lnTo>
                  <a:lnTo>
                    <a:pt x="1218" y="512"/>
                  </a:lnTo>
                  <a:lnTo>
                    <a:pt x="1242" y="633"/>
                  </a:lnTo>
                  <a:lnTo>
                    <a:pt x="1242" y="633"/>
                  </a:lnTo>
                  <a:lnTo>
                    <a:pt x="1218" y="755"/>
                  </a:lnTo>
                  <a:lnTo>
                    <a:pt x="1194" y="877"/>
                  </a:lnTo>
                  <a:lnTo>
                    <a:pt x="1145" y="974"/>
                  </a:lnTo>
                  <a:lnTo>
                    <a:pt x="1048" y="1072"/>
                  </a:lnTo>
                  <a:lnTo>
                    <a:pt x="975" y="1145"/>
                  </a:lnTo>
                  <a:lnTo>
                    <a:pt x="853" y="1193"/>
                  </a:lnTo>
                  <a:lnTo>
                    <a:pt x="731" y="1242"/>
                  </a:lnTo>
                  <a:lnTo>
                    <a:pt x="609" y="1242"/>
                  </a:lnTo>
                  <a:lnTo>
                    <a:pt x="609" y="1242"/>
                  </a:lnTo>
                  <a:lnTo>
                    <a:pt x="487" y="1242"/>
                  </a:lnTo>
                  <a:lnTo>
                    <a:pt x="366" y="1193"/>
                  </a:lnTo>
                  <a:lnTo>
                    <a:pt x="268" y="1145"/>
                  </a:lnTo>
                  <a:lnTo>
                    <a:pt x="171" y="1072"/>
                  </a:lnTo>
                  <a:lnTo>
                    <a:pt x="98" y="974"/>
                  </a:lnTo>
                  <a:lnTo>
                    <a:pt x="49" y="877"/>
                  </a:lnTo>
                  <a:lnTo>
                    <a:pt x="0" y="755"/>
                  </a:lnTo>
                  <a:lnTo>
                    <a:pt x="0" y="633"/>
                  </a:lnTo>
                  <a:lnTo>
                    <a:pt x="0" y="633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1F0C205A-2BA5-43FA-B8C3-E5EB28CA7CA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256" t="3156" r="8373" b="8607"/>
          <a:stretch/>
        </p:blipFill>
        <p:spPr>
          <a:xfrm>
            <a:off x="232411" y="1326718"/>
            <a:ext cx="4848095" cy="3625382"/>
          </a:xfrm>
          <a:prstGeom prst="rect">
            <a:avLst/>
          </a:prstGeom>
        </p:spPr>
      </p:pic>
      <p:sp>
        <p:nvSpPr>
          <p:cNvPr id="21" name="Google Shape;237;p16">
            <a:extLst>
              <a:ext uri="{FF2B5EF4-FFF2-40B4-BE49-F238E27FC236}">
                <a16:creationId xmlns:a16="http://schemas.microsoft.com/office/drawing/2014/main" id="{4C450D8C-C300-4206-9A59-C3FC6BC9681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436614" y="1701626"/>
            <a:ext cx="3211032" cy="174024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Char char="▰"/>
            </a:pPr>
            <a:r>
              <a:rPr lang="en-US" sz="2000" dirty="0"/>
              <a:t>Step 2 (Demand)</a:t>
            </a:r>
          </a:p>
          <a:p>
            <a:pPr lvl="1">
              <a:spcBef>
                <a:spcPts val="0"/>
              </a:spcBef>
            </a:pPr>
            <a:r>
              <a:rPr lang="en-US" sz="1600" dirty="0"/>
              <a:t>Create catchments around population centers</a:t>
            </a:r>
          </a:p>
          <a:p>
            <a:pPr lvl="1">
              <a:spcBef>
                <a:spcPts val="0"/>
              </a:spcBef>
            </a:pPr>
            <a:r>
              <a:rPr lang="en-US" sz="1600" dirty="0"/>
              <a:t>Sum provider-population ratios from step 1 from each healthcare facility within catchment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2400302B-092B-4482-B80D-275CCA13CC78}"/>
              </a:ext>
            </a:extLst>
          </p:cNvPr>
          <p:cNvCxnSpPr>
            <a:cxnSpLocks/>
          </p:cNvCxnSpPr>
          <p:nvPr/>
        </p:nvCxnSpPr>
        <p:spPr>
          <a:xfrm>
            <a:off x="2380343" y="3207657"/>
            <a:ext cx="686026" cy="355573"/>
          </a:xfrm>
          <a:prstGeom prst="straightConnector1">
            <a:avLst/>
          </a:prstGeom>
          <a:ln w="22225">
            <a:solidFill>
              <a:schemeClr val="accent6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5229C65B-1E6D-4F0C-B4E1-31610F57F16C}"/>
              </a:ext>
            </a:extLst>
          </p:cNvPr>
          <p:cNvSpPr txBox="1"/>
          <p:nvPr/>
        </p:nvSpPr>
        <p:spPr>
          <a:xfrm>
            <a:off x="4630057" y="4012261"/>
            <a:ext cx="89988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0.0005</a:t>
            </a:r>
          </a:p>
          <a:p>
            <a:r>
              <a:rPr lang="en-US" dirty="0"/>
              <a:t>    + 0.0005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C1C97326-F894-4AC8-BA0F-1401120A2C59}"/>
              </a:ext>
            </a:extLst>
          </p:cNvPr>
          <p:cNvCxnSpPr>
            <a:cxnSpLocks/>
          </p:cNvCxnSpPr>
          <p:nvPr/>
        </p:nvCxnSpPr>
        <p:spPr>
          <a:xfrm>
            <a:off x="5529943" y="4359422"/>
            <a:ext cx="224972" cy="0"/>
          </a:xfrm>
          <a:prstGeom prst="straightConnector1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082D5D6F-E56A-4434-B8E7-9BEBB868DC29}"/>
              </a:ext>
            </a:extLst>
          </p:cNvPr>
          <p:cNvSpPr txBox="1"/>
          <p:nvPr/>
        </p:nvSpPr>
        <p:spPr>
          <a:xfrm>
            <a:off x="5826212" y="4140002"/>
            <a:ext cx="12785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0.001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C71C6979-282C-4FB1-8E31-A87E61CCEFAA}"/>
              </a:ext>
            </a:extLst>
          </p:cNvPr>
          <p:cNvSpPr/>
          <p:nvPr/>
        </p:nvSpPr>
        <p:spPr>
          <a:xfrm>
            <a:off x="4513943" y="3990090"/>
            <a:ext cx="2235197" cy="73866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Explosion: 14 Points 1">
            <a:extLst>
              <a:ext uri="{FF2B5EF4-FFF2-40B4-BE49-F238E27FC236}">
                <a16:creationId xmlns:a16="http://schemas.microsoft.com/office/drawing/2014/main" id="{07A9B55F-F057-44C3-BDB7-1A0167A9D64F}"/>
              </a:ext>
            </a:extLst>
          </p:cNvPr>
          <p:cNvSpPr/>
          <p:nvPr/>
        </p:nvSpPr>
        <p:spPr>
          <a:xfrm rot="1060178">
            <a:off x="1720455" y="2534342"/>
            <a:ext cx="2691829" cy="2057775"/>
          </a:xfrm>
          <a:prstGeom prst="irregularSeal2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92889A09-04A9-472D-B0C2-8A214C5ECE8A}"/>
              </a:ext>
            </a:extLst>
          </p:cNvPr>
          <p:cNvCxnSpPr>
            <a:cxnSpLocks/>
          </p:cNvCxnSpPr>
          <p:nvPr/>
        </p:nvCxnSpPr>
        <p:spPr>
          <a:xfrm flipV="1">
            <a:off x="2380343" y="3690242"/>
            <a:ext cx="680444" cy="276896"/>
          </a:xfrm>
          <a:prstGeom prst="straightConnector1">
            <a:avLst/>
          </a:prstGeom>
          <a:ln w="22225">
            <a:solidFill>
              <a:schemeClr val="accent6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37764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Oval 25">
            <a:extLst>
              <a:ext uri="{FF2B5EF4-FFF2-40B4-BE49-F238E27FC236}">
                <a16:creationId xmlns:a16="http://schemas.microsoft.com/office/drawing/2014/main" id="{9702BB65-BCB6-4557-9161-2930B8D40DD3}"/>
              </a:ext>
            </a:extLst>
          </p:cNvPr>
          <p:cNvSpPr/>
          <p:nvPr/>
        </p:nvSpPr>
        <p:spPr>
          <a:xfrm>
            <a:off x="3608148" y="2564327"/>
            <a:ext cx="1232239" cy="126274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6" name="Google Shape;236;p16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492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METHODS: FCA FAMILY</a:t>
            </a:r>
            <a:endParaRPr dirty="0"/>
          </a:p>
        </p:txBody>
      </p:sp>
      <p:sp>
        <p:nvSpPr>
          <p:cNvPr id="238" name="Google Shape;238;p16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17</a:t>
            </a:fld>
            <a:endParaRPr/>
          </a:p>
        </p:txBody>
      </p:sp>
      <p:grpSp>
        <p:nvGrpSpPr>
          <p:cNvPr id="10" name="Google Shape;645;p37"/>
          <p:cNvGrpSpPr/>
          <p:nvPr/>
        </p:nvGrpSpPr>
        <p:grpSpPr>
          <a:xfrm>
            <a:off x="312240" y="628540"/>
            <a:ext cx="273988" cy="294270"/>
            <a:chOff x="616425" y="2329600"/>
            <a:chExt cx="361700" cy="388475"/>
          </a:xfrm>
        </p:grpSpPr>
        <p:sp>
          <p:nvSpPr>
            <p:cNvPr id="11" name="Google Shape;646;p37"/>
            <p:cNvSpPr/>
            <p:nvPr/>
          </p:nvSpPr>
          <p:spPr>
            <a:xfrm>
              <a:off x="616425" y="2329600"/>
              <a:ext cx="361700" cy="388475"/>
            </a:xfrm>
            <a:custGeom>
              <a:avLst/>
              <a:gdLst/>
              <a:ahLst/>
              <a:cxnLst/>
              <a:rect l="0" t="0" r="0" b="0"/>
              <a:pathLst>
                <a:path w="14468" h="15539" fill="none" extrusionOk="0">
                  <a:moveTo>
                    <a:pt x="14273" y="13030"/>
                  </a:moveTo>
                  <a:lnTo>
                    <a:pt x="9621" y="6479"/>
                  </a:lnTo>
                  <a:lnTo>
                    <a:pt x="9621" y="2338"/>
                  </a:lnTo>
                  <a:lnTo>
                    <a:pt x="10303" y="1656"/>
                  </a:lnTo>
                  <a:lnTo>
                    <a:pt x="10303" y="1656"/>
                  </a:lnTo>
                  <a:lnTo>
                    <a:pt x="10400" y="1559"/>
                  </a:lnTo>
                  <a:lnTo>
                    <a:pt x="10474" y="1437"/>
                  </a:lnTo>
                  <a:lnTo>
                    <a:pt x="10522" y="1291"/>
                  </a:lnTo>
                  <a:lnTo>
                    <a:pt x="10571" y="1169"/>
                  </a:lnTo>
                  <a:lnTo>
                    <a:pt x="10571" y="1023"/>
                  </a:lnTo>
                  <a:lnTo>
                    <a:pt x="10571" y="877"/>
                  </a:lnTo>
                  <a:lnTo>
                    <a:pt x="10547" y="731"/>
                  </a:lnTo>
                  <a:lnTo>
                    <a:pt x="10498" y="609"/>
                  </a:lnTo>
                  <a:lnTo>
                    <a:pt x="10498" y="609"/>
                  </a:lnTo>
                  <a:lnTo>
                    <a:pt x="10449" y="463"/>
                  </a:lnTo>
                  <a:lnTo>
                    <a:pt x="10352" y="366"/>
                  </a:lnTo>
                  <a:lnTo>
                    <a:pt x="10254" y="244"/>
                  </a:lnTo>
                  <a:lnTo>
                    <a:pt x="10157" y="171"/>
                  </a:lnTo>
                  <a:lnTo>
                    <a:pt x="10035" y="98"/>
                  </a:lnTo>
                  <a:lnTo>
                    <a:pt x="9889" y="49"/>
                  </a:lnTo>
                  <a:lnTo>
                    <a:pt x="9767" y="25"/>
                  </a:lnTo>
                  <a:lnTo>
                    <a:pt x="9621" y="0"/>
                  </a:lnTo>
                  <a:lnTo>
                    <a:pt x="4848" y="0"/>
                  </a:lnTo>
                  <a:lnTo>
                    <a:pt x="4848" y="0"/>
                  </a:lnTo>
                  <a:lnTo>
                    <a:pt x="4701" y="25"/>
                  </a:lnTo>
                  <a:lnTo>
                    <a:pt x="4580" y="49"/>
                  </a:lnTo>
                  <a:lnTo>
                    <a:pt x="4433" y="98"/>
                  </a:lnTo>
                  <a:lnTo>
                    <a:pt x="4312" y="171"/>
                  </a:lnTo>
                  <a:lnTo>
                    <a:pt x="4214" y="244"/>
                  </a:lnTo>
                  <a:lnTo>
                    <a:pt x="4117" y="366"/>
                  </a:lnTo>
                  <a:lnTo>
                    <a:pt x="4019" y="463"/>
                  </a:lnTo>
                  <a:lnTo>
                    <a:pt x="3971" y="609"/>
                  </a:lnTo>
                  <a:lnTo>
                    <a:pt x="3971" y="609"/>
                  </a:lnTo>
                  <a:lnTo>
                    <a:pt x="3922" y="731"/>
                  </a:lnTo>
                  <a:lnTo>
                    <a:pt x="3898" y="877"/>
                  </a:lnTo>
                  <a:lnTo>
                    <a:pt x="3898" y="1023"/>
                  </a:lnTo>
                  <a:lnTo>
                    <a:pt x="3898" y="1169"/>
                  </a:lnTo>
                  <a:lnTo>
                    <a:pt x="3946" y="1291"/>
                  </a:lnTo>
                  <a:lnTo>
                    <a:pt x="3995" y="1437"/>
                  </a:lnTo>
                  <a:lnTo>
                    <a:pt x="4068" y="1559"/>
                  </a:lnTo>
                  <a:lnTo>
                    <a:pt x="4166" y="1656"/>
                  </a:lnTo>
                  <a:lnTo>
                    <a:pt x="4848" y="2338"/>
                  </a:lnTo>
                  <a:lnTo>
                    <a:pt x="4848" y="6479"/>
                  </a:lnTo>
                  <a:lnTo>
                    <a:pt x="196" y="13030"/>
                  </a:lnTo>
                  <a:lnTo>
                    <a:pt x="196" y="13030"/>
                  </a:lnTo>
                  <a:lnTo>
                    <a:pt x="123" y="13152"/>
                  </a:lnTo>
                  <a:lnTo>
                    <a:pt x="50" y="13274"/>
                  </a:lnTo>
                  <a:lnTo>
                    <a:pt x="25" y="13395"/>
                  </a:lnTo>
                  <a:lnTo>
                    <a:pt x="1" y="13517"/>
                  </a:lnTo>
                  <a:lnTo>
                    <a:pt x="1" y="13639"/>
                  </a:lnTo>
                  <a:lnTo>
                    <a:pt x="25" y="13785"/>
                  </a:lnTo>
                  <a:lnTo>
                    <a:pt x="50" y="13907"/>
                  </a:lnTo>
                  <a:lnTo>
                    <a:pt x="98" y="14029"/>
                  </a:lnTo>
                  <a:lnTo>
                    <a:pt x="585" y="15003"/>
                  </a:lnTo>
                  <a:lnTo>
                    <a:pt x="585" y="15003"/>
                  </a:lnTo>
                  <a:lnTo>
                    <a:pt x="658" y="15125"/>
                  </a:lnTo>
                  <a:lnTo>
                    <a:pt x="756" y="15222"/>
                  </a:lnTo>
                  <a:lnTo>
                    <a:pt x="829" y="15320"/>
                  </a:lnTo>
                  <a:lnTo>
                    <a:pt x="951" y="15393"/>
                  </a:lnTo>
                  <a:lnTo>
                    <a:pt x="1073" y="15441"/>
                  </a:lnTo>
                  <a:lnTo>
                    <a:pt x="1194" y="15490"/>
                  </a:lnTo>
                  <a:lnTo>
                    <a:pt x="1316" y="15539"/>
                  </a:lnTo>
                  <a:lnTo>
                    <a:pt x="1462" y="15539"/>
                  </a:lnTo>
                  <a:lnTo>
                    <a:pt x="13006" y="15539"/>
                  </a:lnTo>
                  <a:lnTo>
                    <a:pt x="13006" y="15539"/>
                  </a:lnTo>
                  <a:lnTo>
                    <a:pt x="13153" y="15539"/>
                  </a:lnTo>
                  <a:lnTo>
                    <a:pt x="13274" y="15490"/>
                  </a:lnTo>
                  <a:lnTo>
                    <a:pt x="13396" y="15441"/>
                  </a:lnTo>
                  <a:lnTo>
                    <a:pt x="13518" y="15393"/>
                  </a:lnTo>
                  <a:lnTo>
                    <a:pt x="13640" y="15320"/>
                  </a:lnTo>
                  <a:lnTo>
                    <a:pt x="13713" y="15222"/>
                  </a:lnTo>
                  <a:lnTo>
                    <a:pt x="13810" y="15125"/>
                  </a:lnTo>
                  <a:lnTo>
                    <a:pt x="13883" y="15003"/>
                  </a:lnTo>
                  <a:lnTo>
                    <a:pt x="14370" y="14029"/>
                  </a:lnTo>
                  <a:lnTo>
                    <a:pt x="14370" y="14029"/>
                  </a:lnTo>
                  <a:lnTo>
                    <a:pt x="14419" y="13907"/>
                  </a:lnTo>
                  <a:lnTo>
                    <a:pt x="14443" y="13785"/>
                  </a:lnTo>
                  <a:lnTo>
                    <a:pt x="14468" y="13639"/>
                  </a:lnTo>
                  <a:lnTo>
                    <a:pt x="14468" y="13517"/>
                  </a:lnTo>
                  <a:lnTo>
                    <a:pt x="14443" y="13395"/>
                  </a:lnTo>
                  <a:lnTo>
                    <a:pt x="14419" y="13274"/>
                  </a:lnTo>
                  <a:lnTo>
                    <a:pt x="14346" y="13152"/>
                  </a:lnTo>
                  <a:lnTo>
                    <a:pt x="14273" y="13030"/>
                  </a:lnTo>
                  <a:lnTo>
                    <a:pt x="14273" y="1303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647;p37"/>
            <p:cNvSpPr/>
            <p:nvPr/>
          </p:nvSpPr>
          <p:spPr>
            <a:xfrm>
              <a:off x="704725" y="2545750"/>
              <a:ext cx="185125" cy="25"/>
            </a:xfrm>
            <a:custGeom>
              <a:avLst/>
              <a:gdLst/>
              <a:ahLst/>
              <a:cxnLst/>
              <a:rect l="0" t="0" r="0" b="0"/>
              <a:pathLst>
                <a:path w="7405" h="1" fill="none" extrusionOk="0">
                  <a:moveTo>
                    <a:pt x="7404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648;p37"/>
            <p:cNvSpPr/>
            <p:nvPr/>
          </p:nvSpPr>
          <p:spPr>
            <a:xfrm>
              <a:off x="811875" y="2626125"/>
              <a:ext cx="31075" cy="31075"/>
            </a:xfrm>
            <a:custGeom>
              <a:avLst/>
              <a:gdLst/>
              <a:ahLst/>
              <a:cxnLst/>
              <a:rect l="0" t="0" r="0" b="0"/>
              <a:pathLst>
                <a:path w="1243" h="1243" fill="none" extrusionOk="0">
                  <a:moveTo>
                    <a:pt x="1" y="633"/>
                  </a:moveTo>
                  <a:lnTo>
                    <a:pt x="1" y="633"/>
                  </a:lnTo>
                  <a:lnTo>
                    <a:pt x="25" y="487"/>
                  </a:lnTo>
                  <a:lnTo>
                    <a:pt x="50" y="390"/>
                  </a:lnTo>
                  <a:lnTo>
                    <a:pt x="98" y="268"/>
                  </a:lnTo>
                  <a:lnTo>
                    <a:pt x="171" y="171"/>
                  </a:lnTo>
                  <a:lnTo>
                    <a:pt x="269" y="98"/>
                  </a:lnTo>
                  <a:lnTo>
                    <a:pt x="390" y="49"/>
                  </a:lnTo>
                  <a:lnTo>
                    <a:pt x="488" y="24"/>
                  </a:lnTo>
                  <a:lnTo>
                    <a:pt x="634" y="0"/>
                  </a:lnTo>
                  <a:lnTo>
                    <a:pt x="634" y="0"/>
                  </a:lnTo>
                  <a:lnTo>
                    <a:pt x="756" y="24"/>
                  </a:lnTo>
                  <a:lnTo>
                    <a:pt x="853" y="49"/>
                  </a:lnTo>
                  <a:lnTo>
                    <a:pt x="975" y="98"/>
                  </a:lnTo>
                  <a:lnTo>
                    <a:pt x="1072" y="171"/>
                  </a:lnTo>
                  <a:lnTo>
                    <a:pt x="1146" y="268"/>
                  </a:lnTo>
                  <a:lnTo>
                    <a:pt x="1194" y="390"/>
                  </a:lnTo>
                  <a:lnTo>
                    <a:pt x="1243" y="487"/>
                  </a:lnTo>
                  <a:lnTo>
                    <a:pt x="1243" y="633"/>
                  </a:lnTo>
                  <a:lnTo>
                    <a:pt x="1243" y="633"/>
                  </a:lnTo>
                  <a:lnTo>
                    <a:pt x="1243" y="755"/>
                  </a:lnTo>
                  <a:lnTo>
                    <a:pt x="1194" y="853"/>
                  </a:lnTo>
                  <a:lnTo>
                    <a:pt x="1146" y="974"/>
                  </a:lnTo>
                  <a:lnTo>
                    <a:pt x="1072" y="1072"/>
                  </a:lnTo>
                  <a:lnTo>
                    <a:pt x="975" y="1145"/>
                  </a:lnTo>
                  <a:lnTo>
                    <a:pt x="853" y="1194"/>
                  </a:lnTo>
                  <a:lnTo>
                    <a:pt x="756" y="1242"/>
                  </a:lnTo>
                  <a:lnTo>
                    <a:pt x="634" y="1242"/>
                  </a:lnTo>
                  <a:lnTo>
                    <a:pt x="634" y="1242"/>
                  </a:lnTo>
                  <a:lnTo>
                    <a:pt x="488" y="1242"/>
                  </a:lnTo>
                  <a:lnTo>
                    <a:pt x="390" y="1194"/>
                  </a:lnTo>
                  <a:lnTo>
                    <a:pt x="269" y="1145"/>
                  </a:lnTo>
                  <a:lnTo>
                    <a:pt x="171" y="1072"/>
                  </a:lnTo>
                  <a:lnTo>
                    <a:pt x="98" y="974"/>
                  </a:lnTo>
                  <a:lnTo>
                    <a:pt x="50" y="853"/>
                  </a:lnTo>
                  <a:lnTo>
                    <a:pt x="25" y="755"/>
                  </a:lnTo>
                  <a:lnTo>
                    <a:pt x="1" y="633"/>
                  </a:lnTo>
                  <a:lnTo>
                    <a:pt x="1" y="63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649;p37"/>
            <p:cNvSpPr/>
            <p:nvPr/>
          </p:nvSpPr>
          <p:spPr>
            <a:xfrm>
              <a:off x="751000" y="2568275"/>
              <a:ext cx="54200" cy="53600"/>
            </a:xfrm>
            <a:custGeom>
              <a:avLst/>
              <a:gdLst/>
              <a:ahLst/>
              <a:cxnLst/>
              <a:rect l="0" t="0" r="0" b="0"/>
              <a:pathLst>
                <a:path w="2168" h="2144" fill="none" extrusionOk="0">
                  <a:moveTo>
                    <a:pt x="1096" y="2144"/>
                  </a:moveTo>
                  <a:lnTo>
                    <a:pt x="1096" y="2144"/>
                  </a:lnTo>
                  <a:lnTo>
                    <a:pt x="877" y="2119"/>
                  </a:lnTo>
                  <a:lnTo>
                    <a:pt x="658" y="2071"/>
                  </a:lnTo>
                  <a:lnTo>
                    <a:pt x="487" y="1973"/>
                  </a:lnTo>
                  <a:lnTo>
                    <a:pt x="317" y="1827"/>
                  </a:lnTo>
                  <a:lnTo>
                    <a:pt x="195" y="1681"/>
                  </a:lnTo>
                  <a:lnTo>
                    <a:pt x="98" y="1486"/>
                  </a:lnTo>
                  <a:lnTo>
                    <a:pt x="25" y="1291"/>
                  </a:lnTo>
                  <a:lnTo>
                    <a:pt x="0" y="1072"/>
                  </a:lnTo>
                  <a:lnTo>
                    <a:pt x="0" y="1072"/>
                  </a:lnTo>
                  <a:lnTo>
                    <a:pt x="25" y="853"/>
                  </a:lnTo>
                  <a:lnTo>
                    <a:pt x="98" y="658"/>
                  </a:lnTo>
                  <a:lnTo>
                    <a:pt x="195" y="463"/>
                  </a:lnTo>
                  <a:lnTo>
                    <a:pt x="317" y="317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77" y="0"/>
                  </a:lnTo>
                  <a:lnTo>
                    <a:pt x="1096" y="0"/>
                  </a:lnTo>
                  <a:lnTo>
                    <a:pt x="1096" y="0"/>
                  </a:lnTo>
                  <a:lnTo>
                    <a:pt x="1315" y="0"/>
                  </a:lnTo>
                  <a:lnTo>
                    <a:pt x="1510" y="73"/>
                  </a:lnTo>
                  <a:lnTo>
                    <a:pt x="1681" y="171"/>
                  </a:lnTo>
                  <a:lnTo>
                    <a:pt x="1851" y="317"/>
                  </a:lnTo>
                  <a:lnTo>
                    <a:pt x="1973" y="463"/>
                  </a:lnTo>
                  <a:lnTo>
                    <a:pt x="2070" y="658"/>
                  </a:lnTo>
                  <a:lnTo>
                    <a:pt x="2144" y="853"/>
                  </a:lnTo>
                  <a:lnTo>
                    <a:pt x="2168" y="1072"/>
                  </a:lnTo>
                  <a:lnTo>
                    <a:pt x="2168" y="1072"/>
                  </a:lnTo>
                  <a:lnTo>
                    <a:pt x="2144" y="1291"/>
                  </a:lnTo>
                  <a:lnTo>
                    <a:pt x="2070" y="1486"/>
                  </a:lnTo>
                  <a:lnTo>
                    <a:pt x="1973" y="1681"/>
                  </a:lnTo>
                  <a:lnTo>
                    <a:pt x="1851" y="1827"/>
                  </a:lnTo>
                  <a:lnTo>
                    <a:pt x="1681" y="1973"/>
                  </a:lnTo>
                  <a:lnTo>
                    <a:pt x="1510" y="2071"/>
                  </a:lnTo>
                  <a:lnTo>
                    <a:pt x="1315" y="2119"/>
                  </a:lnTo>
                  <a:lnTo>
                    <a:pt x="1096" y="2144"/>
                  </a:lnTo>
                  <a:lnTo>
                    <a:pt x="1096" y="2144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650;p37"/>
            <p:cNvSpPr/>
            <p:nvPr/>
          </p:nvSpPr>
          <p:spPr>
            <a:xfrm>
              <a:off x="769875" y="2662650"/>
              <a:ext cx="23775" cy="23775"/>
            </a:xfrm>
            <a:custGeom>
              <a:avLst/>
              <a:gdLst/>
              <a:ahLst/>
              <a:cxnLst/>
              <a:rect l="0" t="0" r="0" b="0"/>
              <a:pathLst>
                <a:path w="951" h="951" fill="none" extrusionOk="0">
                  <a:moveTo>
                    <a:pt x="0" y="463"/>
                  </a:moveTo>
                  <a:lnTo>
                    <a:pt x="0" y="463"/>
                  </a:lnTo>
                  <a:lnTo>
                    <a:pt x="0" y="366"/>
                  </a:lnTo>
                  <a:lnTo>
                    <a:pt x="25" y="293"/>
                  </a:lnTo>
                  <a:lnTo>
                    <a:pt x="73" y="195"/>
                  </a:lnTo>
                  <a:lnTo>
                    <a:pt x="146" y="122"/>
                  </a:lnTo>
                  <a:lnTo>
                    <a:pt x="220" y="73"/>
                  </a:lnTo>
                  <a:lnTo>
                    <a:pt x="293" y="25"/>
                  </a:lnTo>
                  <a:lnTo>
                    <a:pt x="390" y="0"/>
                  </a:lnTo>
                  <a:lnTo>
                    <a:pt x="487" y="0"/>
                  </a:lnTo>
                  <a:lnTo>
                    <a:pt x="487" y="0"/>
                  </a:lnTo>
                  <a:lnTo>
                    <a:pt x="585" y="0"/>
                  </a:lnTo>
                  <a:lnTo>
                    <a:pt x="658" y="25"/>
                  </a:lnTo>
                  <a:lnTo>
                    <a:pt x="755" y="73"/>
                  </a:lnTo>
                  <a:lnTo>
                    <a:pt x="828" y="122"/>
                  </a:lnTo>
                  <a:lnTo>
                    <a:pt x="877" y="195"/>
                  </a:lnTo>
                  <a:lnTo>
                    <a:pt x="926" y="293"/>
                  </a:lnTo>
                  <a:lnTo>
                    <a:pt x="950" y="366"/>
                  </a:lnTo>
                  <a:lnTo>
                    <a:pt x="950" y="463"/>
                  </a:lnTo>
                  <a:lnTo>
                    <a:pt x="950" y="463"/>
                  </a:lnTo>
                  <a:lnTo>
                    <a:pt x="950" y="561"/>
                  </a:lnTo>
                  <a:lnTo>
                    <a:pt x="926" y="658"/>
                  </a:lnTo>
                  <a:lnTo>
                    <a:pt x="877" y="755"/>
                  </a:lnTo>
                  <a:lnTo>
                    <a:pt x="828" y="804"/>
                  </a:lnTo>
                  <a:lnTo>
                    <a:pt x="755" y="877"/>
                  </a:lnTo>
                  <a:lnTo>
                    <a:pt x="658" y="926"/>
                  </a:lnTo>
                  <a:lnTo>
                    <a:pt x="585" y="950"/>
                  </a:lnTo>
                  <a:lnTo>
                    <a:pt x="487" y="950"/>
                  </a:lnTo>
                  <a:lnTo>
                    <a:pt x="487" y="950"/>
                  </a:lnTo>
                  <a:lnTo>
                    <a:pt x="390" y="950"/>
                  </a:lnTo>
                  <a:lnTo>
                    <a:pt x="293" y="926"/>
                  </a:lnTo>
                  <a:lnTo>
                    <a:pt x="220" y="877"/>
                  </a:lnTo>
                  <a:lnTo>
                    <a:pt x="146" y="804"/>
                  </a:lnTo>
                  <a:lnTo>
                    <a:pt x="73" y="755"/>
                  </a:lnTo>
                  <a:lnTo>
                    <a:pt x="25" y="658"/>
                  </a:lnTo>
                  <a:lnTo>
                    <a:pt x="0" y="561"/>
                  </a:lnTo>
                  <a:lnTo>
                    <a:pt x="0" y="463"/>
                  </a:lnTo>
                  <a:lnTo>
                    <a:pt x="0" y="46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651;p37"/>
            <p:cNvSpPr/>
            <p:nvPr/>
          </p:nvSpPr>
          <p:spPr>
            <a:xfrm>
              <a:off x="799700" y="2503125"/>
              <a:ext cx="24375" cy="23775"/>
            </a:xfrm>
            <a:custGeom>
              <a:avLst/>
              <a:gdLst/>
              <a:ahLst/>
              <a:cxnLst/>
              <a:rect l="0" t="0" r="0" b="0"/>
              <a:pathLst>
                <a:path w="975" h="951" fill="none" extrusionOk="0">
                  <a:moveTo>
                    <a:pt x="1" y="463"/>
                  </a:moveTo>
                  <a:lnTo>
                    <a:pt x="1" y="463"/>
                  </a:lnTo>
                  <a:lnTo>
                    <a:pt x="25" y="366"/>
                  </a:lnTo>
                  <a:lnTo>
                    <a:pt x="49" y="293"/>
                  </a:lnTo>
                  <a:lnTo>
                    <a:pt x="98" y="195"/>
                  </a:lnTo>
                  <a:lnTo>
                    <a:pt x="147" y="122"/>
                  </a:lnTo>
                  <a:lnTo>
                    <a:pt x="220" y="73"/>
                  </a:lnTo>
                  <a:lnTo>
                    <a:pt x="293" y="25"/>
                  </a:lnTo>
                  <a:lnTo>
                    <a:pt x="390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585" y="0"/>
                  </a:lnTo>
                  <a:lnTo>
                    <a:pt x="683" y="25"/>
                  </a:lnTo>
                  <a:lnTo>
                    <a:pt x="756" y="73"/>
                  </a:lnTo>
                  <a:lnTo>
                    <a:pt x="829" y="122"/>
                  </a:lnTo>
                  <a:lnTo>
                    <a:pt x="877" y="195"/>
                  </a:lnTo>
                  <a:lnTo>
                    <a:pt x="926" y="293"/>
                  </a:lnTo>
                  <a:lnTo>
                    <a:pt x="951" y="366"/>
                  </a:lnTo>
                  <a:lnTo>
                    <a:pt x="975" y="463"/>
                  </a:lnTo>
                  <a:lnTo>
                    <a:pt x="975" y="463"/>
                  </a:lnTo>
                  <a:lnTo>
                    <a:pt x="951" y="561"/>
                  </a:lnTo>
                  <a:lnTo>
                    <a:pt x="926" y="658"/>
                  </a:lnTo>
                  <a:lnTo>
                    <a:pt x="877" y="731"/>
                  </a:lnTo>
                  <a:lnTo>
                    <a:pt x="829" y="804"/>
                  </a:lnTo>
                  <a:lnTo>
                    <a:pt x="756" y="877"/>
                  </a:lnTo>
                  <a:lnTo>
                    <a:pt x="683" y="902"/>
                  </a:lnTo>
                  <a:lnTo>
                    <a:pt x="585" y="950"/>
                  </a:lnTo>
                  <a:lnTo>
                    <a:pt x="488" y="950"/>
                  </a:lnTo>
                  <a:lnTo>
                    <a:pt x="488" y="950"/>
                  </a:lnTo>
                  <a:lnTo>
                    <a:pt x="390" y="950"/>
                  </a:lnTo>
                  <a:lnTo>
                    <a:pt x="293" y="902"/>
                  </a:lnTo>
                  <a:lnTo>
                    <a:pt x="220" y="877"/>
                  </a:lnTo>
                  <a:lnTo>
                    <a:pt x="147" y="804"/>
                  </a:lnTo>
                  <a:lnTo>
                    <a:pt x="98" y="731"/>
                  </a:lnTo>
                  <a:lnTo>
                    <a:pt x="49" y="658"/>
                  </a:lnTo>
                  <a:lnTo>
                    <a:pt x="25" y="561"/>
                  </a:lnTo>
                  <a:lnTo>
                    <a:pt x="1" y="463"/>
                  </a:lnTo>
                  <a:lnTo>
                    <a:pt x="1" y="463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652;p37"/>
            <p:cNvSpPr/>
            <p:nvPr/>
          </p:nvSpPr>
          <p:spPr>
            <a:xfrm>
              <a:off x="766825" y="2388050"/>
              <a:ext cx="60925" cy="25"/>
            </a:xfrm>
            <a:custGeom>
              <a:avLst/>
              <a:gdLst/>
              <a:ahLst/>
              <a:cxnLst/>
              <a:rect l="0" t="0" r="0" b="0"/>
              <a:pathLst>
                <a:path w="2437" h="1" fill="none" extrusionOk="0">
                  <a:moveTo>
                    <a:pt x="2436" y="0"/>
                  </a:moveTo>
                  <a:lnTo>
                    <a:pt x="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653;p37"/>
            <p:cNvSpPr/>
            <p:nvPr/>
          </p:nvSpPr>
          <p:spPr>
            <a:xfrm>
              <a:off x="769875" y="2456250"/>
              <a:ext cx="31075" cy="31075"/>
            </a:xfrm>
            <a:custGeom>
              <a:avLst/>
              <a:gdLst/>
              <a:ahLst/>
              <a:cxnLst/>
              <a:rect l="0" t="0" r="0" b="0"/>
              <a:pathLst>
                <a:path w="1243" h="1243" fill="none" extrusionOk="0">
                  <a:moveTo>
                    <a:pt x="0" y="633"/>
                  </a:moveTo>
                  <a:lnTo>
                    <a:pt x="0" y="633"/>
                  </a:lnTo>
                  <a:lnTo>
                    <a:pt x="0" y="512"/>
                  </a:lnTo>
                  <a:lnTo>
                    <a:pt x="49" y="390"/>
                  </a:lnTo>
                  <a:lnTo>
                    <a:pt x="98" y="268"/>
                  </a:lnTo>
                  <a:lnTo>
                    <a:pt x="171" y="195"/>
                  </a:lnTo>
                  <a:lnTo>
                    <a:pt x="268" y="122"/>
                  </a:lnTo>
                  <a:lnTo>
                    <a:pt x="366" y="49"/>
                  </a:lnTo>
                  <a:lnTo>
                    <a:pt x="487" y="24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731" y="24"/>
                  </a:lnTo>
                  <a:lnTo>
                    <a:pt x="853" y="49"/>
                  </a:lnTo>
                  <a:lnTo>
                    <a:pt x="975" y="122"/>
                  </a:lnTo>
                  <a:lnTo>
                    <a:pt x="1048" y="195"/>
                  </a:lnTo>
                  <a:lnTo>
                    <a:pt x="1145" y="268"/>
                  </a:lnTo>
                  <a:lnTo>
                    <a:pt x="1194" y="390"/>
                  </a:lnTo>
                  <a:lnTo>
                    <a:pt x="1218" y="512"/>
                  </a:lnTo>
                  <a:lnTo>
                    <a:pt x="1242" y="633"/>
                  </a:lnTo>
                  <a:lnTo>
                    <a:pt x="1242" y="633"/>
                  </a:lnTo>
                  <a:lnTo>
                    <a:pt x="1218" y="755"/>
                  </a:lnTo>
                  <a:lnTo>
                    <a:pt x="1194" y="877"/>
                  </a:lnTo>
                  <a:lnTo>
                    <a:pt x="1145" y="974"/>
                  </a:lnTo>
                  <a:lnTo>
                    <a:pt x="1048" y="1072"/>
                  </a:lnTo>
                  <a:lnTo>
                    <a:pt x="975" y="1145"/>
                  </a:lnTo>
                  <a:lnTo>
                    <a:pt x="853" y="1193"/>
                  </a:lnTo>
                  <a:lnTo>
                    <a:pt x="731" y="1242"/>
                  </a:lnTo>
                  <a:lnTo>
                    <a:pt x="609" y="1242"/>
                  </a:lnTo>
                  <a:lnTo>
                    <a:pt x="609" y="1242"/>
                  </a:lnTo>
                  <a:lnTo>
                    <a:pt x="487" y="1242"/>
                  </a:lnTo>
                  <a:lnTo>
                    <a:pt x="366" y="1193"/>
                  </a:lnTo>
                  <a:lnTo>
                    <a:pt x="268" y="1145"/>
                  </a:lnTo>
                  <a:lnTo>
                    <a:pt x="171" y="1072"/>
                  </a:lnTo>
                  <a:lnTo>
                    <a:pt x="98" y="974"/>
                  </a:lnTo>
                  <a:lnTo>
                    <a:pt x="49" y="877"/>
                  </a:lnTo>
                  <a:lnTo>
                    <a:pt x="0" y="755"/>
                  </a:lnTo>
                  <a:lnTo>
                    <a:pt x="0" y="633"/>
                  </a:lnTo>
                  <a:lnTo>
                    <a:pt x="0" y="633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Oval 2">
            <a:extLst>
              <a:ext uri="{FF2B5EF4-FFF2-40B4-BE49-F238E27FC236}">
                <a16:creationId xmlns:a16="http://schemas.microsoft.com/office/drawing/2014/main" id="{922A97E2-6B69-4F10-BC2E-5430D231D496}"/>
              </a:ext>
            </a:extLst>
          </p:cNvPr>
          <p:cNvSpPr/>
          <p:nvPr/>
        </p:nvSpPr>
        <p:spPr>
          <a:xfrm>
            <a:off x="847484" y="2539997"/>
            <a:ext cx="1232239" cy="126274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9032AB4-74C3-4B81-8E5D-F8918A83D469}"/>
              </a:ext>
            </a:extLst>
          </p:cNvPr>
          <p:cNvSpPr txBox="1"/>
          <p:nvPr/>
        </p:nvSpPr>
        <p:spPr>
          <a:xfrm>
            <a:off x="933031" y="1757861"/>
            <a:ext cx="1061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accent1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2SFCA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41D52B2-FD7A-462F-9921-A3742658758D}"/>
              </a:ext>
            </a:extLst>
          </p:cNvPr>
          <p:cNvSpPr txBox="1"/>
          <p:nvPr/>
        </p:nvSpPr>
        <p:spPr>
          <a:xfrm>
            <a:off x="1170490" y="3017479"/>
            <a:ext cx="7003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100%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5A16B39-D102-4E86-9DD6-00870B8F88B9}"/>
              </a:ext>
            </a:extLst>
          </p:cNvPr>
          <p:cNvSpPr txBox="1"/>
          <p:nvPr/>
        </p:nvSpPr>
        <p:spPr>
          <a:xfrm>
            <a:off x="1729566" y="2336437"/>
            <a:ext cx="7003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0%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BA533F1-1644-49F0-A4EE-E0CA09185761}"/>
              </a:ext>
            </a:extLst>
          </p:cNvPr>
          <p:cNvSpPr txBox="1"/>
          <p:nvPr/>
        </p:nvSpPr>
        <p:spPr>
          <a:xfrm>
            <a:off x="2052572" y="3328395"/>
            <a:ext cx="7003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0%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6E9FBB3-BC47-4D24-BD82-F502A0F2344D}"/>
              </a:ext>
            </a:extLst>
          </p:cNvPr>
          <p:cNvSpPr txBox="1"/>
          <p:nvPr/>
        </p:nvSpPr>
        <p:spPr>
          <a:xfrm>
            <a:off x="573496" y="3410109"/>
            <a:ext cx="7003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0%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3452C276-5CEF-4AD7-A09C-7CC9D366CBAE}"/>
              </a:ext>
            </a:extLst>
          </p:cNvPr>
          <p:cNvSpPr/>
          <p:nvPr/>
        </p:nvSpPr>
        <p:spPr>
          <a:xfrm>
            <a:off x="1747434" y="2462785"/>
            <a:ext cx="45719" cy="45719"/>
          </a:xfrm>
          <a:prstGeom prst="ellipse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5699B157-52FE-425D-BD93-40EEC893EF85}"/>
              </a:ext>
            </a:extLst>
          </p:cNvPr>
          <p:cNvSpPr/>
          <p:nvPr/>
        </p:nvSpPr>
        <p:spPr>
          <a:xfrm>
            <a:off x="1181379" y="3159468"/>
            <a:ext cx="45719" cy="45719"/>
          </a:xfrm>
          <a:prstGeom prst="ellipse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F0461224-B915-45E8-A988-276DCC948308}"/>
              </a:ext>
            </a:extLst>
          </p:cNvPr>
          <p:cNvSpPr/>
          <p:nvPr/>
        </p:nvSpPr>
        <p:spPr>
          <a:xfrm>
            <a:off x="716925" y="3674726"/>
            <a:ext cx="45719" cy="45719"/>
          </a:xfrm>
          <a:prstGeom prst="ellipse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90F34E0B-2459-4ECE-B144-57668FF56A05}"/>
              </a:ext>
            </a:extLst>
          </p:cNvPr>
          <p:cNvSpPr/>
          <p:nvPr/>
        </p:nvSpPr>
        <p:spPr>
          <a:xfrm>
            <a:off x="2037721" y="3471527"/>
            <a:ext cx="45719" cy="45719"/>
          </a:xfrm>
          <a:prstGeom prst="ellipse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ircle: Hollow 6">
            <a:extLst>
              <a:ext uri="{FF2B5EF4-FFF2-40B4-BE49-F238E27FC236}">
                <a16:creationId xmlns:a16="http://schemas.microsoft.com/office/drawing/2014/main" id="{56605646-B2B4-490D-A8B4-3B361FC47EE0}"/>
              </a:ext>
            </a:extLst>
          </p:cNvPr>
          <p:cNvSpPr/>
          <p:nvPr/>
        </p:nvSpPr>
        <p:spPr>
          <a:xfrm>
            <a:off x="3775245" y="2753175"/>
            <a:ext cx="898044" cy="861133"/>
          </a:xfrm>
          <a:prstGeom prst="donu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9266E2C-841D-43AF-BC9F-C240023C98DA}"/>
              </a:ext>
            </a:extLst>
          </p:cNvPr>
          <p:cNvSpPr txBox="1"/>
          <p:nvPr/>
        </p:nvSpPr>
        <p:spPr>
          <a:xfrm>
            <a:off x="3965719" y="3030402"/>
            <a:ext cx="7003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100%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9DC9C01-8E7B-4EE7-9C1F-6F31E9D8747A}"/>
              </a:ext>
            </a:extLst>
          </p:cNvPr>
          <p:cNvSpPr txBox="1"/>
          <p:nvPr/>
        </p:nvSpPr>
        <p:spPr>
          <a:xfrm>
            <a:off x="4016518" y="2733223"/>
            <a:ext cx="7003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50%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ABE153A-69FB-4C58-BCF7-6375D7D15986}"/>
              </a:ext>
            </a:extLst>
          </p:cNvPr>
          <p:cNvSpPr txBox="1"/>
          <p:nvPr/>
        </p:nvSpPr>
        <p:spPr>
          <a:xfrm>
            <a:off x="4016518" y="2520252"/>
            <a:ext cx="7003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20%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319C062-C1D5-4BD2-82B7-C395300B1C69}"/>
              </a:ext>
            </a:extLst>
          </p:cNvPr>
          <p:cNvSpPr txBox="1"/>
          <p:nvPr/>
        </p:nvSpPr>
        <p:spPr>
          <a:xfrm>
            <a:off x="3693695" y="1727040"/>
            <a:ext cx="1061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accent1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E2SFCA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7BB184B9-9A9F-4AB7-8ED4-B621364D20C5}"/>
              </a:ext>
            </a:extLst>
          </p:cNvPr>
          <p:cNvSpPr/>
          <p:nvPr/>
        </p:nvSpPr>
        <p:spPr>
          <a:xfrm>
            <a:off x="6047932" y="2543701"/>
            <a:ext cx="1232239" cy="1262742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52000">
                <a:schemeClr val="accent5">
                  <a:lumMod val="97000"/>
                  <a:lumOff val="3000"/>
                </a:schemeClr>
              </a:gs>
              <a:gs pos="66000">
                <a:schemeClr val="accent5">
                  <a:lumMod val="60000"/>
                  <a:lumOff val="4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EBCA199-12BB-4333-A339-9F447F778AE8}"/>
              </a:ext>
            </a:extLst>
          </p:cNvPr>
          <p:cNvSpPr txBox="1"/>
          <p:nvPr/>
        </p:nvSpPr>
        <p:spPr>
          <a:xfrm>
            <a:off x="6365798" y="3052500"/>
            <a:ext cx="7003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100%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ED4A3F1-D1CA-47FF-9773-A15D71233C31}"/>
              </a:ext>
            </a:extLst>
          </p:cNvPr>
          <p:cNvSpPr txBox="1"/>
          <p:nvPr/>
        </p:nvSpPr>
        <p:spPr>
          <a:xfrm>
            <a:off x="6443749" y="2362623"/>
            <a:ext cx="7003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0%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36FB591F-927B-4E1C-AAE9-BB10986D8613}"/>
              </a:ext>
            </a:extLst>
          </p:cNvPr>
          <p:cNvCxnSpPr>
            <a:cxnSpLocks/>
          </p:cNvCxnSpPr>
          <p:nvPr/>
        </p:nvCxnSpPr>
        <p:spPr>
          <a:xfrm flipV="1">
            <a:off x="6649537" y="2615128"/>
            <a:ext cx="0" cy="466075"/>
          </a:xfrm>
          <a:prstGeom prst="straightConnector1">
            <a:avLst/>
          </a:prstGeom>
          <a:ln w="158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D9A9535B-3B74-48EE-AD3C-DC0F29A69463}"/>
              </a:ext>
            </a:extLst>
          </p:cNvPr>
          <p:cNvSpPr txBox="1"/>
          <p:nvPr/>
        </p:nvSpPr>
        <p:spPr>
          <a:xfrm>
            <a:off x="6118965" y="1740151"/>
            <a:ext cx="1061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accent1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M2SFCA</a:t>
            </a:r>
          </a:p>
        </p:txBody>
      </p:sp>
    </p:spTree>
    <p:extLst>
      <p:ext uri="{BB962C8B-B14F-4D97-AF65-F5344CB8AC3E}">
        <p14:creationId xmlns:p14="http://schemas.microsoft.com/office/powerpoint/2010/main" val="17449291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23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DATA</a:t>
            </a:r>
            <a:endParaRPr dirty="0"/>
          </a:p>
        </p:txBody>
      </p:sp>
      <p:sp>
        <p:nvSpPr>
          <p:cNvPr id="343" name="Google Shape;343;p23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18</a:t>
            </a:fld>
            <a:endParaRPr/>
          </a:p>
        </p:txBody>
      </p:sp>
      <p:grpSp>
        <p:nvGrpSpPr>
          <p:cNvPr id="344" name="Google Shape;344;p23"/>
          <p:cNvGrpSpPr/>
          <p:nvPr/>
        </p:nvGrpSpPr>
        <p:grpSpPr>
          <a:xfrm>
            <a:off x="307844" y="634299"/>
            <a:ext cx="318264" cy="282756"/>
            <a:chOff x="5292575" y="3681900"/>
            <a:chExt cx="420150" cy="373275"/>
          </a:xfrm>
        </p:grpSpPr>
        <p:sp>
          <p:nvSpPr>
            <p:cNvPr id="345" name="Google Shape;345;p23"/>
            <p:cNvSpPr/>
            <p:nvPr/>
          </p:nvSpPr>
          <p:spPr>
            <a:xfrm>
              <a:off x="5292575" y="3706875"/>
              <a:ext cx="420150" cy="266700"/>
            </a:xfrm>
            <a:custGeom>
              <a:avLst/>
              <a:gdLst/>
              <a:ahLst/>
              <a:cxnLst/>
              <a:rect l="0" t="0" r="0" b="0"/>
              <a:pathLst>
                <a:path w="16806" h="10668" fill="none" extrusionOk="0">
                  <a:moveTo>
                    <a:pt x="16319" y="0"/>
                  </a:move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196" y="73"/>
                  </a:lnTo>
                  <a:lnTo>
                    <a:pt x="123" y="146"/>
                  </a:lnTo>
                  <a:lnTo>
                    <a:pt x="74" y="219"/>
                  </a:lnTo>
                  <a:lnTo>
                    <a:pt x="25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10181"/>
                  </a:lnTo>
                  <a:lnTo>
                    <a:pt x="1" y="10181"/>
                  </a:lnTo>
                  <a:lnTo>
                    <a:pt x="1" y="10278"/>
                  </a:lnTo>
                  <a:lnTo>
                    <a:pt x="25" y="10375"/>
                  </a:lnTo>
                  <a:lnTo>
                    <a:pt x="74" y="10448"/>
                  </a:lnTo>
                  <a:lnTo>
                    <a:pt x="123" y="10522"/>
                  </a:lnTo>
                  <a:lnTo>
                    <a:pt x="196" y="10570"/>
                  </a:lnTo>
                  <a:lnTo>
                    <a:pt x="293" y="10619"/>
                  </a:lnTo>
                  <a:lnTo>
                    <a:pt x="390" y="10643"/>
                  </a:lnTo>
                  <a:lnTo>
                    <a:pt x="488" y="10668"/>
                  </a:lnTo>
                  <a:lnTo>
                    <a:pt x="16319" y="10668"/>
                  </a:lnTo>
                  <a:lnTo>
                    <a:pt x="16319" y="10668"/>
                  </a:lnTo>
                  <a:lnTo>
                    <a:pt x="16416" y="10643"/>
                  </a:lnTo>
                  <a:lnTo>
                    <a:pt x="16513" y="10619"/>
                  </a:lnTo>
                  <a:lnTo>
                    <a:pt x="16611" y="10570"/>
                  </a:lnTo>
                  <a:lnTo>
                    <a:pt x="16684" y="10522"/>
                  </a:lnTo>
                  <a:lnTo>
                    <a:pt x="16733" y="10448"/>
                  </a:lnTo>
                  <a:lnTo>
                    <a:pt x="16781" y="10375"/>
                  </a:lnTo>
                  <a:lnTo>
                    <a:pt x="16806" y="10278"/>
                  </a:lnTo>
                  <a:lnTo>
                    <a:pt x="16806" y="10181"/>
                  </a:lnTo>
                  <a:lnTo>
                    <a:pt x="16806" y="487"/>
                  </a:lnTo>
                  <a:lnTo>
                    <a:pt x="16806" y="487"/>
                  </a:lnTo>
                  <a:lnTo>
                    <a:pt x="16806" y="390"/>
                  </a:lnTo>
                  <a:lnTo>
                    <a:pt x="16781" y="292"/>
                  </a:lnTo>
                  <a:lnTo>
                    <a:pt x="16733" y="219"/>
                  </a:lnTo>
                  <a:lnTo>
                    <a:pt x="16684" y="146"/>
                  </a:lnTo>
                  <a:lnTo>
                    <a:pt x="16611" y="73"/>
                  </a:lnTo>
                  <a:lnTo>
                    <a:pt x="16513" y="25"/>
                  </a:lnTo>
                  <a:lnTo>
                    <a:pt x="16416" y="0"/>
                  </a:lnTo>
                  <a:lnTo>
                    <a:pt x="16319" y="0"/>
                  </a:lnTo>
                  <a:lnTo>
                    <a:pt x="16319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23"/>
            <p:cNvSpPr/>
            <p:nvPr/>
          </p:nvSpPr>
          <p:spPr>
            <a:xfrm>
              <a:off x="5490475" y="3681900"/>
              <a:ext cx="24375" cy="25000"/>
            </a:xfrm>
            <a:custGeom>
              <a:avLst/>
              <a:gdLst/>
              <a:ahLst/>
              <a:cxnLst/>
              <a:rect l="0" t="0" r="0" b="0"/>
              <a:pathLst>
                <a:path w="975" h="1000" fill="none" extrusionOk="0">
                  <a:moveTo>
                    <a:pt x="974" y="999"/>
                  </a:moveTo>
                  <a:lnTo>
                    <a:pt x="974" y="488"/>
                  </a:lnTo>
                  <a:lnTo>
                    <a:pt x="974" y="488"/>
                  </a:lnTo>
                  <a:lnTo>
                    <a:pt x="974" y="390"/>
                  </a:lnTo>
                  <a:lnTo>
                    <a:pt x="926" y="293"/>
                  </a:lnTo>
                  <a:lnTo>
                    <a:pt x="901" y="220"/>
                  </a:lnTo>
                  <a:lnTo>
                    <a:pt x="828" y="147"/>
                  </a:lnTo>
                  <a:lnTo>
                    <a:pt x="755" y="74"/>
                  </a:lnTo>
                  <a:lnTo>
                    <a:pt x="682" y="49"/>
                  </a:lnTo>
                  <a:lnTo>
                    <a:pt x="585" y="1"/>
                  </a:lnTo>
                  <a:lnTo>
                    <a:pt x="487" y="1"/>
                  </a:lnTo>
                  <a:lnTo>
                    <a:pt x="487" y="1"/>
                  </a:lnTo>
                  <a:lnTo>
                    <a:pt x="390" y="1"/>
                  </a:lnTo>
                  <a:lnTo>
                    <a:pt x="292" y="49"/>
                  </a:lnTo>
                  <a:lnTo>
                    <a:pt x="219" y="74"/>
                  </a:lnTo>
                  <a:lnTo>
                    <a:pt x="146" y="147"/>
                  </a:lnTo>
                  <a:lnTo>
                    <a:pt x="73" y="220"/>
                  </a:lnTo>
                  <a:lnTo>
                    <a:pt x="49" y="293"/>
                  </a:lnTo>
                  <a:lnTo>
                    <a:pt x="0" y="390"/>
                  </a:lnTo>
                  <a:lnTo>
                    <a:pt x="0" y="488"/>
                  </a:lnTo>
                  <a:lnTo>
                    <a:pt x="0" y="999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23"/>
            <p:cNvSpPr/>
            <p:nvPr/>
          </p:nvSpPr>
          <p:spPr>
            <a:xfrm>
              <a:off x="5358350" y="3973550"/>
              <a:ext cx="60900" cy="81625"/>
            </a:xfrm>
            <a:custGeom>
              <a:avLst/>
              <a:gdLst/>
              <a:ahLst/>
              <a:cxnLst/>
              <a:rect l="0" t="0" r="0" b="0"/>
              <a:pathLst>
                <a:path w="2436" h="3265" fill="none" extrusionOk="0">
                  <a:moveTo>
                    <a:pt x="1340" y="1"/>
                  </a:moveTo>
                  <a:lnTo>
                    <a:pt x="49" y="2558"/>
                  </a:lnTo>
                  <a:lnTo>
                    <a:pt x="49" y="2558"/>
                  </a:lnTo>
                  <a:lnTo>
                    <a:pt x="24" y="2631"/>
                  </a:lnTo>
                  <a:lnTo>
                    <a:pt x="0" y="2728"/>
                  </a:lnTo>
                  <a:lnTo>
                    <a:pt x="0" y="2826"/>
                  </a:lnTo>
                  <a:lnTo>
                    <a:pt x="24" y="2923"/>
                  </a:lnTo>
                  <a:lnTo>
                    <a:pt x="73" y="2996"/>
                  </a:lnTo>
                  <a:lnTo>
                    <a:pt x="122" y="3094"/>
                  </a:lnTo>
                  <a:lnTo>
                    <a:pt x="195" y="3142"/>
                  </a:lnTo>
                  <a:lnTo>
                    <a:pt x="268" y="3215"/>
                  </a:lnTo>
                  <a:lnTo>
                    <a:pt x="268" y="3215"/>
                  </a:lnTo>
                  <a:lnTo>
                    <a:pt x="390" y="3240"/>
                  </a:lnTo>
                  <a:lnTo>
                    <a:pt x="487" y="3264"/>
                  </a:lnTo>
                  <a:lnTo>
                    <a:pt x="487" y="3264"/>
                  </a:lnTo>
                  <a:lnTo>
                    <a:pt x="633" y="3240"/>
                  </a:lnTo>
                  <a:lnTo>
                    <a:pt x="755" y="3191"/>
                  </a:lnTo>
                  <a:lnTo>
                    <a:pt x="853" y="3094"/>
                  </a:lnTo>
                  <a:lnTo>
                    <a:pt x="926" y="2996"/>
                  </a:lnTo>
                  <a:lnTo>
                    <a:pt x="2436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23"/>
            <p:cNvSpPr/>
            <p:nvPr/>
          </p:nvSpPr>
          <p:spPr>
            <a:xfrm>
              <a:off x="5586050" y="3973550"/>
              <a:ext cx="60925" cy="81625"/>
            </a:xfrm>
            <a:custGeom>
              <a:avLst/>
              <a:gdLst/>
              <a:ahLst/>
              <a:cxnLst/>
              <a:rect l="0" t="0" r="0" b="0"/>
              <a:pathLst>
                <a:path w="2437" h="3265" fill="none" extrusionOk="0">
                  <a:moveTo>
                    <a:pt x="1" y="1"/>
                  </a:moveTo>
                  <a:lnTo>
                    <a:pt x="1511" y="2996"/>
                  </a:lnTo>
                  <a:lnTo>
                    <a:pt x="1511" y="2996"/>
                  </a:lnTo>
                  <a:lnTo>
                    <a:pt x="1584" y="3094"/>
                  </a:lnTo>
                  <a:lnTo>
                    <a:pt x="1681" y="3191"/>
                  </a:lnTo>
                  <a:lnTo>
                    <a:pt x="1803" y="3240"/>
                  </a:lnTo>
                  <a:lnTo>
                    <a:pt x="1949" y="3264"/>
                  </a:lnTo>
                  <a:lnTo>
                    <a:pt x="1949" y="3264"/>
                  </a:lnTo>
                  <a:lnTo>
                    <a:pt x="2047" y="3240"/>
                  </a:lnTo>
                  <a:lnTo>
                    <a:pt x="2168" y="3215"/>
                  </a:lnTo>
                  <a:lnTo>
                    <a:pt x="2168" y="3215"/>
                  </a:lnTo>
                  <a:lnTo>
                    <a:pt x="2241" y="3142"/>
                  </a:lnTo>
                  <a:lnTo>
                    <a:pt x="2315" y="3094"/>
                  </a:lnTo>
                  <a:lnTo>
                    <a:pt x="2363" y="2996"/>
                  </a:lnTo>
                  <a:lnTo>
                    <a:pt x="2412" y="2923"/>
                  </a:lnTo>
                  <a:lnTo>
                    <a:pt x="2436" y="2826"/>
                  </a:lnTo>
                  <a:lnTo>
                    <a:pt x="2436" y="2728"/>
                  </a:lnTo>
                  <a:lnTo>
                    <a:pt x="2412" y="2631"/>
                  </a:lnTo>
                  <a:lnTo>
                    <a:pt x="2388" y="2558"/>
                  </a:lnTo>
                  <a:lnTo>
                    <a:pt x="1097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23"/>
            <p:cNvSpPr/>
            <p:nvPr/>
          </p:nvSpPr>
          <p:spPr>
            <a:xfrm>
              <a:off x="5316925" y="3731225"/>
              <a:ext cx="371450" cy="218000"/>
            </a:xfrm>
            <a:custGeom>
              <a:avLst/>
              <a:gdLst/>
              <a:ahLst/>
              <a:cxnLst/>
              <a:rect l="0" t="0" r="0" b="0"/>
              <a:pathLst>
                <a:path w="14858" h="8720" fill="none" extrusionOk="0">
                  <a:moveTo>
                    <a:pt x="1" y="0"/>
                  </a:moveTo>
                  <a:lnTo>
                    <a:pt x="1" y="8719"/>
                  </a:lnTo>
                  <a:lnTo>
                    <a:pt x="14857" y="8719"/>
                  </a:lnTo>
                  <a:lnTo>
                    <a:pt x="14857" y="0"/>
                  </a:lnTo>
                  <a:lnTo>
                    <a:pt x="1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23"/>
            <p:cNvSpPr/>
            <p:nvPr/>
          </p:nvSpPr>
          <p:spPr>
            <a:xfrm>
              <a:off x="5380250" y="3784800"/>
              <a:ext cx="230200" cy="115725"/>
            </a:xfrm>
            <a:custGeom>
              <a:avLst/>
              <a:gdLst/>
              <a:ahLst/>
              <a:cxnLst/>
              <a:rect l="0" t="0" r="0" b="0"/>
              <a:pathLst>
                <a:path w="9208" h="4629" fill="none" extrusionOk="0">
                  <a:moveTo>
                    <a:pt x="9207" y="1"/>
                  </a:moveTo>
                  <a:lnTo>
                    <a:pt x="5213" y="3995"/>
                  </a:lnTo>
                  <a:lnTo>
                    <a:pt x="5213" y="3995"/>
                  </a:lnTo>
                  <a:lnTo>
                    <a:pt x="5140" y="4044"/>
                  </a:lnTo>
                  <a:lnTo>
                    <a:pt x="5067" y="4092"/>
                  </a:lnTo>
                  <a:lnTo>
                    <a:pt x="4969" y="4117"/>
                  </a:lnTo>
                  <a:lnTo>
                    <a:pt x="4872" y="4141"/>
                  </a:lnTo>
                  <a:lnTo>
                    <a:pt x="4774" y="4117"/>
                  </a:lnTo>
                  <a:lnTo>
                    <a:pt x="4677" y="4092"/>
                  </a:lnTo>
                  <a:lnTo>
                    <a:pt x="4604" y="4044"/>
                  </a:lnTo>
                  <a:lnTo>
                    <a:pt x="4531" y="3995"/>
                  </a:lnTo>
                  <a:lnTo>
                    <a:pt x="2582" y="2046"/>
                  </a:lnTo>
                  <a:lnTo>
                    <a:pt x="1" y="4628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23"/>
            <p:cNvSpPr/>
            <p:nvPr/>
          </p:nvSpPr>
          <p:spPr>
            <a:xfrm>
              <a:off x="5547700" y="3779925"/>
              <a:ext cx="68825" cy="68825"/>
            </a:xfrm>
            <a:custGeom>
              <a:avLst/>
              <a:gdLst/>
              <a:ahLst/>
              <a:cxnLst/>
              <a:rect l="0" t="0" r="0" b="0"/>
              <a:pathLst>
                <a:path w="2753" h="2753" fill="none" extrusionOk="0">
                  <a:moveTo>
                    <a:pt x="0" y="1"/>
                  </a:moveTo>
                  <a:lnTo>
                    <a:pt x="2265" y="1"/>
                  </a:lnTo>
                  <a:lnTo>
                    <a:pt x="2265" y="1"/>
                  </a:lnTo>
                  <a:lnTo>
                    <a:pt x="2363" y="1"/>
                  </a:lnTo>
                  <a:lnTo>
                    <a:pt x="2460" y="25"/>
                  </a:lnTo>
                  <a:lnTo>
                    <a:pt x="2533" y="74"/>
                  </a:lnTo>
                  <a:lnTo>
                    <a:pt x="2606" y="147"/>
                  </a:lnTo>
                  <a:lnTo>
                    <a:pt x="2680" y="220"/>
                  </a:lnTo>
                  <a:lnTo>
                    <a:pt x="2728" y="293"/>
                  </a:lnTo>
                  <a:lnTo>
                    <a:pt x="2753" y="390"/>
                  </a:lnTo>
                  <a:lnTo>
                    <a:pt x="2753" y="488"/>
                  </a:lnTo>
                  <a:lnTo>
                    <a:pt x="2753" y="275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8C83F28E-894F-4438-87B6-E150E7B7E3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3244955"/>
              </p:ext>
            </p:extLst>
          </p:nvPr>
        </p:nvGraphicFramePr>
        <p:xfrm>
          <a:off x="928799" y="1551944"/>
          <a:ext cx="5939359" cy="2973290"/>
        </p:xfrm>
        <a:graphic>
          <a:graphicData uri="http://schemas.openxmlformats.org/drawingml/2006/table">
            <a:tbl>
              <a:tblPr firstRow="1" firstCol="1" bandRow="1">
                <a:tableStyleId>{201928E9-B045-4D9A-BD40-8AA75E13B2BD}</a:tableStyleId>
              </a:tblPr>
              <a:tblGrid>
                <a:gridCol w="1644407">
                  <a:extLst>
                    <a:ext uri="{9D8B030D-6E8A-4147-A177-3AD203B41FA5}">
                      <a16:colId xmlns:a16="http://schemas.microsoft.com/office/drawing/2014/main" val="2404414831"/>
                    </a:ext>
                  </a:extLst>
                </a:gridCol>
                <a:gridCol w="729451">
                  <a:extLst>
                    <a:ext uri="{9D8B030D-6E8A-4147-A177-3AD203B41FA5}">
                      <a16:colId xmlns:a16="http://schemas.microsoft.com/office/drawing/2014/main" val="3422408675"/>
                    </a:ext>
                  </a:extLst>
                </a:gridCol>
                <a:gridCol w="735739">
                  <a:extLst>
                    <a:ext uri="{9D8B030D-6E8A-4147-A177-3AD203B41FA5}">
                      <a16:colId xmlns:a16="http://schemas.microsoft.com/office/drawing/2014/main" val="3491987530"/>
                    </a:ext>
                  </a:extLst>
                </a:gridCol>
                <a:gridCol w="2829762">
                  <a:extLst>
                    <a:ext uri="{9D8B030D-6E8A-4147-A177-3AD203B41FA5}">
                      <a16:colId xmlns:a16="http://schemas.microsoft.com/office/drawing/2014/main" val="2878014900"/>
                    </a:ext>
                  </a:extLst>
                </a:gridCol>
              </a:tblGrid>
              <a:tr h="40118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Description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92" marR="5239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Data Currency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92" marR="5239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Source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92" marR="5239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URL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92" marR="52392" marT="0" marB="0" anchor="ctr"/>
                </a:tc>
                <a:extLst>
                  <a:ext uri="{0D108BD9-81ED-4DB2-BD59-A6C34878D82A}">
                    <a16:rowId xmlns:a16="http://schemas.microsoft.com/office/drawing/2014/main" val="1695078905"/>
                  </a:ext>
                </a:extLst>
              </a:tr>
              <a:tr h="46767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Aggregated medical facility data pulled from users and OSM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92" marR="5239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2018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92" marR="5239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OSM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92" marR="5239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u="sng">
                          <a:effectLst/>
                          <a:hlinkClick r:id="rId3"/>
                        </a:rPr>
                        <a:t>https://healthsites.io/#country-data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92" marR="52392" marT="0" marB="0"/>
                </a:tc>
                <a:extLst>
                  <a:ext uri="{0D108BD9-81ED-4DB2-BD59-A6C34878D82A}">
                    <a16:rowId xmlns:a16="http://schemas.microsoft.com/office/drawing/2014/main" val="3636085061"/>
                  </a:ext>
                </a:extLst>
              </a:tr>
              <a:tr h="36771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OSM roads shapefile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92" marR="5239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2018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92" marR="5239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HDX / OSM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92" marR="5239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u="sng">
                          <a:effectLst/>
                          <a:hlinkClick r:id="rId4"/>
                        </a:rPr>
                        <a:t>https://data.humdata.org/search?ext_geodata=1&amp;groups=pse&amp;q=&amp;ext_page_size=25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92" marR="52392" marT="0" marB="0"/>
                </a:tc>
                <a:extLst>
                  <a:ext uri="{0D108BD9-81ED-4DB2-BD59-A6C34878D82A}">
                    <a16:rowId xmlns:a16="http://schemas.microsoft.com/office/drawing/2014/main" val="3626223911"/>
                  </a:ext>
                </a:extLst>
              </a:tr>
              <a:tr h="36771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Population, income, etc. statistics similar to census bureau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92" marR="5239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2017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92" marR="5239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PCBS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92" marR="5239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u="sng">
                          <a:effectLst/>
                          <a:hlinkClick r:id="rId5"/>
                        </a:rPr>
                        <a:t>http://www.pcbs.gov.ps/site/lang__en/507/default.aspx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92" marR="52392" marT="0" marB="0"/>
                </a:tc>
                <a:extLst>
                  <a:ext uri="{0D108BD9-81ED-4DB2-BD59-A6C34878D82A}">
                    <a16:rowId xmlns:a16="http://schemas.microsoft.com/office/drawing/2014/main" val="2442834090"/>
                  </a:ext>
                </a:extLst>
              </a:tr>
              <a:tr h="36771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Current state of resources provided by the UN 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92" marR="5239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2018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92" marR="5239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UNRWA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92" marR="5239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u="sng">
                          <a:effectLst/>
                          <a:hlinkClick r:id="rId6"/>
                        </a:rPr>
                        <a:t>https://www.unrwa.org/resources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92" marR="52392" marT="0" marB="0"/>
                </a:tc>
                <a:extLst>
                  <a:ext uri="{0D108BD9-81ED-4DB2-BD59-A6C34878D82A}">
                    <a16:rowId xmlns:a16="http://schemas.microsoft.com/office/drawing/2014/main" val="1199235064"/>
                  </a:ext>
                </a:extLst>
              </a:tr>
              <a:tr h="61653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Current and historical information regarding health services initiatives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92" marR="5239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2018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92" marR="5239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WHO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92" marR="5239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u="sng">
                          <a:effectLst/>
                          <a:hlinkClick r:id="rId7"/>
                        </a:rPr>
                        <a:t>http://www.emro.who.int/countries/pse/index.html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92" marR="52392" marT="0" marB="0"/>
                </a:tc>
                <a:extLst>
                  <a:ext uri="{0D108BD9-81ED-4DB2-BD59-A6C34878D82A}">
                    <a16:rowId xmlns:a16="http://schemas.microsoft.com/office/drawing/2014/main" val="1850200474"/>
                  </a:ext>
                </a:extLst>
              </a:tr>
              <a:tr h="36771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Country-wide population data as raster surface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92" marR="5239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2015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92" marR="5239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WorldPop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92" marR="5239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https://energydata.info/dataset/palestine--population-density-2015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 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92" marR="52392" marT="0" marB="0"/>
                </a:tc>
                <a:extLst>
                  <a:ext uri="{0D108BD9-81ED-4DB2-BD59-A6C34878D82A}">
                    <a16:rowId xmlns:a16="http://schemas.microsoft.com/office/drawing/2014/main" val="10391836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620001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p35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492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MILESTONES</a:t>
            </a:r>
            <a:endParaRPr dirty="0"/>
          </a:p>
        </p:txBody>
      </p:sp>
      <p:sp>
        <p:nvSpPr>
          <p:cNvPr id="514" name="Google Shape;514;p35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19</a:t>
            </a:fld>
            <a:endParaRPr/>
          </a:p>
        </p:txBody>
      </p:sp>
      <p:grpSp>
        <p:nvGrpSpPr>
          <p:cNvPr id="13" name="Google Shape;851;p37">
            <a:extLst>
              <a:ext uri="{FF2B5EF4-FFF2-40B4-BE49-F238E27FC236}">
                <a16:creationId xmlns:a16="http://schemas.microsoft.com/office/drawing/2014/main" id="{FB21FBFF-7879-4FE0-8479-AE6C0895C633}"/>
              </a:ext>
            </a:extLst>
          </p:cNvPr>
          <p:cNvGrpSpPr/>
          <p:nvPr/>
        </p:nvGrpSpPr>
        <p:grpSpPr>
          <a:xfrm>
            <a:off x="313361" y="625766"/>
            <a:ext cx="299818" cy="299818"/>
            <a:chOff x="6649150" y="309350"/>
            <a:chExt cx="395800" cy="395800"/>
          </a:xfrm>
        </p:grpSpPr>
        <p:sp>
          <p:nvSpPr>
            <p:cNvPr id="14" name="Google Shape;852;p37">
              <a:extLst>
                <a:ext uri="{FF2B5EF4-FFF2-40B4-BE49-F238E27FC236}">
                  <a16:creationId xmlns:a16="http://schemas.microsoft.com/office/drawing/2014/main" id="{3B49B20A-B2C5-498F-874E-AE934C558E5E}"/>
                </a:ext>
              </a:extLst>
            </p:cNvPr>
            <p:cNvSpPr/>
            <p:nvPr/>
          </p:nvSpPr>
          <p:spPr>
            <a:xfrm>
              <a:off x="6649150" y="309350"/>
              <a:ext cx="395800" cy="395800"/>
            </a:xfrm>
            <a:custGeom>
              <a:avLst/>
              <a:gdLst/>
              <a:ahLst/>
              <a:cxnLst/>
              <a:rect l="0" t="0" r="0" b="0"/>
              <a:pathLst>
                <a:path w="15832" h="15832" fill="none" extrusionOk="0">
                  <a:moveTo>
                    <a:pt x="7916" y="1"/>
                  </a:moveTo>
                  <a:lnTo>
                    <a:pt x="7916" y="1"/>
                  </a:lnTo>
                  <a:lnTo>
                    <a:pt x="7502" y="25"/>
                  </a:lnTo>
                  <a:lnTo>
                    <a:pt x="7112" y="49"/>
                  </a:lnTo>
                  <a:lnTo>
                    <a:pt x="6723" y="98"/>
                  </a:lnTo>
                  <a:lnTo>
                    <a:pt x="6333" y="171"/>
                  </a:lnTo>
                  <a:lnTo>
                    <a:pt x="5943" y="244"/>
                  </a:lnTo>
                  <a:lnTo>
                    <a:pt x="5553" y="366"/>
                  </a:lnTo>
                  <a:lnTo>
                    <a:pt x="5188" y="488"/>
                  </a:lnTo>
                  <a:lnTo>
                    <a:pt x="4847" y="634"/>
                  </a:lnTo>
                  <a:lnTo>
                    <a:pt x="4482" y="780"/>
                  </a:lnTo>
                  <a:lnTo>
                    <a:pt x="4141" y="950"/>
                  </a:lnTo>
                  <a:lnTo>
                    <a:pt x="3824" y="1145"/>
                  </a:lnTo>
                  <a:lnTo>
                    <a:pt x="3483" y="1364"/>
                  </a:lnTo>
                  <a:lnTo>
                    <a:pt x="3191" y="1584"/>
                  </a:lnTo>
                  <a:lnTo>
                    <a:pt x="2874" y="1803"/>
                  </a:lnTo>
                  <a:lnTo>
                    <a:pt x="2607" y="2071"/>
                  </a:lnTo>
                  <a:lnTo>
                    <a:pt x="2314" y="2314"/>
                  </a:lnTo>
                  <a:lnTo>
                    <a:pt x="2071" y="2607"/>
                  </a:lnTo>
                  <a:lnTo>
                    <a:pt x="1803" y="2874"/>
                  </a:lnTo>
                  <a:lnTo>
                    <a:pt x="1584" y="3191"/>
                  </a:lnTo>
                  <a:lnTo>
                    <a:pt x="1364" y="3483"/>
                  </a:lnTo>
                  <a:lnTo>
                    <a:pt x="1145" y="3824"/>
                  </a:lnTo>
                  <a:lnTo>
                    <a:pt x="950" y="4141"/>
                  </a:lnTo>
                  <a:lnTo>
                    <a:pt x="780" y="4482"/>
                  </a:lnTo>
                  <a:lnTo>
                    <a:pt x="634" y="4847"/>
                  </a:lnTo>
                  <a:lnTo>
                    <a:pt x="488" y="5188"/>
                  </a:lnTo>
                  <a:lnTo>
                    <a:pt x="366" y="5553"/>
                  </a:lnTo>
                  <a:lnTo>
                    <a:pt x="244" y="5943"/>
                  </a:lnTo>
                  <a:lnTo>
                    <a:pt x="171" y="6333"/>
                  </a:lnTo>
                  <a:lnTo>
                    <a:pt x="98" y="6722"/>
                  </a:lnTo>
                  <a:lnTo>
                    <a:pt x="49" y="7112"/>
                  </a:lnTo>
                  <a:lnTo>
                    <a:pt x="25" y="7502"/>
                  </a:lnTo>
                  <a:lnTo>
                    <a:pt x="1" y="7916"/>
                  </a:lnTo>
                  <a:lnTo>
                    <a:pt x="1" y="7916"/>
                  </a:lnTo>
                  <a:lnTo>
                    <a:pt x="25" y="8330"/>
                  </a:lnTo>
                  <a:lnTo>
                    <a:pt x="49" y="8720"/>
                  </a:lnTo>
                  <a:lnTo>
                    <a:pt x="98" y="9109"/>
                  </a:lnTo>
                  <a:lnTo>
                    <a:pt x="171" y="9499"/>
                  </a:lnTo>
                  <a:lnTo>
                    <a:pt x="244" y="9889"/>
                  </a:lnTo>
                  <a:lnTo>
                    <a:pt x="366" y="10278"/>
                  </a:lnTo>
                  <a:lnTo>
                    <a:pt x="488" y="10644"/>
                  </a:lnTo>
                  <a:lnTo>
                    <a:pt x="634" y="10985"/>
                  </a:lnTo>
                  <a:lnTo>
                    <a:pt x="780" y="11350"/>
                  </a:lnTo>
                  <a:lnTo>
                    <a:pt x="950" y="11691"/>
                  </a:lnTo>
                  <a:lnTo>
                    <a:pt x="1145" y="12008"/>
                  </a:lnTo>
                  <a:lnTo>
                    <a:pt x="1364" y="12348"/>
                  </a:lnTo>
                  <a:lnTo>
                    <a:pt x="1584" y="12641"/>
                  </a:lnTo>
                  <a:lnTo>
                    <a:pt x="1803" y="12957"/>
                  </a:lnTo>
                  <a:lnTo>
                    <a:pt x="2071" y="13225"/>
                  </a:lnTo>
                  <a:lnTo>
                    <a:pt x="2314" y="13518"/>
                  </a:lnTo>
                  <a:lnTo>
                    <a:pt x="2607" y="13761"/>
                  </a:lnTo>
                  <a:lnTo>
                    <a:pt x="2874" y="14029"/>
                  </a:lnTo>
                  <a:lnTo>
                    <a:pt x="3191" y="14248"/>
                  </a:lnTo>
                  <a:lnTo>
                    <a:pt x="3483" y="14467"/>
                  </a:lnTo>
                  <a:lnTo>
                    <a:pt x="3824" y="14687"/>
                  </a:lnTo>
                  <a:lnTo>
                    <a:pt x="4141" y="14881"/>
                  </a:lnTo>
                  <a:lnTo>
                    <a:pt x="4482" y="15052"/>
                  </a:lnTo>
                  <a:lnTo>
                    <a:pt x="4847" y="15198"/>
                  </a:lnTo>
                  <a:lnTo>
                    <a:pt x="5188" y="15344"/>
                  </a:lnTo>
                  <a:lnTo>
                    <a:pt x="5553" y="15466"/>
                  </a:lnTo>
                  <a:lnTo>
                    <a:pt x="5943" y="15588"/>
                  </a:lnTo>
                  <a:lnTo>
                    <a:pt x="6333" y="15661"/>
                  </a:lnTo>
                  <a:lnTo>
                    <a:pt x="6723" y="15734"/>
                  </a:lnTo>
                  <a:lnTo>
                    <a:pt x="7112" y="15783"/>
                  </a:lnTo>
                  <a:lnTo>
                    <a:pt x="7502" y="15807"/>
                  </a:lnTo>
                  <a:lnTo>
                    <a:pt x="7916" y="15831"/>
                  </a:lnTo>
                  <a:lnTo>
                    <a:pt x="7916" y="15831"/>
                  </a:lnTo>
                  <a:lnTo>
                    <a:pt x="8330" y="15807"/>
                  </a:lnTo>
                  <a:lnTo>
                    <a:pt x="8720" y="15783"/>
                  </a:lnTo>
                  <a:lnTo>
                    <a:pt x="9109" y="15734"/>
                  </a:lnTo>
                  <a:lnTo>
                    <a:pt x="9499" y="15661"/>
                  </a:lnTo>
                  <a:lnTo>
                    <a:pt x="9889" y="15588"/>
                  </a:lnTo>
                  <a:lnTo>
                    <a:pt x="10278" y="15466"/>
                  </a:lnTo>
                  <a:lnTo>
                    <a:pt x="10644" y="15344"/>
                  </a:lnTo>
                  <a:lnTo>
                    <a:pt x="10985" y="15198"/>
                  </a:lnTo>
                  <a:lnTo>
                    <a:pt x="11350" y="15052"/>
                  </a:lnTo>
                  <a:lnTo>
                    <a:pt x="11691" y="14881"/>
                  </a:lnTo>
                  <a:lnTo>
                    <a:pt x="12008" y="14687"/>
                  </a:lnTo>
                  <a:lnTo>
                    <a:pt x="12349" y="14467"/>
                  </a:lnTo>
                  <a:lnTo>
                    <a:pt x="12641" y="14248"/>
                  </a:lnTo>
                  <a:lnTo>
                    <a:pt x="12957" y="14029"/>
                  </a:lnTo>
                  <a:lnTo>
                    <a:pt x="13225" y="13761"/>
                  </a:lnTo>
                  <a:lnTo>
                    <a:pt x="13518" y="13518"/>
                  </a:lnTo>
                  <a:lnTo>
                    <a:pt x="13761" y="13225"/>
                  </a:lnTo>
                  <a:lnTo>
                    <a:pt x="14029" y="12957"/>
                  </a:lnTo>
                  <a:lnTo>
                    <a:pt x="14248" y="12641"/>
                  </a:lnTo>
                  <a:lnTo>
                    <a:pt x="14467" y="12348"/>
                  </a:lnTo>
                  <a:lnTo>
                    <a:pt x="14687" y="12008"/>
                  </a:lnTo>
                  <a:lnTo>
                    <a:pt x="14881" y="11691"/>
                  </a:lnTo>
                  <a:lnTo>
                    <a:pt x="15052" y="11350"/>
                  </a:lnTo>
                  <a:lnTo>
                    <a:pt x="15198" y="10985"/>
                  </a:lnTo>
                  <a:lnTo>
                    <a:pt x="15344" y="10644"/>
                  </a:lnTo>
                  <a:lnTo>
                    <a:pt x="15466" y="10278"/>
                  </a:lnTo>
                  <a:lnTo>
                    <a:pt x="15588" y="9889"/>
                  </a:lnTo>
                  <a:lnTo>
                    <a:pt x="15661" y="9499"/>
                  </a:lnTo>
                  <a:lnTo>
                    <a:pt x="15734" y="9109"/>
                  </a:lnTo>
                  <a:lnTo>
                    <a:pt x="15783" y="8720"/>
                  </a:lnTo>
                  <a:lnTo>
                    <a:pt x="15807" y="8330"/>
                  </a:lnTo>
                  <a:lnTo>
                    <a:pt x="15831" y="7916"/>
                  </a:lnTo>
                  <a:lnTo>
                    <a:pt x="15831" y="7916"/>
                  </a:lnTo>
                  <a:lnTo>
                    <a:pt x="15807" y="7502"/>
                  </a:lnTo>
                  <a:lnTo>
                    <a:pt x="15783" y="7112"/>
                  </a:lnTo>
                  <a:lnTo>
                    <a:pt x="15734" y="6722"/>
                  </a:lnTo>
                  <a:lnTo>
                    <a:pt x="15661" y="6333"/>
                  </a:lnTo>
                  <a:lnTo>
                    <a:pt x="15588" y="5943"/>
                  </a:lnTo>
                  <a:lnTo>
                    <a:pt x="15466" y="5553"/>
                  </a:lnTo>
                  <a:lnTo>
                    <a:pt x="15344" y="5188"/>
                  </a:lnTo>
                  <a:lnTo>
                    <a:pt x="15198" y="4847"/>
                  </a:lnTo>
                  <a:lnTo>
                    <a:pt x="15052" y="4482"/>
                  </a:lnTo>
                  <a:lnTo>
                    <a:pt x="14881" y="4141"/>
                  </a:lnTo>
                  <a:lnTo>
                    <a:pt x="14687" y="3824"/>
                  </a:lnTo>
                  <a:lnTo>
                    <a:pt x="14467" y="3483"/>
                  </a:lnTo>
                  <a:lnTo>
                    <a:pt x="14248" y="3191"/>
                  </a:lnTo>
                  <a:lnTo>
                    <a:pt x="14029" y="2874"/>
                  </a:lnTo>
                  <a:lnTo>
                    <a:pt x="13761" y="2607"/>
                  </a:lnTo>
                  <a:lnTo>
                    <a:pt x="13518" y="2314"/>
                  </a:lnTo>
                  <a:lnTo>
                    <a:pt x="13225" y="2071"/>
                  </a:lnTo>
                  <a:lnTo>
                    <a:pt x="12957" y="1803"/>
                  </a:lnTo>
                  <a:lnTo>
                    <a:pt x="12641" y="1584"/>
                  </a:lnTo>
                  <a:lnTo>
                    <a:pt x="12349" y="1364"/>
                  </a:lnTo>
                  <a:lnTo>
                    <a:pt x="12008" y="1145"/>
                  </a:lnTo>
                  <a:lnTo>
                    <a:pt x="11691" y="950"/>
                  </a:lnTo>
                  <a:lnTo>
                    <a:pt x="11350" y="780"/>
                  </a:lnTo>
                  <a:lnTo>
                    <a:pt x="10985" y="634"/>
                  </a:lnTo>
                  <a:lnTo>
                    <a:pt x="10644" y="488"/>
                  </a:lnTo>
                  <a:lnTo>
                    <a:pt x="10278" y="366"/>
                  </a:lnTo>
                  <a:lnTo>
                    <a:pt x="9889" y="244"/>
                  </a:lnTo>
                  <a:lnTo>
                    <a:pt x="9499" y="171"/>
                  </a:lnTo>
                  <a:lnTo>
                    <a:pt x="9109" y="98"/>
                  </a:lnTo>
                  <a:lnTo>
                    <a:pt x="8720" y="49"/>
                  </a:lnTo>
                  <a:lnTo>
                    <a:pt x="8330" y="25"/>
                  </a:lnTo>
                  <a:lnTo>
                    <a:pt x="7916" y="1"/>
                  </a:lnTo>
                  <a:lnTo>
                    <a:pt x="7916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853;p37">
              <a:extLst>
                <a:ext uri="{FF2B5EF4-FFF2-40B4-BE49-F238E27FC236}">
                  <a16:creationId xmlns:a16="http://schemas.microsoft.com/office/drawing/2014/main" id="{B1682AE7-4267-4B06-B026-CEC16001F4E5}"/>
                </a:ext>
              </a:extLst>
            </p:cNvPr>
            <p:cNvSpPr/>
            <p:nvPr/>
          </p:nvSpPr>
          <p:spPr>
            <a:xfrm>
              <a:off x="6673500" y="333700"/>
              <a:ext cx="347100" cy="347100"/>
            </a:xfrm>
            <a:custGeom>
              <a:avLst/>
              <a:gdLst/>
              <a:ahLst/>
              <a:cxnLst/>
              <a:rect l="0" t="0" r="0" b="0"/>
              <a:pathLst>
                <a:path w="13884" h="13884" fill="none" extrusionOk="0">
                  <a:moveTo>
                    <a:pt x="6942" y="13883"/>
                  </a:moveTo>
                  <a:lnTo>
                    <a:pt x="6942" y="13883"/>
                  </a:lnTo>
                  <a:lnTo>
                    <a:pt x="6577" y="13883"/>
                  </a:lnTo>
                  <a:lnTo>
                    <a:pt x="6236" y="13834"/>
                  </a:lnTo>
                  <a:lnTo>
                    <a:pt x="5895" y="13810"/>
                  </a:lnTo>
                  <a:lnTo>
                    <a:pt x="5554" y="13737"/>
                  </a:lnTo>
                  <a:lnTo>
                    <a:pt x="5213" y="13664"/>
                  </a:lnTo>
                  <a:lnTo>
                    <a:pt x="4872" y="13566"/>
                  </a:lnTo>
                  <a:lnTo>
                    <a:pt x="4555" y="13469"/>
                  </a:lnTo>
                  <a:lnTo>
                    <a:pt x="4239" y="13323"/>
                  </a:lnTo>
                  <a:lnTo>
                    <a:pt x="3946" y="13201"/>
                  </a:lnTo>
                  <a:lnTo>
                    <a:pt x="3630" y="13031"/>
                  </a:lnTo>
                  <a:lnTo>
                    <a:pt x="3337" y="12884"/>
                  </a:lnTo>
                  <a:lnTo>
                    <a:pt x="3069" y="12690"/>
                  </a:lnTo>
                  <a:lnTo>
                    <a:pt x="2802" y="12495"/>
                  </a:lnTo>
                  <a:lnTo>
                    <a:pt x="2534" y="12300"/>
                  </a:lnTo>
                  <a:lnTo>
                    <a:pt x="2290" y="12081"/>
                  </a:lnTo>
                  <a:lnTo>
                    <a:pt x="2047" y="11837"/>
                  </a:lnTo>
                  <a:lnTo>
                    <a:pt x="1803" y="11594"/>
                  </a:lnTo>
                  <a:lnTo>
                    <a:pt x="1584" y="11350"/>
                  </a:lnTo>
                  <a:lnTo>
                    <a:pt x="1389" y="11082"/>
                  </a:lnTo>
                  <a:lnTo>
                    <a:pt x="1194" y="10814"/>
                  </a:lnTo>
                  <a:lnTo>
                    <a:pt x="999" y="10546"/>
                  </a:lnTo>
                  <a:lnTo>
                    <a:pt x="853" y="10254"/>
                  </a:lnTo>
                  <a:lnTo>
                    <a:pt x="683" y="9938"/>
                  </a:lnTo>
                  <a:lnTo>
                    <a:pt x="561" y="9645"/>
                  </a:lnTo>
                  <a:lnTo>
                    <a:pt x="415" y="9329"/>
                  </a:lnTo>
                  <a:lnTo>
                    <a:pt x="317" y="9012"/>
                  </a:lnTo>
                  <a:lnTo>
                    <a:pt x="220" y="8671"/>
                  </a:lnTo>
                  <a:lnTo>
                    <a:pt x="147" y="8330"/>
                  </a:lnTo>
                  <a:lnTo>
                    <a:pt x="74" y="7989"/>
                  </a:lnTo>
                  <a:lnTo>
                    <a:pt x="49" y="7648"/>
                  </a:lnTo>
                  <a:lnTo>
                    <a:pt x="1" y="7307"/>
                  </a:lnTo>
                  <a:lnTo>
                    <a:pt x="1" y="6942"/>
                  </a:lnTo>
                  <a:lnTo>
                    <a:pt x="1" y="6942"/>
                  </a:lnTo>
                  <a:lnTo>
                    <a:pt x="1" y="6577"/>
                  </a:lnTo>
                  <a:lnTo>
                    <a:pt x="49" y="6236"/>
                  </a:lnTo>
                  <a:lnTo>
                    <a:pt x="74" y="5895"/>
                  </a:lnTo>
                  <a:lnTo>
                    <a:pt x="147" y="5554"/>
                  </a:lnTo>
                  <a:lnTo>
                    <a:pt x="220" y="5213"/>
                  </a:lnTo>
                  <a:lnTo>
                    <a:pt x="317" y="4872"/>
                  </a:lnTo>
                  <a:lnTo>
                    <a:pt x="415" y="4555"/>
                  </a:lnTo>
                  <a:lnTo>
                    <a:pt x="561" y="4238"/>
                  </a:lnTo>
                  <a:lnTo>
                    <a:pt x="683" y="3946"/>
                  </a:lnTo>
                  <a:lnTo>
                    <a:pt x="853" y="3630"/>
                  </a:lnTo>
                  <a:lnTo>
                    <a:pt x="999" y="3337"/>
                  </a:lnTo>
                  <a:lnTo>
                    <a:pt x="1194" y="3069"/>
                  </a:lnTo>
                  <a:lnTo>
                    <a:pt x="1389" y="2802"/>
                  </a:lnTo>
                  <a:lnTo>
                    <a:pt x="1584" y="2534"/>
                  </a:lnTo>
                  <a:lnTo>
                    <a:pt x="1803" y="2290"/>
                  </a:lnTo>
                  <a:lnTo>
                    <a:pt x="2047" y="2047"/>
                  </a:lnTo>
                  <a:lnTo>
                    <a:pt x="2290" y="1803"/>
                  </a:lnTo>
                  <a:lnTo>
                    <a:pt x="2534" y="1584"/>
                  </a:lnTo>
                  <a:lnTo>
                    <a:pt x="2802" y="1389"/>
                  </a:lnTo>
                  <a:lnTo>
                    <a:pt x="3069" y="1194"/>
                  </a:lnTo>
                  <a:lnTo>
                    <a:pt x="3337" y="999"/>
                  </a:lnTo>
                  <a:lnTo>
                    <a:pt x="3630" y="853"/>
                  </a:lnTo>
                  <a:lnTo>
                    <a:pt x="3946" y="683"/>
                  </a:lnTo>
                  <a:lnTo>
                    <a:pt x="4239" y="561"/>
                  </a:lnTo>
                  <a:lnTo>
                    <a:pt x="4555" y="415"/>
                  </a:lnTo>
                  <a:lnTo>
                    <a:pt x="4872" y="317"/>
                  </a:lnTo>
                  <a:lnTo>
                    <a:pt x="5213" y="220"/>
                  </a:lnTo>
                  <a:lnTo>
                    <a:pt x="5554" y="147"/>
                  </a:lnTo>
                  <a:lnTo>
                    <a:pt x="5895" y="74"/>
                  </a:lnTo>
                  <a:lnTo>
                    <a:pt x="6236" y="49"/>
                  </a:lnTo>
                  <a:lnTo>
                    <a:pt x="6577" y="1"/>
                  </a:lnTo>
                  <a:lnTo>
                    <a:pt x="6942" y="1"/>
                  </a:lnTo>
                  <a:lnTo>
                    <a:pt x="6942" y="1"/>
                  </a:lnTo>
                  <a:lnTo>
                    <a:pt x="7307" y="1"/>
                  </a:lnTo>
                  <a:lnTo>
                    <a:pt x="7648" y="49"/>
                  </a:lnTo>
                  <a:lnTo>
                    <a:pt x="7989" y="74"/>
                  </a:lnTo>
                  <a:lnTo>
                    <a:pt x="8330" y="147"/>
                  </a:lnTo>
                  <a:lnTo>
                    <a:pt x="8671" y="220"/>
                  </a:lnTo>
                  <a:lnTo>
                    <a:pt x="9012" y="317"/>
                  </a:lnTo>
                  <a:lnTo>
                    <a:pt x="9329" y="415"/>
                  </a:lnTo>
                  <a:lnTo>
                    <a:pt x="9645" y="561"/>
                  </a:lnTo>
                  <a:lnTo>
                    <a:pt x="9938" y="683"/>
                  </a:lnTo>
                  <a:lnTo>
                    <a:pt x="10254" y="853"/>
                  </a:lnTo>
                  <a:lnTo>
                    <a:pt x="10546" y="999"/>
                  </a:lnTo>
                  <a:lnTo>
                    <a:pt x="10814" y="1194"/>
                  </a:lnTo>
                  <a:lnTo>
                    <a:pt x="11082" y="1389"/>
                  </a:lnTo>
                  <a:lnTo>
                    <a:pt x="11350" y="1584"/>
                  </a:lnTo>
                  <a:lnTo>
                    <a:pt x="11594" y="1803"/>
                  </a:lnTo>
                  <a:lnTo>
                    <a:pt x="11837" y="2047"/>
                  </a:lnTo>
                  <a:lnTo>
                    <a:pt x="12081" y="2290"/>
                  </a:lnTo>
                  <a:lnTo>
                    <a:pt x="12300" y="2534"/>
                  </a:lnTo>
                  <a:lnTo>
                    <a:pt x="12495" y="2802"/>
                  </a:lnTo>
                  <a:lnTo>
                    <a:pt x="12690" y="3069"/>
                  </a:lnTo>
                  <a:lnTo>
                    <a:pt x="12885" y="3337"/>
                  </a:lnTo>
                  <a:lnTo>
                    <a:pt x="13031" y="3630"/>
                  </a:lnTo>
                  <a:lnTo>
                    <a:pt x="13201" y="3946"/>
                  </a:lnTo>
                  <a:lnTo>
                    <a:pt x="13323" y="4238"/>
                  </a:lnTo>
                  <a:lnTo>
                    <a:pt x="13469" y="4555"/>
                  </a:lnTo>
                  <a:lnTo>
                    <a:pt x="13566" y="4872"/>
                  </a:lnTo>
                  <a:lnTo>
                    <a:pt x="13664" y="5213"/>
                  </a:lnTo>
                  <a:lnTo>
                    <a:pt x="13737" y="5554"/>
                  </a:lnTo>
                  <a:lnTo>
                    <a:pt x="13810" y="5895"/>
                  </a:lnTo>
                  <a:lnTo>
                    <a:pt x="13834" y="6236"/>
                  </a:lnTo>
                  <a:lnTo>
                    <a:pt x="13883" y="6577"/>
                  </a:lnTo>
                  <a:lnTo>
                    <a:pt x="13883" y="6942"/>
                  </a:lnTo>
                  <a:lnTo>
                    <a:pt x="13883" y="6942"/>
                  </a:lnTo>
                  <a:lnTo>
                    <a:pt x="13883" y="7307"/>
                  </a:lnTo>
                  <a:lnTo>
                    <a:pt x="13834" y="7648"/>
                  </a:lnTo>
                  <a:lnTo>
                    <a:pt x="13810" y="7989"/>
                  </a:lnTo>
                  <a:lnTo>
                    <a:pt x="13737" y="8330"/>
                  </a:lnTo>
                  <a:lnTo>
                    <a:pt x="13664" y="8671"/>
                  </a:lnTo>
                  <a:lnTo>
                    <a:pt x="13566" y="9012"/>
                  </a:lnTo>
                  <a:lnTo>
                    <a:pt x="13469" y="9329"/>
                  </a:lnTo>
                  <a:lnTo>
                    <a:pt x="13323" y="9645"/>
                  </a:lnTo>
                  <a:lnTo>
                    <a:pt x="13201" y="9938"/>
                  </a:lnTo>
                  <a:lnTo>
                    <a:pt x="13031" y="10254"/>
                  </a:lnTo>
                  <a:lnTo>
                    <a:pt x="12885" y="10546"/>
                  </a:lnTo>
                  <a:lnTo>
                    <a:pt x="12690" y="10814"/>
                  </a:lnTo>
                  <a:lnTo>
                    <a:pt x="12495" y="11082"/>
                  </a:lnTo>
                  <a:lnTo>
                    <a:pt x="12300" y="11350"/>
                  </a:lnTo>
                  <a:lnTo>
                    <a:pt x="12081" y="11594"/>
                  </a:lnTo>
                  <a:lnTo>
                    <a:pt x="11837" y="11837"/>
                  </a:lnTo>
                  <a:lnTo>
                    <a:pt x="11594" y="12081"/>
                  </a:lnTo>
                  <a:lnTo>
                    <a:pt x="11350" y="12300"/>
                  </a:lnTo>
                  <a:lnTo>
                    <a:pt x="11082" y="12495"/>
                  </a:lnTo>
                  <a:lnTo>
                    <a:pt x="10814" y="12690"/>
                  </a:lnTo>
                  <a:lnTo>
                    <a:pt x="10546" y="12884"/>
                  </a:lnTo>
                  <a:lnTo>
                    <a:pt x="10254" y="13031"/>
                  </a:lnTo>
                  <a:lnTo>
                    <a:pt x="9938" y="13201"/>
                  </a:lnTo>
                  <a:lnTo>
                    <a:pt x="9645" y="13323"/>
                  </a:lnTo>
                  <a:lnTo>
                    <a:pt x="9329" y="13469"/>
                  </a:lnTo>
                  <a:lnTo>
                    <a:pt x="9012" y="13566"/>
                  </a:lnTo>
                  <a:lnTo>
                    <a:pt x="8671" y="13664"/>
                  </a:lnTo>
                  <a:lnTo>
                    <a:pt x="8330" y="13737"/>
                  </a:lnTo>
                  <a:lnTo>
                    <a:pt x="7989" y="13810"/>
                  </a:lnTo>
                  <a:lnTo>
                    <a:pt x="7648" y="13834"/>
                  </a:lnTo>
                  <a:lnTo>
                    <a:pt x="7307" y="13883"/>
                  </a:lnTo>
                  <a:lnTo>
                    <a:pt x="6942" y="13883"/>
                  </a:lnTo>
                  <a:lnTo>
                    <a:pt x="6942" y="13883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854;p37">
              <a:extLst>
                <a:ext uri="{FF2B5EF4-FFF2-40B4-BE49-F238E27FC236}">
                  <a16:creationId xmlns:a16="http://schemas.microsoft.com/office/drawing/2014/main" id="{BEF34F57-B46D-4C13-AFD0-105EC33BB3B5}"/>
                </a:ext>
              </a:extLst>
            </p:cNvPr>
            <p:cNvSpPr/>
            <p:nvPr/>
          </p:nvSpPr>
          <p:spPr>
            <a:xfrm>
              <a:off x="6848850" y="397625"/>
              <a:ext cx="54825" cy="169300"/>
            </a:xfrm>
            <a:custGeom>
              <a:avLst/>
              <a:gdLst/>
              <a:ahLst/>
              <a:cxnLst/>
              <a:rect l="0" t="0" r="0" b="0"/>
              <a:pathLst>
                <a:path w="2193" h="6772" fill="none" extrusionOk="0">
                  <a:moveTo>
                    <a:pt x="1" y="1"/>
                  </a:moveTo>
                  <a:lnTo>
                    <a:pt x="1" y="4580"/>
                  </a:lnTo>
                  <a:lnTo>
                    <a:pt x="2193" y="677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855;p37">
              <a:extLst>
                <a:ext uri="{FF2B5EF4-FFF2-40B4-BE49-F238E27FC236}">
                  <a16:creationId xmlns:a16="http://schemas.microsoft.com/office/drawing/2014/main" id="{C788F8CE-8344-4954-8524-D48CEAD7217E}"/>
                </a:ext>
              </a:extLst>
            </p:cNvPr>
            <p:cNvSpPr/>
            <p:nvPr/>
          </p:nvSpPr>
          <p:spPr>
            <a:xfrm>
              <a:off x="6847025" y="333700"/>
              <a:ext cx="25" cy="29250"/>
            </a:xfrm>
            <a:custGeom>
              <a:avLst/>
              <a:gdLst/>
              <a:ahLst/>
              <a:cxnLst/>
              <a:rect l="0" t="0" r="0" b="0"/>
              <a:pathLst>
                <a:path w="1" h="1170" fill="none" extrusionOk="0">
                  <a:moveTo>
                    <a:pt x="1" y="1170"/>
                  </a:move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856;p37">
              <a:extLst>
                <a:ext uri="{FF2B5EF4-FFF2-40B4-BE49-F238E27FC236}">
                  <a16:creationId xmlns:a16="http://schemas.microsoft.com/office/drawing/2014/main" id="{E35C4863-E56A-4A9E-BC69-5A9F7A6151D9}"/>
                </a:ext>
              </a:extLst>
            </p:cNvPr>
            <p:cNvSpPr/>
            <p:nvPr/>
          </p:nvSpPr>
          <p:spPr>
            <a:xfrm>
              <a:off x="6760575" y="356850"/>
              <a:ext cx="25" cy="25"/>
            </a:xfrm>
            <a:custGeom>
              <a:avLst/>
              <a:gdLst/>
              <a:ahLst/>
              <a:cxnLst/>
              <a:rect l="0" t="0" r="0" b="0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857;p37">
              <a:extLst>
                <a:ext uri="{FF2B5EF4-FFF2-40B4-BE49-F238E27FC236}">
                  <a16:creationId xmlns:a16="http://schemas.microsoft.com/office/drawing/2014/main" id="{B85EF7EC-309D-4336-B04A-166F13AECB7E}"/>
                </a:ext>
              </a:extLst>
            </p:cNvPr>
            <p:cNvSpPr/>
            <p:nvPr/>
          </p:nvSpPr>
          <p:spPr>
            <a:xfrm>
              <a:off x="6760575" y="356850"/>
              <a:ext cx="14025" cy="24975"/>
            </a:xfrm>
            <a:custGeom>
              <a:avLst/>
              <a:gdLst/>
              <a:ahLst/>
              <a:cxnLst/>
              <a:rect l="0" t="0" r="0" b="0"/>
              <a:pathLst>
                <a:path w="561" h="999" fill="none" extrusionOk="0">
                  <a:moveTo>
                    <a:pt x="1" y="0"/>
                  </a:moveTo>
                  <a:lnTo>
                    <a:pt x="561" y="999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858;p37">
              <a:extLst>
                <a:ext uri="{FF2B5EF4-FFF2-40B4-BE49-F238E27FC236}">
                  <a16:creationId xmlns:a16="http://schemas.microsoft.com/office/drawing/2014/main" id="{8FDA2EC8-B1E3-4370-AB8E-4D161FDDE7C8}"/>
                </a:ext>
              </a:extLst>
            </p:cNvPr>
            <p:cNvSpPr/>
            <p:nvPr/>
          </p:nvSpPr>
          <p:spPr>
            <a:xfrm>
              <a:off x="6696650" y="420775"/>
              <a:ext cx="25" cy="25"/>
            </a:xfrm>
            <a:custGeom>
              <a:avLst/>
              <a:gdLst/>
              <a:ahLst/>
              <a:cxnLst/>
              <a:rect l="0" t="0" r="0" b="0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859;p37">
              <a:extLst>
                <a:ext uri="{FF2B5EF4-FFF2-40B4-BE49-F238E27FC236}">
                  <a16:creationId xmlns:a16="http://schemas.microsoft.com/office/drawing/2014/main" id="{29BF1CFC-7246-4DCD-8034-290F1F9C0DFD}"/>
                </a:ext>
              </a:extLst>
            </p:cNvPr>
            <p:cNvSpPr/>
            <p:nvPr/>
          </p:nvSpPr>
          <p:spPr>
            <a:xfrm>
              <a:off x="6696650" y="420775"/>
              <a:ext cx="24975" cy="14025"/>
            </a:xfrm>
            <a:custGeom>
              <a:avLst/>
              <a:gdLst/>
              <a:ahLst/>
              <a:cxnLst/>
              <a:rect l="0" t="0" r="0" b="0"/>
              <a:pathLst>
                <a:path w="999" h="561" fill="none" extrusionOk="0">
                  <a:moveTo>
                    <a:pt x="0" y="0"/>
                  </a:moveTo>
                  <a:lnTo>
                    <a:pt x="999" y="56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860;p37">
              <a:extLst>
                <a:ext uri="{FF2B5EF4-FFF2-40B4-BE49-F238E27FC236}">
                  <a16:creationId xmlns:a16="http://schemas.microsoft.com/office/drawing/2014/main" id="{68EFF793-BCCE-4773-B043-206A5EBC4E37}"/>
                </a:ext>
              </a:extLst>
            </p:cNvPr>
            <p:cNvSpPr/>
            <p:nvPr/>
          </p:nvSpPr>
          <p:spPr>
            <a:xfrm>
              <a:off x="6673500" y="507225"/>
              <a:ext cx="29250" cy="25"/>
            </a:xfrm>
            <a:custGeom>
              <a:avLst/>
              <a:gdLst/>
              <a:ahLst/>
              <a:cxnLst/>
              <a:rect l="0" t="0" r="0" b="0"/>
              <a:pathLst>
                <a:path w="1170" h="1" fill="none" extrusionOk="0">
                  <a:moveTo>
                    <a:pt x="1" y="1"/>
                  </a:moveTo>
                  <a:lnTo>
                    <a:pt x="117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861;p37">
              <a:extLst>
                <a:ext uri="{FF2B5EF4-FFF2-40B4-BE49-F238E27FC236}">
                  <a16:creationId xmlns:a16="http://schemas.microsoft.com/office/drawing/2014/main" id="{9AC14E0E-9745-4CF7-A62B-BBE3FF71F1F1}"/>
                </a:ext>
              </a:extLst>
            </p:cNvPr>
            <p:cNvSpPr/>
            <p:nvPr/>
          </p:nvSpPr>
          <p:spPr>
            <a:xfrm>
              <a:off x="6696650" y="593700"/>
              <a:ext cx="25" cy="25"/>
            </a:xfrm>
            <a:custGeom>
              <a:avLst/>
              <a:gdLst/>
              <a:ahLst/>
              <a:cxnLst/>
              <a:rect l="0" t="0" r="0" b="0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862;p37">
              <a:extLst>
                <a:ext uri="{FF2B5EF4-FFF2-40B4-BE49-F238E27FC236}">
                  <a16:creationId xmlns:a16="http://schemas.microsoft.com/office/drawing/2014/main" id="{BA463F09-670C-4369-9F1C-DA7AAED280AE}"/>
                </a:ext>
              </a:extLst>
            </p:cNvPr>
            <p:cNvSpPr/>
            <p:nvPr/>
          </p:nvSpPr>
          <p:spPr>
            <a:xfrm>
              <a:off x="6696650" y="579700"/>
              <a:ext cx="24975" cy="14025"/>
            </a:xfrm>
            <a:custGeom>
              <a:avLst/>
              <a:gdLst/>
              <a:ahLst/>
              <a:cxnLst/>
              <a:rect l="0" t="0" r="0" b="0"/>
              <a:pathLst>
                <a:path w="999" h="561" fill="none" extrusionOk="0">
                  <a:moveTo>
                    <a:pt x="0" y="560"/>
                  </a:moveTo>
                  <a:lnTo>
                    <a:pt x="999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863;p37">
              <a:extLst>
                <a:ext uri="{FF2B5EF4-FFF2-40B4-BE49-F238E27FC236}">
                  <a16:creationId xmlns:a16="http://schemas.microsoft.com/office/drawing/2014/main" id="{525D249D-E21B-4108-B46E-0EC03F5C7AD2}"/>
                </a:ext>
              </a:extLst>
            </p:cNvPr>
            <p:cNvSpPr/>
            <p:nvPr/>
          </p:nvSpPr>
          <p:spPr>
            <a:xfrm>
              <a:off x="6760575" y="632675"/>
              <a:ext cx="14025" cy="24975"/>
            </a:xfrm>
            <a:custGeom>
              <a:avLst/>
              <a:gdLst/>
              <a:ahLst/>
              <a:cxnLst/>
              <a:rect l="0" t="0" r="0" b="0"/>
              <a:pathLst>
                <a:path w="561" h="999" fill="none" extrusionOk="0">
                  <a:moveTo>
                    <a:pt x="1" y="999"/>
                  </a:moveTo>
                  <a:lnTo>
                    <a:pt x="56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864;p37">
              <a:extLst>
                <a:ext uri="{FF2B5EF4-FFF2-40B4-BE49-F238E27FC236}">
                  <a16:creationId xmlns:a16="http://schemas.microsoft.com/office/drawing/2014/main" id="{5EF0A5E3-E74E-4168-8264-9A9B24BDE4EF}"/>
                </a:ext>
              </a:extLst>
            </p:cNvPr>
            <p:cNvSpPr/>
            <p:nvPr/>
          </p:nvSpPr>
          <p:spPr>
            <a:xfrm>
              <a:off x="6760575" y="657625"/>
              <a:ext cx="25" cy="25"/>
            </a:xfrm>
            <a:custGeom>
              <a:avLst/>
              <a:gdLst/>
              <a:ahLst/>
              <a:cxnLst/>
              <a:rect l="0" t="0" r="0" b="0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865;p37">
              <a:extLst>
                <a:ext uri="{FF2B5EF4-FFF2-40B4-BE49-F238E27FC236}">
                  <a16:creationId xmlns:a16="http://schemas.microsoft.com/office/drawing/2014/main" id="{C4E5343A-00FA-4094-AF4A-44F8B197747A}"/>
                </a:ext>
              </a:extLst>
            </p:cNvPr>
            <p:cNvSpPr/>
            <p:nvPr/>
          </p:nvSpPr>
          <p:spPr>
            <a:xfrm>
              <a:off x="6847025" y="651550"/>
              <a:ext cx="25" cy="29250"/>
            </a:xfrm>
            <a:custGeom>
              <a:avLst/>
              <a:gdLst/>
              <a:ahLst/>
              <a:cxnLst/>
              <a:rect l="0" t="0" r="0" b="0"/>
              <a:pathLst>
                <a:path w="1" h="1170" fill="none" extrusionOk="0">
                  <a:moveTo>
                    <a:pt x="1" y="0"/>
                  </a:moveTo>
                  <a:lnTo>
                    <a:pt x="1" y="1169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866;p37">
              <a:extLst>
                <a:ext uri="{FF2B5EF4-FFF2-40B4-BE49-F238E27FC236}">
                  <a16:creationId xmlns:a16="http://schemas.microsoft.com/office/drawing/2014/main" id="{01AE4BD8-41E4-4C02-844D-669AC1B45DD0}"/>
                </a:ext>
              </a:extLst>
            </p:cNvPr>
            <p:cNvSpPr/>
            <p:nvPr/>
          </p:nvSpPr>
          <p:spPr>
            <a:xfrm>
              <a:off x="6919500" y="632675"/>
              <a:ext cx="14025" cy="24975"/>
            </a:xfrm>
            <a:custGeom>
              <a:avLst/>
              <a:gdLst/>
              <a:ahLst/>
              <a:cxnLst/>
              <a:rect l="0" t="0" r="0" b="0"/>
              <a:pathLst>
                <a:path w="561" h="999" fill="none" extrusionOk="0">
                  <a:moveTo>
                    <a:pt x="560" y="999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867;p37">
              <a:extLst>
                <a:ext uri="{FF2B5EF4-FFF2-40B4-BE49-F238E27FC236}">
                  <a16:creationId xmlns:a16="http://schemas.microsoft.com/office/drawing/2014/main" id="{B806258F-A71B-45A2-A96D-39F01AB62F35}"/>
                </a:ext>
              </a:extLst>
            </p:cNvPr>
            <p:cNvSpPr/>
            <p:nvPr/>
          </p:nvSpPr>
          <p:spPr>
            <a:xfrm>
              <a:off x="6933500" y="657625"/>
              <a:ext cx="25" cy="25"/>
            </a:xfrm>
            <a:custGeom>
              <a:avLst/>
              <a:gdLst/>
              <a:ahLst/>
              <a:cxnLst/>
              <a:rect l="0" t="0" r="0" b="0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868;p37">
              <a:extLst>
                <a:ext uri="{FF2B5EF4-FFF2-40B4-BE49-F238E27FC236}">
                  <a16:creationId xmlns:a16="http://schemas.microsoft.com/office/drawing/2014/main" id="{78447701-6784-4EC1-94CE-9FFF625089B3}"/>
                </a:ext>
              </a:extLst>
            </p:cNvPr>
            <p:cNvSpPr/>
            <p:nvPr/>
          </p:nvSpPr>
          <p:spPr>
            <a:xfrm>
              <a:off x="6972475" y="579700"/>
              <a:ext cx="24975" cy="14025"/>
            </a:xfrm>
            <a:custGeom>
              <a:avLst/>
              <a:gdLst/>
              <a:ahLst/>
              <a:cxnLst/>
              <a:rect l="0" t="0" r="0" b="0"/>
              <a:pathLst>
                <a:path w="999" h="561" fill="none" extrusionOk="0">
                  <a:moveTo>
                    <a:pt x="999" y="56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869;p37">
              <a:extLst>
                <a:ext uri="{FF2B5EF4-FFF2-40B4-BE49-F238E27FC236}">
                  <a16:creationId xmlns:a16="http://schemas.microsoft.com/office/drawing/2014/main" id="{7429B1BC-9707-4FB7-9C5E-9FE98E2DF653}"/>
                </a:ext>
              </a:extLst>
            </p:cNvPr>
            <p:cNvSpPr/>
            <p:nvPr/>
          </p:nvSpPr>
          <p:spPr>
            <a:xfrm>
              <a:off x="6997425" y="593700"/>
              <a:ext cx="25" cy="25"/>
            </a:xfrm>
            <a:custGeom>
              <a:avLst/>
              <a:gdLst/>
              <a:ahLst/>
              <a:cxnLst/>
              <a:rect l="0" t="0" r="0" b="0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870;p37">
              <a:extLst>
                <a:ext uri="{FF2B5EF4-FFF2-40B4-BE49-F238E27FC236}">
                  <a16:creationId xmlns:a16="http://schemas.microsoft.com/office/drawing/2014/main" id="{FE4954F8-B5EC-4AB4-8771-9CC5401BCAB7}"/>
                </a:ext>
              </a:extLst>
            </p:cNvPr>
            <p:cNvSpPr/>
            <p:nvPr/>
          </p:nvSpPr>
          <p:spPr>
            <a:xfrm>
              <a:off x="6991350" y="507225"/>
              <a:ext cx="29250" cy="25"/>
            </a:xfrm>
            <a:custGeom>
              <a:avLst/>
              <a:gdLst/>
              <a:ahLst/>
              <a:cxnLst/>
              <a:rect l="0" t="0" r="0" b="0"/>
              <a:pathLst>
                <a:path w="1170" h="1" fill="none" extrusionOk="0">
                  <a:moveTo>
                    <a:pt x="116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871;p37">
              <a:extLst>
                <a:ext uri="{FF2B5EF4-FFF2-40B4-BE49-F238E27FC236}">
                  <a16:creationId xmlns:a16="http://schemas.microsoft.com/office/drawing/2014/main" id="{41821401-CB9E-4691-98BF-61A4D66E16D5}"/>
                </a:ext>
              </a:extLst>
            </p:cNvPr>
            <p:cNvSpPr/>
            <p:nvPr/>
          </p:nvSpPr>
          <p:spPr>
            <a:xfrm>
              <a:off x="6972475" y="420775"/>
              <a:ext cx="24975" cy="14025"/>
            </a:xfrm>
            <a:custGeom>
              <a:avLst/>
              <a:gdLst/>
              <a:ahLst/>
              <a:cxnLst/>
              <a:rect l="0" t="0" r="0" b="0"/>
              <a:pathLst>
                <a:path w="999" h="561" fill="none" extrusionOk="0">
                  <a:moveTo>
                    <a:pt x="0" y="561"/>
                  </a:moveTo>
                  <a:lnTo>
                    <a:pt x="999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872;p37">
              <a:extLst>
                <a:ext uri="{FF2B5EF4-FFF2-40B4-BE49-F238E27FC236}">
                  <a16:creationId xmlns:a16="http://schemas.microsoft.com/office/drawing/2014/main" id="{295B3F23-B97B-4457-82FA-8F1F26080382}"/>
                </a:ext>
              </a:extLst>
            </p:cNvPr>
            <p:cNvSpPr/>
            <p:nvPr/>
          </p:nvSpPr>
          <p:spPr>
            <a:xfrm>
              <a:off x="6997425" y="420775"/>
              <a:ext cx="25" cy="25"/>
            </a:xfrm>
            <a:custGeom>
              <a:avLst/>
              <a:gdLst/>
              <a:ahLst/>
              <a:cxnLst/>
              <a:rect l="0" t="0" r="0" b="0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873;p37">
              <a:extLst>
                <a:ext uri="{FF2B5EF4-FFF2-40B4-BE49-F238E27FC236}">
                  <a16:creationId xmlns:a16="http://schemas.microsoft.com/office/drawing/2014/main" id="{2445CA91-AB4E-4DE3-9A6B-930C5DE0E709}"/>
                </a:ext>
              </a:extLst>
            </p:cNvPr>
            <p:cNvSpPr/>
            <p:nvPr/>
          </p:nvSpPr>
          <p:spPr>
            <a:xfrm>
              <a:off x="6919500" y="356850"/>
              <a:ext cx="14025" cy="24975"/>
            </a:xfrm>
            <a:custGeom>
              <a:avLst/>
              <a:gdLst/>
              <a:ahLst/>
              <a:cxnLst/>
              <a:rect l="0" t="0" r="0" b="0"/>
              <a:pathLst>
                <a:path w="561" h="999" fill="none" extrusionOk="0">
                  <a:moveTo>
                    <a:pt x="560" y="0"/>
                  </a:moveTo>
                  <a:lnTo>
                    <a:pt x="0" y="999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874;p37">
              <a:extLst>
                <a:ext uri="{FF2B5EF4-FFF2-40B4-BE49-F238E27FC236}">
                  <a16:creationId xmlns:a16="http://schemas.microsoft.com/office/drawing/2014/main" id="{661106E2-D903-4690-866D-196E686A8123}"/>
                </a:ext>
              </a:extLst>
            </p:cNvPr>
            <p:cNvSpPr/>
            <p:nvPr/>
          </p:nvSpPr>
          <p:spPr>
            <a:xfrm>
              <a:off x="6933500" y="356850"/>
              <a:ext cx="25" cy="25"/>
            </a:xfrm>
            <a:custGeom>
              <a:avLst/>
              <a:gdLst/>
              <a:ahLst/>
              <a:cxnLst/>
              <a:rect l="0" t="0" r="0" b="0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" name="Rectangle 38">
            <a:extLst>
              <a:ext uri="{FF2B5EF4-FFF2-40B4-BE49-F238E27FC236}">
                <a16:creationId xmlns:a16="http://schemas.microsoft.com/office/drawing/2014/main" id="{01FF125B-5DC4-439D-82C7-7F2C04705E11}"/>
              </a:ext>
            </a:extLst>
          </p:cNvPr>
          <p:cNvSpPr/>
          <p:nvPr/>
        </p:nvSpPr>
        <p:spPr>
          <a:xfrm>
            <a:off x="931996" y="2917371"/>
            <a:ext cx="651668" cy="15965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July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55E4F318-BA75-4623-A6B6-90E69E81BC9E}"/>
              </a:ext>
            </a:extLst>
          </p:cNvPr>
          <p:cNvSpPr/>
          <p:nvPr/>
        </p:nvSpPr>
        <p:spPr>
          <a:xfrm>
            <a:off x="1583664" y="2917371"/>
            <a:ext cx="651668" cy="15965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2"/>
                </a:solidFill>
              </a:rPr>
              <a:t>Aug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3C1447E8-2877-4FAD-B06A-0D67DED6B231}"/>
              </a:ext>
            </a:extLst>
          </p:cNvPr>
          <p:cNvSpPr/>
          <p:nvPr/>
        </p:nvSpPr>
        <p:spPr>
          <a:xfrm>
            <a:off x="2235332" y="2917371"/>
            <a:ext cx="651668" cy="15965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2"/>
                </a:solidFill>
              </a:rPr>
              <a:t>Sep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353496AA-0615-4F25-8C49-D92BC14E0D30}"/>
              </a:ext>
            </a:extLst>
          </p:cNvPr>
          <p:cNvSpPr/>
          <p:nvPr/>
        </p:nvSpPr>
        <p:spPr>
          <a:xfrm>
            <a:off x="2887000" y="2917371"/>
            <a:ext cx="651668" cy="15965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2"/>
                </a:solidFill>
              </a:rPr>
              <a:t>Oct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487FE4CD-50F7-4648-8096-D6C16D204EB7}"/>
              </a:ext>
            </a:extLst>
          </p:cNvPr>
          <p:cNvSpPr/>
          <p:nvPr/>
        </p:nvSpPr>
        <p:spPr>
          <a:xfrm>
            <a:off x="3538668" y="2917370"/>
            <a:ext cx="651668" cy="15965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2"/>
                </a:solidFill>
              </a:rPr>
              <a:t>Nov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136740B0-343B-4F7A-B546-A62B93A951E5}"/>
              </a:ext>
            </a:extLst>
          </p:cNvPr>
          <p:cNvSpPr/>
          <p:nvPr/>
        </p:nvSpPr>
        <p:spPr>
          <a:xfrm>
            <a:off x="4172268" y="2917370"/>
            <a:ext cx="651668" cy="15965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2"/>
                </a:solidFill>
              </a:rPr>
              <a:t>Dec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654DC222-218A-4530-A586-8629F759DC69}"/>
              </a:ext>
            </a:extLst>
          </p:cNvPr>
          <p:cNvSpPr/>
          <p:nvPr/>
        </p:nvSpPr>
        <p:spPr>
          <a:xfrm>
            <a:off x="4823936" y="2917369"/>
            <a:ext cx="651668" cy="15965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2"/>
                </a:solidFill>
              </a:rPr>
              <a:t>Jan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C1C7B266-AD38-4C47-8045-94616B43BD10}"/>
              </a:ext>
            </a:extLst>
          </p:cNvPr>
          <p:cNvSpPr/>
          <p:nvPr/>
        </p:nvSpPr>
        <p:spPr>
          <a:xfrm>
            <a:off x="5475604" y="2917369"/>
            <a:ext cx="651668" cy="15965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2"/>
                </a:solidFill>
              </a:rPr>
              <a:t>Feb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FC9D9894-ED77-4AC5-AA67-426EC318EAD9}"/>
              </a:ext>
            </a:extLst>
          </p:cNvPr>
          <p:cNvSpPr/>
          <p:nvPr/>
        </p:nvSpPr>
        <p:spPr>
          <a:xfrm>
            <a:off x="6127272" y="2917369"/>
            <a:ext cx="651668" cy="15965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2"/>
                </a:solidFill>
              </a:rPr>
              <a:t>Mar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EE3D07F6-B2BF-4C76-AD13-6B8832D800DA}"/>
              </a:ext>
            </a:extLst>
          </p:cNvPr>
          <p:cNvSpPr/>
          <p:nvPr/>
        </p:nvSpPr>
        <p:spPr>
          <a:xfrm>
            <a:off x="6778940" y="2917369"/>
            <a:ext cx="651668" cy="15965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2"/>
                </a:solidFill>
              </a:rPr>
              <a:t>Apr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2690C575-1E12-499D-8FF3-D03847E36B82}"/>
              </a:ext>
            </a:extLst>
          </p:cNvPr>
          <p:cNvSpPr/>
          <p:nvPr/>
        </p:nvSpPr>
        <p:spPr>
          <a:xfrm>
            <a:off x="7430608" y="2917368"/>
            <a:ext cx="651668" cy="15965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2"/>
                </a:solidFill>
              </a:rPr>
              <a:t>May</a:t>
            </a: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71C04D25-40BF-42EF-9F77-034FB0DA33B5}"/>
              </a:ext>
            </a:extLst>
          </p:cNvPr>
          <p:cNvCxnSpPr>
            <a:cxnSpLocks/>
          </p:cNvCxnSpPr>
          <p:nvPr/>
        </p:nvCxnSpPr>
        <p:spPr>
          <a:xfrm flipV="1">
            <a:off x="1480457" y="2361287"/>
            <a:ext cx="0" cy="556081"/>
          </a:xfrm>
          <a:prstGeom prst="line">
            <a:avLst/>
          </a:prstGeom>
          <a:ln w="34925">
            <a:solidFill>
              <a:schemeClr val="bg1">
                <a:lumMod val="8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798C2EFD-ED02-4828-94D2-60585F58B243}"/>
              </a:ext>
            </a:extLst>
          </p:cNvPr>
          <p:cNvSpPr txBox="1"/>
          <p:nvPr/>
        </p:nvSpPr>
        <p:spPr>
          <a:xfrm>
            <a:off x="1139371" y="1980062"/>
            <a:ext cx="711200" cy="43088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tx1"/>
                </a:solidFill>
                <a:latin typeface="Roboto Condensed" panose="020B0604020202020204" charset="0"/>
                <a:ea typeface="Roboto Condensed" panose="020B0604020202020204" charset="0"/>
              </a:rPr>
              <a:t>Capstone Proposal</a:t>
            </a:r>
          </a:p>
        </p:txBody>
      </p: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9BB7374E-E5DF-42A3-B1EF-3E6A82A58BBD}"/>
              </a:ext>
            </a:extLst>
          </p:cNvPr>
          <p:cNvCxnSpPr>
            <a:cxnSpLocks/>
          </p:cNvCxnSpPr>
          <p:nvPr/>
        </p:nvCxnSpPr>
        <p:spPr>
          <a:xfrm flipV="1">
            <a:off x="2887000" y="3069768"/>
            <a:ext cx="0" cy="556081"/>
          </a:xfrm>
          <a:prstGeom prst="line">
            <a:avLst/>
          </a:prstGeom>
          <a:ln w="34925">
            <a:solidFill>
              <a:schemeClr val="bg1">
                <a:lumMod val="8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>
            <a:extLst>
              <a:ext uri="{FF2B5EF4-FFF2-40B4-BE49-F238E27FC236}">
                <a16:creationId xmlns:a16="http://schemas.microsoft.com/office/drawing/2014/main" id="{C21BAE97-125A-49A4-BCD3-7A3BF2923CCA}"/>
              </a:ext>
            </a:extLst>
          </p:cNvPr>
          <p:cNvSpPr txBox="1"/>
          <p:nvPr/>
        </p:nvSpPr>
        <p:spPr>
          <a:xfrm>
            <a:off x="2531570" y="3625849"/>
            <a:ext cx="770429" cy="60016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tx1"/>
                </a:solidFill>
                <a:latin typeface="Roboto Condensed" panose="020B0604020202020204" charset="0"/>
                <a:ea typeface="Roboto Condensed" panose="020B0604020202020204" charset="0"/>
              </a:rPr>
              <a:t>Collect &amp; Structure Data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DCBDB435-C6B1-4350-AE25-DC50ACD4CA2A}"/>
              </a:ext>
            </a:extLst>
          </p:cNvPr>
          <p:cNvSpPr txBox="1"/>
          <p:nvPr/>
        </p:nvSpPr>
        <p:spPr>
          <a:xfrm>
            <a:off x="3538668" y="1935382"/>
            <a:ext cx="711200" cy="43088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tx1"/>
                </a:solidFill>
                <a:latin typeface="Roboto Condensed" panose="020B0604020202020204" charset="0"/>
                <a:ea typeface="Roboto Condensed" panose="020B0604020202020204" charset="0"/>
              </a:rPr>
              <a:t>Conduct Analysis</a:t>
            </a: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64C735C7-4606-451D-9DD3-D292E5CAD7DD}"/>
              </a:ext>
            </a:extLst>
          </p:cNvPr>
          <p:cNvCxnSpPr>
            <a:cxnSpLocks/>
          </p:cNvCxnSpPr>
          <p:nvPr/>
        </p:nvCxnSpPr>
        <p:spPr>
          <a:xfrm flipV="1">
            <a:off x="3894268" y="2362641"/>
            <a:ext cx="0" cy="556081"/>
          </a:xfrm>
          <a:prstGeom prst="line">
            <a:avLst/>
          </a:prstGeom>
          <a:ln w="34925">
            <a:solidFill>
              <a:schemeClr val="bg1">
                <a:lumMod val="8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62EDFDDE-8C58-45DE-885E-DD0102F71446}"/>
              </a:ext>
            </a:extLst>
          </p:cNvPr>
          <p:cNvCxnSpPr>
            <a:cxnSpLocks/>
          </p:cNvCxnSpPr>
          <p:nvPr/>
        </p:nvCxnSpPr>
        <p:spPr>
          <a:xfrm flipV="1">
            <a:off x="5445819" y="3069768"/>
            <a:ext cx="0" cy="556081"/>
          </a:xfrm>
          <a:prstGeom prst="line">
            <a:avLst/>
          </a:prstGeom>
          <a:ln w="34925">
            <a:solidFill>
              <a:schemeClr val="bg1">
                <a:lumMod val="8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>
            <a:extLst>
              <a:ext uri="{FF2B5EF4-FFF2-40B4-BE49-F238E27FC236}">
                <a16:creationId xmlns:a16="http://schemas.microsoft.com/office/drawing/2014/main" id="{A973373E-6F93-460D-BD6B-7B8C185377A4}"/>
              </a:ext>
            </a:extLst>
          </p:cNvPr>
          <p:cNvSpPr txBox="1"/>
          <p:nvPr/>
        </p:nvSpPr>
        <p:spPr>
          <a:xfrm>
            <a:off x="5090389" y="3625849"/>
            <a:ext cx="770429" cy="60016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tx1"/>
                </a:solidFill>
                <a:latin typeface="Roboto Condensed" panose="020B0604020202020204" charset="0"/>
                <a:ea typeface="Roboto Condensed" panose="020B0604020202020204" charset="0"/>
              </a:rPr>
              <a:t>Finish Final Report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037D1B0D-EBCB-4C34-98D8-4168B060B4F0}"/>
              </a:ext>
            </a:extLst>
          </p:cNvPr>
          <p:cNvSpPr txBox="1"/>
          <p:nvPr/>
        </p:nvSpPr>
        <p:spPr>
          <a:xfrm>
            <a:off x="6336831" y="1933107"/>
            <a:ext cx="884218" cy="43088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tx1"/>
                </a:solidFill>
                <a:latin typeface="Roboto Condensed" panose="020B0604020202020204" charset="0"/>
                <a:ea typeface="Roboto Condensed" panose="020B0604020202020204" charset="0"/>
              </a:rPr>
              <a:t>Present -</a:t>
            </a:r>
          </a:p>
          <a:p>
            <a:pPr algn="ctr"/>
            <a:r>
              <a:rPr lang="en-US" sz="1100" dirty="0">
                <a:solidFill>
                  <a:schemeClr val="tx1"/>
                </a:solidFill>
                <a:latin typeface="Roboto Condensed" panose="020B0604020202020204" charset="0"/>
                <a:ea typeface="Roboto Condensed" panose="020B0604020202020204" charset="0"/>
              </a:rPr>
              <a:t>Venue TBD</a:t>
            </a:r>
          </a:p>
        </p:txBody>
      </p: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A20CDE3E-D8D4-4220-8EB7-ED905650CDC5}"/>
              </a:ext>
            </a:extLst>
          </p:cNvPr>
          <p:cNvCxnSpPr>
            <a:cxnSpLocks/>
          </p:cNvCxnSpPr>
          <p:nvPr/>
        </p:nvCxnSpPr>
        <p:spPr>
          <a:xfrm flipV="1">
            <a:off x="6778940" y="2355384"/>
            <a:ext cx="0" cy="556081"/>
          </a:xfrm>
          <a:prstGeom prst="line">
            <a:avLst/>
          </a:prstGeom>
          <a:ln w="34925">
            <a:solidFill>
              <a:schemeClr val="bg1">
                <a:lumMod val="8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CC313532-F22B-4601-87B2-01B2ED5B53F8}"/>
              </a:ext>
            </a:extLst>
          </p:cNvPr>
          <p:cNvCxnSpPr>
            <a:cxnSpLocks/>
          </p:cNvCxnSpPr>
          <p:nvPr/>
        </p:nvCxnSpPr>
        <p:spPr>
          <a:xfrm flipV="1">
            <a:off x="7945070" y="3069768"/>
            <a:ext cx="0" cy="556081"/>
          </a:xfrm>
          <a:prstGeom prst="line">
            <a:avLst/>
          </a:prstGeom>
          <a:ln w="34925">
            <a:solidFill>
              <a:schemeClr val="accent6">
                <a:lumMod val="40000"/>
                <a:lumOff val="6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>
            <a:extLst>
              <a:ext uri="{FF2B5EF4-FFF2-40B4-BE49-F238E27FC236}">
                <a16:creationId xmlns:a16="http://schemas.microsoft.com/office/drawing/2014/main" id="{906215BD-D763-4516-A9BE-7029C0C36977}"/>
              </a:ext>
            </a:extLst>
          </p:cNvPr>
          <p:cNvSpPr txBox="1"/>
          <p:nvPr/>
        </p:nvSpPr>
        <p:spPr>
          <a:xfrm>
            <a:off x="7559855" y="3625849"/>
            <a:ext cx="770429" cy="2616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tx1"/>
                </a:solidFill>
                <a:latin typeface="Roboto Condensed" panose="020B0604020202020204" charset="0"/>
                <a:ea typeface="Roboto Condensed" panose="020B0604020202020204" charset="0"/>
              </a:rPr>
              <a:t>Graduate</a:t>
            </a:r>
          </a:p>
        </p:txBody>
      </p:sp>
    </p:spTree>
    <p:extLst>
      <p:ext uri="{BB962C8B-B14F-4D97-AF65-F5344CB8AC3E}">
        <p14:creationId xmlns:p14="http://schemas.microsoft.com/office/powerpoint/2010/main" val="12232739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20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492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OVERVIEW</a:t>
            </a:r>
            <a:endParaRPr dirty="0"/>
          </a:p>
        </p:txBody>
      </p:sp>
      <p:sp>
        <p:nvSpPr>
          <p:cNvPr id="303" name="Google Shape;303;p20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 dirty="0"/>
          </a:p>
        </p:txBody>
      </p:sp>
      <p:grpSp>
        <p:nvGrpSpPr>
          <p:cNvPr id="11" name="Google Shape;536;p37">
            <a:extLst>
              <a:ext uri="{FF2B5EF4-FFF2-40B4-BE49-F238E27FC236}">
                <a16:creationId xmlns:a16="http://schemas.microsoft.com/office/drawing/2014/main" id="{984ECEA7-E1F6-482A-9929-78CB78E61022}"/>
              </a:ext>
            </a:extLst>
          </p:cNvPr>
          <p:cNvGrpSpPr/>
          <p:nvPr/>
        </p:nvGrpSpPr>
        <p:grpSpPr>
          <a:xfrm>
            <a:off x="264381" y="574113"/>
            <a:ext cx="309041" cy="403123"/>
            <a:chOff x="590250" y="244200"/>
            <a:chExt cx="407975" cy="532175"/>
          </a:xfrm>
        </p:grpSpPr>
        <p:sp>
          <p:nvSpPr>
            <p:cNvPr id="12" name="Google Shape;537;p37">
              <a:extLst>
                <a:ext uri="{FF2B5EF4-FFF2-40B4-BE49-F238E27FC236}">
                  <a16:creationId xmlns:a16="http://schemas.microsoft.com/office/drawing/2014/main" id="{0C2922BA-80BE-49E7-869D-D14F20BC5DBA}"/>
                </a:ext>
              </a:extLst>
            </p:cNvPr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0" t="0" r="0" b="0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538;p37">
              <a:extLst>
                <a:ext uri="{FF2B5EF4-FFF2-40B4-BE49-F238E27FC236}">
                  <a16:creationId xmlns:a16="http://schemas.microsoft.com/office/drawing/2014/main" id="{4FB4DB16-262A-480D-92AD-285019027A0B}"/>
                </a:ext>
              </a:extLst>
            </p:cNvPr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0" t="0" r="0" b="0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539;p37">
              <a:extLst>
                <a:ext uri="{FF2B5EF4-FFF2-40B4-BE49-F238E27FC236}">
                  <a16:creationId xmlns:a16="http://schemas.microsoft.com/office/drawing/2014/main" id="{10D6CAF9-36A6-4210-9911-C978B66CC11C}"/>
                </a:ext>
              </a:extLst>
            </p:cNvPr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0" t="0" r="0" b="0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540;p37">
              <a:extLst>
                <a:ext uri="{FF2B5EF4-FFF2-40B4-BE49-F238E27FC236}">
                  <a16:creationId xmlns:a16="http://schemas.microsoft.com/office/drawing/2014/main" id="{55520136-FD42-43B1-BC8D-1360F7228B32}"/>
                </a:ext>
              </a:extLst>
            </p:cNvPr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0" t="0" r="0" b="0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541;p37">
              <a:extLst>
                <a:ext uri="{FF2B5EF4-FFF2-40B4-BE49-F238E27FC236}">
                  <a16:creationId xmlns:a16="http://schemas.microsoft.com/office/drawing/2014/main" id="{64C13654-1CA2-4631-852C-E5D61564AD56}"/>
                </a:ext>
              </a:extLst>
            </p:cNvPr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0" t="0" r="0" b="0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542;p37">
              <a:extLst>
                <a:ext uri="{FF2B5EF4-FFF2-40B4-BE49-F238E27FC236}">
                  <a16:creationId xmlns:a16="http://schemas.microsoft.com/office/drawing/2014/main" id="{F3D88172-CC17-4F25-B8DE-5FC28E8B7ECF}"/>
                </a:ext>
              </a:extLst>
            </p:cNvPr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0" t="0" r="0" b="0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543;p37">
              <a:extLst>
                <a:ext uri="{FF2B5EF4-FFF2-40B4-BE49-F238E27FC236}">
                  <a16:creationId xmlns:a16="http://schemas.microsoft.com/office/drawing/2014/main" id="{675DA2B0-2C19-4E6B-8468-0BC9D7B79BAB}"/>
                </a:ext>
              </a:extLst>
            </p:cNvPr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544;p37">
              <a:extLst>
                <a:ext uri="{FF2B5EF4-FFF2-40B4-BE49-F238E27FC236}">
                  <a16:creationId xmlns:a16="http://schemas.microsoft.com/office/drawing/2014/main" id="{401EBBB1-0B4F-4F25-8267-DF9364E9017B}"/>
                </a:ext>
              </a:extLst>
            </p:cNvPr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545;p37">
              <a:extLst>
                <a:ext uri="{FF2B5EF4-FFF2-40B4-BE49-F238E27FC236}">
                  <a16:creationId xmlns:a16="http://schemas.microsoft.com/office/drawing/2014/main" id="{7E42D7B5-A8FB-4BF9-87DD-AB709FFD7D00}"/>
                </a:ext>
              </a:extLst>
            </p:cNvPr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546;p37">
              <a:extLst>
                <a:ext uri="{FF2B5EF4-FFF2-40B4-BE49-F238E27FC236}">
                  <a16:creationId xmlns:a16="http://schemas.microsoft.com/office/drawing/2014/main" id="{F962553B-4DB9-47AC-A6BA-609E5728593B}"/>
                </a:ext>
              </a:extLst>
            </p:cNvPr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0" t="0" r="0" b="0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547;p37">
              <a:extLst>
                <a:ext uri="{FF2B5EF4-FFF2-40B4-BE49-F238E27FC236}">
                  <a16:creationId xmlns:a16="http://schemas.microsoft.com/office/drawing/2014/main" id="{56DDF801-EF3D-42EC-9F6D-1CF5F6EA02B9}"/>
                </a:ext>
              </a:extLst>
            </p:cNvPr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548;p37">
              <a:extLst>
                <a:ext uri="{FF2B5EF4-FFF2-40B4-BE49-F238E27FC236}">
                  <a16:creationId xmlns:a16="http://schemas.microsoft.com/office/drawing/2014/main" id="{A0872D43-D42C-4EE5-808B-4F0125DDCDEF}"/>
                </a:ext>
              </a:extLst>
            </p:cNvPr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549;p37">
              <a:extLst>
                <a:ext uri="{FF2B5EF4-FFF2-40B4-BE49-F238E27FC236}">
                  <a16:creationId xmlns:a16="http://schemas.microsoft.com/office/drawing/2014/main" id="{1F033E1D-0440-422B-8815-3E64984F82C8}"/>
                </a:ext>
              </a:extLst>
            </p:cNvPr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550;p37">
              <a:extLst>
                <a:ext uri="{FF2B5EF4-FFF2-40B4-BE49-F238E27FC236}">
                  <a16:creationId xmlns:a16="http://schemas.microsoft.com/office/drawing/2014/main" id="{D0FA827D-F3BB-410E-A492-6DF421FD91A3}"/>
                </a:ext>
              </a:extLst>
            </p:cNvPr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" name="Google Shape;237;p16">
            <a:extLst>
              <a:ext uri="{FF2B5EF4-FFF2-40B4-BE49-F238E27FC236}">
                <a16:creationId xmlns:a16="http://schemas.microsoft.com/office/drawing/2014/main" id="{4617EA3F-1E55-48CC-8D45-09E0C0B8E69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97410" y="1842380"/>
            <a:ext cx="6185634" cy="310972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Char char="▰"/>
            </a:pPr>
            <a:r>
              <a:rPr lang="en-US" dirty="0"/>
              <a:t>Background</a:t>
            </a:r>
          </a:p>
          <a:p>
            <a:pPr lvl="1">
              <a:spcBef>
                <a:spcPts val="0"/>
              </a:spcBef>
            </a:pPr>
            <a:r>
              <a:rPr lang="en-US" sz="1800" dirty="0"/>
              <a:t>Historical context</a:t>
            </a:r>
          </a:p>
          <a:p>
            <a:pPr lvl="1">
              <a:spcBef>
                <a:spcPts val="0"/>
              </a:spcBef>
            </a:pPr>
            <a:r>
              <a:rPr lang="en-US" sz="1800" dirty="0"/>
              <a:t>Healthcare system</a:t>
            </a:r>
          </a:p>
          <a:p>
            <a:pPr lvl="1">
              <a:spcBef>
                <a:spcPts val="0"/>
              </a:spcBef>
            </a:pPr>
            <a:r>
              <a:rPr lang="en-US" sz="1800" dirty="0"/>
              <a:t>Implications</a:t>
            </a:r>
          </a:p>
          <a:p>
            <a:pPr>
              <a:spcBef>
                <a:spcPts val="0"/>
              </a:spcBef>
            </a:pPr>
            <a:r>
              <a:rPr lang="en-US" dirty="0"/>
              <a:t>Obstacles to Healthcare Accessibility</a:t>
            </a:r>
          </a:p>
          <a:p>
            <a:pPr>
              <a:spcBef>
                <a:spcPts val="0"/>
              </a:spcBef>
            </a:pPr>
            <a:r>
              <a:rPr lang="en-US" dirty="0"/>
              <a:t>Analysis</a:t>
            </a:r>
          </a:p>
          <a:p>
            <a:pPr lvl="1">
              <a:spcBef>
                <a:spcPts val="0"/>
              </a:spcBef>
            </a:pPr>
            <a:r>
              <a:rPr lang="en-US" sz="1800" dirty="0"/>
              <a:t>Key questions</a:t>
            </a:r>
          </a:p>
          <a:p>
            <a:pPr lvl="1">
              <a:spcBef>
                <a:spcPts val="0"/>
              </a:spcBef>
            </a:pPr>
            <a:r>
              <a:rPr lang="en-US" sz="1800" dirty="0"/>
              <a:t>Relevant methods</a:t>
            </a:r>
          </a:p>
          <a:p>
            <a:pPr lvl="1">
              <a:spcBef>
                <a:spcPts val="0"/>
              </a:spcBef>
            </a:pPr>
            <a:r>
              <a:rPr lang="en-US" sz="1800" dirty="0"/>
              <a:t>Data</a:t>
            </a:r>
          </a:p>
          <a:p>
            <a:pPr>
              <a:spcBef>
                <a:spcPts val="0"/>
              </a:spcBef>
            </a:pPr>
            <a:r>
              <a:rPr lang="en-US" dirty="0"/>
              <a:t>Timeline</a:t>
            </a:r>
            <a:endParaRPr lang="en-US" sz="1800" dirty="0"/>
          </a:p>
          <a:p>
            <a:pPr lvl="1">
              <a:spcBef>
                <a:spcPts val="0"/>
              </a:spcBef>
            </a:pPr>
            <a:endParaRPr lang="en-US" sz="1800" dirty="0"/>
          </a:p>
          <a:p>
            <a:pPr>
              <a:spcBef>
                <a:spcPts val="0"/>
              </a:spcBef>
            </a:pPr>
            <a:endParaRPr sz="2800" dirty="0"/>
          </a:p>
        </p:txBody>
      </p:sp>
    </p:spTree>
    <p:extLst>
      <p:ext uri="{BB962C8B-B14F-4D97-AF65-F5344CB8AC3E}">
        <p14:creationId xmlns:p14="http://schemas.microsoft.com/office/powerpoint/2010/main" val="41094022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p35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492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REFERENCES</a:t>
            </a:r>
            <a:endParaRPr dirty="0"/>
          </a:p>
        </p:txBody>
      </p:sp>
      <p:sp>
        <p:nvSpPr>
          <p:cNvPr id="513" name="Google Shape;513;p35"/>
          <p:cNvSpPr txBox="1">
            <a:spLocks noGrp="1"/>
          </p:cNvSpPr>
          <p:nvPr>
            <p:ph type="body" idx="1"/>
          </p:nvPr>
        </p:nvSpPr>
        <p:spPr>
          <a:xfrm>
            <a:off x="661875" y="1593287"/>
            <a:ext cx="8141039" cy="278277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1100" dirty="0"/>
              <a:t>Au, V., </a:t>
            </a:r>
            <a:r>
              <a:rPr lang="en-US" sz="1100" dirty="0" err="1"/>
              <a:t>Plachkinova</a:t>
            </a:r>
            <a:r>
              <a:rPr lang="en-US" sz="1100" dirty="0"/>
              <a:t>, M., &amp; Bhaskar, R. (2015). Assessing Healthcare Accessibility Algorithms : A Comprehensive Investigation of Two-Step Floating Catchment Methodologies Family. Twenty-First Americas Conference on Information Systems, 1–12. Retrieved from aisel.aisnet.org</a:t>
            </a:r>
          </a:p>
          <a:p>
            <a:r>
              <a:rPr lang="en-US" sz="1100" dirty="0" err="1"/>
              <a:t>B’tselem</a:t>
            </a:r>
            <a:r>
              <a:rPr lang="en-US" sz="1100" dirty="0"/>
              <a:t>. (n.d.). [Interactive map showing temporary and permanent checkpoints located in the West Bank]. Retrieved 25 June 2018 from https://www.btselem.org/map</a:t>
            </a:r>
          </a:p>
          <a:p>
            <a:r>
              <a:rPr lang="en-US" sz="1100" dirty="0"/>
              <a:t>Delamater, P. L. (2013). Spatial accessibility in </a:t>
            </a:r>
            <a:r>
              <a:rPr lang="en-US" sz="1100" dirty="0" err="1"/>
              <a:t>suboptimally</a:t>
            </a:r>
            <a:r>
              <a:rPr lang="en-US" sz="1100" dirty="0"/>
              <a:t> configured health care systems: A modified two-step floating catchment area (M2SFCA) metric. Health and Place, 24, 30–43. https://doi.org/10.1016/j.healthplace.2013.07.012</a:t>
            </a:r>
          </a:p>
          <a:p>
            <a:r>
              <a:rPr lang="en-US" sz="1100" dirty="0" err="1"/>
              <a:t>Kanuganti</a:t>
            </a:r>
            <a:r>
              <a:rPr lang="en-US" sz="1100" dirty="0"/>
              <a:t>, S., Sarkar, A. K., &amp; Singh, A. P. (2016). Evaluation of access to health care in rural areas using enhanced two-step floating catchment area (E2SFCA) method. Journal of Transport Geography, 56, 45–52. https://doi.org/10.1016/j.jtrangeo.2016.08.011</a:t>
            </a:r>
          </a:p>
          <a:p>
            <a:r>
              <a:rPr lang="en-US" sz="1100" dirty="0"/>
              <a:t>McGrail, M. R., &amp; Humphreys, J. S. (2009). Measuring spatial accessibility to primary care in rural areas: Improving the effectiveness of the two-step floating catchment area method. </a:t>
            </a:r>
            <a:r>
              <a:rPr lang="en-US" sz="1100" i="1" dirty="0"/>
              <a:t>Applied Geography</a:t>
            </a:r>
            <a:r>
              <a:rPr lang="en-US" sz="1100" dirty="0"/>
              <a:t>, </a:t>
            </a:r>
            <a:r>
              <a:rPr lang="en-US" sz="1100" i="1" dirty="0"/>
              <a:t>29</a:t>
            </a:r>
            <a:r>
              <a:rPr lang="en-US" sz="1100" dirty="0"/>
              <a:t>(4), 533–541. https://doi.org/10.1016/j.apgeog.2008.12.003</a:t>
            </a:r>
          </a:p>
          <a:p>
            <a:r>
              <a:rPr lang="en-US" sz="1100" dirty="0"/>
              <a:t>Medical Aid for Palestinians. (2017). Access to Healthcare, Health Under Occupation: Chapter 1. Retrieved June 25, 2018 from https://www.map.org.uk/downloads/map-ch1--access-to-healthcare.pdf</a:t>
            </a:r>
          </a:p>
          <a:p>
            <a:r>
              <a:rPr lang="en-US" sz="1100" dirty="0"/>
              <a:t>United States Department of State. (n.d.). </a:t>
            </a:r>
            <a:r>
              <a:rPr lang="en-US" sz="1100" i="1" dirty="0"/>
              <a:t>The Oslo Accords and the Arab-Israeli Peace Process</a:t>
            </a:r>
            <a:r>
              <a:rPr lang="en-US" sz="1100" dirty="0"/>
              <a:t>. Retrieved June 25, 2018 from https://history.state.gov/milestones/1993-2000/oslo </a:t>
            </a:r>
          </a:p>
        </p:txBody>
      </p:sp>
      <p:sp>
        <p:nvSpPr>
          <p:cNvPr id="514" name="Google Shape;514;p35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20</a:t>
            </a:fld>
            <a:endParaRPr/>
          </a:p>
        </p:txBody>
      </p:sp>
      <p:grpSp>
        <p:nvGrpSpPr>
          <p:cNvPr id="6" name="Google Shape;606;p37">
            <a:extLst>
              <a:ext uri="{FF2B5EF4-FFF2-40B4-BE49-F238E27FC236}">
                <a16:creationId xmlns:a16="http://schemas.microsoft.com/office/drawing/2014/main" id="{F819B19A-BE91-40A0-B799-447178F03754}"/>
              </a:ext>
            </a:extLst>
          </p:cNvPr>
          <p:cNvGrpSpPr/>
          <p:nvPr/>
        </p:nvGrpSpPr>
        <p:grpSpPr>
          <a:xfrm>
            <a:off x="272627" y="610549"/>
            <a:ext cx="330270" cy="330251"/>
            <a:chOff x="1923675" y="1633650"/>
            <a:chExt cx="436000" cy="435975"/>
          </a:xfrm>
        </p:grpSpPr>
        <p:sp>
          <p:nvSpPr>
            <p:cNvPr id="7" name="Google Shape;607;p37">
              <a:extLst>
                <a:ext uri="{FF2B5EF4-FFF2-40B4-BE49-F238E27FC236}">
                  <a16:creationId xmlns:a16="http://schemas.microsoft.com/office/drawing/2014/main" id="{8A78A7BE-ACC0-4220-84C0-903A1987AD3A}"/>
                </a:ext>
              </a:extLst>
            </p:cNvPr>
            <p:cNvSpPr/>
            <p:nvPr/>
          </p:nvSpPr>
          <p:spPr>
            <a:xfrm>
              <a:off x="2209250" y="1633650"/>
              <a:ext cx="150425" cy="150425"/>
            </a:xfrm>
            <a:custGeom>
              <a:avLst/>
              <a:gdLst/>
              <a:ahLst/>
              <a:cxnLst/>
              <a:rect l="0" t="0" r="0" b="0"/>
              <a:pathLst>
                <a:path w="6017" h="6017" fill="none" extrusionOk="0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608;p37">
              <a:extLst>
                <a:ext uri="{FF2B5EF4-FFF2-40B4-BE49-F238E27FC236}">
                  <a16:creationId xmlns:a16="http://schemas.microsoft.com/office/drawing/2014/main" id="{1BBEE508-D4C6-4476-9C3E-C63DDBDD866D}"/>
                </a:ext>
              </a:extLst>
            </p:cNvPr>
            <p:cNvSpPr/>
            <p:nvPr/>
          </p:nvSpPr>
          <p:spPr>
            <a:xfrm>
              <a:off x="2019900" y="1757250"/>
              <a:ext cx="261825" cy="261850"/>
            </a:xfrm>
            <a:custGeom>
              <a:avLst/>
              <a:gdLst/>
              <a:ahLst/>
              <a:cxnLst/>
              <a:rect l="0" t="0" r="0" b="0"/>
              <a:pathLst>
                <a:path w="10473" h="10474" fill="none" extrusionOk="0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609;p37">
              <a:extLst>
                <a:ext uri="{FF2B5EF4-FFF2-40B4-BE49-F238E27FC236}">
                  <a16:creationId xmlns:a16="http://schemas.microsoft.com/office/drawing/2014/main" id="{A0E1A646-36FA-4AD4-85A9-508C3408EBA6}"/>
                </a:ext>
              </a:extLst>
            </p:cNvPr>
            <p:cNvSpPr/>
            <p:nvPr/>
          </p:nvSpPr>
          <p:spPr>
            <a:xfrm>
              <a:off x="1923675" y="1681150"/>
              <a:ext cx="388500" cy="388475"/>
            </a:xfrm>
            <a:custGeom>
              <a:avLst/>
              <a:gdLst/>
              <a:ahLst/>
              <a:cxnLst/>
              <a:rect l="0" t="0" r="0" b="0"/>
              <a:pathLst>
                <a:path w="15540" h="15539" fill="none" extrusionOk="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610;p37">
              <a:extLst>
                <a:ext uri="{FF2B5EF4-FFF2-40B4-BE49-F238E27FC236}">
                  <a16:creationId xmlns:a16="http://schemas.microsoft.com/office/drawing/2014/main" id="{599FC4ED-9C8F-44E2-A5CF-0DB6F2395247}"/>
                </a:ext>
              </a:extLst>
            </p:cNvPr>
            <p:cNvSpPr/>
            <p:nvPr/>
          </p:nvSpPr>
          <p:spPr>
            <a:xfrm>
              <a:off x="1974225" y="1711575"/>
              <a:ext cx="261825" cy="261850"/>
            </a:xfrm>
            <a:custGeom>
              <a:avLst/>
              <a:gdLst/>
              <a:ahLst/>
              <a:cxnLst/>
              <a:rect l="0" t="0" r="0" b="0"/>
              <a:pathLst>
                <a:path w="10473" h="10474" fill="none" extrusionOk="0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611;p37">
              <a:extLst>
                <a:ext uri="{FF2B5EF4-FFF2-40B4-BE49-F238E27FC236}">
                  <a16:creationId xmlns:a16="http://schemas.microsoft.com/office/drawing/2014/main" id="{DE0DE0DD-DA62-4950-8E32-2CBD484DEF2B}"/>
                </a:ext>
              </a:extLst>
            </p:cNvPr>
            <p:cNvSpPr/>
            <p:nvPr/>
          </p:nvSpPr>
          <p:spPr>
            <a:xfrm>
              <a:off x="1934650" y="2014200"/>
              <a:ext cx="44475" cy="44475"/>
            </a:xfrm>
            <a:custGeom>
              <a:avLst/>
              <a:gdLst/>
              <a:ahLst/>
              <a:cxnLst/>
              <a:rect l="0" t="0" r="0" b="0"/>
              <a:pathLst>
                <a:path w="1779" h="1779" fill="none" extrusionOk="0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612;p37">
              <a:extLst>
                <a:ext uri="{FF2B5EF4-FFF2-40B4-BE49-F238E27FC236}">
                  <a16:creationId xmlns:a16="http://schemas.microsoft.com/office/drawing/2014/main" id="{3BD4E9A2-7352-4B1A-B462-D994917C2E81}"/>
                </a:ext>
              </a:extLst>
            </p:cNvPr>
            <p:cNvSpPr/>
            <p:nvPr/>
          </p:nvSpPr>
          <p:spPr>
            <a:xfrm>
              <a:off x="1944375" y="1947225"/>
              <a:ext cx="101725" cy="101700"/>
            </a:xfrm>
            <a:custGeom>
              <a:avLst/>
              <a:gdLst/>
              <a:ahLst/>
              <a:cxnLst/>
              <a:rect l="0" t="0" r="0" b="0"/>
              <a:pathLst>
                <a:path w="4069" h="4068" fill="none" extrusionOk="0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881778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p34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21</a:t>
            </a:fld>
            <a:endParaRPr/>
          </a:p>
        </p:txBody>
      </p:sp>
      <p:sp>
        <p:nvSpPr>
          <p:cNvPr id="503" name="Google Shape;503;p34"/>
          <p:cNvSpPr txBox="1">
            <a:spLocks noGrp="1"/>
          </p:cNvSpPr>
          <p:nvPr>
            <p:ph type="ctrTitle" idx="4294967295"/>
          </p:nvPr>
        </p:nvSpPr>
        <p:spPr>
          <a:xfrm>
            <a:off x="1275150" y="2364400"/>
            <a:ext cx="65937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dirty="0">
                <a:solidFill>
                  <a:srgbClr val="FF9800"/>
                </a:solidFill>
              </a:rPr>
              <a:t>QUESTIONS?</a:t>
            </a:r>
            <a:endParaRPr sz="6000" dirty="0">
              <a:solidFill>
                <a:srgbClr val="FF9800"/>
              </a:solidFill>
            </a:endParaRPr>
          </a:p>
        </p:txBody>
      </p:sp>
      <p:grpSp>
        <p:nvGrpSpPr>
          <p:cNvPr id="505" name="Google Shape;505;p34"/>
          <p:cNvGrpSpPr/>
          <p:nvPr/>
        </p:nvGrpSpPr>
        <p:grpSpPr>
          <a:xfrm>
            <a:off x="3996210" y="966817"/>
            <a:ext cx="1197664" cy="1126777"/>
            <a:chOff x="5972700" y="2330200"/>
            <a:chExt cx="411625" cy="387275"/>
          </a:xfrm>
        </p:grpSpPr>
        <p:sp>
          <p:nvSpPr>
            <p:cNvPr id="506" name="Google Shape;506;p34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0" t="0" r="0" b="0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9050" cap="rnd" cmpd="sng">
              <a:solidFill>
                <a:srgbClr val="3F537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34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0" t="0" r="0" b="0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9050" cap="rnd" cmpd="sng">
              <a:solidFill>
                <a:srgbClr val="3F537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334434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4"/>
          <p:cNvSpPr txBox="1">
            <a:spLocks noGrp="1"/>
          </p:cNvSpPr>
          <p:nvPr>
            <p:ph type="ctrTitle"/>
          </p:nvPr>
        </p:nvSpPr>
        <p:spPr>
          <a:xfrm>
            <a:off x="718706" y="3197213"/>
            <a:ext cx="40944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dirty="0"/>
              <a:t>BACKGROUND</a:t>
            </a:r>
            <a:endParaRPr sz="4400" dirty="0"/>
          </a:p>
        </p:txBody>
      </p:sp>
      <p:sp>
        <p:nvSpPr>
          <p:cNvPr id="223" name="Google Shape;223;p14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309749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TextBox 60"/>
          <p:cNvSpPr txBox="1"/>
          <p:nvPr/>
        </p:nvSpPr>
        <p:spPr>
          <a:xfrm>
            <a:off x="1434521" y="1686510"/>
            <a:ext cx="22786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b="1" dirty="0"/>
              <a:t>Arab-Israeli War (Six Day War)</a:t>
            </a:r>
            <a:r>
              <a:rPr lang="en-US" sz="900" dirty="0"/>
              <a:t>: Israel defeats Arab coalition and takes over Gaza, East Jerusalem, and most of the West Bank</a:t>
            </a:r>
          </a:p>
          <a:p>
            <a:endParaRPr lang="en-US" sz="9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dirty="0"/>
              <a:t>Results in Israeli control over Palestinian-occupied territories and refugee crisis</a:t>
            </a:r>
          </a:p>
        </p:txBody>
      </p:sp>
      <p:sp>
        <p:nvSpPr>
          <p:cNvPr id="320" name="Google Shape;320;p22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HOW DID WE GET HERE?</a:t>
            </a:r>
            <a:endParaRPr dirty="0"/>
          </a:p>
        </p:txBody>
      </p:sp>
      <p:sp>
        <p:nvSpPr>
          <p:cNvPr id="321" name="Google Shape;321;p22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649CB021-B28C-4977-B3FA-8F7C9789F178}"/>
              </a:ext>
            </a:extLst>
          </p:cNvPr>
          <p:cNvCxnSpPr>
            <a:cxnSpLocks/>
          </p:cNvCxnSpPr>
          <p:nvPr/>
        </p:nvCxnSpPr>
        <p:spPr>
          <a:xfrm flipV="1">
            <a:off x="405882" y="2942284"/>
            <a:ext cx="1861434" cy="20619"/>
          </a:xfrm>
          <a:prstGeom prst="line">
            <a:avLst/>
          </a:prstGeom>
          <a:ln w="34925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grpSp>
        <p:nvGrpSpPr>
          <p:cNvPr id="21" name="Google Shape;851;p37">
            <a:extLst>
              <a:ext uri="{FF2B5EF4-FFF2-40B4-BE49-F238E27FC236}">
                <a16:creationId xmlns:a16="http://schemas.microsoft.com/office/drawing/2014/main" id="{6A67EC34-DC0A-47B1-9F3D-C6DF703975D7}"/>
              </a:ext>
            </a:extLst>
          </p:cNvPr>
          <p:cNvGrpSpPr/>
          <p:nvPr/>
        </p:nvGrpSpPr>
        <p:grpSpPr>
          <a:xfrm>
            <a:off x="313361" y="625766"/>
            <a:ext cx="299818" cy="299818"/>
            <a:chOff x="6649150" y="309350"/>
            <a:chExt cx="395800" cy="395800"/>
          </a:xfrm>
        </p:grpSpPr>
        <p:sp>
          <p:nvSpPr>
            <p:cNvPr id="22" name="Google Shape;852;p37">
              <a:extLst>
                <a:ext uri="{FF2B5EF4-FFF2-40B4-BE49-F238E27FC236}">
                  <a16:creationId xmlns:a16="http://schemas.microsoft.com/office/drawing/2014/main" id="{AF47BF7D-577C-479D-B71F-481CDD595CFE}"/>
                </a:ext>
              </a:extLst>
            </p:cNvPr>
            <p:cNvSpPr/>
            <p:nvPr/>
          </p:nvSpPr>
          <p:spPr>
            <a:xfrm>
              <a:off x="6649150" y="309350"/>
              <a:ext cx="395800" cy="395800"/>
            </a:xfrm>
            <a:custGeom>
              <a:avLst/>
              <a:gdLst/>
              <a:ahLst/>
              <a:cxnLst/>
              <a:rect l="0" t="0" r="0" b="0"/>
              <a:pathLst>
                <a:path w="15832" h="15832" fill="none" extrusionOk="0">
                  <a:moveTo>
                    <a:pt x="7916" y="1"/>
                  </a:moveTo>
                  <a:lnTo>
                    <a:pt x="7916" y="1"/>
                  </a:lnTo>
                  <a:lnTo>
                    <a:pt x="7502" y="25"/>
                  </a:lnTo>
                  <a:lnTo>
                    <a:pt x="7112" y="49"/>
                  </a:lnTo>
                  <a:lnTo>
                    <a:pt x="6723" y="98"/>
                  </a:lnTo>
                  <a:lnTo>
                    <a:pt x="6333" y="171"/>
                  </a:lnTo>
                  <a:lnTo>
                    <a:pt x="5943" y="244"/>
                  </a:lnTo>
                  <a:lnTo>
                    <a:pt x="5553" y="366"/>
                  </a:lnTo>
                  <a:lnTo>
                    <a:pt x="5188" y="488"/>
                  </a:lnTo>
                  <a:lnTo>
                    <a:pt x="4847" y="634"/>
                  </a:lnTo>
                  <a:lnTo>
                    <a:pt x="4482" y="780"/>
                  </a:lnTo>
                  <a:lnTo>
                    <a:pt x="4141" y="950"/>
                  </a:lnTo>
                  <a:lnTo>
                    <a:pt x="3824" y="1145"/>
                  </a:lnTo>
                  <a:lnTo>
                    <a:pt x="3483" y="1364"/>
                  </a:lnTo>
                  <a:lnTo>
                    <a:pt x="3191" y="1584"/>
                  </a:lnTo>
                  <a:lnTo>
                    <a:pt x="2874" y="1803"/>
                  </a:lnTo>
                  <a:lnTo>
                    <a:pt x="2607" y="2071"/>
                  </a:lnTo>
                  <a:lnTo>
                    <a:pt x="2314" y="2314"/>
                  </a:lnTo>
                  <a:lnTo>
                    <a:pt x="2071" y="2607"/>
                  </a:lnTo>
                  <a:lnTo>
                    <a:pt x="1803" y="2874"/>
                  </a:lnTo>
                  <a:lnTo>
                    <a:pt x="1584" y="3191"/>
                  </a:lnTo>
                  <a:lnTo>
                    <a:pt x="1364" y="3483"/>
                  </a:lnTo>
                  <a:lnTo>
                    <a:pt x="1145" y="3824"/>
                  </a:lnTo>
                  <a:lnTo>
                    <a:pt x="950" y="4141"/>
                  </a:lnTo>
                  <a:lnTo>
                    <a:pt x="780" y="4482"/>
                  </a:lnTo>
                  <a:lnTo>
                    <a:pt x="634" y="4847"/>
                  </a:lnTo>
                  <a:lnTo>
                    <a:pt x="488" y="5188"/>
                  </a:lnTo>
                  <a:lnTo>
                    <a:pt x="366" y="5553"/>
                  </a:lnTo>
                  <a:lnTo>
                    <a:pt x="244" y="5943"/>
                  </a:lnTo>
                  <a:lnTo>
                    <a:pt x="171" y="6333"/>
                  </a:lnTo>
                  <a:lnTo>
                    <a:pt x="98" y="6722"/>
                  </a:lnTo>
                  <a:lnTo>
                    <a:pt x="49" y="7112"/>
                  </a:lnTo>
                  <a:lnTo>
                    <a:pt x="25" y="7502"/>
                  </a:lnTo>
                  <a:lnTo>
                    <a:pt x="1" y="7916"/>
                  </a:lnTo>
                  <a:lnTo>
                    <a:pt x="1" y="7916"/>
                  </a:lnTo>
                  <a:lnTo>
                    <a:pt x="25" y="8330"/>
                  </a:lnTo>
                  <a:lnTo>
                    <a:pt x="49" y="8720"/>
                  </a:lnTo>
                  <a:lnTo>
                    <a:pt x="98" y="9109"/>
                  </a:lnTo>
                  <a:lnTo>
                    <a:pt x="171" y="9499"/>
                  </a:lnTo>
                  <a:lnTo>
                    <a:pt x="244" y="9889"/>
                  </a:lnTo>
                  <a:lnTo>
                    <a:pt x="366" y="10278"/>
                  </a:lnTo>
                  <a:lnTo>
                    <a:pt x="488" y="10644"/>
                  </a:lnTo>
                  <a:lnTo>
                    <a:pt x="634" y="10985"/>
                  </a:lnTo>
                  <a:lnTo>
                    <a:pt x="780" y="11350"/>
                  </a:lnTo>
                  <a:lnTo>
                    <a:pt x="950" y="11691"/>
                  </a:lnTo>
                  <a:lnTo>
                    <a:pt x="1145" y="12008"/>
                  </a:lnTo>
                  <a:lnTo>
                    <a:pt x="1364" y="12348"/>
                  </a:lnTo>
                  <a:lnTo>
                    <a:pt x="1584" y="12641"/>
                  </a:lnTo>
                  <a:lnTo>
                    <a:pt x="1803" y="12957"/>
                  </a:lnTo>
                  <a:lnTo>
                    <a:pt x="2071" y="13225"/>
                  </a:lnTo>
                  <a:lnTo>
                    <a:pt x="2314" y="13518"/>
                  </a:lnTo>
                  <a:lnTo>
                    <a:pt x="2607" y="13761"/>
                  </a:lnTo>
                  <a:lnTo>
                    <a:pt x="2874" y="14029"/>
                  </a:lnTo>
                  <a:lnTo>
                    <a:pt x="3191" y="14248"/>
                  </a:lnTo>
                  <a:lnTo>
                    <a:pt x="3483" y="14467"/>
                  </a:lnTo>
                  <a:lnTo>
                    <a:pt x="3824" y="14687"/>
                  </a:lnTo>
                  <a:lnTo>
                    <a:pt x="4141" y="14881"/>
                  </a:lnTo>
                  <a:lnTo>
                    <a:pt x="4482" y="15052"/>
                  </a:lnTo>
                  <a:lnTo>
                    <a:pt x="4847" y="15198"/>
                  </a:lnTo>
                  <a:lnTo>
                    <a:pt x="5188" y="15344"/>
                  </a:lnTo>
                  <a:lnTo>
                    <a:pt x="5553" y="15466"/>
                  </a:lnTo>
                  <a:lnTo>
                    <a:pt x="5943" y="15588"/>
                  </a:lnTo>
                  <a:lnTo>
                    <a:pt x="6333" y="15661"/>
                  </a:lnTo>
                  <a:lnTo>
                    <a:pt x="6723" y="15734"/>
                  </a:lnTo>
                  <a:lnTo>
                    <a:pt x="7112" y="15783"/>
                  </a:lnTo>
                  <a:lnTo>
                    <a:pt x="7502" y="15807"/>
                  </a:lnTo>
                  <a:lnTo>
                    <a:pt x="7916" y="15831"/>
                  </a:lnTo>
                  <a:lnTo>
                    <a:pt x="7916" y="15831"/>
                  </a:lnTo>
                  <a:lnTo>
                    <a:pt x="8330" y="15807"/>
                  </a:lnTo>
                  <a:lnTo>
                    <a:pt x="8720" y="15783"/>
                  </a:lnTo>
                  <a:lnTo>
                    <a:pt x="9109" y="15734"/>
                  </a:lnTo>
                  <a:lnTo>
                    <a:pt x="9499" y="15661"/>
                  </a:lnTo>
                  <a:lnTo>
                    <a:pt x="9889" y="15588"/>
                  </a:lnTo>
                  <a:lnTo>
                    <a:pt x="10278" y="15466"/>
                  </a:lnTo>
                  <a:lnTo>
                    <a:pt x="10644" y="15344"/>
                  </a:lnTo>
                  <a:lnTo>
                    <a:pt x="10985" y="15198"/>
                  </a:lnTo>
                  <a:lnTo>
                    <a:pt x="11350" y="15052"/>
                  </a:lnTo>
                  <a:lnTo>
                    <a:pt x="11691" y="14881"/>
                  </a:lnTo>
                  <a:lnTo>
                    <a:pt x="12008" y="14687"/>
                  </a:lnTo>
                  <a:lnTo>
                    <a:pt x="12349" y="14467"/>
                  </a:lnTo>
                  <a:lnTo>
                    <a:pt x="12641" y="14248"/>
                  </a:lnTo>
                  <a:lnTo>
                    <a:pt x="12957" y="14029"/>
                  </a:lnTo>
                  <a:lnTo>
                    <a:pt x="13225" y="13761"/>
                  </a:lnTo>
                  <a:lnTo>
                    <a:pt x="13518" y="13518"/>
                  </a:lnTo>
                  <a:lnTo>
                    <a:pt x="13761" y="13225"/>
                  </a:lnTo>
                  <a:lnTo>
                    <a:pt x="14029" y="12957"/>
                  </a:lnTo>
                  <a:lnTo>
                    <a:pt x="14248" y="12641"/>
                  </a:lnTo>
                  <a:lnTo>
                    <a:pt x="14467" y="12348"/>
                  </a:lnTo>
                  <a:lnTo>
                    <a:pt x="14687" y="12008"/>
                  </a:lnTo>
                  <a:lnTo>
                    <a:pt x="14881" y="11691"/>
                  </a:lnTo>
                  <a:lnTo>
                    <a:pt x="15052" y="11350"/>
                  </a:lnTo>
                  <a:lnTo>
                    <a:pt x="15198" y="10985"/>
                  </a:lnTo>
                  <a:lnTo>
                    <a:pt x="15344" y="10644"/>
                  </a:lnTo>
                  <a:lnTo>
                    <a:pt x="15466" y="10278"/>
                  </a:lnTo>
                  <a:lnTo>
                    <a:pt x="15588" y="9889"/>
                  </a:lnTo>
                  <a:lnTo>
                    <a:pt x="15661" y="9499"/>
                  </a:lnTo>
                  <a:lnTo>
                    <a:pt x="15734" y="9109"/>
                  </a:lnTo>
                  <a:lnTo>
                    <a:pt x="15783" y="8720"/>
                  </a:lnTo>
                  <a:lnTo>
                    <a:pt x="15807" y="8330"/>
                  </a:lnTo>
                  <a:lnTo>
                    <a:pt x="15831" y="7916"/>
                  </a:lnTo>
                  <a:lnTo>
                    <a:pt x="15831" y="7916"/>
                  </a:lnTo>
                  <a:lnTo>
                    <a:pt x="15807" y="7502"/>
                  </a:lnTo>
                  <a:lnTo>
                    <a:pt x="15783" y="7112"/>
                  </a:lnTo>
                  <a:lnTo>
                    <a:pt x="15734" y="6722"/>
                  </a:lnTo>
                  <a:lnTo>
                    <a:pt x="15661" y="6333"/>
                  </a:lnTo>
                  <a:lnTo>
                    <a:pt x="15588" y="5943"/>
                  </a:lnTo>
                  <a:lnTo>
                    <a:pt x="15466" y="5553"/>
                  </a:lnTo>
                  <a:lnTo>
                    <a:pt x="15344" y="5188"/>
                  </a:lnTo>
                  <a:lnTo>
                    <a:pt x="15198" y="4847"/>
                  </a:lnTo>
                  <a:lnTo>
                    <a:pt x="15052" y="4482"/>
                  </a:lnTo>
                  <a:lnTo>
                    <a:pt x="14881" y="4141"/>
                  </a:lnTo>
                  <a:lnTo>
                    <a:pt x="14687" y="3824"/>
                  </a:lnTo>
                  <a:lnTo>
                    <a:pt x="14467" y="3483"/>
                  </a:lnTo>
                  <a:lnTo>
                    <a:pt x="14248" y="3191"/>
                  </a:lnTo>
                  <a:lnTo>
                    <a:pt x="14029" y="2874"/>
                  </a:lnTo>
                  <a:lnTo>
                    <a:pt x="13761" y="2607"/>
                  </a:lnTo>
                  <a:lnTo>
                    <a:pt x="13518" y="2314"/>
                  </a:lnTo>
                  <a:lnTo>
                    <a:pt x="13225" y="2071"/>
                  </a:lnTo>
                  <a:lnTo>
                    <a:pt x="12957" y="1803"/>
                  </a:lnTo>
                  <a:lnTo>
                    <a:pt x="12641" y="1584"/>
                  </a:lnTo>
                  <a:lnTo>
                    <a:pt x="12349" y="1364"/>
                  </a:lnTo>
                  <a:lnTo>
                    <a:pt x="12008" y="1145"/>
                  </a:lnTo>
                  <a:lnTo>
                    <a:pt x="11691" y="950"/>
                  </a:lnTo>
                  <a:lnTo>
                    <a:pt x="11350" y="780"/>
                  </a:lnTo>
                  <a:lnTo>
                    <a:pt x="10985" y="634"/>
                  </a:lnTo>
                  <a:lnTo>
                    <a:pt x="10644" y="488"/>
                  </a:lnTo>
                  <a:lnTo>
                    <a:pt x="10278" y="366"/>
                  </a:lnTo>
                  <a:lnTo>
                    <a:pt x="9889" y="244"/>
                  </a:lnTo>
                  <a:lnTo>
                    <a:pt x="9499" y="171"/>
                  </a:lnTo>
                  <a:lnTo>
                    <a:pt x="9109" y="98"/>
                  </a:lnTo>
                  <a:lnTo>
                    <a:pt x="8720" y="49"/>
                  </a:lnTo>
                  <a:lnTo>
                    <a:pt x="8330" y="25"/>
                  </a:lnTo>
                  <a:lnTo>
                    <a:pt x="7916" y="1"/>
                  </a:lnTo>
                  <a:lnTo>
                    <a:pt x="7916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853;p37">
              <a:extLst>
                <a:ext uri="{FF2B5EF4-FFF2-40B4-BE49-F238E27FC236}">
                  <a16:creationId xmlns:a16="http://schemas.microsoft.com/office/drawing/2014/main" id="{7C36F8AF-82F7-4979-B329-A38C7E4D9D61}"/>
                </a:ext>
              </a:extLst>
            </p:cNvPr>
            <p:cNvSpPr/>
            <p:nvPr/>
          </p:nvSpPr>
          <p:spPr>
            <a:xfrm>
              <a:off x="6673500" y="333700"/>
              <a:ext cx="347100" cy="347100"/>
            </a:xfrm>
            <a:custGeom>
              <a:avLst/>
              <a:gdLst/>
              <a:ahLst/>
              <a:cxnLst/>
              <a:rect l="0" t="0" r="0" b="0"/>
              <a:pathLst>
                <a:path w="13884" h="13884" fill="none" extrusionOk="0">
                  <a:moveTo>
                    <a:pt x="6942" y="13883"/>
                  </a:moveTo>
                  <a:lnTo>
                    <a:pt x="6942" y="13883"/>
                  </a:lnTo>
                  <a:lnTo>
                    <a:pt x="6577" y="13883"/>
                  </a:lnTo>
                  <a:lnTo>
                    <a:pt x="6236" y="13834"/>
                  </a:lnTo>
                  <a:lnTo>
                    <a:pt x="5895" y="13810"/>
                  </a:lnTo>
                  <a:lnTo>
                    <a:pt x="5554" y="13737"/>
                  </a:lnTo>
                  <a:lnTo>
                    <a:pt x="5213" y="13664"/>
                  </a:lnTo>
                  <a:lnTo>
                    <a:pt x="4872" y="13566"/>
                  </a:lnTo>
                  <a:lnTo>
                    <a:pt x="4555" y="13469"/>
                  </a:lnTo>
                  <a:lnTo>
                    <a:pt x="4239" y="13323"/>
                  </a:lnTo>
                  <a:lnTo>
                    <a:pt x="3946" y="13201"/>
                  </a:lnTo>
                  <a:lnTo>
                    <a:pt x="3630" y="13031"/>
                  </a:lnTo>
                  <a:lnTo>
                    <a:pt x="3337" y="12884"/>
                  </a:lnTo>
                  <a:lnTo>
                    <a:pt x="3069" y="12690"/>
                  </a:lnTo>
                  <a:lnTo>
                    <a:pt x="2802" y="12495"/>
                  </a:lnTo>
                  <a:lnTo>
                    <a:pt x="2534" y="12300"/>
                  </a:lnTo>
                  <a:lnTo>
                    <a:pt x="2290" y="12081"/>
                  </a:lnTo>
                  <a:lnTo>
                    <a:pt x="2047" y="11837"/>
                  </a:lnTo>
                  <a:lnTo>
                    <a:pt x="1803" y="11594"/>
                  </a:lnTo>
                  <a:lnTo>
                    <a:pt x="1584" y="11350"/>
                  </a:lnTo>
                  <a:lnTo>
                    <a:pt x="1389" y="11082"/>
                  </a:lnTo>
                  <a:lnTo>
                    <a:pt x="1194" y="10814"/>
                  </a:lnTo>
                  <a:lnTo>
                    <a:pt x="999" y="10546"/>
                  </a:lnTo>
                  <a:lnTo>
                    <a:pt x="853" y="10254"/>
                  </a:lnTo>
                  <a:lnTo>
                    <a:pt x="683" y="9938"/>
                  </a:lnTo>
                  <a:lnTo>
                    <a:pt x="561" y="9645"/>
                  </a:lnTo>
                  <a:lnTo>
                    <a:pt x="415" y="9329"/>
                  </a:lnTo>
                  <a:lnTo>
                    <a:pt x="317" y="9012"/>
                  </a:lnTo>
                  <a:lnTo>
                    <a:pt x="220" y="8671"/>
                  </a:lnTo>
                  <a:lnTo>
                    <a:pt x="147" y="8330"/>
                  </a:lnTo>
                  <a:lnTo>
                    <a:pt x="74" y="7989"/>
                  </a:lnTo>
                  <a:lnTo>
                    <a:pt x="49" y="7648"/>
                  </a:lnTo>
                  <a:lnTo>
                    <a:pt x="1" y="7307"/>
                  </a:lnTo>
                  <a:lnTo>
                    <a:pt x="1" y="6942"/>
                  </a:lnTo>
                  <a:lnTo>
                    <a:pt x="1" y="6942"/>
                  </a:lnTo>
                  <a:lnTo>
                    <a:pt x="1" y="6577"/>
                  </a:lnTo>
                  <a:lnTo>
                    <a:pt x="49" y="6236"/>
                  </a:lnTo>
                  <a:lnTo>
                    <a:pt x="74" y="5895"/>
                  </a:lnTo>
                  <a:lnTo>
                    <a:pt x="147" y="5554"/>
                  </a:lnTo>
                  <a:lnTo>
                    <a:pt x="220" y="5213"/>
                  </a:lnTo>
                  <a:lnTo>
                    <a:pt x="317" y="4872"/>
                  </a:lnTo>
                  <a:lnTo>
                    <a:pt x="415" y="4555"/>
                  </a:lnTo>
                  <a:lnTo>
                    <a:pt x="561" y="4238"/>
                  </a:lnTo>
                  <a:lnTo>
                    <a:pt x="683" y="3946"/>
                  </a:lnTo>
                  <a:lnTo>
                    <a:pt x="853" y="3630"/>
                  </a:lnTo>
                  <a:lnTo>
                    <a:pt x="999" y="3337"/>
                  </a:lnTo>
                  <a:lnTo>
                    <a:pt x="1194" y="3069"/>
                  </a:lnTo>
                  <a:lnTo>
                    <a:pt x="1389" y="2802"/>
                  </a:lnTo>
                  <a:lnTo>
                    <a:pt x="1584" y="2534"/>
                  </a:lnTo>
                  <a:lnTo>
                    <a:pt x="1803" y="2290"/>
                  </a:lnTo>
                  <a:lnTo>
                    <a:pt x="2047" y="2047"/>
                  </a:lnTo>
                  <a:lnTo>
                    <a:pt x="2290" y="1803"/>
                  </a:lnTo>
                  <a:lnTo>
                    <a:pt x="2534" y="1584"/>
                  </a:lnTo>
                  <a:lnTo>
                    <a:pt x="2802" y="1389"/>
                  </a:lnTo>
                  <a:lnTo>
                    <a:pt x="3069" y="1194"/>
                  </a:lnTo>
                  <a:lnTo>
                    <a:pt x="3337" y="999"/>
                  </a:lnTo>
                  <a:lnTo>
                    <a:pt x="3630" y="853"/>
                  </a:lnTo>
                  <a:lnTo>
                    <a:pt x="3946" y="683"/>
                  </a:lnTo>
                  <a:lnTo>
                    <a:pt x="4239" y="561"/>
                  </a:lnTo>
                  <a:lnTo>
                    <a:pt x="4555" y="415"/>
                  </a:lnTo>
                  <a:lnTo>
                    <a:pt x="4872" y="317"/>
                  </a:lnTo>
                  <a:lnTo>
                    <a:pt x="5213" y="220"/>
                  </a:lnTo>
                  <a:lnTo>
                    <a:pt x="5554" y="147"/>
                  </a:lnTo>
                  <a:lnTo>
                    <a:pt x="5895" y="74"/>
                  </a:lnTo>
                  <a:lnTo>
                    <a:pt x="6236" y="49"/>
                  </a:lnTo>
                  <a:lnTo>
                    <a:pt x="6577" y="1"/>
                  </a:lnTo>
                  <a:lnTo>
                    <a:pt x="6942" y="1"/>
                  </a:lnTo>
                  <a:lnTo>
                    <a:pt x="6942" y="1"/>
                  </a:lnTo>
                  <a:lnTo>
                    <a:pt x="7307" y="1"/>
                  </a:lnTo>
                  <a:lnTo>
                    <a:pt x="7648" y="49"/>
                  </a:lnTo>
                  <a:lnTo>
                    <a:pt x="7989" y="74"/>
                  </a:lnTo>
                  <a:lnTo>
                    <a:pt x="8330" y="147"/>
                  </a:lnTo>
                  <a:lnTo>
                    <a:pt x="8671" y="220"/>
                  </a:lnTo>
                  <a:lnTo>
                    <a:pt x="9012" y="317"/>
                  </a:lnTo>
                  <a:lnTo>
                    <a:pt x="9329" y="415"/>
                  </a:lnTo>
                  <a:lnTo>
                    <a:pt x="9645" y="561"/>
                  </a:lnTo>
                  <a:lnTo>
                    <a:pt x="9938" y="683"/>
                  </a:lnTo>
                  <a:lnTo>
                    <a:pt x="10254" y="853"/>
                  </a:lnTo>
                  <a:lnTo>
                    <a:pt x="10546" y="999"/>
                  </a:lnTo>
                  <a:lnTo>
                    <a:pt x="10814" y="1194"/>
                  </a:lnTo>
                  <a:lnTo>
                    <a:pt x="11082" y="1389"/>
                  </a:lnTo>
                  <a:lnTo>
                    <a:pt x="11350" y="1584"/>
                  </a:lnTo>
                  <a:lnTo>
                    <a:pt x="11594" y="1803"/>
                  </a:lnTo>
                  <a:lnTo>
                    <a:pt x="11837" y="2047"/>
                  </a:lnTo>
                  <a:lnTo>
                    <a:pt x="12081" y="2290"/>
                  </a:lnTo>
                  <a:lnTo>
                    <a:pt x="12300" y="2534"/>
                  </a:lnTo>
                  <a:lnTo>
                    <a:pt x="12495" y="2802"/>
                  </a:lnTo>
                  <a:lnTo>
                    <a:pt x="12690" y="3069"/>
                  </a:lnTo>
                  <a:lnTo>
                    <a:pt x="12885" y="3337"/>
                  </a:lnTo>
                  <a:lnTo>
                    <a:pt x="13031" y="3630"/>
                  </a:lnTo>
                  <a:lnTo>
                    <a:pt x="13201" y="3946"/>
                  </a:lnTo>
                  <a:lnTo>
                    <a:pt x="13323" y="4238"/>
                  </a:lnTo>
                  <a:lnTo>
                    <a:pt x="13469" y="4555"/>
                  </a:lnTo>
                  <a:lnTo>
                    <a:pt x="13566" y="4872"/>
                  </a:lnTo>
                  <a:lnTo>
                    <a:pt x="13664" y="5213"/>
                  </a:lnTo>
                  <a:lnTo>
                    <a:pt x="13737" y="5554"/>
                  </a:lnTo>
                  <a:lnTo>
                    <a:pt x="13810" y="5895"/>
                  </a:lnTo>
                  <a:lnTo>
                    <a:pt x="13834" y="6236"/>
                  </a:lnTo>
                  <a:lnTo>
                    <a:pt x="13883" y="6577"/>
                  </a:lnTo>
                  <a:lnTo>
                    <a:pt x="13883" y="6942"/>
                  </a:lnTo>
                  <a:lnTo>
                    <a:pt x="13883" y="6942"/>
                  </a:lnTo>
                  <a:lnTo>
                    <a:pt x="13883" y="7307"/>
                  </a:lnTo>
                  <a:lnTo>
                    <a:pt x="13834" y="7648"/>
                  </a:lnTo>
                  <a:lnTo>
                    <a:pt x="13810" y="7989"/>
                  </a:lnTo>
                  <a:lnTo>
                    <a:pt x="13737" y="8330"/>
                  </a:lnTo>
                  <a:lnTo>
                    <a:pt x="13664" y="8671"/>
                  </a:lnTo>
                  <a:lnTo>
                    <a:pt x="13566" y="9012"/>
                  </a:lnTo>
                  <a:lnTo>
                    <a:pt x="13469" y="9329"/>
                  </a:lnTo>
                  <a:lnTo>
                    <a:pt x="13323" y="9645"/>
                  </a:lnTo>
                  <a:lnTo>
                    <a:pt x="13201" y="9938"/>
                  </a:lnTo>
                  <a:lnTo>
                    <a:pt x="13031" y="10254"/>
                  </a:lnTo>
                  <a:lnTo>
                    <a:pt x="12885" y="10546"/>
                  </a:lnTo>
                  <a:lnTo>
                    <a:pt x="12690" y="10814"/>
                  </a:lnTo>
                  <a:lnTo>
                    <a:pt x="12495" y="11082"/>
                  </a:lnTo>
                  <a:lnTo>
                    <a:pt x="12300" y="11350"/>
                  </a:lnTo>
                  <a:lnTo>
                    <a:pt x="12081" y="11594"/>
                  </a:lnTo>
                  <a:lnTo>
                    <a:pt x="11837" y="11837"/>
                  </a:lnTo>
                  <a:lnTo>
                    <a:pt x="11594" y="12081"/>
                  </a:lnTo>
                  <a:lnTo>
                    <a:pt x="11350" y="12300"/>
                  </a:lnTo>
                  <a:lnTo>
                    <a:pt x="11082" y="12495"/>
                  </a:lnTo>
                  <a:lnTo>
                    <a:pt x="10814" y="12690"/>
                  </a:lnTo>
                  <a:lnTo>
                    <a:pt x="10546" y="12884"/>
                  </a:lnTo>
                  <a:lnTo>
                    <a:pt x="10254" y="13031"/>
                  </a:lnTo>
                  <a:lnTo>
                    <a:pt x="9938" y="13201"/>
                  </a:lnTo>
                  <a:lnTo>
                    <a:pt x="9645" y="13323"/>
                  </a:lnTo>
                  <a:lnTo>
                    <a:pt x="9329" y="13469"/>
                  </a:lnTo>
                  <a:lnTo>
                    <a:pt x="9012" y="13566"/>
                  </a:lnTo>
                  <a:lnTo>
                    <a:pt x="8671" y="13664"/>
                  </a:lnTo>
                  <a:lnTo>
                    <a:pt x="8330" y="13737"/>
                  </a:lnTo>
                  <a:lnTo>
                    <a:pt x="7989" y="13810"/>
                  </a:lnTo>
                  <a:lnTo>
                    <a:pt x="7648" y="13834"/>
                  </a:lnTo>
                  <a:lnTo>
                    <a:pt x="7307" y="13883"/>
                  </a:lnTo>
                  <a:lnTo>
                    <a:pt x="6942" y="13883"/>
                  </a:lnTo>
                  <a:lnTo>
                    <a:pt x="6942" y="13883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854;p37">
              <a:extLst>
                <a:ext uri="{FF2B5EF4-FFF2-40B4-BE49-F238E27FC236}">
                  <a16:creationId xmlns:a16="http://schemas.microsoft.com/office/drawing/2014/main" id="{4516DC9A-58BE-4F4D-B73F-A8AA883F3383}"/>
                </a:ext>
              </a:extLst>
            </p:cNvPr>
            <p:cNvSpPr/>
            <p:nvPr/>
          </p:nvSpPr>
          <p:spPr>
            <a:xfrm>
              <a:off x="6848850" y="397625"/>
              <a:ext cx="54825" cy="169300"/>
            </a:xfrm>
            <a:custGeom>
              <a:avLst/>
              <a:gdLst/>
              <a:ahLst/>
              <a:cxnLst/>
              <a:rect l="0" t="0" r="0" b="0"/>
              <a:pathLst>
                <a:path w="2193" h="6772" fill="none" extrusionOk="0">
                  <a:moveTo>
                    <a:pt x="1" y="1"/>
                  </a:moveTo>
                  <a:lnTo>
                    <a:pt x="1" y="4580"/>
                  </a:lnTo>
                  <a:lnTo>
                    <a:pt x="2193" y="677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855;p37">
              <a:extLst>
                <a:ext uri="{FF2B5EF4-FFF2-40B4-BE49-F238E27FC236}">
                  <a16:creationId xmlns:a16="http://schemas.microsoft.com/office/drawing/2014/main" id="{2084A77C-07B0-44C9-9DC0-8038A17178CD}"/>
                </a:ext>
              </a:extLst>
            </p:cNvPr>
            <p:cNvSpPr/>
            <p:nvPr/>
          </p:nvSpPr>
          <p:spPr>
            <a:xfrm>
              <a:off x="6847025" y="333700"/>
              <a:ext cx="25" cy="29250"/>
            </a:xfrm>
            <a:custGeom>
              <a:avLst/>
              <a:gdLst/>
              <a:ahLst/>
              <a:cxnLst/>
              <a:rect l="0" t="0" r="0" b="0"/>
              <a:pathLst>
                <a:path w="1" h="1170" fill="none" extrusionOk="0">
                  <a:moveTo>
                    <a:pt x="1" y="1170"/>
                  </a:move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856;p37">
              <a:extLst>
                <a:ext uri="{FF2B5EF4-FFF2-40B4-BE49-F238E27FC236}">
                  <a16:creationId xmlns:a16="http://schemas.microsoft.com/office/drawing/2014/main" id="{12EFFA0F-7EB5-460F-90E2-2DA6D3E43496}"/>
                </a:ext>
              </a:extLst>
            </p:cNvPr>
            <p:cNvSpPr/>
            <p:nvPr/>
          </p:nvSpPr>
          <p:spPr>
            <a:xfrm>
              <a:off x="6760575" y="356850"/>
              <a:ext cx="25" cy="25"/>
            </a:xfrm>
            <a:custGeom>
              <a:avLst/>
              <a:gdLst/>
              <a:ahLst/>
              <a:cxnLst/>
              <a:rect l="0" t="0" r="0" b="0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857;p37">
              <a:extLst>
                <a:ext uri="{FF2B5EF4-FFF2-40B4-BE49-F238E27FC236}">
                  <a16:creationId xmlns:a16="http://schemas.microsoft.com/office/drawing/2014/main" id="{D61EC923-4838-47E3-AEEB-FB42642C9F7C}"/>
                </a:ext>
              </a:extLst>
            </p:cNvPr>
            <p:cNvSpPr/>
            <p:nvPr/>
          </p:nvSpPr>
          <p:spPr>
            <a:xfrm>
              <a:off x="6760575" y="356850"/>
              <a:ext cx="14025" cy="24975"/>
            </a:xfrm>
            <a:custGeom>
              <a:avLst/>
              <a:gdLst/>
              <a:ahLst/>
              <a:cxnLst/>
              <a:rect l="0" t="0" r="0" b="0"/>
              <a:pathLst>
                <a:path w="561" h="999" fill="none" extrusionOk="0">
                  <a:moveTo>
                    <a:pt x="1" y="0"/>
                  </a:moveTo>
                  <a:lnTo>
                    <a:pt x="561" y="999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858;p37">
              <a:extLst>
                <a:ext uri="{FF2B5EF4-FFF2-40B4-BE49-F238E27FC236}">
                  <a16:creationId xmlns:a16="http://schemas.microsoft.com/office/drawing/2014/main" id="{ADD56C7F-EA78-4965-9B9F-42637B8AADFF}"/>
                </a:ext>
              </a:extLst>
            </p:cNvPr>
            <p:cNvSpPr/>
            <p:nvPr/>
          </p:nvSpPr>
          <p:spPr>
            <a:xfrm>
              <a:off x="6696650" y="420775"/>
              <a:ext cx="25" cy="25"/>
            </a:xfrm>
            <a:custGeom>
              <a:avLst/>
              <a:gdLst/>
              <a:ahLst/>
              <a:cxnLst/>
              <a:rect l="0" t="0" r="0" b="0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859;p37">
              <a:extLst>
                <a:ext uri="{FF2B5EF4-FFF2-40B4-BE49-F238E27FC236}">
                  <a16:creationId xmlns:a16="http://schemas.microsoft.com/office/drawing/2014/main" id="{BF876DB5-EE6A-4EF6-9441-46F6953ADAAA}"/>
                </a:ext>
              </a:extLst>
            </p:cNvPr>
            <p:cNvSpPr/>
            <p:nvPr/>
          </p:nvSpPr>
          <p:spPr>
            <a:xfrm>
              <a:off x="6696650" y="420775"/>
              <a:ext cx="24975" cy="14025"/>
            </a:xfrm>
            <a:custGeom>
              <a:avLst/>
              <a:gdLst/>
              <a:ahLst/>
              <a:cxnLst/>
              <a:rect l="0" t="0" r="0" b="0"/>
              <a:pathLst>
                <a:path w="999" h="561" fill="none" extrusionOk="0">
                  <a:moveTo>
                    <a:pt x="0" y="0"/>
                  </a:moveTo>
                  <a:lnTo>
                    <a:pt x="999" y="56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860;p37">
              <a:extLst>
                <a:ext uri="{FF2B5EF4-FFF2-40B4-BE49-F238E27FC236}">
                  <a16:creationId xmlns:a16="http://schemas.microsoft.com/office/drawing/2014/main" id="{322E5EA6-1DF7-469A-9D7D-9AFF2D1D85FF}"/>
                </a:ext>
              </a:extLst>
            </p:cNvPr>
            <p:cNvSpPr/>
            <p:nvPr/>
          </p:nvSpPr>
          <p:spPr>
            <a:xfrm>
              <a:off x="6673500" y="507225"/>
              <a:ext cx="29250" cy="25"/>
            </a:xfrm>
            <a:custGeom>
              <a:avLst/>
              <a:gdLst/>
              <a:ahLst/>
              <a:cxnLst/>
              <a:rect l="0" t="0" r="0" b="0"/>
              <a:pathLst>
                <a:path w="1170" h="1" fill="none" extrusionOk="0">
                  <a:moveTo>
                    <a:pt x="1" y="1"/>
                  </a:moveTo>
                  <a:lnTo>
                    <a:pt x="117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861;p37">
              <a:extLst>
                <a:ext uri="{FF2B5EF4-FFF2-40B4-BE49-F238E27FC236}">
                  <a16:creationId xmlns:a16="http://schemas.microsoft.com/office/drawing/2014/main" id="{8BBDDF4F-407B-4232-A5FD-659D4037479D}"/>
                </a:ext>
              </a:extLst>
            </p:cNvPr>
            <p:cNvSpPr/>
            <p:nvPr/>
          </p:nvSpPr>
          <p:spPr>
            <a:xfrm>
              <a:off x="6696650" y="593700"/>
              <a:ext cx="25" cy="25"/>
            </a:xfrm>
            <a:custGeom>
              <a:avLst/>
              <a:gdLst/>
              <a:ahLst/>
              <a:cxnLst/>
              <a:rect l="0" t="0" r="0" b="0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862;p37">
              <a:extLst>
                <a:ext uri="{FF2B5EF4-FFF2-40B4-BE49-F238E27FC236}">
                  <a16:creationId xmlns:a16="http://schemas.microsoft.com/office/drawing/2014/main" id="{08792EED-9CCE-485E-B19C-DD9E3A624BBE}"/>
                </a:ext>
              </a:extLst>
            </p:cNvPr>
            <p:cNvSpPr/>
            <p:nvPr/>
          </p:nvSpPr>
          <p:spPr>
            <a:xfrm>
              <a:off x="6696650" y="579700"/>
              <a:ext cx="24975" cy="14025"/>
            </a:xfrm>
            <a:custGeom>
              <a:avLst/>
              <a:gdLst/>
              <a:ahLst/>
              <a:cxnLst/>
              <a:rect l="0" t="0" r="0" b="0"/>
              <a:pathLst>
                <a:path w="999" h="561" fill="none" extrusionOk="0">
                  <a:moveTo>
                    <a:pt x="0" y="560"/>
                  </a:moveTo>
                  <a:lnTo>
                    <a:pt x="999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863;p37">
              <a:extLst>
                <a:ext uri="{FF2B5EF4-FFF2-40B4-BE49-F238E27FC236}">
                  <a16:creationId xmlns:a16="http://schemas.microsoft.com/office/drawing/2014/main" id="{BDAA167F-CC8B-41D4-AB8A-BE4F221DEC10}"/>
                </a:ext>
              </a:extLst>
            </p:cNvPr>
            <p:cNvSpPr/>
            <p:nvPr/>
          </p:nvSpPr>
          <p:spPr>
            <a:xfrm>
              <a:off x="6760575" y="632675"/>
              <a:ext cx="14025" cy="24975"/>
            </a:xfrm>
            <a:custGeom>
              <a:avLst/>
              <a:gdLst/>
              <a:ahLst/>
              <a:cxnLst/>
              <a:rect l="0" t="0" r="0" b="0"/>
              <a:pathLst>
                <a:path w="561" h="999" fill="none" extrusionOk="0">
                  <a:moveTo>
                    <a:pt x="1" y="999"/>
                  </a:moveTo>
                  <a:lnTo>
                    <a:pt x="56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864;p37">
              <a:extLst>
                <a:ext uri="{FF2B5EF4-FFF2-40B4-BE49-F238E27FC236}">
                  <a16:creationId xmlns:a16="http://schemas.microsoft.com/office/drawing/2014/main" id="{909AEC8C-44DA-43A1-8DCC-AF5B74494CAE}"/>
                </a:ext>
              </a:extLst>
            </p:cNvPr>
            <p:cNvSpPr/>
            <p:nvPr/>
          </p:nvSpPr>
          <p:spPr>
            <a:xfrm>
              <a:off x="6760575" y="657625"/>
              <a:ext cx="25" cy="25"/>
            </a:xfrm>
            <a:custGeom>
              <a:avLst/>
              <a:gdLst/>
              <a:ahLst/>
              <a:cxnLst/>
              <a:rect l="0" t="0" r="0" b="0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865;p37">
              <a:extLst>
                <a:ext uri="{FF2B5EF4-FFF2-40B4-BE49-F238E27FC236}">
                  <a16:creationId xmlns:a16="http://schemas.microsoft.com/office/drawing/2014/main" id="{20FDF948-65C2-45CF-BC03-A8B1B07065E6}"/>
                </a:ext>
              </a:extLst>
            </p:cNvPr>
            <p:cNvSpPr/>
            <p:nvPr/>
          </p:nvSpPr>
          <p:spPr>
            <a:xfrm>
              <a:off x="6847025" y="651550"/>
              <a:ext cx="25" cy="29250"/>
            </a:xfrm>
            <a:custGeom>
              <a:avLst/>
              <a:gdLst/>
              <a:ahLst/>
              <a:cxnLst/>
              <a:rect l="0" t="0" r="0" b="0"/>
              <a:pathLst>
                <a:path w="1" h="1170" fill="none" extrusionOk="0">
                  <a:moveTo>
                    <a:pt x="1" y="0"/>
                  </a:moveTo>
                  <a:lnTo>
                    <a:pt x="1" y="1169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866;p37">
              <a:extLst>
                <a:ext uri="{FF2B5EF4-FFF2-40B4-BE49-F238E27FC236}">
                  <a16:creationId xmlns:a16="http://schemas.microsoft.com/office/drawing/2014/main" id="{01AF6AE6-0E8A-4471-94BA-B83FFF5B0786}"/>
                </a:ext>
              </a:extLst>
            </p:cNvPr>
            <p:cNvSpPr/>
            <p:nvPr/>
          </p:nvSpPr>
          <p:spPr>
            <a:xfrm>
              <a:off x="6919500" y="632675"/>
              <a:ext cx="14025" cy="24975"/>
            </a:xfrm>
            <a:custGeom>
              <a:avLst/>
              <a:gdLst/>
              <a:ahLst/>
              <a:cxnLst/>
              <a:rect l="0" t="0" r="0" b="0"/>
              <a:pathLst>
                <a:path w="561" h="999" fill="none" extrusionOk="0">
                  <a:moveTo>
                    <a:pt x="560" y="999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867;p37">
              <a:extLst>
                <a:ext uri="{FF2B5EF4-FFF2-40B4-BE49-F238E27FC236}">
                  <a16:creationId xmlns:a16="http://schemas.microsoft.com/office/drawing/2014/main" id="{5A23FC2D-BC93-4EE3-867A-313BD652B0D3}"/>
                </a:ext>
              </a:extLst>
            </p:cNvPr>
            <p:cNvSpPr/>
            <p:nvPr/>
          </p:nvSpPr>
          <p:spPr>
            <a:xfrm>
              <a:off x="6933500" y="657625"/>
              <a:ext cx="25" cy="25"/>
            </a:xfrm>
            <a:custGeom>
              <a:avLst/>
              <a:gdLst/>
              <a:ahLst/>
              <a:cxnLst/>
              <a:rect l="0" t="0" r="0" b="0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868;p37">
              <a:extLst>
                <a:ext uri="{FF2B5EF4-FFF2-40B4-BE49-F238E27FC236}">
                  <a16:creationId xmlns:a16="http://schemas.microsoft.com/office/drawing/2014/main" id="{D653C4A7-6EBA-41CF-BE8D-85B52652AFE7}"/>
                </a:ext>
              </a:extLst>
            </p:cNvPr>
            <p:cNvSpPr/>
            <p:nvPr/>
          </p:nvSpPr>
          <p:spPr>
            <a:xfrm>
              <a:off x="6972475" y="579700"/>
              <a:ext cx="24975" cy="14025"/>
            </a:xfrm>
            <a:custGeom>
              <a:avLst/>
              <a:gdLst/>
              <a:ahLst/>
              <a:cxnLst/>
              <a:rect l="0" t="0" r="0" b="0"/>
              <a:pathLst>
                <a:path w="999" h="561" fill="none" extrusionOk="0">
                  <a:moveTo>
                    <a:pt x="999" y="56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869;p37">
              <a:extLst>
                <a:ext uri="{FF2B5EF4-FFF2-40B4-BE49-F238E27FC236}">
                  <a16:creationId xmlns:a16="http://schemas.microsoft.com/office/drawing/2014/main" id="{73C7CFBC-4F94-4F23-87AB-B8CF89DEB40D}"/>
                </a:ext>
              </a:extLst>
            </p:cNvPr>
            <p:cNvSpPr/>
            <p:nvPr/>
          </p:nvSpPr>
          <p:spPr>
            <a:xfrm>
              <a:off x="6997425" y="593700"/>
              <a:ext cx="25" cy="25"/>
            </a:xfrm>
            <a:custGeom>
              <a:avLst/>
              <a:gdLst/>
              <a:ahLst/>
              <a:cxnLst/>
              <a:rect l="0" t="0" r="0" b="0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870;p37">
              <a:extLst>
                <a:ext uri="{FF2B5EF4-FFF2-40B4-BE49-F238E27FC236}">
                  <a16:creationId xmlns:a16="http://schemas.microsoft.com/office/drawing/2014/main" id="{740BA04C-B226-465C-9DE4-CFBE59EA49D8}"/>
                </a:ext>
              </a:extLst>
            </p:cNvPr>
            <p:cNvSpPr/>
            <p:nvPr/>
          </p:nvSpPr>
          <p:spPr>
            <a:xfrm>
              <a:off x="6991350" y="507225"/>
              <a:ext cx="29250" cy="25"/>
            </a:xfrm>
            <a:custGeom>
              <a:avLst/>
              <a:gdLst/>
              <a:ahLst/>
              <a:cxnLst/>
              <a:rect l="0" t="0" r="0" b="0"/>
              <a:pathLst>
                <a:path w="1170" h="1" fill="none" extrusionOk="0">
                  <a:moveTo>
                    <a:pt x="116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871;p37">
              <a:extLst>
                <a:ext uri="{FF2B5EF4-FFF2-40B4-BE49-F238E27FC236}">
                  <a16:creationId xmlns:a16="http://schemas.microsoft.com/office/drawing/2014/main" id="{C772EE47-D4BC-4B45-9FA9-16F8EC3430CA}"/>
                </a:ext>
              </a:extLst>
            </p:cNvPr>
            <p:cNvSpPr/>
            <p:nvPr/>
          </p:nvSpPr>
          <p:spPr>
            <a:xfrm>
              <a:off x="6972475" y="420775"/>
              <a:ext cx="24975" cy="14025"/>
            </a:xfrm>
            <a:custGeom>
              <a:avLst/>
              <a:gdLst/>
              <a:ahLst/>
              <a:cxnLst/>
              <a:rect l="0" t="0" r="0" b="0"/>
              <a:pathLst>
                <a:path w="999" h="561" fill="none" extrusionOk="0">
                  <a:moveTo>
                    <a:pt x="0" y="561"/>
                  </a:moveTo>
                  <a:lnTo>
                    <a:pt x="999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872;p37">
              <a:extLst>
                <a:ext uri="{FF2B5EF4-FFF2-40B4-BE49-F238E27FC236}">
                  <a16:creationId xmlns:a16="http://schemas.microsoft.com/office/drawing/2014/main" id="{DB623C13-7C34-4423-A1B2-64A97E154435}"/>
                </a:ext>
              </a:extLst>
            </p:cNvPr>
            <p:cNvSpPr/>
            <p:nvPr/>
          </p:nvSpPr>
          <p:spPr>
            <a:xfrm>
              <a:off x="6997425" y="420775"/>
              <a:ext cx="25" cy="25"/>
            </a:xfrm>
            <a:custGeom>
              <a:avLst/>
              <a:gdLst/>
              <a:ahLst/>
              <a:cxnLst/>
              <a:rect l="0" t="0" r="0" b="0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873;p37">
              <a:extLst>
                <a:ext uri="{FF2B5EF4-FFF2-40B4-BE49-F238E27FC236}">
                  <a16:creationId xmlns:a16="http://schemas.microsoft.com/office/drawing/2014/main" id="{1F3B8163-7EA6-40E0-A797-59CF60B3A335}"/>
                </a:ext>
              </a:extLst>
            </p:cNvPr>
            <p:cNvSpPr/>
            <p:nvPr/>
          </p:nvSpPr>
          <p:spPr>
            <a:xfrm>
              <a:off x="6919500" y="356850"/>
              <a:ext cx="14025" cy="24975"/>
            </a:xfrm>
            <a:custGeom>
              <a:avLst/>
              <a:gdLst/>
              <a:ahLst/>
              <a:cxnLst/>
              <a:rect l="0" t="0" r="0" b="0"/>
              <a:pathLst>
                <a:path w="561" h="999" fill="none" extrusionOk="0">
                  <a:moveTo>
                    <a:pt x="560" y="0"/>
                  </a:moveTo>
                  <a:lnTo>
                    <a:pt x="0" y="999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874;p37">
              <a:extLst>
                <a:ext uri="{FF2B5EF4-FFF2-40B4-BE49-F238E27FC236}">
                  <a16:creationId xmlns:a16="http://schemas.microsoft.com/office/drawing/2014/main" id="{6FFF0D5A-5521-4790-8F48-2BEA1F68898E}"/>
                </a:ext>
              </a:extLst>
            </p:cNvPr>
            <p:cNvSpPr/>
            <p:nvPr/>
          </p:nvSpPr>
          <p:spPr>
            <a:xfrm>
              <a:off x="6933500" y="356850"/>
              <a:ext cx="25" cy="25"/>
            </a:xfrm>
            <a:custGeom>
              <a:avLst/>
              <a:gdLst/>
              <a:ahLst/>
              <a:cxnLst/>
              <a:rect l="0" t="0" r="0" b="0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3" name="Group 322">
            <a:extLst>
              <a:ext uri="{FF2B5EF4-FFF2-40B4-BE49-F238E27FC236}">
                <a16:creationId xmlns:a16="http://schemas.microsoft.com/office/drawing/2014/main" id="{E88A1ED8-BECD-4E4F-BD65-D16BD23FE789}"/>
              </a:ext>
            </a:extLst>
          </p:cNvPr>
          <p:cNvGrpSpPr/>
          <p:nvPr/>
        </p:nvGrpSpPr>
        <p:grpSpPr>
          <a:xfrm>
            <a:off x="715555" y="1689475"/>
            <a:ext cx="2854962" cy="1273426"/>
            <a:chOff x="875209" y="1689475"/>
            <a:chExt cx="2854962" cy="1273426"/>
          </a:xfrm>
        </p:grpSpPr>
        <p:cxnSp>
          <p:nvCxnSpPr>
            <p:cNvPr id="4" name="Straight Connector 3"/>
            <p:cNvCxnSpPr>
              <a:cxnSpLocks/>
            </p:cNvCxnSpPr>
            <p:nvPr/>
          </p:nvCxnSpPr>
          <p:spPr>
            <a:xfrm flipH="1">
              <a:off x="875209" y="1697575"/>
              <a:ext cx="810422" cy="1265326"/>
            </a:xfrm>
            <a:prstGeom prst="line">
              <a:avLst/>
            </a:prstGeom>
            <a:ln w="19050" cap="rnd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>
              <a:cxnSpLocks/>
            </p:cNvCxnSpPr>
            <p:nvPr/>
          </p:nvCxnSpPr>
          <p:spPr>
            <a:xfrm flipH="1">
              <a:off x="1692891" y="1689475"/>
              <a:ext cx="2037280" cy="5542"/>
            </a:xfrm>
            <a:prstGeom prst="line">
              <a:avLst/>
            </a:prstGeom>
            <a:ln w="19050" cap="rnd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extBox 1"/>
          <p:cNvSpPr txBox="1"/>
          <p:nvPr/>
        </p:nvSpPr>
        <p:spPr>
          <a:xfrm>
            <a:off x="4633682" y="1719253"/>
            <a:ext cx="20445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171450" indent="-171450">
              <a:buFont typeface="Arial" panose="020B0604020202020204" pitchFamily="34" charset="0"/>
              <a:buChar char="•"/>
              <a:defRPr sz="900"/>
            </a:lvl1pPr>
          </a:lstStyle>
          <a:p>
            <a:r>
              <a:rPr lang="en-US" b="1" dirty="0"/>
              <a:t>Oslo II signed</a:t>
            </a:r>
          </a:p>
          <a:p>
            <a:endParaRPr lang="en-US" dirty="0"/>
          </a:p>
          <a:p>
            <a:r>
              <a:rPr lang="en-US" dirty="0"/>
              <a:t>West Bank divided into Areas A, B, and C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3601716" y="3093513"/>
            <a:ext cx="21967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b="1" dirty="0"/>
              <a:t>Oslo Accord signed</a:t>
            </a:r>
          </a:p>
          <a:p>
            <a:endParaRPr lang="en-US" sz="9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dirty="0"/>
              <a:t>Palestinian Authority (PA) established to assume temporary governing body in the West Bank and Gaza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6688975" y="2963321"/>
            <a:ext cx="22342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171450" indent="-171450">
              <a:buFont typeface="Arial" panose="020B0604020202020204" pitchFamily="34" charset="0"/>
              <a:buChar char="•"/>
              <a:defRPr sz="900"/>
            </a:lvl1pPr>
          </a:lstStyle>
          <a:p>
            <a:r>
              <a:rPr lang="en-US" b="1" dirty="0"/>
              <a:t>Second Intifada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Increased restriction on Palestinians in the West Bank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New Israeli settlements</a:t>
            </a:r>
          </a:p>
          <a:p>
            <a:endParaRPr lang="en-US" dirty="0"/>
          </a:p>
          <a:p>
            <a:r>
              <a:rPr lang="en-US" dirty="0"/>
              <a:t>Barrier construction begins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1AACCB3-D213-4F94-BCE7-520E46F3E023}"/>
              </a:ext>
            </a:extLst>
          </p:cNvPr>
          <p:cNvSpPr txBox="1"/>
          <p:nvPr/>
        </p:nvSpPr>
        <p:spPr>
          <a:xfrm rot="18173900">
            <a:off x="3439138" y="1964257"/>
            <a:ext cx="15965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September 1995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50064ED2-576A-4CC5-AF69-1A61FC2DDDAA}"/>
              </a:ext>
            </a:extLst>
          </p:cNvPr>
          <p:cNvSpPr txBox="1"/>
          <p:nvPr/>
        </p:nvSpPr>
        <p:spPr>
          <a:xfrm rot="18181764">
            <a:off x="628550" y="2063790"/>
            <a:ext cx="8929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June 1967</a:t>
            </a:r>
          </a:p>
        </p:txBody>
      </p:sp>
      <p:cxnSp>
        <p:nvCxnSpPr>
          <p:cNvPr id="325" name="Straight Connector 324">
            <a:extLst>
              <a:ext uri="{FF2B5EF4-FFF2-40B4-BE49-F238E27FC236}">
                <a16:creationId xmlns:a16="http://schemas.microsoft.com/office/drawing/2014/main" id="{6EE7D713-2C3B-48E0-B664-9563D9040154}"/>
              </a:ext>
            </a:extLst>
          </p:cNvPr>
          <p:cNvCxnSpPr>
            <a:cxnSpLocks/>
          </p:cNvCxnSpPr>
          <p:nvPr/>
        </p:nvCxnSpPr>
        <p:spPr>
          <a:xfrm flipV="1">
            <a:off x="2257282" y="2840520"/>
            <a:ext cx="53354" cy="115490"/>
          </a:xfrm>
          <a:prstGeom prst="line">
            <a:avLst/>
          </a:prstGeom>
          <a:ln w="34925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5D6A3A37-B66D-475D-9602-985B3E53FD53}"/>
              </a:ext>
            </a:extLst>
          </p:cNvPr>
          <p:cNvCxnSpPr>
            <a:cxnSpLocks/>
          </p:cNvCxnSpPr>
          <p:nvPr/>
        </p:nvCxnSpPr>
        <p:spPr>
          <a:xfrm flipH="1" flipV="1">
            <a:off x="2300862" y="2840519"/>
            <a:ext cx="49284" cy="230982"/>
          </a:xfrm>
          <a:prstGeom prst="line">
            <a:avLst/>
          </a:prstGeom>
          <a:ln w="34925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83FA7FC2-8F97-4DFC-B668-3CF39615E2AF}"/>
              </a:ext>
            </a:extLst>
          </p:cNvPr>
          <p:cNvCxnSpPr>
            <a:cxnSpLocks/>
          </p:cNvCxnSpPr>
          <p:nvPr/>
        </p:nvCxnSpPr>
        <p:spPr>
          <a:xfrm flipV="1">
            <a:off x="2342888" y="2934664"/>
            <a:ext cx="50838" cy="135059"/>
          </a:xfrm>
          <a:prstGeom prst="line">
            <a:avLst/>
          </a:prstGeom>
          <a:ln w="34925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F2D48DFE-EE0F-4A70-B18E-88F1389A5BC8}"/>
              </a:ext>
            </a:extLst>
          </p:cNvPr>
          <p:cNvCxnSpPr>
            <a:cxnSpLocks/>
          </p:cNvCxnSpPr>
          <p:nvPr/>
        </p:nvCxnSpPr>
        <p:spPr>
          <a:xfrm flipV="1">
            <a:off x="2376072" y="2906183"/>
            <a:ext cx="6151074" cy="28482"/>
          </a:xfrm>
          <a:prstGeom prst="line">
            <a:avLst/>
          </a:prstGeom>
          <a:ln w="34925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grpSp>
        <p:nvGrpSpPr>
          <p:cNvPr id="83" name="Group 82">
            <a:extLst>
              <a:ext uri="{FF2B5EF4-FFF2-40B4-BE49-F238E27FC236}">
                <a16:creationId xmlns:a16="http://schemas.microsoft.com/office/drawing/2014/main" id="{959D8FD0-7E30-4E6F-8B16-31983860BC6E}"/>
              </a:ext>
            </a:extLst>
          </p:cNvPr>
          <p:cNvGrpSpPr/>
          <p:nvPr/>
        </p:nvGrpSpPr>
        <p:grpSpPr>
          <a:xfrm>
            <a:off x="3845031" y="1623793"/>
            <a:ext cx="2854962" cy="1273426"/>
            <a:chOff x="875209" y="1689475"/>
            <a:chExt cx="2854962" cy="1273426"/>
          </a:xfrm>
        </p:grpSpPr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DC4EAE89-9F42-4BB1-9CED-6CC46AD84C8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75209" y="1697575"/>
              <a:ext cx="810422" cy="1265326"/>
            </a:xfrm>
            <a:prstGeom prst="line">
              <a:avLst/>
            </a:prstGeom>
            <a:ln w="19050" cap="rnd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25519F6A-0330-40C7-A540-D5C5DBD5908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692891" y="1689475"/>
              <a:ext cx="2037280" cy="5542"/>
            </a:xfrm>
            <a:prstGeom prst="line">
              <a:avLst/>
            </a:prstGeom>
            <a:ln w="19050" cap="rnd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5FD8759C-0798-4716-A47E-C582FB10A2ED}"/>
              </a:ext>
            </a:extLst>
          </p:cNvPr>
          <p:cNvCxnSpPr>
            <a:cxnSpLocks/>
          </p:cNvCxnSpPr>
          <p:nvPr/>
        </p:nvCxnSpPr>
        <p:spPr>
          <a:xfrm>
            <a:off x="2933148" y="2952593"/>
            <a:ext cx="762915" cy="1253460"/>
          </a:xfrm>
          <a:prstGeom prst="line">
            <a:avLst/>
          </a:prstGeom>
          <a:ln w="19050" cap="rnd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EDAB3F51-282B-49D8-9910-D20512E59CB7}"/>
              </a:ext>
            </a:extLst>
          </p:cNvPr>
          <p:cNvCxnSpPr>
            <a:cxnSpLocks/>
          </p:cNvCxnSpPr>
          <p:nvPr/>
        </p:nvCxnSpPr>
        <p:spPr>
          <a:xfrm flipH="1">
            <a:off x="3698507" y="4200096"/>
            <a:ext cx="2037280" cy="5542"/>
          </a:xfrm>
          <a:prstGeom prst="line">
            <a:avLst/>
          </a:prstGeom>
          <a:ln w="19050" cap="rnd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TextBox 96">
            <a:extLst>
              <a:ext uri="{FF2B5EF4-FFF2-40B4-BE49-F238E27FC236}">
                <a16:creationId xmlns:a16="http://schemas.microsoft.com/office/drawing/2014/main" id="{3607834A-D8CD-421A-92D3-46F3BB2A365D}"/>
              </a:ext>
            </a:extLst>
          </p:cNvPr>
          <p:cNvSpPr txBox="1"/>
          <p:nvPr/>
        </p:nvSpPr>
        <p:spPr>
          <a:xfrm rot="3581218">
            <a:off x="2556052" y="3483649"/>
            <a:ext cx="13176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September 1993</a:t>
            </a:r>
          </a:p>
        </p:txBody>
      </p: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8F0BEF9F-4914-4D14-BE95-2BC77D8C4D69}"/>
              </a:ext>
            </a:extLst>
          </p:cNvPr>
          <p:cNvCxnSpPr>
            <a:cxnSpLocks/>
          </p:cNvCxnSpPr>
          <p:nvPr/>
        </p:nvCxnSpPr>
        <p:spPr>
          <a:xfrm>
            <a:off x="6014394" y="2947051"/>
            <a:ext cx="762915" cy="1253460"/>
          </a:xfrm>
          <a:prstGeom prst="line">
            <a:avLst/>
          </a:prstGeom>
          <a:ln w="19050" cap="rnd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A1706C10-9B73-4FFE-8933-6C67D86F8BAB}"/>
              </a:ext>
            </a:extLst>
          </p:cNvPr>
          <p:cNvCxnSpPr>
            <a:cxnSpLocks/>
          </p:cNvCxnSpPr>
          <p:nvPr/>
        </p:nvCxnSpPr>
        <p:spPr>
          <a:xfrm flipH="1">
            <a:off x="6779753" y="4194554"/>
            <a:ext cx="2037280" cy="5542"/>
          </a:xfrm>
          <a:prstGeom prst="line">
            <a:avLst/>
          </a:prstGeom>
          <a:ln w="19050" cap="rnd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TextBox 100">
            <a:extLst>
              <a:ext uri="{FF2B5EF4-FFF2-40B4-BE49-F238E27FC236}">
                <a16:creationId xmlns:a16="http://schemas.microsoft.com/office/drawing/2014/main" id="{A7D22C10-EFB7-42ED-99C3-469F3CFC1C36}"/>
              </a:ext>
            </a:extLst>
          </p:cNvPr>
          <p:cNvSpPr txBox="1"/>
          <p:nvPr/>
        </p:nvSpPr>
        <p:spPr>
          <a:xfrm rot="3581218">
            <a:off x="5797630" y="3465877"/>
            <a:ext cx="9487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2002-2005</a:t>
            </a:r>
          </a:p>
        </p:txBody>
      </p:sp>
    </p:spTree>
    <p:extLst>
      <p:ext uri="{BB962C8B-B14F-4D97-AF65-F5344CB8AC3E}">
        <p14:creationId xmlns:p14="http://schemas.microsoft.com/office/powerpoint/2010/main" val="10440285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7E483FD-624B-46C3-8615-22092F51B6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633" y="668564"/>
            <a:ext cx="3457904" cy="4474936"/>
          </a:xfrm>
          <a:prstGeom prst="rect">
            <a:avLst/>
          </a:prstGeom>
        </p:spPr>
      </p:pic>
      <p:sp>
        <p:nvSpPr>
          <p:cNvPr id="216" name="Google Shape;216;p13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sp>
        <p:nvSpPr>
          <p:cNvPr id="8" name="Diamond 7">
            <a:extLst>
              <a:ext uri="{FF2B5EF4-FFF2-40B4-BE49-F238E27FC236}">
                <a16:creationId xmlns:a16="http://schemas.microsoft.com/office/drawing/2014/main" id="{09E09A39-32E3-4B6B-A782-EB82A5049B13}"/>
              </a:ext>
            </a:extLst>
          </p:cNvPr>
          <p:cNvSpPr/>
          <p:nvPr/>
        </p:nvSpPr>
        <p:spPr>
          <a:xfrm>
            <a:off x="3904593" y="981981"/>
            <a:ext cx="220717" cy="236483"/>
          </a:xfrm>
          <a:prstGeom prst="diamond">
            <a:avLst/>
          </a:prstGeom>
          <a:solidFill>
            <a:schemeClr val="accent1">
              <a:lumMod val="40000"/>
              <a:lumOff val="60000"/>
            </a:scheme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iamond 13">
            <a:extLst>
              <a:ext uri="{FF2B5EF4-FFF2-40B4-BE49-F238E27FC236}">
                <a16:creationId xmlns:a16="http://schemas.microsoft.com/office/drawing/2014/main" id="{26CE7FD8-DB97-412A-8BD8-2FC2158D9F42}"/>
              </a:ext>
            </a:extLst>
          </p:cNvPr>
          <p:cNvSpPr/>
          <p:nvPr/>
        </p:nvSpPr>
        <p:spPr>
          <a:xfrm>
            <a:off x="3904593" y="2253354"/>
            <a:ext cx="220717" cy="236483"/>
          </a:xfrm>
          <a:prstGeom prst="diamond">
            <a:avLst/>
          </a:prstGeom>
          <a:solidFill>
            <a:srgbClr val="F2D7A2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iamond 14">
            <a:extLst>
              <a:ext uri="{FF2B5EF4-FFF2-40B4-BE49-F238E27FC236}">
                <a16:creationId xmlns:a16="http://schemas.microsoft.com/office/drawing/2014/main" id="{80A7C854-CCFA-4B40-B85A-1B604FEA411B}"/>
              </a:ext>
            </a:extLst>
          </p:cNvPr>
          <p:cNvSpPr/>
          <p:nvPr/>
        </p:nvSpPr>
        <p:spPr>
          <a:xfrm>
            <a:off x="3904593" y="3633582"/>
            <a:ext cx="220717" cy="236483"/>
          </a:xfrm>
          <a:prstGeom prst="diamond">
            <a:avLst/>
          </a:prstGeom>
          <a:solidFill>
            <a:schemeClr val="accent6">
              <a:lumMod val="40000"/>
              <a:lumOff val="60000"/>
            </a:scheme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Google Shape;267;p18">
            <a:extLst>
              <a:ext uri="{FF2B5EF4-FFF2-40B4-BE49-F238E27FC236}">
                <a16:creationId xmlns:a16="http://schemas.microsoft.com/office/drawing/2014/main" id="{D8BFE615-F113-4020-AC1F-05E486760A92}"/>
              </a:ext>
            </a:extLst>
          </p:cNvPr>
          <p:cNvSpPr txBox="1">
            <a:spLocks/>
          </p:cNvSpPr>
          <p:nvPr/>
        </p:nvSpPr>
        <p:spPr>
          <a:xfrm>
            <a:off x="4240924" y="3471676"/>
            <a:ext cx="3949262" cy="91288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Bef>
                <a:spcPts val="600"/>
              </a:spcBef>
            </a:pPr>
            <a:r>
              <a:rPr lang="en-US" b="1" dirty="0"/>
              <a:t>Area C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Fully administered by Israel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Palestinians prohibited from constructing buildings without permit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b="1" dirty="0"/>
          </a:p>
        </p:txBody>
      </p:sp>
      <p:sp>
        <p:nvSpPr>
          <p:cNvPr id="17" name="Google Shape;267;p18">
            <a:extLst>
              <a:ext uri="{FF2B5EF4-FFF2-40B4-BE49-F238E27FC236}">
                <a16:creationId xmlns:a16="http://schemas.microsoft.com/office/drawing/2014/main" id="{014EDB97-00C5-473B-9AD7-E555DCC7109A}"/>
              </a:ext>
            </a:extLst>
          </p:cNvPr>
          <p:cNvSpPr txBox="1">
            <a:spLocks/>
          </p:cNvSpPr>
          <p:nvPr/>
        </p:nvSpPr>
        <p:spPr>
          <a:xfrm>
            <a:off x="4240924" y="2033394"/>
            <a:ext cx="3949262" cy="11842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Bef>
                <a:spcPts val="600"/>
              </a:spcBef>
            </a:pPr>
            <a:r>
              <a:rPr lang="en-US" b="1" dirty="0"/>
              <a:t>Area B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Includes many Palestinian villages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Administered by the Palestinian Authority but secured by Israeli Defense Forces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No Israeli settlements</a:t>
            </a:r>
          </a:p>
        </p:txBody>
      </p:sp>
      <p:sp>
        <p:nvSpPr>
          <p:cNvPr id="18" name="Google Shape;267;p18">
            <a:extLst>
              <a:ext uri="{FF2B5EF4-FFF2-40B4-BE49-F238E27FC236}">
                <a16:creationId xmlns:a16="http://schemas.microsoft.com/office/drawing/2014/main" id="{B7B51F63-DDD2-4D7B-8034-43828A4865F9}"/>
              </a:ext>
            </a:extLst>
          </p:cNvPr>
          <p:cNvSpPr txBox="1">
            <a:spLocks/>
          </p:cNvSpPr>
          <p:nvPr/>
        </p:nvSpPr>
        <p:spPr>
          <a:xfrm>
            <a:off x="4240924" y="792092"/>
            <a:ext cx="4641819" cy="12638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Bef>
                <a:spcPts val="600"/>
              </a:spcBef>
            </a:pPr>
            <a:r>
              <a:rPr lang="en-US" b="1" dirty="0"/>
              <a:t>Area A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Includes most cities and urban centers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Fully administered by the Palestinian Authority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No Israeli settlements</a:t>
            </a:r>
          </a:p>
          <a:p>
            <a:pPr>
              <a:spcBef>
                <a:spcPts val="600"/>
              </a:spcBef>
            </a:pPr>
            <a:endParaRPr lang="en-US" dirty="0"/>
          </a:p>
        </p:txBody>
      </p:sp>
      <p:sp>
        <p:nvSpPr>
          <p:cNvPr id="19" name="Google Shape;189;p12">
            <a:extLst>
              <a:ext uri="{FF2B5EF4-FFF2-40B4-BE49-F238E27FC236}">
                <a16:creationId xmlns:a16="http://schemas.microsoft.com/office/drawing/2014/main" id="{13F7D75B-36CE-40DD-821A-5843C0A96B53}"/>
              </a:ext>
            </a:extLst>
          </p:cNvPr>
          <p:cNvSpPr txBox="1">
            <a:spLocks/>
          </p:cNvSpPr>
          <p:nvPr/>
        </p:nvSpPr>
        <p:spPr>
          <a:xfrm>
            <a:off x="2099164" y="-27798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2400" b="1" dirty="0">
                <a:solidFill>
                  <a:srgbClr val="000066"/>
                </a:solidFill>
                <a:latin typeface="Roboto Condensed" panose="020B0604020202020204" charset="0"/>
                <a:ea typeface="Roboto Condensed" panose="020B0604020202020204" charset="0"/>
              </a:rPr>
              <a:t>ADMINISTRATIVE</a:t>
            </a:r>
            <a:r>
              <a:rPr lang="en-US" sz="2000" b="1" dirty="0">
                <a:solidFill>
                  <a:srgbClr val="000066"/>
                </a:solidFill>
                <a:latin typeface="Roboto Condensed" panose="020B0604020202020204" charset="0"/>
                <a:ea typeface="Roboto Condensed" panose="020B0604020202020204" charset="0"/>
              </a:rPr>
              <a:t> </a:t>
            </a:r>
            <a:r>
              <a:rPr lang="en-US" sz="2400" b="1" dirty="0">
                <a:solidFill>
                  <a:srgbClr val="000066"/>
                </a:solidFill>
                <a:latin typeface="Roboto Condensed" panose="020B0604020202020204" charset="0"/>
                <a:ea typeface="Roboto Condensed" panose="020B0604020202020204" charset="0"/>
              </a:rPr>
              <a:t>AREAS</a:t>
            </a:r>
            <a:endParaRPr lang="en-US" sz="2000" b="1" dirty="0">
              <a:solidFill>
                <a:srgbClr val="000066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E3636B8-C2EF-4119-963A-1E4F1D1959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68564"/>
            <a:ext cx="3457904" cy="44749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2CCB300-B0FB-4CCA-8A0F-6607B847F2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8564"/>
            <a:ext cx="3457904" cy="447493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6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492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HEALTHCARE PROVIDERS</a:t>
            </a:r>
            <a:endParaRPr dirty="0"/>
          </a:p>
        </p:txBody>
      </p:sp>
      <p:sp>
        <p:nvSpPr>
          <p:cNvPr id="237" name="Google Shape;237;p16"/>
          <p:cNvSpPr txBox="1">
            <a:spLocks noGrp="1"/>
          </p:cNvSpPr>
          <p:nvPr>
            <p:ph type="body" idx="1"/>
          </p:nvPr>
        </p:nvSpPr>
        <p:spPr>
          <a:xfrm>
            <a:off x="479461" y="1477161"/>
            <a:ext cx="7962790" cy="269366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Char char="▰"/>
            </a:pPr>
            <a:r>
              <a:rPr lang="en-US" dirty="0"/>
              <a:t>United Nations Relief and Works Agency (UNRWA)</a:t>
            </a:r>
          </a:p>
          <a:p>
            <a:pPr lvl="1">
              <a:spcBef>
                <a:spcPts val="0"/>
              </a:spcBef>
            </a:pPr>
            <a:r>
              <a:rPr lang="en-US" sz="1800" dirty="0"/>
              <a:t>43 facilities serve more than 475K Palestinian refugees</a:t>
            </a:r>
          </a:p>
          <a:p>
            <a:pPr lvl="1">
              <a:spcBef>
                <a:spcPts val="0"/>
              </a:spcBef>
            </a:pPr>
            <a:r>
              <a:rPr lang="en-US" sz="1800" dirty="0"/>
              <a:t>Majority of resources concentrated in Area C</a:t>
            </a:r>
          </a:p>
          <a:p>
            <a: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Char char="▰"/>
            </a:pPr>
            <a:r>
              <a:rPr lang="en-US" dirty="0"/>
              <a:t>Public Hospitals</a:t>
            </a:r>
          </a:p>
          <a:p>
            <a:pPr lvl="1">
              <a:spcBef>
                <a:spcPts val="0"/>
              </a:spcBef>
            </a:pPr>
            <a:r>
              <a:rPr lang="en-US" sz="1800" dirty="0"/>
              <a:t>Concentrated in large towns in Area A and East Jerusalem</a:t>
            </a:r>
          </a:p>
          <a:p>
            <a:pPr lvl="1">
              <a:spcBef>
                <a:spcPts val="0"/>
              </a:spcBef>
            </a:pPr>
            <a:r>
              <a:rPr lang="en-US" sz="1800" dirty="0"/>
              <a:t>Inconsistent service and capacity</a:t>
            </a:r>
            <a:endParaRPr dirty="0"/>
          </a:p>
        </p:txBody>
      </p:sp>
      <p:sp>
        <p:nvSpPr>
          <p:cNvPr id="238" name="Google Shape;238;p16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grpSp>
        <p:nvGrpSpPr>
          <p:cNvPr id="19" name="Google Shape;741;p37"/>
          <p:cNvGrpSpPr/>
          <p:nvPr/>
        </p:nvGrpSpPr>
        <p:grpSpPr>
          <a:xfrm>
            <a:off x="312953" y="654825"/>
            <a:ext cx="333016" cy="241699"/>
            <a:chOff x="4604550" y="3714775"/>
            <a:chExt cx="439625" cy="319075"/>
          </a:xfrm>
        </p:grpSpPr>
        <p:sp>
          <p:nvSpPr>
            <p:cNvPr id="20" name="Google Shape;742;p37"/>
            <p:cNvSpPr/>
            <p:nvPr/>
          </p:nvSpPr>
          <p:spPr>
            <a:xfrm>
              <a:off x="4604550" y="3714775"/>
              <a:ext cx="439625" cy="319075"/>
            </a:xfrm>
            <a:custGeom>
              <a:avLst/>
              <a:gdLst/>
              <a:ahLst/>
              <a:cxnLst/>
              <a:rect l="0" t="0" r="0" b="0"/>
              <a:pathLst>
                <a:path w="17585" h="12763" fill="none" extrusionOk="0">
                  <a:moveTo>
                    <a:pt x="1" y="1"/>
                  </a:moveTo>
                  <a:lnTo>
                    <a:pt x="1" y="12276"/>
                  </a:lnTo>
                  <a:lnTo>
                    <a:pt x="1" y="12276"/>
                  </a:lnTo>
                  <a:lnTo>
                    <a:pt x="1" y="12373"/>
                  </a:lnTo>
                  <a:lnTo>
                    <a:pt x="25" y="12471"/>
                  </a:lnTo>
                  <a:lnTo>
                    <a:pt x="74" y="12544"/>
                  </a:lnTo>
                  <a:lnTo>
                    <a:pt x="122" y="12617"/>
                  </a:lnTo>
                  <a:lnTo>
                    <a:pt x="196" y="12690"/>
                  </a:lnTo>
                  <a:lnTo>
                    <a:pt x="293" y="12714"/>
                  </a:lnTo>
                  <a:lnTo>
                    <a:pt x="366" y="12763"/>
                  </a:lnTo>
                  <a:lnTo>
                    <a:pt x="488" y="12763"/>
                  </a:lnTo>
                  <a:lnTo>
                    <a:pt x="17585" y="1276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743;p37"/>
            <p:cNvSpPr/>
            <p:nvPr/>
          </p:nvSpPr>
          <p:spPr>
            <a:xfrm>
              <a:off x="4647175" y="3761675"/>
              <a:ext cx="354400" cy="213725"/>
            </a:xfrm>
            <a:custGeom>
              <a:avLst/>
              <a:gdLst/>
              <a:ahLst/>
              <a:cxnLst/>
              <a:rect l="0" t="0" r="0" b="0"/>
              <a:pathLst>
                <a:path w="14176" h="8549" fill="none" extrusionOk="0">
                  <a:moveTo>
                    <a:pt x="1" y="8549"/>
                  </a:moveTo>
                  <a:lnTo>
                    <a:pt x="3654" y="4408"/>
                  </a:lnTo>
                  <a:lnTo>
                    <a:pt x="5821" y="5699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61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61" y="1924"/>
                  </a:lnTo>
                  <a:lnTo>
                    <a:pt x="9085" y="1924"/>
                  </a:lnTo>
                  <a:lnTo>
                    <a:pt x="10571" y="3337"/>
                  </a:lnTo>
                  <a:lnTo>
                    <a:pt x="14175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1524784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58DA777-4F3A-492E-9D62-738A547E02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27350"/>
            <a:ext cx="5431221" cy="3709107"/>
          </a:xfrm>
          <a:prstGeom prst="rect">
            <a:avLst/>
          </a:prstGeom>
        </p:spPr>
      </p:pic>
      <p:sp>
        <p:nvSpPr>
          <p:cNvPr id="300" name="Google Shape;300;p20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492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SYSTEM OF REFERRALS</a:t>
            </a:r>
            <a:endParaRPr dirty="0"/>
          </a:p>
        </p:txBody>
      </p:sp>
      <p:sp>
        <p:nvSpPr>
          <p:cNvPr id="303" name="Google Shape;303;p20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 dirty="0"/>
          </a:p>
        </p:txBody>
      </p:sp>
      <p:grpSp>
        <p:nvGrpSpPr>
          <p:cNvPr id="304" name="Google Shape;304;p20"/>
          <p:cNvGrpSpPr/>
          <p:nvPr/>
        </p:nvGrpSpPr>
        <p:grpSpPr>
          <a:xfrm>
            <a:off x="299071" y="635918"/>
            <a:ext cx="335800" cy="279517"/>
            <a:chOff x="1247825" y="322750"/>
            <a:chExt cx="443300" cy="369000"/>
          </a:xfrm>
        </p:grpSpPr>
        <p:sp>
          <p:nvSpPr>
            <p:cNvPr id="305" name="Google Shape;305;p20"/>
            <p:cNvSpPr/>
            <p:nvPr/>
          </p:nvSpPr>
          <p:spPr>
            <a:xfrm>
              <a:off x="1247825" y="322750"/>
              <a:ext cx="443300" cy="369000"/>
            </a:xfrm>
            <a:custGeom>
              <a:avLst/>
              <a:gdLst/>
              <a:ahLst/>
              <a:cxnLst/>
              <a:rect l="0" t="0" r="0" b="0"/>
              <a:pathLst>
                <a:path w="17732" h="14760" fill="none" extrusionOk="0">
                  <a:moveTo>
                    <a:pt x="16952" y="2558"/>
                  </a:moveTo>
                  <a:lnTo>
                    <a:pt x="13664" y="2558"/>
                  </a:lnTo>
                  <a:lnTo>
                    <a:pt x="13226" y="755"/>
                  </a:lnTo>
                  <a:lnTo>
                    <a:pt x="13226" y="755"/>
                  </a:lnTo>
                  <a:lnTo>
                    <a:pt x="13177" y="609"/>
                  </a:lnTo>
                  <a:lnTo>
                    <a:pt x="13104" y="463"/>
                  </a:lnTo>
                  <a:lnTo>
                    <a:pt x="13006" y="317"/>
                  </a:lnTo>
                  <a:lnTo>
                    <a:pt x="12885" y="220"/>
                  </a:lnTo>
                  <a:lnTo>
                    <a:pt x="12739" y="122"/>
                  </a:lnTo>
                  <a:lnTo>
                    <a:pt x="12592" y="49"/>
                  </a:lnTo>
                  <a:lnTo>
                    <a:pt x="12446" y="0"/>
                  </a:lnTo>
                  <a:lnTo>
                    <a:pt x="12276" y="0"/>
                  </a:lnTo>
                  <a:lnTo>
                    <a:pt x="5456" y="0"/>
                  </a:lnTo>
                  <a:lnTo>
                    <a:pt x="5456" y="0"/>
                  </a:lnTo>
                  <a:lnTo>
                    <a:pt x="5286" y="0"/>
                  </a:lnTo>
                  <a:lnTo>
                    <a:pt x="5140" y="49"/>
                  </a:lnTo>
                  <a:lnTo>
                    <a:pt x="4994" y="122"/>
                  </a:lnTo>
                  <a:lnTo>
                    <a:pt x="4848" y="220"/>
                  </a:lnTo>
                  <a:lnTo>
                    <a:pt x="4726" y="317"/>
                  </a:lnTo>
                  <a:lnTo>
                    <a:pt x="4628" y="463"/>
                  </a:lnTo>
                  <a:lnTo>
                    <a:pt x="4555" y="609"/>
                  </a:lnTo>
                  <a:lnTo>
                    <a:pt x="4507" y="755"/>
                  </a:lnTo>
                  <a:lnTo>
                    <a:pt x="4068" y="2558"/>
                  </a:lnTo>
                  <a:lnTo>
                    <a:pt x="3240" y="2558"/>
                  </a:lnTo>
                  <a:lnTo>
                    <a:pt x="3240" y="2558"/>
                  </a:lnTo>
                  <a:lnTo>
                    <a:pt x="3240" y="2558"/>
                  </a:lnTo>
                  <a:lnTo>
                    <a:pt x="3240" y="2460"/>
                  </a:lnTo>
                  <a:lnTo>
                    <a:pt x="3216" y="2363"/>
                  </a:lnTo>
                  <a:lnTo>
                    <a:pt x="3167" y="2290"/>
                  </a:lnTo>
                  <a:lnTo>
                    <a:pt x="3094" y="2217"/>
                  </a:lnTo>
                  <a:lnTo>
                    <a:pt x="3045" y="2144"/>
                  </a:lnTo>
                  <a:lnTo>
                    <a:pt x="2948" y="2119"/>
                  </a:lnTo>
                  <a:lnTo>
                    <a:pt x="2850" y="2071"/>
                  </a:lnTo>
                  <a:lnTo>
                    <a:pt x="2753" y="2071"/>
                  </a:lnTo>
                  <a:lnTo>
                    <a:pt x="2047" y="2071"/>
                  </a:lnTo>
                  <a:lnTo>
                    <a:pt x="2047" y="2071"/>
                  </a:lnTo>
                  <a:lnTo>
                    <a:pt x="1949" y="2071"/>
                  </a:lnTo>
                  <a:lnTo>
                    <a:pt x="1852" y="2119"/>
                  </a:lnTo>
                  <a:lnTo>
                    <a:pt x="1779" y="2144"/>
                  </a:lnTo>
                  <a:lnTo>
                    <a:pt x="1706" y="2217"/>
                  </a:lnTo>
                  <a:lnTo>
                    <a:pt x="1633" y="2290"/>
                  </a:lnTo>
                  <a:lnTo>
                    <a:pt x="1608" y="2363"/>
                  </a:lnTo>
                  <a:lnTo>
                    <a:pt x="1560" y="2460"/>
                  </a:lnTo>
                  <a:lnTo>
                    <a:pt x="1560" y="2558"/>
                  </a:lnTo>
                  <a:lnTo>
                    <a:pt x="1560" y="2558"/>
                  </a:lnTo>
                  <a:lnTo>
                    <a:pt x="780" y="2558"/>
                  </a:lnTo>
                  <a:lnTo>
                    <a:pt x="780" y="2558"/>
                  </a:lnTo>
                  <a:lnTo>
                    <a:pt x="634" y="2582"/>
                  </a:lnTo>
                  <a:lnTo>
                    <a:pt x="488" y="2631"/>
                  </a:lnTo>
                  <a:lnTo>
                    <a:pt x="342" y="2679"/>
                  </a:lnTo>
                  <a:lnTo>
                    <a:pt x="220" y="2777"/>
                  </a:lnTo>
                  <a:lnTo>
                    <a:pt x="123" y="2899"/>
                  </a:lnTo>
                  <a:lnTo>
                    <a:pt x="74" y="3045"/>
                  </a:lnTo>
                  <a:lnTo>
                    <a:pt x="25" y="3191"/>
                  </a:lnTo>
                  <a:lnTo>
                    <a:pt x="1" y="3337"/>
                  </a:lnTo>
                  <a:lnTo>
                    <a:pt x="1" y="13980"/>
                  </a:lnTo>
                  <a:lnTo>
                    <a:pt x="1" y="13980"/>
                  </a:lnTo>
                  <a:lnTo>
                    <a:pt x="25" y="14151"/>
                  </a:lnTo>
                  <a:lnTo>
                    <a:pt x="74" y="14297"/>
                  </a:lnTo>
                  <a:lnTo>
                    <a:pt x="123" y="14418"/>
                  </a:lnTo>
                  <a:lnTo>
                    <a:pt x="220" y="14540"/>
                  </a:lnTo>
                  <a:lnTo>
                    <a:pt x="342" y="14638"/>
                  </a:lnTo>
                  <a:lnTo>
                    <a:pt x="488" y="14711"/>
                  </a:lnTo>
                  <a:lnTo>
                    <a:pt x="634" y="14759"/>
                  </a:lnTo>
                  <a:lnTo>
                    <a:pt x="780" y="14759"/>
                  </a:lnTo>
                  <a:lnTo>
                    <a:pt x="16952" y="14759"/>
                  </a:lnTo>
                  <a:lnTo>
                    <a:pt x="16952" y="14759"/>
                  </a:lnTo>
                  <a:lnTo>
                    <a:pt x="17098" y="14759"/>
                  </a:lnTo>
                  <a:lnTo>
                    <a:pt x="17244" y="14711"/>
                  </a:lnTo>
                  <a:lnTo>
                    <a:pt x="17390" y="14638"/>
                  </a:lnTo>
                  <a:lnTo>
                    <a:pt x="17512" y="14540"/>
                  </a:lnTo>
                  <a:lnTo>
                    <a:pt x="17610" y="14418"/>
                  </a:lnTo>
                  <a:lnTo>
                    <a:pt x="17658" y="14297"/>
                  </a:lnTo>
                  <a:lnTo>
                    <a:pt x="17707" y="14151"/>
                  </a:lnTo>
                  <a:lnTo>
                    <a:pt x="17731" y="13980"/>
                  </a:lnTo>
                  <a:lnTo>
                    <a:pt x="17731" y="3337"/>
                  </a:lnTo>
                  <a:lnTo>
                    <a:pt x="17731" y="3337"/>
                  </a:lnTo>
                  <a:lnTo>
                    <a:pt x="17707" y="3191"/>
                  </a:lnTo>
                  <a:lnTo>
                    <a:pt x="17658" y="3045"/>
                  </a:lnTo>
                  <a:lnTo>
                    <a:pt x="17610" y="2899"/>
                  </a:lnTo>
                  <a:lnTo>
                    <a:pt x="17512" y="2777"/>
                  </a:lnTo>
                  <a:lnTo>
                    <a:pt x="17390" y="2679"/>
                  </a:lnTo>
                  <a:lnTo>
                    <a:pt x="17244" y="2631"/>
                  </a:lnTo>
                  <a:lnTo>
                    <a:pt x="17098" y="2582"/>
                  </a:lnTo>
                  <a:lnTo>
                    <a:pt x="16952" y="2558"/>
                  </a:lnTo>
                  <a:lnTo>
                    <a:pt x="16952" y="2558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20"/>
            <p:cNvSpPr/>
            <p:nvPr/>
          </p:nvSpPr>
          <p:spPr>
            <a:xfrm>
              <a:off x="1398225" y="386675"/>
              <a:ext cx="142500" cy="25"/>
            </a:xfrm>
            <a:custGeom>
              <a:avLst/>
              <a:gdLst/>
              <a:ahLst/>
              <a:cxnLst/>
              <a:rect l="0" t="0" r="0" b="0"/>
              <a:pathLst>
                <a:path w="5700" h="1" fill="none" extrusionOk="0">
                  <a:moveTo>
                    <a:pt x="5700" y="1"/>
                  </a:move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20"/>
            <p:cNvSpPr/>
            <p:nvPr/>
          </p:nvSpPr>
          <p:spPr>
            <a:xfrm>
              <a:off x="1370225" y="450000"/>
              <a:ext cx="198500" cy="197900"/>
            </a:xfrm>
            <a:custGeom>
              <a:avLst/>
              <a:gdLst/>
              <a:ahLst/>
              <a:cxnLst/>
              <a:rect l="0" t="0" r="0" b="0"/>
              <a:pathLst>
                <a:path w="7940" h="7916" fill="none" extrusionOk="0">
                  <a:moveTo>
                    <a:pt x="3970" y="7916"/>
                  </a:moveTo>
                  <a:lnTo>
                    <a:pt x="3970" y="7916"/>
                  </a:lnTo>
                  <a:lnTo>
                    <a:pt x="3556" y="7892"/>
                  </a:lnTo>
                  <a:lnTo>
                    <a:pt x="3166" y="7843"/>
                  </a:lnTo>
                  <a:lnTo>
                    <a:pt x="2801" y="7745"/>
                  </a:lnTo>
                  <a:lnTo>
                    <a:pt x="2436" y="7624"/>
                  </a:lnTo>
                  <a:lnTo>
                    <a:pt x="2070" y="7453"/>
                  </a:lnTo>
                  <a:lnTo>
                    <a:pt x="1754" y="7258"/>
                  </a:lnTo>
                  <a:lnTo>
                    <a:pt x="1462" y="7015"/>
                  </a:lnTo>
                  <a:lnTo>
                    <a:pt x="1169" y="6771"/>
                  </a:lnTo>
                  <a:lnTo>
                    <a:pt x="901" y="6479"/>
                  </a:lnTo>
                  <a:lnTo>
                    <a:pt x="682" y="6187"/>
                  </a:lnTo>
                  <a:lnTo>
                    <a:pt x="487" y="5846"/>
                  </a:lnTo>
                  <a:lnTo>
                    <a:pt x="317" y="5505"/>
                  </a:lnTo>
                  <a:lnTo>
                    <a:pt x="195" y="5139"/>
                  </a:lnTo>
                  <a:lnTo>
                    <a:pt x="98" y="4750"/>
                  </a:lnTo>
                  <a:lnTo>
                    <a:pt x="25" y="4360"/>
                  </a:lnTo>
                  <a:lnTo>
                    <a:pt x="0" y="3970"/>
                  </a:lnTo>
                  <a:lnTo>
                    <a:pt x="0" y="3970"/>
                  </a:lnTo>
                  <a:lnTo>
                    <a:pt x="25" y="3556"/>
                  </a:lnTo>
                  <a:lnTo>
                    <a:pt x="98" y="3167"/>
                  </a:lnTo>
                  <a:lnTo>
                    <a:pt x="195" y="2777"/>
                  </a:lnTo>
                  <a:lnTo>
                    <a:pt x="317" y="2412"/>
                  </a:lnTo>
                  <a:lnTo>
                    <a:pt x="487" y="2071"/>
                  </a:lnTo>
                  <a:lnTo>
                    <a:pt x="682" y="1754"/>
                  </a:lnTo>
                  <a:lnTo>
                    <a:pt x="901" y="1437"/>
                  </a:lnTo>
                  <a:lnTo>
                    <a:pt x="1169" y="1170"/>
                  </a:lnTo>
                  <a:lnTo>
                    <a:pt x="1462" y="902"/>
                  </a:lnTo>
                  <a:lnTo>
                    <a:pt x="1754" y="682"/>
                  </a:lnTo>
                  <a:lnTo>
                    <a:pt x="2070" y="488"/>
                  </a:lnTo>
                  <a:lnTo>
                    <a:pt x="2436" y="317"/>
                  </a:lnTo>
                  <a:lnTo>
                    <a:pt x="2801" y="171"/>
                  </a:lnTo>
                  <a:lnTo>
                    <a:pt x="3166" y="74"/>
                  </a:lnTo>
                  <a:lnTo>
                    <a:pt x="3556" y="25"/>
                  </a:lnTo>
                  <a:lnTo>
                    <a:pt x="3970" y="1"/>
                  </a:lnTo>
                  <a:lnTo>
                    <a:pt x="3970" y="1"/>
                  </a:lnTo>
                  <a:lnTo>
                    <a:pt x="4384" y="25"/>
                  </a:lnTo>
                  <a:lnTo>
                    <a:pt x="4774" y="74"/>
                  </a:lnTo>
                  <a:lnTo>
                    <a:pt x="5139" y="171"/>
                  </a:lnTo>
                  <a:lnTo>
                    <a:pt x="5505" y="317"/>
                  </a:lnTo>
                  <a:lnTo>
                    <a:pt x="5870" y="488"/>
                  </a:lnTo>
                  <a:lnTo>
                    <a:pt x="6186" y="682"/>
                  </a:lnTo>
                  <a:lnTo>
                    <a:pt x="6479" y="902"/>
                  </a:lnTo>
                  <a:lnTo>
                    <a:pt x="6771" y="1170"/>
                  </a:lnTo>
                  <a:lnTo>
                    <a:pt x="7039" y="1437"/>
                  </a:lnTo>
                  <a:lnTo>
                    <a:pt x="7258" y="1754"/>
                  </a:lnTo>
                  <a:lnTo>
                    <a:pt x="7453" y="2071"/>
                  </a:lnTo>
                  <a:lnTo>
                    <a:pt x="7623" y="2412"/>
                  </a:lnTo>
                  <a:lnTo>
                    <a:pt x="7745" y="2777"/>
                  </a:lnTo>
                  <a:lnTo>
                    <a:pt x="7843" y="3167"/>
                  </a:lnTo>
                  <a:lnTo>
                    <a:pt x="7916" y="3556"/>
                  </a:lnTo>
                  <a:lnTo>
                    <a:pt x="7940" y="3970"/>
                  </a:lnTo>
                  <a:lnTo>
                    <a:pt x="7940" y="3970"/>
                  </a:lnTo>
                  <a:lnTo>
                    <a:pt x="7916" y="4360"/>
                  </a:lnTo>
                  <a:lnTo>
                    <a:pt x="7843" y="4750"/>
                  </a:lnTo>
                  <a:lnTo>
                    <a:pt x="7745" y="5139"/>
                  </a:lnTo>
                  <a:lnTo>
                    <a:pt x="7623" y="5505"/>
                  </a:lnTo>
                  <a:lnTo>
                    <a:pt x="7453" y="5846"/>
                  </a:lnTo>
                  <a:lnTo>
                    <a:pt x="7258" y="6187"/>
                  </a:lnTo>
                  <a:lnTo>
                    <a:pt x="7039" y="6479"/>
                  </a:lnTo>
                  <a:lnTo>
                    <a:pt x="6771" y="6771"/>
                  </a:lnTo>
                  <a:lnTo>
                    <a:pt x="6479" y="7015"/>
                  </a:lnTo>
                  <a:lnTo>
                    <a:pt x="6186" y="7258"/>
                  </a:lnTo>
                  <a:lnTo>
                    <a:pt x="5870" y="7453"/>
                  </a:lnTo>
                  <a:lnTo>
                    <a:pt x="5505" y="7624"/>
                  </a:lnTo>
                  <a:lnTo>
                    <a:pt x="5139" y="7745"/>
                  </a:lnTo>
                  <a:lnTo>
                    <a:pt x="4774" y="7843"/>
                  </a:lnTo>
                  <a:lnTo>
                    <a:pt x="4384" y="7892"/>
                  </a:lnTo>
                  <a:lnTo>
                    <a:pt x="3970" y="7916"/>
                  </a:lnTo>
                  <a:lnTo>
                    <a:pt x="3970" y="7916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20"/>
            <p:cNvSpPr/>
            <p:nvPr/>
          </p:nvSpPr>
          <p:spPr>
            <a:xfrm>
              <a:off x="1403100" y="482875"/>
              <a:ext cx="132750" cy="132150"/>
            </a:xfrm>
            <a:custGeom>
              <a:avLst/>
              <a:gdLst/>
              <a:ahLst/>
              <a:cxnLst/>
              <a:rect l="0" t="0" r="0" b="0"/>
              <a:pathLst>
                <a:path w="5310" h="5286" fill="none" extrusionOk="0">
                  <a:moveTo>
                    <a:pt x="2655" y="5286"/>
                  </a:moveTo>
                  <a:lnTo>
                    <a:pt x="2655" y="5286"/>
                  </a:lnTo>
                  <a:lnTo>
                    <a:pt x="2387" y="5286"/>
                  </a:lnTo>
                  <a:lnTo>
                    <a:pt x="2119" y="5237"/>
                  </a:lnTo>
                  <a:lnTo>
                    <a:pt x="1876" y="5164"/>
                  </a:lnTo>
                  <a:lnTo>
                    <a:pt x="1632" y="5091"/>
                  </a:lnTo>
                  <a:lnTo>
                    <a:pt x="1389" y="4969"/>
                  </a:lnTo>
                  <a:lnTo>
                    <a:pt x="1169" y="4847"/>
                  </a:lnTo>
                  <a:lnTo>
                    <a:pt x="975" y="4677"/>
                  </a:lnTo>
                  <a:lnTo>
                    <a:pt x="780" y="4506"/>
                  </a:lnTo>
                  <a:lnTo>
                    <a:pt x="609" y="4336"/>
                  </a:lnTo>
                  <a:lnTo>
                    <a:pt x="463" y="4117"/>
                  </a:lnTo>
                  <a:lnTo>
                    <a:pt x="317" y="3897"/>
                  </a:lnTo>
                  <a:lnTo>
                    <a:pt x="220" y="3678"/>
                  </a:lnTo>
                  <a:lnTo>
                    <a:pt x="122" y="3435"/>
                  </a:lnTo>
                  <a:lnTo>
                    <a:pt x="74" y="3191"/>
                  </a:lnTo>
                  <a:lnTo>
                    <a:pt x="25" y="2923"/>
                  </a:lnTo>
                  <a:lnTo>
                    <a:pt x="0" y="2655"/>
                  </a:lnTo>
                  <a:lnTo>
                    <a:pt x="0" y="2655"/>
                  </a:lnTo>
                  <a:lnTo>
                    <a:pt x="25" y="2387"/>
                  </a:lnTo>
                  <a:lnTo>
                    <a:pt x="74" y="2120"/>
                  </a:lnTo>
                  <a:lnTo>
                    <a:pt x="122" y="1852"/>
                  </a:lnTo>
                  <a:lnTo>
                    <a:pt x="220" y="1608"/>
                  </a:lnTo>
                  <a:lnTo>
                    <a:pt x="317" y="1389"/>
                  </a:lnTo>
                  <a:lnTo>
                    <a:pt x="463" y="1170"/>
                  </a:lnTo>
                  <a:lnTo>
                    <a:pt x="609" y="975"/>
                  </a:lnTo>
                  <a:lnTo>
                    <a:pt x="780" y="780"/>
                  </a:lnTo>
                  <a:lnTo>
                    <a:pt x="975" y="610"/>
                  </a:lnTo>
                  <a:lnTo>
                    <a:pt x="1169" y="463"/>
                  </a:lnTo>
                  <a:lnTo>
                    <a:pt x="1389" y="317"/>
                  </a:lnTo>
                  <a:lnTo>
                    <a:pt x="1632" y="220"/>
                  </a:lnTo>
                  <a:lnTo>
                    <a:pt x="1876" y="122"/>
                  </a:lnTo>
                  <a:lnTo>
                    <a:pt x="2119" y="49"/>
                  </a:lnTo>
                  <a:lnTo>
                    <a:pt x="2387" y="25"/>
                  </a:lnTo>
                  <a:lnTo>
                    <a:pt x="2655" y="1"/>
                  </a:lnTo>
                  <a:lnTo>
                    <a:pt x="2655" y="1"/>
                  </a:lnTo>
                  <a:lnTo>
                    <a:pt x="2923" y="25"/>
                  </a:lnTo>
                  <a:lnTo>
                    <a:pt x="3191" y="49"/>
                  </a:lnTo>
                  <a:lnTo>
                    <a:pt x="3435" y="122"/>
                  </a:lnTo>
                  <a:lnTo>
                    <a:pt x="3678" y="220"/>
                  </a:lnTo>
                  <a:lnTo>
                    <a:pt x="3922" y="317"/>
                  </a:lnTo>
                  <a:lnTo>
                    <a:pt x="4141" y="463"/>
                  </a:lnTo>
                  <a:lnTo>
                    <a:pt x="4336" y="610"/>
                  </a:lnTo>
                  <a:lnTo>
                    <a:pt x="4530" y="780"/>
                  </a:lnTo>
                  <a:lnTo>
                    <a:pt x="4701" y="975"/>
                  </a:lnTo>
                  <a:lnTo>
                    <a:pt x="4847" y="1170"/>
                  </a:lnTo>
                  <a:lnTo>
                    <a:pt x="4993" y="1389"/>
                  </a:lnTo>
                  <a:lnTo>
                    <a:pt x="5091" y="1608"/>
                  </a:lnTo>
                  <a:lnTo>
                    <a:pt x="5188" y="1852"/>
                  </a:lnTo>
                  <a:lnTo>
                    <a:pt x="5237" y="2120"/>
                  </a:lnTo>
                  <a:lnTo>
                    <a:pt x="5285" y="2387"/>
                  </a:lnTo>
                  <a:lnTo>
                    <a:pt x="5310" y="2655"/>
                  </a:lnTo>
                  <a:lnTo>
                    <a:pt x="5310" y="2655"/>
                  </a:lnTo>
                  <a:lnTo>
                    <a:pt x="5285" y="2923"/>
                  </a:lnTo>
                  <a:lnTo>
                    <a:pt x="5237" y="3191"/>
                  </a:lnTo>
                  <a:lnTo>
                    <a:pt x="5188" y="3435"/>
                  </a:lnTo>
                  <a:lnTo>
                    <a:pt x="5091" y="3678"/>
                  </a:lnTo>
                  <a:lnTo>
                    <a:pt x="4993" y="3897"/>
                  </a:lnTo>
                  <a:lnTo>
                    <a:pt x="4847" y="4117"/>
                  </a:lnTo>
                  <a:lnTo>
                    <a:pt x="4701" y="4336"/>
                  </a:lnTo>
                  <a:lnTo>
                    <a:pt x="4530" y="4506"/>
                  </a:lnTo>
                  <a:lnTo>
                    <a:pt x="4336" y="4677"/>
                  </a:lnTo>
                  <a:lnTo>
                    <a:pt x="4141" y="4847"/>
                  </a:lnTo>
                  <a:lnTo>
                    <a:pt x="3922" y="4969"/>
                  </a:lnTo>
                  <a:lnTo>
                    <a:pt x="3678" y="5091"/>
                  </a:lnTo>
                  <a:lnTo>
                    <a:pt x="3435" y="5164"/>
                  </a:lnTo>
                  <a:lnTo>
                    <a:pt x="3191" y="5237"/>
                  </a:lnTo>
                  <a:lnTo>
                    <a:pt x="2923" y="5286"/>
                  </a:lnTo>
                  <a:lnTo>
                    <a:pt x="2655" y="5286"/>
                  </a:lnTo>
                  <a:lnTo>
                    <a:pt x="2655" y="5286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20"/>
            <p:cNvSpPr/>
            <p:nvPr/>
          </p:nvSpPr>
          <p:spPr>
            <a:xfrm>
              <a:off x="1588800" y="435400"/>
              <a:ext cx="66400" cy="43850"/>
            </a:xfrm>
            <a:custGeom>
              <a:avLst/>
              <a:gdLst/>
              <a:ahLst/>
              <a:cxnLst/>
              <a:rect l="0" t="0" r="0" b="0"/>
              <a:pathLst>
                <a:path w="2656" h="1754" fill="none" extrusionOk="0">
                  <a:moveTo>
                    <a:pt x="2655" y="1266"/>
                  </a:moveTo>
                  <a:lnTo>
                    <a:pt x="2655" y="1266"/>
                  </a:lnTo>
                  <a:lnTo>
                    <a:pt x="2655" y="1364"/>
                  </a:lnTo>
                  <a:lnTo>
                    <a:pt x="2631" y="1461"/>
                  </a:lnTo>
                  <a:lnTo>
                    <a:pt x="2582" y="1534"/>
                  </a:lnTo>
                  <a:lnTo>
                    <a:pt x="2509" y="1607"/>
                  </a:lnTo>
                  <a:lnTo>
                    <a:pt x="2461" y="1680"/>
                  </a:lnTo>
                  <a:lnTo>
                    <a:pt x="2363" y="1705"/>
                  </a:lnTo>
                  <a:lnTo>
                    <a:pt x="2266" y="1754"/>
                  </a:lnTo>
                  <a:lnTo>
                    <a:pt x="2168" y="1754"/>
                  </a:lnTo>
                  <a:lnTo>
                    <a:pt x="488" y="1754"/>
                  </a:lnTo>
                  <a:lnTo>
                    <a:pt x="488" y="1754"/>
                  </a:lnTo>
                  <a:lnTo>
                    <a:pt x="390" y="1754"/>
                  </a:lnTo>
                  <a:lnTo>
                    <a:pt x="293" y="1705"/>
                  </a:lnTo>
                  <a:lnTo>
                    <a:pt x="220" y="1680"/>
                  </a:lnTo>
                  <a:lnTo>
                    <a:pt x="147" y="1607"/>
                  </a:lnTo>
                  <a:lnTo>
                    <a:pt x="74" y="1534"/>
                  </a:lnTo>
                  <a:lnTo>
                    <a:pt x="49" y="1461"/>
                  </a:lnTo>
                  <a:lnTo>
                    <a:pt x="1" y="1364"/>
                  </a:lnTo>
                  <a:lnTo>
                    <a:pt x="1" y="1266"/>
                  </a:lnTo>
                  <a:lnTo>
                    <a:pt x="1" y="487"/>
                  </a:lnTo>
                  <a:lnTo>
                    <a:pt x="1" y="487"/>
                  </a:lnTo>
                  <a:lnTo>
                    <a:pt x="1" y="390"/>
                  </a:lnTo>
                  <a:lnTo>
                    <a:pt x="49" y="292"/>
                  </a:lnTo>
                  <a:lnTo>
                    <a:pt x="74" y="219"/>
                  </a:lnTo>
                  <a:lnTo>
                    <a:pt x="147" y="146"/>
                  </a:lnTo>
                  <a:lnTo>
                    <a:pt x="220" y="73"/>
                  </a:lnTo>
                  <a:lnTo>
                    <a:pt x="293" y="49"/>
                  </a:lnTo>
                  <a:lnTo>
                    <a:pt x="390" y="0"/>
                  </a:lnTo>
                  <a:lnTo>
                    <a:pt x="488" y="0"/>
                  </a:lnTo>
                  <a:lnTo>
                    <a:pt x="2168" y="0"/>
                  </a:lnTo>
                  <a:lnTo>
                    <a:pt x="2168" y="0"/>
                  </a:lnTo>
                  <a:lnTo>
                    <a:pt x="2266" y="0"/>
                  </a:lnTo>
                  <a:lnTo>
                    <a:pt x="2363" y="49"/>
                  </a:lnTo>
                  <a:lnTo>
                    <a:pt x="2461" y="73"/>
                  </a:lnTo>
                  <a:lnTo>
                    <a:pt x="2509" y="146"/>
                  </a:lnTo>
                  <a:lnTo>
                    <a:pt x="2582" y="219"/>
                  </a:lnTo>
                  <a:lnTo>
                    <a:pt x="2631" y="292"/>
                  </a:lnTo>
                  <a:lnTo>
                    <a:pt x="2655" y="390"/>
                  </a:lnTo>
                  <a:lnTo>
                    <a:pt x="2655" y="487"/>
                  </a:lnTo>
                  <a:lnTo>
                    <a:pt x="2655" y="1266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" name="Google Shape;237;p16">
            <a:extLst>
              <a:ext uri="{FF2B5EF4-FFF2-40B4-BE49-F238E27FC236}">
                <a16:creationId xmlns:a16="http://schemas.microsoft.com/office/drawing/2014/main" id="{A9B8E713-ADB0-4396-AF28-C82C8ECC8B8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784111" y="1453117"/>
            <a:ext cx="2877880" cy="297711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-US" sz="1600" dirty="0"/>
              <a:t>Around 45K referrals in 2016, most to East Jerusalem</a:t>
            </a:r>
          </a:p>
          <a:p>
            <a:pPr marL="76200" lvl="0" indent="0" rtl="0"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lang="en-US" sz="1600" dirty="0"/>
          </a:p>
          <a:p>
            <a: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Char char="▰"/>
            </a:pPr>
            <a:r>
              <a:rPr lang="en-US" sz="1600" dirty="0"/>
              <a:t>Permits are required to travel between the West Bank and East Jerusalem</a:t>
            </a:r>
          </a:p>
          <a:p>
            <a:pPr marL="76200" lvl="0" indent="0" rtl="0"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lang="en-US" sz="16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B97C40A-E3B0-4DA3-9BB7-AE8E4AE6C2B9}"/>
              </a:ext>
            </a:extLst>
          </p:cNvPr>
          <p:cNvSpPr/>
          <p:nvPr/>
        </p:nvSpPr>
        <p:spPr>
          <a:xfrm>
            <a:off x="0" y="5036457"/>
            <a:ext cx="5431221" cy="10704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800">
                <a:solidFill>
                  <a:schemeClr val="tx2">
                    <a:lumMod val="50000"/>
                  </a:schemeClr>
                </a:solidFill>
              </a:rPr>
              <a:t>https://www.map.org.uk/downloads/map-ch1--access-to-healthcare.pdf</a:t>
            </a:r>
            <a:endParaRPr lang="en-US" sz="8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4"/>
          <p:cNvSpPr txBox="1">
            <a:spLocks noGrp="1"/>
          </p:cNvSpPr>
          <p:nvPr>
            <p:ph type="ctrTitle"/>
          </p:nvPr>
        </p:nvSpPr>
        <p:spPr>
          <a:xfrm>
            <a:off x="718706" y="3197213"/>
            <a:ext cx="40944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dirty="0"/>
              <a:t>OBSTACLES</a:t>
            </a:r>
            <a:endParaRPr sz="4400" dirty="0"/>
          </a:p>
        </p:txBody>
      </p:sp>
      <p:sp>
        <p:nvSpPr>
          <p:cNvPr id="223" name="Google Shape;223;p14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6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492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CHECKPOINTS AND ROAD CLOSURES</a:t>
            </a:r>
            <a:endParaRPr dirty="0"/>
          </a:p>
        </p:txBody>
      </p:sp>
      <p:sp>
        <p:nvSpPr>
          <p:cNvPr id="237" name="Google Shape;237;p16"/>
          <p:cNvSpPr txBox="1">
            <a:spLocks noGrp="1"/>
          </p:cNvSpPr>
          <p:nvPr>
            <p:ph type="body" idx="1"/>
          </p:nvPr>
        </p:nvSpPr>
        <p:spPr>
          <a:xfrm>
            <a:off x="3560475" y="1858689"/>
            <a:ext cx="5075525" cy="206475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Char char="▰"/>
            </a:pPr>
            <a:r>
              <a:rPr lang="en-US" sz="1800" dirty="0"/>
              <a:t>Network of checkpoints located throughout the West Bank inhibits freedom of movement</a:t>
            </a:r>
          </a:p>
          <a:p>
            <a: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Char char="▰"/>
            </a:pPr>
            <a:endParaRPr lang="en-US" sz="1800" dirty="0"/>
          </a:p>
          <a:p>
            <a: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Char char="▰"/>
            </a:pPr>
            <a:r>
              <a:rPr lang="en-US" sz="1800" dirty="0"/>
              <a:t>Road closures are commonly instituted as security measures</a:t>
            </a:r>
          </a:p>
          <a:p>
            <a: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Char char="▰"/>
            </a:pPr>
            <a:endParaRPr lang="en-US" sz="1800" dirty="0"/>
          </a:p>
          <a:p>
            <a: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Char char="▰"/>
            </a:pPr>
            <a:r>
              <a:rPr lang="en-US" sz="1800" dirty="0"/>
              <a:t>Barrier between the West Bank and Israel still under construction</a:t>
            </a:r>
            <a:endParaRPr sz="1800" dirty="0"/>
          </a:p>
        </p:txBody>
      </p:sp>
      <p:sp>
        <p:nvSpPr>
          <p:cNvPr id="238" name="Google Shape;238;p16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grpSp>
        <p:nvGrpSpPr>
          <p:cNvPr id="19" name="Google Shape;741;p37"/>
          <p:cNvGrpSpPr/>
          <p:nvPr/>
        </p:nvGrpSpPr>
        <p:grpSpPr>
          <a:xfrm>
            <a:off x="312953" y="654825"/>
            <a:ext cx="333016" cy="241699"/>
            <a:chOff x="4604550" y="3714775"/>
            <a:chExt cx="439625" cy="319075"/>
          </a:xfrm>
        </p:grpSpPr>
        <p:sp>
          <p:nvSpPr>
            <p:cNvPr id="20" name="Google Shape;742;p37"/>
            <p:cNvSpPr/>
            <p:nvPr/>
          </p:nvSpPr>
          <p:spPr>
            <a:xfrm>
              <a:off x="4604550" y="3714775"/>
              <a:ext cx="439625" cy="319075"/>
            </a:xfrm>
            <a:custGeom>
              <a:avLst/>
              <a:gdLst/>
              <a:ahLst/>
              <a:cxnLst/>
              <a:rect l="0" t="0" r="0" b="0"/>
              <a:pathLst>
                <a:path w="17585" h="12763" fill="none" extrusionOk="0">
                  <a:moveTo>
                    <a:pt x="1" y="1"/>
                  </a:moveTo>
                  <a:lnTo>
                    <a:pt x="1" y="12276"/>
                  </a:lnTo>
                  <a:lnTo>
                    <a:pt x="1" y="12276"/>
                  </a:lnTo>
                  <a:lnTo>
                    <a:pt x="1" y="12373"/>
                  </a:lnTo>
                  <a:lnTo>
                    <a:pt x="25" y="12471"/>
                  </a:lnTo>
                  <a:lnTo>
                    <a:pt x="74" y="12544"/>
                  </a:lnTo>
                  <a:lnTo>
                    <a:pt x="122" y="12617"/>
                  </a:lnTo>
                  <a:lnTo>
                    <a:pt x="196" y="12690"/>
                  </a:lnTo>
                  <a:lnTo>
                    <a:pt x="293" y="12714"/>
                  </a:lnTo>
                  <a:lnTo>
                    <a:pt x="366" y="12763"/>
                  </a:lnTo>
                  <a:lnTo>
                    <a:pt x="488" y="12763"/>
                  </a:lnTo>
                  <a:lnTo>
                    <a:pt x="17585" y="1276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743;p37"/>
            <p:cNvSpPr/>
            <p:nvPr/>
          </p:nvSpPr>
          <p:spPr>
            <a:xfrm>
              <a:off x="4647175" y="3761675"/>
              <a:ext cx="354400" cy="213725"/>
            </a:xfrm>
            <a:custGeom>
              <a:avLst/>
              <a:gdLst/>
              <a:ahLst/>
              <a:cxnLst/>
              <a:rect l="0" t="0" r="0" b="0"/>
              <a:pathLst>
                <a:path w="14176" h="8549" fill="none" extrusionOk="0">
                  <a:moveTo>
                    <a:pt x="1" y="8549"/>
                  </a:moveTo>
                  <a:lnTo>
                    <a:pt x="3654" y="4408"/>
                  </a:lnTo>
                  <a:lnTo>
                    <a:pt x="5821" y="5699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61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61" y="1924"/>
                  </a:lnTo>
                  <a:lnTo>
                    <a:pt x="9085" y="1924"/>
                  </a:lnTo>
                  <a:lnTo>
                    <a:pt x="10571" y="3337"/>
                  </a:lnTo>
                  <a:lnTo>
                    <a:pt x="14175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B7F5F8F7-2762-41CC-8B18-22478CAE41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28056"/>
            <a:ext cx="2888343" cy="381544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51B9DBD-7C11-46A5-8C33-924CF39BAD59}"/>
              </a:ext>
            </a:extLst>
          </p:cNvPr>
          <p:cNvSpPr txBox="1"/>
          <p:nvPr/>
        </p:nvSpPr>
        <p:spPr>
          <a:xfrm>
            <a:off x="1400629" y="4952100"/>
            <a:ext cx="168365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tx2">
                    <a:lumMod val="50000"/>
                  </a:schemeClr>
                </a:solidFill>
              </a:rPr>
              <a:t>https://www.btselem.org/map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alerio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6309</TotalTime>
  <Words>1216</Words>
  <Application>Microsoft Office PowerPoint</Application>
  <PresentationFormat>On-screen Show (16:9)</PresentationFormat>
  <Paragraphs>223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Times New Roman</vt:lpstr>
      <vt:lpstr>Roboto Condensed Light</vt:lpstr>
      <vt:lpstr>Arvo</vt:lpstr>
      <vt:lpstr>Roboto Condensed</vt:lpstr>
      <vt:lpstr>Arial</vt:lpstr>
      <vt:lpstr>Calibri</vt:lpstr>
      <vt:lpstr>Salerio template</vt:lpstr>
      <vt:lpstr>Examining the Effects of Physical Barriers on Healthcare Accessibility in the West Bank</vt:lpstr>
      <vt:lpstr>OVERVIEW</vt:lpstr>
      <vt:lpstr>BACKGROUND</vt:lpstr>
      <vt:lpstr>HOW DID WE GET HERE?</vt:lpstr>
      <vt:lpstr>PowerPoint Presentation</vt:lpstr>
      <vt:lpstr>HEALTHCARE PROVIDERS</vt:lpstr>
      <vt:lpstr>SYSTEM OF REFERRALS</vt:lpstr>
      <vt:lpstr>OBSTACLES</vt:lpstr>
      <vt:lpstr>CHECKPOINTS AND ROAD CLOSURES</vt:lpstr>
      <vt:lpstr>AMBULANCE SCREENING</vt:lpstr>
      <vt:lpstr>ANALYSIS</vt:lpstr>
      <vt:lpstr>PROPOSED ANALYSIS</vt:lpstr>
      <vt:lpstr>POPULAR METHODS</vt:lpstr>
      <vt:lpstr>METHODS: TWO STEP FLOATING CATCHMENT AREA</vt:lpstr>
      <vt:lpstr>METHODS: TWO STEP FLOATING CATCHMENT AREA</vt:lpstr>
      <vt:lpstr>METHODS: TWO STEP FLOATING CATCHMENT AREA</vt:lpstr>
      <vt:lpstr>METHODS: FCA FAMILY</vt:lpstr>
      <vt:lpstr>DATA</vt:lpstr>
      <vt:lpstr>MILESTONES</vt:lpstr>
      <vt:lpstr>REFERENCES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James</dc:creator>
  <cp:lastModifiedBy>SKORYANC, JAMES JACOB</cp:lastModifiedBy>
  <cp:revision>81</cp:revision>
  <cp:lastPrinted>2018-07-26T21:10:40Z</cp:lastPrinted>
  <dcterms:modified xsi:type="dcterms:W3CDTF">2018-07-26T23:04:28Z</dcterms:modified>
</cp:coreProperties>
</file>