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6"/>
  </p:notesMasterIdLst>
  <p:handoutMasterIdLst>
    <p:handoutMasterId r:id="rId37"/>
  </p:handoutMasterIdLst>
  <p:sldIdLst>
    <p:sldId id="322" r:id="rId5"/>
    <p:sldId id="323" r:id="rId6"/>
    <p:sldId id="311" r:id="rId7"/>
    <p:sldId id="324" r:id="rId8"/>
    <p:sldId id="328" r:id="rId9"/>
    <p:sldId id="329" r:id="rId10"/>
    <p:sldId id="325" r:id="rId11"/>
    <p:sldId id="313" r:id="rId12"/>
    <p:sldId id="330" r:id="rId13"/>
    <p:sldId id="331" r:id="rId14"/>
    <p:sldId id="332" r:id="rId15"/>
    <p:sldId id="333" r:id="rId16"/>
    <p:sldId id="335" r:id="rId17"/>
    <p:sldId id="334" r:id="rId18"/>
    <p:sldId id="327" r:id="rId19"/>
    <p:sldId id="312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8" r:id="rId32"/>
    <p:sldId id="347" r:id="rId33"/>
    <p:sldId id="349" r:id="rId34"/>
    <p:sldId id="350" r:id="rId35"/>
  </p:sldIdLst>
  <p:sldSz cx="12188825" cy="6858000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81" autoAdjust="0"/>
  </p:normalViewPr>
  <p:slideViewPr>
    <p:cSldViewPr showGuides="1">
      <p:cViewPr varScale="1">
        <p:scale>
          <a:sx n="73" d="100"/>
          <a:sy n="73" d="100"/>
        </p:scale>
        <p:origin x="60" y="450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9" d="100"/>
          <a:sy n="79" d="100"/>
        </p:scale>
        <p:origin x="249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EBF72B-ACB4-40D8-85FD-3484F8793C28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accent1_2" csCatId="accent1" phldr="1"/>
      <dgm:spPr/>
    </dgm:pt>
    <dgm:pt modelId="{3B58475B-08C9-4326-9FC0-DFF9A6139608}">
      <dgm:prSet phldrT="[Text]"/>
      <dgm:spPr/>
      <dgm:t>
        <a:bodyPr/>
        <a:lstStyle/>
        <a:p>
          <a:r>
            <a:rPr lang="en-US" dirty="0"/>
            <a:t>Research tools of Augmented Reality </a:t>
          </a:r>
        </a:p>
      </dgm:t>
    </dgm:pt>
    <dgm:pt modelId="{1F4E54A8-B52F-47F7-8EE5-4D7CF4B7D03E}" type="parTrans" cxnId="{8298E11D-10CB-4A86-86A7-3510CF5A6460}">
      <dgm:prSet/>
      <dgm:spPr/>
      <dgm:t>
        <a:bodyPr/>
        <a:lstStyle/>
        <a:p>
          <a:endParaRPr lang="en-US"/>
        </a:p>
      </dgm:t>
    </dgm:pt>
    <dgm:pt modelId="{B73380C3-C7AC-4116-AE74-9528549C6986}" type="sibTrans" cxnId="{8298E11D-10CB-4A86-86A7-3510CF5A6460}">
      <dgm:prSet/>
      <dgm:spPr/>
      <dgm:t>
        <a:bodyPr/>
        <a:lstStyle/>
        <a:p>
          <a:endParaRPr lang="en-US"/>
        </a:p>
      </dgm:t>
    </dgm:pt>
    <dgm:pt modelId="{39B8DB77-9324-4272-A086-1D5C36E6BB37}">
      <dgm:prSet phldrT="[Text]"/>
      <dgm:spPr/>
      <dgm:t>
        <a:bodyPr/>
        <a:lstStyle/>
        <a:p>
          <a:r>
            <a:rPr lang="en-US" dirty="0"/>
            <a:t>Develop survey</a:t>
          </a:r>
        </a:p>
      </dgm:t>
    </dgm:pt>
    <dgm:pt modelId="{D03FE3D1-9745-4422-9C12-A0448E60494B}" type="parTrans" cxnId="{89D92009-16BB-42A1-BB31-C21B712FDC85}">
      <dgm:prSet/>
      <dgm:spPr/>
      <dgm:t>
        <a:bodyPr/>
        <a:lstStyle/>
        <a:p>
          <a:endParaRPr lang="en-US"/>
        </a:p>
      </dgm:t>
    </dgm:pt>
    <dgm:pt modelId="{B211BB84-F444-4E72-9692-591864496648}" type="sibTrans" cxnId="{89D92009-16BB-42A1-BB31-C21B712FDC85}">
      <dgm:prSet/>
      <dgm:spPr/>
      <dgm:t>
        <a:bodyPr/>
        <a:lstStyle/>
        <a:p>
          <a:endParaRPr lang="en-US"/>
        </a:p>
      </dgm:t>
    </dgm:pt>
    <dgm:pt modelId="{67AA953A-157D-460F-85E4-E3EF3B6EA476}">
      <dgm:prSet phldrT="[Text]"/>
      <dgm:spPr/>
      <dgm:t>
        <a:bodyPr/>
        <a:lstStyle/>
        <a:p>
          <a:r>
            <a:rPr lang="en-US" dirty="0"/>
            <a:t>Initiate contact with participants and collect survey results</a:t>
          </a:r>
        </a:p>
      </dgm:t>
    </dgm:pt>
    <dgm:pt modelId="{25EC3B19-5082-4E0C-AAD3-031115DD40BF}" type="parTrans" cxnId="{D789190E-6A70-45F2-A1A2-1456EE804788}">
      <dgm:prSet/>
      <dgm:spPr/>
      <dgm:t>
        <a:bodyPr/>
        <a:lstStyle/>
        <a:p>
          <a:endParaRPr lang="en-US"/>
        </a:p>
      </dgm:t>
    </dgm:pt>
    <dgm:pt modelId="{13FD577D-A29D-4FAC-A385-CF199DFD891D}" type="sibTrans" cxnId="{D789190E-6A70-45F2-A1A2-1456EE804788}">
      <dgm:prSet/>
      <dgm:spPr/>
      <dgm:t>
        <a:bodyPr/>
        <a:lstStyle/>
        <a:p>
          <a:endParaRPr lang="en-US"/>
        </a:p>
      </dgm:t>
    </dgm:pt>
    <dgm:pt modelId="{59261297-0274-409D-999D-C9AF69F5982A}" type="pres">
      <dgm:prSet presAssocID="{FDEBF72B-ACB4-40D8-85FD-3484F8793C28}" presName="Name0" presStyleCnt="0">
        <dgm:presLayoutVars>
          <dgm:dir/>
          <dgm:resizeHandles val="exact"/>
        </dgm:presLayoutVars>
      </dgm:prSet>
      <dgm:spPr/>
    </dgm:pt>
    <dgm:pt modelId="{0D08EB4F-36D7-421A-A6BB-685F9AA84D31}" type="pres">
      <dgm:prSet presAssocID="{3B58475B-08C9-4326-9FC0-DFF9A6139608}" presName="composite" presStyleCnt="0"/>
      <dgm:spPr/>
    </dgm:pt>
    <dgm:pt modelId="{5EBB2528-707E-4EDC-A3A1-C1E33110B619}" type="pres">
      <dgm:prSet presAssocID="{3B58475B-08C9-4326-9FC0-DFF9A6139608}" presName="bgChev" presStyleLbl="node1" presStyleIdx="0" presStyleCnt="3" custLinFactNeighborX="-29265" custLinFactNeighborY="-98980"/>
      <dgm:spPr/>
    </dgm:pt>
    <dgm:pt modelId="{F6905999-8C65-4516-8162-F759F4A08B8A}" type="pres">
      <dgm:prSet presAssocID="{3B58475B-08C9-4326-9FC0-DFF9A6139608}" presName="txNode" presStyleLbl="fgAcc1" presStyleIdx="0" presStyleCnt="3" custLinFactNeighborX="-58467" custLinFactNeighborY="12720">
        <dgm:presLayoutVars>
          <dgm:bulletEnabled val="1"/>
        </dgm:presLayoutVars>
      </dgm:prSet>
      <dgm:spPr/>
    </dgm:pt>
    <dgm:pt modelId="{84795589-D40A-420D-9E9C-EDE07EF95FBE}" type="pres">
      <dgm:prSet presAssocID="{B73380C3-C7AC-4116-AE74-9528549C6986}" presName="compositeSpace" presStyleCnt="0"/>
      <dgm:spPr/>
    </dgm:pt>
    <dgm:pt modelId="{961D7621-AB05-4241-B1CE-82A6B06C6E4F}" type="pres">
      <dgm:prSet presAssocID="{39B8DB77-9324-4272-A086-1D5C36E6BB37}" presName="composite" presStyleCnt="0"/>
      <dgm:spPr/>
    </dgm:pt>
    <dgm:pt modelId="{431CFCB7-F692-4805-8A42-3B0CF74845A1}" type="pres">
      <dgm:prSet presAssocID="{39B8DB77-9324-4272-A086-1D5C36E6BB37}" presName="bgChev" presStyleLbl="node1" presStyleIdx="1" presStyleCnt="3" custLinFactNeighborX="-15098" custLinFactNeighborY="-98980"/>
      <dgm:spPr/>
    </dgm:pt>
    <dgm:pt modelId="{28B909EA-2D00-480C-BC43-CB4D92FE8121}" type="pres">
      <dgm:prSet presAssocID="{39B8DB77-9324-4272-A086-1D5C36E6BB37}" presName="txNode" presStyleLbl="fgAcc1" presStyleIdx="1" presStyleCnt="3" custLinFactX="-43403" custLinFactY="25580" custLinFactNeighborX="-100000" custLinFactNeighborY="100000">
        <dgm:presLayoutVars>
          <dgm:bulletEnabled val="1"/>
        </dgm:presLayoutVars>
      </dgm:prSet>
      <dgm:spPr/>
    </dgm:pt>
    <dgm:pt modelId="{E79674AC-694F-48AC-B835-D82BC14E21B2}" type="pres">
      <dgm:prSet presAssocID="{B211BB84-F444-4E72-9692-591864496648}" presName="compositeSpace" presStyleCnt="0"/>
      <dgm:spPr/>
    </dgm:pt>
    <dgm:pt modelId="{740CCEFD-45CC-4299-AD30-2F2111149FF8}" type="pres">
      <dgm:prSet presAssocID="{67AA953A-157D-460F-85E4-E3EF3B6EA476}" presName="composite" presStyleCnt="0"/>
      <dgm:spPr/>
    </dgm:pt>
    <dgm:pt modelId="{CC335582-B3B8-4A85-B9EF-771D1B91ECAD}" type="pres">
      <dgm:prSet presAssocID="{67AA953A-157D-460F-85E4-E3EF3B6EA476}" presName="bgChev" presStyleLbl="node1" presStyleIdx="2" presStyleCnt="3" custLinFactNeighborX="-29265" custLinFactNeighborY="-98980"/>
      <dgm:spPr/>
    </dgm:pt>
    <dgm:pt modelId="{6566609C-7A5B-4996-86BA-9AE916465D82}" type="pres">
      <dgm:prSet presAssocID="{67AA953A-157D-460F-85E4-E3EF3B6EA476}" presName="txNode" presStyleLbl="fgAcc1" presStyleIdx="2" presStyleCnt="3" custLinFactX="-61236" custLinFactY="23781" custLinFactNeighborX="-100000" custLinFactNeighborY="100000">
        <dgm:presLayoutVars>
          <dgm:bulletEnabled val="1"/>
        </dgm:presLayoutVars>
      </dgm:prSet>
      <dgm:spPr/>
    </dgm:pt>
  </dgm:ptLst>
  <dgm:cxnLst>
    <dgm:cxn modelId="{83B39C00-656F-4999-9E35-A801BE173FE3}" type="presOf" srcId="{3B58475B-08C9-4326-9FC0-DFF9A6139608}" destId="{F6905999-8C65-4516-8162-F759F4A08B8A}" srcOrd="0" destOrd="0" presId="urn:microsoft.com/office/officeart/2005/8/layout/chevronAccent+Icon"/>
    <dgm:cxn modelId="{44623502-B394-4319-9008-959027C9D913}" type="presOf" srcId="{39B8DB77-9324-4272-A086-1D5C36E6BB37}" destId="{28B909EA-2D00-480C-BC43-CB4D92FE8121}" srcOrd="0" destOrd="0" presId="urn:microsoft.com/office/officeart/2005/8/layout/chevronAccent+Icon"/>
    <dgm:cxn modelId="{89D92009-16BB-42A1-BB31-C21B712FDC85}" srcId="{FDEBF72B-ACB4-40D8-85FD-3484F8793C28}" destId="{39B8DB77-9324-4272-A086-1D5C36E6BB37}" srcOrd="1" destOrd="0" parTransId="{D03FE3D1-9745-4422-9C12-A0448E60494B}" sibTransId="{B211BB84-F444-4E72-9692-591864496648}"/>
    <dgm:cxn modelId="{D789190E-6A70-45F2-A1A2-1456EE804788}" srcId="{FDEBF72B-ACB4-40D8-85FD-3484F8793C28}" destId="{67AA953A-157D-460F-85E4-E3EF3B6EA476}" srcOrd="2" destOrd="0" parTransId="{25EC3B19-5082-4E0C-AAD3-031115DD40BF}" sibTransId="{13FD577D-A29D-4FAC-A385-CF199DFD891D}"/>
    <dgm:cxn modelId="{8298E11D-10CB-4A86-86A7-3510CF5A6460}" srcId="{FDEBF72B-ACB4-40D8-85FD-3484F8793C28}" destId="{3B58475B-08C9-4326-9FC0-DFF9A6139608}" srcOrd="0" destOrd="0" parTransId="{1F4E54A8-B52F-47F7-8EE5-4D7CF4B7D03E}" sibTransId="{B73380C3-C7AC-4116-AE74-9528549C6986}"/>
    <dgm:cxn modelId="{7DD78F9C-8634-4E71-97D9-DD5AE8DE520A}" type="presOf" srcId="{67AA953A-157D-460F-85E4-E3EF3B6EA476}" destId="{6566609C-7A5B-4996-86BA-9AE916465D82}" srcOrd="0" destOrd="0" presId="urn:microsoft.com/office/officeart/2005/8/layout/chevronAccent+Icon"/>
    <dgm:cxn modelId="{E59250B8-576E-4389-9E7D-1E7436AE8295}" type="presOf" srcId="{FDEBF72B-ACB4-40D8-85FD-3484F8793C28}" destId="{59261297-0274-409D-999D-C9AF69F5982A}" srcOrd="0" destOrd="0" presId="urn:microsoft.com/office/officeart/2005/8/layout/chevronAccent+Icon"/>
    <dgm:cxn modelId="{1519EE66-3F4C-4649-9407-A7DC41060F35}" type="presParOf" srcId="{59261297-0274-409D-999D-C9AF69F5982A}" destId="{0D08EB4F-36D7-421A-A6BB-685F9AA84D31}" srcOrd="0" destOrd="0" presId="urn:microsoft.com/office/officeart/2005/8/layout/chevronAccent+Icon"/>
    <dgm:cxn modelId="{95C28B28-5537-4A2C-B01F-5E1309DEB83B}" type="presParOf" srcId="{0D08EB4F-36D7-421A-A6BB-685F9AA84D31}" destId="{5EBB2528-707E-4EDC-A3A1-C1E33110B619}" srcOrd="0" destOrd="0" presId="urn:microsoft.com/office/officeart/2005/8/layout/chevronAccent+Icon"/>
    <dgm:cxn modelId="{9B12AAF4-19E7-48FA-A539-0C62AECF100F}" type="presParOf" srcId="{0D08EB4F-36D7-421A-A6BB-685F9AA84D31}" destId="{F6905999-8C65-4516-8162-F759F4A08B8A}" srcOrd="1" destOrd="0" presId="urn:microsoft.com/office/officeart/2005/8/layout/chevronAccent+Icon"/>
    <dgm:cxn modelId="{8C5C1F7D-24AD-4EEF-92CC-75BC9733F96E}" type="presParOf" srcId="{59261297-0274-409D-999D-C9AF69F5982A}" destId="{84795589-D40A-420D-9E9C-EDE07EF95FBE}" srcOrd="1" destOrd="0" presId="urn:microsoft.com/office/officeart/2005/8/layout/chevronAccent+Icon"/>
    <dgm:cxn modelId="{20EF230D-DA9E-4D2C-BCAB-D4AF8A6CCD78}" type="presParOf" srcId="{59261297-0274-409D-999D-C9AF69F5982A}" destId="{961D7621-AB05-4241-B1CE-82A6B06C6E4F}" srcOrd="2" destOrd="0" presId="urn:microsoft.com/office/officeart/2005/8/layout/chevronAccent+Icon"/>
    <dgm:cxn modelId="{7E2404DE-6082-4794-BF92-4F76AD1C9724}" type="presParOf" srcId="{961D7621-AB05-4241-B1CE-82A6B06C6E4F}" destId="{431CFCB7-F692-4805-8A42-3B0CF74845A1}" srcOrd="0" destOrd="0" presId="urn:microsoft.com/office/officeart/2005/8/layout/chevronAccent+Icon"/>
    <dgm:cxn modelId="{4A84BC8B-4AEF-4CEE-9101-D197502A723C}" type="presParOf" srcId="{961D7621-AB05-4241-B1CE-82A6B06C6E4F}" destId="{28B909EA-2D00-480C-BC43-CB4D92FE8121}" srcOrd="1" destOrd="0" presId="urn:microsoft.com/office/officeart/2005/8/layout/chevronAccent+Icon"/>
    <dgm:cxn modelId="{DF8942FA-9F4F-4757-90E6-8EBF3A1CDF45}" type="presParOf" srcId="{59261297-0274-409D-999D-C9AF69F5982A}" destId="{E79674AC-694F-48AC-B835-D82BC14E21B2}" srcOrd="3" destOrd="0" presId="urn:microsoft.com/office/officeart/2005/8/layout/chevronAccent+Icon"/>
    <dgm:cxn modelId="{CCC9A8D2-40E7-4668-A3E0-A886A5107EDA}" type="presParOf" srcId="{59261297-0274-409D-999D-C9AF69F5982A}" destId="{740CCEFD-45CC-4299-AD30-2F2111149FF8}" srcOrd="4" destOrd="0" presId="urn:microsoft.com/office/officeart/2005/8/layout/chevronAccent+Icon"/>
    <dgm:cxn modelId="{68518716-52C0-44AD-A3DD-F49D9526B830}" type="presParOf" srcId="{740CCEFD-45CC-4299-AD30-2F2111149FF8}" destId="{CC335582-B3B8-4A85-B9EF-771D1B91ECAD}" srcOrd="0" destOrd="0" presId="urn:microsoft.com/office/officeart/2005/8/layout/chevronAccent+Icon"/>
    <dgm:cxn modelId="{537747BF-72BC-4192-8D0E-25834AC8F82A}" type="presParOf" srcId="{740CCEFD-45CC-4299-AD30-2F2111149FF8}" destId="{6566609C-7A5B-4996-86BA-9AE916465D82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B2528-707E-4EDC-A3A1-C1E33110B619}">
      <dsp:nvSpPr>
        <dsp:cNvPr id="0" name=""/>
        <dsp:cNvSpPr/>
      </dsp:nvSpPr>
      <dsp:spPr>
        <a:xfrm>
          <a:off x="0" y="381002"/>
          <a:ext cx="2689496" cy="103814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05999-8C65-4516-8162-F759F4A08B8A}">
      <dsp:nvSpPr>
        <dsp:cNvPr id="0" name=""/>
        <dsp:cNvSpPr/>
      </dsp:nvSpPr>
      <dsp:spPr>
        <a:xfrm>
          <a:off x="0" y="1800147"/>
          <a:ext cx="2271130" cy="1038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Research tools of Augmented Reality </a:t>
          </a:r>
        </a:p>
      </dsp:txBody>
      <dsp:txXfrm>
        <a:off x="30406" y="1830553"/>
        <a:ext cx="2210318" cy="977333"/>
      </dsp:txXfrm>
    </dsp:sp>
    <dsp:sp modelId="{431CFCB7-F692-4805-8A42-3B0CF74845A1}">
      <dsp:nvSpPr>
        <dsp:cNvPr id="0" name=""/>
        <dsp:cNvSpPr/>
      </dsp:nvSpPr>
      <dsp:spPr>
        <a:xfrm>
          <a:off x="2667012" y="381002"/>
          <a:ext cx="2689496" cy="103814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909EA-2D00-480C-BC43-CB4D92FE8121}">
      <dsp:nvSpPr>
        <dsp:cNvPr id="0" name=""/>
        <dsp:cNvSpPr/>
      </dsp:nvSpPr>
      <dsp:spPr>
        <a:xfrm>
          <a:off x="533403" y="2971798"/>
          <a:ext cx="2271130" cy="1038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Develop survey</a:t>
          </a:r>
        </a:p>
      </dsp:txBody>
      <dsp:txXfrm>
        <a:off x="563809" y="3002204"/>
        <a:ext cx="2210318" cy="977333"/>
      </dsp:txXfrm>
    </dsp:sp>
    <dsp:sp modelId="{CC335582-B3B8-4A85-B9EF-771D1B91ECAD}">
      <dsp:nvSpPr>
        <dsp:cNvPr id="0" name=""/>
        <dsp:cNvSpPr/>
      </dsp:nvSpPr>
      <dsp:spPr>
        <a:xfrm>
          <a:off x="5357994" y="381002"/>
          <a:ext cx="2689496" cy="103814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6609C-7A5B-4996-86BA-9AE916465D82}">
      <dsp:nvSpPr>
        <dsp:cNvPr id="0" name=""/>
        <dsp:cNvSpPr/>
      </dsp:nvSpPr>
      <dsp:spPr>
        <a:xfrm>
          <a:off x="3200394" y="2953122"/>
          <a:ext cx="2271130" cy="1038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Initiate contact with participants and collect survey results</a:t>
          </a:r>
        </a:p>
      </dsp:txBody>
      <dsp:txXfrm>
        <a:off x="3230800" y="2983528"/>
        <a:ext cx="2210318" cy="977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4/27/2022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4/27/2022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955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1" cap="none" spc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1D2498CD-A622-4ACC-98D8-8365C1B868F0}" type="datetime1">
              <a:rPr lang="en-US" smtClean="0"/>
              <a:pPr/>
              <a:t>4/27/2022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0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CF6B-193C-4CEB-9860-F1C5F0818FA3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95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CBC3-4EDC-4C84-BDD0-15F2AD890B92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F3DB-CE40-42F4-BAF4-5D73D1160093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8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A6E5-33C6-44C3-9324-1BC5DF93F43F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7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C1D9-07E1-4387-AF34-89EE2802766D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9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E85B-B39A-43E9-82DE-E3279D984288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0C95-D35D-47FC-816D-E56328637043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8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163A7-695C-4C09-B334-6924060F5B71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6D02-49B3-41C1-9893-391F698AE757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AC91-90B4-40B7-917F-BAE86E369F96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AB525-F3F4-481A-B8D5-B732FA9EB082}" type="datetime1">
              <a:rPr lang="en-US" smtClean="0"/>
              <a:pPr/>
              <a:t>4/27/2022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4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none" spc="0" baseline="0">
          <a:ln w="9525">
            <a:noFill/>
            <a:prstDash val="solid"/>
          </a:ln>
          <a:solidFill>
            <a:schemeClr val="accent5"/>
          </a:solidFill>
          <a:effectLst/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science.com/34843-augmented-reality.html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eospatial.blogs.com/geospatial/2020/08/study-shows-augmented-reality-improves-productivity-of-underground-utility-locators.html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different.com/online_exclusives/2020/10/annual-report-reveals-increase-in-excavation-related-damages-to-utilities" TargetMode="External"/><Relationship Id="rId2" Type="http://schemas.openxmlformats.org/officeDocument/2006/relationships/hyperlink" Target="https://doi.org/10.12948/issn14531305/22.2.2018.0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/index.php?title=Pok%C3%A9mon_Go&amp;oldid=1083445366" TargetMode="External"/><Relationship Id="rId5" Type="http://schemas.openxmlformats.org/officeDocument/2006/relationships/hyperlink" Target="https://ebookcentral.proquest.com/lib/pensu/detail.action?docID=3238278" TargetMode="External"/><Relationship Id="rId4" Type="http://schemas.openxmlformats.org/officeDocument/2006/relationships/hyperlink" Target="https://doi.org/10.1186/2213-7459-1-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pcoftexas.org/home-owners-and-811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agnuselectric.com/index.php/services/specialty/underground-locating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nelocators.com/about-us/" TargetMode="External"/><Relationship Id="rId4" Type="http://schemas.openxmlformats.org/officeDocument/2006/relationships/hyperlink" Target="https://www.acsunderground.com/underground-utility-locating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adviser.com/index.php/Product:Smallworld_Electric_Office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scloud.com/blog/gis-for-electric-utilities/#pid=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37" y="838200"/>
            <a:ext cx="8219776" cy="4267200"/>
          </a:xfrm>
        </p:spPr>
        <p:txBody>
          <a:bodyPr>
            <a:normAutofit fontScale="90000"/>
          </a:bodyPr>
          <a:lstStyle/>
          <a:p>
            <a:r>
              <a:rPr lang="en-US" dirty="0"/>
              <a:t>Mobile Visualization of Underground Electric Infrastructure with Augmented Reality and GIS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828800"/>
          </a:xfrm>
        </p:spPr>
        <p:txBody>
          <a:bodyPr>
            <a:normAutofit fontScale="55000" lnSpcReduction="20000"/>
          </a:bodyPr>
          <a:lstStyle/>
          <a:p>
            <a:r>
              <a:rPr lang="en-US" sz="6500" dirty="0"/>
              <a:t>Jason Snyder</a:t>
            </a:r>
          </a:p>
          <a:p>
            <a:r>
              <a:rPr lang="en-US" sz="3000" dirty="0"/>
              <a:t>Advisor – </a:t>
            </a:r>
            <a:r>
              <a:rPr lang="en-US" sz="3000" dirty="0" err="1"/>
              <a:t>Cyle</a:t>
            </a:r>
            <a:r>
              <a:rPr lang="en-US" sz="3000" dirty="0"/>
              <a:t> Vogt</a:t>
            </a:r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r>
              <a:rPr lang="en-US" sz="3000" dirty="0" err="1"/>
              <a:t>Geog</a:t>
            </a:r>
            <a:r>
              <a:rPr lang="en-US" sz="3000" dirty="0"/>
              <a:t> 596A</a:t>
            </a:r>
          </a:p>
          <a:p>
            <a:endParaRPr lang="en-US" sz="3000" dirty="0"/>
          </a:p>
          <a:p>
            <a:r>
              <a:rPr lang="en-US" sz="3000" dirty="0"/>
              <a:t>May 2, 2022</a:t>
            </a:r>
          </a:p>
        </p:txBody>
      </p:sp>
    </p:spTree>
    <p:extLst>
      <p:ext uri="{BB962C8B-B14F-4D97-AF65-F5344CB8AC3E}">
        <p14:creationId xmlns:p14="http://schemas.microsoft.com/office/powerpoint/2010/main" val="421448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36A072-59A7-9E8B-25B4-2BF2D73C6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60697"/>
            <a:ext cx="10035255" cy="672110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BB6572E-7470-09CA-698C-BBE7E6B04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612" y="76200"/>
            <a:ext cx="5618261" cy="618698"/>
          </a:xfrm>
        </p:spPr>
        <p:txBody>
          <a:bodyPr>
            <a:normAutofit fontScale="90000"/>
          </a:bodyPr>
          <a:lstStyle/>
          <a:p>
            <a:r>
              <a:rPr lang="en-US" dirty="0"/>
              <a:t>Electric Utility GIS example</a:t>
            </a:r>
          </a:p>
        </p:txBody>
      </p:sp>
    </p:spTree>
    <p:extLst>
      <p:ext uri="{BB962C8B-B14F-4D97-AF65-F5344CB8AC3E}">
        <p14:creationId xmlns:p14="http://schemas.microsoft.com/office/powerpoint/2010/main" val="8974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795F6-1143-651C-85D8-CCF7BFC9D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B69ACB8-9E4B-736F-78C9-45348D1E2B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38" y="33671"/>
            <a:ext cx="10159147" cy="6790658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A24A446-E2BC-E6A6-DA5D-AD0C4979BD43}"/>
              </a:ext>
            </a:extLst>
          </p:cNvPr>
          <p:cNvSpPr txBox="1">
            <a:spLocks/>
          </p:cNvSpPr>
          <p:nvPr/>
        </p:nvSpPr>
        <p:spPr>
          <a:xfrm>
            <a:off x="1598612" y="76200"/>
            <a:ext cx="5618261" cy="6186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spc="0" baseline="0">
                <a:ln w="9525">
                  <a:noFill/>
                  <a:prstDash val="solid"/>
                </a:ln>
                <a:solidFill>
                  <a:schemeClr val="accent5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Electric Utility GIS example</a:t>
            </a:r>
          </a:p>
        </p:txBody>
      </p:sp>
    </p:spTree>
    <p:extLst>
      <p:ext uri="{BB962C8B-B14F-4D97-AF65-F5344CB8AC3E}">
        <p14:creationId xmlns:p14="http://schemas.microsoft.com/office/powerpoint/2010/main" val="175039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4FB459-3ACF-2285-BC44-C56A509BA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54" y="762000"/>
            <a:ext cx="11623915" cy="5567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ABA97D-BC78-9744-045B-D72DD4E74980}"/>
              </a:ext>
            </a:extLst>
          </p:cNvPr>
          <p:cNvSpPr txBox="1"/>
          <p:nvPr/>
        </p:nvSpPr>
        <p:spPr>
          <a:xfrm>
            <a:off x="1370012" y="6329650"/>
            <a:ext cx="8991600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/>
              <a:t>https://www.google.com/maps/@30.3001134,-97.7034771,3a,83.1y,68.19h,88.96t/data=!3m6!1e1!3m4!1sgKm2xEve9cJYiG0ayfITHQ!2e0!7i16384!8i8192 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218456D0-6176-C389-D307-EABD2288AB70}"/>
              </a:ext>
            </a:extLst>
          </p:cNvPr>
          <p:cNvSpPr/>
          <p:nvPr/>
        </p:nvSpPr>
        <p:spPr>
          <a:xfrm>
            <a:off x="5713412" y="2362200"/>
            <a:ext cx="484632" cy="97840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90987EB5-4D24-4848-5C1B-D4047B904289}"/>
              </a:ext>
            </a:extLst>
          </p:cNvPr>
          <p:cNvSpPr/>
          <p:nvPr/>
        </p:nvSpPr>
        <p:spPr>
          <a:xfrm>
            <a:off x="6323012" y="2450592"/>
            <a:ext cx="484632" cy="97840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22598372-D1A1-EC7F-7FB8-C97BE200B7B2}"/>
              </a:ext>
            </a:extLst>
          </p:cNvPr>
          <p:cNvSpPr/>
          <p:nvPr/>
        </p:nvSpPr>
        <p:spPr>
          <a:xfrm>
            <a:off x="9114690" y="2934894"/>
            <a:ext cx="484632" cy="97840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B402CC26-1B4B-1B0C-3E5B-7010D1DCE37C}"/>
              </a:ext>
            </a:extLst>
          </p:cNvPr>
          <p:cNvSpPr/>
          <p:nvPr/>
        </p:nvSpPr>
        <p:spPr>
          <a:xfrm>
            <a:off x="3164049" y="2542703"/>
            <a:ext cx="484632" cy="97840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23D591DE-2AFE-82EC-1CB0-E201B73322FB}"/>
              </a:ext>
            </a:extLst>
          </p:cNvPr>
          <p:cNvSpPr/>
          <p:nvPr/>
        </p:nvSpPr>
        <p:spPr>
          <a:xfrm>
            <a:off x="8270084" y="1561288"/>
            <a:ext cx="484632" cy="97840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436BBB7-1076-92FB-B4AE-3B8EAD4F0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20" y="29884"/>
            <a:ext cx="7694692" cy="61869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Streetview</a:t>
            </a:r>
            <a:r>
              <a:rPr lang="en-US" dirty="0"/>
              <a:t> Underground Electric Utility</a:t>
            </a:r>
          </a:p>
        </p:txBody>
      </p:sp>
    </p:spTree>
    <p:extLst>
      <p:ext uri="{BB962C8B-B14F-4D97-AF65-F5344CB8AC3E}">
        <p14:creationId xmlns:p14="http://schemas.microsoft.com/office/powerpoint/2010/main" val="165232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B97DC-2CFA-427C-9553-EECB24692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781" y="381000"/>
            <a:ext cx="9161633" cy="609600"/>
          </a:xfrm>
        </p:spPr>
        <p:txBody>
          <a:bodyPr/>
          <a:lstStyle/>
          <a:p>
            <a:r>
              <a:rPr lang="en-US" dirty="0"/>
              <a:t>Augmented Reality (AR)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9A60F7-5167-E5D5-2E27-C152D8641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012" y="3276600"/>
            <a:ext cx="6210300" cy="2971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D0BAC0-DE33-1A29-FF2E-5FEBCDAA2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012" y="1066800"/>
            <a:ext cx="6105525" cy="176212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09D551-64E9-BA92-BDA3-5C5ED664B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288" y="1219199"/>
            <a:ext cx="4419600" cy="4114801"/>
          </a:xfrm>
        </p:spPr>
        <p:txBody>
          <a:bodyPr/>
          <a:lstStyle/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Uses the camera and GPS of a mobile device</a:t>
            </a: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Overlaps virtual environment into view of physical environment</a:t>
            </a:r>
          </a:p>
          <a:p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806A47-8CF4-E7D6-C5C5-0DEE3870223A}"/>
              </a:ext>
            </a:extLst>
          </p:cNvPr>
          <p:cNvSpPr txBox="1"/>
          <p:nvPr/>
        </p:nvSpPr>
        <p:spPr>
          <a:xfrm>
            <a:off x="7999412" y="6248400"/>
            <a:ext cx="1913119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Schmalstieg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2016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A85B9D-1381-8698-242E-DB53E0D79D05}"/>
              </a:ext>
            </a:extLst>
          </p:cNvPr>
          <p:cNvSpPr txBox="1"/>
          <p:nvPr/>
        </p:nvSpPr>
        <p:spPr>
          <a:xfrm>
            <a:off x="7847012" y="2828925"/>
            <a:ext cx="1913119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Schmalstieg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15022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B97DC-2CFA-427C-9553-EECB24692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781" y="381000"/>
            <a:ext cx="9161633" cy="609600"/>
          </a:xfrm>
        </p:spPr>
        <p:txBody>
          <a:bodyPr/>
          <a:lstStyle/>
          <a:p>
            <a:r>
              <a:rPr lang="en-US" dirty="0"/>
              <a:t>Augmented Reality (AR)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850B7E-BAC8-401E-93AE-D1AAA9FAD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1143000"/>
            <a:ext cx="7620000" cy="5086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1F6F83-E865-FA2B-11E3-983E0ECAAB3D}"/>
              </a:ext>
            </a:extLst>
          </p:cNvPr>
          <p:cNvSpPr txBox="1"/>
          <p:nvPr/>
        </p:nvSpPr>
        <p:spPr>
          <a:xfrm>
            <a:off x="2251936" y="6169223"/>
            <a:ext cx="6093822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https://www.livescience.com/34843-augmented-reality.html</a:t>
            </a: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F116E2-3E8D-E5DB-A8EB-6B9360C3A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996" y="1188719"/>
            <a:ext cx="4535216" cy="25657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DFA489-2E97-8DF4-DC88-51176E70604B}"/>
              </a:ext>
            </a:extLst>
          </p:cNvPr>
          <p:cNvSpPr txBox="1"/>
          <p:nvPr/>
        </p:nvSpPr>
        <p:spPr>
          <a:xfrm>
            <a:off x="6399212" y="3686175"/>
            <a:ext cx="6324100" cy="27699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1200" u="sng" dirty="0"/>
              <a:t>https://www.pokemon.com/us/pokemon-video-games/pokemon-go/</a:t>
            </a:r>
          </a:p>
        </p:txBody>
      </p:sp>
    </p:spTree>
    <p:extLst>
      <p:ext uri="{BB962C8B-B14F-4D97-AF65-F5344CB8AC3E}">
        <p14:creationId xmlns:p14="http://schemas.microsoft.com/office/powerpoint/2010/main" val="4225336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B97DC-2CFA-427C-9553-EECB24692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12" y="323850"/>
            <a:ext cx="9829802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Augmented Reality (AR) for Underground Utilities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850B7E-BAC8-401E-93AE-D1AAA9FAD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7532" y="1143000"/>
            <a:ext cx="7353759" cy="5086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0D1F5F-C91A-7DFE-665D-69A54FF32717}"/>
              </a:ext>
            </a:extLst>
          </p:cNvPr>
          <p:cNvSpPr txBox="1"/>
          <p:nvPr/>
        </p:nvSpPr>
        <p:spPr>
          <a:xfrm>
            <a:off x="3238002" y="6229350"/>
            <a:ext cx="609382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https://geospatial.blogs.com/geospatial/2020/08/study-shows-augmented-reality-improves-productivity-of-underground-utility-locators.html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908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E0E76E-2210-FCF2-16A4-1F6D1902E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prototype mobile mapping application</a:t>
            </a:r>
          </a:p>
          <a:p>
            <a:r>
              <a:rPr lang="en-US" dirty="0"/>
              <a:t>Incorporate Augmented Reality</a:t>
            </a:r>
          </a:p>
          <a:p>
            <a:r>
              <a:rPr lang="en-US" dirty="0"/>
              <a:t>Field testing and feedback</a:t>
            </a:r>
          </a:p>
        </p:txBody>
      </p:sp>
    </p:spTree>
    <p:extLst>
      <p:ext uri="{BB962C8B-B14F-4D97-AF65-F5344CB8AC3E}">
        <p14:creationId xmlns:p14="http://schemas.microsoft.com/office/powerpoint/2010/main" val="4622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5D8A3-C96C-76EE-5BD7-E441BEAFA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127E9-99BB-67D9-8E25-481CBCA6D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Survey</a:t>
            </a:r>
          </a:p>
          <a:p>
            <a:r>
              <a:rPr lang="en-US" dirty="0"/>
              <a:t>Wireframe prototype </a:t>
            </a:r>
          </a:p>
          <a:p>
            <a:r>
              <a:rPr lang="en-US" dirty="0"/>
              <a:t>Electrical GIS data developed into Augmented Reality </a:t>
            </a:r>
          </a:p>
          <a:p>
            <a:r>
              <a:rPr lang="en-US" dirty="0"/>
              <a:t>Field test Augmented Reality application</a:t>
            </a:r>
          </a:p>
        </p:txBody>
      </p:sp>
    </p:spTree>
    <p:extLst>
      <p:ext uri="{BB962C8B-B14F-4D97-AF65-F5344CB8AC3E}">
        <p14:creationId xmlns:p14="http://schemas.microsoft.com/office/powerpoint/2010/main" val="111286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56B0F-7044-8DE8-E49D-792D2BD24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5BEF2-303F-270F-9263-656C89DB6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 research on design and development has determined that an approach planned around the user’s needs will typically lead to a successful integration and deployment of an application (Tomlinson, 2013)</a:t>
            </a:r>
          </a:p>
          <a:p>
            <a:r>
              <a:rPr lang="en-US" dirty="0"/>
              <a:t>Electric Service Delivery work groups:</a:t>
            </a:r>
          </a:p>
          <a:p>
            <a:pPr lvl="1"/>
            <a:r>
              <a:rPr lang="en-US" dirty="0"/>
              <a:t>One Call Locators</a:t>
            </a:r>
          </a:p>
          <a:p>
            <a:pPr lvl="1"/>
            <a:r>
              <a:rPr lang="en-US" dirty="0"/>
              <a:t>Control Center Operators</a:t>
            </a:r>
          </a:p>
          <a:p>
            <a:pPr lvl="1"/>
            <a:r>
              <a:rPr lang="en-US" dirty="0"/>
              <a:t>GIS Services</a:t>
            </a:r>
          </a:p>
          <a:p>
            <a:pPr lvl="1"/>
            <a:r>
              <a:rPr lang="en-US" dirty="0"/>
              <a:t>Distribution Electricians</a:t>
            </a:r>
          </a:p>
          <a:p>
            <a:pPr lvl="1"/>
            <a:r>
              <a:rPr lang="en-US" dirty="0"/>
              <a:t>Electrical Service Designers</a:t>
            </a:r>
          </a:p>
        </p:txBody>
      </p:sp>
    </p:spTree>
    <p:extLst>
      <p:ext uri="{BB962C8B-B14F-4D97-AF65-F5344CB8AC3E}">
        <p14:creationId xmlns:p14="http://schemas.microsoft.com/office/powerpoint/2010/main" val="277260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97F06-B7D3-BE59-9503-DA18C591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8A86B-FA6A-5828-E086-618371E94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Interface layout</a:t>
            </a:r>
          </a:p>
          <a:p>
            <a:r>
              <a:rPr lang="en-US" dirty="0"/>
              <a:t>Usability standards</a:t>
            </a:r>
          </a:p>
          <a:p>
            <a:r>
              <a:rPr lang="en-US" dirty="0"/>
              <a:t>Scenarios that AR could improve</a:t>
            </a:r>
          </a:p>
          <a:p>
            <a:endParaRPr lang="en-US" dirty="0"/>
          </a:p>
          <a:p>
            <a:r>
              <a:rPr lang="en-US" dirty="0"/>
              <a:t>Usage of current mobile GIS software (EO Web)</a:t>
            </a:r>
          </a:p>
          <a:p>
            <a:r>
              <a:rPr lang="en-US" dirty="0"/>
              <a:t>Advantages/disadvantages</a:t>
            </a:r>
          </a:p>
          <a:p>
            <a:r>
              <a:rPr lang="en-US" dirty="0"/>
              <a:t>Improvements</a:t>
            </a:r>
          </a:p>
        </p:txBody>
      </p:sp>
    </p:spTree>
    <p:extLst>
      <p:ext uri="{BB962C8B-B14F-4D97-AF65-F5344CB8AC3E}">
        <p14:creationId xmlns:p14="http://schemas.microsoft.com/office/powerpoint/2010/main" val="63786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Overview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Analysis of the current underground electric utility locating and verification of assets with a utility Geographic Information System (GIS).</a:t>
            </a:r>
          </a:p>
          <a:p>
            <a:pPr lvl="0"/>
            <a:r>
              <a:rPr lang="en-US" dirty="0"/>
              <a:t>Can GIS mobile mapping software, integrated with Augmented Reality, increase safety, location awareness, and data quality assurance?</a:t>
            </a:r>
          </a:p>
        </p:txBody>
      </p:sp>
    </p:spTree>
    <p:extLst>
      <p:ext uri="{BB962C8B-B14F-4D97-AF65-F5344CB8AC3E}">
        <p14:creationId xmlns:p14="http://schemas.microsoft.com/office/powerpoint/2010/main" val="199469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FE7B-5D1E-55C8-EEAA-8A6155B54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16814-3E56-1A82-195E-5D7AF0827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Survey results driven design</a:t>
            </a:r>
          </a:p>
          <a:p>
            <a:r>
              <a:rPr lang="en-US" dirty="0"/>
              <a:t>Tool for utilizing Augmented Reality</a:t>
            </a:r>
          </a:p>
          <a:p>
            <a:r>
              <a:rPr lang="en-US" dirty="0"/>
              <a:t>Low fidelity design for discussion and feedback</a:t>
            </a:r>
          </a:p>
        </p:txBody>
      </p:sp>
    </p:spTree>
    <p:extLst>
      <p:ext uri="{BB962C8B-B14F-4D97-AF65-F5344CB8AC3E}">
        <p14:creationId xmlns:p14="http://schemas.microsoft.com/office/powerpoint/2010/main" val="52824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2F0EE-02C4-02A4-9B95-67143D69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85800"/>
          </a:xfrm>
        </p:spPr>
        <p:txBody>
          <a:bodyPr/>
          <a:lstStyle/>
          <a:p>
            <a:r>
              <a:rPr lang="en-US" dirty="0"/>
              <a:t>Wireframe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21D6C-59AE-3B98-C148-CE4C8E4E6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245" y="1494552"/>
            <a:ext cx="2889167" cy="4114801"/>
          </a:xfrm>
        </p:spPr>
        <p:txBody>
          <a:bodyPr/>
          <a:lstStyle/>
          <a:p>
            <a:r>
              <a:rPr lang="en-US" dirty="0"/>
              <a:t>Example of a wireframe prototype for a mobile mapping application</a:t>
            </a:r>
          </a:p>
          <a:p>
            <a:r>
              <a:rPr lang="en-US" dirty="0"/>
              <a:t>Designed by Jason Snyder using Balsamiq for </a:t>
            </a:r>
            <a:r>
              <a:rPr lang="en-US" dirty="0" err="1"/>
              <a:t>Geog</a:t>
            </a:r>
            <a:r>
              <a:rPr lang="en-US" dirty="0"/>
              <a:t> 583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8EB192-DD46-DE2D-1AB2-FD3C245DD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5" y="1090749"/>
            <a:ext cx="8070768" cy="542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9721-B54D-A4F7-40E3-3D8732B8F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Augmented Reality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AF045-7674-0254-B8AF-F82CF8AC7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Potential products for design and implementation </a:t>
            </a:r>
          </a:p>
          <a:p>
            <a:r>
              <a:rPr lang="en-US" dirty="0" err="1"/>
              <a:t>ARToolKit</a:t>
            </a:r>
            <a:endParaRPr lang="en-US" dirty="0"/>
          </a:p>
          <a:p>
            <a:r>
              <a:rPr lang="en-US" dirty="0"/>
              <a:t>Unity</a:t>
            </a:r>
          </a:p>
          <a:p>
            <a:r>
              <a:rPr lang="en-US" dirty="0" err="1"/>
              <a:t>ARKit</a:t>
            </a:r>
            <a:endParaRPr lang="en-US" dirty="0"/>
          </a:p>
          <a:p>
            <a:r>
              <a:rPr lang="en-US" dirty="0"/>
              <a:t>ArcGIS </a:t>
            </a:r>
            <a:r>
              <a:rPr lang="en-US" dirty="0" err="1"/>
              <a:t>CityEngine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26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33436-FC16-0350-0D5F-4511E4CAB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Testing of AR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98573-1E3F-8B84-0362-BF4EB1387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Looking to include One Call locators and GIS field team to test and provide feedback of the use of augmented reality mobile system (possibly 6 participants) </a:t>
            </a:r>
          </a:p>
          <a:p>
            <a:r>
              <a:rPr lang="en-US" dirty="0"/>
              <a:t>Potential to include office personnel if time permits</a:t>
            </a:r>
          </a:p>
          <a:p>
            <a:r>
              <a:rPr lang="en-US" dirty="0"/>
              <a:t>Report on application functionality, challenges, and usability</a:t>
            </a:r>
          </a:p>
          <a:p>
            <a:r>
              <a:rPr lang="en-US" dirty="0"/>
              <a:t>Short questionnaire for field testers to provide comments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3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A8679-EAFA-EDA6-9F12-F384A5A9F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914400"/>
          </a:xfrm>
        </p:spPr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921E0-DCC8-5ECD-8836-A0A831F0A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Underground electrical test scenarios using test data in Electric Office</a:t>
            </a:r>
          </a:p>
          <a:p>
            <a:r>
              <a:rPr lang="en-US" dirty="0"/>
              <a:t>Data can be exported in multiple formats and/or imported into ArcGIS Pro</a:t>
            </a:r>
          </a:p>
          <a:p>
            <a:r>
              <a:rPr lang="en-US" dirty="0"/>
              <a:t>Multiple scenarios to be created in the same test location to avoid having to travel to multiple locations</a:t>
            </a:r>
          </a:p>
          <a:p>
            <a:r>
              <a:rPr lang="en-US" dirty="0"/>
              <a:t>At minimum, one scenario will be necessary to field test</a:t>
            </a:r>
          </a:p>
        </p:txBody>
      </p:sp>
    </p:spTree>
    <p:extLst>
      <p:ext uri="{BB962C8B-B14F-4D97-AF65-F5344CB8AC3E}">
        <p14:creationId xmlns:p14="http://schemas.microsoft.com/office/powerpoint/2010/main" val="63005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469C4-643A-939E-E555-3063FC947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B5F5A-AAC5-8C2E-0047-DBD53FCE1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Results and feedback of survey from electrical professionals</a:t>
            </a:r>
          </a:p>
          <a:p>
            <a:r>
              <a:rPr lang="en-US" dirty="0"/>
              <a:t>AR mobility design suggestions</a:t>
            </a:r>
          </a:p>
          <a:p>
            <a:r>
              <a:rPr lang="en-US" dirty="0"/>
              <a:t>Analysis of current mobility software</a:t>
            </a:r>
          </a:p>
          <a:p>
            <a:r>
              <a:rPr lang="en-US" dirty="0"/>
              <a:t>Response from field testers on AR application</a:t>
            </a:r>
          </a:p>
        </p:txBody>
      </p:sp>
    </p:spTree>
    <p:extLst>
      <p:ext uri="{BB962C8B-B14F-4D97-AF65-F5344CB8AC3E}">
        <p14:creationId xmlns:p14="http://schemas.microsoft.com/office/powerpoint/2010/main" val="49905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345C9-A8EE-0B37-612E-A3DF86814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Anticipated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F0F55-4E7F-4D62-6C29-B88242DAF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Successful development of a prototype AR mobile application for underground electrical inspection</a:t>
            </a:r>
          </a:p>
          <a:p>
            <a:r>
              <a:rPr lang="en-US" dirty="0"/>
              <a:t>AR capabilities in a GIS mobility application</a:t>
            </a:r>
          </a:p>
          <a:p>
            <a:r>
              <a:rPr lang="en-US" dirty="0"/>
              <a:t>Analysis on the complexities of integrating AR</a:t>
            </a:r>
          </a:p>
          <a:p>
            <a:r>
              <a:rPr lang="en-US" dirty="0"/>
              <a:t>Results of survey and application testing feedback for improvements or challenges with using AR use in underground electrical locating</a:t>
            </a:r>
          </a:p>
        </p:txBody>
      </p:sp>
    </p:spTree>
    <p:extLst>
      <p:ext uri="{BB962C8B-B14F-4D97-AF65-F5344CB8AC3E}">
        <p14:creationId xmlns:p14="http://schemas.microsoft.com/office/powerpoint/2010/main" val="193843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63827-4716-DB1E-E43D-2D4D70FFF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E170FE60-27E8-3262-E5A6-759240F3BD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321548"/>
              </p:ext>
            </p:extLst>
          </p:nvPr>
        </p:nvGraphicFramePr>
        <p:xfrm>
          <a:off x="760412" y="1752600"/>
          <a:ext cx="9134475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6D3EF17F-07FB-12E6-1CF6-2025BC8C9F43}"/>
              </a:ext>
            </a:extLst>
          </p:cNvPr>
          <p:cNvSpPr/>
          <p:nvPr/>
        </p:nvSpPr>
        <p:spPr>
          <a:xfrm>
            <a:off x="8750980" y="2133600"/>
            <a:ext cx="2689496" cy="1038145"/>
          </a:xfrm>
          <a:prstGeom prst="chevron">
            <a:avLst>
              <a:gd name="adj" fmla="val 4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F78374-EA8E-D0DA-387F-DE44D05C6EE2}"/>
              </a:ext>
            </a:extLst>
          </p:cNvPr>
          <p:cNvSpPr/>
          <p:nvPr/>
        </p:nvSpPr>
        <p:spPr>
          <a:xfrm>
            <a:off x="1704198" y="2391062"/>
            <a:ext cx="952505" cy="523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2">
                    <a:lumMod val="25000"/>
                  </a:schemeClr>
                </a:solidFill>
                <a:effectLst/>
              </a:rPr>
              <a:t>May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19F881-C272-FE14-E711-FACD30345C0F}"/>
              </a:ext>
            </a:extLst>
          </p:cNvPr>
          <p:cNvSpPr/>
          <p:nvPr/>
        </p:nvSpPr>
        <p:spPr>
          <a:xfrm>
            <a:off x="3808412" y="2391062"/>
            <a:ext cx="2122696" cy="523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tx2">
                    <a:lumMod val="25000"/>
                  </a:schemeClr>
                </a:solidFill>
              </a:rPr>
              <a:t>September</a:t>
            </a:r>
            <a:endParaRPr lang="en-US" sz="2800" b="0" cap="none" spc="0" dirty="0">
              <a:ln w="0"/>
              <a:solidFill>
                <a:schemeClr val="tx2">
                  <a:lumMod val="25000"/>
                </a:schemeClr>
              </a:solidFill>
              <a:effectLst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4B2FEA-030F-5B5B-3225-8DC2E1340D65}"/>
              </a:ext>
            </a:extLst>
          </p:cNvPr>
          <p:cNvSpPr/>
          <p:nvPr/>
        </p:nvSpPr>
        <p:spPr>
          <a:xfrm>
            <a:off x="6587870" y="2391062"/>
            <a:ext cx="1673856" cy="523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2">
                    <a:lumMod val="25000"/>
                  </a:schemeClr>
                </a:solidFill>
                <a:effectLst/>
              </a:rPr>
              <a:t>October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ACDE1C-7914-9CA2-87CC-26A23735FAA3}"/>
              </a:ext>
            </a:extLst>
          </p:cNvPr>
          <p:cNvSpPr/>
          <p:nvPr/>
        </p:nvSpPr>
        <p:spPr>
          <a:xfrm>
            <a:off x="9101410" y="2394533"/>
            <a:ext cx="2076209" cy="523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2">
                    <a:lumMod val="25000"/>
                  </a:schemeClr>
                </a:solidFill>
                <a:effectLst/>
              </a:rPr>
              <a:t>December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2889E3B-DF5A-5225-9C05-3F1E15B277B6}"/>
              </a:ext>
            </a:extLst>
          </p:cNvPr>
          <p:cNvGrpSpPr/>
          <p:nvPr/>
        </p:nvGrpSpPr>
        <p:grpSpPr>
          <a:xfrm>
            <a:off x="6079761" y="3552744"/>
            <a:ext cx="2271130" cy="1038145"/>
            <a:chOff x="0" y="1800147"/>
            <a:chExt cx="2271130" cy="1038145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87C3D8D-F030-0095-75D5-F6193D9C3307}"/>
                </a:ext>
              </a:extLst>
            </p:cNvPr>
            <p:cNvSpPr/>
            <p:nvPr/>
          </p:nvSpPr>
          <p:spPr>
            <a:xfrm>
              <a:off x="0" y="1800147"/>
              <a:ext cx="2271130" cy="103814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: Rounded Corners 4">
              <a:extLst>
                <a:ext uri="{FF2B5EF4-FFF2-40B4-BE49-F238E27FC236}">
                  <a16:creationId xmlns:a16="http://schemas.microsoft.com/office/drawing/2014/main" id="{0D452C80-0FEF-F2DF-81D4-C7C2B9AF84B1}"/>
                </a:ext>
              </a:extLst>
            </p:cNvPr>
            <p:cNvSpPr txBox="1"/>
            <p:nvPr/>
          </p:nvSpPr>
          <p:spPr>
            <a:xfrm>
              <a:off x="30406" y="1830553"/>
              <a:ext cx="2210318" cy="9773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120904" rIns="120904" bIns="120904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dirty="0"/>
                <a:t>Wireframe prototype application</a:t>
              </a:r>
              <a:endParaRPr lang="en-US" sz="1700" kern="12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52EE7F7-9AE2-96A3-7DE8-35DBE954714E}"/>
              </a:ext>
            </a:extLst>
          </p:cNvPr>
          <p:cNvGrpSpPr/>
          <p:nvPr/>
        </p:nvGrpSpPr>
        <p:grpSpPr>
          <a:xfrm>
            <a:off x="3212170" y="3528442"/>
            <a:ext cx="2271130" cy="1038145"/>
            <a:chOff x="0" y="1800147"/>
            <a:chExt cx="2271130" cy="1038145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18CFCA85-11AC-164D-F2FC-33E8719AD1AC}"/>
                </a:ext>
              </a:extLst>
            </p:cNvPr>
            <p:cNvSpPr/>
            <p:nvPr/>
          </p:nvSpPr>
          <p:spPr>
            <a:xfrm>
              <a:off x="0" y="1800147"/>
              <a:ext cx="2271130" cy="103814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ctangle: Rounded Corners 4">
              <a:extLst>
                <a:ext uri="{FF2B5EF4-FFF2-40B4-BE49-F238E27FC236}">
                  <a16:creationId xmlns:a16="http://schemas.microsoft.com/office/drawing/2014/main" id="{4CF9AD51-B740-3166-1C77-7273B321D693}"/>
                </a:ext>
              </a:extLst>
            </p:cNvPr>
            <p:cNvSpPr txBox="1"/>
            <p:nvPr/>
          </p:nvSpPr>
          <p:spPr>
            <a:xfrm>
              <a:off x="30406" y="1830553"/>
              <a:ext cx="2210318" cy="9773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120904" rIns="120904" bIns="120904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 dirty="0"/>
                <a:t>Create sample datasets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C127943-5074-3C98-3E61-0941AB505404}"/>
              </a:ext>
            </a:extLst>
          </p:cNvPr>
          <p:cNvGrpSpPr/>
          <p:nvPr/>
        </p:nvGrpSpPr>
        <p:grpSpPr>
          <a:xfrm>
            <a:off x="6830280" y="4718427"/>
            <a:ext cx="2271130" cy="1038145"/>
            <a:chOff x="0" y="1800147"/>
            <a:chExt cx="2271130" cy="1038145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C9FDA210-C1D7-C2E3-2012-7C8733309E3D}"/>
                </a:ext>
              </a:extLst>
            </p:cNvPr>
            <p:cNvSpPr/>
            <p:nvPr/>
          </p:nvSpPr>
          <p:spPr>
            <a:xfrm>
              <a:off x="0" y="1800147"/>
              <a:ext cx="2271130" cy="103814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angle: Rounded Corners 4">
              <a:extLst>
                <a:ext uri="{FF2B5EF4-FFF2-40B4-BE49-F238E27FC236}">
                  <a16:creationId xmlns:a16="http://schemas.microsoft.com/office/drawing/2014/main" id="{76DC9E34-C788-DA83-83AD-AACB2534FF17}"/>
                </a:ext>
              </a:extLst>
            </p:cNvPr>
            <p:cNvSpPr txBox="1"/>
            <p:nvPr/>
          </p:nvSpPr>
          <p:spPr>
            <a:xfrm>
              <a:off x="30406" y="1830553"/>
              <a:ext cx="2210318" cy="9773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120904" rIns="120904" bIns="120904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dirty="0"/>
                <a:t>Customize AR field application</a:t>
              </a:r>
              <a:endParaRPr lang="en-US" sz="1700" kern="1200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F077005-5167-4463-7202-FC9B5F6C8472}"/>
              </a:ext>
            </a:extLst>
          </p:cNvPr>
          <p:cNvGrpSpPr/>
          <p:nvPr/>
        </p:nvGrpSpPr>
        <p:grpSpPr>
          <a:xfrm>
            <a:off x="9458835" y="4685065"/>
            <a:ext cx="2271130" cy="1038145"/>
            <a:chOff x="0" y="1800147"/>
            <a:chExt cx="2271130" cy="103814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7C8E27AB-5CAC-46A0-9EB4-98ABD8706521}"/>
                </a:ext>
              </a:extLst>
            </p:cNvPr>
            <p:cNvSpPr/>
            <p:nvPr/>
          </p:nvSpPr>
          <p:spPr>
            <a:xfrm>
              <a:off x="0" y="1800147"/>
              <a:ext cx="2271130" cy="103814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ectangle: Rounded Corners 4">
              <a:extLst>
                <a:ext uri="{FF2B5EF4-FFF2-40B4-BE49-F238E27FC236}">
                  <a16:creationId xmlns:a16="http://schemas.microsoft.com/office/drawing/2014/main" id="{030104D6-E9FB-C154-8A35-0CBA92C7F298}"/>
                </a:ext>
              </a:extLst>
            </p:cNvPr>
            <p:cNvSpPr txBox="1"/>
            <p:nvPr/>
          </p:nvSpPr>
          <p:spPr>
            <a:xfrm>
              <a:off x="0" y="1830552"/>
              <a:ext cx="2210318" cy="9773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120904" rIns="120904" bIns="120904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dirty="0"/>
                <a:t>Final report and presentation</a:t>
              </a:r>
              <a:endParaRPr lang="en-US" sz="1700" kern="1200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60138F3-8AB7-DF87-FF4E-CA5E36222EC9}"/>
              </a:ext>
            </a:extLst>
          </p:cNvPr>
          <p:cNvGrpSpPr/>
          <p:nvPr/>
        </p:nvGrpSpPr>
        <p:grpSpPr>
          <a:xfrm>
            <a:off x="8693985" y="3522338"/>
            <a:ext cx="2271130" cy="1038145"/>
            <a:chOff x="0" y="1800147"/>
            <a:chExt cx="2271130" cy="1038145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D904A552-E563-F678-5784-38C54B8DEE65}"/>
                </a:ext>
              </a:extLst>
            </p:cNvPr>
            <p:cNvSpPr/>
            <p:nvPr/>
          </p:nvSpPr>
          <p:spPr>
            <a:xfrm>
              <a:off x="0" y="1800147"/>
              <a:ext cx="2271130" cy="103814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ectangle: Rounded Corners 4">
              <a:extLst>
                <a:ext uri="{FF2B5EF4-FFF2-40B4-BE49-F238E27FC236}">
                  <a16:creationId xmlns:a16="http://schemas.microsoft.com/office/drawing/2014/main" id="{0033B607-F0ED-8041-9A80-12465A4C2D55}"/>
                </a:ext>
              </a:extLst>
            </p:cNvPr>
            <p:cNvSpPr txBox="1"/>
            <p:nvPr/>
          </p:nvSpPr>
          <p:spPr>
            <a:xfrm>
              <a:off x="30406" y="1830553"/>
              <a:ext cx="2210318" cy="9773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120904" rIns="120904" bIns="120904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 dirty="0"/>
                <a:t>Field test</a:t>
              </a:r>
              <a:r>
                <a:rPr lang="en-US" sz="1700" dirty="0"/>
                <a:t>ing and results</a:t>
              </a:r>
              <a:endParaRPr lang="en-US" sz="1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8920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02A55-6EBE-A04F-0CFF-16995AA6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B109-C69F-7685-8B38-10378C296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DistribuTECH 2023</a:t>
            </a:r>
          </a:p>
          <a:p>
            <a:pPr lvl="1"/>
            <a:r>
              <a:rPr lang="en-US" dirty="0"/>
              <a:t>February 7-9, 2023. San Diego, CA</a:t>
            </a:r>
          </a:p>
          <a:p>
            <a:pPr marL="231775" lvl="1" indent="0">
              <a:buNone/>
            </a:pPr>
            <a:endParaRPr lang="en-US" dirty="0"/>
          </a:p>
          <a:p>
            <a:r>
              <a:rPr lang="en-US" dirty="0"/>
              <a:t>Present Online, December 2022</a:t>
            </a:r>
          </a:p>
        </p:txBody>
      </p:sp>
    </p:spTree>
    <p:extLst>
      <p:ext uri="{BB962C8B-B14F-4D97-AF65-F5344CB8AC3E}">
        <p14:creationId xmlns:p14="http://schemas.microsoft.com/office/powerpoint/2010/main" val="260322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D32DC-C7CD-F54D-0376-6A5045461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0960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052F4-AD63-673E-B172-1947D8A41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143001"/>
            <a:ext cx="9372599" cy="5486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Adascalitei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I., &amp;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Baltoi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I. (2018).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influence of augmented reality in construction and integration into smart city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Informatica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Economica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22(2/2018), 55-67.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https://doi.org/10.12948/issn14531305/22.2.2018.06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 Different. (2020).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Annual Report Reveals Increase in Excavation-Related Damages to Utilities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Digdifferent.com.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https://www.digdifferent.com/online_exclusives/2020/10/annual-report-reveals-increase-in-excavation-related-damages-to-utilities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Meehan, B. (2013). GIS for enhanced electric utility performance. Boston, Artech House.</a:t>
            </a:r>
            <a:endParaRPr lang="en-US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Schmalstieg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D. (2016). Augmented Reality: Principles and Practice. Addison-Wesley Professional.</a:t>
            </a:r>
          </a:p>
          <a:p>
            <a:pPr marL="0" indent="0">
              <a:buNone/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X.,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Talmaki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S., Cai, H., &amp;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Kamat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V. R. (2013). Uncertainty-aware visualization and proximity monitoring in urban excavation: A geospatial augmented reality approach. Visualization in Engineering, 1(1), 1-13.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https://doi.org/10.1186/2213-7459-1-2</a:t>
            </a:r>
            <a:endParaRPr lang="en-US" sz="1800" u="sng" dirty="0">
              <a:solidFill>
                <a:srgbClr val="0563C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Tomlinson, R. (2013). Thinking About GIS: Geographic Information System Planning for Managers. Esri Press.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https://ebookcentral.proquest.com/lib/pensu/detail.action?docID=3238278#</a:t>
            </a:r>
            <a:endParaRPr lang="en-US" sz="1800" u="sng" dirty="0">
              <a:solidFill>
                <a:srgbClr val="0563C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Wikipedia contributors. (2022, April 18). Pokémon Go. In </a:t>
            </a:r>
            <a:r>
              <a:rPr lang="en-US" sz="1800" i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Wikipedia, The Free Encyclopedia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 Retrieved 14:31, April 24, 2022, from </a:t>
            </a:r>
            <a:r>
              <a:rPr lang="en-US" sz="1800" u="none" strike="noStrike" dirty="0">
                <a:solidFill>
                  <a:srgbClr val="0645AD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hlinkClick r:id="rId6"/>
              </a:rPr>
              <a:t>https://en.wikipedia.org/w/index.php?title=Pok%C3%A9mon_Go&amp;oldid=1083445366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49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1" y="246989"/>
            <a:ext cx="9144002" cy="838200"/>
          </a:xfrm>
        </p:spPr>
        <p:txBody>
          <a:bodyPr/>
          <a:lstStyle/>
          <a:p>
            <a:r>
              <a:rPr lang="en-US" dirty="0"/>
              <a:t>Underground utility locating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A97C8E-0471-4546-A2AC-EEB86B01B2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542" y="2514600"/>
            <a:ext cx="3809524" cy="3542857"/>
          </a:xfrm>
        </p:spPr>
      </p:pic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875FBBB0-32B3-B69F-AF98-ABC447FE9EE8}"/>
              </a:ext>
            </a:extLst>
          </p:cNvPr>
          <p:cNvSpPr txBox="1">
            <a:spLocks/>
          </p:cNvSpPr>
          <p:nvPr/>
        </p:nvSpPr>
        <p:spPr>
          <a:xfrm>
            <a:off x="1293812" y="1295400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Call Before You Dig – Dial 811</a:t>
            </a:r>
          </a:p>
          <a:p>
            <a:r>
              <a:rPr lang="en-US" sz="3600" dirty="0"/>
              <a:t>Call811.com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EF5500-61A6-AEB0-CA5F-C7AE8E180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759" y="3029700"/>
            <a:ext cx="4296248" cy="26236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A0B644-07F0-C468-EEE3-E5ABB6312552}"/>
              </a:ext>
            </a:extLst>
          </p:cNvPr>
          <p:cNvSpPr txBox="1"/>
          <p:nvPr/>
        </p:nvSpPr>
        <p:spPr>
          <a:xfrm>
            <a:off x="1425403" y="5684140"/>
            <a:ext cx="4648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https://dpcoftexas.org/home-owners-and-811/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756DD8-9483-863E-DA17-EDCFD9E0FF8C}"/>
              </a:ext>
            </a:extLst>
          </p:cNvPr>
          <p:cNvSpPr txBox="1"/>
          <p:nvPr/>
        </p:nvSpPr>
        <p:spPr>
          <a:xfrm>
            <a:off x="6475412" y="5838028"/>
            <a:ext cx="4648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https://dpcoftexas.org/home-owners-and-811/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9600F4-8B78-853E-29B0-4D86868376F9}"/>
              </a:ext>
            </a:extLst>
          </p:cNvPr>
          <p:cNvSpPr/>
          <p:nvPr/>
        </p:nvSpPr>
        <p:spPr>
          <a:xfrm>
            <a:off x="2739166" y="2644170"/>
            <a:ext cx="67104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Questions?</a:t>
            </a:r>
            <a:endPara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109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BC7651-679C-62F0-A1F3-339A9947590B}"/>
              </a:ext>
            </a:extLst>
          </p:cNvPr>
          <p:cNvSpPr/>
          <p:nvPr/>
        </p:nvSpPr>
        <p:spPr>
          <a:xfrm>
            <a:off x="2750387" y="2286000"/>
            <a:ext cx="66880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5301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3E25D-0671-4723-BFEE-556437518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3" y="381000"/>
            <a:ext cx="9220202" cy="685800"/>
          </a:xfrm>
        </p:spPr>
        <p:txBody>
          <a:bodyPr/>
          <a:lstStyle/>
          <a:p>
            <a:r>
              <a:rPr lang="en-US" dirty="0"/>
              <a:t>Underground utility locating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90FB58-F2C2-47EC-92D9-E83874582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223" y="2801756"/>
            <a:ext cx="4486192" cy="3364644"/>
          </a:xfrm>
        </p:spPr>
      </p:pic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E2F1BA7B-6896-E008-4C7D-4643397A999F}"/>
              </a:ext>
            </a:extLst>
          </p:cNvPr>
          <p:cNvSpPr txBox="1">
            <a:spLocks/>
          </p:cNvSpPr>
          <p:nvPr/>
        </p:nvSpPr>
        <p:spPr>
          <a:xfrm>
            <a:off x="1446213" y="140866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Locating tickets generated from 811 database</a:t>
            </a:r>
          </a:p>
          <a:p>
            <a:r>
              <a:rPr lang="en-US" dirty="0"/>
              <a:t>Locator utilizes electromagnetic and ground penetrating radar equipment to assess the location of underground utilities in the area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4D2795-E090-1CE3-3984-250CF9558000}"/>
              </a:ext>
            </a:extLst>
          </p:cNvPr>
          <p:cNvSpPr txBox="1"/>
          <p:nvPr/>
        </p:nvSpPr>
        <p:spPr>
          <a:xfrm>
            <a:off x="6180223" y="5920179"/>
            <a:ext cx="4400382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https://magnuselectric.com/index.php/services/specialty/underground-locating/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1929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3E25D-0671-4723-BFEE-556437518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3" y="381000"/>
            <a:ext cx="9220202" cy="685800"/>
          </a:xfrm>
        </p:spPr>
        <p:txBody>
          <a:bodyPr/>
          <a:lstStyle/>
          <a:p>
            <a:r>
              <a:rPr lang="en-US" dirty="0"/>
              <a:t>Underground utility locating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A9749C-9B19-460B-AD20-AFF0042A8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212" y="1981200"/>
            <a:ext cx="6781800" cy="3390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C585EA-D2CD-7868-C826-D04108296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63" y="1371600"/>
            <a:ext cx="4479199" cy="4838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5F901D-567D-425D-7490-E84C4BABD777}"/>
              </a:ext>
            </a:extLst>
          </p:cNvPr>
          <p:cNvSpPr txBox="1"/>
          <p:nvPr/>
        </p:nvSpPr>
        <p:spPr>
          <a:xfrm>
            <a:off x="530162" y="6210300"/>
            <a:ext cx="4648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https://www.acsunderground.com/underground-utility-locating/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566A87-72A5-E3E1-AA5E-0C79D18EC391}"/>
              </a:ext>
            </a:extLst>
          </p:cNvPr>
          <p:cNvSpPr txBox="1"/>
          <p:nvPr/>
        </p:nvSpPr>
        <p:spPr>
          <a:xfrm>
            <a:off x="6894512" y="5372100"/>
            <a:ext cx="3505200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https://www.linelocators.com/about-us/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45468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2CBE7-AD51-99E7-0527-9F3D37E0E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762000"/>
          </a:xfrm>
        </p:spPr>
        <p:txBody>
          <a:bodyPr/>
          <a:lstStyle/>
          <a:p>
            <a:r>
              <a:rPr lang="en-US" dirty="0"/>
              <a:t>Underground utility locating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73AC1-04AC-0A81-7586-7EF9C1647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803" y="1371599"/>
            <a:ext cx="9134391" cy="4114801"/>
          </a:xfrm>
        </p:spPr>
        <p:txBody>
          <a:bodyPr/>
          <a:lstStyle/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U.S., an underground utility strike from excavation occurs every 60 seconds (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et. al., 2013)</a:t>
            </a:r>
          </a:p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Recent estimates by the Common Ground Alliance’s DIRT report from 2019 put the cost of utility damage from excavation at roughly $30 billion in the United States alone (Dig Different, 2020)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160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228601"/>
            <a:ext cx="9144002" cy="609600"/>
          </a:xfrm>
        </p:spPr>
        <p:txBody>
          <a:bodyPr/>
          <a:lstStyle/>
          <a:p>
            <a:r>
              <a:rPr lang="en-US" dirty="0"/>
              <a:t>Electric Utility GIS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98F6A6E-A274-4D88-99DE-E1BD4CFB7D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644" y="2362200"/>
            <a:ext cx="8037535" cy="4267199"/>
          </a:xfr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97718E7-1D73-B7A1-2516-359829C87BEA}"/>
              </a:ext>
            </a:extLst>
          </p:cNvPr>
          <p:cNvSpPr txBox="1">
            <a:spLocks/>
          </p:cNvSpPr>
          <p:nvPr/>
        </p:nvSpPr>
        <p:spPr>
          <a:xfrm>
            <a:off x="1065212" y="990600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i="1" u="none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GIS for Enhanced Electric Utility Performance, </a:t>
            </a:r>
            <a:r>
              <a:rPr lang="en-US" u="none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Meehan (2013)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states that “the main purpose of modeling the distribution GIS is to improve the awareness of location, condition, and relationship of the entire distribution system, including structural elements.”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A1FA17-9B83-08DB-CD0D-4D78F615696F}"/>
              </a:ext>
            </a:extLst>
          </p:cNvPr>
          <p:cNvSpPr txBox="1"/>
          <p:nvPr/>
        </p:nvSpPr>
        <p:spPr>
          <a:xfrm>
            <a:off x="3389311" y="6550223"/>
            <a:ext cx="5410200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https://tadviser.com/index.php/Product:Smallworld_Electric_Office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0278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609600"/>
          </a:xfrm>
        </p:spPr>
        <p:txBody>
          <a:bodyPr/>
          <a:lstStyle/>
          <a:p>
            <a:r>
              <a:rPr lang="en-US" dirty="0"/>
              <a:t>Mobile Electric Utility GIS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BD70DD-0DA7-4BA6-8703-AE9097A05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6612" y="2648712"/>
            <a:ext cx="7315200" cy="3828288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8F8A4C7-A9BE-ABCC-5977-33B396D3C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012" y="1219200"/>
            <a:ext cx="9134391" cy="4114801"/>
          </a:xfrm>
        </p:spPr>
        <p:txBody>
          <a:bodyPr/>
          <a:lstStyle/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Updates on assets and infrastructure can be made in real time and communicated back to the control center and GIS team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59851E-1175-3F46-FE29-87ED35EF4CFB}"/>
              </a:ext>
            </a:extLst>
          </p:cNvPr>
          <p:cNvSpPr txBox="1"/>
          <p:nvPr/>
        </p:nvSpPr>
        <p:spPr>
          <a:xfrm>
            <a:off x="6131954" y="6455736"/>
            <a:ext cx="5105400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https://www.giscloud.com/blog/gis-for-electric-utilities/#pid=1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081219-7B6B-9BE8-DD32-4B6C2AEDF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1" y="28402"/>
            <a:ext cx="10251882" cy="6830628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B7322FE3-3D03-9304-FF1A-5386F4D2FE95}"/>
              </a:ext>
            </a:extLst>
          </p:cNvPr>
          <p:cNvSpPr/>
          <p:nvPr/>
        </p:nvSpPr>
        <p:spPr>
          <a:xfrm flipV="1">
            <a:off x="1522412" y="1143000"/>
            <a:ext cx="609600" cy="5334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5530BBB6-4A7B-B7D3-29E1-BE916DFB9D36}"/>
              </a:ext>
            </a:extLst>
          </p:cNvPr>
          <p:cNvSpPr/>
          <p:nvPr/>
        </p:nvSpPr>
        <p:spPr>
          <a:xfrm flipV="1">
            <a:off x="1224262" y="2257598"/>
            <a:ext cx="609600" cy="5334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F445B0A2-5CD2-ED50-A41A-856E4B738605}"/>
              </a:ext>
            </a:extLst>
          </p:cNvPr>
          <p:cNvSpPr/>
          <p:nvPr/>
        </p:nvSpPr>
        <p:spPr>
          <a:xfrm flipV="1">
            <a:off x="1370012" y="4089657"/>
            <a:ext cx="609600" cy="5334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547090C7-B6EB-6D46-5268-67BDE4A875A3}"/>
              </a:ext>
            </a:extLst>
          </p:cNvPr>
          <p:cNvSpPr/>
          <p:nvPr/>
        </p:nvSpPr>
        <p:spPr>
          <a:xfrm flipV="1">
            <a:off x="7085012" y="2133600"/>
            <a:ext cx="609600" cy="5334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C87453DA-240F-2121-DAE5-C1F81AFB3E8F}"/>
              </a:ext>
            </a:extLst>
          </p:cNvPr>
          <p:cNvSpPr/>
          <p:nvPr/>
        </p:nvSpPr>
        <p:spPr>
          <a:xfrm flipV="1">
            <a:off x="8228012" y="685800"/>
            <a:ext cx="609600" cy="5334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E1A6FF7D-AB62-1838-245E-D1F470AF66B1}"/>
              </a:ext>
            </a:extLst>
          </p:cNvPr>
          <p:cNvSpPr/>
          <p:nvPr/>
        </p:nvSpPr>
        <p:spPr>
          <a:xfrm flipV="1">
            <a:off x="3720354" y="2361170"/>
            <a:ext cx="609600" cy="5334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FE15D4AE-37FC-4F89-0D83-9D3A12E6B57B}"/>
              </a:ext>
            </a:extLst>
          </p:cNvPr>
          <p:cNvSpPr/>
          <p:nvPr/>
        </p:nvSpPr>
        <p:spPr>
          <a:xfrm flipV="1">
            <a:off x="7237412" y="4055676"/>
            <a:ext cx="609600" cy="5334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6B54A9B6-5DDF-D4D8-4DDB-6A5D1448A0DE}"/>
              </a:ext>
            </a:extLst>
          </p:cNvPr>
          <p:cNvSpPr/>
          <p:nvPr/>
        </p:nvSpPr>
        <p:spPr>
          <a:xfrm flipV="1">
            <a:off x="6780212" y="4623057"/>
            <a:ext cx="609600" cy="5334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2950D734-9FAC-C44F-1B7C-4A2C6860E01C}"/>
              </a:ext>
            </a:extLst>
          </p:cNvPr>
          <p:cNvSpPr/>
          <p:nvPr/>
        </p:nvSpPr>
        <p:spPr>
          <a:xfrm flipV="1">
            <a:off x="10361612" y="2910316"/>
            <a:ext cx="609600" cy="5334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39C23243-502B-56B4-BA09-729BA833EFE9}"/>
              </a:ext>
            </a:extLst>
          </p:cNvPr>
          <p:cNvSpPr/>
          <p:nvPr/>
        </p:nvSpPr>
        <p:spPr>
          <a:xfrm flipV="1">
            <a:off x="9371012" y="2509882"/>
            <a:ext cx="609600" cy="5334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F392E1E-5F2B-C9B2-D351-00B82CDBC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351" y="126227"/>
            <a:ext cx="5618261" cy="618698"/>
          </a:xfrm>
        </p:spPr>
        <p:txBody>
          <a:bodyPr>
            <a:normAutofit fontScale="90000"/>
          </a:bodyPr>
          <a:lstStyle/>
          <a:p>
            <a:r>
              <a:rPr lang="en-US" dirty="0"/>
              <a:t>Electric Utility GIS example</a:t>
            </a:r>
          </a:p>
        </p:txBody>
      </p:sp>
    </p:spTree>
    <p:extLst>
      <p:ext uri="{BB962C8B-B14F-4D97-AF65-F5344CB8AC3E}">
        <p14:creationId xmlns:p14="http://schemas.microsoft.com/office/powerpoint/2010/main" val="108385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lue atom design templat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ue atom design slides.potx" id="{20958743-FA80-43E5-9586-B48EF2BE42B5}" vid="{6B9132C0-2E4C-4DF6-B21A-C2322474BD21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49C11C-71DC-49B6-ACD8-27E3AE088D14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875BD71-4A33-4FB7-88CA-777C4D9E6E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F78577-2839-4BFF-9EC7-673BD8FEBD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atom design slides</Template>
  <TotalTime>8000</TotalTime>
  <Words>1118</Words>
  <Application>Microsoft Office PowerPoint</Application>
  <PresentationFormat>Custom</PresentationFormat>
  <Paragraphs>135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Century Gothic</vt:lpstr>
      <vt:lpstr>Blue atom design template</vt:lpstr>
      <vt:lpstr>Mobile Visualization of Underground Electric Infrastructure with Augmented Reality and GIS </vt:lpstr>
      <vt:lpstr> Overview</vt:lpstr>
      <vt:lpstr>Underground utility locating</vt:lpstr>
      <vt:lpstr>Underground utility locating</vt:lpstr>
      <vt:lpstr>Underground utility locating</vt:lpstr>
      <vt:lpstr>Underground utility locating</vt:lpstr>
      <vt:lpstr>Electric Utility GIS</vt:lpstr>
      <vt:lpstr>Mobile Electric Utility GIS </vt:lpstr>
      <vt:lpstr>Electric Utility GIS example</vt:lpstr>
      <vt:lpstr>Electric Utility GIS example</vt:lpstr>
      <vt:lpstr>PowerPoint Presentation</vt:lpstr>
      <vt:lpstr>Streetview Underground Electric Utility</vt:lpstr>
      <vt:lpstr>Augmented Reality (AR)</vt:lpstr>
      <vt:lpstr>Augmented Reality (AR)</vt:lpstr>
      <vt:lpstr>Augmented Reality (AR) for Underground Utilities</vt:lpstr>
      <vt:lpstr>Objective</vt:lpstr>
      <vt:lpstr>Methodology</vt:lpstr>
      <vt:lpstr>Survey</vt:lpstr>
      <vt:lpstr>Survey</vt:lpstr>
      <vt:lpstr>Wireframe</vt:lpstr>
      <vt:lpstr>Wireframe</vt:lpstr>
      <vt:lpstr>Augmented Reality application</vt:lpstr>
      <vt:lpstr>Field Testing of AR application</vt:lpstr>
      <vt:lpstr>Data</vt:lpstr>
      <vt:lpstr>Data</vt:lpstr>
      <vt:lpstr>Anticipated Results</vt:lpstr>
      <vt:lpstr>Timeline</vt:lpstr>
      <vt:lpstr>Potential Conference</vt:lpstr>
      <vt:lpstr>References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Visualization of Underground Electric Infrastructure with Augmented Reality and GIS</dc:title>
  <dc:creator>snyderjasonj@gmail.com</dc:creator>
  <cp:lastModifiedBy>snyderjasonj@gmail.com</cp:lastModifiedBy>
  <cp:revision>53</cp:revision>
  <dcterms:created xsi:type="dcterms:W3CDTF">2022-04-26T11:55:30Z</dcterms:created>
  <dcterms:modified xsi:type="dcterms:W3CDTF">2022-05-02T15:54:26Z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74069000</vt:r8>
  </property>
  <property fmtid="{D5CDD505-2E9C-101B-9397-08002B2CF9AE}" pid="3" name="HiddenCategoryTags">
    <vt:lpwstr/>
  </property>
  <property fmtid="{D5CDD505-2E9C-101B-9397-08002B2CF9AE}" pid="4" name="InternalTags">
    <vt:lpwstr/>
  </property>
  <property fmtid="{D5CDD505-2E9C-101B-9397-08002B2CF9AE}" pid="5" name="CategoryTags">
    <vt:lpwstr/>
  </property>
  <property fmtid="{D5CDD505-2E9C-101B-9397-08002B2CF9AE}" pid="6" name="Applications">
    <vt:lpwstr/>
  </property>
  <property fmtid="{D5CDD505-2E9C-101B-9397-08002B2CF9AE}" pid="7" name="CampaignTags">
    <vt:lpwstr/>
  </property>
  <property fmtid="{D5CDD505-2E9C-101B-9397-08002B2CF9AE}" pid="8" name="ScenarioTags">
    <vt:lpwstr/>
  </property>
  <property fmtid="{D5CDD505-2E9C-101B-9397-08002B2CF9AE}" pid="9" name="ContentTypeId">
    <vt:lpwstr>0x010100AA3F7D94069FF64A86F7DFF56D60E3BE</vt:lpwstr>
  </property>
  <property fmtid="{D5CDD505-2E9C-101B-9397-08002B2CF9AE}" pid="10" name="FeatureTags">
    <vt:lpwstr/>
  </property>
  <property fmtid="{D5CDD505-2E9C-101B-9397-08002B2CF9AE}" pid="11" name="LocalizationTags">
    <vt:lpwstr/>
  </property>
</Properties>
</file>