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3" r:id="rId3"/>
    <p:sldId id="279" r:id="rId4"/>
    <p:sldId id="271" r:id="rId5"/>
    <p:sldId id="277" r:id="rId6"/>
    <p:sldId id="261" r:id="rId7"/>
    <p:sldId id="262" r:id="rId8"/>
    <p:sldId id="266" r:id="rId9"/>
    <p:sldId id="267" r:id="rId10"/>
    <p:sldId id="268" r:id="rId11"/>
    <p:sldId id="265" r:id="rId12"/>
    <p:sldId id="281" r:id="rId13"/>
    <p:sldId id="282" r:id="rId14"/>
    <p:sldId id="283" r:id="rId15"/>
    <p:sldId id="280" r:id="rId16"/>
    <p:sldId id="284" r:id="rId17"/>
    <p:sldId id="274" r:id="rId18"/>
    <p:sldId id="276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28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7368261659600242E-2"/>
          <c:y val="0"/>
          <c:w val="0.98263185262219577"/>
          <c:h val="1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val>
            <c:numRef>
              <c:f>Sheet1!$D$4</c:f>
              <c:numCache>
                <c:formatCode>General</c:formatCode>
                <c:ptCount val="1"/>
                <c:pt idx="0">
                  <c:v>1300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E1-437F-B5B5-502626C6088B}"/>
            </c:ext>
          </c:extLst>
        </c:ser>
        <c:ser>
          <c:idx val="1"/>
          <c:order val="1"/>
          <c:spPr>
            <a:ln w="25400">
              <a:noFill/>
            </a:ln>
          </c:spPr>
          <c:invertIfNegative val="0"/>
          <c:val>
            <c:numRef>
              <c:f>Sheet1!$D$5</c:f>
              <c:numCache>
                <c:formatCode>General</c:formatCode>
                <c:ptCount val="1"/>
                <c:pt idx="0">
                  <c:v>1250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E1-437F-B5B5-502626C6088B}"/>
            </c:ext>
          </c:extLst>
        </c:ser>
        <c:ser>
          <c:idx val="3"/>
          <c:order val="3"/>
          <c:spPr>
            <a:ln w="25400">
              <a:noFill/>
            </a:ln>
          </c:spPr>
          <c:invertIfNegative val="0"/>
          <c:val>
            <c:numRef>
              <c:f>Sheet1!$D$7</c:f>
              <c:numCache>
                <c:formatCode>General</c:formatCode>
                <c:ptCount val="1"/>
                <c:pt idx="0">
                  <c:v>950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AE1-437F-B5B5-502626C6088B}"/>
            </c:ext>
          </c:extLst>
        </c:ser>
        <c:ser>
          <c:idx val="4"/>
          <c:order val="4"/>
          <c:spPr>
            <a:ln w="25400">
              <a:noFill/>
            </a:ln>
          </c:spPr>
          <c:invertIfNegative val="0"/>
          <c:val>
            <c:numRef>
              <c:f>Sheet1!$D$8</c:f>
              <c:numCache>
                <c:formatCode>General</c:formatCode>
                <c:ptCount val="1"/>
                <c:pt idx="0">
                  <c:v>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AE1-437F-B5B5-502626C6088B}"/>
            </c:ext>
          </c:extLst>
        </c:ser>
        <c:ser>
          <c:idx val="5"/>
          <c:order val="5"/>
          <c:spPr>
            <a:ln w="25400">
              <a:noFill/>
            </a:ln>
          </c:spPr>
          <c:invertIfNegative val="0"/>
          <c:val>
            <c:numRef>
              <c:f>Sheet1!$D$9</c:f>
              <c:numCache>
                <c:formatCode>General</c:formatCode>
                <c:ptCount val="1"/>
                <c:pt idx="0">
                  <c:v>650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AE1-437F-B5B5-502626C6088B}"/>
            </c:ext>
          </c:extLst>
        </c:ser>
        <c:ser>
          <c:idx val="6"/>
          <c:order val="6"/>
          <c:spPr>
            <a:ln w="25400">
              <a:noFill/>
            </a:ln>
          </c:spPr>
          <c:invertIfNegative val="0"/>
          <c:val>
            <c:numRef>
              <c:f>Sheet1!$D$10</c:f>
              <c:numCache>
                <c:formatCode>General</c:formatCode>
                <c:ptCount val="1"/>
                <c:pt idx="0">
                  <c:v>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AE1-437F-B5B5-502626C6088B}"/>
            </c:ext>
          </c:extLst>
        </c:ser>
        <c:ser>
          <c:idx val="7"/>
          <c:order val="7"/>
          <c:spPr>
            <a:ln w="25400">
              <a:noFill/>
            </a:ln>
          </c:spPr>
          <c:invertIfNegative val="0"/>
          <c:val>
            <c:numRef>
              <c:f>Sheet1!$D$11</c:f>
              <c:numCache>
                <c:formatCode>General</c:formatCode>
                <c:ptCount val="1"/>
                <c:pt idx="0">
                  <c:v>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AE1-437F-B5B5-502626C6088B}"/>
            </c:ext>
          </c:extLst>
        </c:ser>
        <c:ser>
          <c:idx val="2"/>
          <c:order val="2"/>
          <c:spPr>
            <a:ln w="25400">
              <a:noFill/>
            </a:ln>
          </c:spPr>
          <c:invertIfNegative val="0"/>
          <c:val>
            <c:numRef>
              <c:f>Sheet1!$D$6</c:f>
              <c:numCache>
                <c:formatCode>General</c:formatCode>
                <c:ptCount val="1"/>
                <c:pt idx="0">
                  <c:v>1100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AE1-437F-B5B5-502626C608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0166984"/>
        <c:axId val="400165808"/>
      </c:barChart>
      <c:catAx>
        <c:axId val="400166984"/>
        <c:scaling>
          <c:orientation val="minMax"/>
        </c:scaling>
        <c:delete val="1"/>
        <c:axPos val="b"/>
        <c:majorTickMark val="out"/>
        <c:minorTickMark val="none"/>
        <c:tickLblPos val="nextTo"/>
        <c:crossAx val="400165808"/>
        <c:crosses val="autoZero"/>
        <c:auto val="1"/>
        <c:lblAlgn val="ctr"/>
        <c:lblOffset val="100"/>
        <c:noMultiLvlLbl val="0"/>
      </c:catAx>
      <c:valAx>
        <c:axId val="4001658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001669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CFAF7-71E2-498B-89AC-B5F6F38AB949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B32F9-D821-482A-9333-5F57DDEB3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37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B32F9-D821-482A-9333-5F57DDEB38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37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4044-C785-4E01-85A3-355414C064E1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E4EB-352E-47F6-AFA4-95CDB9872C5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4044-C785-4E01-85A3-355414C064E1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E4EB-352E-47F6-AFA4-95CDB9872C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4044-C785-4E01-85A3-355414C064E1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E4EB-352E-47F6-AFA4-95CDB9872C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4044-C785-4E01-85A3-355414C064E1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E4EB-352E-47F6-AFA4-95CDB9872C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4044-C785-4E01-85A3-355414C064E1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E4EB-352E-47F6-AFA4-95CDB9872C5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4044-C785-4E01-85A3-355414C064E1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E4EB-352E-47F6-AFA4-95CDB9872C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4044-C785-4E01-85A3-355414C064E1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E4EB-352E-47F6-AFA4-95CDB9872C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4044-C785-4E01-85A3-355414C064E1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E4EB-352E-47F6-AFA4-95CDB9872C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4044-C785-4E01-85A3-355414C064E1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E4EB-352E-47F6-AFA4-95CDB9872C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4044-C785-4E01-85A3-355414C064E1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E4EB-352E-47F6-AFA4-95CDB9872C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4044-C785-4E01-85A3-355414C064E1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98EE4EB-352E-47F6-AFA4-95CDB9872C5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C84044-C785-4E01-85A3-355414C064E1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8EE4EB-352E-47F6-AFA4-95CDB9872C5A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hpasgam.intera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400000"/>
                <a:alpha val="0"/>
                <a:lumMod val="94000"/>
                <a:lumOff val="6000"/>
              </a:schemeClr>
            </a:gs>
            <a:gs pos="46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Designing an Open Source Web Application for Visualizing Aquifers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657600"/>
            <a:ext cx="7854696" cy="1752600"/>
          </a:xfrm>
        </p:spPr>
        <p:txBody>
          <a:bodyPr>
            <a:normAutofit/>
          </a:bodyPr>
          <a:lstStyle/>
          <a:p>
            <a:r>
              <a:rPr lang="en-US" dirty="0"/>
              <a:t>Mitchell Sodek </a:t>
            </a:r>
          </a:p>
          <a:p>
            <a:r>
              <a:rPr lang="en-US" dirty="0"/>
              <a:t>Advisor: Dr. Pat Kennelly</a:t>
            </a:r>
          </a:p>
          <a:p>
            <a:r>
              <a:rPr lang="en-US" sz="2000" dirty="0"/>
              <a:t>Penn State University</a:t>
            </a:r>
          </a:p>
          <a:p>
            <a:r>
              <a:rPr lang="en-US" sz="2000" dirty="0"/>
              <a:t>AAG Conference San Francisco, CA April 2016</a:t>
            </a:r>
          </a:p>
        </p:txBody>
      </p:sp>
    </p:spTree>
    <p:extLst>
      <p:ext uri="{BB962C8B-B14F-4D97-AF65-F5344CB8AC3E}">
        <p14:creationId xmlns:p14="http://schemas.microsoft.com/office/powerpoint/2010/main" val="3845680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ontent Placeholder 2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11288334"/>
              </p:ext>
            </p:extLst>
          </p:nvPr>
        </p:nvGraphicFramePr>
        <p:xfrm>
          <a:off x="4648200" y="1371600"/>
          <a:ext cx="3962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Methodology</a:t>
            </a:r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4435"/>
            <a:ext cx="4419600" cy="3194550"/>
          </a:xfrm>
        </p:spPr>
      </p:pic>
      <p:cxnSp>
        <p:nvCxnSpPr>
          <p:cNvPr id="7" name="Straight Arrow Connector 6"/>
          <p:cNvCxnSpPr/>
          <p:nvPr/>
        </p:nvCxnSpPr>
        <p:spPr>
          <a:xfrm>
            <a:off x="5301007" y="2133600"/>
            <a:ext cx="609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62399" y="2811710"/>
            <a:ext cx="1930139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01989" y="3109274"/>
            <a:ext cx="609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01007" y="3407955"/>
            <a:ext cx="609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289026" y="3886200"/>
            <a:ext cx="609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263888" y="4352744"/>
            <a:ext cx="609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251517" y="5826929"/>
            <a:ext cx="609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01007" y="6629400"/>
            <a:ext cx="609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44839" y="1825823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1300’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63889" y="2447826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1150’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44838" y="2811710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1100’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69976" y="3407955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1050’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51517" y="3891079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900’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44839" y="4352744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800’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50926" y="5547191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500’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44839" y="6321623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400’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4800" y="4344888"/>
            <a:ext cx="464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a given point, each raster contains one z (elevation) value that corresponds to the bottom of that layer </a:t>
            </a:r>
          </a:p>
          <a:p>
            <a:endParaRPr lang="en-US" dirty="0"/>
          </a:p>
          <a:p>
            <a:r>
              <a:rPr lang="en-US" dirty="0"/>
              <a:t>A stratigraphic column or cross section can then be formed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282939" y="5029200"/>
            <a:ext cx="609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51517" y="4723928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700’</a:t>
            </a:r>
          </a:p>
        </p:txBody>
      </p:sp>
    </p:spTree>
    <p:extLst>
      <p:ext uri="{BB962C8B-B14F-4D97-AF65-F5344CB8AC3E}">
        <p14:creationId xmlns:p14="http://schemas.microsoft.com/office/powerpoint/2010/main" val="3895276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PostgreSQL/</a:t>
            </a:r>
            <a:r>
              <a:rPr lang="en-US" dirty="0" err="1"/>
              <a:t>PostGIS</a:t>
            </a:r>
            <a:endParaRPr lang="en-US" dirty="0"/>
          </a:p>
          <a:p>
            <a:pPr lvl="1"/>
            <a:r>
              <a:rPr lang="en-US" dirty="0"/>
              <a:t>Spatial database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Geoserver</a:t>
            </a:r>
            <a:endParaRPr lang="en-US" dirty="0"/>
          </a:p>
          <a:p>
            <a:pPr lvl="1"/>
            <a:r>
              <a:rPr lang="en-US" dirty="0"/>
              <a:t>Web Map Service</a:t>
            </a:r>
          </a:p>
          <a:p>
            <a:pPr lvl="2"/>
            <a:r>
              <a:rPr lang="en-US" dirty="0"/>
              <a:t>WFS</a:t>
            </a:r>
          </a:p>
          <a:p>
            <a:pPr lvl="2"/>
            <a:r>
              <a:rPr lang="en-US" dirty="0"/>
              <a:t>WMS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Leaflet</a:t>
            </a:r>
          </a:p>
          <a:p>
            <a:pPr lvl="1"/>
            <a:r>
              <a:rPr lang="en-US" dirty="0"/>
              <a:t>Front end mapping platform</a:t>
            </a:r>
          </a:p>
          <a:p>
            <a:pPr lvl="1"/>
            <a:r>
              <a:rPr lang="en-US" dirty="0"/>
              <a:t>Lightweight </a:t>
            </a:r>
          </a:p>
          <a:p>
            <a:pPr lvl="1"/>
            <a:r>
              <a:rPr lang="en-US" dirty="0"/>
              <a:t>Javascript plugin tool library </a:t>
            </a:r>
          </a:p>
        </p:txBody>
      </p:sp>
      <p:pic>
        <p:nvPicPr>
          <p:cNvPr id="1026" name="Picture 2" descr="http://leafletjs.com/docs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3429000" cy="90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irona-geoserver-workshop.readthedocs.org/en/latest/_images/geo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943" y="3276600"/>
            <a:ext cx="3653913" cy="86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dn.blog.safe.com/wp-content/uploads/2010/09/PostGIS-databa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698" y="1447799"/>
            <a:ext cx="1566403" cy="156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422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514352"/>
            <a:ext cx="4572000" cy="116205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5000" dirty="0" err="1"/>
              <a:t>GeoJSON</a:t>
            </a:r>
            <a:r>
              <a:rPr lang="en-US" sz="5000" dirty="0"/>
              <a:t> Grid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057400" cy="4572000"/>
          </a:xfrm>
        </p:spPr>
        <p:txBody>
          <a:bodyPr>
            <a:normAutofit/>
          </a:bodyPr>
          <a:lstStyle/>
          <a:p>
            <a:r>
              <a:rPr lang="en-US" sz="1800" dirty="0"/>
              <a:t>¼ mile grid cells</a:t>
            </a:r>
          </a:p>
          <a:p>
            <a:endParaRPr lang="en-US" sz="1800" dirty="0"/>
          </a:p>
          <a:p>
            <a:r>
              <a:rPr lang="en-US" sz="1800" dirty="0"/>
              <a:t>Each cell contains property values for the various aquifer layers</a:t>
            </a:r>
          </a:p>
          <a:p>
            <a:endParaRPr lang="en-US" sz="1800" dirty="0"/>
          </a:p>
          <a:p>
            <a:r>
              <a:rPr lang="en-US" sz="1800" dirty="0"/>
              <a:t>Served as </a:t>
            </a:r>
            <a:r>
              <a:rPr lang="en-US" sz="1800" dirty="0" err="1"/>
              <a:t>GeoJSON</a:t>
            </a:r>
            <a:r>
              <a:rPr lang="en-US" sz="1800" dirty="0"/>
              <a:t> to leaflet using Web Feature Service.</a:t>
            </a:r>
          </a:p>
          <a:p>
            <a:endParaRPr lang="en-US" sz="1800" dirty="0"/>
          </a:p>
          <a:p>
            <a:r>
              <a:rPr lang="en-US" sz="1800" dirty="0"/>
              <a:t>Used </a:t>
            </a:r>
            <a:r>
              <a:rPr lang="en-US" sz="1800" dirty="0" err="1"/>
              <a:t>onEachFeature</a:t>
            </a:r>
            <a:r>
              <a:rPr lang="en-US" sz="1800" dirty="0"/>
              <a:t> to extract data on click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00200"/>
            <a:ext cx="5987784" cy="4800600"/>
          </a:xfrm>
        </p:spPr>
      </p:pic>
    </p:spTree>
    <p:extLst>
      <p:ext uri="{BB962C8B-B14F-4D97-AF65-F5344CB8AC3E}">
        <p14:creationId xmlns:p14="http://schemas.microsoft.com/office/powerpoint/2010/main" val="3779080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Leaflet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Leaflet </a:t>
            </a:r>
            <a:r>
              <a:rPr lang="en-US" sz="1800" dirty="0" err="1"/>
              <a:t>GeoJSON</a:t>
            </a:r>
            <a:endParaRPr lang="en-US" sz="1800" dirty="0"/>
          </a:p>
          <a:p>
            <a:r>
              <a:rPr lang="en-US" sz="1800" dirty="0" err="1"/>
              <a:t>onEachFeature</a:t>
            </a:r>
            <a:r>
              <a:rPr lang="en-US" sz="1800" dirty="0"/>
              <a:t> option is used to attach a popup to features when they are clicked</a:t>
            </a:r>
          </a:p>
          <a:p>
            <a:endParaRPr lang="en-US" sz="1800" dirty="0">
              <a:solidFill>
                <a:srgbClr val="A71D5D"/>
              </a:solidFill>
              <a:latin typeface="Consolas" panose="020B0609020204030204" pitchFamily="49" charset="0"/>
            </a:endParaRPr>
          </a:p>
          <a:p>
            <a:r>
              <a:rPr lang="en-US" sz="1800" dirty="0">
                <a:solidFill>
                  <a:srgbClr val="A71D5D"/>
                </a:solidFill>
                <a:latin typeface="Consolas" panose="020B0609020204030204" pitchFamily="49" charset="0"/>
              </a:rPr>
              <a:t>function</a:t>
            </a:r>
            <a:r>
              <a:rPr lang="en-US" sz="18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795DA3"/>
                </a:solidFill>
                <a:latin typeface="Consolas" panose="020B0609020204030204" pitchFamily="49" charset="0"/>
              </a:rPr>
              <a:t>onEachFeature</a:t>
            </a:r>
            <a:r>
              <a:rPr lang="en-US" sz="1800" dirty="0">
                <a:solidFill>
                  <a:srgbClr val="333333"/>
                </a:solidFill>
                <a:latin typeface="Consolas" panose="020B0609020204030204" pitchFamily="49" charset="0"/>
              </a:rPr>
              <a:t>(feature, layer) { </a:t>
            </a:r>
          </a:p>
          <a:p>
            <a:r>
              <a:rPr lang="en-US" sz="1800" dirty="0">
                <a:solidFill>
                  <a:srgbClr val="969896"/>
                </a:solidFill>
                <a:latin typeface="Consolas" panose="020B0609020204030204" pitchFamily="49" charset="0"/>
              </a:rPr>
              <a:t>// does this feature have a property named </a:t>
            </a:r>
            <a:r>
              <a:rPr lang="en-US" sz="1800" dirty="0" err="1">
                <a:solidFill>
                  <a:srgbClr val="969896"/>
                </a:solidFill>
                <a:latin typeface="Consolas" panose="020B0609020204030204" pitchFamily="49" charset="0"/>
              </a:rPr>
              <a:t>popupContent</a:t>
            </a:r>
            <a:r>
              <a:rPr lang="en-US" sz="1800" dirty="0">
                <a:solidFill>
                  <a:srgbClr val="969896"/>
                </a:solidFill>
                <a:latin typeface="Consolas" panose="020B0609020204030204" pitchFamily="49" charset="0"/>
              </a:rPr>
              <a:t>?</a:t>
            </a:r>
            <a:r>
              <a:rPr lang="en-US" sz="18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sz="1800" dirty="0">
                <a:solidFill>
                  <a:srgbClr val="A71D5D"/>
                </a:solidFill>
                <a:latin typeface="Consolas" panose="020B0609020204030204" pitchFamily="49" charset="0"/>
              </a:rPr>
              <a:t>if</a:t>
            </a:r>
            <a:r>
              <a:rPr lang="en-US" sz="1800" dirty="0">
                <a:solidFill>
                  <a:srgbClr val="333333"/>
                </a:solidFill>
                <a:latin typeface="Consolas" panose="020B0609020204030204" pitchFamily="49" charset="0"/>
              </a:rPr>
              <a:t> (</a:t>
            </a:r>
            <a:r>
              <a:rPr lang="en-US" sz="1800" dirty="0" err="1">
                <a:solidFill>
                  <a:srgbClr val="333333"/>
                </a:solidFill>
                <a:latin typeface="Consolas" panose="020B0609020204030204" pitchFamily="49" charset="0"/>
              </a:rPr>
              <a:t>feature.properties</a:t>
            </a:r>
            <a:r>
              <a:rPr lang="en-US" sz="1800" dirty="0">
                <a:solidFill>
                  <a:srgbClr val="333333"/>
                </a:solidFill>
                <a:latin typeface="Consolas" panose="020B0609020204030204" pitchFamily="49" charset="0"/>
              </a:rPr>
              <a:t> &amp;&amp; </a:t>
            </a:r>
            <a:r>
              <a:rPr lang="en-US" sz="1800" dirty="0" err="1">
                <a:solidFill>
                  <a:srgbClr val="333333"/>
                </a:solidFill>
                <a:latin typeface="Consolas" panose="020B0609020204030204" pitchFamily="49" charset="0"/>
              </a:rPr>
              <a:t>feature.properties.popupContent</a:t>
            </a:r>
            <a:r>
              <a:rPr lang="en-US" sz="1800" dirty="0">
                <a:solidFill>
                  <a:srgbClr val="333333"/>
                </a:solidFill>
                <a:latin typeface="Consolas" panose="020B0609020204030204" pitchFamily="49" charset="0"/>
              </a:rPr>
              <a:t>) { 	</a:t>
            </a:r>
            <a:r>
              <a:rPr lang="en-US" sz="1800" dirty="0" err="1">
                <a:solidFill>
                  <a:srgbClr val="333333"/>
                </a:solidFill>
                <a:latin typeface="Consolas" panose="020B0609020204030204" pitchFamily="49" charset="0"/>
              </a:rPr>
              <a:t>layer.bindPopup</a:t>
            </a:r>
            <a:r>
              <a:rPr lang="en-US" sz="18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333333"/>
                </a:solidFill>
                <a:latin typeface="Consolas" panose="020B0609020204030204" pitchFamily="49" charset="0"/>
              </a:rPr>
              <a:t>feature.properties.popupContent</a:t>
            </a:r>
            <a:r>
              <a:rPr lang="en-US" sz="1800" dirty="0">
                <a:solidFill>
                  <a:srgbClr val="333333"/>
                </a:solidFill>
                <a:latin typeface="Consolas" panose="020B0609020204030204" pitchFamily="49" charset="0"/>
              </a:rPr>
              <a:t>); } }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72746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319" y="2514600"/>
            <a:ext cx="5636914" cy="2667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895600" cy="1162050"/>
          </a:xfrm>
        </p:spPr>
        <p:txBody>
          <a:bodyPr/>
          <a:lstStyle/>
          <a:p>
            <a:r>
              <a:rPr lang="en-US" sz="5000" dirty="0" err="1"/>
              <a:t>Highcharts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76400"/>
            <a:ext cx="33528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Basic Area Chart</a:t>
            </a:r>
          </a:p>
          <a:p>
            <a:endParaRPr lang="en-US" dirty="0"/>
          </a:p>
          <a:p>
            <a:r>
              <a:rPr lang="en-US" dirty="0" err="1"/>
              <a:t>Parsefloat</a:t>
            </a:r>
            <a:r>
              <a:rPr lang="en-US" dirty="0"/>
              <a:t> the </a:t>
            </a:r>
            <a:r>
              <a:rPr lang="en-US" dirty="0" err="1"/>
              <a:t>geoJSON</a:t>
            </a:r>
            <a:r>
              <a:rPr lang="en-US" dirty="0"/>
              <a:t> string argument into a floating point number</a:t>
            </a:r>
          </a:p>
          <a:p>
            <a:endParaRPr lang="en-US" dirty="0"/>
          </a:p>
          <a:p>
            <a:r>
              <a:rPr lang="en-US" dirty="0"/>
              <a:t>Tooltip hover over graph to display value of each layer</a:t>
            </a:r>
          </a:p>
          <a:p>
            <a:pPr lvl="1"/>
            <a:endParaRPr lang="en-US" dirty="0"/>
          </a:p>
          <a:p>
            <a:r>
              <a:rPr lang="en-US" dirty="0"/>
              <a:t>Establish a minimum threshold value equal to bottom of last layer</a:t>
            </a:r>
          </a:p>
        </p:txBody>
      </p:sp>
    </p:spTree>
    <p:extLst>
      <p:ext uri="{BB962C8B-B14F-4D97-AF65-F5344CB8AC3E}">
        <p14:creationId xmlns:p14="http://schemas.microsoft.com/office/powerpoint/2010/main" val="2296216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066800"/>
          </a:xfrm>
        </p:spPr>
        <p:txBody>
          <a:bodyPr/>
          <a:lstStyle/>
          <a:p>
            <a:pPr algn="ctr"/>
            <a:r>
              <a:rPr lang="en-US" dirty="0"/>
              <a:t>Prototype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8849046" cy="4835165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419100" y="1828800"/>
            <a:ext cx="381000" cy="0"/>
          </a:xfrm>
          <a:prstGeom prst="straightConnector1">
            <a:avLst/>
          </a:prstGeom>
          <a:ln w="44450">
            <a:solidFill>
              <a:schemeClr val="accent1">
                <a:shade val="50000"/>
                <a:satMod val="103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414184" y="2133600"/>
            <a:ext cx="385916" cy="152400"/>
          </a:xfrm>
          <a:prstGeom prst="straightConnector1">
            <a:avLst/>
          </a:prstGeom>
          <a:ln w="44450">
            <a:solidFill>
              <a:schemeClr val="accent1">
                <a:shade val="50000"/>
                <a:satMod val="103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04800" y="2400301"/>
            <a:ext cx="381000" cy="381000"/>
          </a:xfrm>
          <a:prstGeom prst="straightConnector1">
            <a:avLst/>
          </a:prstGeom>
          <a:ln w="44450">
            <a:solidFill>
              <a:schemeClr val="accent1">
                <a:shade val="50000"/>
                <a:satMod val="103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8200" y="17145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Zoom Controls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21336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Geolocation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0100" y="2781301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Draw Polyline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153400" y="1789783"/>
            <a:ext cx="528798" cy="39017"/>
          </a:xfrm>
          <a:prstGeom prst="straightConnector1">
            <a:avLst/>
          </a:prstGeom>
          <a:ln w="44450">
            <a:solidFill>
              <a:schemeClr val="accent1">
                <a:shade val="50000"/>
                <a:satMod val="103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8452212" y="2058630"/>
            <a:ext cx="360120" cy="306028"/>
          </a:xfrm>
          <a:prstGeom prst="straightConnector1">
            <a:avLst/>
          </a:prstGeom>
          <a:ln w="44450">
            <a:solidFill>
              <a:schemeClr val="accent1">
                <a:shade val="50000"/>
                <a:satMod val="103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09112" y="1714500"/>
            <a:ext cx="164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Layer Control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0" y="2364658"/>
            <a:ext cx="2181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Geocoding Address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6000" y="3787953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Popup Stratigraphic Column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5943600" y="3581400"/>
            <a:ext cx="342900" cy="231134"/>
          </a:xfrm>
          <a:prstGeom prst="straightConnector1">
            <a:avLst/>
          </a:prstGeom>
          <a:ln w="44450">
            <a:solidFill>
              <a:schemeClr val="accent1">
                <a:shade val="50000"/>
                <a:satMod val="103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715000" y="5410200"/>
            <a:ext cx="381000" cy="0"/>
          </a:xfrm>
          <a:prstGeom prst="straightConnector1">
            <a:avLst/>
          </a:prstGeom>
          <a:ln w="44450">
            <a:solidFill>
              <a:schemeClr val="accent1">
                <a:shade val="50000"/>
                <a:satMod val="103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15050" y="5257800"/>
            <a:ext cx="203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GeoJSON</a:t>
            </a:r>
            <a:r>
              <a:rPr lang="en-US" dirty="0"/>
              <a:t> Outline</a:t>
            </a:r>
          </a:p>
        </p:txBody>
      </p:sp>
    </p:spTree>
    <p:extLst>
      <p:ext uri="{BB962C8B-B14F-4D97-AF65-F5344CB8AC3E}">
        <p14:creationId xmlns:p14="http://schemas.microsoft.com/office/powerpoint/2010/main" val="2174735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Polyline Cross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L.GeometryUtil</a:t>
            </a:r>
            <a:r>
              <a:rPr lang="en-US" dirty="0"/>
              <a:t> plugin</a:t>
            </a:r>
          </a:p>
          <a:p>
            <a:endParaRPr lang="en-US" dirty="0"/>
          </a:p>
          <a:p>
            <a:r>
              <a:rPr lang="en-US" dirty="0" err="1"/>
              <a:t>interpolateOnLine</a:t>
            </a:r>
            <a:r>
              <a:rPr lang="en-US" dirty="0"/>
              <a:t>(map, </a:t>
            </a:r>
            <a:r>
              <a:rPr lang="en-US" dirty="0" err="1"/>
              <a:t>latlngs</a:t>
            </a:r>
            <a:r>
              <a:rPr lang="en-US" dirty="0"/>
              <a:t>, the)</a:t>
            </a:r>
          </a:p>
          <a:p>
            <a:endParaRPr lang="en-US" dirty="0"/>
          </a:p>
          <a:p>
            <a:r>
              <a:rPr lang="en-US" dirty="0"/>
              <a:t>Returns the coordinate of the point located on a line at the specified ratio of the line length.</a:t>
            </a:r>
          </a:p>
        </p:txBody>
      </p:sp>
    </p:spTree>
    <p:extLst>
      <p:ext uri="{BB962C8B-B14F-4D97-AF65-F5344CB8AC3E}">
        <p14:creationId xmlns:p14="http://schemas.microsoft.com/office/powerpoint/2010/main" val="961917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59352"/>
          </a:xfrm>
        </p:spPr>
        <p:txBody>
          <a:bodyPr/>
          <a:lstStyle/>
          <a:p>
            <a:r>
              <a:rPr lang="en-US" sz="3600" dirty="0"/>
              <a:t>Challenges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572000" y="1143000"/>
            <a:ext cx="4041775" cy="654843"/>
          </a:xfrm>
        </p:spPr>
        <p:txBody>
          <a:bodyPr/>
          <a:lstStyle/>
          <a:p>
            <a:r>
              <a:rPr lang="en-US" sz="3600" dirty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40188" cy="42267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Wide user group</a:t>
            </a:r>
          </a:p>
          <a:p>
            <a:pPr lvl="1"/>
            <a:r>
              <a:rPr lang="en-US" dirty="0"/>
              <a:t>Keep design simple</a:t>
            </a:r>
          </a:p>
          <a:p>
            <a:pPr lvl="1"/>
            <a:r>
              <a:rPr lang="en-US" dirty="0"/>
              <a:t>Offer help screen</a:t>
            </a:r>
          </a:p>
          <a:p>
            <a:pPr lvl="1"/>
            <a:endParaRPr lang="en-US" dirty="0"/>
          </a:p>
          <a:p>
            <a:r>
              <a:rPr lang="en-US" dirty="0"/>
              <a:t>Coding</a:t>
            </a:r>
          </a:p>
          <a:p>
            <a:pPr lvl="1"/>
            <a:r>
              <a:rPr lang="en-US" dirty="0"/>
              <a:t>Javascript</a:t>
            </a:r>
          </a:p>
          <a:p>
            <a:pPr lvl="1"/>
            <a:r>
              <a:rPr lang="en-US" dirty="0"/>
              <a:t>CSS</a:t>
            </a:r>
          </a:p>
          <a:p>
            <a:pPr lvl="1"/>
            <a:r>
              <a:rPr lang="en-US" dirty="0" err="1"/>
              <a:t>Highchart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Graphics display</a:t>
            </a:r>
          </a:p>
          <a:p>
            <a:pPr lvl="1"/>
            <a:r>
              <a:rPr lang="en-US" dirty="0"/>
              <a:t>Screen size</a:t>
            </a:r>
          </a:p>
          <a:p>
            <a:pPr lvl="1"/>
            <a:r>
              <a:rPr lang="en-US" dirty="0"/>
              <a:t>Printable</a:t>
            </a:r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133600"/>
            <a:ext cx="4041775" cy="42267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Easily duplicated for other areas</a:t>
            </a:r>
          </a:p>
          <a:p>
            <a:endParaRPr lang="en-US" dirty="0"/>
          </a:p>
          <a:p>
            <a:r>
              <a:rPr lang="en-US" dirty="0"/>
              <a:t>Location services using GPS from mobile devices</a:t>
            </a:r>
          </a:p>
          <a:p>
            <a:endParaRPr lang="en-US" dirty="0"/>
          </a:p>
          <a:p>
            <a:r>
              <a:rPr lang="en-US" dirty="0"/>
              <a:t>Framework built for other data sets</a:t>
            </a:r>
          </a:p>
          <a:p>
            <a:pPr lvl="1"/>
            <a:r>
              <a:rPr lang="en-US" dirty="0"/>
              <a:t>Wells</a:t>
            </a:r>
          </a:p>
          <a:p>
            <a:pPr lvl="1"/>
            <a:r>
              <a:rPr lang="en-US" dirty="0"/>
              <a:t>Water levels</a:t>
            </a:r>
          </a:p>
          <a:p>
            <a:pPr lvl="1"/>
            <a:r>
              <a:rPr lang="en-US" dirty="0"/>
              <a:t>Water quality</a:t>
            </a:r>
          </a:p>
          <a:p>
            <a:pPr lvl="2"/>
            <a:r>
              <a:rPr lang="en-US" dirty="0"/>
              <a:t>Brackish water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2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1200" dirty="0"/>
              <a:t>Central Texas Groundwater Conservation District, Maps, Retrieved on June 16, 2015 from http://www.centraltexasgcd.org/maps-2/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1300" dirty="0"/>
              <a:t>Final Report on the Update of the Trinity/Woodbine Groundwater Availability Model, November 3, 2014, </a:t>
            </a:r>
            <a:r>
              <a:rPr lang="en-US" sz="1300" dirty="0" err="1"/>
              <a:t>Intera</a:t>
            </a:r>
            <a:r>
              <a:rPr lang="en-US" sz="1300" dirty="0"/>
              <a:t>.</a:t>
            </a:r>
          </a:p>
          <a:p>
            <a:endParaRPr lang="en-US" sz="1200" dirty="0"/>
          </a:p>
          <a:p>
            <a:r>
              <a:rPr lang="en-US" sz="1200" dirty="0"/>
              <a:t>Freeze, R. A., &amp; Cherry, J. A. (1979). Groundwater.</a:t>
            </a:r>
          </a:p>
          <a:p>
            <a:endParaRPr lang="en-US" sz="1200" dirty="0"/>
          </a:p>
          <a:p>
            <a:r>
              <a:rPr lang="en-US" sz="1200" dirty="0"/>
              <a:t>High Plains Aquifer System-Water Levels Time Series, Retrieved on June 12, 2015 from </a:t>
            </a:r>
            <a:r>
              <a:rPr lang="en-US" sz="1200" dirty="0">
                <a:hlinkClick r:id="rId2"/>
              </a:rPr>
              <a:t>http://hpasgam.intera.com/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Highway 1431 to Kingsland to Marble Falls, (N.D.) </a:t>
            </a:r>
            <a:r>
              <a:rPr lang="en-US" sz="1200" dirty="0" err="1"/>
              <a:t>Morelock</a:t>
            </a:r>
            <a:r>
              <a:rPr lang="en-US" sz="1200" dirty="0"/>
              <a:t> Retrieved on March 31</a:t>
            </a:r>
            <a:r>
              <a:rPr lang="en-US" sz="1200" baseline="30000" dirty="0"/>
              <a:t>st</a:t>
            </a:r>
            <a:r>
              <a:rPr lang="en-US" sz="1200" dirty="0"/>
              <a:t>, 2016 from http://geology.uprm.edu/Morelock/1431K.htm</a:t>
            </a:r>
          </a:p>
          <a:p>
            <a:endParaRPr lang="en-US" sz="1200" dirty="0"/>
          </a:p>
          <a:p>
            <a:r>
              <a:rPr lang="en-US" sz="1200" dirty="0"/>
              <a:t>Minnesota Geological Survey, Online Map Services, Retrieved on June 15, 2015 from http://www.mngs.umn.edu/service.htm</a:t>
            </a:r>
          </a:p>
          <a:p>
            <a:endParaRPr lang="en-US" sz="1200" dirty="0"/>
          </a:p>
          <a:p>
            <a:r>
              <a:rPr lang="en-US" sz="1200" dirty="0"/>
              <a:t>Regional District of Nanaimo, Watersheds and Aquifers 101, Retrieved on July 16, 2015 from http://www.rdn.bc.ca/cms.asp?wpID=2415 </a:t>
            </a:r>
          </a:p>
          <a:p>
            <a:endParaRPr lang="en-US" sz="1200" dirty="0"/>
          </a:p>
          <a:p>
            <a:r>
              <a:rPr lang="en-US" sz="1200" dirty="0"/>
              <a:t>Texas Water Development Board,  2009, “Groundwater Availability Model for the Hill Country Portion of the Trinity Aquifer System, Texas”</a:t>
            </a:r>
          </a:p>
          <a:p>
            <a:endParaRPr lang="en-US" sz="1200" dirty="0"/>
          </a:p>
          <a:p>
            <a:r>
              <a:rPr lang="en-US" sz="1200" dirty="0"/>
              <a:t> The Edwards Aquifer Website, Gregg </a:t>
            </a:r>
            <a:r>
              <a:rPr lang="en-US" sz="1200" dirty="0" err="1"/>
              <a:t>Eckhardt</a:t>
            </a:r>
            <a:r>
              <a:rPr lang="en-US" sz="1200" dirty="0"/>
              <a:t>, Retrieved on June 17, 2015 from http://www.edwardsaquifer.net/geology.html</a:t>
            </a:r>
          </a:p>
          <a:p>
            <a:endParaRPr lang="en-US" sz="1200" dirty="0"/>
          </a:p>
          <a:p>
            <a:r>
              <a:rPr lang="en-US" sz="1200" dirty="0"/>
              <a:t>United States Department of Energy Hanford Site, Annual Reports, Retrieved on June 12, 2015 from http://higrv.hanford.gov/Hanford_Reports/Cross_Section_Tool/</a:t>
            </a:r>
          </a:p>
          <a:p>
            <a:endParaRPr lang="en-US" sz="1200" dirty="0"/>
          </a:p>
          <a:p>
            <a:r>
              <a:rPr lang="en-US" sz="1200" dirty="0"/>
              <a:t>United States Geological Survey Texas Science Center, Texas Geology Web Map Viewer, Retrieved on June 5, 2015 from http://txpub.usgs.gov/dss/texasgeology/</a:t>
            </a:r>
          </a:p>
          <a:p>
            <a:endParaRPr lang="en-US" sz="1500" dirty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67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1026" name="Picture 2" descr="https://encrypted-tbn2.gstatic.com/images?q=tbn:ANd9GcSvw_oGXJRqPzukC4k6gShBOkHj81LcLMFZ6tcQRN00nofQZizX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4257675" cy="294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eology.uprm.edu/Morelock/images/1431h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3837328" cy="417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0" y="6304609"/>
            <a:ext cx="3837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Morelock</a:t>
            </a:r>
            <a:r>
              <a:rPr lang="en-US" sz="1200" dirty="0"/>
              <a:t> UPRM Geology department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6158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NTGAM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3707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Proposal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Develop an open source web-based mapping application that will generate user customized aquifer data in a graphical format.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491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Utilize open source software to create a responsive web map design that functions within a browser on any device </a:t>
            </a:r>
          </a:p>
          <a:p>
            <a:endParaRPr lang="en-US" dirty="0"/>
          </a:p>
          <a:p>
            <a:r>
              <a:rPr lang="en-US" dirty="0"/>
              <a:t>Create custom stratigraphic column and cross section graphs generated from grid cell elevation values representing the various aquifer layers</a:t>
            </a:r>
          </a:p>
          <a:p>
            <a:endParaRPr lang="en-US" dirty="0"/>
          </a:p>
          <a:p>
            <a:r>
              <a:rPr lang="en-US" dirty="0"/>
              <a:t>Develop a simple, powerful, and user friendly interface/experience for a wide number of public users</a:t>
            </a:r>
          </a:p>
          <a:p>
            <a:endParaRPr lang="en-US" dirty="0"/>
          </a:p>
          <a:p>
            <a:r>
              <a:rPr lang="en-US" dirty="0"/>
              <a:t>Employ a design that can be easily duplicated and one that is scalable for additional data and features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7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4751737"/>
            <a:ext cx="2123448" cy="1995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Project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4434840"/>
          </a:xfrm>
        </p:spPr>
        <p:txBody>
          <a:bodyPr/>
          <a:lstStyle/>
          <a:p>
            <a:pPr marL="0" lvl="0" indent="0">
              <a:buNone/>
            </a:pPr>
            <a:r>
              <a:rPr lang="en-US" sz="1400" b="1" dirty="0">
                <a:solidFill>
                  <a:prstClr val="black"/>
                </a:solidFill>
              </a:rPr>
              <a:t>Central Texas Groundwater Conservation District</a:t>
            </a:r>
            <a:endParaRPr lang="en-US" sz="1400" dirty="0">
              <a:solidFill>
                <a:prstClr val="black"/>
              </a:solidFill>
            </a:endParaRPr>
          </a:p>
          <a:p>
            <a:pPr marL="285750" lvl="0" indent="-285750"/>
            <a:r>
              <a:rPr lang="en-US" sz="1600" dirty="0">
                <a:solidFill>
                  <a:prstClr val="black"/>
                </a:solidFill>
              </a:rPr>
              <a:t>Burnet County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pop 50,000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 1,021 sq. miles</a:t>
            </a:r>
          </a:p>
          <a:p>
            <a:pPr marL="285750" lvl="0" indent="-285750"/>
            <a:r>
              <a:rPr lang="en-US" sz="1600" dirty="0">
                <a:solidFill>
                  <a:prstClr val="black"/>
                </a:solidFill>
              </a:rPr>
              <a:t>6 aquifers -&gt; sub-aquifers</a:t>
            </a:r>
          </a:p>
          <a:p>
            <a:pPr marL="285750" lvl="0" indent="-285750"/>
            <a:endParaRPr lang="en-US" sz="16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4717950"/>
            <a:ext cx="2743200" cy="143950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976717"/>
            <a:ext cx="3713018" cy="480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30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What is an Aquifer?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2667000" cy="4434840"/>
          </a:xfrm>
        </p:spPr>
        <p:txBody>
          <a:bodyPr>
            <a:normAutofit/>
          </a:bodyPr>
          <a:lstStyle/>
          <a:p>
            <a:r>
              <a:rPr lang="en-US" sz="1800" dirty="0"/>
              <a:t>A saturated permeable geologic unit that can transmit significant quantities of water (Freeze and Cherry, 1979)</a:t>
            </a:r>
          </a:p>
          <a:p>
            <a:endParaRPr lang="en-US" sz="1800" dirty="0"/>
          </a:p>
          <a:p>
            <a:r>
              <a:rPr lang="en-US" sz="1800" dirty="0"/>
              <a:t>May be bounded by impermeable layer(s)</a:t>
            </a:r>
          </a:p>
          <a:p>
            <a:endParaRPr lang="en-US" sz="1800" dirty="0"/>
          </a:p>
          <a:p>
            <a:r>
              <a:rPr lang="en-US" sz="1800" dirty="0"/>
              <a:t>Wells, springs, seeps, pits, lakes, creeks, and rivers are fed by aquifers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00200"/>
            <a:ext cx="5799802" cy="4819270"/>
          </a:xfrm>
        </p:spPr>
      </p:pic>
      <p:sp>
        <p:nvSpPr>
          <p:cNvPr id="6" name="Rectangle 5"/>
          <p:cNvSpPr/>
          <p:nvPr/>
        </p:nvSpPr>
        <p:spPr>
          <a:xfrm>
            <a:off x="8001000" y="3810000"/>
            <a:ext cx="914400" cy="6975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06892" y="4507584"/>
            <a:ext cx="908508" cy="415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06892" y="4922756"/>
            <a:ext cx="908508" cy="4112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01000" y="5334000"/>
            <a:ext cx="9144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01000" y="5715000"/>
            <a:ext cx="9144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077200" y="397412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Surface</a:t>
            </a:r>
            <a:r>
              <a:rPr lang="en-US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06892" y="4561281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Aquifer</a:t>
            </a:r>
            <a:r>
              <a:rPr lang="en-US" sz="1600" dirty="0"/>
              <a:t>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77200" y="4922756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Confined </a:t>
            </a:r>
          </a:p>
          <a:p>
            <a:r>
              <a:rPr lang="en-US" sz="1200" dirty="0"/>
              <a:t>Layer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36154" y="5370611"/>
            <a:ext cx="920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Aquifer</a:t>
            </a:r>
            <a:r>
              <a:rPr lang="en-US" sz="1200" dirty="0"/>
              <a:t>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01000" y="5904011"/>
            <a:ext cx="902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Aquifer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647700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Regional District of Nanaimo</a:t>
            </a:r>
          </a:p>
        </p:txBody>
      </p:sp>
    </p:spTree>
    <p:extLst>
      <p:ext uri="{BB962C8B-B14F-4D97-AF65-F5344CB8AC3E}">
        <p14:creationId xmlns:p14="http://schemas.microsoft.com/office/powerpoint/2010/main" val="1171771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Needs Aquifer Data?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Groundwater District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Public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Vital for managing an aquifer</a:t>
            </a:r>
          </a:p>
          <a:p>
            <a:r>
              <a:rPr lang="en-US" dirty="0"/>
              <a:t>Multiple aquifers overly each other </a:t>
            </a:r>
          </a:p>
          <a:p>
            <a:r>
              <a:rPr lang="en-US" dirty="0"/>
              <a:t>Production assigned by aquifer</a:t>
            </a:r>
          </a:p>
          <a:p>
            <a:r>
              <a:rPr lang="en-US" dirty="0"/>
              <a:t>New wells can be designed with greater accuracy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Educating the general public</a:t>
            </a:r>
          </a:p>
          <a:p>
            <a:r>
              <a:rPr lang="en-US" dirty="0"/>
              <a:t>Well owners want to know from which aquifer they produce </a:t>
            </a:r>
          </a:p>
          <a:p>
            <a:r>
              <a:rPr lang="en-US" dirty="0"/>
              <a:t>New proposed well owners want to know the depth and cost</a:t>
            </a:r>
          </a:p>
          <a:p>
            <a:r>
              <a:rPr lang="en-US" dirty="0"/>
              <a:t>Drought contingency plans</a:t>
            </a:r>
          </a:p>
        </p:txBody>
      </p:sp>
    </p:spTree>
    <p:extLst>
      <p:ext uri="{BB962C8B-B14F-4D97-AF65-F5344CB8AC3E}">
        <p14:creationId xmlns:p14="http://schemas.microsoft.com/office/powerpoint/2010/main" val="3060684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Challenges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Aquifer data exist but are not easily attainable for the public </a:t>
            </a:r>
          </a:p>
          <a:p>
            <a:r>
              <a:rPr lang="en-US" dirty="0"/>
              <a:t>A professional is needed to compile data, analyze, and interpret the results </a:t>
            </a:r>
          </a:p>
          <a:p>
            <a:r>
              <a:rPr lang="en-US" dirty="0"/>
              <a:t>Specialized software is needed to visualize the underlying aquifers</a:t>
            </a:r>
          </a:p>
        </p:txBody>
      </p:sp>
    </p:spTree>
    <p:extLst>
      <p:ext uri="{BB962C8B-B14F-4D97-AF65-F5344CB8AC3E}">
        <p14:creationId xmlns:p14="http://schemas.microsoft.com/office/powerpoint/2010/main" val="3024358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/>
              <a:t>Cross Sections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419600" y="5410200"/>
            <a:ext cx="4041775" cy="639762"/>
          </a:xfrm>
        </p:spPr>
        <p:txBody>
          <a:bodyPr>
            <a:normAutofit/>
          </a:bodyPr>
          <a:lstStyle/>
          <a:p>
            <a:r>
              <a:rPr lang="en-US" sz="1100" b="0" dirty="0">
                <a:solidFill>
                  <a:schemeClr val="tx1"/>
                </a:solidFill>
              </a:rPr>
              <a:t>Source: Texas Water  Development Board 2009,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2819400" cy="4525963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Widely used in the </a:t>
            </a:r>
            <a:r>
              <a:rPr lang="en-US" dirty="0" err="1"/>
              <a:t>hydrogeologic</a:t>
            </a:r>
            <a:r>
              <a:rPr lang="en-US" dirty="0"/>
              <a:t> sciences</a:t>
            </a:r>
          </a:p>
          <a:p>
            <a:endParaRPr lang="en-US" dirty="0"/>
          </a:p>
          <a:p>
            <a:r>
              <a:rPr lang="en-US" dirty="0"/>
              <a:t>Vertical axis is elevation values</a:t>
            </a:r>
          </a:p>
          <a:p>
            <a:endParaRPr lang="en-US" dirty="0"/>
          </a:p>
          <a:p>
            <a:r>
              <a:rPr lang="en-US" dirty="0"/>
              <a:t>Horizontal axis is distance along the cross-sectional line often using the map’s scale</a:t>
            </a:r>
          </a:p>
          <a:p>
            <a:endParaRPr lang="en-US" dirty="0"/>
          </a:p>
          <a:p>
            <a:r>
              <a:rPr lang="en-US" dirty="0"/>
              <a:t>Stratigraphic column –same data but for single point location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495568"/>
            <a:ext cx="5715000" cy="4081421"/>
          </a:xfrm>
        </p:spPr>
      </p:pic>
    </p:spTree>
    <p:extLst>
      <p:ext uri="{BB962C8B-B14F-4D97-AF65-F5344CB8AC3E}">
        <p14:creationId xmlns:p14="http://schemas.microsoft.com/office/powerpoint/2010/main" val="1121164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56" y="2895600"/>
            <a:ext cx="4474169" cy="281177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Subsurface Layers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Multiple Raster Layers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497389" y="2514600"/>
            <a:ext cx="4189412" cy="3845720"/>
          </a:xfrm>
        </p:spPr>
        <p:txBody>
          <a:bodyPr/>
          <a:lstStyle/>
          <a:p>
            <a:r>
              <a:rPr lang="en-US" dirty="0"/>
              <a:t>Source: Texas Water Development Board</a:t>
            </a:r>
          </a:p>
          <a:p>
            <a:pPr lvl="1"/>
            <a:r>
              <a:rPr lang="en-US" dirty="0"/>
              <a:t> Llano Uplift and Northern Trinity Groundwater Availability Models</a:t>
            </a:r>
          </a:p>
          <a:p>
            <a:r>
              <a:rPr lang="en-US" dirty="0"/>
              <a:t>Format: Raster, Shapefile Grid </a:t>
            </a:r>
          </a:p>
          <a:p>
            <a:r>
              <a:rPr lang="en-US" dirty="0"/>
              <a:t>Resolution: ¼ mile x ¼ mile</a:t>
            </a:r>
          </a:p>
          <a:p>
            <a:r>
              <a:rPr lang="en-US" dirty="0"/>
              <a:t>Raster value represents bottom of layer/top of next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0856" y="6019800"/>
            <a:ext cx="3715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TWDB Llano Uplift Model Update</a:t>
            </a:r>
          </a:p>
        </p:txBody>
      </p:sp>
    </p:spTree>
    <p:extLst>
      <p:ext uri="{BB962C8B-B14F-4D97-AF65-F5344CB8AC3E}">
        <p14:creationId xmlns:p14="http://schemas.microsoft.com/office/powerpoint/2010/main" val="3681252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4356</TotalTime>
  <Words>893</Words>
  <Application>Microsoft Office PowerPoint</Application>
  <PresentationFormat>On-screen Show (4:3)</PresentationFormat>
  <Paragraphs>182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Consolas</vt:lpstr>
      <vt:lpstr>Constantia</vt:lpstr>
      <vt:lpstr>Wingdings 2</vt:lpstr>
      <vt:lpstr>Flow</vt:lpstr>
      <vt:lpstr>Designing an Open Source Web Application for Visualizing Aquifers</vt:lpstr>
      <vt:lpstr>Project Proposal </vt:lpstr>
      <vt:lpstr>Objectives</vt:lpstr>
      <vt:lpstr>Project Area</vt:lpstr>
      <vt:lpstr>What is an Aquifer?</vt:lpstr>
      <vt:lpstr>Who Needs Aquifer Data?</vt:lpstr>
      <vt:lpstr>Current Challenges</vt:lpstr>
      <vt:lpstr>Cross Sections </vt:lpstr>
      <vt:lpstr>Subsurface Layers</vt:lpstr>
      <vt:lpstr>Methodology</vt:lpstr>
      <vt:lpstr>Project Framework</vt:lpstr>
      <vt:lpstr> GeoJSON Grid </vt:lpstr>
      <vt:lpstr>Leaflet </vt:lpstr>
      <vt:lpstr>Highcharts </vt:lpstr>
      <vt:lpstr>Prototype </vt:lpstr>
      <vt:lpstr>Polyline Cross Section</vt:lpstr>
      <vt:lpstr>PowerPoint Presentation</vt:lpstr>
      <vt:lpstr>References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</dc:creator>
  <cp:lastModifiedBy>Mitchell Sodek</cp:lastModifiedBy>
  <cp:revision>100</cp:revision>
  <dcterms:created xsi:type="dcterms:W3CDTF">2015-06-16T19:08:11Z</dcterms:created>
  <dcterms:modified xsi:type="dcterms:W3CDTF">2016-05-09T21:26:33Z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