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61" r:id="rId2"/>
    <p:sldId id="257" r:id="rId3"/>
    <p:sldId id="285" r:id="rId4"/>
    <p:sldId id="295" r:id="rId5"/>
    <p:sldId id="296" r:id="rId6"/>
    <p:sldId id="291" r:id="rId7"/>
    <p:sldId id="277" r:id="rId8"/>
    <p:sldId id="278" r:id="rId9"/>
    <p:sldId id="301" r:id="rId10"/>
    <p:sldId id="303" r:id="rId11"/>
    <p:sldId id="304" r:id="rId12"/>
    <p:sldId id="298" r:id="rId13"/>
    <p:sldId id="289" r:id="rId14"/>
    <p:sldId id="306" r:id="rId15"/>
    <p:sldId id="299" r:id="rId16"/>
    <p:sldId id="305" r:id="rId17"/>
    <p:sldId id="279" r:id="rId18"/>
    <p:sldId id="30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80" autoAdjust="0"/>
  </p:normalViewPr>
  <p:slideViewPr>
    <p:cSldViewPr snapToGrid="0">
      <p:cViewPr varScale="1">
        <p:scale>
          <a:sx n="94" d="100"/>
          <a:sy n="94" d="100"/>
        </p:scale>
        <p:origin x="432" y="108"/>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41DB8-B66F-4DC8-A96E-33677E0F90FF}" type="datetimeFigureOut">
              <a:rPr lang="en-US" smtClean="0"/>
              <a:t>7/27/2018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04A0D4-B89B-4ADD-AF9E-38636B40EE4E}" type="slidenum">
              <a:rPr lang="en-US" smtClean="0"/>
              <a:t>‹#›</a:t>
            </a:fld>
            <a:endParaRPr lang="en-US" dirty="0"/>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49C4A-65AC-492D-9701-81B46C3AD0E4}" type="datetimeFigureOut">
              <a:rPr lang="en-US" smtClean="0"/>
              <a:t>7/27/2018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69989-EB00-4EE7-BCB5-25BDC5BB29F8}" type="slidenum">
              <a:rPr lang="en-US" smtClean="0"/>
              <a:t>‹#›</a:t>
            </a:fld>
            <a:endParaRPr lang="en-US" dirty="0"/>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2</a:t>
            </a:fld>
            <a:endParaRPr lang="en-US" dirty="0"/>
          </a:p>
        </p:txBody>
      </p:sp>
    </p:spTree>
    <p:extLst>
      <p:ext uri="{BB962C8B-B14F-4D97-AF65-F5344CB8AC3E}">
        <p14:creationId xmlns:p14="http://schemas.microsoft.com/office/powerpoint/2010/main" val="1980303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11</a:t>
            </a:fld>
            <a:endParaRPr lang="en-US" dirty="0"/>
          </a:p>
        </p:txBody>
      </p:sp>
    </p:spTree>
    <p:extLst>
      <p:ext uri="{BB962C8B-B14F-4D97-AF65-F5344CB8AC3E}">
        <p14:creationId xmlns:p14="http://schemas.microsoft.com/office/powerpoint/2010/main" val="1858308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12</a:t>
            </a:fld>
            <a:endParaRPr lang="en-US" dirty="0"/>
          </a:p>
        </p:txBody>
      </p:sp>
    </p:spTree>
    <p:extLst>
      <p:ext uri="{BB962C8B-B14F-4D97-AF65-F5344CB8AC3E}">
        <p14:creationId xmlns:p14="http://schemas.microsoft.com/office/powerpoint/2010/main" val="2878470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13</a:t>
            </a:fld>
            <a:endParaRPr lang="en-US" dirty="0"/>
          </a:p>
        </p:txBody>
      </p:sp>
    </p:spTree>
    <p:extLst>
      <p:ext uri="{BB962C8B-B14F-4D97-AF65-F5344CB8AC3E}">
        <p14:creationId xmlns:p14="http://schemas.microsoft.com/office/powerpoint/2010/main" val="1146235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14</a:t>
            </a:fld>
            <a:endParaRPr lang="en-US" dirty="0"/>
          </a:p>
        </p:txBody>
      </p:sp>
    </p:spTree>
    <p:extLst>
      <p:ext uri="{BB962C8B-B14F-4D97-AF65-F5344CB8AC3E}">
        <p14:creationId xmlns:p14="http://schemas.microsoft.com/office/powerpoint/2010/main" val="2679517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15</a:t>
            </a:fld>
            <a:endParaRPr lang="en-US" dirty="0"/>
          </a:p>
        </p:txBody>
      </p:sp>
    </p:spTree>
    <p:extLst>
      <p:ext uri="{BB962C8B-B14F-4D97-AF65-F5344CB8AC3E}">
        <p14:creationId xmlns:p14="http://schemas.microsoft.com/office/powerpoint/2010/main" val="2423750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16</a:t>
            </a:fld>
            <a:endParaRPr lang="en-US" dirty="0"/>
          </a:p>
        </p:txBody>
      </p:sp>
    </p:spTree>
    <p:extLst>
      <p:ext uri="{BB962C8B-B14F-4D97-AF65-F5344CB8AC3E}">
        <p14:creationId xmlns:p14="http://schemas.microsoft.com/office/powerpoint/2010/main" val="2873662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17</a:t>
            </a:fld>
            <a:endParaRPr lang="en-US" dirty="0"/>
          </a:p>
        </p:txBody>
      </p:sp>
    </p:spTree>
    <p:extLst>
      <p:ext uri="{BB962C8B-B14F-4D97-AF65-F5344CB8AC3E}">
        <p14:creationId xmlns:p14="http://schemas.microsoft.com/office/powerpoint/2010/main" val="1502668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18</a:t>
            </a:fld>
            <a:endParaRPr lang="en-US" dirty="0"/>
          </a:p>
        </p:txBody>
      </p:sp>
    </p:spTree>
    <p:extLst>
      <p:ext uri="{BB962C8B-B14F-4D97-AF65-F5344CB8AC3E}">
        <p14:creationId xmlns:p14="http://schemas.microsoft.com/office/powerpoint/2010/main" val="3471907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3</a:t>
            </a:fld>
            <a:endParaRPr lang="en-US" dirty="0"/>
          </a:p>
        </p:txBody>
      </p:sp>
    </p:spTree>
    <p:extLst>
      <p:ext uri="{BB962C8B-B14F-4D97-AF65-F5344CB8AC3E}">
        <p14:creationId xmlns:p14="http://schemas.microsoft.com/office/powerpoint/2010/main" val="1812197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4</a:t>
            </a:fld>
            <a:endParaRPr lang="en-US" dirty="0"/>
          </a:p>
        </p:txBody>
      </p:sp>
    </p:spTree>
    <p:extLst>
      <p:ext uri="{BB962C8B-B14F-4D97-AF65-F5344CB8AC3E}">
        <p14:creationId xmlns:p14="http://schemas.microsoft.com/office/powerpoint/2010/main" val="3312566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5</a:t>
            </a:fld>
            <a:endParaRPr lang="en-US" dirty="0"/>
          </a:p>
        </p:txBody>
      </p:sp>
    </p:spTree>
    <p:extLst>
      <p:ext uri="{BB962C8B-B14F-4D97-AF65-F5344CB8AC3E}">
        <p14:creationId xmlns:p14="http://schemas.microsoft.com/office/powerpoint/2010/main" val="3675860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6</a:t>
            </a:fld>
            <a:endParaRPr lang="en-US" dirty="0"/>
          </a:p>
        </p:txBody>
      </p:sp>
    </p:spTree>
    <p:extLst>
      <p:ext uri="{BB962C8B-B14F-4D97-AF65-F5344CB8AC3E}">
        <p14:creationId xmlns:p14="http://schemas.microsoft.com/office/powerpoint/2010/main" val="3699939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7</a:t>
            </a:fld>
            <a:endParaRPr lang="en-US" dirty="0"/>
          </a:p>
        </p:txBody>
      </p:sp>
    </p:spTree>
    <p:extLst>
      <p:ext uri="{BB962C8B-B14F-4D97-AF65-F5344CB8AC3E}">
        <p14:creationId xmlns:p14="http://schemas.microsoft.com/office/powerpoint/2010/main" val="1848354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8</a:t>
            </a:fld>
            <a:endParaRPr lang="en-US" dirty="0"/>
          </a:p>
        </p:txBody>
      </p:sp>
    </p:spTree>
    <p:extLst>
      <p:ext uri="{BB962C8B-B14F-4D97-AF65-F5344CB8AC3E}">
        <p14:creationId xmlns:p14="http://schemas.microsoft.com/office/powerpoint/2010/main" val="4255516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9</a:t>
            </a:fld>
            <a:endParaRPr lang="en-US" dirty="0"/>
          </a:p>
        </p:txBody>
      </p:sp>
    </p:spTree>
    <p:extLst>
      <p:ext uri="{BB962C8B-B14F-4D97-AF65-F5344CB8AC3E}">
        <p14:creationId xmlns:p14="http://schemas.microsoft.com/office/powerpoint/2010/main" val="1412821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10</a:t>
            </a:fld>
            <a:endParaRPr lang="en-US" dirty="0"/>
          </a:p>
        </p:txBody>
      </p:sp>
    </p:spTree>
    <p:extLst>
      <p:ext uri="{BB962C8B-B14F-4D97-AF65-F5344CB8AC3E}">
        <p14:creationId xmlns:p14="http://schemas.microsoft.com/office/powerpoint/2010/main" val="3567571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userDrawn="1"/>
        </p:nvGrpSpPr>
        <p:grpSpPr bwMode="hidden">
          <a:xfrm>
            <a:off x="-1" y="0"/>
            <a:ext cx="12192002" cy="6858000"/>
            <a:chOff x="-1" y="0"/>
            <a:chExt cx="12192002" cy="6858000"/>
          </a:xfrm>
        </p:grpSpPr>
        <p:cxnSp>
          <p:nvCxnSpPr>
            <p:cNvPr id="6" name="Straight Connector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userDrawn="1"/>
          </p:nvGrpSpPr>
          <p:grpSpPr bwMode="hidden">
            <a:xfrm>
              <a:off x="-1" y="0"/>
              <a:ext cx="12192001" cy="6858000"/>
              <a:chOff x="-1" y="0"/>
              <a:chExt cx="12192001" cy="6858000"/>
            </a:xfrm>
          </p:grpSpPr>
          <p:cxnSp>
            <p:nvCxnSpPr>
              <p:cNvPr id="41" name="Straight Connector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bwMode="hidden">
              <a:xfrm>
                <a:off x="6327885" y="0"/>
                <a:ext cx="5864115" cy="5898673"/>
                <a:chOff x="6327885" y="0"/>
                <a:chExt cx="5864115" cy="5898673"/>
              </a:xfrm>
            </p:grpSpPr>
            <p:cxnSp>
              <p:nvCxnSpPr>
                <p:cNvPr id="52" name="Straight Connector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userDrawn="1"/>
          </p:nvGrpSpPr>
          <p:grpSpPr bwMode="hidden">
            <a:xfrm flipH="1">
              <a:off x="0" y="0"/>
              <a:ext cx="12192001" cy="6858000"/>
              <a:chOff x="-1" y="0"/>
              <a:chExt cx="12192001" cy="6858000"/>
            </a:xfrm>
          </p:grpSpPr>
          <p:cxnSp>
            <p:nvCxnSpPr>
              <p:cNvPr id="25" name="Straight Connector 24"/>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bwMode="hidden">
              <a:xfrm>
                <a:off x="6327885" y="0"/>
                <a:ext cx="5864115" cy="5898673"/>
                <a:chOff x="6327885" y="0"/>
                <a:chExt cx="5864115" cy="5898673"/>
              </a:xfrm>
            </p:grpSpPr>
            <p:cxnSp>
              <p:nvCxnSpPr>
                <p:cNvPr id="36" name="Straight Connector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ctrTitle"/>
          </p:nvPr>
        </p:nvSpPr>
        <p:spPr>
          <a:xfrm>
            <a:off x="1293845" y="1909346"/>
            <a:ext cx="9604310" cy="3383280"/>
          </a:xfrm>
        </p:spPr>
        <p:txBody>
          <a:bodyPr anchor="b">
            <a:normAutofit/>
          </a:bodyPr>
          <a:lstStyle>
            <a:lvl1pPr algn="l">
              <a:lnSpc>
                <a:spcPct val="76000"/>
              </a:lnSpc>
              <a:defRPr sz="8000" cap="none"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3845" y="5432564"/>
            <a:ext cx="9604310" cy="457200"/>
          </a:xfrm>
        </p:spPr>
        <p:txBody>
          <a:bodyPr>
            <a:normAutofit/>
          </a:bodyPr>
          <a:lstStyle>
            <a:lvl1pPr marL="0" indent="0" algn="l">
              <a:spcBef>
                <a:spcPts val="0"/>
              </a:spcBef>
              <a:buNone/>
              <a:defRPr sz="2000" b="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58" name="Straight Connector 57"/>
          <p:cNvCxnSpPr/>
          <p:nvPr userDrawn="1"/>
        </p:nvCxnSpPr>
        <p:spPr>
          <a:xfrm>
            <a:off x="1295400" y="5294175"/>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84A29A4-78C8-47AB-BA06-22CB45938951}" type="datetime1">
              <a:rPr lang="en-US" smtClean="0"/>
              <a:t>7/27/2018</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9314" y="489856"/>
            <a:ext cx="1687286" cy="530134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9" y="489856"/>
            <a:ext cx="7587344" cy="530134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1ED4ACF-2D82-46F2-A8E9-23963AA34E86}" type="datetime1">
              <a:rPr lang="en-US" smtClean="0"/>
              <a:t>7/27/2018</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E374B5B-21A0-4192-BF4C-38187F1A68D8}" type="datetime1">
              <a:rPr lang="en-US" smtClean="0"/>
              <a:t>7/27/2018</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Group 6"/>
          <p:cNvGrpSpPr/>
          <p:nvPr userDrawn="1"/>
        </p:nvGrpSpPr>
        <p:grpSpPr bwMode="hidden">
          <a:xfrm>
            <a:off x="-1" y="0"/>
            <a:ext cx="12192002" cy="6858000"/>
            <a:chOff x="-1" y="0"/>
            <a:chExt cx="12192002" cy="6858000"/>
          </a:xfrm>
        </p:grpSpPr>
        <p:cxnSp>
          <p:nvCxnSpPr>
            <p:cNvPr id="8" name="Straight Connector 7"/>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bwMode="hidden">
            <a:xfrm>
              <a:off x="-1" y="0"/>
              <a:ext cx="12192001" cy="6858000"/>
              <a:chOff x="-1" y="0"/>
              <a:chExt cx="12192001" cy="6858000"/>
            </a:xfrm>
          </p:grpSpPr>
          <p:cxnSp>
            <p:nvCxnSpPr>
              <p:cNvPr id="42" name="Straight Connector 41"/>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bwMode="hidden">
              <a:xfrm>
                <a:off x="6327885" y="0"/>
                <a:ext cx="5864115" cy="5898673"/>
                <a:chOff x="6327885" y="0"/>
                <a:chExt cx="5864115" cy="5898673"/>
              </a:xfrm>
            </p:grpSpPr>
            <p:cxnSp>
              <p:nvCxnSpPr>
                <p:cNvPr id="53" name="Straight Connector 52"/>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userDrawn="1"/>
          </p:nvGrpSpPr>
          <p:grpSpPr bwMode="hidden">
            <a:xfrm flipH="1">
              <a:off x="0" y="0"/>
              <a:ext cx="12192001" cy="6858000"/>
              <a:chOff x="-1" y="0"/>
              <a:chExt cx="12192001" cy="6858000"/>
            </a:xfrm>
          </p:grpSpPr>
          <p:cxnSp>
            <p:nvCxnSpPr>
              <p:cNvPr id="26" name="Straight Connector 25"/>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bwMode="hidden">
              <a:xfrm>
                <a:off x="6327885" y="0"/>
                <a:ext cx="5864115" cy="5898673"/>
                <a:chOff x="6327885" y="0"/>
                <a:chExt cx="5864115" cy="5898673"/>
              </a:xfrm>
            </p:grpSpPr>
            <p:cxnSp>
              <p:nvCxnSpPr>
                <p:cNvPr id="37" name="Straight Connector 36"/>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295400" y="2541573"/>
            <a:ext cx="9601200" cy="2743200"/>
          </a:xfrm>
        </p:spPr>
        <p:txBody>
          <a:bodyPr anchor="b">
            <a:normAutofit/>
          </a:bodyPr>
          <a:lstStyle>
            <a:lvl1pPr>
              <a:lnSpc>
                <a:spcPct val="85000"/>
              </a:lnSpc>
              <a:defRPr sz="6000" cap="none"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95400" y="5431536"/>
            <a:ext cx="9601200" cy="457200"/>
          </a:xfrm>
        </p:spPr>
        <p:txBody>
          <a:bodyPr>
            <a:normAutofit/>
          </a:bodyPr>
          <a:lstStyle>
            <a:lvl1pPr marL="0" indent="0">
              <a:spcBef>
                <a:spcPts val="0"/>
              </a:spcBef>
              <a:buNone/>
              <a:defRPr sz="2000" b="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cxnSp>
        <p:nvCxnSpPr>
          <p:cNvPr id="58" name="Straight Connector 57"/>
          <p:cNvCxnSpPr/>
          <p:nvPr userDrawn="1"/>
        </p:nvCxnSpPr>
        <p:spPr>
          <a:xfrm>
            <a:off x="1295400" y="5294175"/>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7780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3B5CF7C-B333-48E1-A4A6-83A3C8B73AC0}" type="datetime1">
              <a:rPr lang="en-US" smtClean="0"/>
              <a:t>7/27/2018</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46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AE320762-5CBF-4210-AB54-376B091119F8}" type="datetime1">
              <a:rPr lang="en-US" smtClean="0"/>
              <a:t>7/27/2018</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0DB371-BF5F-4058-A212-1A908E4D2674}" type="datetime1">
              <a:rPr lang="en-US" smtClean="0"/>
              <a:t>7/27/2018</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161" name="Group 160"/>
          <p:cNvGrpSpPr/>
          <p:nvPr userDrawn="1"/>
        </p:nvGrpSpPr>
        <p:grpSpPr bwMode="hidden">
          <a:xfrm>
            <a:off x="-1" y="0"/>
            <a:ext cx="12192002" cy="6858000"/>
            <a:chOff x="-1" y="0"/>
            <a:chExt cx="12192002" cy="6858000"/>
          </a:xfrm>
        </p:grpSpPr>
        <p:cxnSp>
          <p:nvCxnSpPr>
            <p:cNvPr id="162" name="Straight Connector 161"/>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78" name="Group 177"/>
            <p:cNvGrpSpPr/>
            <p:nvPr userDrawn="1"/>
          </p:nvGrpSpPr>
          <p:grpSpPr bwMode="hidden">
            <a:xfrm>
              <a:off x="-1" y="0"/>
              <a:ext cx="12192001" cy="6858000"/>
              <a:chOff x="-1" y="0"/>
              <a:chExt cx="12192001" cy="6858000"/>
            </a:xfrm>
          </p:grpSpPr>
          <p:cxnSp>
            <p:nvCxnSpPr>
              <p:cNvPr id="196" name="Straight Connector 195"/>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01" name="Group 200"/>
              <p:cNvGrpSpPr/>
              <p:nvPr/>
            </p:nvGrpSpPr>
            <p:grpSpPr bwMode="hidden">
              <a:xfrm>
                <a:off x="6327885" y="0"/>
                <a:ext cx="5864115" cy="5898673"/>
                <a:chOff x="6327885" y="0"/>
                <a:chExt cx="5864115" cy="5898673"/>
              </a:xfrm>
            </p:grpSpPr>
            <p:cxnSp>
              <p:nvCxnSpPr>
                <p:cNvPr id="207" name="Straight Connector 206"/>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202" name="Straight Connector 201"/>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bwMode="hidden">
            <a:xfrm flipH="1">
              <a:off x="0" y="0"/>
              <a:ext cx="12192001" cy="6858000"/>
              <a:chOff x="-1" y="0"/>
              <a:chExt cx="12192001" cy="6858000"/>
            </a:xfrm>
          </p:grpSpPr>
          <p:cxnSp>
            <p:nvCxnSpPr>
              <p:cNvPr id="180" name="Straight Connector 179"/>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85" name="Group 184"/>
              <p:cNvGrpSpPr/>
              <p:nvPr/>
            </p:nvGrpSpPr>
            <p:grpSpPr bwMode="hidden">
              <a:xfrm>
                <a:off x="6327885" y="0"/>
                <a:ext cx="5864115" cy="5898673"/>
                <a:chOff x="6327885" y="0"/>
                <a:chExt cx="5864115" cy="5898673"/>
              </a:xfrm>
            </p:grpSpPr>
            <p:cxnSp>
              <p:nvCxnSpPr>
                <p:cNvPr id="191" name="Straight Connector 190"/>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186" name="Straight Connector 185"/>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
        <p:nvSpPr>
          <p:cNvPr id="213" name="Footer Placeholder 212"/>
          <p:cNvSpPr>
            <a:spLocks noGrp="1"/>
          </p:cNvSpPr>
          <p:nvPr>
            <p:ph type="ftr" sz="quarter" idx="11"/>
          </p:nvPr>
        </p:nvSpPr>
        <p:spPr/>
        <p:txBody>
          <a:bodyPr/>
          <a:lstStyle/>
          <a:p>
            <a:r>
              <a:rPr lang="en-US" dirty="0"/>
              <a:t>Add a footer</a:t>
            </a:r>
          </a:p>
        </p:txBody>
      </p:sp>
      <p:sp>
        <p:nvSpPr>
          <p:cNvPr id="212" name="Date Placeholder 211"/>
          <p:cNvSpPr>
            <a:spLocks noGrp="1"/>
          </p:cNvSpPr>
          <p:nvPr>
            <p:ph type="dt" sz="half" idx="10"/>
          </p:nvPr>
        </p:nvSpPr>
        <p:spPr/>
        <p:txBody>
          <a:bodyPr/>
          <a:lstStyle/>
          <a:p>
            <a:fld id="{60A4083B-90AA-48CF-BAD5-00AA24D7F288}" type="datetime1">
              <a:rPr lang="en-US" smtClean="0"/>
              <a:t>7/27/2018</a:t>
            </a:fld>
            <a:endParaRPr lang="en-US" dirty="0"/>
          </a:p>
        </p:txBody>
      </p:sp>
      <p:sp>
        <p:nvSpPr>
          <p:cNvPr id="214" name="Slide Number Placeholder 213"/>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9" name="Group 8"/>
          <p:cNvGrpSpPr/>
          <p:nvPr userDrawn="1"/>
        </p:nvGrpSpPr>
        <p:grpSpPr bwMode="hidden">
          <a:xfrm>
            <a:off x="-1" y="0"/>
            <a:ext cx="12192002" cy="6858000"/>
            <a:chOff x="-1" y="0"/>
            <a:chExt cx="12192002" cy="6858000"/>
          </a:xfrm>
        </p:grpSpPr>
        <p:cxnSp>
          <p:nvCxnSpPr>
            <p:cNvPr id="10" name="Straight Connector 9"/>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bwMode="hidden">
            <a:xfrm>
              <a:off x="-1" y="0"/>
              <a:ext cx="12192001" cy="6858000"/>
              <a:chOff x="-1" y="0"/>
              <a:chExt cx="12192001" cy="6858000"/>
            </a:xfrm>
          </p:grpSpPr>
          <p:cxnSp>
            <p:nvCxnSpPr>
              <p:cNvPr id="44" name="Straight Connector 43"/>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bwMode="hidden">
              <a:xfrm>
                <a:off x="6327885" y="0"/>
                <a:ext cx="5864115" cy="5898673"/>
                <a:chOff x="6327885" y="0"/>
                <a:chExt cx="5864115" cy="5898673"/>
              </a:xfrm>
            </p:grpSpPr>
            <p:cxnSp>
              <p:nvCxnSpPr>
                <p:cNvPr id="55" name="Straight Connector 54"/>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49"/>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userDrawn="1"/>
          </p:nvGrpSpPr>
          <p:grpSpPr bwMode="hidden">
            <a:xfrm flipH="1">
              <a:off x="0" y="0"/>
              <a:ext cx="12192001" cy="6858000"/>
              <a:chOff x="-1" y="0"/>
              <a:chExt cx="12192001" cy="6858000"/>
            </a:xfrm>
          </p:grpSpPr>
          <p:cxnSp>
            <p:nvCxnSpPr>
              <p:cNvPr id="28" name="Straight Connector 27"/>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bwMode="hidden">
              <a:xfrm>
                <a:off x="6327885" y="0"/>
                <a:ext cx="5864115" cy="5898673"/>
                <a:chOff x="6327885" y="0"/>
                <a:chExt cx="5864115" cy="5898673"/>
              </a:xfrm>
            </p:grpSpPr>
            <p:cxnSp>
              <p:nvCxnSpPr>
                <p:cNvPr id="39" name="Straight Connector 38"/>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7" name="Rectangle 6"/>
          <p:cNvSpPr/>
          <p:nvPr userDrawn="1"/>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13152" y="571500"/>
            <a:ext cx="3657600" cy="2197100"/>
          </a:xfrm>
        </p:spPr>
        <p:txBody>
          <a:bodyPr anchor="b">
            <a:normAutofit/>
          </a:bodyPr>
          <a:lstStyle>
            <a:lvl1pPr>
              <a:defRPr sz="2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43197" y="571500"/>
            <a:ext cx="6217920" cy="57150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13152" y="2995012"/>
            <a:ext cx="3657600" cy="2285950"/>
          </a:xfrm>
        </p:spPr>
        <p:txBody>
          <a:bodyPr>
            <a:normAutofit/>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cxnSp>
        <p:nvCxnSpPr>
          <p:cNvPr id="60" name="Straight Connector 59"/>
          <p:cNvCxnSpPr/>
          <p:nvPr userDrawn="1"/>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lvl1pPr>
              <a:defRPr>
                <a:solidFill>
                  <a:schemeClr val="bg1"/>
                </a:solidFill>
              </a:defRPr>
            </a:lvl1pPr>
          </a:lstStyle>
          <a:p>
            <a:fld id="{F5BAF629-ECA2-4CF3-B790-9D9BDED98269}" type="datetime1">
              <a:rPr lang="en-US" smtClean="0"/>
              <a:pPr/>
              <a:t>7/27/2018</a:t>
            </a:fld>
            <a:endParaRPr lang="en-US" dirty="0"/>
          </a:p>
        </p:txBody>
      </p:sp>
      <p:sp>
        <p:nvSpPr>
          <p:cNvPr id="8" name="Slide Number Placeholder 7"/>
          <p:cNvSpPr>
            <a:spLocks noGrp="1"/>
          </p:cNvSpPr>
          <p:nvPr>
            <p:ph type="sldNum" sz="quarter" idx="12"/>
          </p:nvPr>
        </p:nvSpPr>
        <p:spPr/>
        <p:txBody>
          <a:bodyPr/>
          <a:lstStyle>
            <a:lvl1pPr>
              <a:defRPr>
                <a:solidFill>
                  <a:schemeClr val="bg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8" name="Group 7"/>
          <p:cNvGrpSpPr/>
          <p:nvPr/>
        </p:nvGrpSpPr>
        <p:grpSpPr bwMode="hidden">
          <a:xfrm>
            <a:off x="-1" y="0"/>
            <a:ext cx="12192002" cy="6858000"/>
            <a:chOff x="-1" y="0"/>
            <a:chExt cx="12192002" cy="6858000"/>
          </a:xfrm>
        </p:grpSpPr>
        <p:cxnSp>
          <p:nvCxnSpPr>
            <p:cNvPr id="9" name="Straight Connector 8"/>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bwMode="hidden">
            <a:xfrm>
              <a:off x="-1" y="0"/>
              <a:ext cx="12192001" cy="6858000"/>
              <a:chOff x="-1" y="0"/>
              <a:chExt cx="12192001" cy="6858000"/>
            </a:xfrm>
          </p:grpSpPr>
          <p:cxnSp>
            <p:nvCxnSpPr>
              <p:cNvPr id="43" name="Straight Connector 42"/>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bwMode="hidden">
              <a:xfrm>
                <a:off x="6327885" y="0"/>
                <a:ext cx="5864115" cy="5898673"/>
                <a:chOff x="6327885" y="0"/>
                <a:chExt cx="5864115" cy="5898673"/>
              </a:xfrm>
            </p:grpSpPr>
            <p:cxnSp>
              <p:nvCxnSpPr>
                <p:cNvPr id="54" name="Straight Connector 53"/>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bwMode="hidden">
            <a:xfrm flipH="1">
              <a:off x="0" y="0"/>
              <a:ext cx="12192001" cy="6858000"/>
              <a:chOff x="-1" y="0"/>
              <a:chExt cx="12192001" cy="6858000"/>
            </a:xfrm>
          </p:grpSpPr>
          <p:cxnSp>
            <p:nvCxnSpPr>
              <p:cNvPr id="27" name="Straight Connector 26"/>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bwMode="hidden">
              <a:xfrm>
                <a:off x="6327885" y="0"/>
                <a:ext cx="5864115" cy="5898673"/>
                <a:chOff x="6327885" y="0"/>
                <a:chExt cx="5864115" cy="5898673"/>
              </a:xfrm>
            </p:grpSpPr>
            <p:cxnSp>
              <p:nvCxnSpPr>
                <p:cNvPr id="38" name="Straight Connector 37"/>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60" name="Rectangle 59"/>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9" name="Straight Connector 58"/>
          <p:cNvCxnSpPr/>
          <p:nvPr/>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909560" y="576072"/>
            <a:ext cx="3657600" cy="2194560"/>
          </a:xfrm>
        </p:spPr>
        <p:txBody>
          <a:bodyPr anchor="b">
            <a:normAutofit/>
          </a:bodyPr>
          <a:lstStyle>
            <a:lvl1pPr>
              <a:defRPr sz="2600">
                <a:solidFill>
                  <a:schemeClr val="bg1"/>
                </a:solidFill>
              </a:defRPr>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4412" y="-159"/>
            <a:ext cx="7315200" cy="6858000"/>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909560" y="2999232"/>
            <a:ext cx="3657600" cy="2286000"/>
          </a:xfrm>
        </p:spPr>
        <p:txBody>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62031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grpSp>
        <p:nvGrpSpPr>
          <p:cNvPr id="96" name="Group 95"/>
          <p:cNvGrpSpPr/>
          <p:nvPr userDrawn="1"/>
        </p:nvGrpSpPr>
        <p:grpSpPr bwMode="hidden">
          <a:xfrm>
            <a:off x="-1" y="-195943"/>
            <a:ext cx="12192002" cy="6858000"/>
            <a:chOff x="-1" y="0"/>
            <a:chExt cx="12192002" cy="6858000"/>
          </a:xfrm>
        </p:grpSpPr>
        <p:cxnSp>
          <p:nvCxnSpPr>
            <p:cNvPr id="97" name="Straight Connector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13" name="Group 112"/>
            <p:cNvGrpSpPr/>
            <p:nvPr userDrawn="1"/>
          </p:nvGrpSpPr>
          <p:grpSpPr bwMode="hidden">
            <a:xfrm>
              <a:off x="-1" y="0"/>
              <a:ext cx="12192001" cy="6858000"/>
              <a:chOff x="-1" y="0"/>
              <a:chExt cx="12192001" cy="6858000"/>
            </a:xfrm>
          </p:grpSpPr>
          <p:cxnSp>
            <p:nvCxnSpPr>
              <p:cNvPr id="131" name="Straight Connector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bwMode="hidden">
              <a:xfrm>
                <a:off x="6327885" y="0"/>
                <a:ext cx="5864115" cy="5898673"/>
                <a:chOff x="6327885" y="0"/>
                <a:chExt cx="5864115" cy="5898673"/>
              </a:xfrm>
            </p:grpSpPr>
            <p:cxnSp>
              <p:nvCxnSpPr>
                <p:cNvPr id="142" name="Straight Connector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userDrawn="1"/>
          </p:nvGrpSpPr>
          <p:grpSpPr bwMode="hidden">
            <a:xfrm flipH="1">
              <a:off x="0" y="0"/>
              <a:ext cx="12192001" cy="6858000"/>
              <a:chOff x="-1" y="0"/>
              <a:chExt cx="12192001" cy="6858000"/>
            </a:xfrm>
          </p:grpSpPr>
          <p:cxnSp>
            <p:nvCxnSpPr>
              <p:cNvPr id="115" name="Straight Connector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bwMode="hidden">
              <a:xfrm>
                <a:off x="6327885" y="0"/>
                <a:ext cx="5864115" cy="5898673"/>
                <a:chOff x="6327885" y="0"/>
                <a:chExt cx="5864115" cy="5898673"/>
              </a:xfrm>
            </p:grpSpPr>
            <p:cxnSp>
              <p:nvCxnSpPr>
                <p:cNvPr id="126" name="Straight Connector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21" name="Straight Connector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Placeholder 1"/>
          <p:cNvSpPr>
            <a:spLocks noGrp="1"/>
          </p:cNvSpPr>
          <p:nvPr>
            <p:ph type="title"/>
          </p:nvPr>
        </p:nvSpPr>
        <p:spPr>
          <a:xfrm>
            <a:off x="1295400" y="503853"/>
            <a:ext cx="9601200" cy="114238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981201"/>
            <a:ext cx="9601200" cy="38099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8" name="Straight Connector 147"/>
          <p:cNvCxnSpPr/>
          <p:nvPr userDrawn="1"/>
        </p:nvCxnSpPr>
        <p:spPr>
          <a:xfrm>
            <a:off x="609600" y="6172200"/>
            <a:ext cx="109728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609601" y="6289679"/>
            <a:ext cx="6128030" cy="222436"/>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r>
              <a:rPr lang="en-US" dirty="0"/>
              <a:t>Add a footer</a:t>
            </a:r>
          </a:p>
        </p:txBody>
      </p:sp>
      <p:sp>
        <p:nvSpPr>
          <p:cNvPr id="4" name="Date Placeholder 3"/>
          <p:cNvSpPr>
            <a:spLocks noGrp="1"/>
          </p:cNvSpPr>
          <p:nvPr>
            <p:ph type="dt" sz="half" idx="2"/>
          </p:nvPr>
        </p:nvSpPr>
        <p:spPr>
          <a:xfrm>
            <a:off x="9294042" y="6289679"/>
            <a:ext cx="965946"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B51B2453-8663-4C69-AF73-9FD7B1DEC5D0}" type="datetime1">
              <a:rPr lang="en-US" smtClean="0"/>
              <a:pPr/>
              <a:t>7/27/2018</a:t>
            </a:fld>
            <a:endParaRPr lang="en-US" dirty="0"/>
          </a:p>
        </p:txBody>
      </p:sp>
      <p:sp>
        <p:nvSpPr>
          <p:cNvPr id="6" name="Slide Number Placeholder 5"/>
          <p:cNvSpPr>
            <a:spLocks noGrp="1"/>
          </p:cNvSpPr>
          <p:nvPr>
            <p:ph type="sldNum" sz="quarter" idx="4"/>
          </p:nvPr>
        </p:nvSpPr>
        <p:spPr>
          <a:xfrm>
            <a:off x="10665311" y="6289679"/>
            <a:ext cx="918882"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9"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dirty="0"/>
              <a:t>Mapping Dinétah Pueblitos using Post-Processed Kinematic GPS Data from an sUAS Platform</a:t>
            </a:r>
          </a:p>
        </p:txBody>
      </p:sp>
      <p:sp>
        <p:nvSpPr>
          <p:cNvPr id="3" name="Subtitle 2"/>
          <p:cNvSpPr>
            <a:spLocks noGrp="1"/>
          </p:cNvSpPr>
          <p:nvPr>
            <p:ph type="subTitle" idx="1"/>
          </p:nvPr>
        </p:nvSpPr>
        <p:spPr>
          <a:xfrm>
            <a:off x="1293845" y="5452884"/>
            <a:ext cx="9604310" cy="602476"/>
          </a:xfrm>
        </p:spPr>
        <p:txBody>
          <a:bodyPr>
            <a:normAutofit lnSpcReduction="10000"/>
          </a:bodyPr>
          <a:lstStyle/>
          <a:p>
            <a:r>
              <a:rPr lang="en-US" b="1" dirty="0">
                <a:solidFill>
                  <a:schemeClr val="tx1"/>
                </a:solidFill>
              </a:rPr>
              <a:t>John South</a:t>
            </a:r>
          </a:p>
          <a:p>
            <a:r>
              <a:rPr lang="en-US" b="1" dirty="0">
                <a:solidFill>
                  <a:schemeClr val="tx1"/>
                </a:solidFill>
              </a:rPr>
              <a:t>Advisor: Karen Schuckman</a:t>
            </a:r>
          </a:p>
        </p:txBody>
      </p:sp>
    </p:spTree>
    <p:extLst>
      <p:ext uri="{BB962C8B-B14F-4D97-AF65-F5344CB8AC3E}">
        <p14:creationId xmlns:p14="http://schemas.microsoft.com/office/powerpoint/2010/main" val="10690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the AirGon sUAS Platform</a:t>
            </a:r>
          </a:p>
        </p:txBody>
      </p:sp>
      <p:sp>
        <p:nvSpPr>
          <p:cNvPr id="3" name="Content Placeholder 2"/>
          <p:cNvSpPr>
            <a:spLocks noGrp="1"/>
          </p:cNvSpPr>
          <p:nvPr>
            <p:ph idx="1"/>
          </p:nvPr>
        </p:nvSpPr>
        <p:spPr>
          <a:xfrm>
            <a:off x="1295400" y="1971041"/>
            <a:ext cx="9601200" cy="4165599"/>
          </a:xfrm>
        </p:spPr>
        <p:txBody>
          <a:bodyPr>
            <a:normAutofit/>
          </a:bodyPr>
          <a:lstStyle/>
          <a:p>
            <a:r>
              <a:rPr lang="en-US" dirty="0"/>
              <a:t>Familiarity with DJI aircraft (experienced with DJI Phantom Pro 4)</a:t>
            </a:r>
          </a:p>
          <a:p>
            <a:r>
              <a:rPr lang="en-US" dirty="0"/>
              <a:t>Cost</a:t>
            </a:r>
          </a:p>
          <a:p>
            <a:r>
              <a:rPr lang="en-US" dirty="0"/>
              <a:t>Solution</a:t>
            </a:r>
          </a:p>
          <a:p>
            <a:pPr lvl="1"/>
            <a:r>
              <a:rPr lang="en-US" dirty="0"/>
              <a:t>DJI Inspire 2</a:t>
            </a:r>
          </a:p>
          <a:p>
            <a:pPr lvl="1"/>
            <a:r>
              <a:rPr lang="en-US" dirty="0"/>
              <a:t>Zenmuse X4S camera (20 megapixels)</a:t>
            </a:r>
          </a:p>
          <a:p>
            <a:pPr lvl="1"/>
            <a:r>
              <a:rPr lang="en-US" dirty="0"/>
              <a:t>Loki (geotagging)</a:t>
            </a:r>
          </a:p>
          <a:p>
            <a:r>
              <a:rPr lang="en-US" dirty="0"/>
              <a:t>Ease of using the included software (ASPSuite)</a:t>
            </a:r>
          </a:p>
          <a:p>
            <a:r>
              <a:rPr lang="en-US" dirty="0"/>
              <a:t>Training and support</a:t>
            </a:r>
          </a:p>
        </p:txBody>
      </p:sp>
    </p:spTree>
    <p:extLst>
      <p:ext uri="{BB962C8B-B14F-4D97-AF65-F5344CB8AC3E}">
        <p14:creationId xmlns:p14="http://schemas.microsoft.com/office/powerpoint/2010/main" val="3282426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Preparation Work</a:t>
            </a:r>
          </a:p>
        </p:txBody>
      </p:sp>
      <p:sp>
        <p:nvSpPr>
          <p:cNvPr id="3" name="Content Placeholder 2"/>
          <p:cNvSpPr>
            <a:spLocks noGrp="1"/>
          </p:cNvSpPr>
          <p:nvPr>
            <p:ph idx="1"/>
          </p:nvPr>
        </p:nvSpPr>
        <p:spPr>
          <a:xfrm>
            <a:off x="1295400" y="1971041"/>
            <a:ext cx="9601200" cy="4165599"/>
          </a:xfrm>
        </p:spPr>
        <p:txBody>
          <a:bodyPr>
            <a:normAutofit/>
          </a:bodyPr>
          <a:lstStyle/>
          <a:p>
            <a:r>
              <a:rPr lang="en-US" dirty="0"/>
              <a:t>Practiced assembling and flying the aircraft</a:t>
            </a:r>
          </a:p>
          <a:p>
            <a:r>
              <a:rPr lang="en-US" dirty="0"/>
              <a:t>Following the workflow, practiced:</a:t>
            </a:r>
          </a:p>
          <a:p>
            <a:pPr lvl="1"/>
            <a:r>
              <a:rPr lang="en-US" dirty="0"/>
              <a:t>Capturing images at a local airfield</a:t>
            </a:r>
          </a:p>
          <a:p>
            <a:pPr lvl="1"/>
            <a:r>
              <a:rPr lang="en-US" dirty="0"/>
              <a:t>Capturing ground control point location data (using the GPS-GNSS receiver)</a:t>
            </a:r>
          </a:p>
          <a:p>
            <a:pPr lvl="1"/>
            <a:r>
              <a:rPr lang="en-US" dirty="0"/>
              <a:t>Establishing a base station as a reference point </a:t>
            </a:r>
          </a:p>
          <a:p>
            <a:pPr lvl="1"/>
            <a:r>
              <a:rPr lang="en-US" dirty="0"/>
              <a:t>Downloading data from all of the hardware</a:t>
            </a:r>
          </a:p>
          <a:p>
            <a:pPr lvl="1"/>
            <a:r>
              <a:rPr lang="en-US" dirty="0"/>
              <a:t>Practiced pulling the data into Photoscan for processing</a:t>
            </a:r>
          </a:p>
          <a:p>
            <a:pPr lvl="1"/>
            <a:endParaRPr lang="en-US" dirty="0"/>
          </a:p>
          <a:p>
            <a:endParaRPr lang="en-US" dirty="0"/>
          </a:p>
          <a:p>
            <a:endParaRPr lang="en-US" dirty="0"/>
          </a:p>
        </p:txBody>
      </p:sp>
    </p:spTree>
    <p:extLst>
      <p:ext uri="{BB962C8B-B14F-4D97-AF65-F5344CB8AC3E}">
        <p14:creationId xmlns:p14="http://schemas.microsoft.com/office/powerpoint/2010/main" val="298683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 days</a:t>
            </a:r>
          </a:p>
        </p:txBody>
      </p:sp>
      <p:sp>
        <p:nvSpPr>
          <p:cNvPr id="3" name="Content Placeholder 2"/>
          <p:cNvSpPr>
            <a:spLocks noGrp="1"/>
          </p:cNvSpPr>
          <p:nvPr>
            <p:ph idx="1"/>
          </p:nvPr>
        </p:nvSpPr>
        <p:spPr>
          <a:xfrm>
            <a:off x="1295400" y="1981201"/>
            <a:ext cx="4902200" cy="3809999"/>
          </a:xfrm>
        </p:spPr>
        <p:txBody>
          <a:bodyPr>
            <a:normAutofit/>
          </a:bodyPr>
          <a:lstStyle/>
          <a:p>
            <a:r>
              <a:rPr lang="en-US" dirty="0"/>
              <a:t>Finding the site was a challenge</a:t>
            </a:r>
          </a:p>
          <a:p>
            <a:r>
              <a:rPr lang="en-US" dirty="0"/>
              <a:t>After locating the site, established eight ground control points </a:t>
            </a:r>
          </a:p>
          <a:p>
            <a:r>
              <a:rPr lang="en-US" dirty="0"/>
              <a:t>Difficult to identify locations for GCPs</a:t>
            </a:r>
          </a:p>
          <a:p>
            <a:pPr lvl="1"/>
            <a:r>
              <a:rPr lang="en-US" dirty="0"/>
              <a:t>No intersecting roads or paths</a:t>
            </a:r>
          </a:p>
          <a:p>
            <a:pPr lvl="1"/>
            <a:r>
              <a:rPr lang="en-US" dirty="0"/>
              <a:t>Measured distance from nearby identifiable  landmarks</a:t>
            </a:r>
          </a:p>
          <a:p>
            <a:r>
              <a:rPr lang="en-US" dirty="0"/>
              <a:t>Occupied each point for at least 25 minutes</a:t>
            </a:r>
          </a:p>
        </p:txBody>
      </p:sp>
      <p:pic>
        <p:nvPicPr>
          <p:cNvPr id="5" name="Picture 4">
            <a:extLst>
              <a:ext uri="{FF2B5EF4-FFF2-40B4-BE49-F238E27FC236}">
                <a16:creationId xmlns:a16="http://schemas.microsoft.com/office/drawing/2014/main" id="{E16C8713-12A0-44ED-BFAB-9BD230A02DF7}"/>
              </a:ext>
            </a:extLst>
          </p:cNvPr>
          <p:cNvPicPr>
            <a:picLocks noChangeAspect="1"/>
          </p:cNvPicPr>
          <p:nvPr/>
        </p:nvPicPr>
        <p:blipFill>
          <a:blip r:embed="rId3"/>
          <a:stretch>
            <a:fillRect/>
          </a:stretch>
        </p:blipFill>
        <p:spPr>
          <a:xfrm rot="5400000">
            <a:off x="6451388" y="1085640"/>
            <a:ext cx="5772571" cy="4329428"/>
          </a:xfrm>
          <a:prstGeom prst="rect">
            <a:avLst/>
          </a:prstGeom>
        </p:spPr>
      </p:pic>
    </p:spTree>
    <p:extLst>
      <p:ext uri="{BB962C8B-B14F-4D97-AF65-F5344CB8AC3E}">
        <p14:creationId xmlns:p14="http://schemas.microsoft.com/office/powerpoint/2010/main" val="343064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 Days</a:t>
            </a:r>
          </a:p>
        </p:txBody>
      </p:sp>
      <p:sp>
        <p:nvSpPr>
          <p:cNvPr id="3" name="Content Placeholder 2"/>
          <p:cNvSpPr>
            <a:spLocks noGrp="1"/>
          </p:cNvSpPr>
          <p:nvPr>
            <p:ph idx="1"/>
          </p:nvPr>
        </p:nvSpPr>
        <p:spPr>
          <a:xfrm>
            <a:off x="1295400" y="1981201"/>
            <a:ext cx="3794760" cy="3809999"/>
          </a:xfrm>
        </p:spPr>
        <p:txBody>
          <a:bodyPr>
            <a:normAutofit/>
          </a:bodyPr>
          <a:lstStyle/>
          <a:p>
            <a:r>
              <a:rPr lang="en-US" dirty="0"/>
              <a:t>Data capture was not as clean as practiced</a:t>
            </a:r>
          </a:p>
          <a:p>
            <a:r>
              <a:rPr lang="en-US" dirty="0"/>
              <a:t>For each launch, sUAS disconnected from the mission software</a:t>
            </a:r>
          </a:p>
          <a:p>
            <a:r>
              <a:rPr lang="en-US" dirty="0"/>
              <a:t>After several relaunches, determined waypoints were loaded to the drone</a:t>
            </a:r>
          </a:p>
          <a:p>
            <a:r>
              <a:rPr lang="en-US" dirty="0"/>
              <a:t>Images were being captured</a:t>
            </a:r>
          </a:p>
          <a:p>
            <a:endParaRPr lang="en-US" dirty="0"/>
          </a:p>
          <a:p>
            <a:pPr marL="0" indent="0">
              <a:buNone/>
            </a:pPr>
            <a:endParaRPr lang="en-US" dirty="0"/>
          </a:p>
        </p:txBody>
      </p:sp>
      <p:pic>
        <p:nvPicPr>
          <p:cNvPr id="5" name="Picture 4">
            <a:extLst>
              <a:ext uri="{FF2B5EF4-FFF2-40B4-BE49-F238E27FC236}">
                <a16:creationId xmlns:a16="http://schemas.microsoft.com/office/drawing/2014/main" id="{DAE6D4EC-2E40-4381-93A9-20E5526E0798}"/>
              </a:ext>
            </a:extLst>
          </p:cNvPr>
          <p:cNvPicPr>
            <a:picLocks noChangeAspect="1"/>
          </p:cNvPicPr>
          <p:nvPr/>
        </p:nvPicPr>
        <p:blipFill>
          <a:blip r:embed="rId3"/>
          <a:stretch>
            <a:fillRect/>
          </a:stretch>
        </p:blipFill>
        <p:spPr>
          <a:xfrm>
            <a:off x="5638800" y="1668780"/>
            <a:ext cx="5913120" cy="4434840"/>
          </a:xfrm>
          <a:prstGeom prst="rect">
            <a:avLst/>
          </a:prstGeom>
        </p:spPr>
      </p:pic>
    </p:spTree>
    <p:extLst>
      <p:ext uri="{BB962C8B-B14F-4D97-AF65-F5344CB8AC3E}">
        <p14:creationId xmlns:p14="http://schemas.microsoft.com/office/powerpoint/2010/main" val="21016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 Days</a:t>
            </a:r>
          </a:p>
        </p:txBody>
      </p:sp>
      <p:sp>
        <p:nvSpPr>
          <p:cNvPr id="3" name="Content Placeholder 2"/>
          <p:cNvSpPr>
            <a:spLocks noGrp="1"/>
          </p:cNvSpPr>
          <p:nvPr>
            <p:ph idx="1"/>
          </p:nvPr>
        </p:nvSpPr>
        <p:spPr>
          <a:xfrm>
            <a:off x="1295400" y="1981201"/>
            <a:ext cx="3235960" cy="3809999"/>
          </a:xfrm>
        </p:spPr>
        <p:txBody>
          <a:bodyPr>
            <a:normAutofit/>
          </a:bodyPr>
          <a:lstStyle/>
          <a:p>
            <a:r>
              <a:rPr lang="en-US" dirty="0"/>
              <a:t>Flew four missions in different orientations</a:t>
            </a:r>
          </a:p>
          <a:p>
            <a:pPr lvl="1"/>
            <a:r>
              <a:rPr lang="en-US" dirty="0"/>
              <a:t>Two missions flown with camera pointed at nadir but tracking 90º to each other</a:t>
            </a:r>
          </a:p>
          <a:p>
            <a:pPr lvl="1"/>
            <a:r>
              <a:rPr lang="en-US" dirty="0"/>
              <a:t>Two missions flown tracking 180º to each other but with the camera at a 45º angle</a:t>
            </a:r>
          </a:p>
          <a:p>
            <a:endParaRPr lang="en-US" dirty="0"/>
          </a:p>
          <a:p>
            <a:pPr marL="0" indent="0">
              <a:buNone/>
            </a:pPr>
            <a:endParaRPr lang="en-US" dirty="0"/>
          </a:p>
        </p:txBody>
      </p:sp>
      <p:pic>
        <p:nvPicPr>
          <p:cNvPr id="12" name="Picture 11">
            <a:extLst>
              <a:ext uri="{FF2B5EF4-FFF2-40B4-BE49-F238E27FC236}">
                <a16:creationId xmlns:a16="http://schemas.microsoft.com/office/drawing/2014/main" id="{198AF6B2-F0DC-4A41-9235-2C90CBF09F9D}"/>
              </a:ext>
            </a:extLst>
          </p:cNvPr>
          <p:cNvPicPr>
            <a:picLocks noChangeAspect="1"/>
          </p:cNvPicPr>
          <p:nvPr/>
        </p:nvPicPr>
        <p:blipFill>
          <a:blip r:embed="rId3"/>
          <a:stretch>
            <a:fillRect/>
          </a:stretch>
        </p:blipFill>
        <p:spPr>
          <a:xfrm>
            <a:off x="5172075" y="783907"/>
            <a:ext cx="6419850" cy="4467225"/>
          </a:xfrm>
          <a:prstGeom prst="rect">
            <a:avLst/>
          </a:prstGeom>
          <a:solidFill>
            <a:srgbClr val="FF0000"/>
          </a:solidFill>
        </p:spPr>
      </p:pic>
      <p:cxnSp>
        <p:nvCxnSpPr>
          <p:cNvPr id="16" name="Straight Arrow Connector 15">
            <a:extLst>
              <a:ext uri="{FF2B5EF4-FFF2-40B4-BE49-F238E27FC236}">
                <a16:creationId xmlns:a16="http://schemas.microsoft.com/office/drawing/2014/main" id="{90AE12AE-0491-4A0F-BA1E-D53FF42BD787}"/>
              </a:ext>
            </a:extLst>
          </p:cNvPr>
          <p:cNvCxnSpPr>
            <a:cxnSpLocks/>
          </p:cNvCxnSpPr>
          <p:nvPr/>
        </p:nvCxnSpPr>
        <p:spPr>
          <a:xfrm>
            <a:off x="5171440" y="4805680"/>
            <a:ext cx="6420485"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72E38CF-51A4-4A53-B2CA-92FAB69144DF}"/>
              </a:ext>
            </a:extLst>
          </p:cNvPr>
          <p:cNvCxnSpPr/>
          <p:nvPr/>
        </p:nvCxnSpPr>
        <p:spPr>
          <a:xfrm flipH="1">
            <a:off x="5171440" y="3860800"/>
            <a:ext cx="6420485"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220F092-01EB-4961-8A14-2EE675E23140}"/>
              </a:ext>
            </a:extLst>
          </p:cNvPr>
          <p:cNvCxnSpPr>
            <a:cxnSpLocks/>
          </p:cNvCxnSpPr>
          <p:nvPr/>
        </p:nvCxnSpPr>
        <p:spPr>
          <a:xfrm>
            <a:off x="5178425" y="2882900"/>
            <a:ext cx="6413500"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8144856-917A-4064-997B-6F40A939CCA1}"/>
              </a:ext>
            </a:extLst>
          </p:cNvPr>
          <p:cNvCxnSpPr/>
          <p:nvPr/>
        </p:nvCxnSpPr>
        <p:spPr>
          <a:xfrm flipH="1">
            <a:off x="5171440" y="1790700"/>
            <a:ext cx="6420485"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B6F3A4D-A371-4FE3-A96A-9BF627586FF7}"/>
              </a:ext>
            </a:extLst>
          </p:cNvPr>
          <p:cNvCxnSpPr>
            <a:cxnSpLocks/>
          </p:cNvCxnSpPr>
          <p:nvPr/>
        </p:nvCxnSpPr>
        <p:spPr>
          <a:xfrm flipV="1">
            <a:off x="10680700" y="783907"/>
            <a:ext cx="0" cy="4467226"/>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1762EBA-0CD5-4D10-81DA-992FD3D1022E}"/>
              </a:ext>
            </a:extLst>
          </p:cNvPr>
          <p:cNvCxnSpPr>
            <a:cxnSpLocks/>
          </p:cNvCxnSpPr>
          <p:nvPr/>
        </p:nvCxnSpPr>
        <p:spPr>
          <a:xfrm>
            <a:off x="9372600" y="783906"/>
            <a:ext cx="0" cy="4467226"/>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AE2B20EB-7788-47FE-BE4B-4284B8B6935A}"/>
              </a:ext>
            </a:extLst>
          </p:cNvPr>
          <p:cNvCxnSpPr/>
          <p:nvPr/>
        </p:nvCxnSpPr>
        <p:spPr>
          <a:xfrm flipV="1">
            <a:off x="8039100" y="783907"/>
            <a:ext cx="0" cy="4467225"/>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6DC3E3A3-D57D-475A-A462-D350412F95FE}"/>
              </a:ext>
            </a:extLst>
          </p:cNvPr>
          <p:cNvCxnSpPr>
            <a:cxnSpLocks/>
          </p:cNvCxnSpPr>
          <p:nvPr/>
        </p:nvCxnSpPr>
        <p:spPr>
          <a:xfrm>
            <a:off x="6540500" y="783906"/>
            <a:ext cx="0" cy="4467226"/>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C8DB0083-8921-4979-B478-1C46551B37EB}"/>
              </a:ext>
            </a:extLst>
          </p:cNvPr>
          <p:cNvCxnSpPr/>
          <p:nvPr/>
        </p:nvCxnSpPr>
        <p:spPr>
          <a:xfrm>
            <a:off x="4711700" y="4635500"/>
            <a:ext cx="5613400" cy="0"/>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214156BE-3A49-4681-8A92-278948B2AA70}"/>
              </a:ext>
            </a:extLst>
          </p:cNvPr>
          <p:cNvCxnSpPr/>
          <p:nvPr/>
        </p:nvCxnSpPr>
        <p:spPr>
          <a:xfrm flipH="1">
            <a:off x="4699000" y="3429000"/>
            <a:ext cx="5664200" cy="0"/>
          </a:xfrm>
          <a:prstGeom prst="straightConnector1">
            <a:avLst/>
          </a:prstGeom>
          <a:ln w="4762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B5D5D8F8-9DC9-445E-BD91-E346C1071BBE}"/>
              </a:ext>
            </a:extLst>
          </p:cNvPr>
          <p:cNvCxnSpPr>
            <a:cxnSpLocks/>
          </p:cNvCxnSpPr>
          <p:nvPr/>
        </p:nvCxnSpPr>
        <p:spPr>
          <a:xfrm>
            <a:off x="4711700" y="2400300"/>
            <a:ext cx="5613400" cy="0"/>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38020687-0F0B-4EE2-B6C7-27C6ED7D5393}"/>
              </a:ext>
            </a:extLst>
          </p:cNvPr>
          <p:cNvCxnSpPr>
            <a:cxnSpLocks/>
          </p:cNvCxnSpPr>
          <p:nvPr/>
        </p:nvCxnSpPr>
        <p:spPr>
          <a:xfrm flipH="1">
            <a:off x="4711700" y="1473200"/>
            <a:ext cx="5613400" cy="0"/>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6E45BA3-C944-4856-A0B6-AAACCC64DAF1}"/>
              </a:ext>
            </a:extLst>
          </p:cNvPr>
          <p:cNvCxnSpPr/>
          <p:nvPr/>
        </p:nvCxnSpPr>
        <p:spPr>
          <a:xfrm flipH="1">
            <a:off x="6096000" y="4483100"/>
            <a:ext cx="5816600" cy="0"/>
          </a:xfrm>
          <a:prstGeom prst="straightConnector1">
            <a:avLst/>
          </a:prstGeom>
          <a:ln w="508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361D28FF-BA20-4662-8B34-2FAD2DCDF626}"/>
              </a:ext>
            </a:extLst>
          </p:cNvPr>
          <p:cNvCxnSpPr>
            <a:cxnSpLocks/>
          </p:cNvCxnSpPr>
          <p:nvPr/>
        </p:nvCxnSpPr>
        <p:spPr>
          <a:xfrm>
            <a:off x="6096000" y="3136901"/>
            <a:ext cx="5956300" cy="24886"/>
          </a:xfrm>
          <a:prstGeom prst="straightConnector1">
            <a:avLst/>
          </a:prstGeom>
          <a:ln w="508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6BD2FE26-26A4-4282-B559-090AB1DF449B}"/>
              </a:ext>
            </a:extLst>
          </p:cNvPr>
          <p:cNvCxnSpPr>
            <a:cxnSpLocks/>
          </p:cNvCxnSpPr>
          <p:nvPr/>
        </p:nvCxnSpPr>
        <p:spPr>
          <a:xfrm flipH="1" flipV="1">
            <a:off x="6096000" y="2154993"/>
            <a:ext cx="5816600" cy="45284"/>
          </a:xfrm>
          <a:prstGeom prst="straightConnector1">
            <a:avLst/>
          </a:prstGeom>
          <a:ln w="4762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2A8E62B6-AE7A-41EE-86FD-BC334C1F31D8}"/>
              </a:ext>
            </a:extLst>
          </p:cNvPr>
          <p:cNvCxnSpPr/>
          <p:nvPr/>
        </p:nvCxnSpPr>
        <p:spPr>
          <a:xfrm>
            <a:off x="6096000" y="1168401"/>
            <a:ext cx="5816600" cy="6607"/>
          </a:xfrm>
          <a:prstGeom prst="straightConnector1">
            <a:avLst/>
          </a:prstGeom>
          <a:ln w="508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09A4E407-304A-4776-8499-3C3837BCBF30}"/>
              </a:ext>
            </a:extLst>
          </p:cNvPr>
          <p:cNvCxnSpPr>
            <a:cxnSpLocks/>
          </p:cNvCxnSpPr>
          <p:nvPr/>
        </p:nvCxnSpPr>
        <p:spPr>
          <a:xfrm flipV="1">
            <a:off x="1511299" y="5250555"/>
            <a:ext cx="543560" cy="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E37873EB-E637-4186-9674-9C67D036C2CA}"/>
              </a:ext>
            </a:extLst>
          </p:cNvPr>
          <p:cNvSpPr txBox="1"/>
          <p:nvPr/>
        </p:nvSpPr>
        <p:spPr>
          <a:xfrm>
            <a:off x="2141763" y="5119750"/>
            <a:ext cx="2375971" cy="261610"/>
          </a:xfrm>
          <a:prstGeom prst="rect">
            <a:avLst/>
          </a:prstGeom>
          <a:noFill/>
        </p:spPr>
        <p:txBody>
          <a:bodyPr wrap="none" rtlCol="0">
            <a:spAutoFit/>
          </a:bodyPr>
          <a:lstStyle/>
          <a:p>
            <a:r>
              <a:rPr lang="en-US" sz="1100" dirty="0"/>
              <a:t>Camera lens vertical – west to east</a:t>
            </a:r>
          </a:p>
        </p:txBody>
      </p:sp>
      <p:cxnSp>
        <p:nvCxnSpPr>
          <p:cNvPr id="80" name="Straight Arrow Connector 79">
            <a:extLst>
              <a:ext uri="{FF2B5EF4-FFF2-40B4-BE49-F238E27FC236}">
                <a16:creationId xmlns:a16="http://schemas.microsoft.com/office/drawing/2014/main" id="{11C184C4-C1FC-4451-BDFD-83F996318988}"/>
              </a:ext>
            </a:extLst>
          </p:cNvPr>
          <p:cNvCxnSpPr>
            <a:cxnSpLocks/>
          </p:cNvCxnSpPr>
          <p:nvPr/>
        </p:nvCxnSpPr>
        <p:spPr>
          <a:xfrm flipH="1" flipV="1">
            <a:off x="1498599" y="5539253"/>
            <a:ext cx="520699" cy="1"/>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6158E2CC-DF44-4EEC-BA13-C9932F767357}"/>
              </a:ext>
            </a:extLst>
          </p:cNvPr>
          <p:cNvCxnSpPr>
            <a:cxnSpLocks/>
          </p:cNvCxnSpPr>
          <p:nvPr/>
        </p:nvCxnSpPr>
        <p:spPr>
          <a:xfrm flipV="1">
            <a:off x="1511299" y="5827951"/>
            <a:ext cx="543560" cy="1"/>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AA81784E-5B62-48EC-B65A-4E059A836A1B}"/>
              </a:ext>
            </a:extLst>
          </p:cNvPr>
          <p:cNvCxnSpPr>
            <a:cxnSpLocks/>
          </p:cNvCxnSpPr>
          <p:nvPr/>
        </p:nvCxnSpPr>
        <p:spPr>
          <a:xfrm flipH="1">
            <a:off x="1521459" y="6092599"/>
            <a:ext cx="497839" cy="0"/>
          </a:xfrm>
          <a:prstGeom prst="straightConnector1">
            <a:avLst/>
          </a:prstGeom>
          <a:ln w="508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4651B814-DDCD-4047-A675-466FBFFAC308}"/>
              </a:ext>
            </a:extLst>
          </p:cNvPr>
          <p:cNvSpPr txBox="1"/>
          <p:nvPr/>
        </p:nvSpPr>
        <p:spPr>
          <a:xfrm>
            <a:off x="2141763" y="5408448"/>
            <a:ext cx="2484976" cy="261610"/>
          </a:xfrm>
          <a:prstGeom prst="rect">
            <a:avLst/>
          </a:prstGeom>
          <a:noFill/>
        </p:spPr>
        <p:txBody>
          <a:bodyPr wrap="none" rtlCol="0">
            <a:spAutoFit/>
          </a:bodyPr>
          <a:lstStyle/>
          <a:p>
            <a:r>
              <a:rPr lang="en-US" sz="1100" dirty="0"/>
              <a:t>Camera lens vertical – south to north</a:t>
            </a:r>
          </a:p>
        </p:txBody>
      </p:sp>
      <p:sp>
        <p:nvSpPr>
          <p:cNvPr id="90" name="TextBox 89">
            <a:extLst>
              <a:ext uri="{FF2B5EF4-FFF2-40B4-BE49-F238E27FC236}">
                <a16:creationId xmlns:a16="http://schemas.microsoft.com/office/drawing/2014/main" id="{2061F439-E990-4F97-8BA6-B8429C1782CD}"/>
              </a:ext>
            </a:extLst>
          </p:cNvPr>
          <p:cNvSpPr txBox="1"/>
          <p:nvPr/>
        </p:nvSpPr>
        <p:spPr>
          <a:xfrm>
            <a:off x="2141763" y="5678771"/>
            <a:ext cx="2137124" cy="261610"/>
          </a:xfrm>
          <a:prstGeom prst="rect">
            <a:avLst/>
          </a:prstGeom>
          <a:noFill/>
        </p:spPr>
        <p:txBody>
          <a:bodyPr wrap="none" rtlCol="0">
            <a:spAutoFit/>
          </a:bodyPr>
          <a:lstStyle/>
          <a:p>
            <a:r>
              <a:rPr lang="en-US" sz="1100" dirty="0"/>
              <a:t>Camera lens 45º – west to east</a:t>
            </a:r>
          </a:p>
        </p:txBody>
      </p:sp>
      <p:sp>
        <p:nvSpPr>
          <p:cNvPr id="91" name="TextBox 90">
            <a:extLst>
              <a:ext uri="{FF2B5EF4-FFF2-40B4-BE49-F238E27FC236}">
                <a16:creationId xmlns:a16="http://schemas.microsoft.com/office/drawing/2014/main" id="{026C93A0-745D-4006-9D71-B9F095D8E691}"/>
              </a:ext>
            </a:extLst>
          </p:cNvPr>
          <p:cNvSpPr txBox="1"/>
          <p:nvPr/>
        </p:nvSpPr>
        <p:spPr>
          <a:xfrm>
            <a:off x="2141763" y="5961794"/>
            <a:ext cx="2137124" cy="261610"/>
          </a:xfrm>
          <a:prstGeom prst="rect">
            <a:avLst/>
          </a:prstGeom>
          <a:noFill/>
        </p:spPr>
        <p:txBody>
          <a:bodyPr wrap="none" rtlCol="0">
            <a:spAutoFit/>
          </a:bodyPr>
          <a:lstStyle/>
          <a:p>
            <a:r>
              <a:rPr lang="en-US" sz="1100" dirty="0"/>
              <a:t>Camera lens 45º – east to west</a:t>
            </a:r>
          </a:p>
        </p:txBody>
      </p:sp>
    </p:spTree>
    <p:extLst>
      <p:ext uri="{BB962C8B-B14F-4D97-AF65-F5344CB8AC3E}">
        <p14:creationId xmlns:p14="http://schemas.microsoft.com/office/powerpoint/2010/main" val="2545231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a:t>
            </a:r>
          </a:p>
        </p:txBody>
      </p:sp>
      <p:sp>
        <p:nvSpPr>
          <p:cNvPr id="3" name="Content Placeholder 2"/>
          <p:cNvSpPr>
            <a:spLocks noGrp="1"/>
          </p:cNvSpPr>
          <p:nvPr>
            <p:ph idx="1"/>
          </p:nvPr>
        </p:nvSpPr>
        <p:spPr>
          <a:xfrm>
            <a:off x="1295400" y="1981201"/>
            <a:ext cx="6670040" cy="4074159"/>
          </a:xfrm>
        </p:spPr>
        <p:txBody>
          <a:bodyPr>
            <a:normAutofit fontScale="92500" lnSpcReduction="20000"/>
          </a:bodyPr>
          <a:lstStyle/>
          <a:p>
            <a:r>
              <a:rPr lang="en-US" dirty="0"/>
              <a:t>Determine the route to the site before heading into the field</a:t>
            </a:r>
          </a:p>
          <a:p>
            <a:pPr lvl="1"/>
            <a:r>
              <a:rPr lang="en-US" dirty="0"/>
              <a:t>Roads are very rough</a:t>
            </a:r>
          </a:p>
          <a:p>
            <a:pPr lvl="1"/>
            <a:r>
              <a:rPr lang="en-US" dirty="0"/>
              <a:t>Travel time off paved highway is significant (1 hr 45 min) </a:t>
            </a:r>
          </a:p>
          <a:p>
            <a:pPr lvl="1"/>
            <a:r>
              <a:rPr lang="en-US" dirty="0"/>
              <a:t>No roads are marked and they all look the same</a:t>
            </a:r>
          </a:p>
          <a:p>
            <a:r>
              <a:rPr lang="en-US" dirty="0"/>
              <a:t>Prepare for rugged terrain at the site </a:t>
            </a:r>
          </a:p>
          <a:p>
            <a:r>
              <a:rPr lang="en-US" dirty="0"/>
              <a:t>Practice paid off</a:t>
            </a:r>
          </a:p>
          <a:p>
            <a:pPr lvl="1"/>
            <a:r>
              <a:rPr lang="en-US" dirty="0"/>
              <a:t>Never determined why the sUAS was disconnecting</a:t>
            </a:r>
          </a:p>
          <a:p>
            <a:pPr lvl="1"/>
            <a:r>
              <a:rPr lang="en-US" dirty="0"/>
              <a:t>Because of practice, was able to determine that waypoints were being loaded</a:t>
            </a:r>
          </a:p>
          <a:p>
            <a:pPr lvl="1"/>
            <a:r>
              <a:rPr lang="en-US" dirty="0"/>
              <a:t>Was able to complete the data acquisition</a:t>
            </a:r>
          </a:p>
          <a:p>
            <a:pPr lvl="1"/>
            <a:r>
              <a:rPr lang="en-US" dirty="0"/>
              <a:t>Practice until the workflow is almost second nature</a:t>
            </a:r>
          </a:p>
        </p:txBody>
      </p:sp>
      <p:pic>
        <p:nvPicPr>
          <p:cNvPr id="5" name="Picture 4">
            <a:extLst>
              <a:ext uri="{FF2B5EF4-FFF2-40B4-BE49-F238E27FC236}">
                <a16:creationId xmlns:a16="http://schemas.microsoft.com/office/drawing/2014/main" id="{EB7AE1B0-9223-40B6-BD0D-2694C572A1E2}"/>
              </a:ext>
            </a:extLst>
          </p:cNvPr>
          <p:cNvPicPr>
            <a:picLocks noChangeAspect="1"/>
          </p:cNvPicPr>
          <p:nvPr/>
        </p:nvPicPr>
        <p:blipFill>
          <a:blip r:embed="rId3"/>
          <a:stretch>
            <a:fillRect/>
          </a:stretch>
        </p:blipFill>
        <p:spPr>
          <a:xfrm>
            <a:off x="8192346" y="848360"/>
            <a:ext cx="3440853" cy="2580640"/>
          </a:xfrm>
          <a:prstGeom prst="rect">
            <a:avLst/>
          </a:prstGeom>
        </p:spPr>
      </p:pic>
      <p:pic>
        <p:nvPicPr>
          <p:cNvPr id="7" name="Picture 6">
            <a:extLst>
              <a:ext uri="{FF2B5EF4-FFF2-40B4-BE49-F238E27FC236}">
                <a16:creationId xmlns:a16="http://schemas.microsoft.com/office/drawing/2014/main" id="{3C1EC28A-67F5-4ED6-A158-2E3B34876ADA}"/>
              </a:ext>
            </a:extLst>
          </p:cNvPr>
          <p:cNvPicPr>
            <a:picLocks noChangeAspect="1"/>
          </p:cNvPicPr>
          <p:nvPr/>
        </p:nvPicPr>
        <p:blipFill>
          <a:blip r:embed="rId4"/>
          <a:stretch>
            <a:fillRect/>
          </a:stretch>
        </p:blipFill>
        <p:spPr>
          <a:xfrm>
            <a:off x="8192346" y="3576319"/>
            <a:ext cx="3440855" cy="2580641"/>
          </a:xfrm>
          <a:prstGeom prst="rect">
            <a:avLst/>
          </a:prstGeom>
        </p:spPr>
      </p:pic>
    </p:spTree>
    <p:extLst>
      <p:ext uri="{BB962C8B-B14F-4D97-AF65-F5344CB8AC3E}">
        <p14:creationId xmlns:p14="http://schemas.microsoft.com/office/powerpoint/2010/main" val="3736819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a:t>
            </a:r>
          </a:p>
        </p:txBody>
      </p:sp>
      <p:sp>
        <p:nvSpPr>
          <p:cNvPr id="3" name="Content Placeholder 2"/>
          <p:cNvSpPr>
            <a:spLocks noGrp="1"/>
          </p:cNvSpPr>
          <p:nvPr>
            <p:ph idx="1"/>
          </p:nvPr>
        </p:nvSpPr>
        <p:spPr/>
        <p:txBody>
          <a:bodyPr>
            <a:normAutofit/>
          </a:bodyPr>
          <a:lstStyle/>
          <a:p>
            <a:r>
              <a:rPr lang="en-US" dirty="0"/>
              <a:t>Establish checklists</a:t>
            </a:r>
          </a:p>
          <a:p>
            <a:pPr lvl="1"/>
            <a:r>
              <a:rPr lang="en-US" dirty="0"/>
              <a:t>Equipment needs to be packed and in which container</a:t>
            </a:r>
          </a:p>
          <a:p>
            <a:pPr lvl="1"/>
            <a:r>
              <a:rPr lang="en-US" dirty="0"/>
              <a:t>Operating procedures</a:t>
            </a:r>
          </a:p>
          <a:p>
            <a:pPr lvl="1"/>
            <a:r>
              <a:rPr lang="en-US" dirty="0"/>
              <a:t>Packing the vehicle</a:t>
            </a:r>
          </a:p>
          <a:p>
            <a:r>
              <a:rPr lang="en-US" dirty="0"/>
              <a:t>Research the equipment needed for the field work</a:t>
            </a:r>
          </a:p>
          <a:p>
            <a:pPr lvl="1"/>
            <a:r>
              <a:rPr lang="en-US" dirty="0"/>
              <a:t>Determine your goal</a:t>
            </a:r>
          </a:p>
          <a:p>
            <a:pPr lvl="1"/>
            <a:r>
              <a:rPr lang="en-US" dirty="0"/>
              <a:t>Determine budget</a:t>
            </a:r>
          </a:p>
          <a:p>
            <a:pPr lvl="1"/>
            <a:r>
              <a:rPr lang="en-US" dirty="0"/>
              <a:t>Take advantage of training that the vendors offer</a:t>
            </a:r>
          </a:p>
          <a:p>
            <a:pPr lvl="1"/>
            <a:r>
              <a:rPr lang="en-US" dirty="0"/>
              <a:t>Talk with the vendors directly if you have an issue</a:t>
            </a:r>
          </a:p>
          <a:p>
            <a:pPr marL="0" indent="0">
              <a:buNone/>
            </a:pPr>
            <a:endParaRPr lang="en-US" dirty="0"/>
          </a:p>
        </p:txBody>
      </p:sp>
    </p:spTree>
    <p:extLst>
      <p:ext uri="{BB962C8B-B14F-4D97-AF65-F5344CB8AC3E}">
        <p14:creationId xmlns:p14="http://schemas.microsoft.com/office/powerpoint/2010/main" val="189183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kern="1200" dirty="0">
                <a:solidFill>
                  <a:schemeClr val="accent1">
                    <a:lumMod val="75000"/>
                  </a:schemeClr>
                </a:solidFill>
                <a:effectLst/>
                <a:latin typeface="+mj-lt"/>
                <a:ea typeface="+mj-ea"/>
                <a:cs typeface="+mj-cs"/>
              </a:rPr>
              <a:t>Next steps</a:t>
            </a:r>
            <a:endParaRPr lang="en-US" dirty="0"/>
          </a:p>
        </p:txBody>
      </p:sp>
      <p:sp>
        <p:nvSpPr>
          <p:cNvPr id="3" name="Content Placeholder 2"/>
          <p:cNvSpPr>
            <a:spLocks noGrp="1"/>
          </p:cNvSpPr>
          <p:nvPr>
            <p:ph idx="1"/>
          </p:nvPr>
        </p:nvSpPr>
        <p:spPr/>
        <p:txBody>
          <a:bodyPr>
            <a:normAutofit lnSpcReduction="10000"/>
          </a:bodyPr>
          <a:lstStyle/>
          <a:p>
            <a:r>
              <a:rPr lang="en-US" sz="2000" kern="1200" dirty="0">
                <a:solidFill>
                  <a:schemeClr val="tx1"/>
                </a:solidFill>
                <a:effectLst/>
                <a:latin typeface="+mn-lt"/>
                <a:ea typeface="+mn-ea"/>
                <a:cs typeface="+mn-cs"/>
              </a:rPr>
              <a:t>Process the images through the designated work flow</a:t>
            </a:r>
          </a:p>
          <a:p>
            <a:r>
              <a:rPr lang="en-US" sz="2000" kern="1200" dirty="0">
                <a:solidFill>
                  <a:schemeClr val="tx1"/>
                </a:solidFill>
                <a:effectLst/>
                <a:latin typeface="+mn-lt"/>
                <a:ea typeface="+mn-ea"/>
                <a:cs typeface="+mn-cs"/>
              </a:rPr>
              <a:t>Create an orthorectified 2-dimensional map of </a:t>
            </a:r>
            <a:r>
              <a:rPr lang="en-US" dirty="0"/>
              <a:t>the</a:t>
            </a:r>
            <a:r>
              <a:rPr lang="en-US" sz="2000" kern="1200" dirty="0">
                <a:solidFill>
                  <a:schemeClr val="tx1"/>
                </a:solidFill>
                <a:effectLst/>
                <a:latin typeface="+mn-lt"/>
                <a:ea typeface="+mn-ea"/>
                <a:cs typeface="+mn-cs"/>
              </a:rPr>
              <a:t> ruins</a:t>
            </a:r>
          </a:p>
          <a:p>
            <a:pPr lvl="1"/>
            <a:r>
              <a:rPr lang="en-US" sz="1800" kern="1200" dirty="0">
                <a:solidFill>
                  <a:schemeClr val="tx1"/>
                </a:solidFill>
                <a:effectLst/>
                <a:latin typeface="+mn-lt"/>
                <a:ea typeface="+mn-ea"/>
                <a:cs typeface="+mn-cs"/>
              </a:rPr>
              <a:t>Planimetric details of the sites</a:t>
            </a:r>
          </a:p>
          <a:p>
            <a:pPr lvl="1"/>
            <a:r>
              <a:rPr lang="en-US" sz="1800" kern="1200" dirty="0">
                <a:solidFill>
                  <a:schemeClr val="tx1"/>
                </a:solidFill>
                <a:effectLst/>
                <a:latin typeface="+mn-lt"/>
                <a:ea typeface="+mn-ea"/>
                <a:cs typeface="+mn-cs"/>
              </a:rPr>
              <a:t>Match</a:t>
            </a:r>
            <a:r>
              <a:rPr lang="en-US" sz="1800" kern="1200" baseline="0" dirty="0">
                <a:solidFill>
                  <a:schemeClr val="tx1"/>
                </a:solidFill>
                <a:effectLst/>
                <a:latin typeface="+mn-lt"/>
                <a:ea typeface="+mn-ea"/>
                <a:cs typeface="+mn-cs"/>
              </a:rPr>
              <a:t> with planimetric drawings of earlier archaeologists</a:t>
            </a:r>
          </a:p>
          <a:p>
            <a:pPr lvl="0"/>
            <a:r>
              <a:rPr lang="en-US" sz="2000" kern="1200" baseline="0" dirty="0">
                <a:solidFill>
                  <a:schemeClr val="tx1"/>
                </a:solidFill>
                <a:effectLst/>
                <a:latin typeface="+mn-lt"/>
                <a:ea typeface="+mn-ea"/>
                <a:cs typeface="+mn-cs"/>
              </a:rPr>
              <a:t>Create 3-dimensional model of the ruins</a:t>
            </a:r>
          </a:p>
          <a:p>
            <a:pPr lvl="1"/>
            <a:r>
              <a:rPr lang="en-US" sz="1800" kern="1200" baseline="0" dirty="0">
                <a:solidFill>
                  <a:schemeClr val="tx1"/>
                </a:solidFill>
                <a:effectLst/>
                <a:latin typeface="+mn-lt"/>
                <a:ea typeface="+mn-ea"/>
                <a:cs typeface="+mn-cs"/>
              </a:rPr>
              <a:t>Directional</a:t>
            </a:r>
            <a:r>
              <a:rPr lang="en-US" sz="1800" kern="1200" dirty="0">
                <a:solidFill>
                  <a:schemeClr val="tx1"/>
                </a:solidFill>
                <a:effectLst/>
                <a:latin typeface="+mn-lt"/>
                <a:ea typeface="+mn-ea"/>
                <a:cs typeface="+mn-cs"/>
              </a:rPr>
              <a:t> cross-sections of the site</a:t>
            </a:r>
          </a:p>
          <a:p>
            <a:pPr lvl="1"/>
            <a:r>
              <a:rPr lang="en-US" dirty="0"/>
              <a:t>Digital surface model</a:t>
            </a:r>
          </a:p>
          <a:p>
            <a:pPr lvl="1"/>
            <a:r>
              <a:rPr lang="en-US" dirty="0"/>
              <a:t>Digital terrain model</a:t>
            </a:r>
          </a:p>
          <a:p>
            <a:r>
              <a:rPr lang="en-US" kern="1200" dirty="0">
                <a:solidFill>
                  <a:schemeClr val="tx1"/>
                </a:solidFill>
                <a:effectLst/>
                <a:latin typeface="+mn-lt"/>
                <a:ea typeface="+mn-ea"/>
                <a:cs typeface="+mn-cs"/>
              </a:rPr>
              <a:t>Conference</a:t>
            </a:r>
          </a:p>
        </p:txBody>
      </p:sp>
    </p:spTree>
    <p:extLst>
      <p:ext uri="{BB962C8B-B14F-4D97-AF65-F5344CB8AC3E}">
        <p14:creationId xmlns:p14="http://schemas.microsoft.com/office/powerpoint/2010/main" val="2343749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Wrap-up</a:t>
            </a:r>
          </a:p>
        </p:txBody>
      </p:sp>
      <p:sp>
        <p:nvSpPr>
          <p:cNvPr id="3" name="Content Placeholder 2"/>
          <p:cNvSpPr>
            <a:spLocks noGrp="1"/>
          </p:cNvSpPr>
          <p:nvPr>
            <p:ph idx="1"/>
          </p:nvPr>
        </p:nvSpPr>
        <p:spPr/>
        <p:txBody>
          <a:bodyPr>
            <a:normAutofit/>
          </a:bodyPr>
          <a:lstStyle/>
          <a:p>
            <a:r>
              <a:rPr lang="en-US" sz="1800" kern="1200" dirty="0">
                <a:solidFill>
                  <a:schemeClr val="tx1"/>
                </a:solidFill>
                <a:effectLst/>
                <a:latin typeface="+mn-lt"/>
                <a:ea typeface="+mn-ea"/>
                <a:cs typeface="+mn-cs"/>
              </a:rPr>
              <a:t>The pueblitos are fragile remnants of an important period in the history of the Navajo</a:t>
            </a:r>
          </a:p>
          <a:p>
            <a:r>
              <a:rPr lang="en-US" sz="1800" kern="1200" dirty="0">
                <a:solidFill>
                  <a:schemeClr val="tx1"/>
                </a:solidFill>
                <a:effectLst/>
                <a:latin typeface="+mn-lt"/>
                <a:ea typeface="+mn-ea"/>
                <a:cs typeface="+mn-cs"/>
              </a:rPr>
              <a:t>A </a:t>
            </a:r>
            <a:r>
              <a:rPr lang="en-US" sz="1800" dirty="0"/>
              <a:t>cost effective, portable, and repeatable means of acquiring accurate 2 and 3-dimensional imagery of the ruins will assist preservation archaeologists in determining physical and temporal changes to the sites.</a:t>
            </a:r>
          </a:p>
          <a:p>
            <a:r>
              <a:rPr lang="en-US" sz="1800" dirty="0"/>
              <a:t>The capstone will examine the feasibility of producing imagery with horizontal spatial resolution of less than 2 cm /pixel and within a horizontal accuracy of 4.0 cm and a vertical accuracy of less than 6.5 cm</a:t>
            </a:r>
          </a:p>
          <a:p>
            <a:r>
              <a:rPr lang="en-US" sz="1800" dirty="0"/>
              <a:t>The selected archaeological site is typical of a large number of the pueblitos.  Working at this site will provide insight on the processes, hardware, and software needed to build out 2 and 3-dimensional models that can cost effectively assist preservation archaeologists in determining physical and temporal changes to a pueblito.  </a:t>
            </a:r>
          </a:p>
        </p:txBody>
      </p:sp>
    </p:spTree>
    <p:extLst>
      <p:ext uri="{BB962C8B-B14F-4D97-AF65-F5344CB8AC3E}">
        <p14:creationId xmlns:p14="http://schemas.microsoft.com/office/powerpoint/2010/main" val="148770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Capstone Statement</a:t>
            </a:r>
          </a:p>
        </p:txBody>
      </p:sp>
      <p:sp>
        <p:nvSpPr>
          <p:cNvPr id="4" name="TextBox 3">
            <a:extLst>
              <a:ext uri="{FF2B5EF4-FFF2-40B4-BE49-F238E27FC236}">
                <a16:creationId xmlns:a16="http://schemas.microsoft.com/office/drawing/2014/main" id="{8570023F-C1A6-4980-BC75-1975FD3D3726}"/>
              </a:ext>
            </a:extLst>
          </p:cNvPr>
          <p:cNvSpPr txBox="1"/>
          <p:nvPr/>
        </p:nvSpPr>
        <p:spPr>
          <a:xfrm>
            <a:off x="1421162" y="1740876"/>
            <a:ext cx="9349675" cy="4278094"/>
          </a:xfrm>
          <a:prstGeom prst="rect">
            <a:avLst/>
          </a:prstGeom>
          <a:noFill/>
        </p:spPr>
        <p:txBody>
          <a:bodyPr wrap="square" rtlCol="0">
            <a:spAutoFit/>
          </a:bodyPr>
          <a:lstStyle/>
          <a:p>
            <a:r>
              <a:rPr lang="en-US" sz="1600" dirty="0"/>
              <a:t>In the Dinétah between 1692 and 1745, Navajo families lived in small structures called pueblitos. Over the half-century of their construction, these structures were used for housing, food storage, and defense against opposing Indian tribes. They are a short, but important link in the history of the Navajo people.</a:t>
            </a:r>
          </a:p>
          <a:p>
            <a:endParaRPr lang="en-US" sz="1600" dirty="0"/>
          </a:p>
          <a:p>
            <a:r>
              <a:rPr lang="en-US" sz="1600" dirty="0"/>
              <a:t>Preservation archaeologists are focused on protecting these sites from risks that could hasten their deterioration or destruction.  It is difficult to clearly observe these structures from publicly available satellite imagery due to their diminutive size.  However, using a rotary sUAS, and accurate geotagging technology, 2 and 3-dimensional imagery of a pueblito can be produced that would provide archaeologists with insight on physical and temporal changes to the structures.  </a:t>
            </a:r>
          </a:p>
          <a:p>
            <a:endParaRPr lang="en-US" sz="1600" dirty="0"/>
          </a:p>
          <a:p>
            <a:r>
              <a:rPr lang="en-US" sz="1600" dirty="0"/>
              <a:t>For the capstone, I will explore the technologies, processes, and software necessary to produce 2 and 3-dimensional models of an example pueblito.  I will examine the successes and difficulties of acquiring the equipment, preparing for the field activities, and acquiring the data in the field.  The goal will be to produce 2 and 3-dimensional models with less than 2 cm/pixel horizontal spatial resolution and less than 6.5 cm vertical accuracy. These models would be sufficient for archaeologists to assess changes in the pueblitos. </a:t>
            </a:r>
          </a:p>
        </p:txBody>
      </p:sp>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Risks to the Pueblitos</a:t>
            </a:r>
          </a:p>
        </p:txBody>
      </p:sp>
      <p:sp>
        <p:nvSpPr>
          <p:cNvPr id="3" name="Content Placeholder 2"/>
          <p:cNvSpPr>
            <a:spLocks noGrp="1"/>
          </p:cNvSpPr>
          <p:nvPr>
            <p:ph idx="1"/>
          </p:nvPr>
        </p:nvSpPr>
        <p:spPr/>
        <p:txBody>
          <a:bodyPr/>
          <a:lstStyle/>
          <a:p>
            <a:r>
              <a:rPr lang="en-US" b="1" dirty="0"/>
              <a:t>Access using oil field roads</a:t>
            </a:r>
            <a:endParaRPr lang="en-US" b="1" baseline="0" dirty="0"/>
          </a:p>
          <a:p>
            <a:r>
              <a:rPr lang="en-US" b="1" baseline="0" dirty="0"/>
              <a:t>Weather</a:t>
            </a:r>
          </a:p>
          <a:p>
            <a:r>
              <a:rPr lang="en-US" b="1" baseline="0" dirty="0"/>
              <a:t>Vandalism </a:t>
            </a:r>
          </a:p>
          <a:p>
            <a:r>
              <a:rPr lang="en-US" b="1" baseline="0" dirty="0"/>
              <a:t>Artifact hunters</a:t>
            </a:r>
            <a:endParaRPr lang="en-US" b="1" dirty="0"/>
          </a:p>
          <a:p>
            <a:r>
              <a:rPr lang="en-US" b="1" dirty="0"/>
              <a:t>Tourist</a:t>
            </a:r>
            <a:r>
              <a:rPr lang="en-US" b="1" baseline="0" dirty="0"/>
              <a:t> pressure </a:t>
            </a:r>
          </a:p>
          <a:p>
            <a:r>
              <a:rPr lang="en-US" b="1" dirty="0"/>
              <a:t>New drilling projects</a:t>
            </a:r>
          </a:p>
        </p:txBody>
      </p:sp>
      <p:pic>
        <p:nvPicPr>
          <p:cNvPr id="13" name="Picture 12">
            <a:extLst>
              <a:ext uri="{FF2B5EF4-FFF2-40B4-BE49-F238E27FC236}">
                <a16:creationId xmlns:a16="http://schemas.microsoft.com/office/drawing/2014/main" id="{2D10C2C7-C480-4924-9306-1BF518280AFD}"/>
              </a:ext>
            </a:extLst>
          </p:cNvPr>
          <p:cNvPicPr>
            <a:picLocks noChangeAspect="1"/>
          </p:cNvPicPr>
          <p:nvPr/>
        </p:nvPicPr>
        <p:blipFill>
          <a:blip r:embed="rId3"/>
          <a:stretch>
            <a:fillRect/>
          </a:stretch>
        </p:blipFill>
        <p:spPr>
          <a:xfrm>
            <a:off x="7355840" y="223154"/>
            <a:ext cx="3952240" cy="5944170"/>
          </a:xfrm>
          <a:prstGeom prst="rect">
            <a:avLst/>
          </a:prstGeom>
        </p:spPr>
      </p:pic>
    </p:spTree>
    <p:extLst>
      <p:ext uri="{BB962C8B-B14F-4D97-AF65-F5344CB8AC3E}">
        <p14:creationId xmlns:p14="http://schemas.microsoft.com/office/powerpoint/2010/main" val="254137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kern="1200" dirty="0">
                <a:solidFill>
                  <a:schemeClr val="accent1">
                    <a:lumMod val="75000"/>
                  </a:schemeClr>
                </a:solidFill>
                <a:effectLst/>
                <a:latin typeface="+mj-lt"/>
                <a:ea typeface="+mj-ea"/>
                <a:cs typeface="+mj-cs"/>
              </a:rPr>
              <a:t>Site selected for capstone project</a:t>
            </a:r>
            <a:endParaRPr lang="en-US" dirty="0"/>
          </a:p>
        </p:txBody>
      </p:sp>
      <p:sp>
        <p:nvSpPr>
          <p:cNvPr id="3" name="Content Placeholder 2"/>
          <p:cNvSpPr>
            <a:spLocks noGrp="1"/>
          </p:cNvSpPr>
          <p:nvPr>
            <p:ph idx="1"/>
          </p:nvPr>
        </p:nvSpPr>
        <p:spPr>
          <a:xfrm>
            <a:off x="1162050" y="2000251"/>
            <a:ext cx="3511550" cy="3809999"/>
          </a:xfrm>
        </p:spPr>
        <p:txBody>
          <a:bodyPr>
            <a:normAutofit lnSpcReduction="10000"/>
          </a:bodyPr>
          <a:lstStyle/>
          <a:p>
            <a:pPr fontAlgn="base"/>
            <a:r>
              <a:rPr lang="en-US" dirty="0"/>
              <a:t>The Citadel (LA55828)</a:t>
            </a:r>
          </a:p>
          <a:p>
            <a:pPr lvl="1" fontAlgn="base"/>
            <a:r>
              <a:rPr lang="en-US" dirty="0"/>
              <a:t>Built after 1688 (type of architecture suggests early 1700s)</a:t>
            </a:r>
          </a:p>
          <a:p>
            <a:pPr lvl="1" fontAlgn="base"/>
            <a:r>
              <a:rPr lang="en-US" dirty="0"/>
              <a:t>Defensively appears much better designed than many sites</a:t>
            </a:r>
          </a:p>
          <a:p>
            <a:pPr lvl="1" fontAlgn="base"/>
            <a:r>
              <a:rPr lang="en-US" dirty="0"/>
              <a:t>Can see a long distance across the east and southeast directions</a:t>
            </a:r>
          </a:p>
          <a:p>
            <a:pPr lvl="1" fontAlgn="base"/>
            <a:r>
              <a:rPr lang="en-US" dirty="0"/>
              <a:t>Guarded by larger boulders on the west and northwest sides</a:t>
            </a:r>
          </a:p>
          <a:p>
            <a:pPr lvl="1" fontAlgn="base"/>
            <a:endParaRPr lang="en-US" dirty="0"/>
          </a:p>
          <a:p>
            <a:pPr lvl="1" fontAlgn="base"/>
            <a:endParaRPr lang="en-US" dirty="0"/>
          </a:p>
        </p:txBody>
      </p:sp>
      <p:pic>
        <p:nvPicPr>
          <p:cNvPr id="5" name="Picture 4">
            <a:extLst>
              <a:ext uri="{FF2B5EF4-FFF2-40B4-BE49-F238E27FC236}">
                <a16:creationId xmlns:a16="http://schemas.microsoft.com/office/drawing/2014/main" id="{7898BDBA-014C-4B66-AFE5-C1C8F1BF2DBA}"/>
              </a:ext>
            </a:extLst>
          </p:cNvPr>
          <p:cNvPicPr>
            <a:picLocks noChangeAspect="1"/>
          </p:cNvPicPr>
          <p:nvPr/>
        </p:nvPicPr>
        <p:blipFill>
          <a:blip r:embed="rId3"/>
          <a:stretch>
            <a:fillRect/>
          </a:stretch>
        </p:blipFill>
        <p:spPr>
          <a:xfrm>
            <a:off x="5047827" y="2336800"/>
            <a:ext cx="3806614" cy="2854960"/>
          </a:xfrm>
          <a:prstGeom prst="rect">
            <a:avLst/>
          </a:prstGeom>
        </p:spPr>
      </p:pic>
      <p:pic>
        <p:nvPicPr>
          <p:cNvPr id="7" name="Picture 6">
            <a:extLst>
              <a:ext uri="{FF2B5EF4-FFF2-40B4-BE49-F238E27FC236}">
                <a16:creationId xmlns:a16="http://schemas.microsoft.com/office/drawing/2014/main" id="{C86248E9-B3FE-43AA-A00C-13DCB24AD809}"/>
              </a:ext>
            </a:extLst>
          </p:cNvPr>
          <p:cNvPicPr>
            <a:picLocks noChangeAspect="1"/>
          </p:cNvPicPr>
          <p:nvPr/>
        </p:nvPicPr>
        <p:blipFill>
          <a:blip r:embed="rId4"/>
          <a:stretch>
            <a:fillRect/>
          </a:stretch>
        </p:blipFill>
        <p:spPr>
          <a:xfrm>
            <a:off x="8854440" y="1466850"/>
            <a:ext cx="3200400" cy="4343400"/>
          </a:xfrm>
          <a:prstGeom prst="rect">
            <a:avLst/>
          </a:prstGeom>
        </p:spPr>
      </p:pic>
    </p:spTree>
    <p:extLst>
      <p:ext uri="{BB962C8B-B14F-4D97-AF65-F5344CB8AC3E}">
        <p14:creationId xmlns:p14="http://schemas.microsoft.com/office/powerpoint/2010/main" val="124624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kern="1200" dirty="0">
                <a:solidFill>
                  <a:schemeClr val="accent1">
                    <a:lumMod val="75000"/>
                  </a:schemeClr>
                </a:solidFill>
                <a:effectLst/>
                <a:latin typeface="+mj-lt"/>
                <a:ea typeface="+mj-ea"/>
                <a:cs typeface="+mj-cs"/>
              </a:rPr>
              <a:t>Site selected for </a:t>
            </a:r>
            <a:r>
              <a:rPr lang="en-US" sz="3200" b="1" kern="1200">
                <a:solidFill>
                  <a:schemeClr val="accent1">
                    <a:lumMod val="75000"/>
                  </a:schemeClr>
                </a:solidFill>
                <a:effectLst/>
                <a:latin typeface="+mj-lt"/>
                <a:ea typeface="+mj-ea"/>
                <a:cs typeface="+mj-cs"/>
              </a:rPr>
              <a:t>capstone project</a:t>
            </a:r>
            <a:endParaRPr lang="en-US" dirty="0"/>
          </a:p>
        </p:txBody>
      </p:sp>
      <p:pic>
        <p:nvPicPr>
          <p:cNvPr id="9" name="Picture 8">
            <a:extLst>
              <a:ext uri="{FF2B5EF4-FFF2-40B4-BE49-F238E27FC236}">
                <a16:creationId xmlns:a16="http://schemas.microsoft.com/office/drawing/2014/main" id="{56C5D744-AEFD-40D7-A0D9-8A68AAB58CE9}"/>
              </a:ext>
            </a:extLst>
          </p:cNvPr>
          <p:cNvPicPr>
            <a:picLocks noChangeAspect="1"/>
          </p:cNvPicPr>
          <p:nvPr/>
        </p:nvPicPr>
        <p:blipFill>
          <a:blip r:embed="rId3"/>
          <a:stretch>
            <a:fillRect/>
          </a:stretch>
        </p:blipFill>
        <p:spPr>
          <a:xfrm>
            <a:off x="1564640" y="1564958"/>
            <a:ext cx="8493760" cy="4517609"/>
          </a:xfrm>
          <a:prstGeom prst="rect">
            <a:avLst/>
          </a:prstGeom>
        </p:spPr>
      </p:pic>
    </p:spTree>
    <p:extLst>
      <p:ext uri="{BB962C8B-B14F-4D97-AF65-F5344CB8AC3E}">
        <p14:creationId xmlns:p14="http://schemas.microsoft.com/office/powerpoint/2010/main" val="30144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03853"/>
            <a:ext cx="9601200" cy="1142385"/>
          </a:xfrm>
        </p:spPr>
        <p:txBody>
          <a:bodyPr/>
          <a:lstStyle/>
          <a:p>
            <a:r>
              <a:rPr lang="en-US" sz="3200" b="1" kern="1200" dirty="0">
                <a:solidFill>
                  <a:schemeClr val="accent1">
                    <a:lumMod val="75000"/>
                  </a:schemeClr>
                </a:solidFill>
                <a:effectLst/>
                <a:latin typeface="+mj-lt"/>
                <a:ea typeface="+mj-ea"/>
                <a:cs typeface="+mj-cs"/>
              </a:rPr>
              <a:t>Workflow</a:t>
            </a:r>
            <a:endParaRPr lang="en-US" dirty="0"/>
          </a:p>
        </p:txBody>
      </p:sp>
      <p:sp>
        <p:nvSpPr>
          <p:cNvPr id="5" name="TextBox 4">
            <a:extLst>
              <a:ext uri="{FF2B5EF4-FFF2-40B4-BE49-F238E27FC236}">
                <a16:creationId xmlns:a16="http://schemas.microsoft.com/office/drawing/2014/main" id="{72B12995-8EB4-4AA5-AEFB-280F612EC631}"/>
              </a:ext>
            </a:extLst>
          </p:cNvPr>
          <p:cNvSpPr txBox="1"/>
          <p:nvPr/>
        </p:nvSpPr>
        <p:spPr>
          <a:xfrm>
            <a:off x="1501775" y="3571270"/>
            <a:ext cx="1953259" cy="923330"/>
          </a:xfrm>
          <a:prstGeom prst="rect">
            <a:avLst/>
          </a:prstGeom>
          <a:noFill/>
          <a:ln>
            <a:solidFill>
              <a:schemeClr val="tx1"/>
            </a:solidFill>
          </a:ln>
        </p:spPr>
        <p:txBody>
          <a:bodyPr wrap="square" rtlCol="0">
            <a:spAutoFit/>
          </a:bodyPr>
          <a:lstStyle/>
          <a:p>
            <a:r>
              <a:rPr lang="en-US" dirty="0"/>
              <a:t>Set GCPs, capture location of GCPs</a:t>
            </a:r>
          </a:p>
        </p:txBody>
      </p:sp>
      <p:sp>
        <p:nvSpPr>
          <p:cNvPr id="6" name="TextBox 5">
            <a:extLst>
              <a:ext uri="{FF2B5EF4-FFF2-40B4-BE49-F238E27FC236}">
                <a16:creationId xmlns:a16="http://schemas.microsoft.com/office/drawing/2014/main" id="{95FAB619-CC3A-4A69-9EE1-E202CFA32FF0}"/>
              </a:ext>
            </a:extLst>
          </p:cNvPr>
          <p:cNvSpPr txBox="1"/>
          <p:nvPr/>
        </p:nvSpPr>
        <p:spPr>
          <a:xfrm>
            <a:off x="3999864" y="3586510"/>
            <a:ext cx="1953259" cy="923330"/>
          </a:xfrm>
          <a:prstGeom prst="rect">
            <a:avLst/>
          </a:prstGeom>
          <a:noFill/>
          <a:ln>
            <a:solidFill>
              <a:schemeClr val="tx1"/>
            </a:solidFill>
          </a:ln>
        </p:spPr>
        <p:txBody>
          <a:bodyPr wrap="square" rtlCol="0">
            <a:spAutoFit/>
          </a:bodyPr>
          <a:lstStyle/>
          <a:p>
            <a:r>
              <a:rPr lang="en-US" dirty="0"/>
              <a:t>Establish Base Station</a:t>
            </a:r>
          </a:p>
          <a:p>
            <a:endParaRPr lang="en-US" dirty="0"/>
          </a:p>
        </p:txBody>
      </p:sp>
      <p:sp>
        <p:nvSpPr>
          <p:cNvPr id="7" name="TextBox 6">
            <a:extLst>
              <a:ext uri="{FF2B5EF4-FFF2-40B4-BE49-F238E27FC236}">
                <a16:creationId xmlns:a16="http://schemas.microsoft.com/office/drawing/2014/main" id="{B8039916-09AD-4899-AC35-06E2A3936826}"/>
              </a:ext>
            </a:extLst>
          </p:cNvPr>
          <p:cNvSpPr txBox="1"/>
          <p:nvPr/>
        </p:nvSpPr>
        <p:spPr>
          <a:xfrm>
            <a:off x="6497953" y="3571270"/>
            <a:ext cx="1953259" cy="923330"/>
          </a:xfrm>
          <a:prstGeom prst="rect">
            <a:avLst/>
          </a:prstGeom>
          <a:noFill/>
          <a:ln>
            <a:solidFill>
              <a:schemeClr val="tx1"/>
            </a:solidFill>
          </a:ln>
        </p:spPr>
        <p:txBody>
          <a:bodyPr wrap="square" rtlCol="0">
            <a:spAutoFit/>
          </a:bodyPr>
          <a:lstStyle/>
          <a:p>
            <a:r>
              <a:rPr lang="en-US" dirty="0"/>
              <a:t>Prepare sUAS for flight</a:t>
            </a:r>
          </a:p>
          <a:p>
            <a:endParaRPr lang="en-US" dirty="0"/>
          </a:p>
        </p:txBody>
      </p:sp>
      <p:sp>
        <p:nvSpPr>
          <p:cNvPr id="8" name="TextBox 7">
            <a:extLst>
              <a:ext uri="{FF2B5EF4-FFF2-40B4-BE49-F238E27FC236}">
                <a16:creationId xmlns:a16="http://schemas.microsoft.com/office/drawing/2014/main" id="{2713AF3A-97C7-4539-AAEE-3C7CB37E565F}"/>
              </a:ext>
            </a:extLst>
          </p:cNvPr>
          <p:cNvSpPr txBox="1"/>
          <p:nvPr/>
        </p:nvSpPr>
        <p:spPr>
          <a:xfrm>
            <a:off x="8996042" y="3571270"/>
            <a:ext cx="1953259" cy="923330"/>
          </a:xfrm>
          <a:prstGeom prst="rect">
            <a:avLst/>
          </a:prstGeom>
          <a:noFill/>
          <a:ln>
            <a:solidFill>
              <a:schemeClr val="tx1"/>
            </a:solidFill>
          </a:ln>
        </p:spPr>
        <p:txBody>
          <a:bodyPr wrap="square" rtlCol="0">
            <a:spAutoFit/>
          </a:bodyPr>
          <a:lstStyle/>
          <a:p>
            <a:r>
              <a:rPr lang="en-US" dirty="0"/>
              <a:t>Capture images</a:t>
            </a:r>
          </a:p>
          <a:p>
            <a:endParaRPr lang="en-US" dirty="0"/>
          </a:p>
          <a:p>
            <a:endParaRPr lang="en-US" dirty="0"/>
          </a:p>
        </p:txBody>
      </p:sp>
      <p:sp>
        <p:nvSpPr>
          <p:cNvPr id="9" name="TextBox 8">
            <a:extLst>
              <a:ext uri="{FF2B5EF4-FFF2-40B4-BE49-F238E27FC236}">
                <a16:creationId xmlns:a16="http://schemas.microsoft.com/office/drawing/2014/main" id="{7492B9FA-F2EC-4311-8525-EBDDFFBACFB5}"/>
              </a:ext>
            </a:extLst>
          </p:cNvPr>
          <p:cNvSpPr txBox="1"/>
          <p:nvPr/>
        </p:nvSpPr>
        <p:spPr>
          <a:xfrm>
            <a:off x="1477010" y="5071209"/>
            <a:ext cx="1953259" cy="923330"/>
          </a:xfrm>
          <a:prstGeom prst="rect">
            <a:avLst/>
          </a:prstGeom>
          <a:noFill/>
          <a:ln>
            <a:solidFill>
              <a:schemeClr val="tx1"/>
            </a:solidFill>
          </a:ln>
        </p:spPr>
        <p:txBody>
          <a:bodyPr wrap="square" rtlCol="0">
            <a:spAutoFit/>
          </a:bodyPr>
          <a:lstStyle/>
          <a:p>
            <a:r>
              <a:rPr lang="en-US" dirty="0"/>
              <a:t>Download flight data and images</a:t>
            </a:r>
          </a:p>
          <a:p>
            <a:endParaRPr lang="en-US" dirty="0"/>
          </a:p>
        </p:txBody>
      </p:sp>
      <p:sp>
        <p:nvSpPr>
          <p:cNvPr id="10" name="TextBox 9">
            <a:extLst>
              <a:ext uri="{FF2B5EF4-FFF2-40B4-BE49-F238E27FC236}">
                <a16:creationId xmlns:a16="http://schemas.microsoft.com/office/drawing/2014/main" id="{FB3B3512-57CF-46D0-8E79-D6D008BA5BA6}"/>
              </a:ext>
            </a:extLst>
          </p:cNvPr>
          <p:cNvSpPr txBox="1"/>
          <p:nvPr/>
        </p:nvSpPr>
        <p:spPr>
          <a:xfrm>
            <a:off x="4024630" y="5077281"/>
            <a:ext cx="1953259" cy="923330"/>
          </a:xfrm>
          <a:prstGeom prst="rect">
            <a:avLst/>
          </a:prstGeom>
          <a:noFill/>
          <a:ln>
            <a:solidFill>
              <a:schemeClr val="tx1"/>
            </a:solidFill>
          </a:ln>
        </p:spPr>
        <p:txBody>
          <a:bodyPr wrap="square" rtlCol="0">
            <a:spAutoFit/>
          </a:bodyPr>
          <a:lstStyle/>
          <a:p>
            <a:r>
              <a:rPr lang="en-US" dirty="0"/>
              <a:t>Process the data</a:t>
            </a:r>
          </a:p>
          <a:p>
            <a:endParaRPr lang="en-US" dirty="0"/>
          </a:p>
          <a:p>
            <a:endParaRPr lang="en-US" dirty="0"/>
          </a:p>
        </p:txBody>
      </p:sp>
      <p:sp>
        <p:nvSpPr>
          <p:cNvPr id="11" name="TextBox 10">
            <a:extLst>
              <a:ext uri="{FF2B5EF4-FFF2-40B4-BE49-F238E27FC236}">
                <a16:creationId xmlns:a16="http://schemas.microsoft.com/office/drawing/2014/main" id="{514523B7-E460-420E-808D-090271C1EAF3}"/>
              </a:ext>
            </a:extLst>
          </p:cNvPr>
          <p:cNvSpPr txBox="1"/>
          <p:nvPr/>
        </p:nvSpPr>
        <p:spPr>
          <a:xfrm>
            <a:off x="6572250" y="5102681"/>
            <a:ext cx="1953259" cy="923330"/>
          </a:xfrm>
          <a:prstGeom prst="rect">
            <a:avLst/>
          </a:prstGeom>
          <a:noFill/>
          <a:ln>
            <a:solidFill>
              <a:schemeClr val="tx1"/>
            </a:solidFill>
          </a:ln>
        </p:spPr>
        <p:txBody>
          <a:bodyPr wrap="square" rtlCol="0">
            <a:spAutoFit/>
          </a:bodyPr>
          <a:lstStyle/>
          <a:p>
            <a:r>
              <a:rPr lang="en-US" dirty="0"/>
              <a:t>Build 2 and 3-dimensional models</a:t>
            </a:r>
          </a:p>
        </p:txBody>
      </p:sp>
      <p:sp>
        <p:nvSpPr>
          <p:cNvPr id="12" name="TextBox 11">
            <a:extLst>
              <a:ext uri="{FF2B5EF4-FFF2-40B4-BE49-F238E27FC236}">
                <a16:creationId xmlns:a16="http://schemas.microsoft.com/office/drawing/2014/main" id="{0C216DCD-8BAA-4CFB-A78F-FE31F90859F6}"/>
              </a:ext>
            </a:extLst>
          </p:cNvPr>
          <p:cNvSpPr txBox="1"/>
          <p:nvPr/>
        </p:nvSpPr>
        <p:spPr>
          <a:xfrm>
            <a:off x="9119870" y="5096053"/>
            <a:ext cx="1953259" cy="923330"/>
          </a:xfrm>
          <a:prstGeom prst="rect">
            <a:avLst/>
          </a:prstGeom>
          <a:noFill/>
          <a:ln>
            <a:solidFill>
              <a:schemeClr val="tx1"/>
            </a:solidFill>
          </a:ln>
        </p:spPr>
        <p:txBody>
          <a:bodyPr wrap="square" rtlCol="0">
            <a:spAutoFit/>
          </a:bodyPr>
          <a:lstStyle/>
          <a:p>
            <a:r>
              <a:rPr lang="en-US" dirty="0"/>
              <a:t>Generate DSM and DTM </a:t>
            </a:r>
          </a:p>
          <a:p>
            <a:endParaRPr lang="en-US" dirty="0"/>
          </a:p>
        </p:txBody>
      </p:sp>
      <p:sp>
        <p:nvSpPr>
          <p:cNvPr id="13" name="Arrow: Right 12">
            <a:extLst>
              <a:ext uri="{FF2B5EF4-FFF2-40B4-BE49-F238E27FC236}">
                <a16:creationId xmlns:a16="http://schemas.microsoft.com/office/drawing/2014/main" id="{29AE9919-A9BC-4338-88EC-FD414578D117}"/>
              </a:ext>
            </a:extLst>
          </p:cNvPr>
          <p:cNvSpPr/>
          <p:nvPr/>
        </p:nvSpPr>
        <p:spPr>
          <a:xfrm>
            <a:off x="3455034" y="3833574"/>
            <a:ext cx="544830" cy="408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Right 13">
            <a:extLst>
              <a:ext uri="{FF2B5EF4-FFF2-40B4-BE49-F238E27FC236}">
                <a16:creationId xmlns:a16="http://schemas.microsoft.com/office/drawing/2014/main" id="{43735942-70D4-4791-9375-D05FF7A13CA8}"/>
              </a:ext>
            </a:extLst>
          </p:cNvPr>
          <p:cNvSpPr/>
          <p:nvPr/>
        </p:nvSpPr>
        <p:spPr>
          <a:xfrm>
            <a:off x="5956936" y="3833574"/>
            <a:ext cx="544830" cy="408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6DE220D9-1860-4A13-A95A-F2B54259149D}"/>
              </a:ext>
            </a:extLst>
          </p:cNvPr>
          <p:cNvSpPr/>
          <p:nvPr/>
        </p:nvSpPr>
        <p:spPr>
          <a:xfrm>
            <a:off x="8451212" y="3871247"/>
            <a:ext cx="544830" cy="408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B99D86AA-9574-4EB5-816D-5B12A0944A26}"/>
              </a:ext>
            </a:extLst>
          </p:cNvPr>
          <p:cNvSpPr txBox="1"/>
          <p:nvPr/>
        </p:nvSpPr>
        <p:spPr>
          <a:xfrm>
            <a:off x="1464945" y="3133705"/>
            <a:ext cx="1338828" cy="369332"/>
          </a:xfrm>
          <a:prstGeom prst="rect">
            <a:avLst/>
          </a:prstGeom>
          <a:noFill/>
        </p:spPr>
        <p:txBody>
          <a:bodyPr wrap="none" rtlCol="0">
            <a:spAutoFit/>
          </a:bodyPr>
          <a:lstStyle/>
          <a:p>
            <a:r>
              <a:rPr lang="en-US" b="1" dirty="0"/>
              <a:t>In the field</a:t>
            </a:r>
          </a:p>
        </p:txBody>
      </p:sp>
      <p:sp>
        <p:nvSpPr>
          <p:cNvPr id="17" name="TextBox 16">
            <a:extLst>
              <a:ext uri="{FF2B5EF4-FFF2-40B4-BE49-F238E27FC236}">
                <a16:creationId xmlns:a16="http://schemas.microsoft.com/office/drawing/2014/main" id="{6927D858-D231-4959-93D6-C9F9B3207291}"/>
              </a:ext>
            </a:extLst>
          </p:cNvPr>
          <p:cNvSpPr txBox="1"/>
          <p:nvPr/>
        </p:nvSpPr>
        <p:spPr>
          <a:xfrm>
            <a:off x="1464945" y="4598238"/>
            <a:ext cx="1479892" cy="369332"/>
          </a:xfrm>
          <a:prstGeom prst="rect">
            <a:avLst/>
          </a:prstGeom>
          <a:noFill/>
        </p:spPr>
        <p:txBody>
          <a:bodyPr wrap="none" rtlCol="0">
            <a:spAutoFit/>
          </a:bodyPr>
          <a:lstStyle/>
          <a:p>
            <a:r>
              <a:rPr lang="en-US" b="1" dirty="0"/>
              <a:t>In the office</a:t>
            </a:r>
          </a:p>
        </p:txBody>
      </p:sp>
      <p:sp>
        <p:nvSpPr>
          <p:cNvPr id="18" name="Arrow: Right 17">
            <a:extLst>
              <a:ext uri="{FF2B5EF4-FFF2-40B4-BE49-F238E27FC236}">
                <a16:creationId xmlns:a16="http://schemas.microsoft.com/office/drawing/2014/main" id="{876DC9E0-3894-4A98-831C-7D9D0EB86F71}"/>
              </a:ext>
            </a:extLst>
          </p:cNvPr>
          <p:cNvSpPr/>
          <p:nvPr/>
        </p:nvSpPr>
        <p:spPr>
          <a:xfrm>
            <a:off x="3455034" y="5328746"/>
            <a:ext cx="544830" cy="408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rrow: Right 18">
            <a:extLst>
              <a:ext uri="{FF2B5EF4-FFF2-40B4-BE49-F238E27FC236}">
                <a16:creationId xmlns:a16="http://schemas.microsoft.com/office/drawing/2014/main" id="{A6C0D264-CA70-4001-8FFA-B6AE20DCB317}"/>
              </a:ext>
            </a:extLst>
          </p:cNvPr>
          <p:cNvSpPr/>
          <p:nvPr/>
        </p:nvSpPr>
        <p:spPr>
          <a:xfrm>
            <a:off x="6002654" y="5360218"/>
            <a:ext cx="544830" cy="408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rrow: Right 19">
            <a:extLst>
              <a:ext uri="{FF2B5EF4-FFF2-40B4-BE49-F238E27FC236}">
                <a16:creationId xmlns:a16="http://schemas.microsoft.com/office/drawing/2014/main" id="{10D56B3D-1B57-48E4-8E42-1F229DDA150E}"/>
              </a:ext>
            </a:extLst>
          </p:cNvPr>
          <p:cNvSpPr/>
          <p:nvPr/>
        </p:nvSpPr>
        <p:spPr>
          <a:xfrm>
            <a:off x="8550274" y="5360218"/>
            <a:ext cx="544830" cy="408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FA632CB0-EBE0-47E8-BB6E-B20B679DD639}"/>
              </a:ext>
            </a:extLst>
          </p:cNvPr>
          <p:cNvSpPr txBox="1"/>
          <p:nvPr/>
        </p:nvSpPr>
        <p:spPr>
          <a:xfrm>
            <a:off x="1513840" y="2109499"/>
            <a:ext cx="1953259" cy="923330"/>
          </a:xfrm>
          <a:prstGeom prst="rect">
            <a:avLst/>
          </a:prstGeom>
          <a:noFill/>
          <a:ln>
            <a:solidFill>
              <a:schemeClr val="tx1"/>
            </a:solidFill>
          </a:ln>
        </p:spPr>
        <p:txBody>
          <a:bodyPr wrap="square" rtlCol="0">
            <a:spAutoFit/>
          </a:bodyPr>
          <a:lstStyle/>
          <a:p>
            <a:r>
              <a:rPr lang="en-US" dirty="0"/>
              <a:t>Research and select sUAS</a:t>
            </a:r>
          </a:p>
          <a:p>
            <a:endParaRPr lang="en-US" dirty="0"/>
          </a:p>
        </p:txBody>
      </p:sp>
      <p:sp>
        <p:nvSpPr>
          <p:cNvPr id="22" name="TextBox 21">
            <a:extLst>
              <a:ext uri="{FF2B5EF4-FFF2-40B4-BE49-F238E27FC236}">
                <a16:creationId xmlns:a16="http://schemas.microsoft.com/office/drawing/2014/main" id="{C3FD86F5-FF3E-4167-9073-F3700AE1EDF5}"/>
              </a:ext>
            </a:extLst>
          </p:cNvPr>
          <p:cNvSpPr txBox="1"/>
          <p:nvPr/>
        </p:nvSpPr>
        <p:spPr>
          <a:xfrm>
            <a:off x="4011929" y="2124739"/>
            <a:ext cx="1953259" cy="923330"/>
          </a:xfrm>
          <a:prstGeom prst="rect">
            <a:avLst/>
          </a:prstGeom>
          <a:noFill/>
          <a:ln>
            <a:solidFill>
              <a:schemeClr val="tx1"/>
            </a:solidFill>
          </a:ln>
        </p:spPr>
        <p:txBody>
          <a:bodyPr wrap="square" rtlCol="0">
            <a:spAutoFit/>
          </a:bodyPr>
          <a:lstStyle/>
          <a:p>
            <a:r>
              <a:rPr lang="en-US" dirty="0"/>
              <a:t>Practice using equipment </a:t>
            </a:r>
          </a:p>
          <a:p>
            <a:endParaRPr lang="en-US" dirty="0"/>
          </a:p>
        </p:txBody>
      </p:sp>
      <p:sp>
        <p:nvSpPr>
          <p:cNvPr id="23" name="TextBox 22">
            <a:extLst>
              <a:ext uri="{FF2B5EF4-FFF2-40B4-BE49-F238E27FC236}">
                <a16:creationId xmlns:a16="http://schemas.microsoft.com/office/drawing/2014/main" id="{64A5A107-B96D-41F2-9655-748E111CAF40}"/>
              </a:ext>
            </a:extLst>
          </p:cNvPr>
          <p:cNvSpPr txBox="1"/>
          <p:nvPr/>
        </p:nvSpPr>
        <p:spPr>
          <a:xfrm>
            <a:off x="6510018" y="2109499"/>
            <a:ext cx="1953259" cy="923330"/>
          </a:xfrm>
          <a:prstGeom prst="rect">
            <a:avLst/>
          </a:prstGeom>
          <a:noFill/>
          <a:ln>
            <a:solidFill>
              <a:schemeClr val="tx1"/>
            </a:solidFill>
          </a:ln>
        </p:spPr>
        <p:txBody>
          <a:bodyPr wrap="square" rtlCol="0">
            <a:spAutoFit/>
          </a:bodyPr>
          <a:lstStyle/>
          <a:p>
            <a:r>
              <a:rPr lang="en-US" dirty="0"/>
              <a:t>Practice processing data </a:t>
            </a:r>
          </a:p>
          <a:p>
            <a:endParaRPr lang="en-US" dirty="0"/>
          </a:p>
        </p:txBody>
      </p:sp>
      <p:sp>
        <p:nvSpPr>
          <p:cNvPr id="24" name="TextBox 23">
            <a:extLst>
              <a:ext uri="{FF2B5EF4-FFF2-40B4-BE49-F238E27FC236}">
                <a16:creationId xmlns:a16="http://schemas.microsoft.com/office/drawing/2014/main" id="{7B977EFB-09CF-4AED-B794-0A10C5D85852}"/>
              </a:ext>
            </a:extLst>
          </p:cNvPr>
          <p:cNvSpPr txBox="1"/>
          <p:nvPr/>
        </p:nvSpPr>
        <p:spPr>
          <a:xfrm>
            <a:off x="9008107" y="2109499"/>
            <a:ext cx="1953259" cy="1200329"/>
          </a:xfrm>
          <a:prstGeom prst="rect">
            <a:avLst/>
          </a:prstGeom>
          <a:noFill/>
          <a:ln>
            <a:solidFill>
              <a:schemeClr val="tx1"/>
            </a:solidFill>
          </a:ln>
        </p:spPr>
        <p:txBody>
          <a:bodyPr wrap="square" rtlCol="0">
            <a:spAutoFit/>
          </a:bodyPr>
          <a:lstStyle/>
          <a:p>
            <a:r>
              <a:rPr lang="en-US" dirty="0"/>
              <a:t>Prepare for field activities</a:t>
            </a:r>
          </a:p>
          <a:p>
            <a:endParaRPr lang="en-US" dirty="0"/>
          </a:p>
          <a:p>
            <a:endParaRPr lang="en-US" dirty="0"/>
          </a:p>
        </p:txBody>
      </p:sp>
      <p:sp>
        <p:nvSpPr>
          <p:cNvPr id="25" name="Arrow: Right 24">
            <a:extLst>
              <a:ext uri="{FF2B5EF4-FFF2-40B4-BE49-F238E27FC236}">
                <a16:creationId xmlns:a16="http://schemas.microsoft.com/office/drawing/2014/main" id="{3F07756E-EFF9-4867-94EB-784659B408CF}"/>
              </a:ext>
            </a:extLst>
          </p:cNvPr>
          <p:cNvSpPr/>
          <p:nvPr/>
        </p:nvSpPr>
        <p:spPr>
          <a:xfrm>
            <a:off x="3467099" y="2371803"/>
            <a:ext cx="544830" cy="408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Arrow: Right 25">
            <a:extLst>
              <a:ext uri="{FF2B5EF4-FFF2-40B4-BE49-F238E27FC236}">
                <a16:creationId xmlns:a16="http://schemas.microsoft.com/office/drawing/2014/main" id="{83083C14-21AD-4F50-BB87-CCDCD3F9793D}"/>
              </a:ext>
            </a:extLst>
          </p:cNvPr>
          <p:cNvSpPr/>
          <p:nvPr/>
        </p:nvSpPr>
        <p:spPr>
          <a:xfrm>
            <a:off x="5969001" y="2371803"/>
            <a:ext cx="544830" cy="408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Arrow: Right 26">
            <a:extLst>
              <a:ext uri="{FF2B5EF4-FFF2-40B4-BE49-F238E27FC236}">
                <a16:creationId xmlns:a16="http://schemas.microsoft.com/office/drawing/2014/main" id="{4C5573E4-D1E1-4365-A5E4-D891D2FD2005}"/>
              </a:ext>
            </a:extLst>
          </p:cNvPr>
          <p:cNvSpPr/>
          <p:nvPr/>
        </p:nvSpPr>
        <p:spPr>
          <a:xfrm>
            <a:off x="8463277" y="2409476"/>
            <a:ext cx="544830" cy="408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E7790329-DA56-42C9-979C-9A341F75FCFA}"/>
              </a:ext>
            </a:extLst>
          </p:cNvPr>
          <p:cNvSpPr txBox="1"/>
          <p:nvPr/>
        </p:nvSpPr>
        <p:spPr>
          <a:xfrm>
            <a:off x="1477010" y="1671934"/>
            <a:ext cx="1531188" cy="369332"/>
          </a:xfrm>
          <a:prstGeom prst="rect">
            <a:avLst/>
          </a:prstGeom>
          <a:noFill/>
        </p:spPr>
        <p:txBody>
          <a:bodyPr wrap="none" rtlCol="0">
            <a:spAutoFit/>
          </a:bodyPr>
          <a:lstStyle/>
          <a:p>
            <a:r>
              <a:rPr lang="en-US" b="1" dirty="0"/>
              <a:t>Preparation </a:t>
            </a:r>
          </a:p>
        </p:txBody>
      </p:sp>
    </p:spTree>
    <p:extLst>
      <p:ext uri="{BB962C8B-B14F-4D97-AF65-F5344CB8AC3E}">
        <p14:creationId xmlns:p14="http://schemas.microsoft.com/office/powerpoint/2010/main" val="307854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kern="1200" dirty="0">
                <a:solidFill>
                  <a:schemeClr val="accent1">
                    <a:lumMod val="75000"/>
                  </a:schemeClr>
                </a:solidFill>
                <a:effectLst/>
                <a:latin typeface="+mj-lt"/>
                <a:ea typeface="+mj-ea"/>
                <a:cs typeface="+mj-cs"/>
              </a:rPr>
              <a:t>Risks Anticipated in the Project</a:t>
            </a:r>
            <a:endParaRPr lang="en-US" dirty="0"/>
          </a:p>
        </p:txBody>
      </p:sp>
      <p:sp>
        <p:nvSpPr>
          <p:cNvPr id="3" name="Content Placeholder 2"/>
          <p:cNvSpPr>
            <a:spLocks noGrp="1"/>
          </p:cNvSpPr>
          <p:nvPr>
            <p:ph idx="1"/>
          </p:nvPr>
        </p:nvSpPr>
        <p:spPr/>
        <p:txBody>
          <a:bodyPr>
            <a:normAutofit/>
          </a:bodyPr>
          <a:lstStyle/>
          <a:p>
            <a:r>
              <a:rPr lang="en-US" dirty="0"/>
              <a:t>Weather hindering access</a:t>
            </a:r>
            <a:r>
              <a:rPr lang="en-US" baseline="0" dirty="0"/>
              <a:t> to the sites</a:t>
            </a:r>
          </a:p>
          <a:p>
            <a:r>
              <a:rPr lang="en-US" dirty="0"/>
              <a:t>Altitude impacting physical activity </a:t>
            </a:r>
            <a:endParaRPr lang="en-US" baseline="0" dirty="0"/>
          </a:p>
          <a:p>
            <a:r>
              <a:rPr lang="en-US" baseline="0" dirty="0"/>
              <a:t>Acces</a:t>
            </a:r>
            <a:r>
              <a:rPr lang="en-US" dirty="0"/>
              <a:t>s roads are difficult driving</a:t>
            </a:r>
            <a:endParaRPr lang="en-US" baseline="0" dirty="0"/>
          </a:p>
          <a:p>
            <a:r>
              <a:rPr lang="en-US" dirty="0"/>
              <a:t>Difficulty in placing GPS ground check points (GCPs)</a:t>
            </a:r>
          </a:p>
          <a:p>
            <a:r>
              <a:rPr lang="en-US" dirty="0"/>
              <a:t>Obtaining a sufficient data set to show results</a:t>
            </a:r>
          </a:p>
          <a:p>
            <a:r>
              <a:rPr lang="en-US" dirty="0"/>
              <a:t>Unforeseen operational issues, such as the lack of wireless service </a:t>
            </a:r>
          </a:p>
          <a:p>
            <a:r>
              <a:rPr lang="en-US" dirty="0"/>
              <a:t>Insufficient computing resources to build the 3-dimensional models</a:t>
            </a:r>
          </a:p>
          <a:p>
            <a:endParaRPr lang="en-US" dirty="0"/>
          </a:p>
        </p:txBody>
      </p:sp>
    </p:spTree>
    <p:extLst>
      <p:ext uri="{BB962C8B-B14F-4D97-AF65-F5344CB8AC3E}">
        <p14:creationId xmlns:p14="http://schemas.microsoft.com/office/powerpoint/2010/main" val="344812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kern="1200" dirty="0">
                <a:solidFill>
                  <a:schemeClr val="accent1">
                    <a:lumMod val="75000"/>
                  </a:schemeClr>
                </a:solidFill>
                <a:effectLst/>
                <a:latin typeface="+mj-lt"/>
                <a:ea typeface="+mj-ea"/>
                <a:cs typeface="+mj-cs"/>
              </a:rPr>
              <a:t>Mitigation efforts to minimize risk</a:t>
            </a:r>
            <a:endParaRPr lang="en-US" dirty="0"/>
          </a:p>
        </p:txBody>
      </p:sp>
      <p:sp>
        <p:nvSpPr>
          <p:cNvPr id="3" name="Content Placeholder 2"/>
          <p:cNvSpPr>
            <a:spLocks noGrp="1"/>
          </p:cNvSpPr>
          <p:nvPr>
            <p:ph idx="1"/>
          </p:nvPr>
        </p:nvSpPr>
        <p:spPr/>
        <p:txBody>
          <a:bodyPr>
            <a:normAutofit/>
          </a:bodyPr>
          <a:lstStyle/>
          <a:p>
            <a:r>
              <a:rPr lang="en-US" dirty="0"/>
              <a:t>Day 1: Pace GCPs and</a:t>
            </a:r>
            <a:r>
              <a:rPr lang="en-US" baseline="0" dirty="0"/>
              <a:t> occupy the point to acquire GPS data </a:t>
            </a:r>
          </a:p>
          <a:p>
            <a:pPr lvl="1"/>
            <a:r>
              <a:rPr lang="en-US" dirty="0"/>
              <a:t>Locate the GCPs where there are clear views of the sky</a:t>
            </a:r>
          </a:p>
          <a:p>
            <a:pPr lvl="1"/>
            <a:r>
              <a:rPr lang="en-US" dirty="0"/>
              <a:t>Occupy the points for at least 25 minutes to gather enough GPS data</a:t>
            </a:r>
          </a:p>
          <a:p>
            <a:pPr lvl="0"/>
            <a:r>
              <a:rPr lang="en-US" dirty="0"/>
              <a:t>Day 2:</a:t>
            </a:r>
            <a:r>
              <a:rPr lang="en-US" baseline="0" dirty="0"/>
              <a:t> Image Capture </a:t>
            </a:r>
          </a:p>
          <a:p>
            <a:pPr lvl="1"/>
            <a:r>
              <a:rPr lang="en-US" dirty="0"/>
              <a:t>Field test the completeness</a:t>
            </a:r>
            <a:r>
              <a:rPr lang="en-US" baseline="0" dirty="0"/>
              <a:t> and quality of images</a:t>
            </a:r>
          </a:p>
          <a:p>
            <a:pPr lvl="1"/>
            <a:r>
              <a:rPr lang="en-US" dirty="0"/>
              <a:t>Download the images from the drone</a:t>
            </a:r>
          </a:p>
          <a:p>
            <a:r>
              <a:rPr lang="en-US" dirty="0"/>
              <a:t>Day 3: Field</a:t>
            </a:r>
            <a:r>
              <a:rPr lang="en-US" baseline="0" dirty="0"/>
              <a:t> Processing of Data</a:t>
            </a:r>
          </a:p>
          <a:p>
            <a:pPr lvl="1"/>
            <a:r>
              <a:rPr lang="en-US" dirty="0"/>
              <a:t>Qualitative</a:t>
            </a:r>
            <a:r>
              <a:rPr lang="en-US" baseline="0" dirty="0"/>
              <a:t> assessment of data quality</a:t>
            </a:r>
          </a:p>
        </p:txBody>
      </p:sp>
    </p:spTree>
    <p:extLst>
      <p:ext uri="{BB962C8B-B14F-4D97-AF65-F5344CB8AC3E}">
        <p14:creationId xmlns:p14="http://schemas.microsoft.com/office/powerpoint/2010/main" val="20997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Preparation Work</a:t>
            </a:r>
          </a:p>
        </p:txBody>
      </p:sp>
      <p:sp>
        <p:nvSpPr>
          <p:cNvPr id="3" name="Content Placeholder 2"/>
          <p:cNvSpPr>
            <a:spLocks noGrp="1"/>
          </p:cNvSpPr>
          <p:nvPr>
            <p:ph idx="1"/>
          </p:nvPr>
        </p:nvSpPr>
        <p:spPr/>
        <p:txBody>
          <a:bodyPr>
            <a:normAutofit lnSpcReduction="10000"/>
          </a:bodyPr>
          <a:lstStyle/>
          <a:p>
            <a:r>
              <a:rPr lang="en-US" dirty="0"/>
              <a:t>Selecting the type of aircraft to used to capture the data</a:t>
            </a:r>
          </a:p>
          <a:p>
            <a:pPr lvl="1"/>
            <a:r>
              <a:rPr lang="en-US" dirty="0"/>
              <a:t>Initially interested in LiDAR from an sUAS platform</a:t>
            </a:r>
          </a:p>
          <a:p>
            <a:pPr lvl="1"/>
            <a:r>
              <a:rPr lang="en-US" dirty="0"/>
              <a:t>Due to cost considerations, switched to image capture with geotagging</a:t>
            </a:r>
          </a:p>
          <a:p>
            <a:r>
              <a:rPr lang="en-US" dirty="0"/>
              <a:t>Ordered the aircraft</a:t>
            </a:r>
          </a:p>
          <a:p>
            <a:r>
              <a:rPr lang="en-US" dirty="0"/>
              <a:t>While waiting for aircraft to arrive</a:t>
            </a:r>
          </a:p>
          <a:p>
            <a:pPr lvl="1"/>
            <a:r>
              <a:rPr lang="en-US" dirty="0"/>
              <a:t>Practiced using the mission planning software with Phantom 4 Pro</a:t>
            </a:r>
          </a:p>
          <a:p>
            <a:pPr lvl="1"/>
            <a:r>
              <a:rPr lang="en-US" dirty="0"/>
              <a:t>Acquired Remote Pilot Certification (Part 107)</a:t>
            </a:r>
          </a:p>
          <a:p>
            <a:r>
              <a:rPr lang="en-US" dirty="0"/>
              <a:t>Researched the geotagging hardware (AirGon’s Loki unit)</a:t>
            </a:r>
          </a:p>
          <a:p>
            <a:r>
              <a:rPr lang="en-US" dirty="0"/>
              <a:t>Purchased the iGage i3gs GPS-GNSS receiver</a:t>
            </a:r>
          </a:p>
        </p:txBody>
      </p:sp>
    </p:spTree>
    <p:extLst>
      <p:ext uri="{BB962C8B-B14F-4D97-AF65-F5344CB8AC3E}">
        <p14:creationId xmlns:p14="http://schemas.microsoft.com/office/powerpoint/2010/main" val="192321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iamond Grid 16x9">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diamond grid presentation (widescreen).potx" id="{B2221865-AD13-4DF0-B68E-BF08E8CC5659}" vid="{BAA0C488-98B6-4F47-8E1C-5C7CD9605F73}"/>
    </a:ext>
  </a:extLst>
</a:theme>
</file>

<file path=ppt/theme/theme2.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diamond grid presentation (widescreen)</Template>
  <TotalTime>1320</TotalTime>
  <Words>1151</Words>
  <Application>Microsoft Office PowerPoint</Application>
  <PresentationFormat>Widescreen</PresentationFormat>
  <Paragraphs>157</Paragraphs>
  <Slides>18</Slides>
  <Notes>17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18</vt:i4>
      </vt:variant>
    </vt:vector>
  </HeadingPairs>
  <TitlesOfParts>
    <vt:vector size="20" baseType="lpstr">
      <vt:lpstr>Arial</vt:lpstr>
      <vt:lpstr>Diamond Grid 16x9</vt:lpstr>
      <vt:lpstr>Mapping Dinétah Pueblitos using Post-Processed Kinematic GPS Data from an sUAS Platform</vt:lpstr>
      <vt:lpstr>Capstone Statement</vt:lpstr>
      <vt:lpstr>Risks to the Pueblitos</vt:lpstr>
      <vt:lpstr>Site selected for capstone project</vt:lpstr>
      <vt:lpstr>Site selected for capstone project</vt:lpstr>
      <vt:lpstr>Workflow</vt:lpstr>
      <vt:lpstr>Risks Anticipated in the Project</vt:lpstr>
      <vt:lpstr>Mitigation efforts to minimize risk</vt:lpstr>
      <vt:lpstr>Preparation Work</vt:lpstr>
      <vt:lpstr>Why the AirGon sUAS Platform</vt:lpstr>
      <vt:lpstr>Final Preparation Work</vt:lpstr>
      <vt:lpstr>Field days</vt:lpstr>
      <vt:lpstr>Field Days</vt:lpstr>
      <vt:lpstr>Field Days</vt:lpstr>
      <vt:lpstr>Lessons learned</vt:lpstr>
      <vt:lpstr>Lessons learned</vt:lpstr>
      <vt:lpstr>Next steps</vt:lpstr>
      <vt:lpstr>Wrap-up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Mapping Dinétah Pueblitos Within their Surrounding Landscapes using Post-Processing Kinematic GPS from an sUAS Platform</dc:title>
  <dc:creator>John South</dc:creator>
  <cp:lastModifiedBy>John South</cp:lastModifiedBy>
  <cp:revision>103</cp:revision>
  <dcterms:created xsi:type="dcterms:W3CDTF">2018-07-22T03:14:43Z</dcterms:created>
  <dcterms:modified xsi:type="dcterms:W3CDTF">2018-07-27T14:14:42Z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