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6" r:id="rId3"/>
    <p:sldId id="257" r:id="rId4"/>
    <p:sldId id="273" r:id="rId5"/>
    <p:sldId id="274" r:id="rId6"/>
    <p:sldId id="275" r:id="rId7"/>
    <p:sldId id="278" r:id="rId8"/>
    <p:sldId id="263" r:id="rId9"/>
    <p:sldId id="282" r:id="rId10"/>
    <p:sldId id="281" r:id="rId11"/>
    <p:sldId id="279" r:id="rId12"/>
    <p:sldId id="267" r:id="rId13"/>
    <p:sldId id="280" r:id="rId14"/>
    <p:sldId id="269" r:id="rId15"/>
    <p:sldId id="258" r:id="rId16"/>
    <p:sldId id="264" r:id="rId17"/>
    <p:sldId id="259" r:id="rId18"/>
    <p:sldId id="265" r:id="rId19"/>
    <p:sldId id="260" r:id="rId20"/>
    <p:sldId id="261"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s, Stephen Augustus" initials="MSA" lastIdx="28" clrIdx="0">
    <p:extLst>
      <p:ext uri="{19B8F6BF-5375-455C-9EA6-DF929625EA0E}">
        <p15:presenceInfo xmlns:p15="http://schemas.microsoft.com/office/powerpoint/2012/main" userId="S::sxm27@psu.edu::552dde7c-9631-48a3-a67c-b2d961e6f852" providerId="AD"/>
      </p:ext>
    </p:extLst>
  </p:cmAuthor>
  <p:cmAuthor id="2" name="ksowder@occinc.com" initials="k" lastIdx="3" clrIdx="1">
    <p:extLst>
      <p:ext uri="{19B8F6BF-5375-455C-9EA6-DF929625EA0E}">
        <p15:presenceInfo xmlns:p15="http://schemas.microsoft.com/office/powerpoint/2012/main" userId="ebb851d783a187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42"/>
    <p:restoredTop sz="73604"/>
  </p:normalViewPr>
  <p:slideViewPr>
    <p:cSldViewPr snapToGrid="0" snapToObjects="1">
      <p:cViewPr>
        <p:scale>
          <a:sx n="91" d="100"/>
          <a:sy n="91" d="100"/>
        </p:scale>
        <p:origin x="5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29E853-2FBE-4C7D-977C-90ECC5BFCA76}"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326FBC63-7A3C-44B7-8DC2-9420A132F8D7}">
      <dgm:prSet/>
      <dgm:spPr/>
      <dgm:t>
        <a:bodyPr/>
        <a:lstStyle/>
        <a:p>
          <a:r>
            <a:rPr lang="en-US" dirty="0"/>
            <a:t>June 2020</a:t>
          </a:r>
        </a:p>
      </dgm:t>
    </dgm:pt>
    <dgm:pt modelId="{5F861A40-02EE-4418-BB38-13342D6242BA}" type="parTrans" cxnId="{30074226-4B19-4961-949D-E79D41CFBE25}">
      <dgm:prSet/>
      <dgm:spPr/>
      <dgm:t>
        <a:bodyPr/>
        <a:lstStyle/>
        <a:p>
          <a:endParaRPr lang="en-US"/>
        </a:p>
      </dgm:t>
    </dgm:pt>
    <dgm:pt modelId="{4F2F54EC-F74C-4997-8F5B-6FF51BC7893C}" type="sibTrans" cxnId="{30074226-4B19-4961-949D-E79D41CFBE25}">
      <dgm:prSet/>
      <dgm:spPr/>
      <dgm:t>
        <a:bodyPr/>
        <a:lstStyle/>
        <a:p>
          <a:endParaRPr lang="en-US"/>
        </a:p>
      </dgm:t>
    </dgm:pt>
    <dgm:pt modelId="{1BD35222-3422-49C8-8E40-FE668C9F2212}">
      <dgm:prSet custT="1"/>
      <dgm:spPr/>
      <dgm:t>
        <a:bodyPr/>
        <a:lstStyle/>
        <a:p>
          <a:r>
            <a:rPr lang="en-US" sz="1800" dirty="0"/>
            <a:t>Data Acquisition:</a:t>
          </a:r>
        </a:p>
      </dgm:t>
    </dgm:pt>
    <dgm:pt modelId="{40443DE9-A167-4C72-8B85-A37D776F795D}" type="parTrans" cxnId="{E679ABE8-7D75-47DA-A3D0-4BD78BE13A3D}">
      <dgm:prSet/>
      <dgm:spPr/>
      <dgm:t>
        <a:bodyPr/>
        <a:lstStyle/>
        <a:p>
          <a:endParaRPr lang="en-US"/>
        </a:p>
      </dgm:t>
    </dgm:pt>
    <dgm:pt modelId="{F60BEA42-634C-4709-AA73-89CEBCA59F04}" type="sibTrans" cxnId="{E679ABE8-7D75-47DA-A3D0-4BD78BE13A3D}">
      <dgm:prSet/>
      <dgm:spPr/>
      <dgm:t>
        <a:bodyPr/>
        <a:lstStyle/>
        <a:p>
          <a:endParaRPr lang="en-US"/>
        </a:p>
      </dgm:t>
    </dgm:pt>
    <dgm:pt modelId="{867CB321-C83C-47A0-8548-99AB6164A571}">
      <dgm:prSet custT="1"/>
      <dgm:spPr/>
      <dgm:t>
        <a:bodyPr/>
        <a:lstStyle/>
        <a:p>
          <a:r>
            <a:rPr lang="en-US" sz="1400" dirty="0"/>
            <a:t>Census Population, Real Estate prices, Demographics, Employment Rates. </a:t>
          </a:r>
        </a:p>
      </dgm:t>
    </dgm:pt>
    <dgm:pt modelId="{B2EDE1AE-B65D-42ED-A4ED-41DCEF7A52A7}" type="parTrans" cxnId="{E1B6BC5F-CDF8-4CC2-B6EF-99FF9F6E6E23}">
      <dgm:prSet/>
      <dgm:spPr/>
      <dgm:t>
        <a:bodyPr/>
        <a:lstStyle/>
        <a:p>
          <a:endParaRPr lang="en-US"/>
        </a:p>
      </dgm:t>
    </dgm:pt>
    <dgm:pt modelId="{DC713C61-8FD0-4EDE-A6F1-0ECBCDB72917}" type="sibTrans" cxnId="{E1B6BC5F-CDF8-4CC2-B6EF-99FF9F6E6E23}">
      <dgm:prSet/>
      <dgm:spPr/>
      <dgm:t>
        <a:bodyPr/>
        <a:lstStyle/>
        <a:p>
          <a:endParaRPr lang="en-US"/>
        </a:p>
      </dgm:t>
    </dgm:pt>
    <dgm:pt modelId="{27E8ADDC-D77A-4525-90E2-DD207E1DE50D}">
      <dgm:prSet/>
      <dgm:spPr/>
      <dgm:t>
        <a:bodyPr/>
        <a:lstStyle/>
        <a:p>
          <a:r>
            <a:rPr lang="en-US"/>
            <a:t>July–Aug.</a:t>
          </a:r>
        </a:p>
      </dgm:t>
    </dgm:pt>
    <dgm:pt modelId="{60A88A36-C324-4811-844E-86A98B64C27E}" type="parTrans" cxnId="{F3CCB0E4-17C8-4C93-B302-AB2A164CC9A4}">
      <dgm:prSet/>
      <dgm:spPr/>
      <dgm:t>
        <a:bodyPr/>
        <a:lstStyle/>
        <a:p>
          <a:endParaRPr lang="en-US"/>
        </a:p>
      </dgm:t>
    </dgm:pt>
    <dgm:pt modelId="{1F57D7B3-76D0-4481-A48F-0C583A025AC9}" type="sibTrans" cxnId="{F3CCB0E4-17C8-4C93-B302-AB2A164CC9A4}">
      <dgm:prSet/>
      <dgm:spPr/>
      <dgm:t>
        <a:bodyPr/>
        <a:lstStyle/>
        <a:p>
          <a:endParaRPr lang="en-US"/>
        </a:p>
      </dgm:t>
    </dgm:pt>
    <dgm:pt modelId="{973A5805-D1AC-4086-87F3-391AFFC05320}">
      <dgm:prSet/>
      <dgm:spPr/>
      <dgm:t>
        <a:bodyPr/>
        <a:lstStyle/>
        <a:p>
          <a:r>
            <a:rPr lang="en-US" dirty="0"/>
            <a:t>Research Various Spatial Econometric methods to determine the best way to quantify change</a:t>
          </a:r>
        </a:p>
      </dgm:t>
    </dgm:pt>
    <dgm:pt modelId="{A6E8424D-1F70-49B9-BD4E-893FCDF5FBE8}" type="parTrans" cxnId="{44911F16-819F-4AFB-BF2D-07E5A5F98521}">
      <dgm:prSet/>
      <dgm:spPr/>
      <dgm:t>
        <a:bodyPr/>
        <a:lstStyle/>
        <a:p>
          <a:endParaRPr lang="en-US"/>
        </a:p>
      </dgm:t>
    </dgm:pt>
    <dgm:pt modelId="{F6916151-841F-4AFA-9A36-B55C1E743094}" type="sibTrans" cxnId="{44911F16-819F-4AFB-BF2D-07E5A5F98521}">
      <dgm:prSet/>
      <dgm:spPr/>
      <dgm:t>
        <a:bodyPr/>
        <a:lstStyle/>
        <a:p>
          <a:endParaRPr lang="en-US"/>
        </a:p>
      </dgm:t>
    </dgm:pt>
    <dgm:pt modelId="{8A632076-0B6A-4A96-A2DC-FA7737AF09D7}">
      <dgm:prSet/>
      <dgm:spPr/>
      <dgm:t>
        <a:bodyPr/>
        <a:lstStyle/>
        <a:p>
          <a:r>
            <a:rPr lang="en-US"/>
            <a:t>September</a:t>
          </a:r>
        </a:p>
      </dgm:t>
    </dgm:pt>
    <dgm:pt modelId="{5982B79B-E0A7-47EC-822D-BF6FCD3B0D6B}" type="parTrans" cxnId="{0143CC29-9C4C-49E2-AA1F-519427803137}">
      <dgm:prSet/>
      <dgm:spPr/>
      <dgm:t>
        <a:bodyPr/>
        <a:lstStyle/>
        <a:p>
          <a:endParaRPr lang="en-US"/>
        </a:p>
      </dgm:t>
    </dgm:pt>
    <dgm:pt modelId="{2F114C62-8DEF-46FE-844C-36ACBF18F50B}" type="sibTrans" cxnId="{0143CC29-9C4C-49E2-AA1F-519427803137}">
      <dgm:prSet/>
      <dgm:spPr/>
      <dgm:t>
        <a:bodyPr/>
        <a:lstStyle/>
        <a:p>
          <a:endParaRPr lang="en-US"/>
        </a:p>
      </dgm:t>
    </dgm:pt>
    <dgm:pt modelId="{B38FD049-B72D-4A5F-ADC1-9BD242BC2211}">
      <dgm:prSet custT="1"/>
      <dgm:spPr/>
      <dgm:t>
        <a:bodyPr/>
        <a:lstStyle/>
        <a:p>
          <a:r>
            <a:rPr lang="en-US" sz="1800" dirty="0"/>
            <a:t>Perform analysis using determined methods</a:t>
          </a:r>
        </a:p>
      </dgm:t>
    </dgm:pt>
    <dgm:pt modelId="{89E03AAD-043F-44AD-8CD1-9264B20A2C20}" type="parTrans" cxnId="{84C69EC6-D093-491C-A8F8-2BD86AC9325E}">
      <dgm:prSet/>
      <dgm:spPr/>
      <dgm:t>
        <a:bodyPr/>
        <a:lstStyle/>
        <a:p>
          <a:endParaRPr lang="en-US"/>
        </a:p>
      </dgm:t>
    </dgm:pt>
    <dgm:pt modelId="{9CAD3BB1-0BB9-4E70-9711-B16355C763CA}" type="sibTrans" cxnId="{84C69EC6-D093-491C-A8F8-2BD86AC9325E}">
      <dgm:prSet/>
      <dgm:spPr/>
      <dgm:t>
        <a:bodyPr/>
        <a:lstStyle/>
        <a:p>
          <a:endParaRPr lang="en-US"/>
        </a:p>
      </dgm:t>
    </dgm:pt>
    <dgm:pt modelId="{74271ACE-A5A4-42BD-BB71-908CB16E2540}">
      <dgm:prSet/>
      <dgm:spPr/>
      <dgm:t>
        <a:bodyPr/>
        <a:lstStyle/>
        <a:p>
          <a:r>
            <a:rPr lang="en-US"/>
            <a:t>October</a:t>
          </a:r>
        </a:p>
      </dgm:t>
    </dgm:pt>
    <dgm:pt modelId="{692D9D39-7019-4D14-B4A0-0569316EA405}" type="parTrans" cxnId="{EFD50F6E-10B2-4FB8-B548-D187D4A03126}">
      <dgm:prSet/>
      <dgm:spPr/>
      <dgm:t>
        <a:bodyPr/>
        <a:lstStyle/>
        <a:p>
          <a:endParaRPr lang="en-US"/>
        </a:p>
      </dgm:t>
    </dgm:pt>
    <dgm:pt modelId="{99FED462-2FE4-4CB2-8C2C-135050098CAA}" type="sibTrans" cxnId="{EFD50F6E-10B2-4FB8-B548-D187D4A03126}">
      <dgm:prSet/>
      <dgm:spPr/>
      <dgm:t>
        <a:bodyPr/>
        <a:lstStyle/>
        <a:p>
          <a:endParaRPr lang="en-US"/>
        </a:p>
      </dgm:t>
    </dgm:pt>
    <dgm:pt modelId="{34A3DFA6-F30E-4516-AEA3-B5D7CE20E3F7}">
      <dgm:prSet custT="1"/>
      <dgm:spPr/>
      <dgm:t>
        <a:bodyPr/>
        <a:lstStyle/>
        <a:p>
          <a:r>
            <a:rPr lang="en-US" sz="1800" dirty="0"/>
            <a:t>Analyze results, determine if adjustments need to be made.</a:t>
          </a:r>
        </a:p>
      </dgm:t>
    </dgm:pt>
    <dgm:pt modelId="{F929DDE2-3FA8-475D-BA0A-12468FDF85DD}" type="parTrans" cxnId="{7CF9CC54-356F-4B5F-83D6-432CFCBA0E6D}">
      <dgm:prSet/>
      <dgm:spPr/>
      <dgm:t>
        <a:bodyPr/>
        <a:lstStyle/>
        <a:p>
          <a:endParaRPr lang="en-US"/>
        </a:p>
      </dgm:t>
    </dgm:pt>
    <dgm:pt modelId="{14942202-D203-4372-A4C6-267BDE2817E5}" type="sibTrans" cxnId="{7CF9CC54-356F-4B5F-83D6-432CFCBA0E6D}">
      <dgm:prSet/>
      <dgm:spPr/>
      <dgm:t>
        <a:bodyPr/>
        <a:lstStyle/>
        <a:p>
          <a:endParaRPr lang="en-US"/>
        </a:p>
      </dgm:t>
    </dgm:pt>
    <dgm:pt modelId="{27E1EF37-6153-4E9A-8FBB-0023A45AE812}">
      <dgm:prSet/>
      <dgm:spPr/>
      <dgm:t>
        <a:bodyPr/>
        <a:lstStyle/>
        <a:p>
          <a:r>
            <a:rPr lang="en-US"/>
            <a:t>November</a:t>
          </a:r>
        </a:p>
      </dgm:t>
    </dgm:pt>
    <dgm:pt modelId="{7D3BBA7A-E49B-4288-9B46-C200D18356D0}" type="parTrans" cxnId="{85604987-D3EC-43CF-8AED-B29149B880E5}">
      <dgm:prSet/>
      <dgm:spPr/>
      <dgm:t>
        <a:bodyPr/>
        <a:lstStyle/>
        <a:p>
          <a:endParaRPr lang="en-US"/>
        </a:p>
      </dgm:t>
    </dgm:pt>
    <dgm:pt modelId="{C6F73031-A8EA-4AA5-BCA3-5F5D42838968}" type="sibTrans" cxnId="{85604987-D3EC-43CF-8AED-B29149B880E5}">
      <dgm:prSet/>
      <dgm:spPr/>
      <dgm:t>
        <a:bodyPr/>
        <a:lstStyle/>
        <a:p>
          <a:endParaRPr lang="en-US"/>
        </a:p>
      </dgm:t>
    </dgm:pt>
    <dgm:pt modelId="{C4FA607A-51CA-4AC5-8C3C-72B6CCA1C3FF}">
      <dgm:prSet custT="1"/>
      <dgm:spPr/>
      <dgm:t>
        <a:bodyPr/>
        <a:lstStyle/>
        <a:p>
          <a:r>
            <a:rPr lang="en-US" sz="1800" dirty="0"/>
            <a:t>Re-run analysis. Assemble results.</a:t>
          </a:r>
        </a:p>
      </dgm:t>
    </dgm:pt>
    <dgm:pt modelId="{25F2F9E9-9CD8-4FA1-B3C5-CFA2D65F0E56}" type="parTrans" cxnId="{85958921-58A7-453F-983A-8D78ED50EEB5}">
      <dgm:prSet/>
      <dgm:spPr/>
      <dgm:t>
        <a:bodyPr/>
        <a:lstStyle/>
        <a:p>
          <a:endParaRPr lang="en-US"/>
        </a:p>
      </dgm:t>
    </dgm:pt>
    <dgm:pt modelId="{3B747F0F-C894-470B-AF31-699F4542FDFB}" type="sibTrans" cxnId="{85958921-58A7-453F-983A-8D78ED50EEB5}">
      <dgm:prSet/>
      <dgm:spPr/>
      <dgm:t>
        <a:bodyPr/>
        <a:lstStyle/>
        <a:p>
          <a:endParaRPr lang="en-US"/>
        </a:p>
      </dgm:t>
    </dgm:pt>
    <dgm:pt modelId="{8B8A17AD-E6C4-4A64-BEEE-F3E507AEC558}">
      <dgm:prSet/>
      <dgm:spPr/>
      <dgm:t>
        <a:bodyPr/>
        <a:lstStyle/>
        <a:p>
          <a:r>
            <a:rPr lang="en-US" dirty="0"/>
            <a:t>Dec. 2020</a:t>
          </a:r>
        </a:p>
      </dgm:t>
    </dgm:pt>
    <dgm:pt modelId="{B835C0DD-09EC-405A-BF57-68034469FACE}" type="parTrans" cxnId="{02B9793C-F34C-46EF-AAD4-C3AC9AEBB853}">
      <dgm:prSet/>
      <dgm:spPr/>
      <dgm:t>
        <a:bodyPr/>
        <a:lstStyle/>
        <a:p>
          <a:endParaRPr lang="en-US"/>
        </a:p>
      </dgm:t>
    </dgm:pt>
    <dgm:pt modelId="{36C97BE9-A56A-4465-8891-28BD2542C83F}" type="sibTrans" cxnId="{02B9793C-F34C-46EF-AAD4-C3AC9AEBB853}">
      <dgm:prSet/>
      <dgm:spPr/>
      <dgm:t>
        <a:bodyPr/>
        <a:lstStyle/>
        <a:p>
          <a:endParaRPr lang="en-US"/>
        </a:p>
      </dgm:t>
    </dgm:pt>
    <dgm:pt modelId="{2A84E48C-4132-4639-93B3-8B38B915BD82}">
      <dgm:prSet custT="1"/>
      <dgm:spPr/>
      <dgm:t>
        <a:bodyPr/>
        <a:lstStyle/>
        <a:p>
          <a:r>
            <a:rPr lang="en-US" sz="1800" dirty="0"/>
            <a:t>Draw conclusions. Virtual Presentation, Journal Article</a:t>
          </a:r>
        </a:p>
      </dgm:t>
    </dgm:pt>
    <dgm:pt modelId="{F2981135-B36C-41A0-B196-9628A055DCCF}" type="parTrans" cxnId="{83771E33-F767-4D56-9E8F-9EC90A9D1677}">
      <dgm:prSet/>
      <dgm:spPr/>
      <dgm:t>
        <a:bodyPr/>
        <a:lstStyle/>
        <a:p>
          <a:endParaRPr lang="en-US"/>
        </a:p>
      </dgm:t>
    </dgm:pt>
    <dgm:pt modelId="{AA5EC634-A2B1-46F6-9C84-821DD9D35013}" type="sibTrans" cxnId="{83771E33-F767-4D56-9E8F-9EC90A9D1677}">
      <dgm:prSet/>
      <dgm:spPr/>
      <dgm:t>
        <a:bodyPr/>
        <a:lstStyle/>
        <a:p>
          <a:endParaRPr lang="en-US"/>
        </a:p>
      </dgm:t>
    </dgm:pt>
    <dgm:pt modelId="{B37E22DE-D44D-FC45-B467-05000A35867A}" type="pres">
      <dgm:prSet presAssocID="{2B29E853-2FBE-4C7D-977C-90ECC5BFCA76}" presName="Name0" presStyleCnt="0">
        <dgm:presLayoutVars>
          <dgm:animLvl val="lvl"/>
          <dgm:resizeHandles val="exact"/>
        </dgm:presLayoutVars>
      </dgm:prSet>
      <dgm:spPr/>
    </dgm:pt>
    <dgm:pt modelId="{F4DF5991-9093-5040-906D-AB074CA1998D}" type="pres">
      <dgm:prSet presAssocID="{326FBC63-7A3C-44B7-8DC2-9420A132F8D7}" presName="composite" presStyleCnt="0"/>
      <dgm:spPr/>
    </dgm:pt>
    <dgm:pt modelId="{3EC4E8F5-D6EE-444E-9518-D9E46F420FCB}" type="pres">
      <dgm:prSet presAssocID="{326FBC63-7A3C-44B7-8DC2-9420A132F8D7}" presName="L" presStyleLbl="solidFgAcc1" presStyleIdx="0" presStyleCnt="6">
        <dgm:presLayoutVars>
          <dgm:chMax val="0"/>
          <dgm:chPref val="0"/>
        </dgm:presLayoutVars>
      </dgm:prSet>
      <dgm:spPr/>
    </dgm:pt>
    <dgm:pt modelId="{FC7438C6-1D47-0548-B539-51A2604A7D31}" type="pres">
      <dgm:prSet presAssocID="{326FBC63-7A3C-44B7-8DC2-9420A132F8D7}" presName="parTx" presStyleLbl="alignNode1" presStyleIdx="0" presStyleCnt="6">
        <dgm:presLayoutVars>
          <dgm:chMax val="0"/>
          <dgm:chPref val="0"/>
          <dgm:bulletEnabled val="1"/>
        </dgm:presLayoutVars>
      </dgm:prSet>
      <dgm:spPr/>
    </dgm:pt>
    <dgm:pt modelId="{B7DB8A4C-960D-0045-8A02-5A02663DAC9F}" type="pres">
      <dgm:prSet presAssocID="{326FBC63-7A3C-44B7-8DC2-9420A132F8D7}" presName="desTx" presStyleLbl="revTx" presStyleIdx="0" presStyleCnt="6">
        <dgm:presLayoutVars>
          <dgm:chMax val="0"/>
          <dgm:chPref val="0"/>
          <dgm:bulletEnabled val="1"/>
        </dgm:presLayoutVars>
      </dgm:prSet>
      <dgm:spPr/>
    </dgm:pt>
    <dgm:pt modelId="{FF08B78B-53ED-5B4E-9317-F8813E98449D}" type="pres">
      <dgm:prSet presAssocID="{326FBC63-7A3C-44B7-8DC2-9420A132F8D7}" presName="EmptyPlaceHolder" presStyleCnt="0"/>
      <dgm:spPr/>
    </dgm:pt>
    <dgm:pt modelId="{D16C11CB-DFD3-9944-AC6B-F18378177D2A}" type="pres">
      <dgm:prSet presAssocID="{4F2F54EC-F74C-4997-8F5B-6FF51BC7893C}" presName="space" presStyleCnt="0"/>
      <dgm:spPr/>
    </dgm:pt>
    <dgm:pt modelId="{FE7AF029-65F2-F24F-A5B2-0BD255FAEEAD}" type="pres">
      <dgm:prSet presAssocID="{27E8ADDC-D77A-4525-90E2-DD207E1DE50D}" presName="composite" presStyleCnt="0"/>
      <dgm:spPr/>
    </dgm:pt>
    <dgm:pt modelId="{87AE32B6-05E1-B149-AAF9-B577DAA9839F}" type="pres">
      <dgm:prSet presAssocID="{27E8ADDC-D77A-4525-90E2-DD207E1DE50D}" presName="L" presStyleLbl="solidFgAcc1" presStyleIdx="1" presStyleCnt="6">
        <dgm:presLayoutVars>
          <dgm:chMax val="0"/>
          <dgm:chPref val="0"/>
        </dgm:presLayoutVars>
      </dgm:prSet>
      <dgm:spPr/>
    </dgm:pt>
    <dgm:pt modelId="{22A2080A-2874-734E-B0CC-1142AEA26A74}" type="pres">
      <dgm:prSet presAssocID="{27E8ADDC-D77A-4525-90E2-DD207E1DE50D}" presName="parTx" presStyleLbl="alignNode1" presStyleIdx="1" presStyleCnt="6">
        <dgm:presLayoutVars>
          <dgm:chMax val="0"/>
          <dgm:chPref val="0"/>
          <dgm:bulletEnabled val="1"/>
        </dgm:presLayoutVars>
      </dgm:prSet>
      <dgm:spPr/>
    </dgm:pt>
    <dgm:pt modelId="{51AB5256-4ED1-0943-9041-8A7864666DA8}" type="pres">
      <dgm:prSet presAssocID="{27E8ADDC-D77A-4525-90E2-DD207E1DE50D}" presName="desTx" presStyleLbl="revTx" presStyleIdx="1" presStyleCnt="6">
        <dgm:presLayoutVars>
          <dgm:chMax val="0"/>
          <dgm:chPref val="0"/>
          <dgm:bulletEnabled val="1"/>
        </dgm:presLayoutVars>
      </dgm:prSet>
      <dgm:spPr/>
    </dgm:pt>
    <dgm:pt modelId="{2A1636A5-6482-5A47-A507-3167F6C3156F}" type="pres">
      <dgm:prSet presAssocID="{27E8ADDC-D77A-4525-90E2-DD207E1DE50D}" presName="EmptyPlaceHolder" presStyleCnt="0"/>
      <dgm:spPr/>
    </dgm:pt>
    <dgm:pt modelId="{903EBA8C-9228-CE49-AE73-A4EF0C4E37C1}" type="pres">
      <dgm:prSet presAssocID="{1F57D7B3-76D0-4481-A48F-0C583A025AC9}" presName="space" presStyleCnt="0"/>
      <dgm:spPr/>
    </dgm:pt>
    <dgm:pt modelId="{94F490C6-73A3-D748-9893-F40A3FCB51C1}" type="pres">
      <dgm:prSet presAssocID="{8A632076-0B6A-4A96-A2DC-FA7737AF09D7}" presName="composite" presStyleCnt="0"/>
      <dgm:spPr/>
    </dgm:pt>
    <dgm:pt modelId="{CF97B578-19DD-3840-9E9D-B6992ABA014B}" type="pres">
      <dgm:prSet presAssocID="{8A632076-0B6A-4A96-A2DC-FA7737AF09D7}" presName="L" presStyleLbl="solidFgAcc1" presStyleIdx="2" presStyleCnt="6">
        <dgm:presLayoutVars>
          <dgm:chMax val="0"/>
          <dgm:chPref val="0"/>
        </dgm:presLayoutVars>
      </dgm:prSet>
      <dgm:spPr/>
    </dgm:pt>
    <dgm:pt modelId="{210EE89A-CC99-9340-8EE8-473A1A67AFA3}" type="pres">
      <dgm:prSet presAssocID="{8A632076-0B6A-4A96-A2DC-FA7737AF09D7}" presName="parTx" presStyleLbl="alignNode1" presStyleIdx="2" presStyleCnt="6">
        <dgm:presLayoutVars>
          <dgm:chMax val="0"/>
          <dgm:chPref val="0"/>
          <dgm:bulletEnabled val="1"/>
        </dgm:presLayoutVars>
      </dgm:prSet>
      <dgm:spPr/>
    </dgm:pt>
    <dgm:pt modelId="{E8BF9CA1-0B7F-6A4E-AFAC-A7AFE3B47A95}" type="pres">
      <dgm:prSet presAssocID="{8A632076-0B6A-4A96-A2DC-FA7737AF09D7}" presName="desTx" presStyleLbl="revTx" presStyleIdx="2" presStyleCnt="6">
        <dgm:presLayoutVars>
          <dgm:chMax val="0"/>
          <dgm:chPref val="0"/>
          <dgm:bulletEnabled val="1"/>
        </dgm:presLayoutVars>
      </dgm:prSet>
      <dgm:spPr/>
    </dgm:pt>
    <dgm:pt modelId="{D10B4F36-EB40-854A-8001-28EFEEF4CCDB}" type="pres">
      <dgm:prSet presAssocID="{8A632076-0B6A-4A96-A2DC-FA7737AF09D7}" presName="EmptyPlaceHolder" presStyleCnt="0"/>
      <dgm:spPr/>
    </dgm:pt>
    <dgm:pt modelId="{4794654B-9E2D-4B45-AB32-5CA57F15DE7E}" type="pres">
      <dgm:prSet presAssocID="{2F114C62-8DEF-46FE-844C-36ACBF18F50B}" presName="space" presStyleCnt="0"/>
      <dgm:spPr/>
    </dgm:pt>
    <dgm:pt modelId="{AB8D64FD-16F0-D14E-B7B2-D38D9C265195}" type="pres">
      <dgm:prSet presAssocID="{74271ACE-A5A4-42BD-BB71-908CB16E2540}" presName="composite" presStyleCnt="0"/>
      <dgm:spPr/>
    </dgm:pt>
    <dgm:pt modelId="{CD28306F-0596-D74B-BCC3-B4F3706CB881}" type="pres">
      <dgm:prSet presAssocID="{74271ACE-A5A4-42BD-BB71-908CB16E2540}" presName="L" presStyleLbl="solidFgAcc1" presStyleIdx="3" presStyleCnt="6">
        <dgm:presLayoutVars>
          <dgm:chMax val="0"/>
          <dgm:chPref val="0"/>
        </dgm:presLayoutVars>
      </dgm:prSet>
      <dgm:spPr/>
    </dgm:pt>
    <dgm:pt modelId="{9CD4C1FC-CA1E-F147-9F6B-7DCA23F57AF0}" type="pres">
      <dgm:prSet presAssocID="{74271ACE-A5A4-42BD-BB71-908CB16E2540}" presName="parTx" presStyleLbl="alignNode1" presStyleIdx="3" presStyleCnt="6">
        <dgm:presLayoutVars>
          <dgm:chMax val="0"/>
          <dgm:chPref val="0"/>
          <dgm:bulletEnabled val="1"/>
        </dgm:presLayoutVars>
      </dgm:prSet>
      <dgm:spPr/>
    </dgm:pt>
    <dgm:pt modelId="{81DB272E-27BE-C94B-B5FD-980F0D3AE949}" type="pres">
      <dgm:prSet presAssocID="{74271ACE-A5A4-42BD-BB71-908CB16E2540}" presName="desTx" presStyleLbl="revTx" presStyleIdx="3" presStyleCnt="6">
        <dgm:presLayoutVars>
          <dgm:chMax val="0"/>
          <dgm:chPref val="0"/>
          <dgm:bulletEnabled val="1"/>
        </dgm:presLayoutVars>
      </dgm:prSet>
      <dgm:spPr/>
    </dgm:pt>
    <dgm:pt modelId="{78361EE4-D0C9-FD4B-A0C5-D37C46161145}" type="pres">
      <dgm:prSet presAssocID="{74271ACE-A5A4-42BD-BB71-908CB16E2540}" presName="EmptyPlaceHolder" presStyleCnt="0"/>
      <dgm:spPr/>
    </dgm:pt>
    <dgm:pt modelId="{FE992556-3142-7A43-ADCD-567C3A394759}" type="pres">
      <dgm:prSet presAssocID="{99FED462-2FE4-4CB2-8C2C-135050098CAA}" presName="space" presStyleCnt="0"/>
      <dgm:spPr/>
    </dgm:pt>
    <dgm:pt modelId="{19C82583-1000-BD4F-A3F8-34B99E820DFF}" type="pres">
      <dgm:prSet presAssocID="{27E1EF37-6153-4E9A-8FBB-0023A45AE812}" presName="composite" presStyleCnt="0"/>
      <dgm:spPr/>
    </dgm:pt>
    <dgm:pt modelId="{94A74762-E40A-5442-9BD7-BE74B7FB6657}" type="pres">
      <dgm:prSet presAssocID="{27E1EF37-6153-4E9A-8FBB-0023A45AE812}" presName="L" presStyleLbl="solidFgAcc1" presStyleIdx="4" presStyleCnt="6">
        <dgm:presLayoutVars>
          <dgm:chMax val="0"/>
          <dgm:chPref val="0"/>
        </dgm:presLayoutVars>
      </dgm:prSet>
      <dgm:spPr/>
    </dgm:pt>
    <dgm:pt modelId="{79176BE3-6709-AB4A-9C0F-6467BF50B9D5}" type="pres">
      <dgm:prSet presAssocID="{27E1EF37-6153-4E9A-8FBB-0023A45AE812}" presName="parTx" presStyleLbl="alignNode1" presStyleIdx="4" presStyleCnt="6">
        <dgm:presLayoutVars>
          <dgm:chMax val="0"/>
          <dgm:chPref val="0"/>
          <dgm:bulletEnabled val="1"/>
        </dgm:presLayoutVars>
      </dgm:prSet>
      <dgm:spPr/>
    </dgm:pt>
    <dgm:pt modelId="{443ADA56-7943-6C42-A99C-3EE84BBB6C24}" type="pres">
      <dgm:prSet presAssocID="{27E1EF37-6153-4E9A-8FBB-0023A45AE812}" presName="desTx" presStyleLbl="revTx" presStyleIdx="4" presStyleCnt="6">
        <dgm:presLayoutVars>
          <dgm:chMax val="0"/>
          <dgm:chPref val="0"/>
          <dgm:bulletEnabled val="1"/>
        </dgm:presLayoutVars>
      </dgm:prSet>
      <dgm:spPr/>
    </dgm:pt>
    <dgm:pt modelId="{44AF3431-BEF7-7641-AC04-70713B0D7A15}" type="pres">
      <dgm:prSet presAssocID="{27E1EF37-6153-4E9A-8FBB-0023A45AE812}" presName="EmptyPlaceHolder" presStyleCnt="0"/>
      <dgm:spPr/>
    </dgm:pt>
    <dgm:pt modelId="{78040472-C029-CF4E-98BF-FE69A17CE892}" type="pres">
      <dgm:prSet presAssocID="{C6F73031-A8EA-4AA5-BCA3-5F5D42838968}" presName="space" presStyleCnt="0"/>
      <dgm:spPr/>
    </dgm:pt>
    <dgm:pt modelId="{396AC2CD-E4BA-A848-9506-7F90B8CC24FA}" type="pres">
      <dgm:prSet presAssocID="{8B8A17AD-E6C4-4A64-BEEE-F3E507AEC558}" presName="composite" presStyleCnt="0"/>
      <dgm:spPr/>
    </dgm:pt>
    <dgm:pt modelId="{C9588A57-DD66-124C-8FC1-DFD78F60C9DD}" type="pres">
      <dgm:prSet presAssocID="{8B8A17AD-E6C4-4A64-BEEE-F3E507AEC558}" presName="L" presStyleLbl="solidFgAcc1" presStyleIdx="5" presStyleCnt="6">
        <dgm:presLayoutVars>
          <dgm:chMax val="0"/>
          <dgm:chPref val="0"/>
        </dgm:presLayoutVars>
      </dgm:prSet>
      <dgm:spPr/>
    </dgm:pt>
    <dgm:pt modelId="{6D032B00-7CB8-8D4B-9FF1-4EF6940154A6}" type="pres">
      <dgm:prSet presAssocID="{8B8A17AD-E6C4-4A64-BEEE-F3E507AEC558}" presName="parTx" presStyleLbl="alignNode1" presStyleIdx="5" presStyleCnt="6">
        <dgm:presLayoutVars>
          <dgm:chMax val="0"/>
          <dgm:chPref val="0"/>
          <dgm:bulletEnabled val="1"/>
        </dgm:presLayoutVars>
      </dgm:prSet>
      <dgm:spPr/>
    </dgm:pt>
    <dgm:pt modelId="{8DCB5713-2D86-CF44-8837-016CB02F4F38}" type="pres">
      <dgm:prSet presAssocID="{8B8A17AD-E6C4-4A64-BEEE-F3E507AEC558}" presName="desTx" presStyleLbl="revTx" presStyleIdx="5" presStyleCnt="6">
        <dgm:presLayoutVars>
          <dgm:chMax val="0"/>
          <dgm:chPref val="0"/>
          <dgm:bulletEnabled val="1"/>
        </dgm:presLayoutVars>
      </dgm:prSet>
      <dgm:spPr/>
    </dgm:pt>
    <dgm:pt modelId="{05ED48EB-CD23-8E4A-8E42-2C17FAB82633}" type="pres">
      <dgm:prSet presAssocID="{8B8A17AD-E6C4-4A64-BEEE-F3E507AEC558}" presName="EmptyPlaceHolder" presStyleCnt="0"/>
      <dgm:spPr/>
    </dgm:pt>
  </dgm:ptLst>
  <dgm:cxnLst>
    <dgm:cxn modelId="{66FEF901-282D-9043-BC8F-1697BF47A9D2}" type="presOf" srcId="{1BD35222-3422-49C8-8E40-FE668C9F2212}" destId="{B7DB8A4C-960D-0045-8A02-5A02663DAC9F}" srcOrd="0" destOrd="0" presId="urn:microsoft.com/office/officeart/2016/7/layout/AccentHomeChevronProcess"/>
    <dgm:cxn modelId="{44911F16-819F-4AFB-BF2D-07E5A5F98521}" srcId="{27E8ADDC-D77A-4525-90E2-DD207E1DE50D}" destId="{973A5805-D1AC-4086-87F3-391AFFC05320}" srcOrd="0" destOrd="0" parTransId="{A6E8424D-1F70-49B9-BD4E-893FCDF5FBE8}" sibTransId="{F6916151-841F-4AFA-9A36-B55C1E743094}"/>
    <dgm:cxn modelId="{85958921-58A7-453F-983A-8D78ED50EEB5}" srcId="{27E1EF37-6153-4E9A-8FBB-0023A45AE812}" destId="{C4FA607A-51CA-4AC5-8C3C-72B6CCA1C3FF}" srcOrd="0" destOrd="0" parTransId="{25F2F9E9-9CD8-4FA1-B3C5-CFA2D65F0E56}" sibTransId="{3B747F0F-C894-470B-AF31-699F4542FDFB}"/>
    <dgm:cxn modelId="{30074226-4B19-4961-949D-E79D41CFBE25}" srcId="{2B29E853-2FBE-4C7D-977C-90ECC5BFCA76}" destId="{326FBC63-7A3C-44B7-8DC2-9420A132F8D7}" srcOrd="0" destOrd="0" parTransId="{5F861A40-02EE-4418-BB38-13342D6242BA}" sibTransId="{4F2F54EC-F74C-4997-8F5B-6FF51BC7893C}"/>
    <dgm:cxn modelId="{3DAB3D29-7A16-8848-A8A0-B4CB33EE735D}" type="presOf" srcId="{867CB321-C83C-47A0-8548-99AB6164A571}" destId="{B7DB8A4C-960D-0045-8A02-5A02663DAC9F}" srcOrd="0" destOrd="1" presId="urn:microsoft.com/office/officeart/2016/7/layout/AccentHomeChevronProcess"/>
    <dgm:cxn modelId="{0143CC29-9C4C-49E2-AA1F-519427803137}" srcId="{2B29E853-2FBE-4C7D-977C-90ECC5BFCA76}" destId="{8A632076-0B6A-4A96-A2DC-FA7737AF09D7}" srcOrd="2" destOrd="0" parTransId="{5982B79B-E0A7-47EC-822D-BF6FCD3B0D6B}" sibTransId="{2F114C62-8DEF-46FE-844C-36ACBF18F50B}"/>
    <dgm:cxn modelId="{83771E33-F767-4D56-9E8F-9EC90A9D1677}" srcId="{8B8A17AD-E6C4-4A64-BEEE-F3E507AEC558}" destId="{2A84E48C-4132-4639-93B3-8B38B915BD82}" srcOrd="0" destOrd="0" parTransId="{F2981135-B36C-41A0-B196-9628A055DCCF}" sibTransId="{AA5EC634-A2B1-46F6-9C84-821DD9D35013}"/>
    <dgm:cxn modelId="{02B9793C-F34C-46EF-AAD4-C3AC9AEBB853}" srcId="{2B29E853-2FBE-4C7D-977C-90ECC5BFCA76}" destId="{8B8A17AD-E6C4-4A64-BEEE-F3E507AEC558}" srcOrd="5" destOrd="0" parTransId="{B835C0DD-09EC-405A-BF57-68034469FACE}" sibTransId="{36C97BE9-A56A-4465-8891-28BD2542C83F}"/>
    <dgm:cxn modelId="{7CF9CC54-356F-4B5F-83D6-432CFCBA0E6D}" srcId="{74271ACE-A5A4-42BD-BB71-908CB16E2540}" destId="{34A3DFA6-F30E-4516-AEA3-B5D7CE20E3F7}" srcOrd="0" destOrd="0" parTransId="{F929DDE2-3FA8-475D-BA0A-12468FDF85DD}" sibTransId="{14942202-D203-4372-A4C6-267BDE2817E5}"/>
    <dgm:cxn modelId="{E1B6BC5F-CDF8-4CC2-B6EF-99FF9F6E6E23}" srcId="{1BD35222-3422-49C8-8E40-FE668C9F2212}" destId="{867CB321-C83C-47A0-8548-99AB6164A571}" srcOrd="0" destOrd="0" parTransId="{B2EDE1AE-B65D-42ED-A4ED-41DCEF7A52A7}" sibTransId="{DC713C61-8FD0-4EDE-A6F1-0ECBCDB72917}"/>
    <dgm:cxn modelId="{2A619269-651C-4448-9769-A8DE2EEF5EE3}" type="presOf" srcId="{8A632076-0B6A-4A96-A2DC-FA7737AF09D7}" destId="{210EE89A-CC99-9340-8EE8-473A1A67AFA3}" srcOrd="0" destOrd="0" presId="urn:microsoft.com/office/officeart/2016/7/layout/AccentHomeChevronProcess"/>
    <dgm:cxn modelId="{EFD50F6E-10B2-4FB8-B548-D187D4A03126}" srcId="{2B29E853-2FBE-4C7D-977C-90ECC5BFCA76}" destId="{74271ACE-A5A4-42BD-BB71-908CB16E2540}" srcOrd="3" destOrd="0" parTransId="{692D9D39-7019-4D14-B4A0-0569316EA405}" sibTransId="{99FED462-2FE4-4CB2-8C2C-135050098CAA}"/>
    <dgm:cxn modelId="{1837B477-8BF0-9F4C-96C3-3E88B41FACE3}" type="presOf" srcId="{27E8ADDC-D77A-4525-90E2-DD207E1DE50D}" destId="{22A2080A-2874-734E-B0CC-1142AEA26A74}" srcOrd="0" destOrd="0" presId="urn:microsoft.com/office/officeart/2016/7/layout/AccentHomeChevronProcess"/>
    <dgm:cxn modelId="{F659C278-53DC-A74B-BE55-F9115489CAE7}" type="presOf" srcId="{B38FD049-B72D-4A5F-ADC1-9BD242BC2211}" destId="{E8BF9CA1-0B7F-6A4E-AFAC-A7AFE3B47A95}" srcOrd="0" destOrd="0" presId="urn:microsoft.com/office/officeart/2016/7/layout/AccentHomeChevronProcess"/>
    <dgm:cxn modelId="{98628084-C44D-6D48-80E6-EDA4F79608EF}" type="presOf" srcId="{8B8A17AD-E6C4-4A64-BEEE-F3E507AEC558}" destId="{6D032B00-7CB8-8D4B-9FF1-4EF6940154A6}" srcOrd="0" destOrd="0" presId="urn:microsoft.com/office/officeart/2016/7/layout/AccentHomeChevronProcess"/>
    <dgm:cxn modelId="{85604987-D3EC-43CF-8AED-B29149B880E5}" srcId="{2B29E853-2FBE-4C7D-977C-90ECC5BFCA76}" destId="{27E1EF37-6153-4E9A-8FBB-0023A45AE812}" srcOrd="4" destOrd="0" parTransId="{7D3BBA7A-E49B-4288-9B46-C200D18356D0}" sibTransId="{C6F73031-A8EA-4AA5-BCA3-5F5D42838968}"/>
    <dgm:cxn modelId="{D570778C-A466-CC48-8AB8-3747CFF28338}" type="presOf" srcId="{27E1EF37-6153-4E9A-8FBB-0023A45AE812}" destId="{79176BE3-6709-AB4A-9C0F-6467BF50B9D5}" srcOrd="0" destOrd="0" presId="urn:microsoft.com/office/officeart/2016/7/layout/AccentHomeChevronProcess"/>
    <dgm:cxn modelId="{740D139E-7C2D-8549-B964-57FF256C4D5E}" type="presOf" srcId="{2A84E48C-4132-4639-93B3-8B38B915BD82}" destId="{8DCB5713-2D86-CF44-8837-016CB02F4F38}" srcOrd="0" destOrd="0" presId="urn:microsoft.com/office/officeart/2016/7/layout/AccentHomeChevronProcess"/>
    <dgm:cxn modelId="{2449A39F-BDAF-E14F-B924-C9DFBAEB19AB}" type="presOf" srcId="{326FBC63-7A3C-44B7-8DC2-9420A132F8D7}" destId="{FC7438C6-1D47-0548-B539-51A2604A7D31}" srcOrd="0" destOrd="0" presId="urn:microsoft.com/office/officeart/2016/7/layout/AccentHomeChevronProcess"/>
    <dgm:cxn modelId="{177EEEBE-E118-3E4C-A667-9F7722DE0366}" type="presOf" srcId="{34A3DFA6-F30E-4516-AEA3-B5D7CE20E3F7}" destId="{81DB272E-27BE-C94B-B5FD-980F0D3AE949}" srcOrd="0" destOrd="0" presId="urn:microsoft.com/office/officeart/2016/7/layout/AccentHomeChevronProcess"/>
    <dgm:cxn modelId="{84C69EC6-D093-491C-A8F8-2BD86AC9325E}" srcId="{8A632076-0B6A-4A96-A2DC-FA7737AF09D7}" destId="{B38FD049-B72D-4A5F-ADC1-9BD242BC2211}" srcOrd="0" destOrd="0" parTransId="{89E03AAD-043F-44AD-8CD1-9264B20A2C20}" sibTransId="{9CAD3BB1-0BB9-4E70-9711-B16355C763CA}"/>
    <dgm:cxn modelId="{FE3ABFD6-DCBC-9F42-9B23-66F322A2FEDE}" type="presOf" srcId="{973A5805-D1AC-4086-87F3-391AFFC05320}" destId="{51AB5256-4ED1-0943-9041-8A7864666DA8}" srcOrd="0" destOrd="0" presId="urn:microsoft.com/office/officeart/2016/7/layout/AccentHomeChevronProcess"/>
    <dgm:cxn modelId="{F3CCB0E4-17C8-4C93-B302-AB2A164CC9A4}" srcId="{2B29E853-2FBE-4C7D-977C-90ECC5BFCA76}" destId="{27E8ADDC-D77A-4525-90E2-DD207E1DE50D}" srcOrd="1" destOrd="0" parTransId="{60A88A36-C324-4811-844E-86A98B64C27E}" sibTransId="{1F57D7B3-76D0-4481-A48F-0C583A025AC9}"/>
    <dgm:cxn modelId="{E679ABE8-7D75-47DA-A3D0-4BD78BE13A3D}" srcId="{326FBC63-7A3C-44B7-8DC2-9420A132F8D7}" destId="{1BD35222-3422-49C8-8E40-FE668C9F2212}" srcOrd="0" destOrd="0" parTransId="{40443DE9-A167-4C72-8B85-A37D776F795D}" sibTransId="{F60BEA42-634C-4709-AA73-89CEBCA59F04}"/>
    <dgm:cxn modelId="{C77AE5EE-6114-A04B-A834-0DDFACF8ADBF}" type="presOf" srcId="{2B29E853-2FBE-4C7D-977C-90ECC5BFCA76}" destId="{B37E22DE-D44D-FC45-B467-05000A35867A}" srcOrd="0" destOrd="0" presId="urn:microsoft.com/office/officeart/2016/7/layout/AccentHomeChevronProcess"/>
    <dgm:cxn modelId="{363C1AF4-F0D4-3049-98BA-9769ECC22274}" type="presOf" srcId="{C4FA607A-51CA-4AC5-8C3C-72B6CCA1C3FF}" destId="{443ADA56-7943-6C42-A99C-3EE84BBB6C24}" srcOrd="0" destOrd="0" presId="urn:microsoft.com/office/officeart/2016/7/layout/AccentHomeChevronProcess"/>
    <dgm:cxn modelId="{2424E7FB-09CA-4E40-988B-396618BF75AE}" type="presOf" srcId="{74271ACE-A5A4-42BD-BB71-908CB16E2540}" destId="{9CD4C1FC-CA1E-F147-9F6B-7DCA23F57AF0}" srcOrd="0" destOrd="0" presId="urn:microsoft.com/office/officeart/2016/7/layout/AccentHomeChevronProcess"/>
    <dgm:cxn modelId="{EA700D66-D44E-9C44-AEDA-996E705EDDFF}" type="presParOf" srcId="{B37E22DE-D44D-FC45-B467-05000A35867A}" destId="{F4DF5991-9093-5040-906D-AB074CA1998D}" srcOrd="0" destOrd="0" presId="urn:microsoft.com/office/officeart/2016/7/layout/AccentHomeChevronProcess"/>
    <dgm:cxn modelId="{D0AB8256-34C4-A94A-9F30-AD25A05E13AD}" type="presParOf" srcId="{F4DF5991-9093-5040-906D-AB074CA1998D}" destId="{3EC4E8F5-D6EE-444E-9518-D9E46F420FCB}" srcOrd="0" destOrd="0" presId="urn:microsoft.com/office/officeart/2016/7/layout/AccentHomeChevronProcess"/>
    <dgm:cxn modelId="{C33FA311-815F-3F44-816B-3B63F1384DD2}" type="presParOf" srcId="{F4DF5991-9093-5040-906D-AB074CA1998D}" destId="{FC7438C6-1D47-0548-B539-51A2604A7D31}" srcOrd="1" destOrd="0" presId="urn:microsoft.com/office/officeart/2016/7/layout/AccentHomeChevronProcess"/>
    <dgm:cxn modelId="{EA12CB7A-DAF5-1248-BAC1-CB2872AAD6A5}" type="presParOf" srcId="{F4DF5991-9093-5040-906D-AB074CA1998D}" destId="{B7DB8A4C-960D-0045-8A02-5A02663DAC9F}" srcOrd="2" destOrd="0" presId="urn:microsoft.com/office/officeart/2016/7/layout/AccentHomeChevronProcess"/>
    <dgm:cxn modelId="{C5098EDB-414D-A14B-BF41-F78515EAF273}" type="presParOf" srcId="{F4DF5991-9093-5040-906D-AB074CA1998D}" destId="{FF08B78B-53ED-5B4E-9317-F8813E98449D}" srcOrd="3" destOrd="0" presId="urn:microsoft.com/office/officeart/2016/7/layout/AccentHomeChevronProcess"/>
    <dgm:cxn modelId="{FFC3AB19-7C52-7D43-B43A-90A7690BA000}" type="presParOf" srcId="{B37E22DE-D44D-FC45-B467-05000A35867A}" destId="{D16C11CB-DFD3-9944-AC6B-F18378177D2A}" srcOrd="1" destOrd="0" presId="urn:microsoft.com/office/officeart/2016/7/layout/AccentHomeChevronProcess"/>
    <dgm:cxn modelId="{9ED4AF8B-58F2-124C-B0B8-E4ECC4A166DC}" type="presParOf" srcId="{B37E22DE-D44D-FC45-B467-05000A35867A}" destId="{FE7AF029-65F2-F24F-A5B2-0BD255FAEEAD}" srcOrd="2" destOrd="0" presId="urn:microsoft.com/office/officeart/2016/7/layout/AccentHomeChevronProcess"/>
    <dgm:cxn modelId="{A631F214-ECE0-F441-9D45-4E8750F559F8}" type="presParOf" srcId="{FE7AF029-65F2-F24F-A5B2-0BD255FAEEAD}" destId="{87AE32B6-05E1-B149-AAF9-B577DAA9839F}" srcOrd="0" destOrd="0" presId="urn:microsoft.com/office/officeart/2016/7/layout/AccentHomeChevronProcess"/>
    <dgm:cxn modelId="{3BEFF11B-5B0C-0848-AF2A-A3AAF82B60A7}" type="presParOf" srcId="{FE7AF029-65F2-F24F-A5B2-0BD255FAEEAD}" destId="{22A2080A-2874-734E-B0CC-1142AEA26A74}" srcOrd="1" destOrd="0" presId="urn:microsoft.com/office/officeart/2016/7/layout/AccentHomeChevronProcess"/>
    <dgm:cxn modelId="{C5DA16E3-FFAE-BF4F-A910-912C4EE7366A}" type="presParOf" srcId="{FE7AF029-65F2-F24F-A5B2-0BD255FAEEAD}" destId="{51AB5256-4ED1-0943-9041-8A7864666DA8}" srcOrd="2" destOrd="0" presId="urn:microsoft.com/office/officeart/2016/7/layout/AccentHomeChevronProcess"/>
    <dgm:cxn modelId="{D4A131AD-AF67-1144-9052-C7F7B91EF6D5}" type="presParOf" srcId="{FE7AF029-65F2-F24F-A5B2-0BD255FAEEAD}" destId="{2A1636A5-6482-5A47-A507-3167F6C3156F}" srcOrd="3" destOrd="0" presId="urn:microsoft.com/office/officeart/2016/7/layout/AccentHomeChevronProcess"/>
    <dgm:cxn modelId="{55A59CDC-F4E3-F242-B52B-E12D25175257}" type="presParOf" srcId="{B37E22DE-D44D-FC45-B467-05000A35867A}" destId="{903EBA8C-9228-CE49-AE73-A4EF0C4E37C1}" srcOrd="3" destOrd="0" presId="urn:microsoft.com/office/officeart/2016/7/layout/AccentHomeChevronProcess"/>
    <dgm:cxn modelId="{E80A2A22-1F26-3847-BAA9-EACF34EB9882}" type="presParOf" srcId="{B37E22DE-D44D-FC45-B467-05000A35867A}" destId="{94F490C6-73A3-D748-9893-F40A3FCB51C1}" srcOrd="4" destOrd="0" presId="urn:microsoft.com/office/officeart/2016/7/layout/AccentHomeChevronProcess"/>
    <dgm:cxn modelId="{72FBF1FF-6CE6-3E48-9810-4D1E0A8829B9}" type="presParOf" srcId="{94F490C6-73A3-D748-9893-F40A3FCB51C1}" destId="{CF97B578-19DD-3840-9E9D-B6992ABA014B}" srcOrd="0" destOrd="0" presId="urn:microsoft.com/office/officeart/2016/7/layout/AccentHomeChevronProcess"/>
    <dgm:cxn modelId="{76E72F5B-E74C-C843-8D2E-46D5DE235660}" type="presParOf" srcId="{94F490C6-73A3-D748-9893-F40A3FCB51C1}" destId="{210EE89A-CC99-9340-8EE8-473A1A67AFA3}" srcOrd="1" destOrd="0" presId="urn:microsoft.com/office/officeart/2016/7/layout/AccentHomeChevronProcess"/>
    <dgm:cxn modelId="{6F840AF4-B96D-DB47-A1D2-4B4978808A96}" type="presParOf" srcId="{94F490C6-73A3-D748-9893-F40A3FCB51C1}" destId="{E8BF9CA1-0B7F-6A4E-AFAC-A7AFE3B47A95}" srcOrd="2" destOrd="0" presId="urn:microsoft.com/office/officeart/2016/7/layout/AccentHomeChevronProcess"/>
    <dgm:cxn modelId="{8643292A-BD96-4F4D-B989-86377A14EF6A}" type="presParOf" srcId="{94F490C6-73A3-D748-9893-F40A3FCB51C1}" destId="{D10B4F36-EB40-854A-8001-28EFEEF4CCDB}" srcOrd="3" destOrd="0" presId="urn:microsoft.com/office/officeart/2016/7/layout/AccentHomeChevronProcess"/>
    <dgm:cxn modelId="{1C12EBCA-B6E0-ED44-B714-ED1164A70263}" type="presParOf" srcId="{B37E22DE-D44D-FC45-B467-05000A35867A}" destId="{4794654B-9E2D-4B45-AB32-5CA57F15DE7E}" srcOrd="5" destOrd="0" presId="urn:microsoft.com/office/officeart/2016/7/layout/AccentHomeChevronProcess"/>
    <dgm:cxn modelId="{C82E787C-0E87-D043-8205-205DAA3B89A7}" type="presParOf" srcId="{B37E22DE-D44D-FC45-B467-05000A35867A}" destId="{AB8D64FD-16F0-D14E-B7B2-D38D9C265195}" srcOrd="6" destOrd="0" presId="urn:microsoft.com/office/officeart/2016/7/layout/AccentHomeChevronProcess"/>
    <dgm:cxn modelId="{7D35E3C0-E72B-3048-A456-A5267C01A2B5}" type="presParOf" srcId="{AB8D64FD-16F0-D14E-B7B2-D38D9C265195}" destId="{CD28306F-0596-D74B-BCC3-B4F3706CB881}" srcOrd="0" destOrd="0" presId="urn:microsoft.com/office/officeart/2016/7/layout/AccentHomeChevronProcess"/>
    <dgm:cxn modelId="{084D1F9C-8EBC-3847-BED5-507F7E4B10C2}" type="presParOf" srcId="{AB8D64FD-16F0-D14E-B7B2-D38D9C265195}" destId="{9CD4C1FC-CA1E-F147-9F6B-7DCA23F57AF0}" srcOrd="1" destOrd="0" presId="urn:microsoft.com/office/officeart/2016/7/layout/AccentHomeChevronProcess"/>
    <dgm:cxn modelId="{1487D60F-2FAD-7947-B217-C0FA70193A5C}" type="presParOf" srcId="{AB8D64FD-16F0-D14E-B7B2-D38D9C265195}" destId="{81DB272E-27BE-C94B-B5FD-980F0D3AE949}" srcOrd="2" destOrd="0" presId="urn:microsoft.com/office/officeart/2016/7/layout/AccentHomeChevronProcess"/>
    <dgm:cxn modelId="{C9C0887F-8F74-1248-85EA-18C541B8667C}" type="presParOf" srcId="{AB8D64FD-16F0-D14E-B7B2-D38D9C265195}" destId="{78361EE4-D0C9-FD4B-A0C5-D37C46161145}" srcOrd="3" destOrd="0" presId="urn:microsoft.com/office/officeart/2016/7/layout/AccentHomeChevronProcess"/>
    <dgm:cxn modelId="{0EC1D7EA-321C-DC4C-A205-2029F80B24D1}" type="presParOf" srcId="{B37E22DE-D44D-FC45-B467-05000A35867A}" destId="{FE992556-3142-7A43-ADCD-567C3A394759}" srcOrd="7" destOrd="0" presId="urn:microsoft.com/office/officeart/2016/7/layout/AccentHomeChevronProcess"/>
    <dgm:cxn modelId="{6B715379-0D06-8348-9EF6-109802E79BCB}" type="presParOf" srcId="{B37E22DE-D44D-FC45-B467-05000A35867A}" destId="{19C82583-1000-BD4F-A3F8-34B99E820DFF}" srcOrd="8" destOrd="0" presId="urn:microsoft.com/office/officeart/2016/7/layout/AccentHomeChevronProcess"/>
    <dgm:cxn modelId="{C345AC27-A386-5F44-AB31-8F3502B4C8C2}" type="presParOf" srcId="{19C82583-1000-BD4F-A3F8-34B99E820DFF}" destId="{94A74762-E40A-5442-9BD7-BE74B7FB6657}" srcOrd="0" destOrd="0" presId="urn:microsoft.com/office/officeart/2016/7/layout/AccentHomeChevronProcess"/>
    <dgm:cxn modelId="{0161DFF1-6DCB-304F-BFF3-3BDDD4DC0FF4}" type="presParOf" srcId="{19C82583-1000-BD4F-A3F8-34B99E820DFF}" destId="{79176BE3-6709-AB4A-9C0F-6467BF50B9D5}" srcOrd="1" destOrd="0" presId="urn:microsoft.com/office/officeart/2016/7/layout/AccentHomeChevronProcess"/>
    <dgm:cxn modelId="{9E51794D-146E-7C40-9520-B39641301AF6}" type="presParOf" srcId="{19C82583-1000-BD4F-A3F8-34B99E820DFF}" destId="{443ADA56-7943-6C42-A99C-3EE84BBB6C24}" srcOrd="2" destOrd="0" presId="urn:microsoft.com/office/officeart/2016/7/layout/AccentHomeChevronProcess"/>
    <dgm:cxn modelId="{B9D943CD-8BF6-EA45-AE48-560D9AD29A4A}" type="presParOf" srcId="{19C82583-1000-BD4F-A3F8-34B99E820DFF}" destId="{44AF3431-BEF7-7641-AC04-70713B0D7A15}" srcOrd="3" destOrd="0" presId="urn:microsoft.com/office/officeart/2016/7/layout/AccentHomeChevronProcess"/>
    <dgm:cxn modelId="{664EE006-F0E1-F246-8A1B-E65C1F4A9265}" type="presParOf" srcId="{B37E22DE-D44D-FC45-B467-05000A35867A}" destId="{78040472-C029-CF4E-98BF-FE69A17CE892}" srcOrd="9" destOrd="0" presId="urn:microsoft.com/office/officeart/2016/7/layout/AccentHomeChevronProcess"/>
    <dgm:cxn modelId="{AFC832EF-3565-7A4E-B75C-B08E8CEB0186}" type="presParOf" srcId="{B37E22DE-D44D-FC45-B467-05000A35867A}" destId="{396AC2CD-E4BA-A848-9506-7F90B8CC24FA}" srcOrd="10" destOrd="0" presId="urn:microsoft.com/office/officeart/2016/7/layout/AccentHomeChevronProcess"/>
    <dgm:cxn modelId="{30C42387-636A-794D-BAEF-899489F36DE6}" type="presParOf" srcId="{396AC2CD-E4BA-A848-9506-7F90B8CC24FA}" destId="{C9588A57-DD66-124C-8FC1-DFD78F60C9DD}" srcOrd="0" destOrd="0" presId="urn:microsoft.com/office/officeart/2016/7/layout/AccentHomeChevronProcess"/>
    <dgm:cxn modelId="{E6506ED5-C2ED-6C4D-91CB-40F747070893}" type="presParOf" srcId="{396AC2CD-E4BA-A848-9506-7F90B8CC24FA}" destId="{6D032B00-7CB8-8D4B-9FF1-4EF6940154A6}" srcOrd="1" destOrd="0" presId="urn:microsoft.com/office/officeart/2016/7/layout/AccentHomeChevronProcess"/>
    <dgm:cxn modelId="{9BE0AFF5-9540-B041-8314-230ACD0B08D2}" type="presParOf" srcId="{396AC2CD-E4BA-A848-9506-7F90B8CC24FA}" destId="{8DCB5713-2D86-CF44-8837-016CB02F4F38}" srcOrd="2" destOrd="0" presId="urn:microsoft.com/office/officeart/2016/7/layout/AccentHomeChevronProcess"/>
    <dgm:cxn modelId="{08D10A39-84FF-AD41-B39C-BC91AB3F1037}" type="presParOf" srcId="{396AC2CD-E4BA-A848-9506-7F90B8CC24FA}" destId="{05ED48EB-CD23-8E4A-8E42-2C17FAB82633}"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4E8F5-D6EE-444E-9518-D9E46F420FCB}">
      <dsp:nvSpPr>
        <dsp:cNvPr id="0" name=""/>
        <dsp:cNvSpPr/>
      </dsp:nvSpPr>
      <dsp:spPr>
        <a:xfrm rot="5400000">
          <a:off x="-896835" y="1769891"/>
          <a:ext cx="1958102" cy="15885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438C6-1D47-0548-B539-51A2604A7D31}">
      <dsp:nvSpPr>
        <dsp:cNvPr id="0" name=""/>
        <dsp:cNvSpPr/>
      </dsp:nvSpPr>
      <dsp:spPr>
        <a:xfrm>
          <a:off x="2788" y="2828369"/>
          <a:ext cx="1985669" cy="652700"/>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June 2020</a:t>
          </a:r>
        </a:p>
      </dsp:txBody>
      <dsp:txXfrm>
        <a:off x="2788" y="2828369"/>
        <a:ext cx="1904082" cy="652700"/>
      </dsp:txXfrm>
    </dsp:sp>
    <dsp:sp modelId="{B7DB8A4C-960D-0045-8A02-5A02663DAC9F}">
      <dsp:nvSpPr>
        <dsp:cNvPr id="0" name=""/>
        <dsp:cNvSpPr/>
      </dsp:nvSpPr>
      <dsp:spPr>
        <a:xfrm>
          <a:off x="161642" y="965579"/>
          <a:ext cx="1612363" cy="131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Data Acquisition:</a:t>
          </a:r>
        </a:p>
        <a:p>
          <a:pPr marL="114300" lvl="1" indent="-114300" algn="l" defTabSz="622300">
            <a:lnSpc>
              <a:spcPct val="90000"/>
            </a:lnSpc>
            <a:spcBef>
              <a:spcPct val="0"/>
            </a:spcBef>
            <a:spcAft>
              <a:spcPct val="15000"/>
            </a:spcAft>
            <a:buChar char="•"/>
          </a:pPr>
          <a:r>
            <a:rPr lang="en-US" sz="1400" kern="1200" dirty="0"/>
            <a:t>Census Population, Real Estate prices, Demographics, Employment Rates. </a:t>
          </a:r>
        </a:p>
      </dsp:txBody>
      <dsp:txXfrm>
        <a:off x="161642" y="965579"/>
        <a:ext cx="1612363" cy="1314477"/>
      </dsp:txXfrm>
    </dsp:sp>
    <dsp:sp modelId="{87AE32B6-05E1-B149-AAF9-B577DAA9839F}">
      <dsp:nvSpPr>
        <dsp:cNvPr id="0" name=""/>
        <dsp:cNvSpPr/>
      </dsp:nvSpPr>
      <dsp:spPr>
        <a:xfrm rot="5400000">
          <a:off x="989550" y="1769891"/>
          <a:ext cx="1958102" cy="15885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2080A-2874-734E-B0CC-1142AEA26A74}">
      <dsp:nvSpPr>
        <dsp:cNvPr id="0" name=""/>
        <dsp:cNvSpPr/>
      </dsp:nvSpPr>
      <dsp:spPr>
        <a:xfrm>
          <a:off x="1889174" y="2828369"/>
          <a:ext cx="1985669" cy="652700"/>
        </a:xfrm>
        <a:prstGeom prst="chevron">
          <a:avLst>
            <a:gd name="adj" fmla="val 2500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July–Aug.</a:t>
          </a:r>
        </a:p>
      </dsp:txBody>
      <dsp:txXfrm>
        <a:off x="2052349" y="2828369"/>
        <a:ext cx="1659319" cy="652700"/>
      </dsp:txXfrm>
    </dsp:sp>
    <dsp:sp modelId="{51AB5256-4ED1-0943-9041-8A7864666DA8}">
      <dsp:nvSpPr>
        <dsp:cNvPr id="0" name=""/>
        <dsp:cNvSpPr/>
      </dsp:nvSpPr>
      <dsp:spPr>
        <a:xfrm>
          <a:off x="2048028" y="965579"/>
          <a:ext cx="1612363" cy="131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a:t>Research Various Spatial Econometric methods to determine the best way to quantify change</a:t>
          </a:r>
        </a:p>
      </dsp:txBody>
      <dsp:txXfrm>
        <a:off x="2048028" y="965579"/>
        <a:ext cx="1612363" cy="1314477"/>
      </dsp:txXfrm>
    </dsp:sp>
    <dsp:sp modelId="{CF97B578-19DD-3840-9E9D-B6992ABA014B}">
      <dsp:nvSpPr>
        <dsp:cNvPr id="0" name=""/>
        <dsp:cNvSpPr/>
      </dsp:nvSpPr>
      <dsp:spPr>
        <a:xfrm rot="5400000">
          <a:off x="2875936" y="1769891"/>
          <a:ext cx="1958102" cy="15885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EE89A-CC99-9340-8EE8-473A1A67AFA3}">
      <dsp:nvSpPr>
        <dsp:cNvPr id="0" name=""/>
        <dsp:cNvSpPr/>
      </dsp:nvSpPr>
      <dsp:spPr>
        <a:xfrm>
          <a:off x="3775561" y="2828369"/>
          <a:ext cx="1985669" cy="652700"/>
        </a:xfrm>
        <a:prstGeom prst="chevron">
          <a:avLst>
            <a:gd name="adj" fmla="val 2500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September</a:t>
          </a:r>
        </a:p>
      </dsp:txBody>
      <dsp:txXfrm>
        <a:off x="3938736" y="2828369"/>
        <a:ext cx="1659319" cy="652700"/>
      </dsp:txXfrm>
    </dsp:sp>
    <dsp:sp modelId="{E8BF9CA1-0B7F-6A4E-AFAC-A7AFE3B47A95}">
      <dsp:nvSpPr>
        <dsp:cNvPr id="0" name=""/>
        <dsp:cNvSpPr/>
      </dsp:nvSpPr>
      <dsp:spPr>
        <a:xfrm>
          <a:off x="3934414" y="965579"/>
          <a:ext cx="1612363" cy="131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Perform analysis using determined methods</a:t>
          </a:r>
        </a:p>
      </dsp:txBody>
      <dsp:txXfrm>
        <a:off x="3934414" y="965579"/>
        <a:ext cx="1612363" cy="1314477"/>
      </dsp:txXfrm>
    </dsp:sp>
    <dsp:sp modelId="{CD28306F-0596-D74B-BCC3-B4F3706CB881}">
      <dsp:nvSpPr>
        <dsp:cNvPr id="0" name=""/>
        <dsp:cNvSpPr/>
      </dsp:nvSpPr>
      <dsp:spPr>
        <a:xfrm rot="5400000">
          <a:off x="4762322" y="1769891"/>
          <a:ext cx="1958102" cy="15885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4C1FC-CA1E-F147-9F6B-7DCA23F57AF0}">
      <dsp:nvSpPr>
        <dsp:cNvPr id="0" name=""/>
        <dsp:cNvSpPr/>
      </dsp:nvSpPr>
      <dsp:spPr>
        <a:xfrm>
          <a:off x="5661947" y="2828369"/>
          <a:ext cx="1985669" cy="652700"/>
        </a:xfrm>
        <a:prstGeom prst="chevron">
          <a:avLst>
            <a:gd name="adj" fmla="val 2500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October</a:t>
          </a:r>
        </a:p>
      </dsp:txBody>
      <dsp:txXfrm>
        <a:off x="5825122" y="2828369"/>
        <a:ext cx="1659319" cy="652700"/>
      </dsp:txXfrm>
    </dsp:sp>
    <dsp:sp modelId="{81DB272E-27BE-C94B-B5FD-980F0D3AE949}">
      <dsp:nvSpPr>
        <dsp:cNvPr id="0" name=""/>
        <dsp:cNvSpPr/>
      </dsp:nvSpPr>
      <dsp:spPr>
        <a:xfrm>
          <a:off x="5820800" y="965579"/>
          <a:ext cx="1612363" cy="131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Analyze results, determine if adjustments need to be made.</a:t>
          </a:r>
        </a:p>
      </dsp:txBody>
      <dsp:txXfrm>
        <a:off x="5820800" y="965579"/>
        <a:ext cx="1612363" cy="1314477"/>
      </dsp:txXfrm>
    </dsp:sp>
    <dsp:sp modelId="{94A74762-E40A-5442-9BD7-BE74B7FB6657}">
      <dsp:nvSpPr>
        <dsp:cNvPr id="0" name=""/>
        <dsp:cNvSpPr/>
      </dsp:nvSpPr>
      <dsp:spPr>
        <a:xfrm rot="5400000">
          <a:off x="6648709" y="1769891"/>
          <a:ext cx="1958102" cy="15885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76BE3-6709-AB4A-9C0F-6467BF50B9D5}">
      <dsp:nvSpPr>
        <dsp:cNvPr id="0" name=""/>
        <dsp:cNvSpPr/>
      </dsp:nvSpPr>
      <dsp:spPr>
        <a:xfrm>
          <a:off x="7548333" y="2828369"/>
          <a:ext cx="1985669" cy="652700"/>
        </a:xfrm>
        <a:prstGeom prst="chevron">
          <a:avLst>
            <a:gd name="adj" fmla="val 2500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November</a:t>
          </a:r>
        </a:p>
      </dsp:txBody>
      <dsp:txXfrm>
        <a:off x="7711508" y="2828369"/>
        <a:ext cx="1659319" cy="652700"/>
      </dsp:txXfrm>
    </dsp:sp>
    <dsp:sp modelId="{443ADA56-7943-6C42-A99C-3EE84BBB6C24}">
      <dsp:nvSpPr>
        <dsp:cNvPr id="0" name=""/>
        <dsp:cNvSpPr/>
      </dsp:nvSpPr>
      <dsp:spPr>
        <a:xfrm>
          <a:off x="7707186" y="965579"/>
          <a:ext cx="1612363" cy="131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Re-run analysis. Assemble results.</a:t>
          </a:r>
        </a:p>
      </dsp:txBody>
      <dsp:txXfrm>
        <a:off x="7707186" y="965579"/>
        <a:ext cx="1612363" cy="1314477"/>
      </dsp:txXfrm>
    </dsp:sp>
    <dsp:sp modelId="{C9588A57-DD66-124C-8FC1-DFD78F60C9DD}">
      <dsp:nvSpPr>
        <dsp:cNvPr id="0" name=""/>
        <dsp:cNvSpPr/>
      </dsp:nvSpPr>
      <dsp:spPr>
        <a:xfrm rot="5400000">
          <a:off x="8535095" y="1769891"/>
          <a:ext cx="1958102" cy="15885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32B00-7CB8-8D4B-9FF1-4EF6940154A6}">
      <dsp:nvSpPr>
        <dsp:cNvPr id="0" name=""/>
        <dsp:cNvSpPr/>
      </dsp:nvSpPr>
      <dsp:spPr>
        <a:xfrm>
          <a:off x="9434719" y="2828369"/>
          <a:ext cx="1985669" cy="652700"/>
        </a:xfrm>
        <a:prstGeom prst="chevron">
          <a:avLst>
            <a:gd name="adj" fmla="val 2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Dec. 2020</a:t>
          </a:r>
        </a:p>
      </dsp:txBody>
      <dsp:txXfrm>
        <a:off x="9597894" y="2828369"/>
        <a:ext cx="1659319" cy="652700"/>
      </dsp:txXfrm>
    </dsp:sp>
    <dsp:sp modelId="{8DCB5713-2D86-CF44-8837-016CB02F4F38}">
      <dsp:nvSpPr>
        <dsp:cNvPr id="0" name=""/>
        <dsp:cNvSpPr/>
      </dsp:nvSpPr>
      <dsp:spPr>
        <a:xfrm>
          <a:off x="9593573" y="965579"/>
          <a:ext cx="1612363" cy="131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Draw conclusions. Virtual Presentation, Journal Article</a:t>
          </a:r>
        </a:p>
      </dsp:txBody>
      <dsp:txXfrm>
        <a:off x="9593573" y="965579"/>
        <a:ext cx="1612363" cy="1314477"/>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BDF27-2A65-984C-8DE8-367CBBCAD7A4}" type="datetimeFigureOut">
              <a:rPr lang="en-US" smtClean="0"/>
              <a:t>5/5/20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70843-C8D2-E74D-956B-10EDA603FCD1}" type="slidenum">
              <a:rPr lang="en-US" smtClean="0"/>
              <a:t>‹#›</a:t>
            </a:fld>
            <a:endParaRPr lang="en-US"/>
          </a:p>
        </p:txBody>
      </p:sp>
    </p:spTree>
    <p:extLst>
      <p:ext uri="{BB962C8B-B14F-4D97-AF65-F5344CB8AC3E}">
        <p14:creationId xmlns:p14="http://schemas.microsoft.com/office/powerpoint/2010/main" val="175864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B670843-C8D2-E74D-956B-10EDA603FCD1}" type="slidenum">
              <a:rPr lang="en-US" smtClean="0"/>
              <a:t>1</a:t>
            </a:fld>
            <a:endParaRPr lang="en-US"/>
          </a:p>
        </p:txBody>
      </p:sp>
    </p:spTree>
    <p:extLst>
      <p:ext uri="{BB962C8B-B14F-4D97-AF65-F5344CB8AC3E}">
        <p14:creationId xmlns:p14="http://schemas.microsoft.com/office/powerpoint/2010/main" val="61472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www.usgs.gov</a:t>
            </a:r>
            <a:r>
              <a:rPr lang="en-US" dirty="0"/>
              <a:t>/media/images/map-december-2017-chesapeake-bay-watershed-lidar-data-county </a:t>
            </a:r>
          </a:p>
          <a:p>
            <a:endParaRPr lang="en-US" dirty="0"/>
          </a:p>
          <a:p>
            <a:r>
              <a:rPr lang="en-US" dirty="0"/>
              <a:t>Here you can see how the Chesapeake bay watershed encompasses nearly the entire state of Maryland. Its unique geography leads to many environmental and ecological concerns whenever new development is undertaken in the area. The health of the Chesapeake bay and its cleanup effort has been a primary focus of both the Chesapeake Bay Foundation as well as the EPA since around 1983 when major cleanup efforts began. </a:t>
            </a:r>
          </a:p>
          <a:p>
            <a:endParaRPr lang="en-US" dirty="0"/>
          </a:p>
          <a:p>
            <a:r>
              <a:rPr lang="en-US" dirty="0"/>
              <a:t>Increased development and more impervious surfaces can increase the amount of toxic runoff that leaches into the bay and must be monitored. I am interested to see how public policy changes over the last 40 years has effected the methods of development as well as the health of the bay. One example of this would be the ”Rain tax” that levees funding from the amount of impervious surfaces on someone's property. </a:t>
            </a:r>
          </a:p>
          <a:p>
            <a:endParaRPr lang="en-US" dirty="0"/>
          </a:p>
          <a:p>
            <a:endParaRPr lang="en-US" dirty="0"/>
          </a:p>
          <a:p>
            <a:r>
              <a:rPr lang="en-US" dirty="0"/>
              <a:t>https://</a:t>
            </a:r>
            <a:r>
              <a:rPr lang="en-US" dirty="0" err="1"/>
              <a:t>www.cbf.org</a:t>
            </a:r>
            <a:r>
              <a:rPr lang="en-US" dirty="0"/>
              <a:t>/how-we-save-the-bay/</a:t>
            </a:r>
            <a:r>
              <a:rPr lang="en-US" dirty="0" err="1"/>
              <a:t>chesapeake</a:t>
            </a:r>
            <a:r>
              <a:rPr lang="en-US" dirty="0"/>
              <a:t>-clean-water-blueprint/the-history-of-bay-cleanup-</a:t>
            </a:r>
            <a:r>
              <a:rPr lang="en-US" dirty="0" err="1"/>
              <a:t>efforts.html</a:t>
            </a:r>
            <a:endParaRPr lang="en-US" dirty="0"/>
          </a:p>
          <a:p>
            <a:r>
              <a:rPr lang="en-US" dirty="0"/>
              <a:t>https://</a:t>
            </a:r>
            <a:r>
              <a:rPr lang="en-US" dirty="0" err="1"/>
              <a:t>www.cbf.org</a:t>
            </a:r>
            <a:r>
              <a:rPr lang="en-US" dirty="0"/>
              <a:t>/about-</a:t>
            </a:r>
            <a:r>
              <a:rPr lang="en-US" dirty="0" err="1"/>
              <a:t>cbf</a:t>
            </a:r>
            <a:r>
              <a:rPr lang="en-US" dirty="0"/>
              <a:t>/locations/</a:t>
            </a:r>
            <a:r>
              <a:rPr lang="en-US" dirty="0" err="1"/>
              <a:t>maryland</a:t>
            </a:r>
            <a:r>
              <a:rPr lang="en-US" dirty="0"/>
              <a:t>/issues/</a:t>
            </a:r>
            <a:r>
              <a:rPr lang="en-US" dirty="0" err="1"/>
              <a:t>stormwater-fees.html#where-fee</a:t>
            </a:r>
            <a:endParaRPr lang="en-US" dirty="0"/>
          </a:p>
        </p:txBody>
      </p:sp>
      <p:sp>
        <p:nvSpPr>
          <p:cNvPr id="4" name="Slide Number Placeholder 3"/>
          <p:cNvSpPr>
            <a:spLocks noGrp="1"/>
          </p:cNvSpPr>
          <p:nvPr>
            <p:ph type="sldNum" sz="quarter" idx="5"/>
          </p:nvPr>
        </p:nvSpPr>
        <p:spPr/>
        <p:txBody>
          <a:bodyPr/>
          <a:lstStyle/>
          <a:p>
            <a:fld id="{7B670843-C8D2-E74D-956B-10EDA603FCD1}" type="slidenum">
              <a:rPr lang="en-US" smtClean="0"/>
              <a:t>10</a:t>
            </a:fld>
            <a:endParaRPr lang="en-US"/>
          </a:p>
        </p:txBody>
      </p:sp>
    </p:spTree>
    <p:extLst>
      <p:ext uri="{BB962C8B-B14F-4D97-AF65-F5344CB8AC3E}">
        <p14:creationId xmlns:p14="http://schemas.microsoft.com/office/powerpoint/2010/main" val="411660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put it in perspective where some of these large places of employment are located. Beginning at the north we have Aberdeen proving grounds, on the bay there is the US Naval Academy, </a:t>
            </a:r>
          </a:p>
          <a:p>
            <a:endParaRPr lang="en-US" dirty="0"/>
          </a:p>
          <a:p>
            <a:endParaRPr lang="en-US" dirty="0"/>
          </a:p>
          <a:p>
            <a:endParaRPr lang="en-US" dirty="0"/>
          </a:p>
          <a:p>
            <a:r>
              <a:rPr lang="en-US" dirty="0"/>
              <a:t>NIH, Montgomery county's largest employer, Walter Reed 2</a:t>
            </a:r>
            <a:r>
              <a:rPr lang="en-US" baseline="30000" dirty="0"/>
              <a:t>nd</a:t>
            </a:r>
            <a:r>
              <a:rPr lang="en-US" dirty="0"/>
              <a:t> Largest</a:t>
            </a:r>
          </a:p>
          <a:p>
            <a:endParaRPr lang="en-US" dirty="0"/>
          </a:p>
          <a:p>
            <a:r>
              <a:rPr lang="en-US" dirty="0"/>
              <a:t>Washington Business Journal 2020. https://</a:t>
            </a:r>
            <a:r>
              <a:rPr lang="en-US" dirty="0" err="1"/>
              <a:t>www.bizjournals.com</a:t>
            </a:r>
            <a:r>
              <a:rPr lang="en-US" dirty="0"/>
              <a:t>/</a:t>
            </a:r>
            <a:r>
              <a:rPr lang="en-US" dirty="0" err="1"/>
              <a:t>washington</a:t>
            </a:r>
            <a:r>
              <a:rPr lang="en-US" dirty="0"/>
              <a:t>/news/2020/01/31/national-institutes-of-health-floats-additions-</a:t>
            </a:r>
            <a:r>
              <a:rPr lang="en-US" dirty="0" err="1"/>
              <a:t>to.html</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MajorEmployersInMontgomeryCounty.pdf</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MajorEmployersInPrinceGeorgesCounty.pdf</a:t>
            </a:r>
            <a:r>
              <a:rPr lang="en-US" dirty="0"/>
              <a:t> </a:t>
            </a:r>
          </a:p>
          <a:p>
            <a:endParaRPr lang="en-US" dirty="0"/>
          </a:p>
          <a:p>
            <a:r>
              <a:rPr lang="en-US" dirty="0"/>
              <a:t>Air force base 17,500</a:t>
            </a:r>
          </a:p>
          <a:p>
            <a:endParaRPr lang="en-US" dirty="0"/>
          </a:p>
          <a:p>
            <a:r>
              <a:rPr lang="en-US" dirty="0"/>
              <a:t>Nasa Goddard, 10,000 Contractors and Civil servants. </a:t>
            </a:r>
          </a:p>
          <a:p>
            <a:r>
              <a:rPr lang="en-US" b="1" dirty="0"/>
              <a:t>Growth rate by county: https://</a:t>
            </a:r>
            <a:r>
              <a:rPr lang="en-US" b="1" dirty="0" err="1"/>
              <a:t>mdpgis.mdp.state.md.us</a:t>
            </a:r>
            <a:r>
              <a:rPr lang="en-US" b="1" dirty="0"/>
              <a:t>/</a:t>
            </a:r>
            <a:r>
              <a:rPr lang="en-US" b="1" dirty="0" err="1"/>
              <a:t>population_growth</a:t>
            </a:r>
            <a:r>
              <a:rPr lang="en-US" b="1" dirty="0"/>
              <a:t>/ Map/graphic </a:t>
            </a:r>
          </a:p>
        </p:txBody>
      </p:sp>
      <p:sp>
        <p:nvSpPr>
          <p:cNvPr id="4" name="Slide Number Placeholder 3"/>
          <p:cNvSpPr>
            <a:spLocks noGrp="1"/>
          </p:cNvSpPr>
          <p:nvPr>
            <p:ph type="sldNum" sz="quarter" idx="5"/>
          </p:nvPr>
        </p:nvSpPr>
        <p:spPr/>
        <p:txBody>
          <a:bodyPr/>
          <a:lstStyle/>
          <a:p>
            <a:fld id="{7B670843-C8D2-E74D-956B-10EDA603FCD1}" type="slidenum">
              <a:rPr lang="en-US" smtClean="0"/>
              <a:t>11</a:t>
            </a:fld>
            <a:endParaRPr lang="en-US"/>
          </a:p>
        </p:txBody>
      </p:sp>
    </p:spTree>
    <p:extLst>
      <p:ext uri="{BB962C8B-B14F-4D97-AF65-F5344CB8AC3E}">
        <p14:creationId xmlns:p14="http://schemas.microsoft.com/office/powerpoint/2010/main" val="140678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population they are going to need to get around. There is an extensive network of state and local highway systems that link the 2 cities and their associated suburbs. </a:t>
            </a:r>
          </a:p>
          <a:p>
            <a:endParaRPr lang="en-US" dirty="0"/>
          </a:p>
          <a:p>
            <a:r>
              <a:rPr lang="en-US" dirty="0"/>
              <a:t>I270 Expansion project in MC </a:t>
            </a:r>
          </a:p>
          <a:p>
            <a:r>
              <a:rPr lang="en-US" dirty="0"/>
              <a:t>Marc and Amtrak lines between DC and Baltimore.. 29, 295, 95, 1, links between DC and Baltimore. (could possible add another slide with a zoom in of this)</a:t>
            </a:r>
          </a:p>
        </p:txBody>
      </p:sp>
      <p:sp>
        <p:nvSpPr>
          <p:cNvPr id="4" name="Slide Number Placeholder 3"/>
          <p:cNvSpPr>
            <a:spLocks noGrp="1"/>
          </p:cNvSpPr>
          <p:nvPr>
            <p:ph type="sldNum" sz="quarter" idx="5"/>
          </p:nvPr>
        </p:nvSpPr>
        <p:spPr/>
        <p:txBody>
          <a:bodyPr/>
          <a:lstStyle/>
          <a:p>
            <a:fld id="{7B670843-C8D2-E74D-956B-10EDA603FCD1}" type="slidenum">
              <a:rPr lang="en-US" smtClean="0"/>
              <a:t>12</a:t>
            </a:fld>
            <a:endParaRPr lang="en-US"/>
          </a:p>
        </p:txBody>
      </p:sp>
    </p:spTree>
    <p:extLst>
      <p:ext uri="{BB962C8B-B14F-4D97-AF65-F5344CB8AC3E}">
        <p14:creationId xmlns:p14="http://schemas.microsoft.com/office/powerpoint/2010/main" val="246197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Routes, 95, 295, 1, and 29. All with access to the capital beltways and the first 3 having access to Baltimore beltway as well. </a:t>
            </a:r>
          </a:p>
          <a:p>
            <a:endParaRPr lang="en-US" dirty="0"/>
          </a:p>
          <a:p>
            <a:r>
              <a:rPr lang="en-US" dirty="0"/>
              <a:t>Amtrak and Marc train lines. Marc daily ridership is between 36-40k on a weekday. </a:t>
            </a:r>
          </a:p>
        </p:txBody>
      </p:sp>
      <p:sp>
        <p:nvSpPr>
          <p:cNvPr id="4" name="Slide Number Placeholder 3"/>
          <p:cNvSpPr>
            <a:spLocks noGrp="1"/>
          </p:cNvSpPr>
          <p:nvPr>
            <p:ph type="sldNum" sz="quarter" idx="5"/>
          </p:nvPr>
        </p:nvSpPr>
        <p:spPr/>
        <p:txBody>
          <a:bodyPr/>
          <a:lstStyle/>
          <a:p>
            <a:fld id="{7B670843-C8D2-E74D-956B-10EDA603FCD1}" type="slidenum">
              <a:rPr lang="en-US" smtClean="0"/>
              <a:t>13</a:t>
            </a:fld>
            <a:endParaRPr lang="en-US"/>
          </a:p>
        </p:txBody>
      </p:sp>
    </p:spTree>
    <p:extLst>
      <p:ext uri="{BB962C8B-B14F-4D97-AF65-F5344CB8AC3E}">
        <p14:creationId xmlns:p14="http://schemas.microsoft.com/office/powerpoint/2010/main" val="58287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 metro lines expand deep into the MD suburbs giving commuting options for those living in MD and working in DC or vice versa. </a:t>
            </a:r>
          </a:p>
          <a:p>
            <a:endParaRPr lang="en-US" dirty="0"/>
          </a:p>
          <a:p>
            <a:r>
              <a:rPr lang="en-US" dirty="0"/>
              <a:t>As of February 2020. An average of over 650K people rode the DC metro every day. With about half of that ridership on the weekends. </a:t>
            </a:r>
          </a:p>
          <a:p>
            <a:r>
              <a:rPr lang="en-US" dirty="0"/>
              <a:t>The Washington Metropolitan Area Transit authority as a great data portal, and I anticipate using station ridership numbers to determine commute values in the surrounding MD areas.  </a:t>
            </a:r>
          </a:p>
          <a:p>
            <a:endParaRPr lang="en-US" dirty="0"/>
          </a:p>
          <a:p>
            <a:r>
              <a:rPr lang="en-US" dirty="0"/>
              <a:t>91 total stations in the DC metro system. 26 of which are in MD </a:t>
            </a:r>
          </a:p>
          <a:p>
            <a:endParaRPr lang="en-US" dirty="0"/>
          </a:p>
          <a:p>
            <a:r>
              <a:rPr lang="en-US" dirty="0"/>
              <a:t>https://</a:t>
            </a:r>
            <a:r>
              <a:rPr lang="en-US" dirty="0" err="1"/>
              <a:t>www.wmata.com</a:t>
            </a:r>
            <a:r>
              <a:rPr lang="en-US" dirty="0"/>
              <a:t>/initiatives/ridership-portal/Rail-Data-</a:t>
            </a:r>
            <a:r>
              <a:rPr lang="en-US" dirty="0" err="1"/>
              <a:t>Portal.cfm</a:t>
            </a:r>
            <a:endParaRPr lang="en-US" dirty="0"/>
          </a:p>
        </p:txBody>
      </p:sp>
      <p:sp>
        <p:nvSpPr>
          <p:cNvPr id="4" name="Slide Number Placeholder 3"/>
          <p:cNvSpPr>
            <a:spLocks noGrp="1"/>
          </p:cNvSpPr>
          <p:nvPr>
            <p:ph type="sldNum" sz="quarter" idx="5"/>
          </p:nvPr>
        </p:nvSpPr>
        <p:spPr/>
        <p:txBody>
          <a:bodyPr/>
          <a:lstStyle/>
          <a:p>
            <a:fld id="{7B670843-C8D2-E74D-956B-10EDA603FCD1}" type="slidenum">
              <a:rPr lang="en-US" smtClean="0"/>
              <a:t>14</a:t>
            </a:fld>
            <a:endParaRPr lang="en-US"/>
          </a:p>
        </p:txBody>
      </p:sp>
    </p:spTree>
    <p:extLst>
      <p:ext uri="{BB962C8B-B14F-4D97-AF65-F5344CB8AC3E}">
        <p14:creationId xmlns:p14="http://schemas.microsoft.com/office/powerpoint/2010/main" val="3120655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specific areas in Maryland that have stimulated and accelerated growth over the average for the rest of the state. Not just on the county level as shown in the beginning of this presentation but on a smaller scale. I would like to determine which. Census tracts specifically, are there particular neighborhoods that saw significant growth or decline.  This will also require analysis on a much smaller timeframe than the initial 40 year timespan. Some instances might be visible in 10-15 years. </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Conclude as to why these areas developed more quickly.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able to identify the spatial relationship of the developed areas to the factors that influenced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Did a new class of workforce move into the area to fill employment opportunities? Did state or local government policy change have a negative or positive effect. (this can be elections, local laws, zoning.)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Did property values go up or down, Was this a result of the population shift? Or the policy change? Or both?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5"/>
          </p:nvPr>
        </p:nvSpPr>
        <p:spPr/>
        <p:txBody>
          <a:bodyPr/>
          <a:lstStyle/>
          <a:p>
            <a:fld id="{7B670843-C8D2-E74D-956B-10EDA603FCD1}" type="slidenum">
              <a:rPr lang="en-US" smtClean="0"/>
              <a:t>15</a:t>
            </a:fld>
            <a:endParaRPr lang="en-US"/>
          </a:p>
        </p:txBody>
      </p:sp>
    </p:spTree>
    <p:extLst>
      <p:ext uri="{BB962C8B-B14F-4D97-AF65-F5344CB8AC3E}">
        <p14:creationId xmlns:p14="http://schemas.microsoft.com/office/powerpoint/2010/main" val="97425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Are there any spatial dependencies? Did a employment rise in one area cause an adjacent area to have substantial housing growth? Why the adjacent area? (Taxes? Schools?, Real estate prices/values, access to transportation)</a:t>
            </a:r>
          </a:p>
        </p:txBody>
      </p:sp>
      <p:sp>
        <p:nvSpPr>
          <p:cNvPr id="4" name="Slide Number Placeholder 3"/>
          <p:cNvSpPr>
            <a:spLocks noGrp="1"/>
          </p:cNvSpPr>
          <p:nvPr>
            <p:ph type="sldNum" sz="quarter" idx="5"/>
          </p:nvPr>
        </p:nvSpPr>
        <p:spPr/>
        <p:txBody>
          <a:bodyPr/>
          <a:lstStyle/>
          <a:p>
            <a:fld id="{7B670843-C8D2-E74D-956B-10EDA603FCD1}" type="slidenum">
              <a:rPr lang="en-US" smtClean="0"/>
              <a:t>16</a:t>
            </a:fld>
            <a:endParaRPr lang="en-US"/>
          </a:p>
        </p:txBody>
      </p:sp>
    </p:spTree>
    <p:extLst>
      <p:ext uri="{BB962C8B-B14F-4D97-AF65-F5344CB8AC3E}">
        <p14:creationId xmlns:p14="http://schemas.microsoft.com/office/powerpoint/2010/main" val="212316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variables that intertwine with one another. It is important to realize that they all can effect each other as well as the ‘result’ (growth/decline) of an area. </a:t>
            </a:r>
          </a:p>
          <a:p>
            <a:endParaRPr lang="en-US" dirty="0"/>
          </a:p>
          <a:p>
            <a:endParaRPr lang="en-US" dirty="0"/>
          </a:p>
          <a:p>
            <a:r>
              <a:rPr lang="en-US" dirty="0"/>
              <a:t>~~~~~~~~~~~~~~~~~~~~~~~~~~~</a:t>
            </a:r>
          </a:p>
          <a:p>
            <a:r>
              <a:rPr lang="en-US" dirty="0"/>
              <a:t>S:</a:t>
            </a:r>
          </a:p>
          <a:p>
            <a:r>
              <a:rPr lang="en-US" dirty="0"/>
              <a:t>Spatial Economic Analysis (looking for spatial dependencies) Observations are not independent of one another. (one data point may effect another in a separate category). Standard statistical tests do not apply and are flawed in this use case. Observations are not random and independent. </a:t>
            </a:r>
          </a:p>
          <a:p>
            <a:endParaRPr lang="en-US" dirty="0"/>
          </a:p>
          <a:p>
            <a:r>
              <a:rPr lang="en-US" dirty="0"/>
              <a:t>Also consider spatial regimes models or geographically weighted regression to examine spatial heterogeneity. Outcome would be a measure of growth compare do different year spans. </a:t>
            </a:r>
          </a:p>
          <a:p>
            <a:endParaRPr lang="en-US" dirty="0"/>
          </a:p>
          <a:p>
            <a:r>
              <a:rPr lang="en-US" dirty="0"/>
              <a:t>Map of Y variable. Look at ESDA methods. (Local Moran’s I) Then bivariate statistical analysis.</a:t>
            </a:r>
          </a:p>
          <a:p>
            <a:endParaRPr lang="en-US" dirty="0"/>
          </a:p>
          <a:p>
            <a:r>
              <a:rPr lang="en-US" dirty="0"/>
              <a:t>LISA, Local Indicators of Spatial Association </a:t>
            </a:r>
          </a:p>
          <a:p>
            <a:endParaRPr lang="en-US" dirty="0"/>
          </a:p>
        </p:txBody>
      </p:sp>
      <p:sp>
        <p:nvSpPr>
          <p:cNvPr id="4" name="Slide Number Placeholder 3"/>
          <p:cNvSpPr>
            <a:spLocks noGrp="1"/>
          </p:cNvSpPr>
          <p:nvPr>
            <p:ph type="sldNum" sz="quarter" idx="5"/>
          </p:nvPr>
        </p:nvSpPr>
        <p:spPr/>
        <p:txBody>
          <a:bodyPr/>
          <a:lstStyle/>
          <a:p>
            <a:fld id="{7B670843-C8D2-E74D-956B-10EDA603FCD1}" type="slidenum">
              <a:rPr lang="en-US" smtClean="0"/>
              <a:t>17</a:t>
            </a:fld>
            <a:endParaRPr lang="en-US"/>
          </a:p>
        </p:txBody>
      </p:sp>
    </p:spTree>
    <p:extLst>
      <p:ext uri="{BB962C8B-B14F-4D97-AF65-F5344CB8AC3E}">
        <p14:creationId xmlns:p14="http://schemas.microsoft.com/office/powerpoint/2010/main" val="769962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challenge here besides the amount of data collection is going to be the amount of variables. There are many different things that can lead to the growth or decay of a population. In order to accomplish this effectively, I believe I am going to need to identify clusters of similar growth using the methods I mentioned earlier, then work backwards from there to determine what each of them have in common with one another. </a:t>
            </a:r>
          </a:p>
          <a:p>
            <a:endParaRPr lang="en-US" dirty="0"/>
          </a:p>
          <a:p>
            <a:r>
              <a:rPr lang="en-US" dirty="0"/>
              <a:t>I would like to possibly utilize some form of Maximum Entropy Method: In a sense, I would like to be able to determine the point (or points) in space at which variables are having the most influence on an area. </a:t>
            </a:r>
          </a:p>
        </p:txBody>
      </p:sp>
      <p:sp>
        <p:nvSpPr>
          <p:cNvPr id="4" name="Slide Number Placeholder 3"/>
          <p:cNvSpPr>
            <a:spLocks noGrp="1"/>
          </p:cNvSpPr>
          <p:nvPr>
            <p:ph type="sldNum" sz="quarter" idx="5"/>
          </p:nvPr>
        </p:nvSpPr>
        <p:spPr/>
        <p:txBody>
          <a:bodyPr/>
          <a:lstStyle/>
          <a:p>
            <a:fld id="{7B670843-C8D2-E74D-956B-10EDA603FCD1}" type="slidenum">
              <a:rPr lang="en-US" smtClean="0"/>
              <a:t>18</a:t>
            </a:fld>
            <a:endParaRPr lang="en-US"/>
          </a:p>
        </p:txBody>
      </p:sp>
    </p:spTree>
    <p:extLst>
      <p:ext uri="{BB962C8B-B14F-4D97-AF65-F5344CB8AC3E}">
        <p14:creationId xmlns:p14="http://schemas.microsoft.com/office/powerpoint/2010/main" val="392571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Beginning in June with data acquisition. Starting points being: Census population data, real estate prices and trends, and employment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July and August I expect to research which methods of analysis are going to be the most effective at quantifying the changes I am looking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September I will be performing the analysis and collecting additional data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analyze results and make adjustments.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implement adjustments and get new results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organize results and draw conclusions.</a:t>
            </a:r>
          </a:p>
        </p:txBody>
      </p:sp>
      <p:sp>
        <p:nvSpPr>
          <p:cNvPr id="4" name="Slide Number Placeholder 3"/>
          <p:cNvSpPr>
            <a:spLocks noGrp="1"/>
          </p:cNvSpPr>
          <p:nvPr>
            <p:ph type="sldNum" sz="quarter" idx="5"/>
          </p:nvPr>
        </p:nvSpPr>
        <p:spPr/>
        <p:txBody>
          <a:bodyPr/>
          <a:lstStyle/>
          <a:p>
            <a:fld id="{7B670843-C8D2-E74D-956B-10EDA603FCD1}" type="slidenum">
              <a:rPr lang="en-US" smtClean="0"/>
              <a:t>19</a:t>
            </a:fld>
            <a:endParaRPr lang="en-US"/>
          </a:p>
        </p:txBody>
      </p:sp>
    </p:spTree>
    <p:extLst>
      <p:ext uri="{BB962C8B-B14F-4D97-AF65-F5344CB8AC3E}">
        <p14:creationId xmlns:p14="http://schemas.microsoft.com/office/powerpoint/2010/main" val="393750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my presentation. First, I am going to go over what is considered development and what will be considered measurable results for population growth. I will also show you a preliminary population analysis which sparked my interest in this project. I want to see where the population of Maryland has shifted to over time and what caused that movement. </a:t>
            </a:r>
          </a:p>
          <a:p>
            <a:endParaRPr lang="en-US" dirty="0"/>
          </a:p>
          <a:p>
            <a:r>
              <a:rPr lang="en-US" dirty="0"/>
              <a:t>Then I’ll give a bit of background on Maryland as a state and what makes it unique geographically as well as get into some of the major sources of employment. </a:t>
            </a:r>
          </a:p>
          <a:p>
            <a:endParaRPr lang="en-US" dirty="0"/>
          </a:p>
          <a:p>
            <a:r>
              <a:rPr lang="en-US" dirty="0"/>
              <a:t>I will walk through the goals and objectives for the project, proposed methodology. A timeline, with checkpoints and estimated completion date. As well as the anticipated results and outcomes from my research. </a:t>
            </a:r>
          </a:p>
        </p:txBody>
      </p:sp>
      <p:sp>
        <p:nvSpPr>
          <p:cNvPr id="4" name="Slide Number Placeholder 3"/>
          <p:cNvSpPr>
            <a:spLocks noGrp="1"/>
          </p:cNvSpPr>
          <p:nvPr>
            <p:ph type="sldNum" sz="quarter" idx="5"/>
          </p:nvPr>
        </p:nvSpPr>
        <p:spPr/>
        <p:txBody>
          <a:bodyPr/>
          <a:lstStyle/>
          <a:p>
            <a:fld id="{7B670843-C8D2-E74D-956B-10EDA603FCD1}" type="slidenum">
              <a:rPr lang="en-US" smtClean="0"/>
              <a:t>2</a:t>
            </a:fld>
            <a:endParaRPr lang="en-US"/>
          </a:p>
        </p:txBody>
      </p:sp>
    </p:spTree>
    <p:extLst>
      <p:ext uri="{BB962C8B-B14F-4D97-AF65-F5344CB8AC3E}">
        <p14:creationId xmlns:p14="http://schemas.microsoft.com/office/powerpoint/2010/main" val="323833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what am I expecting to see from this project. </a:t>
            </a:r>
          </a:p>
          <a:p>
            <a:pPr lvl="1"/>
            <a:endParaRPr lang="en-US" dirty="0"/>
          </a:p>
          <a:p>
            <a:pPr lvl="1"/>
            <a:r>
              <a:rPr lang="en-US" dirty="0"/>
              <a:t>Based on preliminary research. There is a clustering to the growth of development as defined earlier. (Increase in housing or change in housing type/</a:t>
            </a:r>
          </a:p>
          <a:p>
            <a:pPr lvl="1"/>
            <a:r>
              <a:rPr lang="en-US" dirty="0"/>
              <a:t>Increase in Employment or types of employment/ Economic Diversification). There are multiple variables at work here and it is important to discover which ones weigh in the most. </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Stimulated by transportation infrastructure and access to transportation. </a:t>
            </a:r>
          </a:p>
          <a:p>
            <a:pPr lvl="1"/>
            <a:r>
              <a:rPr lang="en-US" dirty="0"/>
              <a:t>-Metro, Major Highway expansion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Employment trends (industry and manufacturing -&gt; goods and services)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GM shutting down Baltimore plants. Outsourcing manufacturing, increase in goods, services, bars, restaurants, IT support. Etc. </a:t>
            </a:r>
          </a:p>
          <a:p>
            <a:endParaRPr lang="en-US" sz="2400" dirty="0"/>
          </a:p>
          <a:p>
            <a:r>
              <a:rPr lang="en-US" sz="2400" dirty="0"/>
              <a:t>Highlight local areas of growth that lead to improvements in infrastructure. New campuses headquarters.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Manufacturing being outsourced, boom of service related jobs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Discover both the successes and shortcomings as a result of uneven development.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There are always going to be winners and losers as a result. </a:t>
            </a:r>
          </a:p>
        </p:txBody>
      </p:sp>
      <p:sp>
        <p:nvSpPr>
          <p:cNvPr id="4" name="Slide Number Placeholder 3"/>
          <p:cNvSpPr>
            <a:spLocks noGrp="1"/>
          </p:cNvSpPr>
          <p:nvPr>
            <p:ph type="sldNum" sz="quarter" idx="5"/>
          </p:nvPr>
        </p:nvSpPr>
        <p:spPr/>
        <p:txBody>
          <a:bodyPr/>
          <a:lstStyle/>
          <a:p>
            <a:fld id="{7B670843-C8D2-E74D-956B-10EDA603FCD1}" type="slidenum">
              <a:rPr lang="en-US" smtClean="0"/>
              <a:t>20</a:t>
            </a:fld>
            <a:endParaRPr lang="en-US"/>
          </a:p>
        </p:txBody>
      </p:sp>
    </p:spTree>
    <p:extLst>
      <p:ext uri="{BB962C8B-B14F-4D97-AF65-F5344CB8AC3E}">
        <p14:creationId xmlns:p14="http://schemas.microsoft.com/office/powerpoint/2010/main" val="335497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you all for your time, and Dr. Stephen Matthews for supplying his knowledge and experience as I designed this project. </a:t>
            </a:r>
          </a:p>
          <a:p>
            <a:endParaRPr lang="en-US" dirty="0"/>
          </a:p>
          <a:p>
            <a:r>
              <a:rPr lang="en-US" dirty="0"/>
              <a:t>I appreciate your feedback and will take any questions you have. </a:t>
            </a:r>
          </a:p>
        </p:txBody>
      </p:sp>
      <p:sp>
        <p:nvSpPr>
          <p:cNvPr id="4" name="Slide Number Placeholder 3"/>
          <p:cNvSpPr>
            <a:spLocks noGrp="1"/>
          </p:cNvSpPr>
          <p:nvPr>
            <p:ph type="sldNum" sz="quarter" idx="5"/>
          </p:nvPr>
        </p:nvSpPr>
        <p:spPr/>
        <p:txBody>
          <a:bodyPr/>
          <a:lstStyle/>
          <a:p>
            <a:fld id="{7B670843-C8D2-E74D-956B-10EDA603FCD1}" type="slidenum">
              <a:rPr lang="en-US" smtClean="0"/>
              <a:t>21</a:t>
            </a:fld>
            <a:endParaRPr lang="en-US"/>
          </a:p>
        </p:txBody>
      </p:sp>
    </p:spTree>
    <p:extLst>
      <p:ext uri="{BB962C8B-B14F-4D97-AF65-F5344CB8AC3E}">
        <p14:creationId xmlns:p14="http://schemas.microsoft.com/office/powerpoint/2010/main" val="19105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 in housing type:</a:t>
            </a:r>
          </a:p>
          <a:p>
            <a:r>
              <a:rPr lang="en-US" b="0" dirty="0"/>
              <a:t>Change from single family homes on several acres of land, townhome communities, to high rise apartment buildings with 100’s of residents. </a:t>
            </a:r>
          </a:p>
          <a:p>
            <a:endParaRPr lang="en-US" b="0" dirty="0"/>
          </a:p>
          <a:p>
            <a:r>
              <a:rPr lang="en-US" b="0" dirty="0"/>
              <a:t>Increase in employment:</a:t>
            </a:r>
          </a:p>
          <a:p>
            <a:r>
              <a:rPr lang="en-US" b="0" dirty="0"/>
              <a:t>Did new employers move into the area? Did certain employers close their doors? </a:t>
            </a:r>
          </a:p>
          <a:p>
            <a:endParaRPr lang="en-US" b="0" dirty="0"/>
          </a:p>
          <a:p>
            <a:r>
              <a:rPr lang="en-US" b="0" dirty="0"/>
              <a:t>Economic Diversification: What kind of jobs are there? Manufacturing? Healthcare?  Services? </a:t>
            </a:r>
          </a:p>
          <a:p>
            <a:endParaRPr lang="en-US" b="0" dirty="0"/>
          </a:p>
          <a:p>
            <a:r>
              <a:rPr lang="en-US" b="1" dirty="0"/>
              <a:t>Not all growth is natural:</a:t>
            </a:r>
          </a:p>
          <a:p>
            <a:r>
              <a:rPr lang="en-US" b="0" dirty="0"/>
              <a:t>Was there any outside political or financial incentives to development in the area. One example would be Columbia, MD. A planned community made up of 10 self contained villages. Included a Mall, College, Hospital, Grocery </a:t>
            </a:r>
            <a:r>
              <a:rPr lang="en-US" b="0" dirty="0" err="1"/>
              <a:t>ect</a:t>
            </a:r>
            <a:r>
              <a:rPr lang="en-US" b="0" dirty="0"/>
              <a:t>, in theory everything someone would need to live and work in the community. </a:t>
            </a: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Various factors lead to the development of once rural areas</a:t>
            </a:r>
            <a:endParaRPr lang="en-US" b="1" dirty="0"/>
          </a:p>
          <a:p>
            <a:r>
              <a:rPr lang="en-US" b="1" dirty="0"/>
              <a:t>What is development? What kinds of growth am I interested:</a:t>
            </a:r>
          </a:p>
          <a:p>
            <a:r>
              <a:rPr lang="en-US" b="1" dirty="0"/>
              <a:t>Housing, Employment, Economic diversification? (Explain each of these) </a:t>
            </a:r>
          </a:p>
          <a:p>
            <a:r>
              <a:rPr lang="en-US" b="1" dirty="0"/>
              <a:t>How do places develop? Is there a spatial pattern?</a:t>
            </a:r>
          </a:p>
          <a:p>
            <a:r>
              <a:rPr lang="en-US" b="1" dirty="0"/>
              <a:t>What external factors lead to the development of these areas? What cause the ‘people’ to want to move there?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all growth is natural. Areas such as Columbia were planned utopias. (Explain the success and why) </a:t>
            </a:r>
          </a:p>
          <a:p>
            <a:r>
              <a:rPr lang="en-US" b="1" dirty="0"/>
              <a:t>-Did the planned growth of this area spark traditional hierarchical growth in areas adjacent?</a:t>
            </a:r>
          </a:p>
          <a:p>
            <a:endParaRPr lang="en-US" dirty="0"/>
          </a:p>
          <a:p>
            <a:endParaRPr lang="en-US" dirty="0"/>
          </a:p>
        </p:txBody>
      </p:sp>
      <p:sp>
        <p:nvSpPr>
          <p:cNvPr id="4" name="Slide Number Placeholder 3"/>
          <p:cNvSpPr>
            <a:spLocks noGrp="1"/>
          </p:cNvSpPr>
          <p:nvPr>
            <p:ph type="sldNum" sz="quarter" idx="5"/>
          </p:nvPr>
        </p:nvSpPr>
        <p:spPr/>
        <p:txBody>
          <a:bodyPr/>
          <a:lstStyle/>
          <a:p>
            <a:fld id="{7B670843-C8D2-E74D-956B-10EDA603FCD1}" type="slidenum">
              <a:rPr lang="en-US" smtClean="0"/>
              <a:t>3</a:t>
            </a:fld>
            <a:endParaRPr lang="en-US"/>
          </a:p>
        </p:txBody>
      </p:sp>
    </p:spTree>
    <p:extLst>
      <p:ext uri="{BB962C8B-B14F-4D97-AF65-F5344CB8AC3E}">
        <p14:creationId xmlns:p14="http://schemas.microsoft.com/office/powerpoint/2010/main" val="282495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1980. Where are the people and where aren’t they. Most are populated in Baltimore City however, relatively speaking, most of the surrounding counites are evenly populated. With a divide coming from the Chesapeake Bay, </a:t>
            </a:r>
          </a:p>
          <a:p>
            <a:endParaRPr lang="en-US" dirty="0"/>
          </a:p>
          <a:p>
            <a:endParaRPr lang="en-US" dirty="0"/>
          </a:p>
          <a:p>
            <a:endParaRPr lang="en-US" dirty="0"/>
          </a:p>
          <a:p>
            <a:r>
              <a:rPr lang="en-US" dirty="0"/>
              <a:t>NIH, Montgomery county's largest employer, Walter Reed 2</a:t>
            </a:r>
            <a:r>
              <a:rPr lang="en-US" baseline="30000" dirty="0"/>
              <a:t>nd</a:t>
            </a:r>
            <a:r>
              <a:rPr lang="en-US" dirty="0"/>
              <a:t> Largest</a:t>
            </a:r>
          </a:p>
          <a:p>
            <a:endParaRPr lang="en-US" dirty="0"/>
          </a:p>
          <a:p>
            <a:r>
              <a:rPr lang="en-US" dirty="0"/>
              <a:t>Washington Business Journal 2020. https://</a:t>
            </a:r>
            <a:r>
              <a:rPr lang="en-US" dirty="0" err="1"/>
              <a:t>www.bizjournals.com</a:t>
            </a:r>
            <a:r>
              <a:rPr lang="en-US" dirty="0"/>
              <a:t>/</a:t>
            </a:r>
            <a:r>
              <a:rPr lang="en-US" dirty="0" err="1"/>
              <a:t>washington</a:t>
            </a:r>
            <a:r>
              <a:rPr lang="en-US" dirty="0"/>
              <a:t>/news/2020/01/31/national-institutes-of-health-floats-additions-</a:t>
            </a:r>
            <a:r>
              <a:rPr lang="en-US" dirty="0" err="1"/>
              <a:t>to.html</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MajorEmployersInMontgomeryCounty.pdf</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MajorEmployersInPrinceGeorgesCounty.pdf</a:t>
            </a:r>
            <a:r>
              <a:rPr lang="en-US" dirty="0"/>
              <a:t> </a:t>
            </a:r>
          </a:p>
          <a:p>
            <a:endParaRPr lang="en-US" dirty="0"/>
          </a:p>
          <a:p>
            <a:r>
              <a:rPr lang="en-US" dirty="0"/>
              <a:t>Not shown, Andrews Air force base 17,500</a:t>
            </a:r>
          </a:p>
          <a:p>
            <a:endParaRPr lang="en-US" dirty="0"/>
          </a:p>
          <a:p>
            <a:r>
              <a:rPr lang="en-US" dirty="0"/>
              <a:t>Nasa Goddard, 10,000 Contractors and Civil servants. </a:t>
            </a:r>
          </a:p>
          <a:p>
            <a:r>
              <a:rPr lang="en-US" b="1" dirty="0"/>
              <a:t>Growth rate by county: https://</a:t>
            </a:r>
            <a:r>
              <a:rPr lang="en-US" b="1" dirty="0" err="1"/>
              <a:t>mdpgis.mdp.state.md.us</a:t>
            </a:r>
            <a:r>
              <a:rPr lang="en-US" b="1" dirty="0"/>
              <a:t>/</a:t>
            </a:r>
            <a:r>
              <a:rPr lang="en-US" b="1" dirty="0" err="1"/>
              <a:t>population_growth</a:t>
            </a:r>
            <a:r>
              <a:rPr lang="en-US" b="1" dirty="0"/>
              <a:t>/ Map/graphic </a:t>
            </a:r>
          </a:p>
        </p:txBody>
      </p:sp>
      <p:sp>
        <p:nvSpPr>
          <p:cNvPr id="4" name="Slide Number Placeholder 3"/>
          <p:cNvSpPr>
            <a:spLocks noGrp="1"/>
          </p:cNvSpPr>
          <p:nvPr>
            <p:ph type="sldNum" sz="quarter" idx="5"/>
          </p:nvPr>
        </p:nvSpPr>
        <p:spPr/>
        <p:txBody>
          <a:bodyPr/>
          <a:lstStyle/>
          <a:p>
            <a:fld id="{7B670843-C8D2-E74D-956B-10EDA603FCD1}" type="slidenum">
              <a:rPr lang="en-US" smtClean="0"/>
              <a:t>4</a:t>
            </a:fld>
            <a:endParaRPr lang="en-US"/>
          </a:p>
        </p:txBody>
      </p:sp>
    </p:spTree>
    <p:extLst>
      <p:ext uri="{BB962C8B-B14F-4D97-AF65-F5344CB8AC3E}">
        <p14:creationId xmlns:p14="http://schemas.microsoft.com/office/powerpoint/2010/main" val="400409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to the estimated 2020 population, you start to see more clustering along the I-95 corridor between Baltimore City and Washington D.C. People moving out of the city and into the counties to the south and west. Based on these two figures alone, I would estimate the rural counties on the east coast of MD, as well as on in the mountainous western counties had a population gain along the lines of the state average over 40 years. They don't seem to contain any </a:t>
            </a:r>
            <a:r>
              <a:rPr lang="en-US" dirty="0" err="1"/>
              <a:t>outliars</a:t>
            </a:r>
            <a:r>
              <a:rPr lang="en-US" dirty="0"/>
              <a:t> that would suggest a drastic population shift. </a:t>
            </a:r>
          </a:p>
          <a:p>
            <a:endParaRPr lang="en-US" dirty="0"/>
          </a:p>
          <a:p>
            <a:endParaRPr lang="en-US" dirty="0"/>
          </a:p>
        </p:txBody>
      </p:sp>
      <p:sp>
        <p:nvSpPr>
          <p:cNvPr id="4" name="Slide Number Placeholder 3"/>
          <p:cNvSpPr>
            <a:spLocks noGrp="1"/>
          </p:cNvSpPr>
          <p:nvPr>
            <p:ph type="sldNum" sz="quarter" idx="5"/>
          </p:nvPr>
        </p:nvSpPr>
        <p:spPr/>
        <p:txBody>
          <a:bodyPr/>
          <a:lstStyle/>
          <a:p>
            <a:fld id="{7B670843-C8D2-E74D-956B-10EDA603FCD1}" type="slidenum">
              <a:rPr lang="en-US" smtClean="0"/>
              <a:t>5</a:t>
            </a:fld>
            <a:endParaRPr lang="en-US"/>
          </a:p>
        </p:txBody>
      </p:sp>
    </p:spTree>
    <p:extLst>
      <p:ext uri="{BB962C8B-B14F-4D97-AF65-F5344CB8AC3E}">
        <p14:creationId xmlns:p14="http://schemas.microsoft.com/office/powerpoint/2010/main" val="132082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a quick analysis of the difference in population over the 40 year period, this would appear to be correct. A mild increase to those counties lying to the east of the bay and out west in the mountains. Meanwhile there was a noticeable decrease in the population of Baltimore City. As well as an above average increase in Montgomery, Howard, Anne Arundel and Prince Georges’ counties. </a:t>
            </a:r>
          </a:p>
          <a:p>
            <a:endParaRPr lang="en-US" dirty="0"/>
          </a:p>
          <a:p>
            <a:r>
              <a:rPr lang="en-US" dirty="0"/>
              <a:t>Baltimore city had the largest decrease, MC with the largest increase</a:t>
            </a:r>
          </a:p>
          <a:p>
            <a:r>
              <a:rPr lang="en-US" dirty="0"/>
              <a:t>Howard, AA, and PG all increasing substantially as well. </a:t>
            </a:r>
          </a:p>
          <a:p>
            <a:r>
              <a:rPr lang="en-US" dirty="0"/>
              <a:t>What caused the population in Baltimore city to drop so substantially.  </a:t>
            </a:r>
          </a:p>
          <a:p>
            <a:endParaRPr lang="en-US" dirty="0"/>
          </a:p>
          <a:p>
            <a:r>
              <a:rPr lang="en-US" dirty="0"/>
              <a:t>~~~~~~~~~~~</a:t>
            </a:r>
          </a:p>
          <a:p>
            <a:r>
              <a:rPr lang="en-US" dirty="0"/>
              <a:t>NIH, Montgomery county's largest employer, Walter Reed 2</a:t>
            </a:r>
            <a:r>
              <a:rPr lang="en-US" baseline="30000" dirty="0"/>
              <a:t>nd</a:t>
            </a:r>
            <a:r>
              <a:rPr lang="en-US" dirty="0"/>
              <a:t> Largest</a:t>
            </a:r>
          </a:p>
          <a:p>
            <a:endParaRPr lang="en-US" dirty="0"/>
          </a:p>
          <a:p>
            <a:r>
              <a:rPr lang="en-US" dirty="0"/>
              <a:t>Washington Business Journal 2020. https://</a:t>
            </a:r>
            <a:r>
              <a:rPr lang="en-US" dirty="0" err="1"/>
              <a:t>www.bizjournals.com</a:t>
            </a:r>
            <a:r>
              <a:rPr lang="en-US" dirty="0"/>
              <a:t>/</a:t>
            </a:r>
            <a:r>
              <a:rPr lang="en-US" dirty="0" err="1"/>
              <a:t>washington</a:t>
            </a:r>
            <a:r>
              <a:rPr lang="en-US" dirty="0"/>
              <a:t>/news/2020/01/31/national-institutes-of-health-floats-additions-</a:t>
            </a:r>
            <a:r>
              <a:rPr lang="en-US" dirty="0" err="1"/>
              <a:t>to.html</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MajorEmployersInMontgomeryCounty.pdf</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MajorEmployersInPrinceGeorgesCounty.pdf</a:t>
            </a:r>
            <a:r>
              <a:rPr lang="en-US" dirty="0"/>
              <a:t> </a:t>
            </a:r>
          </a:p>
          <a:p>
            <a:endParaRPr lang="en-US" dirty="0"/>
          </a:p>
          <a:p>
            <a:r>
              <a:rPr lang="en-US" dirty="0"/>
              <a:t>Not shown, Andrews Air force base 17,500</a:t>
            </a:r>
          </a:p>
          <a:p>
            <a:endParaRPr lang="en-US" dirty="0"/>
          </a:p>
          <a:p>
            <a:r>
              <a:rPr lang="en-US" dirty="0"/>
              <a:t>Nasa Goddard, 10,000 Contractors and Civil servants. </a:t>
            </a:r>
          </a:p>
          <a:p>
            <a:r>
              <a:rPr lang="en-US" b="1" dirty="0"/>
              <a:t>Growth rate by county: https://</a:t>
            </a:r>
            <a:r>
              <a:rPr lang="en-US" b="1" dirty="0" err="1"/>
              <a:t>mdpgis.mdp.state.md.us</a:t>
            </a:r>
            <a:r>
              <a:rPr lang="en-US" b="1" dirty="0"/>
              <a:t>/</a:t>
            </a:r>
            <a:r>
              <a:rPr lang="en-US" b="1" dirty="0" err="1"/>
              <a:t>population_growth</a:t>
            </a:r>
            <a:r>
              <a:rPr lang="en-US" b="1" dirty="0"/>
              <a:t>/ Map/graphic </a:t>
            </a:r>
          </a:p>
        </p:txBody>
      </p:sp>
      <p:sp>
        <p:nvSpPr>
          <p:cNvPr id="4" name="Slide Number Placeholder 3"/>
          <p:cNvSpPr>
            <a:spLocks noGrp="1"/>
          </p:cNvSpPr>
          <p:nvPr>
            <p:ph type="sldNum" sz="quarter" idx="5"/>
          </p:nvPr>
        </p:nvSpPr>
        <p:spPr/>
        <p:txBody>
          <a:bodyPr/>
          <a:lstStyle/>
          <a:p>
            <a:fld id="{7B670843-C8D2-E74D-956B-10EDA603FCD1}" type="slidenum">
              <a:rPr lang="en-US" smtClean="0"/>
              <a:t>6</a:t>
            </a:fld>
            <a:endParaRPr lang="en-US"/>
          </a:p>
        </p:txBody>
      </p:sp>
    </p:spTree>
    <p:extLst>
      <p:ext uri="{BB962C8B-B14F-4D97-AF65-F5344CB8AC3E}">
        <p14:creationId xmlns:p14="http://schemas.microsoft.com/office/powerpoint/2010/main" val="77834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sort of change is considered substantial? Or statistically significant compared to the overall growth of the rest of the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MD 1980 </a:t>
            </a:r>
            <a:r>
              <a:rPr lang="en-US" sz="1200" kern="1200" dirty="0">
                <a:solidFill>
                  <a:schemeClr val="tx1"/>
                </a:solidFill>
                <a:effectLst/>
                <a:latin typeface="+mn-lt"/>
                <a:ea typeface="+mn-ea"/>
                <a:cs typeface="+mn-cs"/>
              </a:rPr>
              <a:t>4,122,547. 2020:  5,993,350   68.7% percent increase in 40 years. 1.7% per year. Looking at this map you can see the counties that went above and beyond this rate of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Howard county and </a:t>
            </a:r>
            <a:r>
              <a:rPr lang="en-US" dirty="0" err="1"/>
              <a:t>calvert</a:t>
            </a:r>
            <a:r>
              <a:rPr lang="en-US" dirty="0"/>
              <a:t> county exceeding 4% year over year. </a:t>
            </a:r>
          </a:p>
          <a:p>
            <a:r>
              <a:rPr lang="en-US" dirty="0"/>
              <a:t> </a:t>
            </a:r>
          </a:p>
          <a:p>
            <a:r>
              <a:rPr lang="en-US" dirty="0"/>
              <a:t>~~~~~~~~~~~</a:t>
            </a:r>
          </a:p>
          <a:p>
            <a:r>
              <a:rPr lang="en-US" dirty="0"/>
              <a:t>NIH, Montgomery county's largest employer, Walter Reed 2</a:t>
            </a:r>
            <a:r>
              <a:rPr lang="en-US" baseline="30000" dirty="0"/>
              <a:t>nd</a:t>
            </a:r>
            <a:r>
              <a:rPr lang="en-US" dirty="0"/>
              <a:t> Largest</a:t>
            </a:r>
          </a:p>
          <a:p>
            <a:endParaRPr lang="en-US" dirty="0"/>
          </a:p>
          <a:p>
            <a:r>
              <a:rPr lang="en-US" dirty="0"/>
              <a:t>Washington Business Journal 2020. https://</a:t>
            </a:r>
            <a:r>
              <a:rPr lang="en-US" dirty="0" err="1"/>
              <a:t>www.bizjournals.com</a:t>
            </a:r>
            <a:r>
              <a:rPr lang="en-US" dirty="0"/>
              <a:t>/</a:t>
            </a:r>
            <a:r>
              <a:rPr lang="en-US" dirty="0" err="1"/>
              <a:t>washington</a:t>
            </a:r>
            <a:r>
              <a:rPr lang="en-US" dirty="0"/>
              <a:t>/news/2020/01/31/national-institutes-of-health-floats-additions-</a:t>
            </a:r>
            <a:r>
              <a:rPr lang="en-US" dirty="0" err="1"/>
              <a:t>to.html</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MajorEmployersInMontgomeryCounty.pdf</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MajorEmployersInPrinceGeorgesCounty.pdf</a:t>
            </a:r>
            <a:r>
              <a:rPr lang="en-US" dirty="0"/>
              <a:t> </a:t>
            </a:r>
          </a:p>
          <a:p>
            <a:endParaRPr lang="en-US" dirty="0"/>
          </a:p>
          <a:p>
            <a:r>
              <a:rPr lang="en-US" dirty="0"/>
              <a:t>Not shown, Andrews Air force base 17,500</a:t>
            </a:r>
          </a:p>
          <a:p>
            <a:endParaRPr lang="en-US" dirty="0"/>
          </a:p>
          <a:p>
            <a:r>
              <a:rPr lang="en-US" dirty="0"/>
              <a:t>Nasa Goddard, 10,000 Contractors and Civil servants. </a:t>
            </a:r>
          </a:p>
          <a:p>
            <a:r>
              <a:rPr lang="en-US" b="1" dirty="0"/>
              <a:t>Growth rate by county: https://</a:t>
            </a:r>
            <a:r>
              <a:rPr lang="en-US" b="1" dirty="0" err="1"/>
              <a:t>mdpgis.mdp.state.md.us</a:t>
            </a:r>
            <a:r>
              <a:rPr lang="en-US" b="1" dirty="0"/>
              <a:t>/</a:t>
            </a:r>
            <a:r>
              <a:rPr lang="en-US" b="1" dirty="0" err="1"/>
              <a:t>population_growth</a:t>
            </a:r>
            <a:r>
              <a:rPr lang="en-US" b="1" dirty="0"/>
              <a:t>/ Map/graphic </a:t>
            </a:r>
          </a:p>
        </p:txBody>
      </p:sp>
      <p:sp>
        <p:nvSpPr>
          <p:cNvPr id="4" name="Slide Number Placeholder 3"/>
          <p:cNvSpPr>
            <a:spLocks noGrp="1"/>
          </p:cNvSpPr>
          <p:nvPr>
            <p:ph type="sldNum" sz="quarter" idx="5"/>
          </p:nvPr>
        </p:nvSpPr>
        <p:spPr/>
        <p:txBody>
          <a:bodyPr/>
          <a:lstStyle/>
          <a:p>
            <a:fld id="{7B670843-C8D2-E74D-956B-10EDA603FCD1}" type="slidenum">
              <a:rPr lang="en-US" smtClean="0"/>
              <a:t>7</a:t>
            </a:fld>
            <a:endParaRPr lang="en-US"/>
          </a:p>
        </p:txBody>
      </p:sp>
    </p:spTree>
    <p:extLst>
      <p:ext uri="{BB962C8B-B14F-4D97-AF65-F5344CB8AC3E}">
        <p14:creationId xmlns:p14="http://schemas.microsoft.com/office/powerpoint/2010/main" val="320472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 Area, With Mountains to the west, the bay at its center, and the Atlantic ocean to the east, there can be a number of geographic factors that could influence development. Consequently Chesapeake Bay watershed encompasses nearly the entire state of Maryland. </a:t>
            </a:r>
          </a:p>
          <a:p>
            <a:endParaRPr lang="en-US" dirty="0"/>
          </a:p>
          <a:p>
            <a:r>
              <a:rPr lang="en-US" dirty="0"/>
              <a:t>Maryland contains both The DC and Baltimore metro areas and is beneficial due to access of both job markets. It is not uncommon to have households with some member working in or near Baltimore, with others in or near Washington DC.</a:t>
            </a:r>
          </a:p>
          <a:p>
            <a:endParaRPr lang="en-US" dirty="0"/>
          </a:p>
          <a:p>
            <a:r>
              <a:rPr lang="en-US" dirty="0"/>
              <a:t>Located in the northeast corridor. By train, an individual can access Philadelphia by Amtrak train service in just over an hour, or NYC in just over 2 hours. Global companies and travel enthusiasts have access to 3 major international airports. Baltimore Washington International, Reagan National, and Washington Dulles. </a:t>
            </a:r>
          </a:p>
          <a:p>
            <a:endParaRPr lang="en-US" dirty="0"/>
          </a:p>
          <a:p>
            <a:r>
              <a:rPr lang="en-US" dirty="0"/>
              <a:t>It comes as no surprise that many government entities and global companies have chosen MD as their headquarters. Here are some of the top employers in the area by number of workers.  </a:t>
            </a:r>
          </a:p>
          <a:p>
            <a:endParaRPr lang="en-US" dirty="0"/>
          </a:p>
          <a:p>
            <a:endParaRPr lang="en-US" dirty="0"/>
          </a:p>
          <a:p>
            <a:endParaRPr lang="en-US" dirty="0"/>
          </a:p>
          <a:p>
            <a:endParaRPr lang="en-US" dirty="0"/>
          </a:p>
          <a:p>
            <a:r>
              <a:rPr lang="en-US" dirty="0"/>
              <a:t>NIH, Montgomery county's largest employer, Walter Reed 2</a:t>
            </a:r>
            <a:r>
              <a:rPr lang="en-US" baseline="30000" dirty="0"/>
              <a:t>nd</a:t>
            </a:r>
            <a:r>
              <a:rPr lang="en-US" dirty="0"/>
              <a:t> Largest</a:t>
            </a:r>
          </a:p>
          <a:p>
            <a:endParaRPr lang="en-US" dirty="0"/>
          </a:p>
          <a:p>
            <a:r>
              <a:rPr lang="en-US" dirty="0"/>
              <a:t>Washington Business Journal 2020. https://</a:t>
            </a:r>
            <a:r>
              <a:rPr lang="en-US" dirty="0" err="1"/>
              <a:t>www.bizjournals.com</a:t>
            </a:r>
            <a:r>
              <a:rPr lang="en-US" dirty="0"/>
              <a:t>/</a:t>
            </a:r>
            <a:r>
              <a:rPr lang="en-US" dirty="0" err="1"/>
              <a:t>washington</a:t>
            </a:r>
            <a:r>
              <a:rPr lang="en-US" dirty="0"/>
              <a:t>/news/2020/01/31/national-institutes-of-health-floats-additions-</a:t>
            </a:r>
            <a:r>
              <a:rPr lang="en-US" dirty="0" err="1"/>
              <a:t>to.html</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MajorEmployersInMontgomeryCounty.pdf</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MajorEmployersInPrinceGeorgesCounty.pdf</a:t>
            </a:r>
            <a:r>
              <a:rPr lang="en-US" dirty="0"/>
              <a:t> </a:t>
            </a:r>
          </a:p>
          <a:p>
            <a:endParaRPr lang="en-US" dirty="0"/>
          </a:p>
          <a:p>
            <a:r>
              <a:rPr lang="en-US" dirty="0"/>
              <a:t>Not shown, Andrews Air force base 17,500</a:t>
            </a:r>
          </a:p>
          <a:p>
            <a:endParaRPr lang="en-US" dirty="0"/>
          </a:p>
          <a:p>
            <a:r>
              <a:rPr lang="en-US" dirty="0"/>
              <a:t>Nasa Goddard, 10,000 Contractors and Civil servants. </a:t>
            </a:r>
          </a:p>
          <a:p>
            <a:r>
              <a:rPr lang="en-US" b="1" dirty="0"/>
              <a:t>Growth rate by county: https://</a:t>
            </a:r>
            <a:r>
              <a:rPr lang="en-US" b="1" dirty="0" err="1"/>
              <a:t>mdpgis.mdp.state.md.us</a:t>
            </a:r>
            <a:r>
              <a:rPr lang="en-US" b="1" dirty="0"/>
              <a:t>/</a:t>
            </a:r>
            <a:r>
              <a:rPr lang="en-US" b="1" dirty="0" err="1"/>
              <a:t>population_growth</a:t>
            </a:r>
            <a:r>
              <a:rPr lang="en-US" b="1" dirty="0"/>
              <a:t>/ Map/graphic </a:t>
            </a:r>
          </a:p>
        </p:txBody>
      </p:sp>
      <p:sp>
        <p:nvSpPr>
          <p:cNvPr id="4" name="Slide Number Placeholder 3"/>
          <p:cNvSpPr>
            <a:spLocks noGrp="1"/>
          </p:cNvSpPr>
          <p:nvPr>
            <p:ph type="sldNum" sz="quarter" idx="5"/>
          </p:nvPr>
        </p:nvSpPr>
        <p:spPr/>
        <p:txBody>
          <a:bodyPr/>
          <a:lstStyle/>
          <a:p>
            <a:fld id="{7B670843-C8D2-E74D-956B-10EDA603FCD1}" type="slidenum">
              <a:rPr lang="en-US" smtClean="0"/>
              <a:t>8</a:t>
            </a:fld>
            <a:endParaRPr lang="en-US"/>
          </a:p>
        </p:txBody>
      </p:sp>
    </p:spTree>
    <p:extLst>
      <p:ext uri="{BB962C8B-B14F-4D97-AF65-F5344CB8AC3E}">
        <p14:creationId xmlns:p14="http://schemas.microsoft.com/office/powerpoint/2010/main" val="119122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a:t>
            </a:r>
          </a:p>
          <a:p>
            <a:endParaRPr lang="en-US" dirty="0"/>
          </a:p>
          <a:p>
            <a:endParaRPr lang="en-US" dirty="0"/>
          </a:p>
          <a:p>
            <a:endParaRPr lang="en-US" dirty="0"/>
          </a:p>
          <a:p>
            <a:endParaRPr lang="en-US" dirty="0"/>
          </a:p>
          <a:p>
            <a:r>
              <a:rPr lang="en-US" dirty="0"/>
              <a:t>NIH, Montgomery county's largest employer, Walter Reed 2</a:t>
            </a:r>
            <a:r>
              <a:rPr lang="en-US" baseline="30000" dirty="0"/>
              <a:t>nd</a:t>
            </a:r>
            <a:r>
              <a:rPr lang="en-US" dirty="0"/>
              <a:t> Largest</a:t>
            </a:r>
          </a:p>
          <a:p>
            <a:endParaRPr lang="en-US" dirty="0"/>
          </a:p>
          <a:p>
            <a:r>
              <a:rPr lang="en-US" dirty="0"/>
              <a:t>Washington Business Journal 2020. https://</a:t>
            </a:r>
            <a:r>
              <a:rPr lang="en-US" dirty="0" err="1"/>
              <a:t>www.bizjournals.com</a:t>
            </a:r>
            <a:r>
              <a:rPr lang="en-US" dirty="0"/>
              <a:t>/</a:t>
            </a:r>
            <a:r>
              <a:rPr lang="en-US" dirty="0" err="1"/>
              <a:t>washington</a:t>
            </a:r>
            <a:r>
              <a:rPr lang="en-US" dirty="0"/>
              <a:t>/news/2020/01/31/national-institutes-of-health-floats-additions-</a:t>
            </a:r>
            <a:r>
              <a:rPr lang="en-US" dirty="0" err="1"/>
              <a:t>to.html</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MajorEmployersInMontgomeryCounty.pdf</a:t>
            </a:r>
            <a:r>
              <a:rPr lang="en-US" dirty="0"/>
              <a:t> </a:t>
            </a:r>
          </a:p>
          <a:p>
            <a:endParaRPr lang="en-US" dirty="0"/>
          </a:p>
          <a:p>
            <a:r>
              <a:rPr lang="en-US" dirty="0"/>
              <a:t>https://</a:t>
            </a:r>
            <a:r>
              <a:rPr lang="en-US" dirty="0" err="1"/>
              <a:t>commerce.maryland.gov</a:t>
            </a:r>
            <a:r>
              <a:rPr lang="en-US" dirty="0"/>
              <a:t>/Documents/</a:t>
            </a:r>
            <a:r>
              <a:rPr lang="en-US" dirty="0" err="1"/>
              <a:t>ResearchDocument</a:t>
            </a:r>
            <a:r>
              <a:rPr lang="en-US" dirty="0"/>
              <a:t>/</a:t>
            </a:r>
            <a:r>
              <a:rPr lang="en-US" dirty="0" err="1"/>
              <a:t>MajorEmployersInPrinceGeorgesCounty.pdf</a:t>
            </a:r>
            <a:r>
              <a:rPr lang="en-US" dirty="0"/>
              <a:t> </a:t>
            </a:r>
          </a:p>
          <a:p>
            <a:endParaRPr lang="en-US" dirty="0"/>
          </a:p>
          <a:p>
            <a:r>
              <a:rPr lang="en-US" dirty="0"/>
              <a:t>Not shown, Andrews Air force base 17,500</a:t>
            </a:r>
          </a:p>
          <a:p>
            <a:endParaRPr lang="en-US" dirty="0"/>
          </a:p>
          <a:p>
            <a:r>
              <a:rPr lang="en-US" dirty="0"/>
              <a:t>Nasa Goddard, 10,000 Contractors and Civil servants. </a:t>
            </a:r>
          </a:p>
          <a:p>
            <a:r>
              <a:rPr lang="en-US" b="1" dirty="0"/>
              <a:t>Growth rate by county: https://</a:t>
            </a:r>
            <a:r>
              <a:rPr lang="en-US" b="1" dirty="0" err="1"/>
              <a:t>mdpgis.mdp.state.md.us</a:t>
            </a:r>
            <a:r>
              <a:rPr lang="en-US" b="1" dirty="0"/>
              <a:t>/</a:t>
            </a:r>
            <a:r>
              <a:rPr lang="en-US" b="1" dirty="0" err="1"/>
              <a:t>population_growth</a:t>
            </a:r>
            <a:r>
              <a:rPr lang="en-US" b="1" dirty="0"/>
              <a:t>/ Map/graphic </a:t>
            </a:r>
          </a:p>
        </p:txBody>
      </p:sp>
      <p:sp>
        <p:nvSpPr>
          <p:cNvPr id="4" name="Slide Number Placeholder 3"/>
          <p:cNvSpPr>
            <a:spLocks noGrp="1"/>
          </p:cNvSpPr>
          <p:nvPr>
            <p:ph type="sldNum" sz="quarter" idx="5"/>
          </p:nvPr>
        </p:nvSpPr>
        <p:spPr/>
        <p:txBody>
          <a:bodyPr/>
          <a:lstStyle/>
          <a:p>
            <a:fld id="{7B670843-C8D2-E74D-956B-10EDA603FCD1}" type="slidenum">
              <a:rPr lang="en-US" smtClean="0"/>
              <a:t>9</a:t>
            </a:fld>
            <a:endParaRPr lang="en-US"/>
          </a:p>
        </p:txBody>
      </p:sp>
    </p:spTree>
    <p:extLst>
      <p:ext uri="{BB962C8B-B14F-4D97-AF65-F5344CB8AC3E}">
        <p14:creationId xmlns:p14="http://schemas.microsoft.com/office/powerpoint/2010/main" val="352009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5B34-9599-E342-84D4-CCC00B4E7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EBCC27-EE4D-624D-A542-1186F510B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D0C9A3-ED22-6E43-A8E9-511C4DE9A6B2}"/>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5" name="Footer Placeholder 4">
            <a:extLst>
              <a:ext uri="{FF2B5EF4-FFF2-40B4-BE49-F238E27FC236}">
                <a16:creationId xmlns:a16="http://schemas.microsoft.com/office/drawing/2014/main" id="{FD6571BD-AD56-264F-BB0C-442DFE005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7977C-BD7E-5A4B-AF45-EDB23206CA4A}"/>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10419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1AE7-543D-F441-A568-9CD80C4B92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C4F9B-AA55-7142-8918-2E7F7FFF85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30009-12AC-1644-9959-1B16E4B5D817}"/>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5" name="Footer Placeholder 4">
            <a:extLst>
              <a:ext uri="{FF2B5EF4-FFF2-40B4-BE49-F238E27FC236}">
                <a16:creationId xmlns:a16="http://schemas.microsoft.com/office/drawing/2014/main" id="{CCC2DBD9-E76F-1841-8F40-CD6FCE00F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A0C38-A31F-8B46-95A3-CC739CC4BF07}"/>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298783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4E9B4-37CC-C042-AC0F-D922D71C8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2227EF-96D4-EB4F-8F00-8EECE969B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1B5CD-412A-B54A-B732-1C0973752E42}"/>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5" name="Footer Placeholder 4">
            <a:extLst>
              <a:ext uri="{FF2B5EF4-FFF2-40B4-BE49-F238E27FC236}">
                <a16:creationId xmlns:a16="http://schemas.microsoft.com/office/drawing/2014/main" id="{96916575-D49A-B44E-A4D7-04A3AF435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FE8FE-71F5-904A-A46B-438411242D20}"/>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165333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9B48-7D6C-644D-ACAC-B6D3DF10B8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46294-53C0-6045-9CC9-C72D10C32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D5D08-F8BA-8C41-952B-33A740DF9ACA}"/>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5" name="Footer Placeholder 4">
            <a:extLst>
              <a:ext uri="{FF2B5EF4-FFF2-40B4-BE49-F238E27FC236}">
                <a16:creationId xmlns:a16="http://schemas.microsoft.com/office/drawing/2014/main" id="{5F03B50F-4D2E-3746-8F5E-5136C63CC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062C4-0D70-A840-86A2-CA376813E989}"/>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49564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D142-7910-FF45-A70B-AC0DAE8340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8094F-43DA-AC4C-802C-3601D19BA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320795-F5DF-8A4B-953D-F4DC2453983D}"/>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5" name="Footer Placeholder 4">
            <a:extLst>
              <a:ext uri="{FF2B5EF4-FFF2-40B4-BE49-F238E27FC236}">
                <a16:creationId xmlns:a16="http://schemas.microsoft.com/office/drawing/2014/main" id="{19F83102-A5EE-0D47-B0B2-BAFEEEB60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0983B-8F8D-3449-80D6-4722D8DF59D4}"/>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204711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2138-4932-AE4F-AB9D-B6DF9F6DE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B4711-3B0B-224D-AC10-AD97CD208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79ECC1-CF4B-DA4C-AF9F-54F101FD58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552559-559B-3D4C-9EED-AB64B2B0E0B6}"/>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6" name="Footer Placeholder 5">
            <a:extLst>
              <a:ext uri="{FF2B5EF4-FFF2-40B4-BE49-F238E27FC236}">
                <a16:creationId xmlns:a16="http://schemas.microsoft.com/office/drawing/2014/main" id="{907129AE-5494-3C4C-8BCB-792CE5A3A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FFAD8-609D-6147-A7EB-2347D8CDEA7B}"/>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382047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2508-260C-3F43-8D6E-E8284AF69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F2474-2D56-B744-B77E-7193169C5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277193-8969-6040-94E8-6DBDA24BF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152CA5-C26E-4346-9EEF-186338A96E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EC1CA9-B306-F14B-BC8B-933CEE4CF8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26DAA-E6A8-714B-8EA0-DAA4CE22A8D8}"/>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8" name="Footer Placeholder 7">
            <a:extLst>
              <a:ext uri="{FF2B5EF4-FFF2-40B4-BE49-F238E27FC236}">
                <a16:creationId xmlns:a16="http://schemas.microsoft.com/office/drawing/2014/main" id="{007113A8-7039-3841-9900-F05C84AAF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904A3E-AA4F-1946-B227-843878D49E09}"/>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27362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A3BC-48A8-7748-8FDE-7C777971C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AD752A-AF94-A240-BDE6-4DC719BE0633}"/>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4" name="Footer Placeholder 3">
            <a:extLst>
              <a:ext uri="{FF2B5EF4-FFF2-40B4-BE49-F238E27FC236}">
                <a16:creationId xmlns:a16="http://schemas.microsoft.com/office/drawing/2014/main" id="{C7EE9BB6-E3CE-6444-8C3B-881151618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1EBB2-A270-3641-8CFC-B307F204B394}"/>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275350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CAB483-3025-FA48-928E-AADAB6756320}"/>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3" name="Footer Placeholder 2">
            <a:extLst>
              <a:ext uri="{FF2B5EF4-FFF2-40B4-BE49-F238E27FC236}">
                <a16:creationId xmlns:a16="http://schemas.microsoft.com/office/drawing/2014/main" id="{4A3A3943-5D9D-D945-A93E-D71D459313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BFB51-B184-3747-8D93-4B750ED2426C}"/>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7392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4D5A-EFEB-B948-A50B-615CE70D4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10DC41-5DBE-C140-AB3C-5EE2CB488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3F81A-DC78-4647-91F9-7A7B46DFD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0CE0E-3343-6648-98FB-B15521D3402E}"/>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6" name="Footer Placeholder 5">
            <a:extLst>
              <a:ext uri="{FF2B5EF4-FFF2-40B4-BE49-F238E27FC236}">
                <a16:creationId xmlns:a16="http://schemas.microsoft.com/office/drawing/2014/main" id="{28DF8F03-ED57-1346-98C4-013D40D5B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D0F98-BA1C-9847-B2D1-58A29E14A4E1}"/>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277745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923B-E3D0-7B43-84BC-82775F557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F05785-E497-364C-872F-24FDA21AF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D2A88C-ACE8-3440-A7F1-63374E96D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C0249-063E-9E41-B4F7-9CB3094E3C55}"/>
              </a:ext>
            </a:extLst>
          </p:cNvPr>
          <p:cNvSpPr>
            <a:spLocks noGrp="1"/>
          </p:cNvSpPr>
          <p:nvPr>
            <p:ph type="dt" sz="half" idx="10"/>
          </p:nvPr>
        </p:nvSpPr>
        <p:spPr/>
        <p:txBody>
          <a:bodyPr/>
          <a:lstStyle/>
          <a:p>
            <a:fld id="{AA0BF618-EF14-0C48-978A-1678EBEAEE52}" type="datetimeFigureOut">
              <a:rPr lang="en-US" smtClean="0"/>
              <a:t>5/5/20</a:t>
            </a:fld>
            <a:endParaRPr lang="en-US"/>
          </a:p>
        </p:txBody>
      </p:sp>
      <p:sp>
        <p:nvSpPr>
          <p:cNvPr id="6" name="Footer Placeholder 5">
            <a:extLst>
              <a:ext uri="{FF2B5EF4-FFF2-40B4-BE49-F238E27FC236}">
                <a16:creationId xmlns:a16="http://schemas.microsoft.com/office/drawing/2014/main" id="{96B04307-E36D-7648-9486-65D365D61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75483-A860-1448-BBDC-DBDE4488BBA6}"/>
              </a:ext>
            </a:extLst>
          </p:cNvPr>
          <p:cNvSpPr>
            <a:spLocks noGrp="1"/>
          </p:cNvSpPr>
          <p:nvPr>
            <p:ph type="sldNum" sz="quarter" idx="12"/>
          </p:nvPr>
        </p:nvSpPr>
        <p:spPr/>
        <p:txBody>
          <a:bodyPr/>
          <a:lstStyle/>
          <a:p>
            <a:fld id="{EA3E81F5-3C20-534C-BC8D-2A6FF977B64F}" type="slidenum">
              <a:rPr lang="en-US" smtClean="0"/>
              <a:t>‹#›</a:t>
            </a:fld>
            <a:endParaRPr lang="en-US"/>
          </a:p>
        </p:txBody>
      </p:sp>
    </p:spTree>
    <p:extLst>
      <p:ext uri="{BB962C8B-B14F-4D97-AF65-F5344CB8AC3E}">
        <p14:creationId xmlns:p14="http://schemas.microsoft.com/office/powerpoint/2010/main" val="124920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D3C2D-5E05-C84F-9545-CAE2B8F3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554FA2-C3B4-C745-8590-1319746D7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D14BE-7298-6542-A21A-62EA778D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BF618-EF14-0C48-978A-1678EBEAEE52}" type="datetimeFigureOut">
              <a:rPr lang="en-US" smtClean="0"/>
              <a:t>5/5/20</a:t>
            </a:fld>
            <a:endParaRPr lang="en-US"/>
          </a:p>
        </p:txBody>
      </p:sp>
      <p:sp>
        <p:nvSpPr>
          <p:cNvPr id="5" name="Footer Placeholder 4">
            <a:extLst>
              <a:ext uri="{FF2B5EF4-FFF2-40B4-BE49-F238E27FC236}">
                <a16:creationId xmlns:a16="http://schemas.microsoft.com/office/drawing/2014/main" id="{35259016-4494-AE43-A76C-27798AD22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6995C7-3127-BF4F-986E-D7C8CC493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E81F5-3C20-534C-BC8D-2A6FF977B64F}" type="slidenum">
              <a:rPr lang="en-US" smtClean="0"/>
              <a:t>‹#›</a:t>
            </a:fld>
            <a:endParaRPr lang="en-US"/>
          </a:p>
        </p:txBody>
      </p:sp>
    </p:spTree>
    <p:extLst>
      <p:ext uri="{BB962C8B-B14F-4D97-AF65-F5344CB8AC3E}">
        <p14:creationId xmlns:p14="http://schemas.microsoft.com/office/powerpoint/2010/main" val="164612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tiff"/><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4000" r="-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DE5FCB-3FFD-4561-B3C1-C7BE5921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70544-C7F5-E044-B2E1-2698B7042FEB}"/>
              </a:ext>
            </a:extLst>
          </p:cNvPr>
          <p:cNvSpPr>
            <a:spLocks noGrp="1"/>
          </p:cNvSpPr>
          <p:nvPr>
            <p:ph type="ctrTitle"/>
          </p:nvPr>
        </p:nvSpPr>
        <p:spPr>
          <a:xfrm>
            <a:off x="4380588" y="965199"/>
            <a:ext cx="6766078" cy="4927601"/>
          </a:xfrm>
        </p:spPr>
        <p:txBody>
          <a:bodyPr anchor="ctr">
            <a:normAutofit/>
          </a:bodyPr>
          <a:lstStyle/>
          <a:p>
            <a:pPr algn="l"/>
            <a:r>
              <a:rPr lang="en-US" sz="4800" dirty="0">
                <a:solidFill>
                  <a:schemeClr val="tx1">
                    <a:lumMod val="85000"/>
                    <a:lumOff val="15000"/>
                  </a:schemeClr>
                </a:solidFill>
              </a:rPr>
              <a:t>What Drives Place-Based Development in Maryland? </a:t>
            </a:r>
            <a:br>
              <a:rPr lang="en-US" sz="4800" dirty="0">
                <a:solidFill>
                  <a:schemeClr val="tx1">
                    <a:lumMod val="85000"/>
                    <a:lumOff val="15000"/>
                  </a:schemeClr>
                </a:solidFill>
              </a:rPr>
            </a:br>
            <a:r>
              <a:rPr lang="en-US" sz="4800" dirty="0">
                <a:solidFill>
                  <a:schemeClr val="tx1">
                    <a:lumMod val="85000"/>
                    <a:lumOff val="15000"/>
                  </a:schemeClr>
                </a:solidFill>
              </a:rPr>
              <a:t>An Examination of 1980-2020</a:t>
            </a:r>
          </a:p>
        </p:txBody>
      </p:sp>
      <p:sp>
        <p:nvSpPr>
          <p:cNvPr id="3" name="Subtitle 2">
            <a:extLst>
              <a:ext uri="{FF2B5EF4-FFF2-40B4-BE49-F238E27FC236}">
                <a16:creationId xmlns:a16="http://schemas.microsoft.com/office/drawing/2014/main" id="{20CAE951-739B-3741-B356-DC18DBD12EC5}"/>
              </a:ext>
            </a:extLst>
          </p:cNvPr>
          <p:cNvSpPr>
            <a:spLocks noGrp="1"/>
          </p:cNvSpPr>
          <p:nvPr>
            <p:ph type="subTitle" idx="1"/>
          </p:nvPr>
        </p:nvSpPr>
        <p:spPr>
          <a:xfrm>
            <a:off x="1023257" y="965198"/>
            <a:ext cx="2707937" cy="4927602"/>
          </a:xfrm>
        </p:spPr>
        <p:txBody>
          <a:bodyPr anchor="ctr">
            <a:normAutofit/>
          </a:bodyPr>
          <a:lstStyle/>
          <a:p>
            <a:pPr algn="r"/>
            <a:r>
              <a:rPr lang="en-US" sz="2000" dirty="0">
                <a:solidFill>
                  <a:schemeClr val="tx2"/>
                </a:solidFill>
              </a:rPr>
              <a:t>Kyle </a:t>
            </a:r>
            <a:r>
              <a:rPr lang="en-US" sz="2000" dirty="0" err="1">
                <a:solidFill>
                  <a:schemeClr val="tx2"/>
                </a:solidFill>
              </a:rPr>
              <a:t>Sowder</a:t>
            </a:r>
            <a:endParaRPr lang="en-US" sz="2000" dirty="0">
              <a:solidFill>
                <a:schemeClr val="tx2"/>
              </a:solidFill>
            </a:endParaRPr>
          </a:p>
          <a:p>
            <a:pPr algn="r"/>
            <a:r>
              <a:rPr lang="en-US" sz="2000" dirty="0">
                <a:solidFill>
                  <a:schemeClr val="tx2"/>
                </a:solidFill>
              </a:rPr>
              <a:t>Advisor: Dr. Stephen A. Matthews </a:t>
            </a:r>
          </a:p>
        </p:txBody>
      </p:sp>
      <p:cxnSp>
        <p:nvCxnSpPr>
          <p:cNvPr id="16" name="Straight Connector 15">
            <a:extLst>
              <a:ext uri="{FF2B5EF4-FFF2-40B4-BE49-F238E27FC236}">
                <a16:creationId xmlns:a16="http://schemas.microsoft.com/office/drawing/2014/main" id="{679EB556-C279-4595-81F3-38C72EBA6B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1910DBA-93B9-EF4D-AB3C-9864E0A9D4D3}"/>
              </a:ext>
            </a:extLst>
          </p:cNvPr>
          <p:cNvPicPr>
            <a:picLocks noChangeAspect="1"/>
          </p:cNvPicPr>
          <p:nvPr/>
        </p:nvPicPr>
        <p:blipFill rotWithShape="1">
          <a:blip r:embed="rId4"/>
          <a:srcRect l="113" t="32459" b="32621"/>
          <a:stretch/>
        </p:blipFill>
        <p:spPr>
          <a:xfrm>
            <a:off x="321564" y="5804026"/>
            <a:ext cx="2099388" cy="733932"/>
          </a:xfrm>
          <a:prstGeom prst="rect">
            <a:avLst/>
          </a:prstGeom>
        </p:spPr>
      </p:pic>
    </p:spTree>
    <p:extLst>
      <p:ext uri="{BB962C8B-B14F-4D97-AF65-F5344CB8AC3E}">
        <p14:creationId xmlns:p14="http://schemas.microsoft.com/office/powerpoint/2010/main" val="316608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Chesapeake Bay Watershed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98CA5C2-CF53-D947-BF24-1B2782D44E8B}"/>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pic>
        <p:nvPicPr>
          <p:cNvPr id="4" name="Picture 3">
            <a:extLst>
              <a:ext uri="{FF2B5EF4-FFF2-40B4-BE49-F238E27FC236}">
                <a16:creationId xmlns:a16="http://schemas.microsoft.com/office/drawing/2014/main" id="{668009DC-5D9D-FF46-A718-F536896EB3BF}"/>
              </a:ext>
            </a:extLst>
          </p:cNvPr>
          <p:cNvPicPr>
            <a:picLocks noChangeAspect="1"/>
          </p:cNvPicPr>
          <p:nvPr/>
        </p:nvPicPr>
        <p:blipFill>
          <a:blip r:embed="rId4"/>
          <a:stretch>
            <a:fillRect/>
          </a:stretch>
        </p:blipFill>
        <p:spPr>
          <a:xfrm>
            <a:off x="5894373" y="-33637"/>
            <a:ext cx="4445376" cy="6874069"/>
          </a:xfrm>
          <a:prstGeom prst="rect">
            <a:avLst/>
          </a:prstGeom>
        </p:spPr>
      </p:pic>
    </p:spTree>
    <p:extLst>
      <p:ext uri="{BB962C8B-B14F-4D97-AF65-F5344CB8AC3E}">
        <p14:creationId xmlns:p14="http://schemas.microsoft.com/office/powerpoint/2010/main" val="273003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2639291" cy="4930246"/>
          </a:xfrm>
        </p:spPr>
        <p:txBody>
          <a:bodyPr>
            <a:normAutofit/>
          </a:bodyPr>
          <a:lstStyle/>
          <a:p>
            <a:pPr algn="r"/>
            <a:r>
              <a:rPr lang="en-US" dirty="0">
                <a:solidFill>
                  <a:schemeClr val="accent1"/>
                </a:solidFill>
              </a:rPr>
              <a:t>Top Employers</a:t>
            </a: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F9B4417-039A-244A-8E90-68B4D76D35D5}"/>
              </a:ext>
            </a:extLst>
          </p:cNvPr>
          <p:cNvPicPr>
            <a:picLocks noChangeAspect="1"/>
          </p:cNvPicPr>
          <p:nvPr/>
        </p:nvPicPr>
        <p:blipFill rotWithShape="1">
          <a:blip r:embed="rId3"/>
          <a:srcRect l="113" t="32459" b="32621"/>
          <a:stretch/>
        </p:blipFill>
        <p:spPr>
          <a:xfrm>
            <a:off x="321564" y="5804028"/>
            <a:ext cx="2099388" cy="733932"/>
          </a:xfrm>
          <a:prstGeom prst="rect">
            <a:avLst/>
          </a:prstGeom>
        </p:spPr>
      </p:pic>
      <p:pic>
        <p:nvPicPr>
          <p:cNvPr id="4" name="Picture 3" descr="A picture containing text, map&#10;&#10;Description automatically generated">
            <a:extLst>
              <a:ext uri="{FF2B5EF4-FFF2-40B4-BE49-F238E27FC236}">
                <a16:creationId xmlns:a16="http://schemas.microsoft.com/office/drawing/2014/main" id="{CB518590-8113-8648-8D94-D9DEA09EE200}"/>
              </a:ext>
            </a:extLst>
          </p:cNvPr>
          <p:cNvPicPr>
            <a:picLocks noChangeAspect="1"/>
          </p:cNvPicPr>
          <p:nvPr/>
        </p:nvPicPr>
        <p:blipFill>
          <a:blip r:embed="rId4"/>
          <a:stretch>
            <a:fillRect/>
          </a:stretch>
        </p:blipFill>
        <p:spPr>
          <a:xfrm>
            <a:off x="4246381" y="320040"/>
            <a:ext cx="7945620" cy="6217920"/>
          </a:xfrm>
          <a:prstGeom prst="rect">
            <a:avLst/>
          </a:prstGeom>
        </p:spPr>
      </p:pic>
      <p:cxnSp>
        <p:nvCxnSpPr>
          <p:cNvPr id="7" name="Straight Connector 6">
            <a:extLst>
              <a:ext uri="{FF2B5EF4-FFF2-40B4-BE49-F238E27FC236}">
                <a16:creationId xmlns:a16="http://schemas.microsoft.com/office/drawing/2014/main" id="{0A397B5C-DC98-F540-BD30-50FF16DD8C38}"/>
              </a:ext>
            </a:extLst>
          </p:cNvPr>
          <p:cNvCxnSpPr>
            <a:cxnSpLocks/>
          </p:cNvCxnSpPr>
          <p:nvPr/>
        </p:nvCxnSpPr>
        <p:spPr>
          <a:xfrm>
            <a:off x="717452" y="4135902"/>
            <a:ext cx="29682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92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 up of a map&#10;&#10;Description automatically generated">
            <a:extLst>
              <a:ext uri="{FF2B5EF4-FFF2-40B4-BE49-F238E27FC236}">
                <a16:creationId xmlns:a16="http://schemas.microsoft.com/office/drawing/2014/main" id="{5DA59133-AE4B-DD48-A672-4A2BD0323162}"/>
              </a:ext>
            </a:extLst>
          </p:cNvPr>
          <p:cNvPicPr>
            <a:picLocks noGrp="1" noChangeAspect="1"/>
          </p:cNvPicPr>
          <p:nvPr>
            <p:ph idx="1"/>
          </p:nvPr>
        </p:nvPicPr>
        <p:blipFill rotWithShape="1">
          <a:blip r:embed="rId3">
            <a:alphaModFix amt="35000"/>
          </a:blip>
          <a:srcRect l="4416" r="-1" b="-1"/>
          <a:stretch/>
        </p:blipFill>
        <p:spPr>
          <a:xfrm>
            <a:off x="-1" y="-30"/>
            <a:ext cx="12192000" cy="6855958"/>
          </a:xfrm>
          <a:prstGeom prst="rect">
            <a:avLst/>
          </a:prstGeom>
        </p:spPr>
      </p:pic>
      <p:sp>
        <p:nvSpPr>
          <p:cNvPr id="2" name="Title 1">
            <a:extLst>
              <a:ext uri="{FF2B5EF4-FFF2-40B4-BE49-F238E27FC236}">
                <a16:creationId xmlns:a16="http://schemas.microsoft.com/office/drawing/2014/main" id="{C79B7F07-A927-7E4F-B9C4-2BA6F87D4DCE}"/>
              </a:ext>
            </a:extLst>
          </p:cNvPr>
          <p:cNvSpPr>
            <a:spLocks noGrp="1"/>
          </p:cNvSpPr>
          <p:nvPr>
            <p:ph type="title"/>
          </p:nvPr>
        </p:nvSpPr>
        <p:spPr>
          <a:xfrm>
            <a:off x="643468" y="3320859"/>
            <a:ext cx="4666470" cy="2076333"/>
          </a:xfrm>
        </p:spPr>
        <p:txBody>
          <a:bodyPr vert="horz" lIns="91440" tIns="45720" rIns="91440" bIns="45720" rtlCol="0" anchor="t">
            <a:normAutofit/>
          </a:bodyPr>
          <a:lstStyle/>
          <a:p>
            <a:r>
              <a:rPr lang="en-US" sz="4800" kern="1200" dirty="0">
                <a:solidFill>
                  <a:schemeClr val="tx1"/>
                </a:solidFill>
                <a:latin typeface="+mj-lt"/>
                <a:ea typeface="+mj-ea"/>
                <a:cs typeface="+mj-cs"/>
              </a:rPr>
              <a:t>Highways and </a:t>
            </a:r>
            <a:r>
              <a:rPr lang="en-US" sz="4800" dirty="0"/>
              <a:t>Rail</a:t>
            </a:r>
            <a:endParaRPr lang="en-US" sz="4800" kern="1200" dirty="0">
              <a:solidFill>
                <a:schemeClr val="tx1"/>
              </a:solidFill>
              <a:latin typeface="+mj-lt"/>
              <a:ea typeface="+mj-ea"/>
              <a:cs typeface="+mj-cs"/>
            </a:endParaRPr>
          </a:p>
        </p:txBody>
      </p:sp>
      <p:sp>
        <p:nvSpPr>
          <p:cNvPr id="16" name="Freeform: Shape 1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 up of a map&#10;&#10;Description automatically generated">
            <a:extLst>
              <a:ext uri="{FF2B5EF4-FFF2-40B4-BE49-F238E27FC236}">
                <a16:creationId xmlns:a16="http://schemas.microsoft.com/office/drawing/2014/main" id="{FC1AC15A-6AEE-374A-954D-DDC1D7FC9568}"/>
              </a:ext>
            </a:extLst>
          </p:cNvPr>
          <p:cNvPicPr>
            <a:picLocks noChangeAspect="1"/>
          </p:cNvPicPr>
          <p:nvPr/>
        </p:nvPicPr>
        <p:blipFill rotWithShape="1">
          <a:blip r:embed="rId4"/>
          <a:srcRect l="9096"/>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13" name="Picture 12">
            <a:extLst>
              <a:ext uri="{FF2B5EF4-FFF2-40B4-BE49-F238E27FC236}">
                <a16:creationId xmlns:a16="http://schemas.microsoft.com/office/drawing/2014/main" id="{706BC078-6995-AA4D-B905-851B92341B11}"/>
              </a:ext>
            </a:extLst>
          </p:cNvPr>
          <p:cNvPicPr>
            <a:picLocks noChangeAspect="1"/>
          </p:cNvPicPr>
          <p:nvPr/>
        </p:nvPicPr>
        <p:blipFill rotWithShape="1">
          <a:blip r:embed="rId5"/>
          <a:srcRect l="113" t="32459" b="32621"/>
          <a:stretch/>
        </p:blipFill>
        <p:spPr>
          <a:xfrm>
            <a:off x="318655" y="5759594"/>
            <a:ext cx="2099388" cy="733932"/>
          </a:xfrm>
          <a:prstGeom prst="rect">
            <a:avLst/>
          </a:prstGeom>
        </p:spPr>
      </p:pic>
      <p:cxnSp>
        <p:nvCxnSpPr>
          <p:cNvPr id="5" name="Straight Connector 4">
            <a:extLst>
              <a:ext uri="{FF2B5EF4-FFF2-40B4-BE49-F238E27FC236}">
                <a16:creationId xmlns:a16="http://schemas.microsoft.com/office/drawing/2014/main" id="{54285849-CF03-FB43-AFEB-514EB7175760}"/>
              </a:ext>
            </a:extLst>
          </p:cNvPr>
          <p:cNvCxnSpPr>
            <a:cxnSpLocks/>
          </p:cNvCxnSpPr>
          <p:nvPr/>
        </p:nvCxnSpPr>
        <p:spPr>
          <a:xfrm>
            <a:off x="643468" y="4149969"/>
            <a:ext cx="466647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9442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AFF1C-FB44-4542-8593-B97B29C34DC5}"/>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4800" dirty="0">
                <a:solidFill>
                  <a:schemeClr val="bg1"/>
                </a:solidFill>
              </a:rPr>
              <a:t>Road</a:t>
            </a:r>
            <a:r>
              <a:rPr lang="en-US" dirty="0">
                <a:solidFill>
                  <a:schemeClr val="bg1"/>
                </a:solidFill>
              </a:rPr>
              <a:t> </a:t>
            </a:r>
            <a:r>
              <a:rPr lang="en-US" sz="4800" dirty="0">
                <a:solidFill>
                  <a:schemeClr val="bg1"/>
                </a:solidFill>
              </a:rPr>
              <a:t>Links</a:t>
            </a:r>
            <a:r>
              <a:rPr lang="en-US" dirty="0">
                <a:solidFill>
                  <a:schemeClr val="bg1"/>
                </a:solidFill>
              </a:rPr>
              <a:t> </a:t>
            </a:r>
          </a:p>
        </p:txBody>
      </p:sp>
      <p:pic>
        <p:nvPicPr>
          <p:cNvPr id="7" name="Picture 6">
            <a:extLst>
              <a:ext uri="{FF2B5EF4-FFF2-40B4-BE49-F238E27FC236}">
                <a16:creationId xmlns:a16="http://schemas.microsoft.com/office/drawing/2014/main" id="{3CFCB0AE-2E7E-9742-B762-DD6796862E70}"/>
              </a:ext>
            </a:extLst>
          </p:cNvPr>
          <p:cNvPicPr>
            <a:picLocks noChangeAspect="1"/>
          </p:cNvPicPr>
          <p:nvPr/>
        </p:nvPicPr>
        <p:blipFill rotWithShape="1">
          <a:blip r:embed="rId3"/>
          <a:srcRect l="113" t="32459" b="32621"/>
          <a:stretch/>
        </p:blipFill>
        <p:spPr>
          <a:xfrm>
            <a:off x="318655" y="5759594"/>
            <a:ext cx="2099388" cy="733932"/>
          </a:xfrm>
          <a:prstGeom prst="rect">
            <a:avLst/>
          </a:prstGeom>
        </p:spPr>
      </p:pic>
      <p:pic>
        <p:nvPicPr>
          <p:cNvPr id="11" name="Content Placeholder 10" descr="A picture containing text, map&#10;&#10;Description automatically generated">
            <a:extLst>
              <a:ext uri="{FF2B5EF4-FFF2-40B4-BE49-F238E27FC236}">
                <a16:creationId xmlns:a16="http://schemas.microsoft.com/office/drawing/2014/main" id="{9A8BCD98-6D25-544F-8B56-C3379D179C12}"/>
              </a:ext>
            </a:extLst>
          </p:cNvPr>
          <p:cNvPicPr>
            <a:picLocks noGrp="1" noChangeAspect="1"/>
          </p:cNvPicPr>
          <p:nvPr>
            <p:ph idx="1"/>
          </p:nvPr>
        </p:nvPicPr>
        <p:blipFill>
          <a:blip r:embed="rId4"/>
          <a:stretch>
            <a:fillRect/>
          </a:stretch>
        </p:blipFill>
        <p:spPr>
          <a:xfrm>
            <a:off x="4131626" y="-1"/>
            <a:ext cx="8060374" cy="6857999"/>
          </a:xfrm>
        </p:spPr>
      </p:pic>
      <p:pic>
        <p:nvPicPr>
          <p:cNvPr id="12" name="Picture 11">
            <a:extLst>
              <a:ext uri="{FF2B5EF4-FFF2-40B4-BE49-F238E27FC236}">
                <a16:creationId xmlns:a16="http://schemas.microsoft.com/office/drawing/2014/main" id="{8D53189C-BD8B-B943-B36B-21221F82DC54}"/>
              </a:ext>
            </a:extLst>
          </p:cNvPr>
          <p:cNvPicPr>
            <a:picLocks noChangeAspect="1"/>
          </p:cNvPicPr>
          <p:nvPr/>
        </p:nvPicPr>
        <p:blipFill>
          <a:blip r:embed="rId5"/>
          <a:stretch>
            <a:fillRect/>
          </a:stretch>
        </p:blipFill>
        <p:spPr>
          <a:xfrm>
            <a:off x="7897005" y="2461846"/>
            <a:ext cx="526222" cy="526222"/>
          </a:xfrm>
          <a:prstGeom prst="rect">
            <a:avLst/>
          </a:prstGeom>
        </p:spPr>
      </p:pic>
      <p:pic>
        <p:nvPicPr>
          <p:cNvPr id="13" name="Picture 12">
            <a:extLst>
              <a:ext uri="{FF2B5EF4-FFF2-40B4-BE49-F238E27FC236}">
                <a16:creationId xmlns:a16="http://schemas.microsoft.com/office/drawing/2014/main" id="{695556AB-BB87-7042-B433-1B5B82D15B01}"/>
              </a:ext>
            </a:extLst>
          </p:cNvPr>
          <p:cNvPicPr>
            <a:picLocks noChangeAspect="1"/>
          </p:cNvPicPr>
          <p:nvPr/>
        </p:nvPicPr>
        <p:blipFill rotWithShape="1">
          <a:blip r:embed="rId6"/>
          <a:srcRect l="5021" t="4850" r="15426" b="22910"/>
          <a:stretch/>
        </p:blipFill>
        <p:spPr>
          <a:xfrm>
            <a:off x="6686177" y="3253151"/>
            <a:ext cx="370450" cy="351693"/>
          </a:xfrm>
          <a:prstGeom prst="rect">
            <a:avLst/>
          </a:prstGeom>
        </p:spPr>
      </p:pic>
      <p:pic>
        <p:nvPicPr>
          <p:cNvPr id="14" name="Picture 13">
            <a:extLst>
              <a:ext uri="{FF2B5EF4-FFF2-40B4-BE49-F238E27FC236}">
                <a16:creationId xmlns:a16="http://schemas.microsoft.com/office/drawing/2014/main" id="{79EFE385-CA3B-954D-BE31-6F6D0BC93A4A}"/>
              </a:ext>
            </a:extLst>
          </p:cNvPr>
          <p:cNvPicPr>
            <a:picLocks noChangeAspect="1"/>
          </p:cNvPicPr>
          <p:nvPr/>
        </p:nvPicPr>
        <p:blipFill>
          <a:blip r:embed="rId7"/>
          <a:stretch>
            <a:fillRect/>
          </a:stretch>
        </p:blipFill>
        <p:spPr>
          <a:xfrm>
            <a:off x="8748691" y="2423158"/>
            <a:ext cx="370451" cy="370451"/>
          </a:xfrm>
          <a:prstGeom prst="rect">
            <a:avLst/>
          </a:prstGeom>
        </p:spPr>
      </p:pic>
      <p:pic>
        <p:nvPicPr>
          <p:cNvPr id="15" name="Picture 14">
            <a:extLst>
              <a:ext uri="{FF2B5EF4-FFF2-40B4-BE49-F238E27FC236}">
                <a16:creationId xmlns:a16="http://schemas.microsoft.com/office/drawing/2014/main" id="{A235E1B5-F6A6-AB4D-84B7-210A437B7900}"/>
              </a:ext>
            </a:extLst>
          </p:cNvPr>
          <p:cNvPicPr>
            <a:picLocks noChangeAspect="1"/>
          </p:cNvPicPr>
          <p:nvPr/>
        </p:nvPicPr>
        <p:blipFill>
          <a:blip r:embed="rId8"/>
          <a:stretch>
            <a:fillRect/>
          </a:stretch>
        </p:blipFill>
        <p:spPr>
          <a:xfrm>
            <a:off x="8702384" y="3604844"/>
            <a:ext cx="463064" cy="370451"/>
          </a:xfrm>
          <a:prstGeom prst="rect">
            <a:avLst/>
          </a:prstGeom>
        </p:spPr>
      </p:pic>
      <p:pic>
        <p:nvPicPr>
          <p:cNvPr id="17" name="Picture 16">
            <a:extLst>
              <a:ext uri="{FF2B5EF4-FFF2-40B4-BE49-F238E27FC236}">
                <a16:creationId xmlns:a16="http://schemas.microsoft.com/office/drawing/2014/main" id="{FCF27453-AE11-F541-9976-D49D951BE011}"/>
              </a:ext>
            </a:extLst>
          </p:cNvPr>
          <p:cNvPicPr>
            <a:picLocks noChangeAspect="1"/>
          </p:cNvPicPr>
          <p:nvPr/>
        </p:nvPicPr>
        <p:blipFill>
          <a:blip r:embed="rId9"/>
          <a:stretch>
            <a:fillRect/>
          </a:stretch>
        </p:blipFill>
        <p:spPr>
          <a:xfrm>
            <a:off x="9685953" y="4322057"/>
            <a:ext cx="889082" cy="370451"/>
          </a:xfrm>
          <a:prstGeom prst="rect">
            <a:avLst/>
          </a:prstGeom>
        </p:spPr>
      </p:pic>
      <p:pic>
        <p:nvPicPr>
          <p:cNvPr id="19" name="Picture 18">
            <a:extLst>
              <a:ext uri="{FF2B5EF4-FFF2-40B4-BE49-F238E27FC236}">
                <a16:creationId xmlns:a16="http://schemas.microsoft.com/office/drawing/2014/main" id="{889A282C-338E-704E-8AF8-7D0F4F446B39}"/>
              </a:ext>
            </a:extLst>
          </p:cNvPr>
          <p:cNvPicPr>
            <a:picLocks noChangeAspect="1"/>
          </p:cNvPicPr>
          <p:nvPr/>
        </p:nvPicPr>
        <p:blipFill>
          <a:blip r:embed="rId10"/>
          <a:stretch>
            <a:fillRect/>
          </a:stretch>
        </p:blipFill>
        <p:spPr>
          <a:xfrm>
            <a:off x="6773681" y="4692508"/>
            <a:ext cx="1205744" cy="444304"/>
          </a:xfrm>
          <a:prstGeom prst="rect">
            <a:avLst/>
          </a:prstGeom>
        </p:spPr>
      </p:pic>
      <p:cxnSp>
        <p:nvCxnSpPr>
          <p:cNvPr id="22" name="Straight Connector 21">
            <a:extLst>
              <a:ext uri="{FF2B5EF4-FFF2-40B4-BE49-F238E27FC236}">
                <a16:creationId xmlns:a16="http://schemas.microsoft.com/office/drawing/2014/main" id="{AE8C370A-8307-D844-9A47-F8E09F8B5AAC}"/>
              </a:ext>
            </a:extLst>
          </p:cNvPr>
          <p:cNvCxnSpPr>
            <a:cxnSpLocks/>
          </p:cNvCxnSpPr>
          <p:nvPr/>
        </p:nvCxnSpPr>
        <p:spPr>
          <a:xfrm>
            <a:off x="651307" y="4381603"/>
            <a:ext cx="27671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63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DB943-E386-844D-8850-E98C42B59FDA}"/>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4800" dirty="0">
                <a:solidFill>
                  <a:schemeClr val="bg1"/>
                </a:solidFill>
              </a:rPr>
              <a:t>D.C. Met</a:t>
            </a:r>
            <a:r>
              <a:rPr lang="en-US" sz="4800" b="1" dirty="0">
                <a:solidFill>
                  <a:schemeClr val="bg1"/>
                </a:solidFill>
              </a:rPr>
              <a:t>ro</a:t>
            </a:r>
            <a:endParaRPr lang="en-US" sz="4800" dirty="0">
              <a:solidFill>
                <a:schemeClr val="bg1"/>
              </a:solidFill>
            </a:endParaRPr>
          </a:p>
        </p:txBody>
      </p:sp>
      <p:pic>
        <p:nvPicPr>
          <p:cNvPr id="7" name="Content Placeholder 6" descr="A close up of a map&#10;&#10;Description automatically generated">
            <a:extLst>
              <a:ext uri="{FF2B5EF4-FFF2-40B4-BE49-F238E27FC236}">
                <a16:creationId xmlns:a16="http://schemas.microsoft.com/office/drawing/2014/main" id="{739602C9-1E0E-8D4E-83FF-B9053BDD4696}"/>
              </a:ext>
            </a:extLst>
          </p:cNvPr>
          <p:cNvPicPr>
            <a:picLocks noGrp="1" noChangeAspect="1"/>
          </p:cNvPicPr>
          <p:nvPr>
            <p:ph idx="1"/>
          </p:nvPr>
        </p:nvPicPr>
        <p:blipFill rotWithShape="1">
          <a:blip r:embed="rId3"/>
          <a:srcRect t="4730" r="-1" b="-1"/>
          <a:stretch/>
        </p:blipFill>
        <p:spPr>
          <a:xfrm>
            <a:off x="4654297" y="10"/>
            <a:ext cx="7537704" cy="6857990"/>
          </a:xfrm>
          <a:prstGeom prst="rect">
            <a:avLst/>
          </a:prstGeom>
        </p:spPr>
      </p:pic>
      <p:pic>
        <p:nvPicPr>
          <p:cNvPr id="11" name="Picture 10">
            <a:extLst>
              <a:ext uri="{FF2B5EF4-FFF2-40B4-BE49-F238E27FC236}">
                <a16:creationId xmlns:a16="http://schemas.microsoft.com/office/drawing/2014/main" id="{E7DCA260-1CF4-3B46-88A8-B6A96CA6C05D}"/>
              </a:ext>
            </a:extLst>
          </p:cNvPr>
          <p:cNvPicPr>
            <a:picLocks noChangeAspect="1"/>
          </p:cNvPicPr>
          <p:nvPr/>
        </p:nvPicPr>
        <p:blipFill rotWithShape="1">
          <a:blip r:embed="rId4"/>
          <a:srcRect l="113" t="32459" b="32621"/>
          <a:stretch/>
        </p:blipFill>
        <p:spPr>
          <a:xfrm>
            <a:off x="386909" y="5738412"/>
            <a:ext cx="2099388" cy="733932"/>
          </a:xfrm>
          <a:prstGeom prst="rect">
            <a:avLst/>
          </a:prstGeom>
        </p:spPr>
      </p:pic>
      <p:cxnSp>
        <p:nvCxnSpPr>
          <p:cNvPr id="8" name="Straight Connector 7">
            <a:extLst>
              <a:ext uri="{FF2B5EF4-FFF2-40B4-BE49-F238E27FC236}">
                <a16:creationId xmlns:a16="http://schemas.microsoft.com/office/drawing/2014/main" id="{6B9D2D49-9C70-3847-B992-4C70E03CA9E0}"/>
              </a:ext>
            </a:extLst>
          </p:cNvPr>
          <p:cNvCxnSpPr>
            <a:cxnSpLocks/>
          </p:cNvCxnSpPr>
          <p:nvPr/>
        </p:nvCxnSpPr>
        <p:spPr>
          <a:xfrm>
            <a:off x="651307" y="4381603"/>
            <a:ext cx="27671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07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49C4B-CFE7-9C46-A010-1B8B41E54264}"/>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Goals and Objectives</a:t>
            </a:r>
          </a:p>
        </p:txBody>
      </p:sp>
      <p:cxnSp>
        <p:nvCxnSpPr>
          <p:cNvPr id="32"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07B871-8D4E-0A4F-AD62-4461A224F2A4}"/>
              </a:ext>
            </a:extLst>
          </p:cNvPr>
          <p:cNvSpPr>
            <a:spLocks noGrp="1"/>
          </p:cNvSpPr>
          <p:nvPr>
            <p:ph idx="1"/>
          </p:nvPr>
        </p:nvSpPr>
        <p:spPr>
          <a:xfrm>
            <a:off x="4976031" y="963877"/>
            <a:ext cx="6377769" cy="4930246"/>
          </a:xfrm>
        </p:spPr>
        <p:txBody>
          <a:bodyPr anchor="ctr">
            <a:normAutofit/>
          </a:bodyPr>
          <a:lstStyle/>
          <a:p>
            <a:r>
              <a:rPr lang="en-US" sz="2400" dirty="0"/>
              <a:t>Identify specific areas in Maryland that have stimulated and accelerated growth over the average for the rest of the state</a:t>
            </a:r>
          </a:p>
          <a:p>
            <a:r>
              <a:rPr lang="en-US" sz="2400" dirty="0"/>
              <a:t>Conclude as to why these areas developed or declined so quickly</a:t>
            </a:r>
          </a:p>
          <a:p>
            <a:pPr lvl="1"/>
            <a:r>
              <a:rPr lang="en-US" dirty="0"/>
              <a:t>Growth in workforce/change in talent base?</a:t>
            </a:r>
          </a:p>
          <a:p>
            <a:pPr lvl="1"/>
            <a:r>
              <a:rPr lang="en-US" dirty="0"/>
              <a:t>Government influence (policy, taxes, zoning)</a:t>
            </a:r>
          </a:p>
          <a:p>
            <a:pPr lvl="1"/>
            <a:r>
              <a:rPr lang="en-US" dirty="0"/>
              <a:t>Land values as a result? Or a contributing factor?</a:t>
            </a:r>
          </a:p>
        </p:txBody>
      </p:sp>
      <p:pic>
        <p:nvPicPr>
          <p:cNvPr id="6" name="Picture 5">
            <a:extLst>
              <a:ext uri="{FF2B5EF4-FFF2-40B4-BE49-F238E27FC236}">
                <a16:creationId xmlns:a16="http://schemas.microsoft.com/office/drawing/2014/main" id="{25C02715-683C-3343-9A3D-B719F0C77DFF}"/>
              </a:ext>
            </a:extLst>
          </p:cNvPr>
          <p:cNvPicPr>
            <a:picLocks noChangeAspect="1"/>
          </p:cNvPicPr>
          <p:nvPr/>
        </p:nvPicPr>
        <p:blipFill rotWithShape="1">
          <a:blip r:embed="rId3"/>
          <a:srcRect l="113" t="32459" b="32621"/>
          <a:stretch/>
        </p:blipFill>
        <p:spPr>
          <a:xfrm>
            <a:off x="321564" y="5804028"/>
            <a:ext cx="2099388" cy="733932"/>
          </a:xfrm>
          <a:prstGeom prst="rect">
            <a:avLst/>
          </a:prstGeom>
        </p:spPr>
      </p:pic>
    </p:spTree>
    <p:extLst>
      <p:ext uri="{BB962C8B-B14F-4D97-AF65-F5344CB8AC3E}">
        <p14:creationId xmlns:p14="http://schemas.microsoft.com/office/powerpoint/2010/main" val="348580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2A8D6-FA7F-D04C-AE72-DC5796EEE00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Goals and Objectives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ACB76-E16F-D74F-95BE-299EF3A82EC8}"/>
              </a:ext>
            </a:extLst>
          </p:cNvPr>
          <p:cNvSpPr>
            <a:spLocks noGrp="1"/>
          </p:cNvSpPr>
          <p:nvPr>
            <p:ph idx="1"/>
          </p:nvPr>
        </p:nvSpPr>
        <p:spPr>
          <a:xfrm>
            <a:off x="4976031" y="963877"/>
            <a:ext cx="6377769" cy="4930246"/>
          </a:xfrm>
        </p:spPr>
        <p:txBody>
          <a:bodyPr anchor="ctr">
            <a:normAutofit/>
          </a:bodyPr>
          <a:lstStyle/>
          <a:p>
            <a:r>
              <a:rPr lang="en-US" sz="2400" dirty="0"/>
              <a:t>Determine spatial dependency and heterogeneity  </a:t>
            </a:r>
            <a:endParaRPr lang="en-US" sz="2000" dirty="0"/>
          </a:p>
          <a:p>
            <a:pPr lvl="1"/>
            <a:r>
              <a:rPr lang="en-US" dirty="0"/>
              <a:t>Do some variables effect some populations but not others? </a:t>
            </a:r>
          </a:p>
          <a:p>
            <a:pPr lvl="1"/>
            <a:r>
              <a:rPr lang="en-US" dirty="0"/>
              <a:t>Are there certain areas where this effect is stronger?</a:t>
            </a:r>
          </a:p>
        </p:txBody>
      </p:sp>
      <p:pic>
        <p:nvPicPr>
          <p:cNvPr id="6" name="Picture 5">
            <a:extLst>
              <a:ext uri="{FF2B5EF4-FFF2-40B4-BE49-F238E27FC236}">
                <a16:creationId xmlns:a16="http://schemas.microsoft.com/office/drawing/2014/main" id="{AEB76B59-9C21-664F-A9E1-297EB040C181}"/>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spTree>
    <p:extLst>
      <p:ext uri="{BB962C8B-B14F-4D97-AF65-F5344CB8AC3E}">
        <p14:creationId xmlns:p14="http://schemas.microsoft.com/office/powerpoint/2010/main" val="37570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B55EE5-CCCA-E446-B712-7183A8F741AF}"/>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Proposed Methodology</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F8F7C3-86F5-1744-A12E-7C4B7505F77A}"/>
              </a:ext>
            </a:extLst>
          </p:cNvPr>
          <p:cNvSpPr>
            <a:spLocks noGrp="1"/>
          </p:cNvSpPr>
          <p:nvPr>
            <p:ph idx="1"/>
          </p:nvPr>
        </p:nvSpPr>
        <p:spPr>
          <a:xfrm>
            <a:off x="4976031" y="963877"/>
            <a:ext cx="6377769" cy="4930246"/>
          </a:xfrm>
        </p:spPr>
        <p:txBody>
          <a:bodyPr anchor="ctr">
            <a:normAutofit/>
          </a:bodyPr>
          <a:lstStyle/>
          <a:p>
            <a:r>
              <a:rPr lang="en-US" sz="2200" dirty="0"/>
              <a:t>LISA: Local Indicators of Spatial Autocorrelation </a:t>
            </a:r>
          </a:p>
          <a:p>
            <a:r>
              <a:rPr lang="en-US" sz="2200" dirty="0"/>
              <a:t>Local Moran’s I in Pandas, </a:t>
            </a:r>
            <a:r>
              <a:rPr lang="en-US" sz="2200" dirty="0" err="1"/>
              <a:t>GeoDa</a:t>
            </a:r>
            <a:r>
              <a:rPr lang="en-US" sz="2200" dirty="0"/>
              <a:t> </a:t>
            </a:r>
          </a:p>
          <a:p>
            <a:r>
              <a:rPr lang="en-US" sz="2200" dirty="0"/>
              <a:t>Local Bivariate Relationships tool in ArcGIS</a:t>
            </a:r>
          </a:p>
          <a:p>
            <a:r>
              <a:rPr lang="en-US" sz="2200" dirty="0"/>
              <a:t>Identify areas of spatial dependence </a:t>
            </a:r>
          </a:p>
        </p:txBody>
      </p:sp>
      <p:pic>
        <p:nvPicPr>
          <p:cNvPr id="6" name="Picture 5">
            <a:extLst>
              <a:ext uri="{FF2B5EF4-FFF2-40B4-BE49-F238E27FC236}">
                <a16:creationId xmlns:a16="http://schemas.microsoft.com/office/drawing/2014/main" id="{4A996102-6089-4441-8962-6C80C49B91D9}"/>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spTree>
    <p:extLst>
      <p:ext uri="{BB962C8B-B14F-4D97-AF65-F5344CB8AC3E}">
        <p14:creationId xmlns:p14="http://schemas.microsoft.com/office/powerpoint/2010/main" val="10427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15A25-4CDE-1146-99C5-D4ECACCB98A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Proposed Methodology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501FB1-B2F7-8949-878F-62DC9E68DF59}"/>
              </a:ext>
            </a:extLst>
          </p:cNvPr>
          <p:cNvSpPr>
            <a:spLocks noGrp="1"/>
          </p:cNvSpPr>
          <p:nvPr>
            <p:ph idx="1"/>
          </p:nvPr>
        </p:nvSpPr>
        <p:spPr>
          <a:xfrm>
            <a:off x="4976031" y="963877"/>
            <a:ext cx="6377769" cy="4930246"/>
          </a:xfrm>
        </p:spPr>
        <p:txBody>
          <a:bodyPr anchor="ctr">
            <a:normAutofit/>
          </a:bodyPr>
          <a:lstStyle/>
          <a:p>
            <a:r>
              <a:rPr lang="en-US" sz="2400" dirty="0"/>
              <a:t>Primary challenge: There are many different variables that can lead to growth or decay </a:t>
            </a:r>
          </a:p>
          <a:p>
            <a:r>
              <a:rPr lang="en-US" sz="2400" dirty="0"/>
              <a:t>Identify clusters of similar growth</a:t>
            </a:r>
          </a:p>
          <a:p>
            <a:r>
              <a:rPr lang="en-US" sz="2400" dirty="0"/>
              <a:t>Work backwards to determine what each of these areas may have in common</a:t>
            </a:r>
          </a:p>
          <a:p>
            <a:r>
              <a:rPr lang="en-US" sz="2400" dirty="0"/>
              <a:t>Maximum Entropy Method</a:t>
            </a:r>
          </a:p>
        </p:txBody>
      </p:sp>
      <p:pic>
        <p:nvPicPr>
          <p:cNvPr id="6" name="Picture 5">
            <a:extLst>
              <a:ext uri="{FF2B5EF4-FFF2-40B4-BE49-F238E27FC236}">
                <a16:creationId xmlns:a16="http://schemas.microsoft.com/office/drawing/2014/main" id="{48C37EA1-FF52-F641-B891-F0AF116015C8}"/>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spTree>
    <p:extLst>
      <p:ext uri="{BB962C8B-B14F-4D97-AF65-F5344CB8AC3E}">
        <p14:creationId xmlns:p14="http://schemas.microsoft.com/office/powerpoint/2010/main" val="95691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1AB7-3909-D340-BBD6-2E7A61A90033}"/>
              </a:ext>
            </a:extLst>
          </p:cNvPr>
          <p:cNvSpPr>
            <a:spLocks noGrp="1"/>
          </p:cNvSpPr>
          <p:nvPr>
            <p:ph type="title"/>
          </p:nvPr>
        </p:nvSpPr>
        <p:spPr>
          <a:xfrm>
            <a:off x="838200" y="576145"/>
            <a:ext cx="10515600" cy="1325563"/>
          </a:xfrm>
        </p:spPr>
        <p:txBody>
          <a:bodyPr>
            <a:normAutofit/>
          </a:bodyPr>
          <a:lstStyle/>
          <a:p>
            <a:r>
              <a:rPr lang="en-US" dirty="0">
                <a:solidFill>
                  <a:schemeClr val="accent1"/>
                </a:solidFill>
              </a:rPr>
              <a:t>Timeline</a:t>
            </a:r>
          </a:p>
        </p:txBody>
      </p:sp>
      <p:graphicFrame>
        <p:nvGraphicFramePr>
          <p:cNvPr id="5" name="Content Placeholder 2">
            <a:extLst>
              <a:ext uri="{FF2B5EF4-FFF2-40B4-BE49-F238E27FC236}">
                <a16:creationId xmlns:a16="http://schemas.microsoft.com/office/drawing/2014/main" id="{C3802C41-5444-4290-8F8D-60782D6F3E49}"/>
              </a:ext>
            </a:extLst>
          </p:cNvPr>
          <p:cNvGraphicFramePr>
            <a:graphicFrameLocks noGrp="1"/>
          </p:cNvGraphicFramePr>
          <p:nvPr>
            <p:ph idx="1"/>
            <p:extLst>
              <p:ext uri="{D42A27DB-BD31-4B8C-83A1-F6EECF244321}">
                <p14:modId xmlns:p14="http://schemas.microsoft.com/office/powerpoint/2010/main" val="302960170"/>
              </p:ext>
            </p:extLst>
          </p:nvPr>
        </p:nvGraphicFramePr>
        <p:xfrm>
          <a:off x="450167" y="1825625"/>
          <a:ext cx="1142317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790DA08-3CF3-5D45-8240-C58B6D5C10F1}"/>
              </a:ext>
            </a:extLst>
          </p:cNvPr>
          <p:cNvPicPr>
            <a:picLocks noChangeAspect="1"/>
          </p:cNvPicPr>
          <p:nvPr/>
        </p:nvPicPr>
        <p:blipFill rotWithShape="1">
          <a:blip r:embed="rId8"/>
          <a:srcRect l="113" t="32459" b="32621"/>
          <a:stretch/>
        </p:blipFill>
        <p:spPr>
          <a:xfrm>
            <a:off x="318655" y="5758943"/>
            <a:ext cx="2099388" cy="733932"/>
          </a:xfrm>
          <a:prstGeom prst="rect">
            <a:avLst/>
          </a:prstGeom>
        </p:spPr>
      </p:pic>
      <p:cxnSp>
        <p:nvCxnSpPr>
          <p:cNvPr id="6" name="Straight Connector 5">
            <a:extLst>
              <a:ext uri="{FF2B5EF4-FFF2-40B4-BE49-F238E27FC236}">
                <a16:creationId xmlns:a16="http://schemas.microsoft.com/office/drawing/2014/main" id="{FC69CF8C-84FB-E647-8980-9F84D521FCE0}"/>
              </a:ext>
            </a:extLst>
          </p:cNvPr>
          <p:cNvCxnSpPr>
            <a:cxnSpLocks/>
          </p:cNvCxnSpPr>
          <p:nvPr/>
        </p:nvCxnSpPr>
        <p:spPr>
          <a:xfrm>
            <a:off x="450166" y="1645924"/>
            <a:ext cx="294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005F3-3BA8-DE4A-8ACE-FC94BD7EF9B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Overview</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3D44A0-A8A0-724C-BBC8-064EAA8BBE62}"/>
              </a:ext>
            </a:extLst>
          </p:cNvPr>
          <p:cNvSpPr>
            <a:spLocks noGrp="1"/>
          </p:cNvSpPr>
          <p:nvPr>
            <p:ph idx="1"/>
          </p:nvPr>
        </p:nvSpPr>
        <p:spPr>
          <a:xfrm>
            <a:off x="4976031" y="963877"/>
            <a:ext cx="6377769" cy="4930246"/>
          </a:xfrm>
        </p:spPr>
        <p:txBody>
          <a:bodyPr anchor="ctr">
            <a:normAutofit/>
          </a:bodyPr>
          <a:lstStyle/>
          <a:p>
            <a:r>
              <a:rPr lang="en-US" dirty="0"/>
              <a:t>What is considered development? </a:t>
            </a:r>
          </a:p>
          <a:p>
            <a:pPr lvl="1"/>
            <a:r>
              <a:rPr lang="en-US" sz="2800" dirty="0"/>
              <a:t>Preliminary population analysis</a:t>
            </a:r>
          </a:p>
          <a:p>
            <a:r>
              <a:rPr lang="en-US" dirty="0"/>
              <a:t> Background </a:t>
            </a:r>
          </a:p>
          <a:p>
            <a:pPr lvl="1"/>
            <a:r>
              <a:rPr lang="en-US" sz="2800" dirty="0"/>
              <a:t>Maryland features</a:t>
            </a:r>
          </a:p>
          <a:p>
            <a:pPr lvl="1"/>
            <a:r>
              <a:rPr lang="en-US" sz="2800" dirty="0"/>
              <a:t>Factors that can influence populations</a:t>
            </a:r>
          </a:p>
          <a:p>
            <a:r>
              <a:rPr lang="en-US" dirty="0"/>
              <a:t>Goals and objectives</a:t>
            </a:r>
          </a:p>
          <a:p>
            <a:r>
              <a:rPr lang="en-US" dirty="0"/>
              <a:t>Proposed methodology</a:t>
            </a:r>
          </a:p>
          <a:p>
            <a:r>
              <a:rPr lang="en-US" dirty="0"/>
              <a:t>Timeline</a:t>
            </a:r>
          </a:p>
          <a:p>
            <a:r>
              <a:rPr lang="en-US" dirty="0"/>
              <a:t>Anticipated results</a:t>
            </a:r>
          </a:p>
        </p:txBody>
      </p:sp>
      <p:pic>
        <p:nvPicPr>
          <p:cNvPr id="6" name="Picture 5">
            <a:extLst>
              <a:ext uri="{FF2B5EF4-FFF2-40B4-BE49-F238E27FC236}">
                <a16:creationId xmlns:a16="http://schemas.microsoft.com/office/drawing/2014/main" id="{75E01E44-067E-BC49-9FA8-44DE33569859}"/>
              </a:ext>
            </a:extLst>
          </p:cNvPr>
          <p:cNvPicPr>
            <a:picLocks noChangeAspect="1"/>
          </p:cNvPicPr>
          <p:nvPr/>
        </p:nvPicPr>
        <p:blipFill rotWithShape="1">
          <a:blip r:embed="rId3"/>
          <a:srcRect l="113" t="32459" b="32621"/>
          <a:stretch/>
        </p:blipFill>
        <p:spPr>
          <a:xfrm>
            <a:off x="321564" y="5804028"/>
            <a:ext cx="2099388" cy="733932"/>
          </a:xfrm>
          <a:prstGeom prst="rect">
            <a:avLst/>
          </a:prstGeom>
        </p:spPr>
      </p:pic>
    </p:spTree>
    <p:extLst>
      <p:ext uri="{BB962C8B-B14F-4D97-AF65-F5344CB8AC3E}">
        <p14:creationId xmlns:p14="http://schemas.microsoft.com/office/powerpoint/2010/main" val="790097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01B51-8F68-DB43-9AAB-A23E7B62605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Anticipated Results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73DC47-5D65-CF4D-ABCB-CBC53218976E}"/>
              </a:ext>
            </a:extLst>
          </p:cNvPr>
          <p:cNvSpPr>
            <a:spLocks noGrp="1"/>
          </p:cNvSpPr>
          <p:nvPr>
            <p:ph idx="1"/>
          </p:nvPr>
        </p:nvSpPr>
        <p:spPr>
          <a:xfrm>
            <a:off x="4976031" y="963877"/>
            <a:ext cx="6377769" cy="4930246"/>
          </a:xfrm>
        </p:spPr>
        <p:txBody>
          <a:bodyPr anchor="ctr">
            <a:normAutofit/>
          </a:bodyPr>
          <a:lstStyle/>
          <a:p>
            <a:r>
              <a:rPr lang="en-US" sz="2400" dirty="0"/>
              <a:t>Clustered growth along the 270 corridor, Columbia and North Baltimore areas</a:t>
            </a:r>
          </a:p>
          <a:p>
            <a:pPr lvl="1"/>
            <a:r>
              <a:rPr lang="en-US" dirty="0"/>
              <a:t>Stimulated by transportation infrastructure </a:t>
            </a:r>
          </a:p>
          <a:p>
            <a:pPr lvl="1"/>
            <a:r>
              <a:rPr lang="en-US" dirty="0"/>
              <a:t>Overall population trends (suburbanization)</a:t>
            </a:r>
          </a:p>
          <a:p>
            <a:pPr lvl="1"/>
            <a:r>
              <a:rPr lang="en-US" dirty="0"/>
              <a:t>Employment trends (industry and manufacturing -&gt; goods and services)</a:t>
            </a:r>
          </a:p>
          <a:p>
            <a:r>
              <a:rPr lang="en-US" sz="2400" dirty="0"/>
              <a:t>Highlight local areas of growth that lead to improvements in infrastructure </a:t>
            </a:r>
          </a:p>
          <a:p>
            <a:r>
              <a:rPr lang="en-US" sz="2400" dirty="0"/>
              <a:t>Discover both the successes and shortcomings as a result of uneven development</a:t>
            </a:r>
          </a:p>
        </p:txBody>
      </p:sp>
      <p:pic>
        <p:nvPicPr>
          <p:cNvPr id="6" name="Picture 5">
            <a:extLst>
              <a:ext uri="{FF2B5EF4-FFF2-40B4-BE49-F238E27FC236}">
                <a16:creationId xmlns:a16="http://schemas.microsoft.com/office/drawing/2014/main" id="{D62667FC-4A52-F045-A723-04CA813626CF}"/>
              </a:ext>
            </a:extLst>
          </p:cNvPr>
          <p:cNvPicPr>
            <a:picLocks noChangeAspect="1"/>
          </p:cNvPicPr>
          <p:nvPr/>
        </p:nvPicPr>
        <p:blipFill rotWithShape="1">
          <a:blip r:embed="rId3"/>
          <a:srcRect l="113" t="32459" b="32621"/>
          <a:stretch/>
        </p:blipFill>
        <p:spPr>
          <a:xfrm>
            <a:off x="321564" y="5804028"/>
            <a:ext cx="2099388" cy="733932"/>
          </a:xfrm>
          <a:prstGeom prst="rect">
            <a:avLst/>
          </a:prstGeom>
        </p:spPr>
      </p:pic>
    </p:spTree>
    <p:extLst>
      <p:ext uri="{BB962C8B-B14F-4D97-AF65-F5344CB8AC3E}">
        <p14:creationId xmlns:p14="http://schemas.microsoft.com/office/powerpoint/2010/main" val="146751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BB7FB-F175-724F-B5F5-170C1578677D}"/>
              </a:ext>
            </a:extLst>
          </p:cNvPr>
          <p:cNvSpPr>
            <a:spLocks noGrp="1"/>
          </p:cNvSpPr>
          <p:nvPr>
            <p:ph type="title"/>
          </p:nvPr>
        </p:nvSpPr>
        <p:spPr>
          <a:xfrm>
            <a:off x="838200" y="963877"/>
            <a:ext cx="2720926" cy="4930246"/>
          </a:xfrm>
        </p:spPr>
        <p:txBody>
          <a:bodyPr>
            <a:normAutofit/>
          </a:bodyPr>
          <a:lstStyle/>
          <a:p>
            <a:pPr algn="r"/>
            <a:r>
              <a:rPr lang="en-US" dirty="0">
                <a:solidFill>
                  <a:schemeClr val="accent1"/>
                </a:solidFill>
              </a:rPr>
              <a:t>Questions?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A30E263-6B00-FD4D-BB4A-F8F0AFA7A189}"/>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pic>
        <p:nvPicPr>
          <p:cNvPr id="5" name="Picture 4" descr="A close up of a map&#10;&#10;Description automatically generated">
            <a:extLst>
              <a:ext uri="{FF2B5EF4-FFF2-40B4-BE49-F238E27FC236}">
                <a16:creationId xmlns:a16="http://schemas.microsoft.com/office/drawing/2014/main" id="{61712E1B-ECC6-7645-AAEE-670AC19984F6}"/>
              </a:ext>
            </a:extLst>
          </p:cNvPr>
          <p:cNvPicPr>
            <a:picLocks noChangeAspect="1"/>
          </p:cNvPicPr>
          <p:nvPr/>
        </p:nvPicPr>
        <p:blipFill>
          <a:blip r:embed="rId4"/>
          <a:stretch>
            <a:fillRect/>
          </a:stretch>
        </p:blipFill>
        <p:spPr>
          <a:xfrm>
            <a:off x="3612343" y="963877"/>
            <a:ext cx="8258094" cy="438184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C21323FC-4E09-EC4C-870A-B52685E4A59F}"/>
              </a:ext>
            </a:extLst>
          </p:cNvPr>
          <p:cNvPicPr>
            <a:picLocks noChangeAspect="1"/>
          </p:cNvPicPr>
          <p:nvPr/>
        </p:nvPicPr>
        <p:blipFill>
          <a:blip r:embed="rId5"/>
          <a:stretch>
            <a:fillRect/>
          </a:stretch>
        </p:blipFill>
        <p:spPr>
          <a:xfrm>
            <a:off x="4411949" y="2925591"/>
            <a:ext cx="2611845" cy="2037813"/>
          </a:xfrm>
          <a:prstGeom prst="rect">
            <a:avLst/>
          </a:prstGeom>
        </p:spPr>
      </p:pic>
    </p:spTree>
    <p:extLst>
      <p:ext uri="{BB962C8B-B14F-4D97-AF65-F5344CB8AC3E}">
        <p14:creationId xmlns:p14="http://schemas.microsoft.com/office/powerpoint/2010/main" val="11376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A366F-7B38-C042-AA85-45EFFD868C79}"/>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Background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5C5EEB-1C97-0241-8684-54083D327AE2}"/>
              </a:ext>
            </a:extLst>
          </p:cNvPr>
          <p:cNvSpPr>
            <a:spLocks noGrp="1"/>
          </p:cNvSpPr>
          <p:nvPr>
            <p:ph idx="1"/>
          </p:nvPr>
        </p:nvSpPr>
        <p:spPr>
          <a:xfrm>
            <a:off x="4976031" y="963877"/>
            <a:ext cx="6377769" cy="4930246"/>
          </a:xfrm>
        </p:spPr>
        <p:txBody>
          <a:bodyPr anchor="ctr">
            <a:normAutofit/>
          </a:bodyPr>
          <a:lstStyle/>
          <a:p>
            <a:r>
              <a:rPr lang="en-US" dirty="0"/>
              <a:t>Various factors lead to the development of once rural areas</a:t>
            </a:r>
          </a:p>
          <a:p>
            <a:r>
              <a:rPr lang="en-US" dirty="0"/>
              <a:t>Development/Growth:</a:t>
            </a:r>
          </a:p>
          <a:p>
            <a:pPr lvl="1"/>
            <a:r>
              <a:rPr lang="en-US" sz="2800" dirty="0"/>
              <a:t>Increase in housing or change in housing type</a:t>
            </a:r>
          </a:p>
          <a:p>
            <a:pPr lvl="1"/>
            <a:r>
              <a:rPr lang="en-US" sz="2800" dirty="0"/>
              <a:t>Increase in employment or types of employment </a:t>
            </a:r>
          </a:p>
          <a:p>
            <a:pPr lvl="1"/>
            <a:r>
              <a:rPr lang="en-US" sz="2800" dirty="0"/>
              <a:t>Economic diversification</a:t>
            </a:r>
          </a:p>
          <a:p>
            <a:r>
              <a:rPr lang="en-US" dirty="0"/>
              <a:t>Not all growth is ‘natural’</a:t>
            </a:r>
          </a:p>
        </p:txBody>
      </p:sp>
      <p:pic>
        <p:nvPicPr>
          <p:cNvPr id="6" name="Picture 5">
            <a:extLst>
              <a:ext uri="{FF2B5EF4-FFF2-40B4-BE49-F238E27FC236}">
                <a16:creationId xmlns:a16="http://schemas.microsoft.com/office/drawing/2014/main" id="{5B88CB65-C188-4249-8992-3AF8F4AB3444}"/>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spTree>
    <p:extLst>
      <p:ext uri="{BB962C8B-B14F-4D97-AF65-F5344CB8AC3E}">
        <p14:creationId xmlns:p14="http://schemas.microsoft.com/office/powerpoint/2010/main" val="53802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2611576" cy="4930246"/>
          </a:xfrm>
        </p:spPr>
        <p:txBody>
          <a:bodyPr>
            <a:normAutofit/>
          </a:bodyPr>
          <a:lstStyle/>
          <a:p>
            <a:pPr algn="r"/>
            <a:r>
              <a:rPr lang="en-US" dirty="0">
                <a:solidFill>
                  <a:schemeClr val="accent1"/>
                </a:solidFill>
              </a:rPr>
              <a:t>1980 Population by County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descr="A close up of a map&#10;&#10;Description automatically generated">
            <a:extLst>
              <a:ext uri="{FF2B5EF4-FFF2-40B4-BE49-F238E27FC236}">
                <a16:creationId xmlns:a16="http://schemas.microsoft.com/office/drawing/2014/main" id="{850A1240-1B2F-324A-91DA-EDDCB378E435}"/>
              </a:ext>
            </a:extLst>
          </p:cNvPr>
          <p:cNvPicPr>
            <a:picLocks noGrp="1" noChangeAspect="1"/>
          </p:cNvPicPr>
          <p:nvPr>
            <p:ph idx="1"/>
          </p:nvPr>
        </p:nvPicPr>
        <p:blipFill>
          <a:blip r:embed="rId3"/>
          <a:stretch>
            <a:fillRect/>
          </a:stretch>
        </p:blipFill>
        <p:spPr>
          <a:xfrm>
            <a:off x="3796869" y="963877"/>
            <a:ext cx="8073567" cy="4322617"/>
          </a:xfrm>
        </p:spPr>
      </p:pic>
      <p:pic>
        <p:nvPicPr>
          <p:cNvPr id="7" name="Picture 6" descr="A screenshot of a cell phone&#10;&#10;Description automatically generated">
            <a:extLst>
              <a:ext uri="{FF2B5EF4-FFF2-40B4-BE49-F238E27FC236}">
                <a16:creationId xmlns:a16="http://schemas.microsoft.com/office/drawing/2014/main" id="{1AEDC729-A76B-984E-AA4D-B918154D8468}"/>
              </a:ext>
            </a:extLst>
          </p:cNvPr>
          <p:cNvPicPr>
            <a:picLocks noChangeAspect="1"/>
          </p:cNvPicPr>
          <p:nvPr/>
        </p:nvPicPr>
        <p:blipFill>
          <a:blip r:embed="rId4"/>
          <a:stretch>
            <a:fillRect/>
          </a:stretch>
        </p:blipFill>
        <p:spPr>
          <a:xfrm>
            <a:off x="3966412" y="2957453"/>
            <a:ext cx="3444023" cy="2086094"/>
          </a:xfrm>
          <a:prstGeom prst="rect">
            <a:avLst/>
          </a:prstGeom>
        </p:spPr>
      </p:pic>
      <p:pic>
        <p:nvPicPr>
          <p:cNvPr id="9" name="Picture 8">
            <a:extLst>
              <a:ext uri="{FF2B5EF4-FFF2-40B4-BE49-F238E27FC236}">
                <a16:creationId xmlns:a16="http://schemas.microsoft.com/office/drawing/2014/main" id="{28430319-5653-444C-9DE8-E1078CA08243}"/>
              </a:ext>
            </a:extLst>
          </p:cNvPr>
          <p:cNvPicPr>
            <a:picLocks noChangeAspect="1"/>
          </p:cNvPicPr>
          <p:nvPr/>
        </p:nvPicPr>
        <p:blipFill rotWithShape="1">
          <a:blip r:embed="rId5"/>
          <a:srcRect l="113" t="32459" b="32621"/>
          <a:stretch/>
        </p:blipFill>
        <p:spPr>
          <a:xfrm>
            <a:off x="321564" y="5804028"/>
            <a:ext cx="2099388" cy="733932"/>
          </a:xfrm>
          <a:prstGeom prst="rect">
            <a:avLst/>
          </a:prstGeom>
        </p:spPr>
      </p:pic>
    </p:spTree>
    <p:extLst>
      <p:ext uri="{BB962C8B-B14F-4D97-AF65-F5344CB8AC3E}">
        <p14:creationId xmlns:p14="http://schemas.microsoft.com/office/powerpoint/2010/main" val="251145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2639291" cy="4930246"/>
          </a:xfrm>
        </p:spPr>
        <p:txBody>
          <a:bodyPr>
            <a:normAutofit/>
          </a:bodyPr>
          <a:lstStyle/>
          <a:p>
            <a:pPr algn="r"/>
            <a:r>
              <a:rPr lang="en-US" dirty="0">
                <a:solidFill>
                  <a:schemeClr val="accent1"/>
                </a:solidFill>
              </a:rPr>
              <a:t>2020 Population by County</a:t>
            </a:r>
            <a:br>
              <a:rPr lang="en-US" dirty="0">
                <a:solidFill>
                  <a:schemeClr val="accent1"/>
                </a:solidFill>
              </a:rPr>
            </a:br>
            <a:r>
              <a:rPr lang="en-US" dirty="0">
                <a:solidFill>
                  <a:schemeClr val="accent1"/>
                </a:solidFill>
              </a:rPr>
              <a:t>(est.)</a:t>
            </a: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4" name="Content Placeholder 4" descr="A close up of a map&#10;&#10;Description automatically generated">
            <a:extLst>
              <a:ext uri="{FF2B5EF4-FFF2-40B4-BE49-F238E27FC236}">
                <a16:creationId xmlns:a16="http://schemas.microsoft.com/office/drawing/2014/main" id="{A1AFB389-4E8B-3C43-8681-90609D999688}"/>
              </a:ext>
            </a:extLst>
          </p:cNvPr>
          <p:cNvPicPr>
            <a:picLocks noChangeAspect="1"/>
          </p:cNvPicPr>
          <p:nvPr/>
        </p:nvPicPr>
        <p:blipFill>
          <a:blip r:embed="rId3"/>
          <a:stretch>
            <a:fillRect/>
          </a:stretch>
        </p:blipFill>
        <p:spPr>
          <a:xfrm>
            <a:off x="3780502" y="963877"/>
            <a:ext cx="8089934" cy="4359238"/>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43194F83-AA4D-0541-893E-726227E95C03}"/>
              </a:ext>
            </a:extLst>
          </p:cNvPr>
          <p:cNvPicPr>
            <a:picLocks noChangeAspect="1"/>
          </p:cNvPicPr>
          <p:nvPr/>
        </p:nvPicPr>
        <p:blipFill>
          <a:blip r:embed="rId4"/>
          <a:stretch>
            <a:fillRect/>
          </a:stretch>
        </p:blipFill>
        <p:spPr>
          <a:xfrm>
            <a:off x="3994127" y="2857500"/>
            <a:ext cx="3220896" cy="2245425"/>
          </a:xfrm>
          <a:prstGeom prst="rect">
            <a:avLst/>
          </a:prstGeom>
        </p:spPr>
      </p:pic>
      <p:pic>
        <p:nvPicPr>
          <p:cNvPr id="17" name="Picture 16">
            <a:extLst>
              <a:ext uri="{FF2B5EF4-FFF2-40B4-BE49-F238E27FC236}">
                <a16:creationId xmlns:a16="http://schemas.microsoft.com/office/drawing/2014/main" id="{7F9B4417-039A-244A-8E90-68B4D76D35D5}"/>
              </a:ext>
            </a:extLst>
          </p:cNvPr>
          <p:cNvPicPr>
            <a:picLocks noChangeAspect="1"/>
          </p:cNvPicPr>
          <p:nvPr/>
        </p:nvPicPr>
        <p:blipFill rotWithShape="1">
          <a:blip r:embed="rId5"/>
          <a:srcRect l="113" t="32459" b="32621"/>
          <a:stretch/>
        </p:blipFill>
        <p:spPr>
          <a:xfrm>
            <a:off x="321564" y="5804028"/>
            <a:ext cx="2099388" cy="733932"/>
          </a:xfrm>
          <a:prstGeom prst="rect">
            <a:avLst/>
          </a:prstGeom>
        </p:spPr>
      </p:pic>
    </p:spTree>
    <p:extLst>
      <p:ext uri="{BB962C8B-B14F-4D97-AF65-F5344CB8AC3E}">
        <p14:creationId xmlns:p14="http://schemas.microsoft.com/office/powerpoint/2010/main" val="393249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2706858" cy="4930246"/>
          </a:xfrm>
        </p:spPr>
        <p:txBody>
          <a:bodyPr vert="horz" lIns="91440" tIns="45720" rIns="91440" bIns="45720" rtlCol="0">
            <a:normAutofit/>
          </a:bodyPr>
          <a:lstStyle/>
          <a:p>
            <a:pPr algn="r"/>
            <a:r>
              <a:rPr lang="en-US" dirty="0">
                <a:solidFill>
                  <a:schemeClr val="accent1"/>
                </a:solidFill>
              </a:rPr>
              <a:t>Change in Population</a:t>
            </a:r>
          </a:p>
        </p:txBody>
      </p:sp>
      <p:cxnSp>
        <p:nvCxnSpPr>
          <p:cNvPr id="31" name="Straight Connector 3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lose up of a map&#10;&#10;Description automatically generated">
            <a:extLst>
              <a:ext uri="{FF2B5EF4-FFF2-40B4-BE49-F238E27FC236}">
                <a16:creationId xmlns:a16="http://schemas.microsoft.com/office/drawing/2014/main" id="{F8F19B7E-C5F7-BB4C-9AFA-626953E3FE96}"/>
              </a:ext>
            </a:extLst>
          </p:cNvPr>
          <p:cNvPicPr>
            <a:picLocks noGrp="1" noChangeAspect="1"/>
          </p:cNvPicPr>
          <p:nvPr>
            <p:ph idx="1"/>
          </p:nvPr>
        </p:nvPicPr>
        <p:blipFill>
          <a:blip r:embed="rId3"/>
          <a:stretch>
            <a:fillRect/>
          </a:stretch>
        </p:blipFill>
        <p:spPr>
          <a:xfrm>
            <a:off x="3706586" y="1223888"/>
            <a:ext cx="8163850" cy="4331838"/>
          </a:xfrm>
        </p:spPr>
      </p:pic>
      <p:pic>
        <p:nvPicPr>
          <p:cNvPr id="17" name="Picture 16">
            <a:extLst>
              <a:ext uri="{FF2B5EF4-FFF2-40B4-BE49-F238E27FC236}">
                <a16:creationId xmlns:a16="http://schemas.microsoft.com/office/drawing/2014/main" id="{7F9B4417-039A-244A-8E90-68B4D76D35D5}"/>
              </a:ext>
            </a:extLst>
          </p:cNvPr>
          <p:cNvPicPr>
            <a:picLocks noChangeAspect="1"/>
          </p:cNvPicPr>
          <p:nvPr/>
        </p:nvPicPr>
        <p:blipFill rotWithShape="1">
          <a:blip r:embed="rId4"/>
          <a:srcRect l="113" t="32459" b="32621"/>
          <a:stretch/>
        </p:blipFill>
        <p:spPr>
          <a:xfrm>
            <a:off x="321564" y="5804028"/>
            <a:ext cx="2099388" cy="73393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C625F68-FE01-5F4E-9652-F2DB490B8BC6}"/>
              </a:ext>
            </a:extLst>
          </p:cNvPr>
          <p:cNvPicPr>
            <a:picLocks noChangeAspect="1"/>
          </p:cNvPicPr>
          <p:nvPr/>
        </p:nvPicPr>
        <p:blipFill>
          <a:blip r:embed="rId5"/>
          <a:stretch>
            <a:fillRect/>
          </a:stretch>
        </p:blipFill>
        <p:spPr>
          <a:xfrm>
            <a:off x="3833094" y="2922814"/>
            <a:ext cx="3202622" cy="2498749"/>
          </a:xfrm>
          <a:prstGeom prst="rect">
            <a:avLst/>
          </a:prstGeom>
        </p:spPr>
      </p:pic>
    </p:spTree>
    <p:extLst>
      <p:ext uri="{BB962C8B-B14F-4D97-AF65-F5344CB8AC3E}">
        <p14:creationId xmlns:p14="http://schemas.microsoft.com/office/powerpoint/2010/main" val="315769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2706858" cy="4930246"/>
          </a:xfrm>
        </p:spPr>
        <p:txBody>
          <a:bodyPr vert="horz" lIns="91440" tIns="45720" rIns="91440" bIns="45720" rtlCol="0">
            <a:normAutofit/>
          </a:bodyPr>
          <a:lstStyle/>
          <a:p>
            <a:pPr algn="r"/>
            <a:r>
              <a:rPr lang="en-US" dirty="0">
                <a:solidFill>
                  <a:schemeClr val="accent1"/>
                </a:solidFill>
              </a:rPr>
              <a:t>Change in Population</a:t>
            </a:r>
          </a:p>
        </p:txBody>
      </p:sp>
      <p:cxnSp>
        <p:nvCxnSpPr>
          <p:cNvPr id="31" name="Straight Connector 3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F9B4417-039A-244A-8E90-68B4D76D35D5}"/>
              </a:ext>
            </a:extLst>
          </p:cNvPr>
          <p:cNvPicPr>
            <a:picLocks noChangeAspect="1"/>
          </p:cNvPicPr>
          <p:nvPr/>
        </p:nvPicPr>
        <p:blipFill rotWithShape="1">
          <a:blip r:embed="rId3"/>
          <a:srcRect l="113" t="32459" b="32621"/>
          <a:stretch/>
        </p:blipFill>
        <p:spPr>
          <a:xfrm>
            <a:off x="321564" y="5804028"/>
            <a:ext cx="2099388" cy="733932"/>
          </a:xfrm>
          <a:prstGeom prst="rect">
            <a:avLst/>
          </a:prstGeom>
        </p:spPr>
      </p:pic>
      <p:pic>
        <p:nvPicPr>
          <p:cNvPr id="4" name="Picture 3" descr="A close up of a map&#10;&#10;Description automatically generated">
            <a:extLst>
              <a:ext uri="{FF2B5EF4-FFF2-40B4-BE49-F238E27FC236}">
                <a16:creationId xmlns:a16="http://schemas.microsoft.com/office/drawing/2014/main" id="{A05F9306-425F-5A40-8D18-20BB44B14751}"/>
              </a:ext>
            </a:extLst>
          </p:cNvPr>
          <p:cNvPicPr>
            <a:picLocks noChangeAspect="1"/>
          </p:cNvPicPr>
          <p:nvPr/>
        </p:nvPicPr>
        <p:blipFill>
          <a:blip r:embed="rId4"/>
          <a:stretch>
            <a:fillRect/>
          </a:stretch>
        </p:blipFill>
        <p:spPr>
          <a:xfrm>
            <a:off x="3706586" y="1282676"/>
            <a:ext cx="8250936" cy="436462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320B86B7-8BEA-3F44-A384-80514A06F8E6}"/>
              </a:ext>
            </a:extLst>
          </p:cNvPr>
          <p:cNvPicPr>
            <a:picLocks noChangeAspect="1"/>
          </p:cNvPicPr>
          <p:nvPr/>
        </p:nvPicPr>
        <p:blipFill>
          <a:blip r:embed="rId5"/>
          <a:stretch>
            <a:fillRect/>
          </a:stretch>
        </p:blipFill>
        <p:spPr>
          <a:xfrm>
            <a:off x="3734462" y="3699057"/>
            <a:ext cx="3803243" cy="1876267"/>
          </a:xfrm>
          <a:prstGeom prst="rect">
            <a:avLst/>
          </a:prstGeom>
        </p:spPr>
      </p:pic>
    </p:spTree>
    <p:extLst>
      <p:ext uri="{BB962C8B-B14F-4D97-AF65-F5344CB8AC3E}">
        <p14:creationId xmlns:p14="http://schemas.microsoft.com/office/powerpoint/2010/main" val="10463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Background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829AA7-9846-414D-8268-A196680CE01B}"/>
              </a:ext>
            </a:extLst>
          </p:cNvPr>
          <p:cNvSpPr>
            <a:spLocks noGrp="1"/>
          </p:cNvSpPr>
          <p:nvPr>
            <p:ph idx="1"/>
          </p:nvPr>
        </p:nvSpPr>
        <p:spPr>
          <a:xfrm>
            <a:off x="4976031" y="506438"/>
            <a:ext cx="6377769" cy="5795888"/>
          </a:xfrm>
        </p:spPr>
        <p:txBody>
          <a:bodyPr anchor="ctr">
            <a:noAutofit/>
          </a:bodyPr>
          <a:lstStyle/>
          <a:p>
            <a:r>
              <a:rPr lang="en-US" sz="2400" dirty="0"/>
              <a:t>Maryland is a unique area:</a:t>
            </a:r>
          </a:p>
          <a:p>
            <a:pPr lvl="1"/>
            <a:r>
              <a:rPr lang="en-US" dirty="0"/>
              <a:t>Chesapeake Bay watershed</a:t>
            </a:r>
          </a:p>
          <a:p>
            <a:pPr lvl="1"/>
            <a:r>
              <a:rPr lang="en-US" dirty="0"/>
              <a:t>Proximity to 2 major metropolitan areas</a:t>
            </a:r>
          </a:p>
          <a:p>
            <a:pPr lvl="1"/>
            <a:r>
              <a:rPr lang="en-US" dirty="0"/>
              <a:t>Train access:</a:t>
            </a:r>
          </a:p>
          <a:p>
            <a:pPr lvl="2"/>
            <a:r>
              <a:rPr lang="en-US" sz="2400" dirty="0"/>
              <a:t>Philadelphia: 1h</a:t>
            </a:r>
          </a:p>
          <a:p>
            <a:pPr lvl="2"/>
            <a:r>
              <a:rPr lang="en-US" sz="2400" dirty="0"/>
              <a:t>NYC: 2h 15m</a:t>
            </a:r>
          </a:p>
          <a:p>
            <a:pPr lvl="1"/>
            <a:r>
              <a:rPr lang="en-US" dirty="0"/>
              <a:t>3 international airports</a:t>
            </a:r>
          </a:p>
          <a:p>
            <a:pPr marL="457200" lvl="1" indent="0">
              <a:buNone/>
            </a:pPr>
            <a:endParaRPr lang="en-US" sz="2100" dirty="0"/>
          </a:p>
        </p:txBody>
      </p:sp>
      <p:pic>
        <p:nvPicPr>
          <p:cNvPr id="7" name="Picture 6">
            <a:extLst>
              <a:ext uri="{FF2B5EF4-FFF2-40B4-BE49-F238E27FC236}">
                <a16:creationId xmlns:a16="http://schemas.microsoft.com/office/drawing/2014/main" id="{598CA5C2-CF53-D947-BF24-1B2782D44E8B}"/>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spTree>
    <p:extLst>
      <p:ext uri="{BB962C8B-B14F-4D97-AF65-F5344CB8AC3E}">
        <p14:creationId xmlns:p14="http://schemas.microsoft.com/office/powerpoint/2010/main" val="124251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A16C0-5BD4-2C4A-9525-29C8796498C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Background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829AA7-9846-414D-8268-A196680CE01B}"/>
              </a:ext>
            </a:extLst>
          </p:cNvPr>
          <p:cNvSpPr>
            <a:spLocks noGrp="1"/>
          </p:cNvSpPr>
          <p:nvPr>
            <p:ph idx="1"/>
          </p:nvPr>
        </p:nvSpPr>
        <p:spPr>
          <a:xfrm>
            <a:off x="4976031" y="506438"/>
            <a:ext cx="6377769" cy="5795888"/>
          </a:xfrm>
        </p:spPr>
        <p:txBody>
          <a:bodyPr anchor="ctr">
            <a:noAutofit/>
          </a:bodyPr>
          <a:lstStyle/>
          <a:p>
            <a:r>
              <a:rPr lang="en-US" sz="2400" dirty="0"/>
              <a:t>Maryland is a unique area:</a:t>
            </a:r>
          </a:p>
          <a:p>
            <a:pPr lvl="1"/>
            <a:r>
              <a:rPr lang="en-US" dirty="0"/>
              <a:t>Defense, science and health employment specialties.</a:t>
            </a:r>
          </a:p>
          <a:p>
            <a:pPr lvl="2"/>
            <a:r>
              <a:rPr lang="en-US" sz="2400" dirty="0"/>
              <a:t>National Institute of Health (NIH)- 20,0000+</a:t>
            </a:r>
          </a:p>
          <a:p>
            <a:pPr lvl="2"/>
            <a:r>
              <a:rPr lang="en-US" sz="2400" dirty="0"/>
              <a:t>University of Maryland- 18,000+</a:t>
            </a:r>
          </a:p>
          <a:p>
            <a:pPr lvl="2"/>
            <a:r>
              <a:rPr lang="en-US" sz="2400" dirty="0"/>
              <a:t>Andrews Air Force Base- 17,000+</a:t>
            </a:r>
          </a:p>
          <a:p>
            <a:pPr lvl="2"/>
            <a:r>
              <a:rPr lang="en-US" sz="2400" dirty="0"/>
              <a:t>Food and Drug Administration (FDA)- 13,000+</a:t>
            </a:r>
          </a:p>
          <a:p>
            <a:pPr lvl="2"/>
            <a:r>
              <a:rPr lang="en-US" sz="2400" dirty="0"/>
              <a:t>Naval Support Activity (Medical) Walter Reed- 11,000</a:t>
            </a:r>
          </a:p>
          <a:p>
            <a:pPr lvl="2"/>
            <a:r>
              <a:rPr lang="en-US" sz="2400" dirty="0"/>
              <a:t>NASA Goddard- 10,000+</a:t>
            </a:r>
          </a:p>
          <a:p>
            <a:pPr lvl="2"/>
            <a:r>
              <a:rPr lang="en-US" sz="2400" dirty="0"/>
              <a:t>Marriott International- 5,500</a:t>
            </a:r>
          </a:p>
          <a:p>
            <a:pPr lvl="2"/>
            <a:r>
              <a:rPr lang="en-US" sz="2400" dirty="0"/>
              <a:t>Lockheed Martin- 4,000</a:t>
            </a:r>
          </a:p>
        </p:txBody>
      </p:sp>
      <p:pic>
        <p:nvPicPr>
          <p:cNvPr id="7" name="Picture 6">
            <a:extLst>
              <a:ext uri="{FF2B5EF4-FFF2-40B4-BE49-F238E27FC236}">
                <a16:creationId xmlns:a16="http://schemas.microsoft.com/office/drawing/2014/main" id="{598CA5C2-CF53-D947-BF24-1B2782D44E8B}"/>
              </a:ext>
            </a:extLst>
          </p:cNvPr>
          <p:cNvPicPr>
            <a:picLocks noChangeAspect="1"/>
          </p:cNvPicPr>
          <p:nvPr/>
        </p:nvPicPr>
        <p:blipFill rotWithShape="1">
          <a:blip r:embed="rId3"/>
          <a:srcRect l="113" t="32459" b="32621"/>
          <a:stretch/>
        </p:blipFill>
        <p:spPr>
          <a:xfrm>
            <a:off x="321564" y="5758981"/>
            <a:ext cx="2099388" cy="733932"/>
          </a:xfrm>
          <a:prstGeom prst="rect">
            <a:avLst/>
          </a:prstGeom>
        </p:spPr>
      </p:pic>
    </p:spTree>
    <p:extLst>
      <p:ext uri="{BB962C8B-B14F-4D97-AF65-F5344CB8AC3E}">
        <p14:creationId xmlns:p14="http://schemas.microsoft.com/office/powerpoint/2010/main" val="68453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3298</Words>
  <Application>Microsoft Macintosh PowerPoint</Application>
  <PresentationFormat>Widescreen</PresentationFormat>
  <Paragraphs>325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What Drives Place-Based Development in Maryland?  An Examination of 1980-2020</vt:lpstr>
      <vt:lpstr>Overview</vt:lpstr>
      <vt:lpstr>Background</vt:lpstr>
      <vt:lpstr>1980 Population by County</vt:lpstr>
      <vt:lpstr>2020 Population by County (est.)</vt:lpstr>
      <vt:lpstr>Change in Population</vt:lpstr>
      <vt:lpstr>Change in Population</vt:lpstr>
      <vt:lpstr>Background</vt:lpstr>
      <vt:lpstr>Background</vt:lpstr>
      <vt:lpstr>Chesapeake Bay Watershed</vt:lpstr>
      <vt:lpstr>Top Employers</vt:lpstr>
      <vt:lpstr>Highways and Rail</vt:lpstr>
      <vt:lpstr>Road Links </vt:lpstr>
      <vt:lpstr>D.C. Metro</vt:lpstr>
      <vt:lpstr>Goals and Objectives</vt:lpstr>
      <vt:lpstr>Goals and Objectives</vt:lpstr>
      <vt:lpstr>Proposed Methodology</vt:lpstr>
      <vt:lpstr>Proposed Methodology</vt:lpstr>
      <vt:lpstr>Timeline</vt:lpstr>
      <vt:lpstr>Anticipated Results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Drives Place-Based Development in Maryland?  An Examination of 1980-2020</dc:title>
  <dc:creator>ksowder@occinc.com</dc:creator>
  <cp:lastModifiedBy>ksowder@occinc.com</cp:lastModifiedBy>
  <cp:revision>17</cp:revision>
  <cp:lastPrinted>2020-05-06T21:54:04Z</cp:lastPrinted>
  <dcterms:created xsi:type="dcterms:W3CDTF">2020-05-06T02:45:56Z</dcterms:created>
  <dcterms:modified xsi:type="dcterms:W3CDTF">2020-05-06T22:06:19Z</dcterms:modified>
</cp:coreProperties>
</file>