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4" r:id="rId5"/>
    <p:sldId id="259" r:id="rId6"/>
    <p:sldId id="284" r:id="rId7"/>
    <p:sldId id="283" r:id="rId8"/>
    <p:sldId id="282" r:id="rId9"/>
    <p:sldId id="265" r:id="rId10"/>
    <p:sldId id="287" r:id="rId11"/>
    <p:sldId id="277" r:id="rId12"/>
    <p:sldId id="261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6" r:id="rId22"/>
    <p:sldId id="266" r:id="rId23"/>
    <p:sldId id="262" r:id="rId24"/>
    <p:sldId id="263" r:id="rId25"/>
    <p:sldId id="278" r:id="rId26"/>
    <p:sldId id="275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40" autoAdjust="0"/>
  </p:normalViewPr>
  <p:slideViewPr>
    <p:cSldViewPr showGuides="1">
      <p:cViewPr varScale="1">
        <p:scale>
          <a:sx n="69" d="100"/>
          <a:sy n="69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B95D5-D60A-4448-803D-F69895A046E6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C78D4-447C-44FE-B03B-3161040327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97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C78D4-447C-44FE-B03B-3161040327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623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C78D4-447C-44FE-B03B-31610403271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6886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C78D4-447C-44FE-B03B-31610403271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8217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C78D4-447C-44FE-B03B-31610403271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0257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2C6BB-3184-40B3-B929-F16852CB10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960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2C6BB-3184-40B3-B929-F16852CB10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852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2C6BB-3184-40B3-B929-F16852CB10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3426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2C6BB-3184-40B3-B929-F16852CB10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3642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2C6BB-3184-40B3-B929-F16852CB10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3652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2C6BB-3184-40B3-B929-F16852CB10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852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2C6BB-3184-40B3-B929-F16852CB10C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8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C78D4-447C-44FE-B03B-31610403271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0984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2C6BB-3184-40B3-B929-F16852CB10C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83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C78D4-447C-44FE-B03B-31610403271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6641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C78D4-447C-44FE-B03B-31610403271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3593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C78D4-447C-44FE-B03B-31610403271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4945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C78D4-447C-44FE-B03B-31610403271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5500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C78D4-447C-44FE-B03B-31610403271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6492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2C6BB-3184-40B3-B929-F16852CB10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7325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C78D4-447C-44FE-B03B-31610403271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27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C78D4-447C-44FE-B03B-3161040327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9356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C78D4-447C-44FE-B03B-31610403271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4353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C78D4-447C-44FE-B03B-3161040327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8171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C78D4-447C-44FE-B03B-3161040327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9174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C78D4-447C-44FE-B03B-3161040327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1902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C78D4-447C-44FE-B03B-3161040327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6964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C78D4-447C-44FE-B03B-3161040327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373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38F5-E738-47C3-AF8A-6D292F96D152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873F-2C67-420F-BA72-2A6A7C4E4AB8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FB17-29EF-4913-8CAE-B74F87DA813D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4F003-E2DE-4334-844E-E51CF5A6B8DF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8687-9DD6-41D5-A0FC-C263B07382FC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3E0A-6615-483F-92FD-B6E6FCF99A6A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96315-C624-4AB6-9BB9-1E1FA57A1B9C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27C3-929A-497E-BBA2-06BDDB498DF6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FC47-DC17-4FCF-882B-52B1EED75B41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48C6-0357-4079-8A15-73BB04AB9D15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A850E01-4EC5-4819-BE21-0C50AA436460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96D10F8-F128-4831-9DD0-B15968E51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6DF76D7-04AB-4731-8DA0-DD40D17F3E2F}" type="datetime1">
              <a:rPr lang="en-US" smtClean="0"/>
              <a:pPr/>
              <a:t>5/13/2013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6D10F8-F128-4831-9DD0-B15968E51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Walking for Leisure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Validating an Urban Design Qualities Audit Instrument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5257800"/>
            <a:ext cx="4114800" cy="1421823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George W. Sprehn</a:t>
            </a:r>
          </a:p>
          <a:p>
            <a:r>
              <a:rPr lang="en-US" dirty="0" smtClean="0"/>
              <a:t>Adviser: Kelleann Foster</a:t>
            </a:r>
          </a:p>
          <a:p>
            <a:r>
              <a:rPr lang="en-US" dirty="0" smtClean="0"/>
              <a:t>GEOG 596A</a:t>
            </a:r>
          </a:p>
          <a:p>
            <a:r>
              <a:rPr lang="en-US" dirty="0" smtClean="0"/>
              <a:t>Spring II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795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39140" y="3124200"/>
            <a:ext cx="64926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A. Determine spatial assessment tool (audit instruments)</a:t>
            </a:r>
          </a:p>
          <a:p>
            <a:endParaRPr lang="en-US" b="1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NEWS – Neighborhood Environment Walkability Survey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SPACES – Systematic Pedestrian and Cycling Environment Scan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PEDS – Pedestrian Environment Data Scan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Irving-Minnesota Inventory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Active Living Research  (ALR) Audit Tool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  <p:pic>
        <p:nvPicPr>
          <p:cNvPr id="1028" name="Picture 4" descr="https://encrypted-tbn1.gstatic.com/images?q=tbn:ANd9GcRKvrCi86oFqMxESMEx4etLFP7E8J-Px3WhDyg9d_cn4TKGoanph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67" y="1676400"/>
            <a:ext cx="1230333" cy="123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1676400"/>
            <a:ext cx="38122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Determine spatial assessment tool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Identify evaluation segments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Implement the assessment tool 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 smtClean="0"/>
              <a:t>Spatial analysis </a:t>
            </a:r>
          </a:p>
        </p:txBody>
      </p:sp>
    </p:spTree>
    <p:extLst>
      <p:ext uri="{BB962C8B-B14F-4D97-AF65-F5344CB8AC3E}">
        <p14:creationId xmlns:p14="http://schemas.microsoft.com/office/powerpoint/2010/main" xmlns="" val="247136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91000" y="19050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Table 1. Perceptual qualities</a:t>
            </a:r>
          </a:p>
          <a:p>
            <a:r>
              <a:rPr lang="en-US" dirty="0"/>
              <a:t>adaptability distinctiveness intricacy richness</a:t>
            </a:r>
          </a:p>
          <a:p>
            <a:r>
              <a:rPr lang="en-US" dirty="0"/>
              <a:t>ambiguity diversity legibility sensuousness</a:t>
            </a:r>
          </a:p>
          <a:p>
            <a:r>
              <a:rPr lang="en-US" dirty="0"/>
              <a:t>centrality dominance linkage singularity</a:t>
            </a:r>
          </a:p>
          <a:p>
            <a:r>
              <a:rPr lang="en-US" dirty="0" smtClean="0"/>
              <a:t>clarity </a:t>
            </a:r>
            <a:r>
              <a:rPr lang="en-US" b="1" dirty="0"/>
              <a:t>enclosure</a:t>
            </a:r>
            <a:r>
              <a:rPr lang="en-US" dirty="0"/>
              <a:t> meaning spaciousness</a:t>
            </a:r>
          </a:p>
          <a:p>
            <a:r>
              <a:rPr lang="en-US" dirty="0"/>
              <a:t>coherence expectancy mystery territoriality</a:t>
            </a:r>
          </a:p>
          <a:p>
            <a:r>
              <a:rPr lang="en-US" dirty="0"/>
              <a:t>compatibility </a:t>
            </a:r>
            <a:r>
              <a:rPr lang="en-US" dirty="0" smtClean="0"/>
              <a:t>focality </a:t>
            </a:r>
            <a:r>
              <a:rPr lang="en-US" dirty="0"/>
              <a:t>naturalness texture</a:t>
            </a:r>
          </a:p>
          <a:p>
            <a:r>
              <a:rPr lang="en-US" dirty="0"/>
              <a:t>comfort formality novelty </a:t>
            </a:r>
            <a:r>
              <a:rPr lang="en-US" b="1" dirty="0"/>
              <a:t>transparency</a:t>
            </a:r>
          </a:p>
          <a:p>
            <a:r>
              <a:rPr lang="en-US" dirty="0"/>
              <a:t>complementarity </a:t>
            </a:r>
            <a:r>
              <a:rPr lang="en-US" b="1" dirty="0"/>
              <a:t>human scale</a:t>
            </a:r>
            <a:r>
              <a:rPr lang="en-US" dirty="0"/>
              <a:t> openness unity</a:t>
            </a:r>
          </a:p>
          <a:p>
            <a:r>
              <a:rPr lang="en-US" b="1" dirty="0"/>
              <a:t>complexity</a:t>
            </a:r>
            <a:r>
              <a:rPr lang="en-US" dirty="0"/>
              <a:t> identifiability ornateness upkeep</a:t>
            </a:r>
          </a:p>
          <a:p>
            <a:r>
              <a:rPr lang="en-US" dirty="0"/>
              <a:t>continuity </a:t>
            </a:r>
            <a:r>
              <a:rPr lang="en-US" b="1" dirty="0"/>
              <a:t>imageability</a:t>
            </a:r>
            <a:r>
              <a:rPr lang="en-US" dirty="0"/>
              <a:t> prospect variety</a:t>
            </a:r>
          </a:p>
          <a:p>
            <a:r>
              <a:rPr lang="en-US" dirty="0"/>
              <a:t>contrast intelligibility refuge visibility</a:t>
            </a:r>
          </a:p>
          <a:p>
            <a:r>
              <a:rPr lang="en-US" dirty="0"/>
              <a:t>deflection interest regularity vividness</a:t>
            </a:r>
          </a:p>
          <a:p>
            <a:r>
              <a:rPr lang="en-US" dirty="0" smtClean="0"/>
              <a:t>depth </a:t>
            </a:r>
            <a:r>
              <a:rPr lang="en-US" dirty="0"/>
              <a:t>intimacy rhythm</a:t>
            </a:r>
          </a:p>
          <a:p>
            <a:r>
              <a:rPr lang="en-US" dirty="0" smtClean="0"/>
              <a:t>		</a:t>
            </a:r>
            <a:r>
              <a:rPr lang="en-US" sz="1200" dirty="0" smtClean="0"/>
              <a:t>(Ewing &amp; Handy, 2009)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23625" y="3213050"/>
            <a:ext cx="189987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n-US" sz="2000" b="1" dirty="0" smtClean="0"/>
              <a:t>. imageability </a:t>
            </a:r>
          </a:p>
          <a:p>
            <a:r>
              <a:rPr lang="en-US" sz="2000" b="1" dirty="0" smtClean="0"/>
              <a:t>2. enclosure</a:t>
            </a:r>
          </a:p>
          <a:p>
            <a:r>
              <a:rPr lang="en-US" sz="2000" b="1" dirty="0" smtClean="0"/>
              <a:t>3. human scale</a:t>
            </a:r>
          </a:p>
          <a:p>
            <a:r>
              <a:rPr lang="en-US" sz="2000" b="1" dirty="0" smtClean="0"/>
              <a:t>4. transparency</a:t>
            </a:r>
          </a:p>
          <a:p>
            <a:r>
              <a:rPr lang="en-US" sz="2000" b="1" dirty="0" smtClean="0"/>
              <a:t>5. complexity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36093" y="2691226"/>
            <a:ext cx="247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Urban Design Qualities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191000" y="1905000"/>
            <a:ext cx="4724400" cy="42473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5083" y="1981200"/>
            <a:ext cx="3126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Active Living Research  (ALR) </a:t>
            </a:r>
          </a:p>
          <a:p>
            <a:pPr algn="ctr"/>
            <a:r>
              <a:rPr lang="en-US" b="1" dirty="0" smtClean="0"/>
              <a:t>Audit Tool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36093" y="5136654"/>
            <a:ext cx="27334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Panel of experts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Operationalize qualities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Objective measures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Subjective perceptions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Street segments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520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437" y="2599730"/>
            <a:ext cx="7477125" cy="41529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5083" y="1981200"/>
            <a:ext cx="4092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Active Living Research  (ALR) Audit Tool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0679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Imageability – sense of place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165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8239" y="1747916"/>
            <a:ext cx="4416552" cy="3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984" y="5394785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HIGH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166791" y="5394785"/>
            <a:ext cx="1259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LOW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584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Enclosure – room-like quality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10" y="1752600"/>
            <a:ext cx="4416552" cy="3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5728" y="1772793"/>
            <a:ext cx="4416552" cy="3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91984" y="5394785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HIGH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166791" y="5394785"/>
            <a:ext cx="1259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LOW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98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Human Scale – human proportions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1" y="1772793"/>
            <a:ext cx="4416552" cy="3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5291"/>
            <a:ext cx="4416552" cy="3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984" y="5394785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HIGH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166791" y="5394785"/>
            <a:ext cx="1259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LOW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306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Transparency – continuous exposure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815" y="1769364"/>
            <a:ext cx="4425696" cy="33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990" y="1769364"/>
            <a:ext cx="4425696" cy="33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984" y="5394785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HIGH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166791" y="5394785"/>
            <a:ext cx="1259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LOW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053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Complexity – visual richness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324" y="1748128"/>
            <a:ext cx="4425696" cy="33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991" y="1769364"/>
            <a:ext cx="4425696" cy="331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984" y="5394785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HIGH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166791" y="5394785"/>
            <a:ext cx="1259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LOW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190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2. Enclosure – room-like quality</a:t>
            </a:r>
            <a:br>
              <a:rPr lang="en-US" dirty="0" smtClean="0"/>
            </a:br>
            <a:r>
              <a:rPr lang="en-US" dirty="0" smtClean="0"/>
              <a:t>Scoring Demonstration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710" y="1752600"/>
            <a:ext cx="4416552" cy="3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5728" y="1772793"/>
            <a:ext cx="4416552" cy="331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1984" y="5394785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HIGH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166791" y="5394785"/>
            <a:ext cx="1259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LOW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237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5797" y="0"/>
            <a:ext cx="5312405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-529482" y="3327122"/>
            <a:ext cx="350480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solidFill>
                  <a:schemeClr val="accent1">
                    <a:lumMod val="50000"/>
                  </a:schemeClr>
                </a:solidFill>
              </a:rPr>
              <a:t>Scoring Sheet</a:t>
            </a:r>
            <a:endParaRPr lang="en-US" sz="4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0" name="Picture 4" descr="https://encrypted-tbn0.gstatic.com/images?q=tbn:ANd9GcRBkfta7JRFpuyAoI8c38LmHbhLLiBi3ozjtnVMCQy19CBgfwSk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3858" y="1603181"/>
            <a:ext cx="18288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446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828800"/>
            <a:ext cx="332975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Introduction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Study area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Urban redevelopment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Project objectives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Hypothesis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Background research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Streetscape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Walkability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Spatial assessment tools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Methodology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Street segments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Audit selection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Audit implementation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Spatial analysis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Expected results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dirty="0" smtClean="0"/>
              <a:t>Timeline</a:t>
            </a:r>
          </a:p>
        </p:txBody>
      </p:sp>
      <p:pic>
        <p:nvPicPr>
          <p:cNvPr id="5" name="Picture 2" descr="http://myriverdistrict.com/images/igallery/resized/1-100/Downtown14-83-600-400-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29496"/>
            <a:ext cx="3737786" cy="25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309" y="4821422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Photo: Miller and Dunham 2013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6823" y="5178623"/>
            <a:ext cx="244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Sidewalk dining on First Street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7443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494" y="1904102"/>
            <a:ext cx="8941012" cy="14092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1879" y="381000"/>
            <a:ext cx="504368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Scoring Sheet Detail</a:t>
            </a:r>
            <a:endParaRPr lang="en-US" sz="45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3490" y="3578352"/>
            <a:ext cx="5237018" cy="2438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791200" y="2057400"/>
            <a:ext cx="30480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Left Arrow 1"/>
          <p:cNvSpPr/>
          <p:nvPr/>
        </p:nvSpPr>
        <p:spPr>
          <a:xfrm>
            <a:off x="7772400" y="3276402"/>
            <a:ext cx="731520" cy="152115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852" y="1388680"/>
            <a:ext cx="3332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Recorded Values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223" y="4001582"/>
            <a:ext cx="20297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Multiplier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018" y="5057291"/>
            <a:ext cx="18542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Constant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3628691">
            <a:off x="1124514" y="2727596"/>
            <a:ext cx="2245458" cy="2425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906023" y="4239031"/>
            <a:ext cx="838200" cy="1714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067823" y="5294742"/>
            <a:ext cx="838200" cy="1714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3810000" y="3851944"/>
            <a:ext cx="548640" cy="945608"/>
          </a:xfrm>
          <a:prstGeom prst="lef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96581" y="5380902"/>
            <a:ext cx="27195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</a:rPr>
              <a:t>Walkability Score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45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2" descr="http://myriverdistrict.com/images/igallery/resized/1-100/Downtown14-83-600-400-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29496"/>
            <a:ext cx="3737786" cy="25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24309" y="4821422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Photo: Miller and Dunham 2013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9045" y="5324599"/>
            <a:ext cx="3576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treet segment: about one block  in</a:t>
            </a:r>
          </a:p>
          <a:p>
            <a:r>
              <a:rPr lang="en-US" dirty="0"/>
              <a:t>l</a:t>
            </a:r>
            <a:r>
              <a:rPr lang="en-US" dirty="0" smtClean="0"/>
              <a:t>ength, 300 feet or about 120 paces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3404" y="1676400"/>
            <a:ext cx="21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Proposed Approach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4627" y="3055655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B.</a:t>
            </a:r>
            <a:r>
              <a:rPr lang="en-US" dirty="0" smtClean="0"/>
              <a:t> </a:t>
            </a:r>
            <a:r>
              <a:rPr lang="en-US" b="1" dirty="0" smtClean="0"/>
              <a:t>Identify evaluation segments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Select 9 street segments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Subjective observations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High, Medium, Low quality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4627" y="4362667"/>
            <a:ext cx="3616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C. Implement the assessment tool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ALR Audit Tool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Objective measurements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4627" y="2067831"/>
            <a:ext cx="3969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b="1" dirty="0" smtClean="0"/>
              <a:t>Determine spatial assessment tool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Subjective/objective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ALR Audit Tool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2556" y="5370765"/>
            <a:ext cx="3329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D. Spatial analysis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Overall walkability scores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Urban design qualities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ALR Tool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58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3926217" cy="474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26615" y="6419459"/>
            <a:ext cx="1549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smtClean="0"/>
              <a:t>Park and Kang, 2011)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30093" y="2228671"/>
            <a:ext cx="3329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D. Spatial analysis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Overall walkability scores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Urban design qualities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/>
              <a:t>ALR Tool validation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398" y="4047929"/>
            <a:ext cx="42851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This diagram by Park and Kang (2011) is</a:t>
            </a:r>
          </a:p>
          <a:p>
            <a:r>
              <a:rPr lang="en-US" i="1" dirty="0"/>
              <a:t>w</a:t>
            </a:r>
            <a:r>
              <a:rPr lang="en-US" i="1" dirty="0" smtClean="0"/>
              <a:t>hat I have in mind to show the walkability</a:t>
            </a:r>
          </a:p>
          <a:p>
            <a:r>
              <a:rPr lang="en-US" i="1" dirty="0"/>
              <a:t>r</a:t>
            </a:r>
            <a:r>
              <a:rPr lang="en-US" i="1" dirty="0" smtClean="0"/>
              <a:t>atings. Color-coded segments would </a:t>
            </a:r>
          </a:p>
          <a:p>
            <a:r>
              <a:rPr lang="en-US" i="1" dirty="0"/>
              <a:t>i</a:t>
            </a:r>
            <a:r>
              <a:rPr lang="en-US" i="1" dirty="0" smtClean="0"/>
              <a:t>ndicate the values of the five urban qualities</a:t>
            </a:r>
          </a:p>
          <a:p>
            <a:r>
              <a:rPr lang="en-US" i="1" dirty="0" smtClean="0"/>
              <a:t>each mapped separately for analysis.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1367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8190" y="1752600"/>
            <a:ext cx="3289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objectives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Measure walkability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Assess urban design qualities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Validate the audit tool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5399" y="1879014"/>
            <a:ext cx="33311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 Assess urban design qualities</a:t>
            </a:r>
            <a:endParaRPr lang="en-US" dirty="0" smtClean="0"/>
          </a:p>
          <a:p>
            <a:r>
              <a:rPr lang="en-US" dirty="0" smtClean="0"/>
              <a:t>Active Living Research Audit Tool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Imageability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Enclosure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Human scale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Transparency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dirty="0" smtClean="0"/>
              <a:t>Complexity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3538246"/>
            <a:ext cx="240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 Measure walkability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4001869"/>
            <a:ext cx="263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3. Validate the audit tool</a:t>
            </a:r>
          </a:p>
        </p:txBody>
      </p:sp>
      <p:pic>
        <p:nvPicPr>
          <p:cNvPr id="9" name="Picture 2" descr="http://myriverdistrict.com/images/igallery/resized/1-100/lights2-100-800-600-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1727" y="4648200"/>
            <a:ext cx="2224518" cy="16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99485" y="6316588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First Street – Fort Myers FL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40730" y="6061997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Photo: Miller and Dunham 2013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091" y="4001869"/>
            <a:ext cx="1963108" cy="237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16143" y="6362754"/>
            <a:ext cx="11063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(</a:t>
            </a:r>
            <a:r>
              <a:rPr lang="en-US" sz="800" dirty="0" smtClean="0"/>
              <a:t>Park and Kang, 2011)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="" val="280039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94cbdf99-2e27-44b5-b99e-e00a4a10764e" descr="31D9E7AF-A685-4FD1-AB4C-38086F52BBBB@es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069229"/>
            <a:ext cx="52292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810000" y="2209800"/>
            <a:ext cx="4191000" cy="10274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" y="1951672"/>
            <a:ext cx="257230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ESRI Story Map concept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Showcase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Urban quality tabs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Imageability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Enclosure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Human scale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Transparency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Complexity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Templates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Pop-ups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Maps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Interactive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Story line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89437" y="2690337"/>
            <a:ext cx="6919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819400" y="5867400"/>
            <a:ext cx="336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http://storymaps.esri.com/home/</a:t>
            </a:r>
          </a:p>
        </p:txBody>
      </p:sp>
    </p:spTree>
    <p:extLst>
      <p:ext uri="{BB962C8B-B14F-4D97-AF65-F5344CB8AC3E}">
        <p14:creationId xmlns:p14="http://schemas.microsoft.com/office/powerpoint/2010/main" xmlns="" val="198218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54061" y="1447800"/>
            <a:ext cx="479188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May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/>
              <a:t>Peer review presentation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/>
              <a:t>Audit preparation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400" dirty="0" smtClean="0"/>
              <a:t>Final design elements</a:t>
            </a:r>
          </a:p>
          <a:p>
            <a:pPr marL="1371600" lvl="2" indent="-457200">
              <a:buFont typeface="Wingdings" pitchFamily="2" charset="2"/>
              <a:buChar char="§"/>
            </a:pPr>
            <a:r>
              <a:rPr lang="en-US" sz="2400" dirty="0" smtClean="0"/>
              <a:t>Training </a:t>
            </a:r>
          </a:p>
          <a:p>
            <a:r>
              <a:rPr lang="en-US" sz="2400" dirty="0" smtClean="0"/>
              <a:t>June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/>
              <a:t>Administer Audit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/>
              <a:t>Upload audit results</a:t>
            </a:r>
          </a:p>
          <a:p>
            <a:r>
              <a:rPr lang="en-US" sz="2400" dirty="0" smtClean="0"/>
              <a:t>July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/>
              <a:t>Spatial analysis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dirty="0" smtClean="0"/>
              <a:t>Write up</a:t>
            </a:r>
          </a:p>
          <a:p>
            <a:r>
              <a:rPr lang="en-US" sz="2400" dirty="0" smtClean="0"/>
              <a:t>October: Presentation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GIS Expo – W. Palm Beach FL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and Story 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6658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362075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152400"/>
            <a:ext cx="28139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400" dirty="0"/>
              <a:t>I</a:t>
            </a:r>
            <a:r>
              <a:rPr lang="en-US" sz="2400" dirty="0" smtClean="0"/>
              <a:t>ntroduction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/>
              <a:t>Background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/>
              <a:t>Methodology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/>
              <a:t>Analysis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/>
              <a:t>Expected Results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400" dirty="0" smtClean="0"/>
              <a:t>Timeline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5112" y="3200400"/>
            <a:ext cx="72337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Advisers</a:t>
            </a:r>
          </a:p>
          <a:p>
            <a:pPr algn="ctr"/>
            <a:r>
              <a:rPr lang="en-US" sz="2400" dirty="0" smtClean="0"/>
              <a:t>Kelleann Foster, Department of Landscape Architecture</a:t>
            </a:r>
          </a:p>
          <a:p>
            <a:pPr algn="ctr"/>
            <a:r>
              <a:rPr lang="en-US" sz="2400" dirty="0" smtClean="0"/>
              <a:t>Dr. Douglas Miller</a:t>
            </a:r>
          </a:p>
          <a:p>
            <a:pPr algn="ctr"/>
            <a:r>
              <a:rPr lang="en-US" sz="2400" dirty="0" smtClean="0"/>
              <a:t>Beth King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24196" y="5257800"/>
            <a:ext cx="40956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John A. Dutton e-Education Institute</a:t>
            </a:r>
          </a:p>
          <a:p>
            <a:pPr algn="ctr"/>
            <a:r>
              <a:rPr lang="en-US" sz="2000" dirty="0" smtClean="0"/>
              <a:t>College of Earth and Mineral Sciences</a:t>
            </a:r>
          </a:p>
          <a:p>
            <a:pPr algn="ctr"/>
            <a:r>
              <a:rPr lang="en-US" sz="2000" dirty="0" smtClean="0"/>
              <a:t>Pennsylvania State  University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861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3517" y="1600200"/>
            <a:ext cx="6176963" cy="4983904"/>
          </a:xfrm>
          <a:prstGeom prst="rect">
            <a:avLst/>
          </a:prstGeom>
        </p:spPr>
      </p:pic>
      <p:pic>
        <p:nvPicPr>
          <p:cNvPr id="5" name="Picture 2" descr="https://encrypted-tbn0.gstatic.com/images?q=tbn:ANd9GcT4kbWiUWxrC6kTtVvIck5XdrCAb2EAQQT0dl9sp_Otv7ytPxm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34401"/>
            <a:ext cx="995362" cy="11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115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47800"/>
            <a:ext cx="5721724" cy="4421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3429000"/>
            <a:ext cx="3980329" cy="3075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6900" y="5503610"/>
            <a:ext cx="1265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Lee County</a:t>
            </a:r>
          </a:p>
          <a:p>
            <a:pPr algn="ctr"/>
            <a:r>
              <a:rPr lang="en-US" dirty="0" smtClean="0"/>
              <a:t>Fort Myers</a:t>
            </a:r>
          </a:p>
          <a:p>
            <a:pPr algn="ctr"/>
            <a:r>
              <a:rPr lang="en-US" dirty="0" smtClean="0"/>
              <a:t>Florida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2274332"/>
            <a:ext cx="2473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Area:</a:t>
            </a:r>
          </a:p>
          <a:p>
            <a:r>
              <a:rPr lang="en-US" dirty="0" smtClean="0"/>
              <a:t>Downtown Historic and </a:t>
            </a:r>
          </a:p>
          <a:p>
            <a:r>
              <a:rPr lang="en-US" dirty="0" smtClean="0"/>
              <a:t>River Districts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688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2450" y="1644134"/>
            <a:ext cx="464742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Urban redevelopment: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54-block utilities and streetscape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$60 million ($12.5 million streetscape)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International award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5 state awards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Project Objectives: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Rate the walkability of the redevelopment</a:t>
            </a:r>
          </a:p>
          <a:p>
            <a:r>
              <a:rPr lang="en-US" dirty="0"/>
              <a:t>	</a:t>
            </a:r>
            <a:r>
              <a:rPr lang="en-US" dirty="0" smtClean="0"/>
              <a:t>area of downtown Ft. Myers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Identify a measurement tool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Measure walkability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Validate the tool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Develop Hypothesis:</a:t>
            </a:r>
          </a:p>
          <a:p>
            <a:endParaRPr lang="en-US" dirty="0" smtClean="0"/>
          </a:p>
          <a:p>
            <a:r>
              <a:rPr lang="en-US" dirty="0" smtClean="0"/>
              <a:t>The measurement tool is substantiated by  the </a:t>
            </a:r>
          </a:p>
          <a:p>
            <a:r>
              <a:rPr lang="en-US" dirty="0" smtClean="0"/>
              <a:t>variable quality of the built environment</a:t>
            </a:r>
            <a:endParaRPr lang="en-US" dirty="0"/>
          </a:p>
        </p:txBody>
      </p:sp>
      <p:pic>
        <p:nvPicPr>
          <p:cNvPr id="9" name="Picture 4" descr="http://myriverdistrict.com/images/igallery/resized/1-100/Downtown3-79-600-400-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9931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20876" y="5362932"/>
            <a:ext cx="1518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Photo: Miller and Dunham 2013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237537"/>
            <a:ext cx="218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Photo: Miller and Dunham 2013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5715000"/>
            <a:ext cx="12153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Plaza de Leon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94269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Research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2810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Research Topics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Streetscape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Walkability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Spatial assessment tools</a:t>
            </a:r>
          </a:p>
        </p:txBody>
      </p:sp>
    </p:spTree>
    <p:extLst>
      <p:ext uri="{BB962C8B-B14F-4D97-AF65-F5344CB8AC3E}">
        <p14:creationId xmlns:p14="http://schemas.microsoft.com/office/powerpoint/2010/main" xmlns="" val="68501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Research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2810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Research Topics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Streetscape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Walkability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Spatial assessment tools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1905000"/>
            <a:ext cx="31657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Streetscape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Accessibility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Pleasurability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Perceived safety from traffic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Perceived safety from crime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72078" y="1995554"/>
            <a:ext cx="1213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(Day et al. 2006)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66544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Research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2810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Research Topics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Streetscape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Walkability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Spatial assessment tools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1905000"/>
            <a:ext cx="31657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Streetscape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Accessibility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Pleasurability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Perceived safety from traffic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Perceived safety from crime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429000"/>
            <a:ext cx="43439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Walkability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Pedestrian performance and preferences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Quality of environment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Quantity of pedestrians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Comfort and safety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Land use and streetscape factors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03365" y="3523044"/>
            <a:ext cx="822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(Lo, 2009)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772078" y="1995554"/>
            <a:ext cx="1213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(Day et al. 2006)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66544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Research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28103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Research Topics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Streetscape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Walkability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Spatial assessment tools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1905000"/>
            <a:ext cx="31657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Streetscape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Accessibility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Pleasurability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Perceived safety from traffic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Perceived safety from crime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429000"/>
            <a:ext cx="43439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Walkability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Pedestrian performance and preferences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Quality of environment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Quantity of pedestrians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Comfort and safety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Land use and streetscape factors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1999" y="3925508"/>
            <a:ext cx="33538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Spatial assessment tools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Assess urban design qualities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Measure features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Scale to street-level variables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Enable GIS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Enable PDA</a:t>
            </a:r>
            <a:endParaRPr lang="en-US" dirty="0"/>
          </a:p>
        </p:txBody>
      </p:sp>
      <p:pic>
        <p:nvPicPr>
          <p:cNvPr id="9" name="Picture 4" descr="https://encrypted-tbn0.gstatic.com/images?q=tbn:ANd9GcRBkfta7JRFpuyAoI8c38LmHbhLLiBi3ozjtnVMCQy19CBgfwSkO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8018" y="5183326"/>
            <a:ext cx="918022" cy="125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encrypted-tbn2.gstatic.com/images?q=tbn:ANd9GcStid4CuBL0qv0krT2VQaoQQuDEKKojKNlFAO-ReuvKl396wtwbY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8001" y="5210222"/>
            <a:ext cx="936128" cy="8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3.gstatic.com/images?q=tbn:ANd9GcROxsffCZTzjQtW6MhXpiL2ozXou9SjMtlvdSwPwm33qO65Z4k5T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836" y="5410200"/>
            <a:ext cx="1481164" cy="102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03365" y="3523044"/>
            <a:ext cx="822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(Lo, 2009)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772078" y="1995554"/>
            <a:ext cx="1213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(Day et al. 2006)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4013122"/>
            <a:ext cx="1759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(Ewing and Handy 2009)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66544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Research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10F8-F128-4831-9DD0-B15968E517D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0" y="1524000"/>
            <a:ext cx="7482840" cy="5181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025390" y="6391156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(Ewing </a:t>
            </a:r>
            <a:r>
              <a:rPr lang="en-US" sz="1200" dirty="0"/>
              <a:t>&amp;</a:t>
            </a:r>
            <a:r>
              <a:rPr lang="en-US" sz="1200" dirty="0" smtClean="0"/>
              <a:t> Handy 2009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306383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8498</TotalTime>
  <Words>853</Words>
  <Application>Microsoft Office PowerPoint</Application>
  <PresentationFormat>On-screen Show (4:3)</PresentationFormat>
  <Paragraphs>332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Module</vt:lpstr>
      <vt:lpstr>Walking for Leisure</vt:lpstr>
      <vt:lpstr>Outline</vt:lpstr>
      <vt:lpstr>Introduction</vt:lpstr>
      <vt:lpstr>Introduction</vt:lpstr>
      <vt:lpstr>Background Research</vt:lpstr>
      <vt:lpstr>Background Research</vt:lpstr>
      <vt:lpstr>Background Research</vt:lpstr>
      <vt:lpstr>Background Research</vt:lpstr>
      <vt:lpstr>Background Research</vt:lpstr>
      <vt:lpstr>Methodology</vt:lpstr>
      <vt:lpstr>Methodology</vt:lpstr>
      <vt:lpstr>Methodology</vt:lpstr>
      <vt:lpstr>1. Imageability – sense of place</vt:lpstr>
      <vt:lpstr>2. Enclosure – room-like quality</vt:lpstr>
      <vt:lpstr>3. Human Scale – human proportions</vt:lpstr>
      <vt:lpstr>4. Transparency – continuous exposure </vt:lpstr>
      <vt:lpstr>5. Complexity – visual richness</vt:lpstr>
      <vt:lpstr>2. Enclosure – room-like quality Scoring Demonstration</vt:lpstr>
      <vt:lpstr>Slide 19</vt:lpstr>
      <vt:lpstr>Slide 20</vt:lpstr>
      <vt:lpstr>Methodology</vt:lpstr>
      <vt:lpstr>Methodology</vt:lpstr>
      <vt:lpstr>Expected Results</vt:lpstr>
      <vt:lpstr>Expected Results</vt:lpstr>
      <vt:lpstr>Timeline</vt:lpstr>
      <vt:lpstr>Thank you</vt:lpstr>
      <vt:lpstr>Questions and Answers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Walking for Leisure</dc:title>
  <dc:creator>GISprehn</dc:creator>
  <cp:lastModifiedBy>king</cp:lastModifiedBy>
  <cp:revision>271</cp:revision>
  <dcterms:created xsi:type="dcterms:W3CDTF">2013-05-07T21:28:01Z</dcterms:created>
  <dcterms:modified xsi:type="dcterms:W3CDTF">2013-05-14T00:48:14Z</dcterms:modified>
</cp:coreProperties>
</file>