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63" r:id="rId7"/>
    <p:sldId id="259" r:id="rId8"/>
    <p:sldId id="273" r:id="rId9"/>
    <p:sldId id="268" r:id="rId10"/>
    <p:sldId id="269" r:id="rId11"/>
    <p:sldId id="267" r:id="rId12"/>
    <p:sldId id="274" r:id="rId13"/>
    <p:sldId id="275" r:id="rId14"/>
    <p:sldId id="262" r:id="rId15"/>
    <p:sldId id="270" r:id="rId16"/>
    <p:sldId id="277" r:id="rId17"/>
    <p:sldId id="271" r:id="rId18"/>
    <p:sldId id="278" r:id="rId19"/>
    <p:sldId id="281"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2764" autoAdjust="0"/>
  </p:normalViewPr>
  <p:slideViewPr>
    <p:cSldViewPr snapToGrid="0" showGuides="1">
      <p:cViewPr>
        <p:scale>
          <a:sx n="108" d="100"/>
          <a:sy n="108" d="100"/>
        </p:scale>
        <p:origin x="64" y="200"/>
      </p:cViewPr>
      <p:guideLst>
        <p:guide orient="horz" pos="2160"/>
        <p:guide pos="3840"/>
      </p:guideLst>
    </p:cSldViewPr>
  </p:slideViewPr>
  <p:notesTextViewPr>
    <p:cViewPr>
      <p:scale>
        <a:sx n="1" d="1"/>
        <a:sy n="1" d="1"/>
      </p:scale>
      <p:origin x="0" y="0"/>
    </p:cViewPr>
  </p:notesTextViewPr>
  <p:notesViewPr>
    <p:cSldViewPr snapToGrid="0" showGuide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5/5/19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5/5/19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cs typeface="Arial" pitchFamily="34" charset="0"/>
              </a:rPr>
              <a:t>NOTE: </a:t>
            </a:r>
            <a:r>
              <a:rPr lang="en-US" sz="1200" dirty="0">
                <a:cs typeface="Arial" pitchFamily="34" charset="0"/>
              </a:rPr>
              <a:t>Want a different image on this slide? Select the picture and delete it. Now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205551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HSA Data:  High School Assessments (HSA) are end of course tests for high school levels.  Passing the HSAs are a graduation requirement.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HSA Algebra: Advanced Percent; Proficient Percent; Basic Percent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HSA Biology: Advanced Percent; Proficient Percent; Basic Percent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HSA English: Advanced Percent; Proficient Percent; Basic Percent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HSA Grade 12 results:  Percentage of Students Taking All 4 Teats and Passing all   - “PERCSTUD_2”  </a:t>
            </a:r>
            <a:r>
              <a:rPr lang="en-US" sz="1200" b="1" kern="1200" dirty="0" smtClean="0">
                <a:solidFill>
                  <a:schemeClr val="tx1"/>
                </a:solidFill>
                <a:effectLst/>
                <a:latin typeface="+mn-lt"/>
                <a:ea typeface="+mn-ea"/>
                <a:cs typeface="+mn-cs"/>
              </a:rPr>
              <a:t>SHAPEFILE: </a:t>
            </a:r>
            <a:r>
              <a:rPr lang="en-US" sz="1200" b="1" kern="1200" dirty="0" err="1" smtClean="0">
                <a:solidFill>
                  <a:schemeClr val="tx1"/>
                </a:solidFill>
                <a:effectLst/>
                <a:latin typeface="+mn-lt"/>
                <a:ea typeface="+mn-ea"/>
                <a:cs typeface="+mn-cs"/>
              </a:rPr>
              <a:t>HAS_Grad_Coded</a:t>
            </a:r>
            <a:endParaRPr lang="en-US" sz="1200" kern="1200" dirty="0" smtClean="0">
              <a:solidFill>
                <a:schemeClr val="tx1"/>
              </a:solidFill>
              <a:effectLst/>
              <a:latin typeface="+mn-lt"/>
              <a:ea typeface="+mn-ea"/>
              <a:cs typeface="+mn-cs"/>
            </a:endParaRPr>
          </a:p>
          <a:p>
            <a:endParaRPr lang="en-US" dirty="0" smtClean="0"/>
          </a:p>
          <a:p>
            <a:r>
              <a:rPr lang="en-US" dirty="0" smtClean="0"/>
              <a:t>Point out Local Variation </a:t>
            </a:r>
            <a:r>
              <a:rPr lang="en-US" baseline="0" dirty="0" smtClean="0"/>
              <a:t> within </a:t>
            </a:r>
            <a:r>
              <a:rPr lang="en-US" baseline="0" dirty="0" err="1" smtClean="0"/>
              <a:t>Balt</a:t>
            </a:r>
            <a:r>
              <a:rPr lang="en-US" baseline="0" smtClean="0"/>
              <a:t> City and PG</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10</a:t>
            </a:fld>
            <a:endParaRPr lang="en-US"/>
          </a:p>
        </p:txBody>
      </p:sp>
    </p:spTree>
    <p:extLst>
      <p:ext uri="{BB962C8B-B14F-4D97-AF65-F5344CB8AC3E}">
        <p14:creationId xmlns:p14="http://schemas.microsoft.com/office/powerpoint/2010/main" val="931467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https://</a:t>
            </a:r>
            <a:r>
              <a:rPr lang="en-US" dirty="0" err="1" smtClean="0"/>
              <a:t>en.wikipedia.org</a:t>
            </a:r>
            <a:r>
              <a:rPr lang="en-US" dirty="0" smtClean="0"/>
              <a:t>/wiki/ArcGIS</a:t>
            </a:r>
          </a:p>
          <a:p>
            <a:r>
              <a:rPr lang="en-US" dirty="0" err="1" smtClean="0"/>
              <a:t>Esri’s</a:t>
            </a:r>
            <a:r>
              <a:rPr lang="en-US" dirty="0" smtClean="0"/>
              <a:t> ArcGIS</a:t>
            </a:r>
            <a:r>
              <a:rPr lang="en-US" baseline="0" dirty="0" smtClean="0"/>
              <a:t> Desktop and Spatial Analyst Toolbox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err="1" smtClean="0">
                <a:solidFill>
                  <a:schemeClr val="tx1"/>
                </a:solidFill>
                <a:effectLst/>
                <a:latin typeface="+mn-lt"/>
                <a:ea typeface="+mn-ea"/>
                <a:cs typeface="+mn-cs"/>
              </a:rPr>
              <a:t>Esri’s</a:t>
            </a:r>
            <a:r>
              <a:rPr lang="en-US" sz="1200" u="sng" kern="1200" dirty="0" smtClean="0">
                <a:solidFill>
                  <a:schemeClr val="tx1"/>
                </a:solidFill>
                <a:effectLst/>
                <a:latin typeface="+mn-lt"/>
                <a:ea typeface="+mn-ea"/>
                <a:cs typeface="+mn-cs"/>
              </a:rPr>
              <a:t> Story</a:t>
            </a:r>
            <a:r>
              <a:rPr lang="en-US" sz="1200" u="sng" kern="1200" baseline="0" dirty="0" smtClean="0">
                <a:solidFill>
                  <a:schemeClr val="tx1"/>
                </a:solidFill>
                <a:effectLst/>
                <a:latin typeface="+mn-lt"/>
                <a:ea typeface="+mn-ea"/>
                <a:cs typeface="+mn-cs"/>
              </a:rPr>
              <a:t> Map: </a:t>
            </a:r>
            <a:r>
              <a:rPr lang="en-US" sz="1200" u="sng" kern="1200" dirty="0" smtClean="0">
                <a:solidFill>
                  <a:schemeClr val="tx1"/>
                </a:solidFill>
                <a:effectLst/>
                <a:latin typeface="+mn-lt"/>
                <a:ea typeface="+mn-ea"/>
                <a:cs typeface="+mn-cs"/>
              </a:rPr>
              <a:t>https://</a:t>
            </a:r>
            <a:r>
              <a:rPr lang="en-US" sz="1200" u="sng" kern="1200" dirty="0" err="1" smtClean="0">
                <a:solidFill>
                  <a:schemeClr val="tx1"/>
                </a:solidFill>
                <a:effectLst/>
                <a:latin typeface="+mn-lt"/>
                <a:ea typeface="+mn-ea"/>
                <a:cs typeface="+mn-cs"/>
              </a:rPr>
              <a:t>www.iowaview.org</a:t>
            </a:r>
            <a:r>
              <a:rPr lang="en-US" sz="1200" u="sng" kern="1200" dirty="0" smtClean="0">
                <a:solidFill>
                  <a:schemeClr val="tx1"/>
                </a:solidFill>
                <a:effectLst/>
                <a:latin typeface="+mn-lt"/>
                <a:ea typeface="+mn-ea"/>
                <a:cs typeface="+mn-cs"/>
              </a:rPr>
              <a:t>/tag/</a:t>
            </a:r>
            <a:r>
              <a:rPr lang="en-US" sz="1200" u="sng" kern="1200" dirty="0" err="1" smtClean="0">
                <a:solidFill>
                  <a:schemeClr val="tx1"/>
                </a:solidFill>
                <a:effectLst/>
                <a:latin typeface="+mn-lt"/>
                <a:ea typeface="+mn-ea"/>
                <a:cs typeface="+mn-cs"/>
              </a:rPr>
              <a:t>esri</a:t>
            </a:r>
            <a:r>
              <a:rPr lang="en-US" sz="1200" u="sng" kern="1200" dirty="0" smtClean="0">
                <a:solidFill>
                  <a:schemeClr val="tx1"/>
                </a:solidFill>
                <a:effectLst/>
                <a:latin typeface="+mn-lt"/>
                <a:ea typeface="+mn-ea"/>
                <a:cs typeface="+mn-cs"/>
              </a:rPr>
              <a:t>-story-map/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12</a:t>
            </a:fld>
            <a:endParaRPr lang="en-US"/>
          </a:p>
        </p:txBody>
      </p:sp>
    </p:spTree>
    <p:extLst>
      <p:ext uri="{BB962C8B-B14F-4D97-AF65-F5344CB8AC3E}">
        <p14:creationId xmlns:p14="http://schemas.microsoft.com/office/powerpoint/2010/main" val="3424689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-Census Tracts limits </a:t>
            </a:r>
            <a:r>
              <a:rPr lang="en-US" baseline="0" dirty="0" smtClean="0"/>
              <a:t>local analysis of school neighborhoods.</a:t>
            </a:r>
          </a:p>
          <a:p>
            <a:r>
              <a:rPr lang="en-US" baseline="0" dirty="0" smtClean="0"/>
              <a:t>-Some anomalous school pairs are extremely close (&lt;300m Euclidean)  while others are comparatively further away (~2500m) which may introduce variation due to proximity </a:t>
            </a:r>
          </a:p>
          <a:p>
            <a:r>
              <a:rPr lang="en-US" baseline="0" dirty="0" smtClean="0"/>
              <a:t>-As part of this study, I wanted to identify anomalous pairs for rural communities as well, however their differences are not as significant or consistent over time in all performance measures.  This is something I plan to explore more. </a:t>
            </a:r>
          </a:p>
          <a:p>
            <a:r>
              <a:rPr lang="en-US" baseline="0" dirty="0" smtClean="0"/>
              <a:t>-Can generalizations be made about data</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13</a:t>
            </a:fld>
            <a:endParaRPr lang="en-US"/>
          </a:p>
        </p:txBody>
      </p:sp>
    </p:spTree>
    <p:extLst>
      <p:ext uri="{BB962C8B-B14F-4D97-AF65-F5344CB8AC3E}">
        <p14:creationId xmlns:p14="http://schemas.microsoft.com/office/powerpoint/2010/main" val="3424689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14</a:t>
            </a:fld>
            <a:endParaRPr lang="en-US"/>
          </a:p>
        </p:txBody>
      </p:sp>
    </p:spTree>
    <p:extLst>
      <p:ext uri="{BB962C8B-B14F-4D97-AF65-F5344CB8AC3E}">
        <p14:creationId xmlns:p14="http://schemas.microsoft.com/office/powerpoint/2010/main" val="3424689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Visualized Trends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15</a:t>
            </a:fld>
            <a:endParaRPr lang="en-US"/>
          </a:p>
        </p:txBody>
      </p:sp>
    </p:spTree>
    <p:extLst>
      <p:ext uri="{BB962C8B-B14F-4D97-AF65-F5344CB8AC3E}">
        <p14:creationId xmlns:p14="http://schemas.microsoft.com/office/powerpoint/2010/main" val="342468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add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16</a:t>
            </a:fld>
            <a:endParaRPr lang="en-US"/>
          </a:p>
        </p:txBody>
      </p:sp>
    </p:spTree>
    <p:extLst>
      <p:ext uri="{BB962C8B-B14F-4D97-AF65-F5344CB8AC3E}">
        <p14:creationId xmlns:p14="http://schemas.microsoft.com/office/powerpoint/2010/main" val="342468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Pics</a:t>
            </a:r>
            <a:r>
              <a:rPr lang="en-US" dirty="0" smtClean="0"/>
              <a:t> from Green Street Academy</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2</a:t>
            </a:fld>
            <a:endParaRPr lang="en-US"/>
          </a:p>
        </p:txBody>
      </p:sp>
    </p:spTree>
    <p:extLst>
      <p:ext uri="{BB962C8B-B14F-4D97-AF65-F5344CB8AC3E}">
        <p14:creationId xmlns:p14="http://schemas.microsoft.com/office/powerpoint/2010/main" val="379680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compared with their peers from around the world, U.S. students consistently rank around the middle of all nations, and below most other industrialized nations. (</a:t>
            </a:r>
            <a:r>
              <a:rPr lang="en-US" sz="1200" kern="1200" dirty="0" err="1" smtClean="0">
                <a:solidFill>
                  <a:schemeClr val="tx1"/>
                </a:solidFill>
                <a:effectLst/>
                <a:latin typeface="+mn-lt"/>
                <a:ea typeface="+mn-ea"/>
                <a:cs typeface="+mn-cs"/>
              </a:rPr>
              <a:t>DeSilver</a:t>
            </a:r>
            <a:r>
              <a:rPr lang="en-US" sz="1200" kern="1200" dirty="0" smtClean="0">
                <a:solidFill>
                  <a:schemeClr val="tx1"/>
                </a:solidFill>
                <a:effectLst/>
                <a:latin typeface="+mn-lt"/>
                <a:ea typeface="+mn-ea"/>
                <a:cs typeface="+mn-cs"/>
              </a:rPr>
              <a:t>, 2017). There have been many efforts to “improve” education in America, but what does this really mean? More testing?</a:t>
            </a:r>
            <a:r>
              <a:rPr lang="en-US" sz="1200" kern="1200" baseline="0" dirty="0" smtClean="0">
                <a:solidFill>
                  <a:schemeClr val="tx1"/>
                </a:solidFill>
                <a:effectLst/>
                <a:latin typeface="+mn-lt"/>
                <a:ea typeface="+mn-ea"/>
                <a:cs typeface="+mn-cs"/>
              </a:rPr>
              <a:t> Better teachers?  Many politicians and educators have emphasized education “improvement” through policy changes and budget reform, however </a:t>
            </a:r>
          </a:p>
          <a:p>
            <a:r>
              <a:rPr lang="en-US" sz="1200" kern="1200" baseline="0" dirty="0" smtClean="0">
                <a:solidFill>
                  <a:schemeClr val="tx1"/>
                </a:solidFill>
                <a:effectLst/>
                <a:latin typeface="+mn-lt"/>
                <a:ea typeface="+mn-ea"/>
                <a:cs typeface="+mn-cs"/>
              </a:rPr>
              <a:t>much of the research for education performance is inherently tied to socioeconomic status of the students and the neighborhood markers in which the school resides.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Maryland State Department of Education (MSDE) has established educational equity as a critical priority.  MSDE has vowed to identify gaps in educational equity, “highlight them and work with the school to eliminate them” (Karen Salmon, State Superintendent of Schools)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the state of Maryland as a case study, this project aims to examine the equity of Maryland’s public school</a:t>
            </a:r>
            <a:r>
              <a:rPr lang="en-US" sz="1200" kern="1200" baseline="0" dirty="0" smtClean="0">
                <a:solidFill>
                  <a:schemeClr val="tx1"/>
                </a:solidFill>
                <a:effectLst/>
                <a:latin typeface="+mn-lt"/>
                <a:ea typeface="+mn-ea"/>
                <a:cs typeface="+mn-cs"/>
              </a:rPr>
              <a:t> performance.  Specifically, </a:t>
            </a:r>
            <a:r>
              <a:rPr lang="en-US" sz="1200" kern="1200" dirty="0" smtClean="0">
                <a:solidFill>
                  <a:schemeClr val="tx1"/>
                </a:solidFill>
                <a:effectLst/>
                <a:latin typeface="+mn-lt"/>
                <a:ea typeface="+mn-ea"/>
                <a:cs typeface="+mn-cs"/>
              </a:rPr>
              <a:t>funding formula, known as the Bridge to Excellence in Public Schools Act (or Thornton Plan) passed in 2002.  This project aims to show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GIS can be used to visualize and analysis</a:t>
            </a:r>
            <a:r>
              <a:rPr lang="en-US" sz="1200" kern="1200" baseline="0" dirty="0" smtClean="0">
                <a:solidFill>
                  <a:schemeClr val="tx1"/>
                </a:solidFill>
                <a:effectLst/>
                <a:latin typeface="+mn-lt"/>
                <a:ea typeface="+mn-ea"/>
                <a:cs typeface="+mn-cs"/>
              </a:rPr>
              <a:t> equity in Maryland K-12 educational performance indicators.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A3C37BE-C303-496D-B5CD-85F2937540FC}" type="slidenum">
              <a:rPr lang="en-US"/>
              <a:t>3</a:t>
            </a:fld>
            <a:endParaRPr lang="en-US"/>
          </a:p>
        </p:txBody>
      </p:sp>
    </p:spTree>
    <p:extLst>
      <p:ext uri="{BB962C8B-B14F-4D97-AF65-F5344CB8AC3E}">
        <p14:creationId xmlns:p14="http://schemas.microsoft.com/office/powerpoint/2010/main" val="342468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A3C37BE-C303-496D-B5CD-85F2937540FC}" type="slidenum">
              <a:rPr lang="en-US"/>
              <a:t>4</a:t>
            </a:fld>
            <a:endParaRPr lang="en-US"/>
          </a:p>
        </p:txBody>
      </p:sp>
    </p:spTree>
    <p:extLst>
      <p:ext uri="{BB962C8B-B14F-4D97-AF65-F5344CB8AC3E}">
        <p14:creationId xmlns:p14="http://schemas.microsoft.com/office/powerpoint/2010/main" val="1160024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Achievement gap persists </a:t>
            </a:r>
            <a:r>
              <a:rPr lang="mr-IN" baseline="0" dirty="0" smtClean="0"/>
              <a:t>–</a:t>
            </a:r>
            <a:r>
              <a:rPr lang="en-US" baseline="0" dirty="0" smtClean="0"/>
              <a:t> driven by socioeconomic status and racial/demographic categories.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Waldo</a:t>
            </a:r>
            <a:r>
              <a:rPr lang="en-US" baseline="0" dirty="0" smtClean="0"/>
              <a:t> </a:t>
            </a:r>
            <a:r>
              <a:rPr lang="en-US" baseline="0" dirty="0" err="1" smtClean="0"/>
              <a:t>Tobler’s</a:t>
            </a:r>
            <a:r>
              <a:rPr lang="en-US" baseline="0" dirty="0" smtClean="0"/>
              <a:t> First Law of Geography</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uk-UA" smtClean="0"/>
              <a:t>5</a:t>
            </a:fld>
            <a:endParaRPr lang="uk-UA"/>
          </a:p>
        </p:txBody>
      </p:sp>
    </p:spTree>
    <p:extLst>
      <p:ext uri="{BB962C8B-B14F-4D97-AF65-F5344CB8AC3E}">
        <p14:creationId xmlns:p14="http://schemas.microsoft.com/office/powerpoint/2010/main" val="236216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need for more local analysis </a:t>
            </a:r>
            <a:r>
              <a:rPr lang="mr-IN" dirty="0" smtClean="0"/>
              <a:t>–</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“Presumably, once unusually effective (or ineffective) schools and teachers have been identified, further investigation is required to determine the specific practices that may be responsible”  the authors note that this research approach  is often time consuming and expensive.   </a:t>
            </a:r>
          </a:p>
          <a:p>
            <a:endParaRPr lang="en-US" dirty="0" smtClean="0"/>
          </a:p>
          <a:p>
            <a:r>
              <a:rPr lang="en-US" sz="1200" dirty="0" err="1" smtClean="0"/>
              <a:t>Toblers</a:t>
            </a:r>
            <a:r>
              <a:rPr lang="en-US" sz="1200" dirty="0" smtClean="0"/>
              <a:t> Law: “everything is related to everything else, but near things are more related than distant things”</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6</a:t>
            </a:fld>
            <a:endParaRPr lang="en-US"/>
          </a:p>
        </p:txBody>
      </p:sp>
    </p:spTree>
    <p:extLst>
      <p:ext uri="{BB962C8B-B14F-4D97-AF65-F5344CB8AC3E}">
        <p14:creationId xmlns:p14="http://schemas.microsoft.com/office/powerpoint/2010/main" val="3424689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aggregate</a:t>
            </a:r>
            <a:r>
              <a:rPr lang="en-US" baseline="0" dirty="0" smtClean="0"/>
              <a:t> of county level </a:t>
            </a:r>
            <a:r>
              <a:rPr lang="mr-IN" baseline="0" dirty="0" smtClean="0"/>
              <a:t>–</a:t>
            </a:r>
            <a:r>
              <a:rPr lang="en-US" baseline="0" dirty="0" smtClean="0"/>
              <a:t> using GIS to visualize large amounts of variable data and analyze the complex relationship between socioeconomic indicators/ school resources and educational outcomes. </a:t>
            </a:r>
          </a:p>
          <a:p>
            <a:r>
              <a:rPr lang="en-US" baseline="0" dirty="0" smtClean="0"/>
              <a:t>Started by examining performance measurements at the county level.  Maryland is geographically a small and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7</a:t>
            </a:fld>
            <a:endParaRPr lang="en-US"/>
          </a:p>
        </p:txBody>
      </p:sp>
    </p:spTree>
    <p:extLst>
      <p:ext uri="{BB962C8B-B14F-4D97-AF65-F5344CB8AC3E}">
        <p14:creationId xmlns:p14="http://schemas.microsoft.com/office/powerpoint/2010/main" val="342468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8</a:t>
            </a:fld>
            <a:endParaRPr lang="en-US"/>
          </a:p>
        </p:txBody>
      </p:sp>
    </p:spTree>
    <p:extLst>
      <p:ext uri="{BB962C8B-B14F-4D97-AF65-F5344CB8AC3E}">
        <p14:creationId xmlns:p14="http://schemas.microsoft.com/office/powerpoint/2010/main" val="93146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2010 HSA Data:  High School Assessments (HSA) are end of course tests for high school levels.  Passing the HSAs are a graduation requirement.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HSA Algebra: Advanced Percent; Proficient Percent; Basic Percent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HSA Biology: Advanced Percent; Proficient Percent; Basic Percent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HSA English: Advanced Percent; Proficient Percent; Basic Percent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HSA Grade 12 results:  Percentage of Students Taking All 4 Teats and Passing all   - “PERCSTUD_2”  </a:t>
            </a:r>
            <a:r>
              <a:rPr lang="en-US" sz="1200" b="1" kern="1200" dirty="0" smtClean="0">
                <a:solidFill>
                  <a:schemeClr val="tx1"/>
                </a:solidFill>
                <a:effectLst/>
                <a:latin typeface="+mn-lt"/>
                <a:ea typeface="+mn-ea"/>
                <a:cs typeface="+mn-cs"/>
              </a:rPr>
              <a:t>SHAPEFILE: </a:t>
            </a:r>
            <a:r>
              <a:rPr lang="en-US" sz="1200" b="1" kern="1200" dirty="0" err="1" smtClean="0">
                <a:solidFill>
                  <a:schemeClr val="tx1"/>
                </a:solidFill>
                <a:effectLst/>
                <a:latin typeface="+mn-lt"/>
                <a:ea typeface="+mn-ea"/>
                <a:cs typeface="+mn-cs"/>
              </a:rPr>
              <a:t>HAS_Grad_Coded</a:t>
            </a:r>
            <a:endParaRPr lang="en-US" sz="1200" kern="1200" dirty="0" smtClean="0">
              <a:solidFill>
                <a:schemeClr val="tx1"/>
              </a:solidFill>
              <a:effectLst/>
              <a:latin typeface="+mn-lt"/>
              <a:ea typeface="+mn-ea"/>
              <a:cs typeface="+mn-cs"/>
            </a:endParaRPr>
          </a:p>
          <a:p>
            <a:endParaRPr lang="en-US" dirty="0" smtClean="0"/>
          </a:p>
          <a:p>
            <a:r>
              <a:rPr lang="en-US" dirty="0" smtClean="0"/>
              <a:t>Point out Local Variation </a:t>
            </a:r>
            <a:r>
              <a:rPr lang="en-US" baseline="0" dirty="0" smtClean="0"/>
              <a:t> within </a:t>
            </a:r>
            <a:r>
              <a:rPr lang="en-US" baseline="0" dirty="0" err="1" smtClean="0"/>
              <a:t>Balt</a:t>
            </a:r>
            <a:r>
              <a:rPr lang="en-US" baseline="0" dirty="0" smtClean="0"/>
              <a:t> City and PG</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9</a:t>
            </a:fld>
            <a:endParaRPr lang="en-US"/>
          </a:p>
        </p:txBody>
      </p:sp>
    </p:spTree>
    <p:extLst>
      <p:ext uri="{BB962C8B-B14F-4D97-AF65-F5344CB8AC3E}">
        <p14:creationId xmlns:p14="http://schemas.microsoft.com/office/powerpoint/2010/main" val="931467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t>5/5/19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a:t>Click to edit Master title style</a:t>
            </a:r>
          </a:p>
        </p:txBody>
      </p:sp>
      <p:sp>
        <p:nvSpPr>
          <p:cNvPr id="3" name="Picture Placeholder 2" title="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5/5/19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5/5/19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5/5/19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5/5/19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5/5/19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5/5/19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5/5/19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5/5/19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5/5/19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5/5/19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402B9795-92DC-40DC-A1CA-9A4B349D7824}" type="datetimeFigureOut">
              <a:rPr lang="en-US" smtClean="0"/>
              <a:pPr/>
              <a:t>5/5/19</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jpg"/><Relationship Id="rId6" Type="http://schemas.openxmlformats.org/officeDocument/2006/relationships/image" Target="../media/image23.jp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umd.edu/research/centers/mep/research/k-12-education/trends-maryland-public-schools-english-language-learner" TargetMode="External"/><Relationship Id="rId4" Type="http://schemas.openxmlformats.org/officeDocument/2006/relationships/hyperlink" Target="http://ezaccess.libraries.psu.edu/login?url=https://search-proquest-com.ezaccess.libraries.psu.edu/docview/622077895?accountid=13158"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a:bodyPr>
          <a:lstStyle/>
          <a:p>
            <a:r>
              <a:rPr lang="en-US" sz="2800" dirty="0" smtClean="0"/>
              <a:t>Maryland Education </a:t>
            </a:r>
            <a:r>
              <a:rPr lang="en-US" sz="2800" dirty="0" smtClean="0"/>
              <a:t>e</a:t>
            </a:r>
            <a:r>
              <a:rPr lang="en-US" sz="2800" dirty="0" smtClean="0"/>
              <a:t>quity: How </a:t>
            </a:r>
            <a:r>
              <a:rPr lang="en-US" sz="2800" dirty="0" err="1" smtClean="0"/>
              <a:t>gis</a:t>
            </a:r>
            <a:r>
              <a:rPr lang="en-US" sz="2800" dirty="0" smtClean="0"/>
              <a:t> can be used to visualize education performance and analyze local variation </a:t>
            </a:r>
            <a:endParaRPr lang="en-US" sz="2800" dirty="0"/>
          </a:p>
        </p:txBody>
      </p:sp>
      <p:pic>
        <p:nvPicPr>
          <p:cNvPr id="4" name="Picture Placeholder 3" title="Open book on table, blurred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7" name="Subtitle 6"/>
          <p:cNvSpPr>
            <a:spLocks noGrp="1"/>
          </p:cNvSpPr>
          <p:nvPr>
            <p:ph type="subTitle" idx="1"/>
          </p:nvPr>
        </p:nvSpPr>
        <p:spPr/>
        <p:txBody>
          <a:bodyPr/>
          <a:lstStyle/>
          <a:p>
            <a:r>
              <a:rPr lang="en-US" dirty="0" smtClean="0"/>
              <a:t>Lyndsay Springer</a:t>
            </a:r>
          </a:p>
          <a:p>
            <a:r>
              <a:rPr lang="en-US" dirty="0" smtClean="0"/>
              <a:t>Penn State University</a:t>
            </a:r>
          </a:p>
          <a:p>
            <a:r>
              <a:rPr lang="en-US" dirty="0" smtClean="0"/>
              <a:t>May 7</a:t>
            </a:r>
            <a:r>
              <a:rPr lang="en-US" baseline="30000" dirty="0" smtClean="0"/>
              <a:t>th</a:t>
            </a:r>
            <a:r>
              <a:rPr lang="en-US" dirty="0" smtClean="0"/>
              <a:t>, 2019</a:t>
            </a:r>
            <a:endParaRPr lang="en-US" dirty="0"/>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MEASURING PERFORMANCE IN MARYLAND </a:t>
            </a:r>
            <a:endParaRPr lang="en-US" sz="3600" dirty="0"/>
          </a:p>
        </p:txBody>
      </p:sp>
      <p:pic>
        <p:nvPicPr>
          <p:cNvPr id="5" name="Picture Placeholder 4" descr="HSAAlgebra_2014_MD.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5130" r="10736"/>
          <a:stretch/>
        </p:blipFill>
        <p:spPr>
          <a:xfrm>
            <a:off x="4555068" y="1514177"/>
            <a:ext cx="6773332" cy="3980690"/>
          </a:xfrm>
          <a:ln w="38100" cmpd="sng">
            <a:solidFill>
              <a:srgbClr val="514843"/>
            </a:solidFill>
          </a:ln>
        </p:spPr>
      </p:pic>
      <p:pic>
        <p:nvPicPr>
          <p:cNvPr id="4" name="Picture 3" descr="HSAAlgebra_2014_BaltCit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934" y="1499510"/>
            <a:ext cx="3488267" cy="3156537"/>
          </a:xfrm>
          <a:prstGeom prst="rect">
            <a:avLst/>
          </a:prstGeom>
          <a:ln w="38100" cmpd="sng">
            <a:solidFill>
              <a:srgbClr val="514843"/>
            </a:solidFill>
          </a:ln>
        </p:spPr>
      </p:pic>
      <p:pic>
        <p:nvPicPr>
          <p:cNvPr id="6" name="Picture 5" descr="HSAAlgebra_2014_P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8666" y="4318068"/>
            <a:ext cx="3630839" cy="2404465"/>
          </a:xfrm>
          <a:prstGeom prst="rect">
            <a:avLst/>
          </a:prstGeom>
          <a:ln w="38100" cmpd="sng">
            <a:solidFill>
              <a:srgbClr val="514843"/>
            </a:solidFill>
          </a:ln>
        </p:spPr>
      </p:pic>
      <p:sp>
        <p:nvSpPr>
          <p:cNvPr id="11" name="Rectangle 10"/>
          <p:cNvSpPr/>
          <p:nvPr/>
        </p:nvSpPr>
        <p:spPr>
          <a:xfrm>
            <a:off x="8816339" y="2204216"/>
            <a:ext cx="608747" cy="461835"/>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3" name="Straight Connector 12"/>
          <p:cNvCxnSpPr>
            <a:endCxn id="15" idx="1"/>
          </p:cNvCxnSpPr>
          <p:nvPr/>
        </p:nvCxnSpPr>
        <p:spPr>
          <a:xfrm flipV="1">
            <a:off x="6748698" y="3386667"/>
            <a:ext cx="1395920" cy="927300"/>
          </a:xfrm>
          <a:prstGeom prst="line">
            <a:avLst/>
          </a:prstGeom>
          <a:ln w="38100" cmpd="sng">
            <a:solidFill>
              <a:srgbClr val="51484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1" idx="1"/>
          </p:cNvCxnSpPr>
          <p:nvPr/>
        </p:nvCxnSpPr>
        <p:spPr>
          <a:xfrm flipV="1">
            <a:off x="4334700" y="2435134"/>
            <a:ext cx="4481639" cy="41986"/>
          </a:xfrm>
          <a:prstGeom prst="line">
            <a:avLst/>
          </a:prstGeom>
          <a:ln w="38100" cmpd="sng">
            <a:solidFill>
              <a:srgbClr val="51484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144618" y="2929467"/>
            <a:ext cx="755686" cy="914400"/>
          </a:xfrm>
          <a:prstGeom prst="rect">
            <a:avLst/>
          </a:prstGeom>
          <a:noFill/>
          <a:ln w="38100" cmpd="sng">
            <a:solidFill>
              <a:srgbClr val="5148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77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VISUALIZATION OF OTHER VARIABLES</a:t>
            </a:r>
            <a:endParaRPr lang="en-US" sz="3600" dirty="0"/>
          </a:p>
        </p:txBody>
      </p:sp>
      <p:sp>
        <p:nvSpPr>
          <p:cNvPr id="10" name="Content Placeholder 2"/>
          <p:cNvSpPr>
            <a:spLocks noGrp="1"/>
          </p:cNvSpPr>
          <p:nvPr>
            <p:ph sz="half" idx="1"/>
          </p:nvPr>
        </p:nvSpPr>
        <p:spPr>
          <a:xfrm>
            <a:off x="1104900" y="1600200"/>
            <a:ext cx="4914900" cy="4571999"/>
          </a:xfrm>
        </p:spPr>
        <p:txBody>
          <a:bodyPr anchor="t"/>
          <a:lstStyle/>
          <a:p>
            <a:r>
              <a:rPr lang="en-US" b="0" dirty="0" smtClean="0"/>
              <a:t>By Census Tract:</a:t>
            </a:r>
          </a:p>
          <a:p>
            <a:pPr lvl="1"/>
            <a:r>
              <a:rPr lang="en-US" b="0" dirty="0" smtClean="0"/>
              <a:t>Poverty Data:</a:t>
            </a:r>
          </a:p>
          <a:p>
            <a:pPr marL="800100" lvl="1" indent="-342900">
              <a:buFont typeface="Arial"/>
              <a:buChar char="•"/>
            </a:pPr>
            <a:r>
              <a:rPr lang="en-US" b="0" dirty="0" smtClean="0"/>
              <a:t>Socioeconomic Status</a:t>
            </a:r>
          </a:p>
          <a:p>
            <a:pPr lvl="1"/>
            <a:r>
              <a:rPr lang="en-US" b="0" dirty="0" smtClean="0"/>
              <a:t>Demographics Distribution:</a:t>
            </a:r>
          </a:p>
          <a:p>
            <a:pPr marL="800100" lvl="1" indent="-342900">
              <a:buFont typeface="Arial"/>
              <a:buChar char="•"/>
            </a:pPr>
            <a:r>
              <a:rPr lang="en-US" b="0" dirty="0" smtClean="0"/>
              <a:t>Race</a:t>
            </a:r>
          </a:p>
          <a:p>
            <a:pPr marL="800100" lvl="1" indent="-342900">
              <a:buFont typeface="Arial"/>
              <a:buChar char="•"/>
            </a:pPr>
            <a:r>
              <a:rPr lang="en-US" b="0" dirty="0" smtClean="0"/>
              <a:t>Unemployment</a:t>
            </a:r>
          </a:p>
          <a:p>
            <a:pPr marL="800100" lvl="1" indent="-342900">
              <a:buFont typeface="Arial"/>
              <a:buChar char="•"/>
            </a:pPr>
            <a:r>
              <a:rPr lang="en-US" b="0" dirty="0" smtClean="0"/>
              <a:t>Household Variables</a:t>
            </a:r>
          </a:p>
          <a:p>
            <a:endParaRPr lang="en-US" b="0" dirty="0" smtClean="0"/>
          </a:p>
        </p:txBody>
      </p:sp>
      <p:pic>
        <p:nvPicPr>
          <p:cNvPr id="11" name="Picture 10" descr="eleanorR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913" y="1610310"/>
            <a:ext cx="5959888" cy="3957738"/>
          </a:xfrm>
          <a:prstGeom prst="rect">
            <a:avLst/>
          </a:prstGeom>
          <a:ln w="38100" cmpd="sng">
            <a:solidFill>
              <a:srgbClr val="514843"/>
            </a:solidFill>
          </a:ln>
        </p:spPr>
      </p:pic>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DATA SOURCES &amp; SOFTWARE</a:t>
            </a:r>
            <a:endParaRPr lang="en-US" sz="3600" dirty="0"/>
          </a:p>
        </p:txBody>
      </p:sp>
      <p:sp>
        <p:nvSpPr>
          <p:cNvPr id="3" name="Rectangle 2"/>
          <p:cNvSpPr/>
          <p:nvPr/>
        </p:nvSpPr>
        <p:spPr>
          <a:xfrm>
            <a:off x="1105424" y="1447921"/>
            <a:ext cx="8455315" cy="4278094"/>
          </a:xfrm>
          <a:prstGeom prst="rect">
            <a:avLst/>
          </a:prstGeom>
        </p:spPr>
        <p:txBody>
          <a:bodyPr wrap="square">
            <a:spAutoFit/>
          </a:bodyPr>
          <a:lstStyle/>
          <a:p>
            <a:r>
              <a:rPr lang="en-US" sz="2800" dirty="0" smtClean="0"/>
              <a:t>Education Data:</a:t>
            </a:r>
          </a:p>
          <a:p>
            <a:pPr marL="457200" indent="-457200">
              <a:buFont typeface="Arial"/>
              <a:buChar char="•"/>
            </a:pPr>
            <a:r>
              <a:rPr lang="en-US" sz="2000" dirty="0" smtClean="0"/>
              <a:t>Maryland State Department of Education (MSDE) School Report Cards</a:t>
            </a:r>
          </a:p>
          <a:p>
            <a:pPr marL="457200" indent="-457200">
              <a:buFont typeface="Arial"/>
              <a:buChar char="•"/>
            </a:pPr>
            <a:r>
              <a:rPr lang="en-US" sz="2000" dirty="0" smtClean="0"/>
              <a:t>Financial expenditure report</a:t>
            </a:r>
          </a:p>
          <a:p>
            <a:endParaRPr lang="en-US" sz="2000" dirty="0"/>
          </a:p>
          <a:p>
            <a:r>
              <a:rPr lang="en-US" sz="2800" dirty="0" smtClean="0"/>
              <a:t>Socioeconomic Data:</a:t>
            </a:r>
          </a:p>
          <a:p>
            <a:pPr marL="457200" indent="-457200">
              <a:buFont typeface="Arial"/>
              <a:buChar char="•"/>
            </a:pPr>
            <a:r>
              <a:rPr lang="en-US" sz="2000" dirty="0" smtClean="0"/>
              <a:t>U.S. Census</a:t>
            </a:r>
          </a:p>
          <a:p>
            <a:pPr marL="457200" indent="-457200">
              <a:buFont typeface="Arial"/>
              <a:buChar char="•"/>
            </a:pPr>
            <a:r>
              <a:rPr lang="en-US" sz="2000" dirty="0" smtClean="0"/>
              <a:t>American Community Survey (ACS) </a:t>
            </a:r>
          </a:p>
          <a:p>
            <a:pPr marL="457200" indent="-457200">
              <a:buFont typeface="Arial"/>
              <a:buChar char="•"/>
            </a:pPr>
            <a:endParaRPr lang="en-US" sz="2000" dirty="0"/>
          </a:p>
          <a:p>
            <a:r>
              <a:rPr lang="en-US" sz="2800" dirty="0" smtClean="0"/>
              <a:t>Software:</a:t>
            </a:r>
          </a:p>
          <a:p>
            <a:pPr marL="342900" indent="-342900">
              <a:buFont typeface="Arial"/>
              <a:buChar char="•"/>
            </a:pPr>
            <a:r>
              <a:rPr lang="en-US" sz="2000" dirty="0" smtClean="0"/>
              <a:t>ArcGIS Desktop</a:t>
            </a:r>
          </a:p>
          <a:p>
            <a:pPr marL="342900" indent="-342900">
              <a:buFont typeface="Arial"/>
              <a:buChar char="•"/>
            </a:pPr>
            <a:r>
              <a:rPr lang="en-US" sz="2000" dirty="0" err="1" smtClean="0"/>
              <a:t>GeoDa</a:t>
            </a:r>
            <a:r>
              <a:rPr lang="en-US" sz="2800" dirty="0" smtClean="0"/>
              <a:t/>
            </a:r>
            <a:endParaRPr lang="en-US" sz="2800" dirty="0"/>
          </a:p>
        </p:txBody>
      </p:sp>
      <p:pic>
        <p:nvPicPr>
          <p:cNvPr id="4" name="Picture 3" descr="ArcGIS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3715" y="3997805"/>
            <a:ext cx="1790409" cy="1790409"/>
          </a:xfrm>
          <a:prstGeom prst="rect">
            <a:avLst/>
          </a:prstGeom>
        </p:spPr>
      </p:pic>
      <p:pic>
        <p:nvPicPr>
          <p:cNvPr id="5" name="Picture 4" descr="StoryMaps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6931" y="4063016"/>
            <a:ext cx="1652174" cy="1722249"/>
          </a:xfrm>
          <a:prstGeom prst="rect">
            <a:avLst/>
          </a:prstGeom>
        </p:spPr>
      </p:pic>
      <p:pic>
        <p:nvPicPr>
          <p:cNvPr id="6" name="Picture 5" descr="ReportCardPosterfram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6826" y="1537908"/>
            <a:ext cx="2026021" cy="1139637"/>
          </a:xfrm>
          <a:prstGeom prst="rect">
            <a:avLst/>
          </a:prstGeom>
        </p:spPr>
      </p:pic>
      <p:pic>
        <p:nvPicPr>
          <p:cNvPr id="7" name="Picture 6" descr="ACS_op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0961" y="2786705"/>
            <a:ext cx="2214363" cy="996463"/>
          </a:xfrm>
          <a:prstGeom prst="rect">
            <a:avLst/>
          </a:prstGeom>
        </p:spPr>
      </p:pic>
      <p:pic>
        <p:nvPicPr>
          <p:cNvPr id="8" name="Picture 7" descr="census_bureau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1900" y="2815415"/>
            <a:ext cx="1984670" cy="928313"/>
          </a:xfrm>
          <a:prstGeom prst="rect">
            <a:avLst/>
          </a:prstGeom>
        </p:spPr>
      </p:pic>
      <p:pic>
        <p:nvPicPr>
          <p:cNvPr id="9" name="Picture 8" descr="GeoDa.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4183" y="3974288"/>
            <a:ext cx="1656465" cy="1656465"/>
          </a:xfrm>
          <a:prstGeom prst="rect">
            <a:avLst/>
          </a:prstGeom>
        </p:spPr>
      </p:pic>
    </p:spTree>
    <p:extLst>
      <p:ext uri="{BB962C8B-B14F-4D97-AF65-F5344CB8AC3E}">
        <p14:creationId xmlns:p14="http://schemas.microsoft.com/office/powerpoint/2010/main" val="155234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CHALLENGES &amp; LIMITATIONS</a:t>
            </a:r>
            <a:endParaRPr lang="en-US" sz="3600" dirty="0"/>
          </a:p>
        </p:txBody>
      </p:sp>
      <p:sp>
        <p:nvSpPr>
          <p:cNvPr id="3" name="Content Placeholder 2"/>
          <p:cNvSpPr txBox="1">
            <a:spLocks/>
          </p:cNvSpPr>
          <p:nvPr/>
        </p:nvSpPr>
        <p:spPr>
          <a:xfrm>
            <a:off x="1104899" y="1600200"/>
            <a:ext cx="7350415" cy="4571999"/>
          </a:xfrm>
          <a:prstGeom prst="rect">
            <a:avLst/>
          </a:prstGeom>
        </p:spPr>
        <p:txBody>
          <a:bodyPr anchor="t"/>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endParaRPr lang="en-US" dirty="0" smtClean="0"/>
          </a:p>
        </p:txBody>
      </p:sp>
      <p:sp>
        <p:nvSpPr>
          <p:cNvPr id="4" name="Content Placeholder 2"/>
          <p:cNvSpPr txBox="1">
            <a:spLocks/>
          </p:cNvSpPr>
          <p:nvPr/>
        </p:nvSpPr>
        <p:spPr>
          <a:xfrm>
            <a:off x="1104899" y="1600200"/>
            <a:ext cx="9008551" cy="4571999"/>
          </a:xfrm>
          <a:prstGeom prst="rect">
            <a:avLst/>
          </a:prstGeom>
        </p:spPr>
        <p:txBody>
          <a:bodyPr anchor="t"/>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n-US" dirty="0" smtClean="0"/>
              <a:t>Scaling issues with aggregated Census Data and actual location of school pairs</a:t>
            </a:r>
          </a:p>
          <a:p>
            <a:r>
              <a:rPr lang="en-US" dirty="0" smtClean="0"/>
              <a:t>School pairs at varying and inconsistent distances </a:t>
            </a:r>
          </a:p>
          <a:p>
            <a:r>
              <a:rPr lang="en-US" dirty="0" smtClean="0"/>
              <a:t>Analysis of Rural School pairs</a:t>
            </a:r>
          </a:p>
          <a:p>
            <a:pPr marL="0" indent="0">
              <a:buNone/>
            </a:pPr>
            <a:endParaRPr lang="en-US" dirty="0" smtClean="0"/>
          </a:p>
        </p:txBody>
      </p:sp>
    </p:spTree>
    <p:extLst>
      <p:ext uri="{BB962C8B-B14F-4D97-AF65-F5344CB8AC3E}">
        <p14:creationId xmlns:p14="http://schemas.microsoft.com/office/powerpoint/2010/main" val="234552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ANTICIPATED RESULTS</a:t>
            </a:r>
            <a:endParaRPr lang="en-US" sz="3600" dirty="0"/>
          </a:p>
        </p:txBody>
      </p:sp>
      <p:sp>
        <p:nvSpPr>
          <p:cNvPr id="3" name="Content Placeholder 2"/>
          <p:cNvSpPr txBox="1">
            <a:spLocks/>
          </p:cNvSpPr>
          <p:nvPr/>
        </p:nvSpPr>
        <p:spPr>
          <a:xfrm>
            <a:off x="1104899" y="1600200"/>
            <a:ext cx="9008551" cy="4571999"/>
          </a:xfrm>
          <a:prstGeom prst="rect">
            <a:avLst/>
          </a:prstGeom>
        </p:spPr>
        <p:txBody>
          <a:bodyPr anchor="t"/>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n-US" dirty="0" smtClean="0"/>
              <a:t>Visualized trends appear consistent with other research:</a:t>
            </a:r>
          </a:p>
          <a:p>
            <a:pPr lvl="1"/>
            <a:r>
              <a:rPr lang="en-US" dirty="0" smtClean="0"/>
              <a:t>Expenditures per pupil are not significantly related to student performance outcomes</a:t>
            </a:r>
          </a:p>
          <a:p>
            <a:pPr lvl="1"/>
            <a:r>
              <a:rPr lang="en-US" dirty="0" smtClean="0"/>
              <a:t>Lower Student to Teacher ratio is positively related to performance outcomes </a:t>
            </a:r>
          </a:p>
          <a:p>
            <a:pPr lvl="1"/>
            <a:r>
              <a:rPr lang="en-US" dirty="0" smtClean="0"/>
              <a:t>Teachers with more experience/qualifications is positively related to performance outcomes  </a:t>
            </a:r>
          </a:p>
          <a:p>
            <a:r>
              <a:rPr lang="en-US" dirty="0" smtClean="0"/>
              <a:t>Socioeconomic status continues to be the most significant indicator of student performance</a:t>
            </a:r>
          </a:p>
          <a:p>
            <a:r>
              <a:rPr lang="en-US" dirty="0" smtClean="0"/>
              <a:t>Localized variation (low autocorrelation) may be unexplainable or may be partially explained by a combination of variables and indicators </a:t>
            </a:r>
          </a:p>
        </p:txBody>
      </p:sp>
    </p:spTree>
    <p:extLst>
      <p:ext uri="{BB962C8B-B14F-4D97-AF65-F5344CB8AC3E}">
        <p14:creationId xmlns:p14="http://schemas.microsoft.com/office/powerpoint/2010/main" val="155234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CONFERENCE SCHEDULE</a:t>
            </a:r>
            <a:endParaRPr lang="en-US" sz="3600" dirty="0"/>
          </a:p>
        </p:txBody>
      </p:sp>
      <p:sp>
        <p:nvSpPr>
          <p:cNvPr id="3" name="Rectangle 2"/>
          <p:cNvSpPr/>
          <p:nvPr/>
        </p:nvSpPr>
        <p:spPr>
          <a:xfrm>
            <a:off x="1117183" y="1472678"/>
            <a:ext cx="7603463" cy="1745093"/>
          </a:xfrm>
          <a:prstGeom prst="rect">
            <a:avLst/>
          </a:prstGeom>
        </p:spPr>
        <p:txBody>
          <a:bodyPr wrap="square">
            <a:spAutoFit/>
          </a:bodyPr>
          <a:lstStyle/>
          <a:p>
            <a:pPr>
              <a:lnSpc>
                <a:spcPct val="120000"/>
              </a:lnSpc>
            </a:pPr>
            <a:r>
              <a:rPr lang="en-US" dirty="0" smtClean="0"/>
              <a:t>2019 Education Summit @ </a:t>
            </a:r>
            <a:r>
              <a:rPr lang="en-US" dirty="0" err="1" smtClean="0"/>
              <a:t>Esri</a:t>
            </a:r>
            <a:r>
              <a:rPr lang="en-US" dirty="0" smtClean="0"/>
              <a:t> User Conference</a:t>
            </a:r>
          </a:p>
          <a:p>
            <a:pPr>
              <a:lnSpc>
                <a:spcPct val="120000"/>
              </a:lnSpc>
            </a:pPr>
            <a:r>
              <a:rPr lang="en-US" dirty="0" smtClean="0"/>
              <a:t>Session </a:t>
            </a:r>
            <a:r>
              <a:rPr lang="en-US" dirty="0"/>
              <a:t>Title: Informing School Administration Through GIS</a:t>
            </a:r>
          </a:p>
          <a:p>
            <a:pPr>
              <a:lnSpc>
                <a:spcPct val="120000"/>
              </a:lnSpc>
            </a:pPr>
            <a:r>
              <a:rPr lang="en-US" dirty="0"/>
              <a:t>Date: Sunday, July 7, 2019</a:t>
            </a:r>
          </a:p>
          <a:p>
            <a:pPr>
              <a:lnSpc>
                <a:spcPct val="120000"/>
              </a:lnSpc>
            </a:pPr>
            <a:r>
              <a:rPr lang="en-US" dirty="0"/>
              <a:t>Time: 2:30 PM - 3:30 PM</a:t>
            </a:r>
          </a:p>
          <a:p>
            <a:pPr>
              <a:lnSpc>
                <a:spcPct val="120000"/>
              </a:lnSpc>
            </a:pPr>
            <a:r>
              <a:rPr lang="en-US" dirty="0"/>
              <a:t>Room: Marriott - Pacific Ballroom 17</a:t>
            </a:r>
          </a:p>
        </p:txBody>
      </p:sp>
      <p:pic>
        <p:nvPicPr>
          <p:cNvPr id="4" name="Picture 3" descr="Screen Shot 2019-05-06 at 8.06.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515" y="3022507"/>
            <a:ext cx="5535938" cy="2627657"/>
          </a:xfrm>
          <a:prstGeom prst="rect">
            <a:avLst/>
          </a:prstGeom>
          <a:ln w="38100" cmpd="sng">
            <a:solidFill>
              <a:srgbClr val="514843"/>
            </a:solidFill>
          </a:ln>
        </p:spPr>
      </p:pic>
    </p:spTree>
    <p:extLst>
      <p:ext uri="{BB962C8B-B14F-4D97-AF65-F5344CB8AC3E}">
        <p14:creationId xmlns:p14="http://schemas.microsoft.com/office/powerpoint/2010/main" val="94389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REFERENCES</a:t>
            </a:r>
            <a:endParaRPr lang="en-US" sz="3600" dirty="0"/>
          </a:p>
        </p:txBody>
      </p:sp>
      <p:sp>
        <p:nvSpPr>
          <p:cNvPr id="3" name="Rectangle 2"/>
          <p:cNvSpPr/>
          <p:nvPr/>
        </p:nvSpPr>
        <p:spPr>
          <a:xfrm>
            <a:off x="1117183" y="1472678"/>
            <a:ext cx="9984093" cy="4893649"/>
          </a:xfrm>
          <a:prstGeom prst="rect">
            <a:avLst/>
          </a:prstGeom>
        </p:spPr>
        <p:txBody>
          <a:bodyPr wrap="square">
            <a:spAutoFit/>
          </a:bodyPr>
          <a:lstStyle/>
          <a:p>
            <a:r>
              <a:rPr lang="en-US" sz="800" dirty="0"/>
              <a:t>Ávila, A. M. (2017, March). Trends in Maryland Public Schools: English Language Learner Enrollment. Retrieved from </a:t>
            </a:r>
            <a:r>
              <a:rPr lang="en-US" sz="800" dirty="0">
                <a:hlinkClick r:id="rId3"/>
              </a:rPr>
              <a:t>https://</a:t>
            </a:r>
            <a:r>
              <a:rPr lang="en-US" sz="800" dirty="0" err="1">
                <a:hlinkClick r:id="rId3"/>
              </a:rPr>
              <a:t>education.umd.edu</a:t>
            </a:r>
            <a:r>
              <a:rPr lang="en-US" sz="800" dirty="0">
                <a:hlinkClick r:id="rId3"/>
              </a:rPr>
              <a:t>/research/centers/</a:t>
            </a:r>
            <a:r>
              <a:rPr lang="en-US" sz="800" dirty="0" err="1">
                <a:hlinkClick r:id="rId3"/>
              </a:rPr>
              <a:t>mep</a:t>
            </a:r>
            <a:r>
              <a:rPr lang="en-US" sz="800" dirty="0">
                <a:hlinkClick r:id="rId3"/>
              </a:rPr>
              <a:t>/research/k-12-education/trends-</a:t>
            </a:r>
            <a:r>
              <a:rPr lang="en-US" sz="800" dirty="0" err="1">
                <a:hlinkClick r:id="rId3"/>
              </a:rPr>
              <a:t>maryland</a:t>
            </a:r>
            <a:r>
              <a:rPr lang="en-US" sz="800" dirty="0">
                <a:hlinkClick r:id="rId3"/>
              </a:rPr>
              <a:t>-public-schools-</a:t>
            </a:r>
            <a:r>
              <a:rPr lang="en-US" sz="800" dirty="0" err="1">
                <a:hlinkClick r:id="rId3"/>
              </a:rPr>
              <a:t>english</a:t>
            </a:r>
            <a:r>
              <a:rPr lang="en-US" sz="800" dirty="0">
                <a:hlinkClick r:id="rId3"/>
              </a:rPr>
              <a:t>-language-learner</a:t>
            </a:r>
            <a:endParaRPr lang="en-US" sz="800" dirty="0"/>
          </a:p>
          <a:p>
            <a:endParaRPr lang="en-US" sz="800" dirty="0" smtClean="0"/>
          </a:p>
          <a:p>
            <a:r>
              <a:rPr lang="en-US" sz="800" dirty="0"/>
              <a:t>Braun, H. I., Wang, A., Jenkins, F., &amp; </a:t>
            </a:r>
            <a:r>
              <a:rPr lang="en-US" sz="800" dirty="0" err="1"/>
              <a:t>Weinbaum</a:t>
            </a:r>
            <a:r>
              <a:rPr lang="en-US" sz="800" dirty="0"/>
              <a:t>, E. (2006). The Black-White achievement gap: Do state policies matter? </a:t>
            </a:r>
            <a:r>
              <a:rPr lang="en-US" sz="800" i="1" dirty="0"/>
              <a:t>Education Policy Analysis Archives,</a:t>
            </a:r>
            <a:r>
              <a:rPr lang="en-US" sz="800" dirty="0"/>
              <a:t> </a:t>
            </a:r>
            <a:r>
              <a:rPr lang="en-US" sz="800" i="1" dirty="0"/>
              <a:t>14</a:t>
            </a:r>
            <a:r>
              <a:rPr lang="en-US" sz="800" dirty="0"/>
              <a:t>. doi:10.14507/</a:t>
            </a:r>
            <a:r>
              <a:rPr lang="en-US" sz="800" dirty="0" smtClean="0"/>
              <a:t>epaa.v14n8.2006</a:t>
            </a:r>
            <a:endParaRPr lang="en-US" sz="800" dirty="0"/>
          </a:p>
          <a:p>
            <a:endParaRPr lang="en-US" sz="800" dirty="0" smtClean="0"/>
          </a:p>
          <a:p>
            <a:r>
              <a:rPr lang="en-US" sz="800" dirty="0" smtClean="0"/>
              <a:t>Brown</a:t>
            </a:r>
            <a:r>
              <a:rPr lang="en-US" sz="800" dirty="0"/>
              <a:t>, D. G. (2009). Closing the achievement gap: A study of minority achievement compared to the achievement of their Caucasian counterparts in Nassau county school districts since the enactment of no child left behind (Order No. AAI3352021). Available from </a:t>
            </a:r>
            <a:r>
              <a:rPr lang="en-US" sz="800" dirty="0" err="1"/>
              <a:t>PsycINFO</a:t>
            </a:r>
            <a:r>
              <a:rPr lang="en-US" sz="800" dirty="0"/>
              <a:t>. (622077895; 2009-99190-061). Retrieved from </a:t>
            </a:r>
            <a:r>
              <a:rPr lang="en-US" sz="800" dirty="0">
                <a:hlinkClick r:id="rId4"/>
              </a:rPr>
              <a:t>http://ezaccess.libraries.psu.edu/login?url=https://search-proquest-com.ezaccess.libraries.psu.edu/docview/622077895?accountid=</a:t>
            </a:r>
            <a:r>
              <a:rPr lang="en-US" sz="800" dirty="0" smtClean="0">
                <a:hlinkClick r:id="rId4"/>
              </a:rPr>
              <a:t>13158</a:t>
            </a:r>
            <a:endParaRPr lang="en-US" sz="800" dirty="0" smtClean="0"/>
          </a:p>
          <a:p>
            <a:endParaRPr lang="en-US" sz="800" u="sng" dirty="0" smtClean="0"/>
          </a:p>
          <a:p>
            <a:r>
              <a:rPr lang="en-US" sz="800" dirty="0" smtClean="0"/>
              <a:t>Burdick</a:t>
            </a:r>
            <a:r>
              <a:rPr lang="en-US" sz="800" dirty="0"/>
              <a:t>-Will, J., Keels, M., &amp; </a:t>
            </a:r>
            <a:r>
              <a:rPr lang="en-US" sz="800" dirty="0" err="1"/>
              <a:t>Schuble</a:t>
            </a:r>
            <a:r>
              <a:rPr lang="en-US" sz="800" dirty="0"/>
              <a:t>, T. (2013). Closing and Opening Schools: The Association between Neighborhood Characteristics and the Location of New Educational Opportunities in a Large Urban District. Journal of Urban Affairs, 35(1), 59-80. doi:10.1111/juaf.</a:t>
            </a:r>
            <a:r>
              <a:rPr lang="en-US" sz="800" dirty="0" smtClean="0"/>
              <a:t>12004</a:t>
            </a:r>
            <a:endParaRPr lang="en-US" sz="800" dirty="0"/>
          </a:p>
          <a:p>
            <a:r>
              <a:rPr lang="en-US" sz="800" dirty="0"/>
              <a:t> </a:t>
            </a:r>
          </a:p>
          <a:p>
            <a:r>
              <a:rPr lang="en-US" sz="800" dirty="0"/>
              <a:t>Cobb, C. D., &amp; Glass, G. V. (1999). Ethnic Segregation in Arizona Charter Schools. Education Policy Analysis Archives, 7, 1. doi:10.14507/</a:t>
            </a:r>
            <a:r>
              <a:rPr lang="en-US" sz="800" dirty="0" smtClean="0"/>
              <a:t>epaa.v7n1.1999</a:t>
            </a:r>
          </a:p>
          <a:p>
            <a:endParaRPr lang="en-US" sz="800" dirty="0"/>
          </a:p>
          <a:p>
            <a:r>
              <a:rPr lang="en-US" sz="800" dirty="0"/>
              <a:t>Davis, T., &amp; Oakley, D. (2013). Linking Charter School Emergence to Urban Revitalization and Gentrification: A Socio-Spatial Analysis of Three Cities. </a:t>
            </a:r>
            <a:r>
              <a:rPr lang="en-US" sz="800" i="1" dirty="0"/>
              <a:t>Journal of Urban Affairs,</a:t>
            </a:r>
            <a:r>
              <a:rPr lang="en-US" sz="800" dirty="0"/>
              <a:t> </a:t>
            </a:r>
            <a:r>
              <a:rPr lang="en-US" sz="800" i="1" dirty="0"/>
              <a:t>35</a:t>
            </a:r>
            <a:r>
              <a:rPr lang="en-US" sz="800" dirty="0"/>
              <a:t>(1), 81-102. doi:10.1111/juaf.</a:t>
            </a:r>
            <a:r>
              <a:rPr lang="en-US" sz="800" dirty="0" smtClean="0"/>
              <a:t>12002</a:t>
            </a:r>
            <a:endParaRPr lang="en-US" sz="800" dirty="0"/>
          </a:p>
          <a:p>
            <a:endParaRPr lang="en-US" sz="800" dirty="0" smtClean="0"/>
          </a:p>
          <a:p>
            <a:r>
              <a:rPr lang="en-US" sz="800" dirty="0" err="1" smtClean="0"/>
              <a:t>DeSilver</a:t>
            </a:r>
            <a:r>
              <a:rPr lang="en-US" sz="800" dirty="0"/>
              <a:t>, D. (2017, February 15). U.S. students' academic achievement still lags that of their peers in many other countries. Retrieved January 23, 2018, from http://</a:t>
            </a:r>
            <a:r>
              <a:rPr lang="en-US" sz="800" dirty="0" err="1"/>
              <a:t>www.pewresearch.org</a:t>
            </a:r>
            <a:r>
              <a:rPr lang="en-US" sz="800" dirty="0"/>
              <a:t>/fact-tank/2017/02/15/u-s-students-internationally-math-science/</a:t>
            </a:r>
          </a:p>
          <a:p>
            <a:r>
              <a:rPr lang="en-US" sz="800" dirty="0"/>
              <a:t> </a:t>
            </a:r>
          </a:p>
          <a:p>
            <a:r>
              <a:rPr lang="en-US" sz="800" dirty="0"/>
              <a:t>Frankenberg, E., Siegel-Hawley, G., &amp; Wang, J. (2011). Choice without Equity: Charter School Segregation. </a:t>
            </a:r>
            <a:r>
              <a:rPr lang="en-US" sz="800" i="1" dirty="0"/>
              <a:t>Education Policy Analysis Archives,</a:t>
            </a:r>
            <a:r>
              <a:rPr lang="en-US" sz="800" dirty="0"/>
              <a:t> </a:t>
            </a:r>
            <a:r>
              <a:rPr lang="en-US" sz="800" i="1" dirty="0"/>
              <a:t>19</a:t>
            </a:r>
            <a:r>
              <a:rPr lang="en-US" sz="800" dirty="0"/>
              <a:t>, 1. doi:10.14507/epaa.v19n1.2011</a:t>
            </a:r>
          </a:p>
          <a:p>
            <a:r>
              <a:rPr lang="en-US" sz="800" dirty="0"/>
              <a:t> </a:t>
            </a:r>
          </a:p>
          <a:p>
            <a:r>
              <a:rPr lang="en-US" sz="800" dirty="0" err="1"/>
              <a:t>Gulosino</a:t>
            </a:r>
            <a:r>
              <a:rPr lang="en-US" sz="800" dirty="0"/>
              <a:t>, C., &amp; </a:t>
            </a:r>
            <a:r>
              <a:rPr lang="en-US" sz="800" dirty="0" err="1"/>
              <a:t>Dentremont</a:t>
            </a:r>
            <a:r>
              <a:rPr lang="en-US" sz="800" dirty="0"/>
              <a:t>, C. (2011). Circles of influence: An analysis of charter school location and racial patterns at varying geographic scales. </a:t>
            </a:r>
            <a:r>
              <a:rPr lang="en-US" sz="800" i="1" dirty="0"/>
              <a:t>Education Policy Analysis Archives,</a:t>
            </a:r>
            <a:r>
              <a:rPr lang="en-US" sz="800" dirty="0"/>
              <a:t> </a:t>
            </a:r>
            <a:r>
              <a:rPr lang="en-US" sz="800" i="1" dirty="0"/>
              <a:t>19</a:t>
            </a:r>
            <a:r>
              <a:rPr lang="en-US" sz="800" dirty="0"/>
              <a:t>, 8. doi:10.14507/epaa.v19n8.2011  ---- Racial segregation in NJ charter schools using GIS for spatial </a:t>
            </a:r>
            <a:r>
              <a:rPr lang="en-US" sz="800" dirty="0" smtClean="0"/>
              <a:t>analysis</a:t>
            </a:r>
          </a:p>
          <a:p>
            <a:endParaRPr lang="en-US" sz="800" dirty="0"/>
          </a:p>
          <a:p>
            <a:r>
              <a:rPr lang="en-US" sz="800" dirty="0" err="1"/>
              <a:t>Lubienski</a:t>
            </a:r>
            <a:r>
              <a:rPr lang="en-US" sz="800" dirty="0"/>
              <a:t>, C., &amp; Lee, J. (2016). Geo-spatial analyses in education research: The critical challenge and methodological possibilities. </a:t>
            </a:r>
            <a:r>
              <a:rPr lang="en-US" sz="800" i="1" dirty="0"/>
              <a:t>Geographical Research,</a:t>
            </a:r>
            <a:r>
              <a:rPr lang="en-US" sz="800" dirty="0"/>
              <a:t> </a:t>
            </a:r>
            <a:r>
              <a:rPr lang="en-US" sz="800" i="1" dirty="0"/>
              <a:t>55</a:t>
            </a:r>
            <a:r>
              <a:rPr lang="en-US" sz="800" dirty="0"/>
              <a:t>(1), 89-99. doi:10.1111/1745-</a:t>
            </a:r>
            <a:r>
              <a:rPr lang="en-US" sz="800" dirty="0" smtClean="0"/>
              <a:t>5871.12188</a:t>
            </a:r>
            <a:endParaRPr lang="en-US" sz="800" dirty="0"/>
          </a:p>
          <a:p>
            <a:r>
              <a:rPr lang="en-US" sz="800" dirty="0"/>
              <a:t> </a:t>
            </a:r>
          </a:p>
          <a:p>
            <a:r>
              <a:rPr lang="en-US" sz="800" dirty="0" err="1"/>
              <a:t>Mulvenon</a:t>
            </a:r>
            <a:r>
              <a:rPr lang="en-US" sz="800" dirty="0"/>
              <a:t>, S., Wang, K., McKenzie, S., &amp; </a:t>
            </a:r>
            <a:r>
              <a:rPr lang="en-US" sz="800" dirty="0" err="1"/>
              <a:t>Airola</a:t>
            </a:r>
            <a:r>
              <a:rPr lang="en-US" sz="800" dirty="0"/>
              <a:t>, D. (2006, January). Case Study: Using Geographic Information Systems for Education Policy. Retrieved September 28, 2018, from https://</a:t>
            </a:r>
            <a:r>
              <a:rPr lang="en-US" sz="800" dirty="0" err="1"/>
              <a:t>www.researchgate.net</a:t>
            </a:r>
            <a:r>
              <a:rPr lang="en-US" sz="800" dirty="0"/>
              <a:t>/publication/234717255_Case_Study_Using_Geographic_Information_Systems_for_Education_Policy_Analysis</a:t>
            </a:r>
          </a:p>
          <a:p>
            <a:r>
              <a:rPr lang="en-US" sz="800" dirty="0"/>
              <a:t> </a:t>
            </a:r>
          </a:p>
          <a:p>
            <a:r>
              <a:rPr lang="en-US" sz="800" dirty="0" err="1"/>
              <a:t>Sohoni</a:t>
            </a:r>
            <a:r>
              <a:rPr lang="en-US" sz="800" dirty="0"/>
              <a:t>, D., &amp; </a:t>
            </a:r>
            <a:r>
              <a:rPr lang="en-US" sz="800" dirty="0" err="1"/>
              <a:t>Saporito</a:t>
            </a:r>
            <a:r>
              <a:rPr lang="en-US" sz="800" dirty="0"/>
              <a:t>, S. (2009). Mapping School Segregation: Using GIS to Explore Racial Segregation between Schools and Their Corresponding Attendance Areas. </a:t>
            </a:r>
            <a:r>
              <a:rPr lang="en-US" sz="800" i="1" dirty="0"/>
              <a:t>American Journal of Education,</a:t>
            </a:r>
            <a:r>
              <a:rPr lang="en-US" sz="800" dirty="0"/>
              <a:t> </a:t>
            </a:r>
            <a:r>
              <a:rPr lang="en-US" sz="800" i="1" dirty="0"/>
              <a:t>115</a:t>
            </a:r>
            <a:r>
              <a:rPr lang="en-US" sz="800" dirty="0"/>
              <a:t>(4), 569-600. doi:10.1086/</a:t>
            </a:r>
            <a:r>
              <a:rPr lang="en-US" sz="800" dirty="0" smtClean="0"/>
              <a:t>599782</a:t>
            </a:r>
          </a:p>
          <a:p>
            <a:endParaRPr lang="en-US" sz="800" dirty="0"/>
          </a:p>
          <a:p>
            <a:r>
              <a:rPr lang="en-US" sz="800" dirty="0"/>
              <a:t>Waldron, J. R., </a:t>
            </a:r>
            <a:r>
              <a:rPr lang="en-US" sz="800" dirty="0" err="1"/>
              <a:t>Croninger</a:t>
            </a:r>
            <a:r>
              <a:rPr lang="en-US" sz="800" dirty="0"/>
              <a:t>, R., &amp; </a:t>
            </a:r>
            <a:r>
              <a:rPr lang="en-US" sz="800" dirty="0" err="1"/>
              <a:t>Sunderman</a:t>
            </a:r>
            <a:r>
              <a:rPr lang="en-US" sz="800" dirty="0"/>
              <a:t>, G. L. (2017, October). Does School Composition Matter? Estimating the Relationship between Race, Socioeconomic Status, and Achievement in Maryland Public Schools, 2015-2016. Retrieved from https://</a:t>
            </a:r>
            <a:r>
              <a:rPr lang="en-US" sz="800" dirty="0" err="1"/>
              <a:t>education.umd.edu</a:t>
            </a:r>
            <a:r>
              <a:rPr lang="en-US" sz="800" dirty="0"/>
              <a:t>/research/centers/</a:t>
            </a:r>
            <a:r>
              <a:rPr lang="en-US" sz="800" dirty="0" err="1"/>
              <a:t>mep</a:t>
            </a:r>
            <a:r>
              <a:rPr lang="en-US" sz="800" dirty="0"/>
              <a:t>/research/k-12-education/does-school-composition-matter-estimating-</a:t>
            </a:r>
            <a:r>
              <a:rPr lang="en-US" sz="800" dirty="0" smtClean="0"/>
              <a:t>relationship</a:t>
            </a:r>
            <a:endParaRPr lang="en-US" sz="800" dirty="0"/>
          </a:p>
          <a:p>
            <a:r>
              <a:rPr lang="en-US" sz="800" dirty="0"/>
              <a:t> </a:t>
            </a:r>
          </a:p>
          <a:p>
            <a:r>
              <a:rPr lang="en-US" sz="800" dirty="0"/>
              <a:t>Yoon, E., &amp; </a:t>
            </a:r>
            <a:r>
              <a:rPr lang="en-US" sz="800" dirty="0" err="1"/>
              <a:t>Lubienski</a:t>
            </a:r>
            <a:r>
              <a:rPr lang="en-US" sz="800" dirty="0"/>
              <a:t>, C. (2017). Thinking Critically in Space: Toward a Mixed-Methods Geospatial Approach to Education Policy Analysis. Educational Researcher, 47(1), 53-61. doi:10.3102/</a:t>
            </a:r>
            <a:r>
              <a:rPr lang="en-US" sz="800" dirty="0" smtClean="0"/>
              <a:t>0013189x17737284</a:t>
            </a:r>
          </a:p>
          <a:p>
            <a:endParaRPr lang="en-US" sz="800" dirty="0"/>
          </a:p>
          <a:p>
            <a:r>
              <a:rPr lang="en-US" sz="800" dirty="0"/>
              <a:t>Zhang, H.  &amp; Cowen, D. J. (2009). Mapping Academic Achievement and Public School Choice Under the No Child Left Behind Legislation. </a:t>
            </a:r>
            <a:r>
              <a:rPr lang="en-US" sz="800" i="1" dirty="0"/>
              <a:t>Southeastern Geographer,</a:t>
            </a:r>
            <a:r>
              <a:rPr lang="en-US" sz="800" dirty="0"/>
              <a:t> </a:t>
            </a:r>
            <a:r>
              <a:rPr lang="en-US" sz="800" i="1" dirty="0"/>
              <a:t>49</a:t>
            </a:r>
            <a:r>
              <a:rPr lang="en-US" sz="800" dirty="0"/>
              <a:t>(1), 24-40. doi:10.1353/sgo.0.0036</a:t>
            </a:r>
          </a:p>
          <a:p>
            <a:endParaRPr lang="en-US" sz="800" dirty="0"/>
          </a:p>
        </p:txBody>
      </p:sp>
    </p:spTree>
    <p:extLst>
      <p:ext uri="{BB962C8B-B14F-4D97-AF65-F5344CB8AC3E}">
        <p14:creationId xmlns:p14="http://schemas.microsoft.com/office/powerpoint/2010/main" val="26299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5129" y="2574114"/>
            <a:ext cx="3653104" cy="769441"/>
          </a:xfrm>
          <a:prstGeom prst="rect">
            <a:avLst/>
          </a:prstGeom>
        </p:spPr>
        <p:txBody>
          <a:bodyPr wrap="none">
            <a:spAutoFit/>
          </a:bodyPr>
          <a:lstStyle/>
          <a:p>
            <a:r>
              <a:rPr lang="en-US" sz="4400" dirty="0" smtClean="0">
                <a:latin typeface="+mj-lt"/>
              </a:rPr>
              <a:t>QUESTIONS?</a:t>
            </a:r>
            <a:endParaRPr lang="en-US" sz="4400" dirty="0">
              <a:latin typeface="+mj-lt"/>
            </a:endParaRPr>
          </a:p>
        </p:txBody>
      </p:sp>
    </p:spTree>
    <p:extLst>
      <p:ext uri="{BB962C8B-B14F-4D97-AF65-F5344CB8AC3E}">
        <p14:creationId xmlns:p14="http://schemas.microsoft.com/office/powerpoint/2010/main" val="392616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smtClean="0"/>
              <a:t>OVERVIEW</a:t>
            </a:r>
            <a:endParaRPr lang="en-US" sz="3600" dirty="0"/>
          </a:p>
        </p:txBody>
      </p:sp>
      <p:sp>
        <p:nvSpPr>
          <p:cNvPr id="14" name="Content Placeholder 13"/>
          <p:cNvSpPr>
            <a:spLocks noGrp="1"/>
          </p:cNvSpPr>
          <p:nvPr>
            <p:ph idx="1"/>
          </p:nvPr>
        </p:nvSpPr>
        <p:spPr/>
        <p:txBody>
          <a:bodyPr>
            <a:normAutofit/>
          </a:bodyPr>
          <a:lstStyle/>
          <a:p>
            <a:pPr>
              <a:lnSpc>
                <a:spcPct val="60000"/>
              </a:lnSpc>
            </a:pPr>
            <a:r>
              <a:rPr lang="en-US" sz="2400" dirty="0" smtClean="0"/>
              <a:t>Introduction</a:t>
            </a:r>
            <a:endParaRPr lang="en-US" sz="2400" dirty="0"/>
          </a:p>
          <a:p>
            <a:pPr>
              <a:lnSpc>
                <a:spcPct val="60000"/>
              </a:lnSpc>
            </a:pPr>
            <a:r>
              <a:rPr lang="en-US" sz="2400" dirty="0" smtClean="0"/>
              <a:t>Background</a:t>
            </a:r>
          </a:p>
          <a:p>
            <a:pPr>
              <a:lnSpc>
                <a:spcPct val="60000"/>
              </a:lnSpc>
            </a:pPr>
            <a:r>
              <a:rPr lang="en-US" sz="2400" dirty="0"/>
              <a:t>Research Questions</a:t>
            </a:r>
          </a:p>
          <a:p>
            <a:pPr>
              <a:lnSpc>
                <a:spcPct val="60000"/>
              </a:lnSpc>
            </a:pPr>
            <a:r>
              <a:rPr lang="en-US" sz="2400" dirty="0"/>
              <a:t>Research </a:t>
            </a:r>
            <a:r>
              <a:rPr lang="en-US" sz="2400" dirty="0" smtClean="0"/>
              <a:t>Methods</a:t>
            </a:r>
            <a:endParaRPr lang="en-US" sz="2400" dirty="0" smtClean="0"/>
          </a:p>
          <a:p>
            <a:pPr>
              <a:lnSpc>
                <a:spcPct val="60000"/>
              </a:lnSpc>
            </a:pPr>
            <a:r>
              <a:rPr lang="en-US" sz="2400" dirty="0" smtClean="0"/>
              <a:t>Measuring Performance in Maryland</a:t>
            </a:r>
          </a:p>
          <a:p>
            <a:pPr>
              <a:lnSpc>
                <a:spcPct val="60000"/>
              </a:lnSpc>
            </a:pPr>
            <a:r>
              <a:rPr lang="en-US" sz="2400" dirty="0" smtClean="0"/>
              <a:t>Visualization of Other Variables </a:t>
            </a:r>
          </a:p>
          <a:p>
            <a:pPr>
              <a:lnSpc>
                <a:spcPct val="60000"/>
              </a:lnSpc>
            </a:pPr>
            <a:r>
              <a:rPr lang="en-US" sz="2400" dirty="0" smtClean="0"/>
              <a:t>Data Sources &amp; Software</a:t>
            </a:r>
          </a:p>
          <a:p>
            <a:pPr>
              <a:lnSpc>
                <a:spcPct val="60000"/>
              </a:lnSpc>
            </a:pPr>
            <a:r>
              <a:rPr lang="en-US" sz="2400" dirty="0" smtClean="0"/>
              <a:t>Challenges &amp; Limitations</a:t>
            </a:r>
            <a:endParaRPr lang="en-US" sz="2400" dirty="0" smtClean="0"/>
          </a:p>
          <a:p>
            <a:pPr>
              <a:lnSpc>
                <a:spcPct val="60000"/>
              </a:lnSpc>
            </a:pPr>
            <a:r>
              <a:rPr lang="en-US" sz="2400" dirty="0" smtClean="0"/>
              <a:t>Anticipated Results</a:t>
            </a:r>
          </a:p>
          <a:p>
            <a:pPr>
              <a:lnSpc>
                <a:spcPct val="60000"/>
              </a:lnSpc>
            </a:pPr>
            <a:r>
              <a:rPr lang="en-US" sz="2400" dirty="0" smtClean="0"/>
              <a:t>Conference Information </a:t>
            </a:r>
          </a:p>
          <a:p>
            <a:pPr>
              <a:lnSpc>
                <a:spcPct val="60000"/>
              </a:lnSpc>
            </a:pPr>
            <a:r>
              <a:rPr lang="en-US" sz="2400" dirty="0" smtClean="0"/>
              <a:t>References</a:t>
            </a:r>
          </a:p>
          <a:p>
            <a:endParaRPr lang="en-US" dirty="0" smtClean="0"/>
          </a:p>
          <a:p>
            <a:pPr marL="0" indent="0">
              <a:buNone/>
            </a:pPr>
            <a:endParaRPr lang="en-US" sz="2400" dirty="0"/>
          </a:p>
        </p:txBody>
      </p:sp>
      <p:pic>
        <p:nvPicPr>
          <p:cNvPr id="2" name="Picture 1" descr="Green-Street-Academy_int-f-1200x59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740" y="1660001"/>
            <a:ext cx="4427456" cy="2465841"/>
          </a:xfrm>
          <a:prstGeom prst="rect">
            <a:avLst/>
          </a:prstGeom>
          <a:ln w="38100" cmpd="sng">
            <a:solidFill>
              <a:srgbClr val="514843"/>
            </a:solidFill>
          </a:ln>
        </p:spPr>
      </p:pic>
      <p:pic>
        <p:nvPicPr>
          <p:cNvPr id="3" name="Picture 2" descr="Green-Street-Academy_ext-a-1200x59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1977" y="4221870"/>
            <a:ext cx="4429692" cy="2298134"/>
          </a:xfrm>
          <a:prstGeom prst="rect">
            <a:avLst/>
          </a:prstGeom>
          <a:ln w="38100" cmpd="sng">
            <a:solidFill>
              <a:srgbClr val="514843"/>
            </a:solidFill>
          </a:ln>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INTRODUCTION</a:t>
            </a:r>
            <a:endParaRPr lang="en-US" sz="3600" dirty="0"/>
          </a:p>
        </p:txBody>
      </p:sp>
      <p:pic>
        <p:nvPicPr>
          <p:cNvPr id="3" name="Picture 2" descr="DUV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916" y="1993170"/>
            <a:ext cx="4508842" cy="2884180"/>
          </a:xfrm>
          <a:prstGeom prst="rect">
            <a:avLst/>
          </a:prstGeom>
          <a:ln w="38100" cmpd="sng">
            <a:solidFill>
              <a:srgbClr val="514843"/>
            </a:solidFill>
          </a:ln>
        </p:spPr>
      </p:pic>
      <p:pic>
        <p:nvPicPr>
          <p:cNvPr id="4" name="Picture 3" descr="MSD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713" y="5061101"/>
            <a:ext cx="3092918" cy="1520898"/>
          </a:xfrm>
          <a:prstGeom prst="rect">
            <a:avLst/>
          </a:prstGeom>
          <a:ln w="38100" cmpd="sng">
            <a:solidFill>
              <a:srgbClr val="514843"/>
            </a:solidFill>
          </a:ln>
        </p:spPr>
      </p:pic>
      <p:sp>
        <p:nvSpPr>
          <p:cNvPr id="5" name="TextBox 4"/>
          <p:cNvSpPr txBox="1"/>
          <p:nvPr/>
        </p:nvSpPr>
        <p:spPr>
          <a:xfrm>
            <a:off x="657915" y="1801714"/>
            <a:ext cx="5943226" cy="4062651"/>
          </a:xfrm>
          <a:prstGeom prst="rect">
            <a:avLst/>
          </a:prstGeom>
          <a:noFill/>
        </p:spPr>
        <p:txBody>
          <a:bodyPr wrap="square" rtlCol="0">
            <a:spAutoFit/>
          </a:bodyPr>
          <a:lstStyle/>
          <a:p>
            <a:pPr marL="285750" indent="-285750">
              <a:buFont typeface="Arial"/>
              <a:buChar char="•"/>
            </a:pPr>
            <a:r>
              <a:rPr lang="en-US" sz="2400" dirty="0" smtClean="0"/>
              <a:t>U.S. students consistently rank below most other industrialized nations (</a:t>
            </a:r>
            <a:r>
              <a:rPr lang="en-US" sz="2400" dirty="0" err="1" smtClean="0"/>
              <a:t>DeSilver</a:t>
            </a:r>
            <a:r>
              <a:rPr lang="en-US" sz="2400" dirty="0" smtClean="0"/>
              <a:t>, 2017)</a:t>
            </a:r>
            <a:br>
              <a:rPr lang="en-US" sz="2400" dirty="0" smtClean="0"/>
            </a:br>
            <a:endParaRPr lang="en-US" sz="2400" dirty="0" smtClean="0"/>
          </a:p>
          <a:p>
            <a:pPr marL="285750" indent="-285750">
              <a:buFont typeface="Arial"/>
              <a:buChar char="•"/>
            </a:pPr>
            <a:r>
              <a:rPr lang="en-US" sz="2400" dirty="0" smtClean="0"/>
              <a:t>The need for education “improvement”</a:t>
            </a:r>
            <a:br>
              <a:rPr lang="en-US" sz="2400" dirty="0" smtClean="0"/>
            </a:br>
            <a:endParaRPr lang="en-US" sz="2400" dirty="0" smtClean="0"/>
          </a:p>
          <a:p>
            <a:pPr marL="285750" indent="-285750">
              <a:buFont typeface="Arial"/>
              <a:buChar char="•"/>
            </a:pPr>
            <a:r>
              <a:rPr lang="en-US" sz="2400" dirty="0" smtClean="0"/>
              <a:t>Policy vs. poverty</a:t>
            </a:r>
          </a:p>
          <a:p>
            <a:endParaRPr lang="en-US" dirty="0" smtClean="0"/>
          </a:p>
          <a:p>
            <a:pPr marL="285750" indent="-285750">
              <a:buFont typeface="Arial"/>
              <a:buChar char="•"/>
            </a:pPr>
            <a:r>
              <a:rPr lang="en-US" sz="2400" dirty="0" smtClean="0"/>
              <a:t>Maryland puts emphasis on equity through Thornton Plan funding formula </a:t>
            </a:r>
            <a:endParaRPr lang="en-US" sz="2400" dirty="0"/>
          </a:p>
          <a:p>
            <a:pPr marL="285750" indent="-285750">
              <a:buFont typeface="Arial"/>
              <a:buChar char="•"/>
            </a:pPr>
            <a:endParaRPr lang="en-US" sz="2400" dirty="0" smtClean="0"/>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BACKGROUND</a:t>
            </a:r>
            <a:endParaRPr lang="en-US" sz="3600" dirty="0"/>
          </a:p>
        </p:txBody>
      </p:sp>
      <p:sp>
        <p:nvSpPr>
          <p:cNvPr id="3" name="Content Placeholder 2"/>
          <p:cNvSpPr>
            <a:spLocks noGrp="1"/>
          </p:cNvSpPr>
          <p:nvPr>
            <p:ph sz="half" idx="1"/>
          </p:nvPr>
        </p:nvSpPr>
        <p:spPr>
          <a:xfrm>
            <a:off x="1104899" y="1600200"/>
            <a:ext cx="4862291" cy="4571999"/>
          </a:xfrm>
        </p:spPr>
        <p:txBody>
          <a:bodyPr>
            <a:normAutofit/>
          </a:bodyPr>
          <a:lstStyle/>
          <a:p>
            <a:r>
              <a:rPr lang="en-US" sz="2400" dirty="0" smtClean="0"/>
              <a:t>Federal:</a:t>
            </a:r>
          </a:p>
          <a:p>
            <a:pPr lvl="1"/>
            <a:r>
              <a:rPr lang="en-US" sz="2000" dirty="0" smtClean="0"/>
              <a:t>Elementary and Secondary Education Act  of 1965 (ESEA)</a:t>
            </a:r>
          </a:p>
          <a:p>
            <a:pPr lvl="2"/>
            <a:r>
              <a:rPr lang="en-US" sz="1800" dirty="0" smtClean="0"/>
              <a:t>No Child Left Behind (2001) and current extensions</a:t>
            </a:r>
          </a:p>
          <a:p>
            <a:pPr lvl="1"/>
            <a:r>
              <a:rPr lang="en-US" sz="2000" dirty="0" smtClean="0"/>
              <a:t>Higher Education Act of 1965 and current </a:t>
            </a:r>
            <a:r>
              <a:rPr lang="en-US" sz="2000" dirty="0" smtClean="0"/>
              <a:t>extensions</a:t>
            </a:r>
            <a:r>
              <a:rPr lang="en-US" sz="2000" dirty="0" smtClean="0"/>
              <a:t> </a:t>
            </a:r>
            <a:endParaRPr lang="en-US" sz="2000" dirty="0"/>
          </a:p>
          <a:p>
            <a:r>
              <a:rPr lang="en-US" sz="2400" dirty="0" smtClean="0"/>
              <a:t>Maryland </a:t>
            </a:r>
            <a:r>
              <a:rPr lang="en-US" sz="2400" dirty="0" smtClean="0"/>
              <a:t>State:</a:t>
            </a:r>
          </a:p>
          <a:p>
            <a:pPr lvl="1"/>
            <a:r>
              <a:rPr lang="en-US" sz="2000" dirty="0" smtClean="0"/>
              <a:t>Educational equity as a critical priority</a:t>
            </a:r>
          </a:p>
          <a:p>
            <a:pPr lvl="2"/>
            <a:r>
              <a:rPr lang="en-US" sz="1600" dirty="0" smtClean="0"/>
              <a:t>Thornton Funding Plan (2002)</a:t>
            </a:r>
          </a:p>
          <a:p>
            <a:pPr lvl="1"/>
            <a:r>
              <a:rPr lang="en-US" sz="2000" dirty="0" smtClean="0"/>
              <a:t> Increase transparency through the “Maryland School Report Cards”</a:t>
            </a:r>
            <a:r>
              <a:rPr lang="en-US" sz="2000" dirty="0"/>
              <a:t> </a:t>
            </a:r>
            <a:r>
              <a:rPr lang="en-US" sz="2000" dirty="0" smtClean="0"/>
              <a:t>and Financial Data releases </a:t>
            </a:r>
          </a:p>
          <a:p>
            <a:pPr lvl="1"/>
            <a:r>
              <a:rPr lang="en-US" sz="2000" dirty="0" smtClean="0"/>
              <a:t>Lots of data; little analysis</a:t>
            </a:r>
          </a:p>
        </p:txBody>
      </p:sp>
      <p:pic>
        <p:nvPicPr>
          <p:cNvPr id="7" name="Picture 6" descr="Duval_gradu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304" y="1602915"/>
            <a:ext cx="3982724" cy="3012556"/>
          </a:xfrm>
          <a:prstGeom prst="rect">
            <a:avLst/>
          </a:prstGeom>
          <a:ln w="38100" cmpd="sng">
            <a:solidFill>
              <a:srgbClr val="514843"/>
            </a:solidFill>
          </a:ln>
        </p:spPr>
      </p:pic>
      <p:pic>
        <p:nvPicPr>
          <p:cNvPr id="8" name="Picture 7" descr="Duval_HSBuild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026" y="4681783"/>
            <a:ext cx="3987800" cy="2044700"/>
          </a:xfrm>
          <a:prstGeom prst="rect">
            <a:avLst/>
          </a:prstGeom>
          <a:ln w="38100" cmpd="sng">
            <a:solidFill>
              <a:srgbClr val="514843"/>
            </a:solidFill>
          </a:ln>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BACKGROUND</a:t>
            </a:r>
            <a:endParaRPr lang="en-US" dirty="0"/>
          </a:p>
        </p:txBody>
      </p:sp>
      <p:sp>
        <p:nvSpPr>
          <p:cNvPr id="3" name="Content Placeholder 2"/>
          <p:cNvSpPr>
            <a:spLocks noGrp="1"/>
          </p:cNvSpPr>
          <p:nvPr>
            <p:ph sz="half" idx="1"/>
          </p:nvPr>
        </p:nvSpPr>
        <p:spPr>
          <a:xfrm>
            <a:off x="1104900" y="1823602"/>
            <a:ext cx="4349043" cy="4571999"/>
          </a:xfrm>
        </p:spPr>
        <p:txBody>
          <a:bodyPr/>
          <a:lstStyle/>
          <a:p>
            <a:r>
              <a:rPr lang="en-US" sz="2400" dirty="0" smtClean="0"/>
              <a:t>What is the Achievement Gap? </a:t>
            </a:r>
          </a:p>
          <a:p>
            <a:r>
              <a:rPr lang="en-US" sz="2400" dirty="0" smtClean="0"/>
              <a:t>Why does it persist?</a:t>
            </a:r>
          </a:p>
          <a:p>
            <a:pPr marL="0" indent="0">
              <a:buNone/>
            </a:pPr>
            <a:r>
              <a:rPr lang="en-US" sz="2400" dirty="0" smtClean="0"/>
              <a:t> </a:t>
            </a:r>
            <a:endParaRPr lang="en-US" sz="2400" dirty="0"/>
          </a:p>
          <a:p>
            <a:endParaRPr lang="en-US" dirty="0"/>
          </a:p>
        </p:txBody>
      </p:sp>
      <p:pic>
        <p:nvPicPr>
          <p:cNvPr id="5" name="Picture 4" descr="eleanorGr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930" y="1857648"/>
            <a:ext cx="5706715" cy="3932222"/>
          </a:xfrm>
          <a:prstGeom prst="rect">
            <a:avLst/>
          </a:prstGeom>
          <a:ln w="38100" cmpd="sng">
            <a:solidFill>
              <a:srgbClr val="514843"/>
            </a:solidFill>
          </a:ln>
        </p:spPr>
      </p:pic>
    </p:spTree>
    <p:extLst>
      <p:ext uri="{BB962C8B-B14F-4D97-AF65-F5344CB8AC3E}">
        <p14:creationId xmlns:p14="http://schemas.microsoft.com/office/powerpoint/2010/main" val="237901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RESEARCH QUESTIONS</a:t>
            </a:r>
            <a:endParaRPr lang="en-US" sz="3600" dirty="0"/>
          </a:p>
        </p:txBody>
      </p:sp>
      <p:sp>
        <p:nvSpPr>
          <p:cNvPr id="3" name="Content Placeholder 2"/>
          <p:cNvSpPr txBox="1">
            <a:spLocks/>
          </p:cNvSpPr>
          <p:nvPr/>
        </p:nvSpPr>
        <p:spPr>
          <a:xfrm>
            <a:off x="1104900" y="1600200"/>
            <a:ext cx="9870896" cy="4571999"/>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None/>
            </a:pPr>
            <a:r>
              <a:rPr lang="en-US" sz="2800" dirty="0" smtClean="0"/>
              <a:t>How can GIS be used to visualize and compare school performance and administrative data spatially?</a:t>
            </a:r>
          </a:p>
          <a:p>
            <a:pPr marL="0" indent="0">
              <a:buNone/>
            </a:pPr>
            <a:endParaRPr lang="en-US" sz="2800" dirty="0"/>
          </a:p>
          <a:p>
            <a:pPr marL="0" indent="0">
              <a:buNone/>
            </a:pPr>
            <a:r>
              <a:rPr lang="en-US" sz="2800" dirty="0" smtClean="0"/>
              <a:t>Why do some areas (urban and rural) have an apparent low degree of spatial autocorrelation of K-12 schools in Maryland (in violation of </a:t>
            </a:r>
            <a:r>
              <a:rPr lang="en-US" sz="2800" dirty="0" err="1" smtClean="0"/>
              <a:t>Tobler’s</a:t>
            </a:r>
            <a:r>
              <a:rPr lang="en-US" sz="2800" dirty="0" smtClean="0"/>
              <a:t> First Law of Geography)?</a:t>
            </a:r>
          </a:p>
          <a:p>
            <a:pPr marL="0" indent="0">
              <a:buNone/>
            </a:pPr>
            <a:r>
              <a:rPr lang="en-US" sz="2800" dirty="0" smtClean="0"/>
              <a:t>  </a:t>
            </a:r>
          </a:p>
          <a:p>
            <a:pPr marL="0" indent="0">
              <a:buNone/>
            </a:pPr>
            <a:endParaRPr lang="en-US" sz="2800" dirty="0"/>
          </a:p>
        </p:txBody>
      </p:sp>
    </p:spTree>
    <p:extLst>
      <p:ext uri="{BB962C8B-B14F-4D97-AF65-F5344CB8AC3E}">
        <p14:creationId xmlns:p14="http://schemas.microsoft.com/office/powerpoint/2010/main" val="155234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RESEARCH METHODS</a:t>
            </a:r>
            <a:endParaRPr lang="en-US" sz="3600" dirty="0"/>
          </a:p>
        </p:txBody>
      </p:sp>
      <p:sp>
        <p:nvSpPr>
          <p:cNvPr id="3" name="Content Placeholder 2"/>
          <p:cNvSpPr txBox="1">
            <a:spLocks/>
          </p:cNvSpPr>
          <p:nvPr/>
        </p:nvSpPr>
        <p:spPr>
          <a:xfrm>
            <a:off x="1104899" y="1600200"/>
            <a:ext cx="9990719" cy="4571999"/>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n-US" sz="2400" dirty="0" smtClean="0"/>
              <a:t>Exploratory visualization of the distribution of school performance metrics in relation to socio-economic variables (aggregated to census tracts) for the years: 2010</a:t>
            </a:r>
            <a:r>
              <a:rPr lang="en-US" sz="2400" dirty="0"/>
              <a:t>,</a:t>
            </a:r>
            <a:r>
              <a:rPr lang="en-US" sz="2400" dirty="0" smtClean="0"/>
              <a:t> 2014, and 2018 </a:t>
            </a:r>
          </a:p>
          <a:p>
            <a:r>
              <a:rPr lang="en-US" sz="2400" dirty="0" smtClean="0"/>
              <a:t>Quantification of the spatial autocorrelation distribution of identified school performance metrics</a:t>
            </a:r>
            <a:br>
              <a:rPr lang="en-US" sz="2400" dirty="0" smtClean="0"/>
            </a:br>
            <a:r>
              <a:rPr lang="en-US" sz="2400" dirty="0" smtClean="0"/>
              <a:t>- </a:t>
            </a:r>
            <a:r>
              <a:rPr lang="en-US" dirty="0" smtClean="0"/>
              <a:t>Testing </a:t>
            </a:r>
            <a:r>
              <a:rPr lang="en-US" dirty="0" err="1"/>
              <a:t>Tobler’s</a:t>
            </a:r>
            <a:r>
              <a:rPr lang="en-US" dirty="0"/>
              <a:t> first law</a:t>
            </a:r>
          </a:p>
          <a:p>
            <a:pPr lvl="1"/>
            <a:r>
              <a:rPr lang="en-US" dirty="0"/>
              <a:t>Moran’s I </a:t>
            </a:r>
            <a:r>
              <a:rPr lang="mr-IN" dirty="0"/>
              <a:t>–</a:t>
            </a:r>
            <a:r>
              <a:rPr lang="en-US" dirty="0"/>
              <a:t> measure of similarity</a:t>
            </a:r>
          </a:p>
          <a:p>
            <a:pPr lvl="1"/>
            <a:r>
              <a:rPr lang="en-US" dirty="0"/>
              <a:t>Geary’s C </a:t>
            </a:r>
            <a:r>
              <a:rPr lang="mr-IN" dirty="0"/>
              <a:t>–</a:t>
            </a:r>
            <a:r>
              <a:rPr lang="en-US" dirty="0"/>
              <a:t> measure of </a:t>
            </a:r>
            <a:r>
              <a:rPr lang="en-US" dirty="0" smtClean="0"/>
              <a:t>dissimilarity</a:t>
            </a:r>
          </a:p>
          <a:p>
            <a:r>
              <a:rPr lang="en-US" sz="2400" dirty="0" smtClean="0"/>
              <a:t>Qualitative analysis of schools by visiting two anomalous pairs of urban and rural school settings</a:t>
            </a:r>
          </a:p>
          <a:p>
            <a:pPr lvl="1"/>
            <a:r>
              <a:rPr lang="en-US" sz="1800" dirty="0" smtClean="0"/>
              <a:t>On-site photographs</a:t>
            </a:r>
          </a:p>
          <a:p>
            <a:pPr lvl="1"/>
            <a:r>
              <a:rPr lang="en-US" sz="1800" dirty="0" smtClean="0"/>
              <a:t> interview data</a:t>
            </a:r>
          </a:p>
          <a:p>
            <a:pPr lvl="1"/>
            <a:endParaRPr lang="en-US" dirty="0" smtClean="0"/>
          </a:p>
        </p:txBody>
      </p:sp>
    </p:spTree>
    <p:extLst>
      <p:ext uri="{BB962C8B-B14F-4D97-AF65-F5344CB8AC3E}">
        <p14:creationId xmlns:p14="http://schemas.microsoft.com/office/powerpoint/2010/main" val="155234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MEASURING PERFORMANCE IN MARYLAND </a:t>
            </a:r>
            <a:endParaRPr lang="en-US" sz="3600" dirty="0"/>
          </a:p>
        </p:txBody>
      </p:sp>
      <p:pic>
        <p:nvPicPr>
          <p:cNvPr id="5" name="Picture Placeholder 4" title="Closeup of books on shelves"/>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6625837" y="1600199"/>
            <a:ext cx="4459746" cy="4572001"/>
          </a:xfrm>
          <a:ln w="38100" cmpd="sng">
            <a:solidFill>
              <a:srgbClr val="514843"/>
            </a:solidFill>
          </a:ln>
        </p:spPr>
      </p:pic>
      <p:sp>
        <p:nvSpPr>
          <p:cNvPr id="4" name="Text Placeholder 3"/>
          <p:cNvSpPr>
            <a:spLocks noGrp="1"/>
          </p:cNvSpPr>
          <p:nvPr>
            <p:ph type="body" sz="half" idx="2"/>
          </p:nvPr>
        </p:nvSpPr>
        <p:spPr/>
        <p:txBody>
          <a:bodyPr/>
          <a:lstStyle/>
          <a:p>
            <a:r>
              <a:rPr lang="en-US" sz="2400" dirty="0" smtClean="0"/>
              <a:t>Math and Science </a:t>
            </a:r>
          </a:p>
          <a:p>
            <a:pPr marL="285750" indent="-285750">
              <a:buFont typeface="Arial"/>
              <a:buChar char="•"/>
            </a:pPr>
            <a:r>
              <a:rPr lang="en-US" dirty="0" smtClean="0"/>
              <a:t>HSA Algebra Tests</a:t>
            </a:r>
          </a:p>
          <a:p>
            <a:pPr marL="285750" indent="-285750">
              <a:buFont typeface="Arial"/>
              <a:buChar char="•"/>
            </a:pPr>
            <a:r>
              <a:rPr lang="en-US" dirty="0" smtClean="0"/>
              <a:t>HSA Biology</a:t>
            </a:r>
          </a:p>
          <a:p>
            <a:pPr marL="285750" indent="-285750">
              <a:buFont typeface="Arial"/>
              <a:buChar char="•"/>
            </a:pPr>
            <a:endParaRPr lang="en-US" dirty="0"/>
          </a:p>
          <a:p>
            <a:r>
              <a:rPr lang="en-US" sz="2400" dirty="0" smtClean="0"/>
              <a:t>State Tests</a:t>
            </a:r>
          </a:p>
          <a:p>
            <a:pPr marL="285750" indent="-285750">
              <a:buFont typeface="Arial"/>
              <a:buChar char="•"/>
            </a:pPr>
            <a:r>
              <a:rPr lang="en-US" dirty="0" smtClean="0"/>
              <a:t>PARCC</a:t>
            </a:r>
          </a:p>
          <a:p>
            <a:pPr marL="285750" indent="-285750">
              <a:buFont typeface="Arial"/>
              <a:buChar char="•"/>
            </a:pPr>
            <a:r>
              <a:rPr lang="en-US" dirty="0" smtClean="0"/>
              <a:t>MSA</a:t>
            </a:r>
            <a:endParaRPr lang="en-US" dirty="0"/>
          </a:p>
          <a:p>
            <a:r>
              <a:rPr lang="en-US" sz="2400" dirty="0" smtClean="0"/>
              <a:t>Graduation Rates</a:t>
            </a:r>
          </a:p>
          <a:p>
            <a:r>
              <a:rPr lang="en-US" sz="2400" dirty="0" smtClean="0"/>
              <a:t>Dropout Rates</a:t>
            </a:r>
            <a:endParaRPr lang="en-US" sz="2400" dirty="0"/>
          </a:p>
        </p:txBody>
      </p:sp>
    </p:spTree>
    <p:extLst>
      <p:ext uri="{BB962C8B-B14F-4D97-AF65-F5344CB8AC3E}">
        <p14:creationId xmlns:p14="http://schemas.microsoft.com/office/powerpoint/2010/main" val="250468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MEASURING PERFORMANCE IN MARYLAND </a:t>
            </a:r>
            <a:endParaRPr lang="en-US" sz="3600" dirty="0"/>
          </a:p>
        </p:txBody>
      </p:sp>
      <p:pic>
        <p:nvPicPr>
          <p:cNvPr id="7" name="Picture Placeholder 6" descr="CountyComparison_Urban.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25" r="293"/>
          <a:stretch/>
        </p:blipFill>
        <p:spPr>
          <a:xfrm>
            <a:off x="279671" y="1433749"/>
            <a:ext cx="6002596" cy="2592029"/>
          </a:xfrm>
          <a:solidFill>
            <a:srgbClr val="6D7D66"/>
          </a:solidFill>
          <a:ln w="38100" cmpd="sng">
            <a:solidFill>
              <a:srgbClr val="514843"/>
            </a:solidFill>
          </a:ln>
        </p:spPr>
      </p:pic>
      <p:pic>
        <p:nvPicPr>
          <p:cNvPr id="8" name="Picture 7" descr="HSAGrad_2010_M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655" y="3726313"/>
            <a:ext cx="4222775" cy="2882202"/>
          </a:xfrm>
          <a:prstGeom prst="rect">
            <a:avLst/>
          </a:prstGeom>
          <a:ln w="38100" cmpd="sng">
            <a:solidFill>
              <a:srgbClr val="514843"/>
            </a:solidFill>
          </a:ln>
        </p:spPr>
      </p:pic>
      <p:pic>
        <p:nvPicPr>
          <p:cNvPr id="9" name="Picture 8" descr="HSAGrad_2010_Baltimor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0769" y="1342500"/>
            <a:ext cx="2533181" cy="2220846"/>
          </a:xfrm>
          <a:prstGeom prst="rect">
            <a:avLst/>
          </a:prstGeom>
          <a:ln w="38100" cmpd="sng">
            <a:solidFill>
              <a:srgbClr val="514843"/>
            </a:solidFill>
          </a:ln>
        </p:spPr>
      </p:pic>
      <p:pic>
        <p:nvPicPr>
          <p:cNvPr id="10" name="Picture 9" descr="HSAGrad_2010_P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0756" y="4222917"/>
            <a:ext cx="2500804" cy="2229670"/>
          </a:xfrm>
          <a:prstGeom prst="rect">
            <a:avLst/>
          </a:prstGeom>
          <a:ln w="38100" cmpd="sng">
            <a:solidFill>
              <a:srgbClr val="514843"/>
            </a:solidFill>
          </a:ln>
        </p:spPr>
      </p:pic>
      <p:sp>
        <p:nvSpPr>
          <p:cNvPr id="11" name="Rectangle 10"/>
          <p:cNvSpPr/>
          <p:nvPr/>
        </p:nvSpPr>
        <p:spPr>
          <a:xfrm>
            <a:off x="9281896" y="4259438"/>
            <a:ext cx="456763" cy="331806"/>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964456" y="4724260"/>
            <a:ext cx="502553" cy="722748"/>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6465274" y="4448616"/>
            <a:ext cx="2492391" cy="638427"/>
          </a:xfrm>
          <a:prstGeom prst="line">
            <a:avLst/>
          </a:prstGeom>
          <a:ln w="38100" cmpd="sng">
            <a:solidFill>
              <a:srgbClr val="51484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510278" y="3606434"/>
            <a:ext cx="269129" cy="619044"/>
          </a:xfrm>
          <a:prstGeom prst="line">
            <a:avLst/>
          </a:prstGeom>
          <a:ln w="38100" cmpd="sng">
            <a:solidFill>
              <a:srgbClr val="514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91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BAFF00-647E-4627-9B6C-A5CDC1F3220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 ds:uri="http://purl.org/dc/terms/"/>
  </ds:schemaRefs>
</ds:datastoreItem>
</file>

<file path=customXml/itemProps2.xml><?xml version="1.0" encoding="utf-8"?>
<ds:datastoreItem xmlns:ds="http://schemas.openxmlformats.org/officeDocument/2006/customXml" ds:itemID="{5400D5F3-AA73-4EC6-BCD9-0DC3E330E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DC6030-8312-4894-9236-1E15DA4F39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3222</TotalTime>
  <Words>1183</Words>
  <Application>Microsoft Macintosh PowerPoint</Application>
  <PresentationFormat>Custom</PresentationFormat>
  <Paragraphs>186</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Academic Literature 16x9</vt:lpstr>
      <vt:lpstr>Maryland Education equity: How gis can be used to visualize education performance and analyze local variation </vt:lpstr>
      <vt:lpstr>OVERVIEW</vt:lpstr>
      <vt:lpstr>INTRODUCTION</vt:lpstr>
      <vt:lpstr>BACKGROUND</vt:lpstr>
      <vt:lpstr>BACKGROUND</vt:lpstr>
      <vt:lpstr>RESEARCH QUESTIONS</vt:lpstr>
      <vt:lpstr>RESEARCH METHODS</vt:lpstr>
      <vt:lpstr>MEASURING PERFORMANCE IN MARYLAND </vt:lpstr>
      <vt:lpstr>MEASURING PERFORMANCE IN MARYLAND </vt:lpstr>
      <vt:lpstr>MEASURING PERFORMANCE IN MARYLAND </vt:lpstr>
      <vt:lpstr>VISUALIZATION OF OTHER VARIABLES</vt:lpstr>
      <vt:lpstr>DATA SOURCES &amp; SOFTWARE</vt:lpstr>
      <vt:lpstr>CHALLENGES &amp; LIMITATIONS</vt:lpstr>
      <vt:lpstr>ANTICIPATED RESULTS</vt:lpstr>
      <vt:lpstr>CONFERENCE SCHEDULE</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
  <cp:lastModifiedBy>Lyndsay Springer</cp:lastModifiedBy>
  <cp:revision>57</cp:revision>
  <dcterms:created xsi:type="dcterms:W3CDTF">2014-04-17T22:28:38Z</dcterms:created>
  <dcterms:modified xsi:type="dcterms:W3CDTF">2019-05-07T21:00:09Z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