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32"/>
  </p:notesMasterIdLst>
  <p:sldIdLst>
    <p:sldId id="256" r:id="rId3"/>
    <p:sldId id="257" r:id="rId4"/>
    <p:sldId id="270" r:id="rId5"/>
    <p:sldId id="290" r:id="rId6"/>
    <p:sldId id="296" r:id="rId7"/>
    <p:sldId id="297" r:id="rId8"/>
    <p:sldId id="280" r:id="rId9"/>
    <p:sldId id="301" r:id="rId10"/>
    <p:sldId id="292" r:id="rId11"/>
    <p:sldId id="298" r:id="rId12"/>
    <p:sldId id="281" r:id="rId13"/>
    <p:sldId id="272" r:id="rId14"/>
    <p:sldId id="273" r:id="rId15"/>
    <p:sldId id="299" r:id="rId16"/>
    <p:sldId id="271" r:id="rId17"/>
    <p:sldId id="287" r:id="rId18"/>
    <p:sldId id="293" r:id="rId19"/>
    <p:sldId id="285" r:id="rId20"/>
    <p:sldId id="288" r:id="rId21"/>
    <p:sldId id="295" r:id="rId22"/>
    <p:sldId id="284" r:id="rId23"/>
    <p:sldId id="283" r:id="rId24"/>
    <p:sldId id="279" r:id="rId25"/>
    <p:sldId id="286" r:id="rId26"/>
    <p:sldId id="276" r:id="rId27"/>
    <p:sldId id="275" r:id="rId28"/>
    <p:sldId id="304" r:id="rId29"/>
    <p:sldId id="305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2D3D643-3F0B-4D8D-8252-CAD8179779DC}">
          <p14:sldIdLst>
            <p14:sldId id="256"/>
            <p14:sldId id="257"/>
          </p14:sldIdLst>
        </p14:section>
        <p14:section name="Body" id="{0A397B2B-E381-446D-ADB8-7E9CC5DA31F8}">
          <p14:sldIdLst>
            <p14:sldId id="270"/>
            <p14:sldId id="290"/>
            <p14:sldId id="296"/>
            <p14:sldId id="297"/>
            <p14:sldId id="280"/>
            <p14:sldId id="301"/>
            <p14:sldId id="292"/>
            <p14:sldId id="298"/>
            <p14:sldId id="281"/>
            <p14:sldId id="272"/>
            <p14:sldId id="273"/>
            <p14:sldId id="299"/>
            <p14:sldId id="271"/>
            <p14:sldId id="287"/>
            <p14:sldId id="293"/>
            <p14:sldId id="285"/>
            <p14:sldId id="288"/>
            <p14:sldId id="295"/>
            <p14:sldId id="284"/>
            <p14:sldId id="283"/>
            <p14:sldId id="279"/>
            <p14:sldId id="286"/>
            <p14:sldId id="276"/>
          </p14:sldIdLst>
        </p14:section>
        <p14:section name="Conclusion" id="{42DEE6C1-8641-407E-9DC8-49E45DFC0393}">
          <p14:sldIdLst>
            <p14:sldId id="275"/>
            <p14:sldId id="304"/>
            <p14:sldId id="30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8558" autoAdjust="0"/>
  </p:normalViewPr>
  <p:slideViewPr>
    <p:cSldViewPr snapToGrid="0" showGuides="1">
      <p:cViewPr varScale="1">
        <p:scale>
          <a:sx n="116" d="100"/>
          <a:sy n="116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 Stamm" userId="8384ed799cf99cc4" providerId="LiveId" clId="{3F9EC0E6-D7C7-4955-A039-E560AE2F7590}"/>
    <pc:docChg chg="undo custSel addSld modSld sldOrd">
      <pc:chgData name="Ric Stamm" userId="8384ed799cf99cc4" providerId="LiveId" clId="{3F9EC0E6-D7C7-4955-A039-E560AE2F7590}" dt="2017-12-12T02:03:42.330" v="3511" actId="1038"/>
      <pc:docMkLst>
        <pc:docMk/>
      </pc:docMkLst>
      <pc:sldChg chg="modNotesTx">
        <pc:chgData name="Ric Stamm" userId="8384ed799cf99cc4" providerId="LiveId" clId="{3F9EC0E6-D7C7-4955-A039-E560AE2F7590}" dt="2017-12-08T18:04:58.848" v="2929" actId="12"/>
        <pc:sldMkLst>
          <pc:docMk/>
          <pc:sldMk cId="1012249349" sldId="270"/>
        </pc:sldMkLst>
      </pc:sldChg>
      <pc:sldChg chg="modNotesTx">
        <pc:chgData name="Ric Stamm" userId="8384ed799cf99cc4" providerId="LiveId" clId="{3F9EC0E6-D7C7-4955-A039-E560AE2F7590}" dt="2017-12-08T18:06:34.734" v="2942" actId="12"/>
        <pc:sldMkLst>
          <pc:docMk/>
          <pc:sldMk cId="786906493" sldId="272"/>
        </pc:sldMkLst>
      </pc:sldChg>
      <pc:sldChg chg="modNotesTx">
        <pc:chgData name="Ric Stamm" userId="8384ed799cf99cc4" providerId="LiveId" clId="{3F9EC0E6-D7C7-4955-A039-E560AE2F7590}" dt="2017-12-08T18:07:03.335" v="2944" actId="12"/>
        <pc:sldMkLst>
          <pc:docMk/>
          <pc:sldMk cId="899138427" sldId="273"/>
        </pc:sldMkLst>
      </pc:sldChg>
      <pc:sldChg chg="modSp">
        <pc:chgData name="Ric Stamm" userId="8384ed799cf99cc4" providerId="LiveId" clId="{3F9EC0E6-D7C7-4955-A039-E560AE2F7590}" dt="2017-12-07T23:37:09.518" v="2448" actId="1035"/>
        <pc:sldMkLst>
          <pc:docMk/>
          <pc:sldMk cId="1256693214" sldId="276"/>
        </pc:sldMkLst>
        <pc:spChg chg="mod">
          <ac:chgData name="Ric Stamm" userId="8384ed799cf99cc4" providerId="LiveId" clId="{3F9EC0E6-D7C7-4955-A039-E560AE2F7590}" dt="2017-12-07T23:37:09.518" v="2448" actId="1035"/>
          <ac:spMkLst>
            <pc:docMk/>
            <pc:sldMk cId="1256693214" sldId="276"/>
            <ac:spMk id="3" creationId="{AE8CD727-40A2-4C6C-974D-EBBE60A67F68}"/>
          </ac:spMkLst>
        </pc:spChg>
      </pc:sldChg>
      <pc:sldChg chg="modSp">
        <pc:chgData name="Ric Stamm" userId="8384ed799cf99cc4" providerId="LiveId" clId="{3F9EC0E6-D7C7-4955-A039-E560AE2F7590}" dt="2017-12-08T00:05:48.059" v="2603" actId="20577"/>
        <pc:sldMkLst>
          <pc:docMk/>
          <pc:sldMk cId="498544031" sldId="277"/>
        </pc:sldMkLst>
        <pc:spChg chg="mod">
          <ac:chgData name="Ric Stamm" userId="8384ed799cf99cc4" providerId="LiveId" clId="{3F9EC0E6-D7C7-4955-A039-E560AE2F7590}" dt="2017-12-08T00:05:48.059" v="2603" actId="20577"/>
          <ac:spMkLst>
            <pc:docMk/>
            <pc:sldMk cId="498544031" sldId="277"/>
            <ac:spMk id="3" creationId="{AE8CD727-40A2-4C6C-974D-EBBE60A67F68}"/>
          </ac:spMkLst>
        </pc:spChg>
      </pc:sldChg>
      <pc:sldChg chg="addSp delSp modSp addAnim delAnim modAnim modNotesTx">
        <pc:chgData name="Ric Stamm" userId="8384ed799cf99cc4" providerId="LiveId" clId="{3F9EC0E6-D7C7-4955-A039-E560AE2F7590}" dt="2017-12-08T17:18:32.107" v="2880" actId="1035"/>
        <pc:sldMkLst>
          <pc:docMk/>
          <pc:sldMk cId="4053808717" sldId="278"/>
        </pc:sldMkLst>
        <pc:spChg chg="del">
          <ac:chgData name="Ric Stamm" userId="8384ed799cf99cc4" providerId="LiveId" clId="{3F9EC0E6-D7C7-4955-A039-E560AE2F7590}" dt="2017-12-08T17:10:10.572" v="2768" actId="478"/>
          <ac:spMkLst>
            <pc:docMk/>
            <pc:sldMk cId="4053808717" sldId="278"/>
            <ac:spMk id="3" creationId="{AE8CD727-40A2-4C6C-974D-EBBE60A67F68}"/>
          </ac:spMkLst>
        </pc:spChg>
        <pc:spChg chg="del">
          <ac:chgData name="Ric Stamm" userId="8384ed799cf99cc4" providerId="LiveId" clId="{3F9EC0E6-D7C7-4955-A039-E560AE2F7590}" dt="2017-12-08T17:10:06.206" v="2767" actId="478"/>
          <ac:spMkLst>
            <pc:docMk/>
            <pc:sldMk cId="4053808717" sldId="278"/>
            <ac:spMk id="4" creationId="{47C9D097-8D4B-409B-AA8E-E6DB8104F651}"/>
          </ac:spMkLst>
        </pc:spChg>
        <pc:spChg chg="del mod">
          <ac:chgData name="Ric Stamm" userId="8384ed799cf99cc4" providerId="LiveId" clId="{3F9EC0E6-D7C7-4955-A039-E560AE2F7590}" dt="2017-12-08T17:10:00.699" v="2766" actId="478"/>
          <ac:spMkLst>
            <pc:docMk/>
            <pc:sldMk cId="4053808717" sldId="278"/>
            <ac:spMk id="6" creationId="{04B92451-043B-4600-9547-074D08E88FF8}"/>
          </ac:spMkLst>
        </pc:spChg>
        <pc:spChg chg="add del mod">
          <ac:chgData name="Ric Stamm" userId="8384ed799cf99cc4" providerId="LiveId" clId="{3F9EC0E6-D7C7-4955-A039-E560AE2F7590}" dt="2017-12-08T17:13:45.883" v="2793" actId="1035"/>
          <ac:spMkLst>
            <pc:docMk/>
            <pc:sldMk cId="4053808717" sldId="278"/>
            <ac:spMk id="7" creationId="{254963DA-9EE5-4886-B7BC-BAFC32C95744}"/>
          </ac:spMkLst>
        </pc:spChg>
        <pc:picChg chg="add mod modCrop">
          <ac:chgData name="Ric Stamm" userId="8384ed799cf99cc4" providerId="LiveId" clId="{3F9EC0E6-D7C7-4955-A039-E560AE2F7590}" dt="2017-12-08T17:18:32.107" v="2880" actId="1035"/>
          <ac:picMkLst>
            <pc:docMk/>
            <pc:sldMk cId="4053808717" sldId="278"/>
            <ac:picMk id="9" creationId="{823E1AFC-A8CE-4096-AC5C-6252DEC7DE51}"/>
          </ac:picMkLst>
        </pc:picChg>
      </pc:sldChg>
      <pc:sldChg chg="modSp modNotesTx">
        <pc:chgData name="Ric Stamm" userId="8384ed799cf99cc4" providerId="LiveId" clId="{3F9EC0E6-D7C7-4955-A039-E560AE2F7590}" dt="2017-12-08T18:17:11.431" v="3082" actId="6549"/>
        <pc:sldMkLst>
          <pc:docMk/>
          <pc:sldMk cId="1823018240" sldId="279"/>
        </pc:sldMkLst>
        <pc:spChg chg="mod">
          <ac:chgData name="Ric Stamm" userId="8384ed799cf99cc4" providerId="LiveId" clId="{3F9EC0E6-D7C7-4955-A039-E560AE2F7590}" dt="2017-12-08T18:17:11.431" v="3082" actId="6549"/>
          <ac:spMkLst>
            <pc:docMk/>
            <pc:sldMk cId="1823018240" sldId="279"/>
            <ac:spMk id="3" creationId="{AE8CD727-40A2-4C6C-974D-EBBE60A67F68}"/>
          </ac:spMkLst>
        </pc:spChg>
      </pc:sldChg>
      <pc:sldChg chg="modSp">
        <pc:chgData name="Ric Stamm" userId="8384ed799cf99cc4" providerId="LiveId" clId="{3F9EC0E6-D7C7-4955-A039-E560AE2F7590}" dt="2017-12-10T23:35:21.841" v="3444" actId="1076"/>
        <pc:sldMkLst>
          <pc:docMk/>
          <pc:sldMk cId="1061119380" sldId="280"/>
        </pc:sldMkLst>
        <pc:spChg chg="mod">
          <ac:chgData name="Ric Stamm" userId="8384ed799cf99cc4" providerId="LiveId" clId="{3F9EC0E6-D7C7-4955-A039-E560AE2F7590}" dt="2017-12-10T23:35:21.841" v="3444" actId="1076"/>
          <ac:spMkLst>
            <pc:docMk/>
            <pc:sldMk cId="1061119380" sldId="280"/>
            <ac:spMk id="7" creationId="{135A8C68-0AD5-43CC-BB31-A818D0989870}"/>
          </ac:spMkLst>
        </pc:spChg>
      </pc:sldChg>
      <pc:sldChg chg="modNotesTx">
        <pc:chgData name="Ric Stamm" userId="8384ed799cf99cc4" providerId="LiveId" clId="{3F9EC0E6-D7C7-4955-A039-E560AE2F7590}" dt="2017-12-08T18:06:24.165" v="2940" actId="12"/>
        <pc:sldMkLst>
          <pc:docMk/>
          <pc:sldMk cId="1734904648" sldId="281"/>
        </pc:sldMkLst>
      </pc:sldChg>
      <pc:sldChg chg="modSp modNotesTx">
        <pc:chgData name="Ric Stamm" userId="8384ed799cf99cc4" providerId="LiveId" clId="{3F9EC0E6-D7C7-4955-A039-E560AE2F7590}" dt="2017-12-08T18:28:24.260" v="3234" actId="20577"/>
        <pc:sldMkLst>
          <pc:docMk/>
          <pc:sldMk cId="2330594346" sldId="283"/>
        </pc:sldMkLst>
        <pc:spChg chg="mod">
          <ac:chgData name="Ric Stamm" userId="8384ed799cf99cc4" providerId="LiveId" clId="{3F9EC0E6-D7C7-4955-A039-E560AE2F7590}" dt="2017-12-08T16:50:47.545" v="2756" actId="20577"/>
          <ac:spMkLst>
            <pc:docMk/>
            <pc:sldMk cId="2330594346" sldId="283"/>
            <ac:spMk id="6" creationId="{A0009D17-070E-46E7-BBB6-DDC2945AABA6}"/>
          </ac:spMkLst>
        </pc:spChg>
      </pc:sldChg>
      <pc:sldChg chg="modSp modNotesTx">
        <pc:chgData name="Ric Stamm" userId="8384ed799cf99cc4" providerId="LiveId" clId="{3F9EC0E6-D7C7-4955-A039-E560AE2F7590}" dt="2017-12-08T18:30:19.813" v="3236" actId="12"/>
        <pc:sldMkLst>
          <pc:docMk/>
          <pc:sldMk cId="3318812788" sldId="284"/>
        </pc:sldMkLst>
        <pc:spChg chg="mod">
          <ac:chgData name="Ric Stamm" userId="8384ed799cf99cc4" providerId="LiveId" clId="{3F9EC0E6-D7C7-4955-A039-E560AE2F7590}" dt="2017-12-08T16:50:16.621" v="2752" actId="12"/>
          <ac:spMkLst>
            <pc:docMk/>
            <pc:sldMk cId="3318812788" sldId="284"/>
            <ac:spMk id="9" creationId="{638698BA-DC1D-4325-9004-467C54338887}"/>
          </ac:spMkLst>
        </pc:spChg>
      </pc:sldChg>
      <pc:sldChg chg="modSp modNotesTx">
        <pc:chgData name="Ric Stamm" userId="8384ed799cf99cc4" providerId="LiveId" clId="{3F9EC0E6-D7C7-4955-A039-E560AE2F7590}" dt="2017-12-08T23:16:48.953" v="3396" actId="20577"/>
        <pc:sldMkLst>
          <pc:docMk/>
          <pc:sldMk cId="3022889684" sldId="286"/>
        </pc:sldMkLst>
        <pc:spChg chg="mod">
          <ac:chgData name="Ric Stamm" userId="8384ed799cf99cc4" providerId="LiveId" clId="{3F9EC0E6-D7C7-4955-A039-E560AE2F7590}" dt="2017-12-08T16:51:21.652" v="2758" actId="20577"/>
          <ac:spMkLst>
            <pc:docMk/>
            <pc:sldMk cId="3022889684" sldId="286"/>
            <ac:spMk id="3" creationId="{AE8CD727-40A2-4C6C-974D-EBBE60A67F68}"/>
          </ac:spMkLst>
        </pc:spChg>
      </pc:sldChg>
      <pc:sldChg chg="modSp modNotesTx">
        <pc:chgData name="Ric Stamm" userId="8384ed799cf99cc4" providerId="LiveId" clId="{3F9EC0E6-D7C7-4955-A039-E560AE2F7590}" dt="2017-12-12T02:03:42.330" v="3511" actId="1038"/>
        <pc:sldMkLst>
          <pc:docMk/>
          <pc:sldMk cId="1855661864" sldId="288"/>
        </pc:sldMkLst>
        <pc:spChg chg="mod">
          <ac:chgData name="Ric Stamm" userId="8384ed799cf99cc4" providerId="LiveId" clId="{3F9EC0E6-D7C7-4955-A039-E560AE2F7590}" dt="2017-12-12T02:03:42.330" v="3511" actId="1038"/>
          <ac:spMkLst>
            <pc:docMk/>
            <pc:sldMk cId="1855661864" sldId="288"/>
            <ac:spMk id="3" creationId="{29548E38-0FD6-4219-AA0B-EAD57040AFE6}"/>
          </ac:spMkLst>
        </pc:spChg>
      </pc:sldChg>
      <pc:sldChg chg="modSp">
        <pc:chgData name="Ric Stamm" userId="8384ed799cf99cc4" providerId="LiveId" clId="{3F9EC0E6-D7C7-4955-A039-E560AE2F7590}" dt="2017-12-11T00:03:17.936" v="3446" actId="1076"/>
        <pc:sldMkLst>
          <pc:docMk/>
          <pc:sldMk cId="2893900198" sldId="289"/>
        </pc:sldMkLst>
        <pc:picChg chg="mod">
          <ac:chgData name="Ric Stamm" userId="8384ed799cf99cc4" providerId="LiveId" clId="{3F9EC0E6-D7C7-4955-A039-E560AE2F7590}" dt="2017-12-11T00:03:17.936" v="3446" actId="1076"/>
          <ac:picMkLst>
            <pc:docMk/>
            <pc:sldMk cId="2893900198" sldId="289"/>
            <ac:picMk id="4" creationId="{B59D6346-E89D-4FBC-AEEF-74259E128E5B}"/>
          </ac:picMkLst>
        </pc:picChg>
      </pc:sldChg>
      <pc:sldChg chg="modSp modNotesTx">
        <pc:chgData name="Ric Stamm" userId="8384ed799cf99cc4" providerId="LiveId" clId="{3F9EC0E6-D7C7-4955-A039-E560AE2F7590}" dt="2017-12-08T23:45:11.597" v="3440" actId="6549"/>
        <pc:sldMkLst>
          <pc:docMk/>
          <pc:sldMk cId="1715891757" sldId="290"/>
        </pc:sldMkLst>
        <pc:spChg chg="mod">
          <ac:chgData name="Ric Stamm" userId="8384ed799cf99cc4" providerId="LiveId" clId="{3F9EC0E6-D7C7-4955-A039-E560AE2F7590}" dt="2017-12-08T16:48:30.069" v="2745" actId="14100"/>
          <ac:spMkLst>
            <pc:docMk/>
            <pc:sldMk cId="1715891757" sldId="290"/>
            <ac:spMk id="4" creationId="{BB802EE9-DD78-4081-B9FD-6717CFF0682F}"/>
          </ac:spMkLst>
        </pc:spChg>
      </pc:sldChg>
      <pc:sldChg chg="modTransition modNotesTx">
        <pc:chgData name="Ric Stamm" userId="8384ed799cf99cc4" providerId="LiveId" clId="{3F9EC0E6-D7C7-4955-A039-E560AE2F7590}" dt="2017-12-08T18:05:58.618" v="2938" actId="12"/>
        <pc:sldMkLst>
          <pc:docMk/>
          <pc:sldMk cId="1460120602" sldId="291"/>
        </pc:sldMkLst>
      </pc:sldChg>
      <pc:sldChg chg="modSp">
        <pc:chgData name="Ric Stamm" userId="8384ed799cf99cc4" providerId="LiveId" clId="{3F9EC0E6-D7C7-4955-A039-E560AE2F7590}" dt="2017-12-08T16:49:19.545" v="2749" actId="6549"/>
        <pc:sldMkLst>
          <pc:docMk/>
          <pc:sldMk cId="573744330" sldId="292"/>
        </pc:sldMkLst>
        <pc:spChg chg="mod">
          <ac:chgData name="Ric Stamm" userId="8384ed799cf99cc4" providerId="LiveId" clId="{3F9EC0E6-D7C7-4955-A039-E560AE2F7590}" dt="2017-12-08T16:49:19.545" v="2749" actId="6549"/>
          <ac:spMkLst>
            <pc:docMk/>
            <pc:sldMk cId="573744330" sldId="292"/>
            <ac:spMk id="7" creationId="{135A8C68-0AD5-43CC-BB31-A818D0989870}"/>
          </ac:spMkLst>
        </pc:spChg>
      </pc:sldChg>
      <pc:sldChg chg="modSp">
        <pc:chgData name="Ric Stamm" userId="8384ed799cf99cc4" providerId="LiveId" clId="{3F9EC0E6-D7C7-4955-A039-E560AE2F7590}" dt="2017-12-02T19:55:52.898" v="128" actId="20577"/>
        <pc:sldMkLst>
          <pc:docMk/>
          <pc:sldMk cId="4009238580" sldId="293"/>
        </pc:sldMkLst>
        <pc:spChg chg="mod">
          <ac:chgData name="Ric Stamm" userId="8384ed799cf99cc4" providerId="LiveId" clId="{3F9EC0E6-D7C7-4955-A039-E560AE2F7590}" dt="2017-12-02T19:55:52.898" v="128" actId="20577"/>
          <ac:spMkLst>
            <pc:docMk/>
            <pc:sldMk cId="4009238580" sldId="293"/>
            <ac:spMk id="10" creationId="{5802070C-7E5C-4202-83F2-A90E96020A76}"/>
          </ac:spMkLst>
        </pc:spChg>
      </pc:sldChg>
      <pc:sldChg chg="modSp">
        <pc:chgData name="Ric Stamm" userId="8384ed799cf99cc4" providerId="LiveId" clId="{3F9EC0E6-D7C7-4955-A039-E560AE2F7590}" dt="2017-12-02T19:56:28.589" v="140" actId="20577"/>
        <pc:sldMkLst>
          <pc:docMk/>
          <pc:sldMk cId="1904956601" sldId="294"/>
        </pc:sldMkLst>
        <pc:spChg chg="mod">
          <ac:chgData name="Ric Stamm" userId="8384ed799cf99cc4" providerId="LiveId" clId="{3F9EC0E6-D7C7-4955-A039-E560AE2F7590}" dt="2017-12-02T19:56:28.589" v="140" actId="20577"/>
          <ac:spMkLst>
            <pc:docMk/>
            <pc:sldMk cId="1904956601" sldId="294"/>
            <ac:spMk id="10" creationId="{5802070C-7E5C-4202-83F2-A90E96020A76}"/>
          </ac:spMkLst>
        </pc:spChg>
      </pc:sldChg>
      <pc:sldChg chg="modSp modNotesTx">
        <pc:chgData name="Ric Stamm" userId="8384ed799cf99cc4" providerId="LiveId" clId="{3F9EC0E6-D7C7-4955-A039-E560AE2F7590}" dt="2017-12-02T20:02:11.706" v="262" actId="20577"/>
        <pc:sldMkLst>
          <pc:docMk/>
          <pc:sldMk cId="675798181" sldId="295"/>
        </pc:sldMkLst>
        <pc:spChg chg="mod">
          <ac:chgData name="Ric Stamm" userId="8384ed799cf99cc4" providerId="LiveId" clId="{3F9EC0E6-D7C7-4955-A039-E560AE2F7590}" dt="2017-12-02T20:02:11.706" v="262" actId="20577"/>
          <ac:spMkLst>
            <pc:docMk/>
            <pc:sldMk cId="675798181" sldId="295"/>
            <ac:spMk id="4" creationId="{ED5E8AED-BAB3-495A-86C0-8DC129C65810}"/>
          </ac:spMkLst>
        </pc:spChg>
      </pc:sldChg>
      <pc:sldChg chg="modSp modNotesTx">
        <pc:chgData name="Ric Stamm" userId="8384ed799cf99cc4" providerId="LiveId" clId="{3F9EC0E6-D7C7-4955-A039-E560AE2F7590}" dt="2017-12-08T18:05:20.096" v="2933" actId="12"/>
        <pc:sldMkLst>
          <pc:docMk/>
          <pc:sldMk cId="3794537605" sldId="296"/>
        </pc:sldMkLst>
        <pc:spChg chg="mod">
          <ac:chgData name="Ric Stamm" userId="8384ed799cf99cc4" providerId="LiveId" clId="{3F9EC0E6-D7C7-4955-A039-E560AE2F7590}" dt="2017-12-08T16:48:49.394" v="2746" actId="12"/>
          <ac:spMkLst>
            <pc:docMk/>
            <pc:sldMk cId="3794537605" sldId="296"/>
            <ac:spMk id="4" creationId="{BB802EE9-DD78-4081-B9FD-6717CFF0682F}"/>
          </ac:spMkLst>
        </pc:spChg>
      </pc:sldChg>
      <pc:sldChg chg="modSp modNotesTx">
        <pc:chgData name="Ric Stamm" userId="8384ed799cf99cc4" providerId="LiveId" clId="{3F9EC0E6-D7C7-4955-A039-E560AE2F7590}" dt="2017-12-10T17:43:14.292" v="3442" actId="6549"/>
        <pc:sldMkLst>
          <pc:docMk/>
          <pc:sldMk cId="482924895" sldId="297"/>
        </pc:sldMkLst>
        <pc:spChg chg="mod">
          <ac:chgData name="Ric Stamm" userId="8384ed799cf99cc4" providerId="LiveId" clId="{3F9EC0E6-D7C7-4955-A039-E560AE2F7590}" dt="2017-12-08T16:48:58.612" v="2747" actId="20577"/>
          <ac:spMkLst>
            <pc:docMk/>
            <pc:sldMk cId="482924895" sldId="297"/>
            <ac:spMk id="4" creationId="{BB802EE9-DD78-4081-B9FD-6717CFF0682F}"/>
          </ac:spMkLst>
        </pc:spChg>
      </pc:sldChg>
      <pc:sldChg chg="modNotesTx">
        <pc:chgData name="Ric Stamm" userId="8384ed799cf99cc4" providerId="LiveId" clId="{3F9EC0E6-D7C7-4955-A039-E560AE2F7590}" dt="2017-12-02T19:47:32.713" v="57" actId="20577"/>
        <pc:sldMkLst>
          <pc:docMk/>
          <pc:sldMk cId="3441966240" sldId="298"/>
        </pc:sldMkLst>
      </pc:sldChg>
      <pc:sldChg chg="modSp">
        <pc:chgData name="Ric Stamm" userId="8384ed799cf99cc4" providerId="LiveId" clId="{3F9EC0E6-D7C7-4955-A039-E560AE2F7590}" dt="2017-12-07T00:23:20.218" v="1283" actId="20578"/>
        <pc:sldMkLst>
          <pc:docMk/>
          <pc:sldMk cId="139522310" sldId="299"/>
        </pc:sldMkLst>
        <pc:spChg chg="mod">
          <ac:chgData name="Ric Stamm" userId="8384ed799cf99cc4" providerId="LiveId" clId="{3F9EC0E6-D7C7-4955-A039-E560AE2F7590}" dt="2017-12-07T00:23:20.218" v="1283" actId="20578"/>
          <ac:spMkLst>
            <pc:docMk/>
            <pc:sldMk cId="139522310" sldId="299"/>
            <ac:spMk id="11" creationId="{D92EB533-FD30-480D-B5D6-B06BA832BEF6}"/>
          </ac:spMkLst>
        </pc:spChg>
      </pc:sldChg>
      <pc:sldChg chg="addSp delSp modSp add ord modNotesTx">
        <pc:chgData name="Ric Stamm" userId="8384ed799cf99cc4" providerId="LiveId" clId="{3F9EC0E6-D7C7-4955-A039-E560AE2F7590}" dt="2017-12-08T18:05:47.886" v="2936" actId="12"/>
        <pc:sldMkLst>
          <pc:docMk/>
          <pc:sldMk cId="1045581614" sldId="301"/>
        </pc:sldMkLst>
        <pc:spChg chg="del">
          <ac:chgData name="Ric Stamm" userId="8384ed799cf99cc4" providerId="LiveId" clId="{3F9EC0E6-D7C7-4955-A039-E560AE2F7590}" dt="2017-12-07T23:56:29.222" v="2511" actId="478"/>
          <ac:spMkLst>
            <pc:docMk/>
            <pc:sldMk cId="1045581614" sldId="301"/>
            <ac:spMk id="2" creationId="{A0642C87-ADB8-4967-A6C6-FB430C5E6491}"/>
          </ac:spMkLst>
        </pc:spChg>
        <pc:spChg chg="del">
          <ac:chgData name="Ric Stamm" userId="8384ed799cf99cc4" providerId="LiveId" clId="{3F9EC0E6-D7C7-4955-A039-E560AE2F7590}" dt="2017-12-07T23:56:29.222" v="2511" actId="478"/>
          <ac:spMkLst>
            <pc:docMk/>
            <pc:sldMk cId="1045581614" sldId="301"/>
            <ac:spMk id="3" creationId="{AF3C2B76-66FA-4FFA-BD89-CF3DB78E2664}"/>
          </ac:spMkLst>
        </pc:spChg>
        <pc:picChg chg="add mod modCrop">
          <ac:chgData name="Ric Stamm" userId="8384ed799cf99cc4" providerId="LiveId" clId="{3F9EC0E6-D7C7-4955-A039-E560AE2F7590}" dt="2017-12-08T00:02:41.085" v="2584" actId="14100"/>
          <ac:picMkLst>
            <pc:docMk/>
            <pc:sldMk cId="1045581614" sldId="301"/>
            <ac:picMk id="5" creationId="{F33EC09B-52E7-4250-B132-7708A7DA3F00}"/>
          </ac:picMkLst>
        </pc:picChg>
      </pc:sldChg>
      <pc:sldChg chg="add modTransition">
        <pc:chgData name="Ric Stamm" userId="8384ed799cf99cc4" providerId="LiveId" clId="{3F9EC0E6-D7C7-4955-A039-E560AE2F7590}" dt="2017-12-08T17:09:55.191" v="2765" actId="6549"/>
        <pc:sldMkLst>
          <pc:docMk/>
          <pc:sldMk cId="3168858095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3258-1AE7-4791-BA85-539A394CFF45}" type="datetimeFigureOut">
              <a:rPr lang="en-US" smtClean="0"/>
              <a:t>2017-12-17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E6611-514A-4AE6-9B58-3A03F9A98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3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ohio.gov/Topics/Other-Resources/Food-and-Nutrition/Summer-Food-Service-Progra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ohio.gov/Topics/Other-Resources/Food-and-Nutrition/Resources-and-Tools-for-Food-and-Nutrition/MR81-Data-for-Free-and-Reduced-Price-Meal-Eligibi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26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Mulangu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al (2012)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Local businesses have skin in the game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Business corridor is isolating and solidifying socioeconomically depressed areas north and south in the county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Communities are at risk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Businesses can fail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Must take a holistic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Goal collaboration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Businesses can partner with philanthropic organizations (</a:t>
            </a:r>
            <a:r>
              <a:rPr lang="en-US" dirty="0" err="1"/>
              <a:t>Safetynet</a:t>
            </a:r>
            <a:r>
              <a:rPr lang="en-US" dirty="0"/>
              <a:t> Alliance, Inter Parish Ministries, NGOs such as Empower Youth and Salvation Army, “under-the-radar” groups)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Share the burden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Generate greater results (even for their own children)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Immediate reason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Feed the kids!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Protect the children’s health (physical &amp; mental health)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Long term reasons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Education system is bolstered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Redirect funding to other school programs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Refuel the business and community interests of Clermont County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Community resilience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Stronger/healthier future workforce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Increased standard of living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Stronger communities promote patronization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________________________________________________________________________________________________________________________________________________________________</a:t>
            </a:r>
          </a:p>
          <a:p>
            <a:r>
              <a:rPr lang="en-US" dirty="0"/>
              <a:t>Childhood Food Security - http://djiqd110ru30i.cloudfront.net/upload/452018/project/94830/full_9195_94830_LocalFoodsGrowStrongCommunities_5.jpg</a:t>
            </a:r>
          </a:p>
          <a:p>
            <a:r>
              <a:rPr lang="en-US" dirty="0"/>
              <a:t>Strong Community – https://cdn.evbuc.com/eventlogos/85131895/fblogo.jpg</a:t>
            </a:r>
          </a:p>
          <a:p>
            <a:r>
              <a:rPr lang="en-US" dirty="0"/>
              <a:t>Business Risk - http://4.bp.blogspot.com/--4P3mXeLXQo/TfBUrJK3hZI/AAAAAAAAAF8/2a84XLPZB5E/s1600/business-risk-concept-pic.jpg</a:t>
            </a:r>
          </a:p>
          <a:p>
            <a:r>
              <a:rPr lang="en-US" dirty="0"/>
              <a:t>Community Collaboration - http://recruitmentdad.com/wp-content/uploads/2010/10/community-building.jpg</a:t>
            </a:r>
          </a:p>
          <a:p>
            <a:r>
              <a:rPr lang="en-US" dirty="0"/>
              <a:t>School Funds - http://www.education.vic.gov.au/PublishingImages/school/parents/primary/prepemail.jpg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1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Immediate – feed the kids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Long term #1 – stronger communities, increased standard of living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Long term #2 – invigorated patronage, business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Long term #3 – businesses reinvest in the youth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goal is cyclic and self-perpetuating</a:t>
            </a:r>
          </a:p>
          <a:p>
            <a:r>
              <a:rPr lang="en-US" dirty="0"/>
              <a:t>_____________________________________________________________________________________________________________________________________</a:t>
            </a:r>
          </a:p>
          <a:p>
            <a:r>
              <a:rPr lang="en-US" dirty="0"/>
              <a:t>Business Success – http://theaposition.com/robertfagan/wp-content/uploads/sites/33/2011/05/business-success.jpg</a:t>
            </a:r>
          </a:p>
          <a:p>
            <a:r>
              <a:rPr lang="en-US" dirty="0"/>
              <a:t>	       http://mattmayberryonline.com/wp-content/uploads/2013/04/Improve-Business-Success-Rate-620x465.jpg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1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of 7 Summer food supports are within the Business Corridor (Batavia, the county seat, and Williamsburg, rejuvenating)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of 7 are outside the county borders (Loveland, Blanchester)</a:t>
            </a:r>
          </a:p>
          <a:p>
            <a:r>
              <a:rPr lang="en-US" dirty="0"/>
              <a:t>_________________________________________________________________________________________________________________________________</a:t>
            </a:r>
          </a:p>
          <a:p>
            <a:r>
              <a:rPr lang="en-US" dirty="0"/>
              <a:t>Ohio </a:t>
            </a:r>
            <a:r>
              <a:rPr lang="en-US" dirty="0" err="1"/>
              <a:t>Dept</a:t>
            </a:r>
            <a:r>
              <a:rPr lang="en-US" dirty="0"/>
              <a:t> of Ed –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http://education.ohio.gov/Topics/Other-Resources/Food-and-Nutrition/Summer-Food-Service-Program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6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Food Desert – Area where vegetable and fruit accessibility (existence, transport, economic) is not available within walking or driving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Goshen S.D. distributes Weekend “Power Packs” to the free/reduced price eligible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Bethel-Tate S.D. distributes “Tiger </a:t>
            </a:r>
            <a:r>
              <a:rPr lang="en-US" dirty="0" err="1"/>
              <a:t>Pacs</a:t>
            </a:r>
            <a:r>
              <a:rPr lang="en-US" dirty="0"/>
              <a:t>” (</a:t>
            </a:r>
            <a:r>
              <a:rPr lang="en-US" dirty="0" err="1"/>
              <a:t>Mirones</a:t>
            </a:r>
            <a:r>
              <a:rPr lang="en-US" dirty="0"/>
              <a:t>, 2011)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UnPack’d</a:t>
            </a:r>
            <a:r>
              <a:rPr lang="en-US" dirty="0"/>
              <a:t> Pop-Up Picnic program, Summer Rural Delivery Meals (</a:t>
            </a:r>
            <a:r>
              <a:rPr lang="en-US" dirty="0" err="1"/>
              <a:t>Reiber</a:t>
            </a:r>
            <a:r>
              <a:rPr lang="en-US" dirty="0"/>
              <a:t>, 2016), Empower Youth,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Philanthropic groups – “Power Pack” Ladies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8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businesses can encourage employee participation with perks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85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1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data source titles (e.g., 2010 decennial SF-1)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51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well what is presented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Sample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Sampling errors in the total numbers of the ACS 5-yr Estimates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3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Criteria for free lunch? Criteria for reduced price lunch?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 lot about patterns that appear.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are these outcomes as they are?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Are they predictable based upon the independent </a:t>
            </a:r>
            <a:r>
              <a:rPr lang="en-US" dirty="0" err="1"/>
              <a:t>covariants</a:t>
            </a:r>
            <a:r>
              <a:rPr lang="en-US" dirty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______________________________________________________________________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Clermont County spatial data - http://gis.clermontcountyohio.gov/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the 5W Halo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5W Halo frames the problem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Study in Depth supplies the information to educate the local businesses, policy makers and interested parties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only is there a problem, but we offer a solution that can benefit everyone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80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endParaRPr lang="en-US" dirty="0"/>
          </a:p>
          <a:p>
            <a:r>
              <a:rPr lang="en-US" dirty="0"/>
              <a:t>Pearson product-moment correlation coefficient </a:t>
            </a:r>
            <a:r>
              <a:rPr lang="en-US" i="1" dirty="0"/>
              <a:t>r</a:t>
            </a:r>
            <a:endParaRPr lang="en-US" i="0" dirty="0"/>
          </a:p>
          <a:p>
            <a:r>
              <a:rPr lang="en-US" i="0" dirty="0"/>
              <a:t>Coefficient of Determination </a:t>
            </a:r>
            <a:r>
              <a:rPr lang="en-US" i="1" dirty="0"/>
              <a:t>r</a:t>
            </a:r>
            <a:r>
              <a:rPr lang="en-US" i="1" baseline="30000" dirty="0"/>
              <a:t>2</a:t>
            </a:r>
            <a:endParaRPr lang="en-US" i="0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Standard Error of the Estimate </a:t>
            </a:r>
            <a:r>
              <a:rPr lang="en-US" i="1" dirty="0" err="1"/>
              <a:t>s</a:t>
            </a:r>
            <a:r>
              <a:rPr lang="en-US" i="1" baseline="-25000" dirty="0" err="1"/>
              <a:t>Y</a:t>
            </a:r>
            <a:r>
              <a:rPr lang="en-US" sz="1200" baseline="-25000" dirty="0" err="1"/>
              <a:t>·</a:t>
            </a:r>
            <a:r>
              <a:rPr lang="en-US" i="1" baseline="-25000" dirty="0" err="1"/>
              <a:t>X</a:t>
            </a:r>
            <a:endParaRPr lang="en-US" i="1" baseline="-25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-25000" dirty="0"/>
          </a:p>
          <a:p>
            <a:r>
              <a:rPr lang="en-US" dirty="0"/>
              <a:t>To determine the goodness of fit of the regression:</a:t>
            </a:r>
          </a:p>
          <a:p>
            <a:r>
              <a:rPr lang="en-US" dirty="0"/>
              <a:t>Pearson’s r – independent variables (</a:t>
            </a:r>
            <a:r>
              <a:rPr lang="en-US" dirty="0" err="1"/>
              <a:t>socioecomomic</a:t>
            </a:r>
            <a:r>
              <a:rPr lang="en-US" dirty="0"/>
              <a:t>/demographic factors: childhood poverty, vehicle accessibility, inter-county migration) versus the response variable (school lunch assistance)</a:t>
            </a:r>
          </a:p>
          <a:p>
            <a:endParaRPr lang="en-US" dirty="0"/>
          </a:p>
          <a:p>
            <a:r>
              <a:rPr lang="en-US" dirty="0"/>
              <a:t>Regression – validate models of predictability, generate “heat” maps at 3 levels</a:t>
            </a:r>
          </a:p>
          <a:p>
            <a:r>
              <a:rPr lang="en-US" dirty="0"/>
              <a:t>Standard deviations ( 1, 68%; 2, 95%; 3, 99.7% confidence intervals)</a:t>
            </a:r>
          </a:p>
          <a:p>
            <a:r>
              <a:rPr lang="en-US" dirty="0"/>
              <a:t>______________________________________________________</a:t>
            </a:r>
          </a:p>
          <a:p>
            <a:r>
              <a:rPr lang="en-US" dirty="0" err="1"/>
              <a:t>GeoDa</a:t>
            </a:r>
            <a:r>
              <a:rPr lang="en-US" dirty="0"/>
              <a:t> logo – https://spatial.uchicago.edu/software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84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Bow-wave/wake effect - The stressors are concentrated into areas of under-development which causes a  worse than normal condition surrounding of the business expansion. A squeezed, compressed bow-wave precedes the progress and a wake follows it. If progress stagnates, the deprecated bow-wave and wake remain.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Though Clermont is the study area, this research has application for other counties, parishes or larger regions where progress imposes an unintentional threat to the surrounding environment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“Hungry children are more likely to be sick and developmentally impaired. In other words, hungry children do not live up to their potential.” (Cohen, Zagorsky: 2016)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articles from The Conversation (https://theconversation.com/us/topics/food-insecurity-5704) address food insecurity.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“Successful Failures”, Australia - https://theconversation.com/successful-failures-the-problem-with-food-banks-86546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“The desire for convenience”, Africa – https://theconversation.com/why-the-african-food-basket-should-be-full-of-beans-and-other-pulses-60207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“U.S. is a land of plenty, so why do millions of Americans still go hungry?” – https://theconversation.com/u-s-is-a-land-of-plenty-so-why-do-millions-of-americans-still-go-hungry-55791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Cincinnati, the business push, is child poverty rich, http://www.citybeat.com/news/article/13003319/a-growing-hunger – second to Detroit (2015).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Cincinnati, 3</a:t>
            </a:r>
            <a:r>
              <a:rPr lang="en-US" baseline="30000" dirty="0"/>
              <a:t>rd</a:t>
            </a:r>
            <a:r>
              <a:rPr lang="en-US" dirty="0"/>
              <a:t> to Detroit (2014), http://www.cintishares.org/snap/CS-CintiSNAP/FAQ.html.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Cincinnati, https://www.cincinnati.com/story/opinion/contributors/2016/08/15/helping-hungry-kids-now-and-later/88626936/.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0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Breakfast in the Classroom – https://theconversation.com/should-schools-provide-free-breakfast-in-classrooms-57468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4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2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______________________________________</a:t>
            </a:r>
          </a:p>
          <a:p>
            <a:r>
              <a:rPr lang="en-US" dirty="0"/>
              <a:t>Question Mark – https://images2.alphacoders.com/438/438356.png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9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Divided north and south by the S.R. 32 Business Corridor which includes the western portion of S.R. 125 and the I-275 loop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Rest of the county is stagnant and under-developed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______________________________________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http://gis.clermontcountyohio.gov/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food insecurity? commodity existence, accessibility (vehicle, combined trips or temporal; or walking distance); economic)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walking distance? 1 mile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driving distance? 10 minutes (buffer zone around home and combined trips), complicated by MTUP (modifiable temporal unit problem)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Mulangu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al (2012) </a:t>
            </a:r>
            <a:r>
              <a:rPr lang="en-US" dirty="0"/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in obesity and chronic diseases associated with poor diets have led to concerns that some low-income and rural communities still lack access to affordable and nutritious foods”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___________________________________________________________________________________________________________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from USDA ERS, 2016. https://www.ers.usda.gov/publications/pub-details/?pubid=84972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Retail grocery store – IGA, local co-op, little or no competition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Supermarket – typically 45,000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associated within a competitive area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_______________________________________________________________________________________________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Mulangu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al (2012) – 1,979,561 rural / 4,627,893 total households; 5,209,819 rural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endParaRPr lang="en-US" dirty="0"/>
          </a:p>
          <a:p>
            <a:r>
              <a:rPr lang="en-US" dirty="0"/>
              <a:t>Highlight the differences in 2000-2010</a:t>
            </a:r>
          </a:p>
          <a:p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en-US" dirty="0"/>
              <a:t>Ohio Department of Education (2000-2017) – Data for Free and Reduced Price Meal Eligibility,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http://education.ohio.gov/Topics/Other-Resources/Food-and-Nutrition/Resources-and-Tools-for-Food-and-Nutrition/MR81-Data-for-Free-and-Reduced-Price-Meal-Eligibil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Verbalize citations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Overhead New Richmond, looking SSE, Ohio on left, Kentucky on right, Zimmer electric plant in Moscow, Ohio. I live in upper left corner of photo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Largest barge load that travels the Ohio River to fit TVA locks &amp; dams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Appalachian foothills start in Clermont County and run east into the Alleghany Mountain chain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Hill tops 840-900’; river 485’ upper pool, 465’ lower pool</a:t>
            </a:r>
          </a:p>
          <a:p>
            <a:r>
              <a:rPr lang="en-US" dirty="0"/>
              <a:t>____________________________________________________________________________________________________________________</a:t>
            </a:r>
          </a:p>
          <a:p>
            <a:r>
              <a:rPr lang="en-US" dirty="0"/>
              <a:t>Ohio River – http://media2.wcpo.com/photo/2016/06/24/WCPO_Beckjord_5_1466771242770_41027085_ver1.0_900_675.jpg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want to create an ecological fallacy in blaming the business corridor for the increased food insecurity, but further analysis will tell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E6611-514A-4AE6-9B58-3A03F9A988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2017-12-17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2017-12-17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2017-12-17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2017-12-17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 descr="Map of North America"/>
          <p:cNvSpPr>
            <a:spLocks noEditPoints="1"/>
          </p:cNvSpPr>
          <p:nvPr/>
        </p:nvSpPr>
        <p:spPr bwMode="auto">
          <a:xfrm>
            <a:off x="4474740" y="3175"/>
            <a:ext cx="771726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27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2017-12-17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2017-12-17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2017-12-17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0" r:id="rId9"/>
    <p:sldLayoutId id="2147483661" r:id="rId10"/>
    <p:sldLayoutId id="2147483666" r:id="rId11"/>
    <p:sldLayoutId id="2147483663" r:id="rId12"/>
    <p:sldLayoutId id="2147483667" r:id="rId13"/>
    <p:sldLayoutId id="2147483668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US">
                <a:solidFill>
                  <a:srgbClr val="545454"/>
                </a:solidFill>
              </a:rPr>
              <a:t>Add a footer</a:t>
            </a:r>
            <a:endParaRPr lang="en-US"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914400"/>
            <a:fld id="{EDF33987-6305-4E2A-BF18-EF013ECE927B}" type="datetimeFigureOut">
              <a:rPr lang="en-US" smtClean="0">
                <a:solidFill>
                  <a:srgbClr val="545454"/>
                </a:solidFill>
              </a:rPr>
              <a:pPr defTabSz="914400"/>
              <a:t>2017-12-17</a:t>
            </a:fld>
            <a:endParaRPr lang="en-US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defTabSz="914400"/>
            <a:fld id="{F36C87F6-986D-49E6-AF40-1B3A1EE8064D}" type="slidenum">
              <a:rPr lang="en-US" smtClean="0">
                <a:solidFill>
                  <a:srgbClr val="545454"/>
                </a:solidFill>
              </a:rPr>
              <a:pPr defTabSz="914400"/>
              <a:t>‹#›</a:t>
            </a:fld>
            <a:endParaRPr lang="en-US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ecruitmentdad.com/wp-content/uploads/2010/10/community-building.jpg" TargetMode="External"/><Relationship Id="rId13" Type="http://schemas.openxmlformats.org/officeDocument/2006/relationships/hyperlink" Target="http://theaposition.com/robertfagan/coaching/business-coaching/3696/six-quick-tips-to-business-success" TargetMode="External"/><Relationship Id="rId3" Type="http://schemas.openxmlformats.org/officeDocument/2006/relationships/hyperlink" Target="https://www.eventbrite.com/e/building-strong-community-fundraiser-tickets-10984040561" TargetMode="External"/><Relationship Id="rId7" Type="http://schemas.openxmlformats.org/officeDocument/2006/relationships/hyperlink" Target="https://www.ers.usda.gov/publications/pub-details/?pubid=84972" TargetMode="External"/><Relationship Id="rId12" Type="http://schemas.openxmlformats.org/officeDocument/2006/relationships/hyperlink" Target="http://www.education.vic.gov.au/PublishingImages/school/parents/primary/prepemail.jpg" TargetMode="External"/><Relationship Id="rId2" Type="http://schemas.openxmlformats.org/officeDocument/2006/relationships/hyperlink" Target="https://spatial.uchicago.edu/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conversation.com/u-s-is-a-land-of-plenty-so-why-do-millions-of-americans-still-go-hungry-55791" TargetMode="External"/><Relationship Id="rId11" Type="http://schemas.openxmlformats.org/officeDocument/2006/relationships/hyperlink" Target="http://education.ohio.gov/Topics/Other-Resources/Food-and-Nutrition/Resources-and-Tools-for-Food-and-Nutrition/MR81-Data-for-Free-and-Reduced-Price-Meal-Eligibil" TargetMode="External"/><Relationship Id="rId5" Type="http://schemas.openxmlformats.org/officeDocument/2006/relationships/hyperlink" Target="http://gis.clermontcountyohio.gov/" TargetMode="External"/><Relationship Id="rId10" Type="http://schemas.openxmlformats.org/officeDocument/2006/relationships/hyperlink" Target="https://theconversation.com/should-schools-provide-free-breakfast-in-classrooms-57468" TargetMode="External"/><Relationship Id="rId4" Type="http://schemas.openxmlformats.org/officeDocument/2006/relationships/hyperlink" Target="http://4.bp.blogspot.com/--4P3mXeLXQo/TfBUrJK3hZI/AAAAAAAAAF8/2a84XLPZB5E/s1600/business-risk-concept-pic.jpg" TargetMode="External"/><Relationship Id="rId9" Type="http://schemas.openxmlformats.org/officeDocument/2006/relationships/hyperlink" Target="http://www.cintishares.org/snap/CS-CintiSNAP/FAQ.html" TargetMode="External"/><Relationship Id="rId14" Type="http://schemas.openxmlformats.org/officeDocument/2006/relationships/hyperlink" Target="http://www.feedingamerica.org/assets/pdfs/fact-sheets/poverty-and-hunger-fact-sheet.pd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heconversation.com/successful-failures-the-problem-with-food-banks-86546" TargetMode="External"/><Relationship Id="rId3" Type="http://schemas.openxmlformats.org/officeDocument/2006/relationships/hyperlink" Target="http://education.ohio.gov/Topics/Other-Resources/Food-and-Nutrition/Summer-Food-Service-Program" TargetMode="External"/><Relationship Id="rId7" Type="http://schemas.openxmlformats.org/officeDocument/2006/relationships/hyperlink" Target="https://www.cincinnati.com/story/opinion/contributors/2016/08/15/helping-hungry-kids-now-and-later/88626936/" TargetMode="External"/><Relationship Id="rId2" Type="http://schemas.openxmlformats.org/officeDocument/2006/relationships/hyperlink" Target="www.wcpo.com/news/school-aide-works-to-feed-k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aftsy.com/quilting/project/local-foods-grow-strong-communities/94830" TargetMode="External"/><Relationship Id="rId5" Type="http://schemas.openxmlformats.org/officeDocument/2006/relationships/hyperlink" Target="http://www.crh.noaa.gov/images/lmk/weather_photos/may9_2013/leavenworth_fog_wade_bell1_med.JPG" TargetMode="External"/><Relationship Id="rId10" Type="http://schemas.openxmlformats.org/officeDocument/2006/relationships/hyperlink" Target="https://theconversation.com/why-the-african-food-basket-should-be-full-of-beans-and-other-pulses-60207" TargetMode="External"/><Relationship Id="rId4" Type="http://schemas.openxmlformats.org/officeDocument/2006/relationships/hyperlink" Target="http://media2.wcpo.com/photo/2016/06/24/WCPO_Beckjord_5_1466771242770_41027085_ver1.0_900_675.jpg" TargetMode="External"/><Relationship Id="rId9" Type="http://schemas.openxmlformats.org/officeDocument/2006/relationships/hyperlink" Target="http://www.citybeat.com/news/article/13003319/a-growing-hung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468B-209D-4560-BF85-9420C82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106" y="864526"/>
            <a:ext cx="9448800" cy="3736566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juvenile food insecurity and socioeconomic conditions in Clermont County, Ohio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1CA20-CD69-458E-AF2A-0A78E68FF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295" y="4604792"/>
            <a:ext cx="6533207" cy="685800"/>
          </a:xfrm>
        </p:spPr>
        <p:txBody>
          <a:bodyPr>
            <a:noAutofit/>
          </a:bodyPr>
          <a:lstStyle/>
          <a:p>
            <a:r>
              <a:rPr lang="en-US" sz="1400" dirty="0"/>
              <a:t>Ric Stamm, MGIS Candidate</a:t>
            </a:r>
          </a:p>
          <a:p>
            <a:r>
              <a:rPr lang="en-US" sz="1400" dirty="0"/>
              <a:t>Dr. Alexis R. Santos, Director of Graduate Studies, Applied Demography</a:t>
            </a:r>
          </a:p>
        </p:txBody>
      </p:sp>
    </p:spTree>
    <p:extLst>
      <p:ext uri="{BB962C8B-B14F-4D97-AF65-F5344CB8AC3E}">
        <p14:creationId xmlns:p14="http://schemas.microsoft.com/office/powerpoint/2010/main" val="42447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3E4183-19B5-4911-B104-69A43DD3AEC9}"/>
              </a:ext>
            </a:extLst>
          </p:cNvPr>
          <p:cNvGrpSpPr/>
          <p:nvPr/>
        </p:nvGrpSpPr>
        <p:grpSpPr>
          <a:xfrm>
            <a:off x="135033" y="904389"/>
            <a:ext cx="5843981" cy="5767581"/>
            <a:chOff x="135033" y="952517"/>
            <a:chExt cx="5843981" cy="57675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28F5E4-FA90-451C-A8A2-74D22A2A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630" y="952517"/>
              <a:ext cx="5794407" cy="576758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362916-C47C-4FEB-BD69-E1D0EB9D6C4D}"/>
                </a:ext>
              </a:extLst>
            </p:cNvPr>
            <p:cNvSpPr txBox="1"/>
            <p:nvPr/>
          </p:nvSpPr>
          <p:spPr>
            <a:xfrm>
              <a:off x="135033" y="6349864"/>
              <a:ext cx="24625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         20         40                      80 Miles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C68E-B61B-48D7-A90D-C905C8AD1EF7}"/>
                </a:ext>
              </a:extLst>
            </p:cNvPr>
            <p:cNvSpPr txBox="1"/>
            <p:nvPr/>
          </p:nvSpPr>
          <p:spPr>
            <a:xfrm>
              <a:off x="3941277" y="5920465"/>
              <a:ext cx="2037737" cy="75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/>
                <a:t>Within a 10-Min Drive of:</a:t>
              </a:r>
            </a:p>
            <a:p>
              <a:pPr>
                <a:lnSpc>
                  <a:spcPct val="150000"/>
                </a:lnSpc>
              </a:pPr>
              <a:r>
                <a:rPr lang="en-US" sz="1000" dirty="0"/>
                <a:t>Only 1 Large Supermarket</a:t>
              </a:r>
            </a:p>
            <a:p>
              <a:pPr>
                <a:lnSpc>
                  <a:spcPct val="150000"/>
                </a:lnSpc>
              </a:pPr>
              <a:r>
                <a:rPr lang="en-US" sz="1000" dirty="0"/>
                <a:t>2 or More Large Supermarkets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246AF7-B467-4C91-90BA-4F15714A2F90}"/>
              </a:ext>
            </a:extLst>
          </p:cNvPr>
          <p:cNvGrpSpPr/>
          <p:nvPr/>
        </p:nvGrpSpPr>
        <p:grpSpPr>
          <a:xfrm>
            <a:off x="6345478" y="880325"/>
            <a:ext cx="6062380" cy="5869048"/>
            <a:chOff x="6345478" y="880325"/>
            <a:chExt cx="6062380" cy="58690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5821B4-3480-4071-B79D-F4B66DF6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5478" y="880325"/>
              <a:ext cx="6062380" cy="586904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754BAE-D1BE-4EBF-856F-A00B0A15417F}"/>
                </a:ext>
              </a:extLst>
            </p:cNvPr>
            <p:cNvSpPr txBox="1"/>
            <p:nvPr/>
          </p:nvSpPr>
          <p:spPr>
            <a:xfrm>
              <a:off x="6439152" y="6326701"/>
              <a:ext cx="24625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          20         40                      80 Miles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6C664C-B3FB-46C7-B7D9-E0D13120FC2A}"/>
                </a:ext>
              </a:extLst>
            </p:cNvPr>
            <p:cNvSpPr txBox="1"/>
            <p:nvPr/>
          </p:nvSpPr>
          <p:spPr>
            <a:xfrm>
              <a:off x="10112037" y="5899811"/>
              <a:ext cx="1669047" cy="83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dirty="0"/>
                <a:t>Within a 10-Min Drive of:</a:t>
              </a:r>
            </a:p>
            <a:p>
              <a:pPr>
                <a:spcAft>
                  <a:spcPts val="800"/>
                </a:spcAft>
              </a:pPr>
              <a:r>
                <a:rPr lang="en-US" sz="1000" dirty="0"/>
                <a:t>Large Supermarket</a:t>
              </a:r>
            </a:p>
            <a:p>
              <a:pPr>
                <a:lnSpc>
                  <a:spcPts val="1000"/>
                </a:lnSpc>
              </a:pPr>
              <a:r>
                <a:rPr lang="en-US" sz="1000" dirty="0"/>
                <a:t>Fast Food, No Large Supermarkets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8DA4D7D-59F9-4042-B47E-A08B081F42BE}"/>
              </a:ext>
            </a:extLst>
          </p:cNvPr>
          <p:cNvSpPr txBox="1">
            <a:spLocks/>
          </p:cNvSpPr>
          <p:nvPr/>
        </p:nvSpPr>
        <p:spPr>
          <a:xfrm>
            <a:off x="2295728" y="129304"/>
            <a:ext cx="9242937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Why is Clermont County important?</a:t>
            </a:r>
          </a:p>
        </p:txBody>
      </p:sp>
    </p:spTree>
    <p:extLst>
      <p:ext uri="{BB962C8B-B14F-4D97-AF65-F5344CB8AC3E}">
        <p14:creationId xmlns:p14="http://schemas.microsoft.com/office/powerpoint/2010/main" val="34419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073" y="127535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to Reduce Risk?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E6BCD0-FC93-4845-84D9-773157557EB9}"/>
              </a:ext>
            </a:extLst>
          </p:cNvPr>
          <p:cNvGrpSpPr/>
          <p:nvPr/>
        </p:nvGrpSpPr>
        <p:grpSpPr>
          <a:xfrm>
            <a:off x="748864" y="714401"/>
            <a:ext cx="1788088" cy="2143428"/>
            <a:chOff x="748864" y="714401"/>
            <a:chExt cx="1788088" cy="2143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2F7478-B53C-4E52-8121-3A3A795759F6}"/>
                </a:ext>
              </a:extLst>
            </p:cNvPr>
            <p:cNvSpPr txBox="1"/>
            <p:nvPr/>
          </p:nvSpPr>
          <p:spPr>
            <a:xfrm>
              <a:off x="1109749" y="714401"/>
              <a:ext cx="1066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Business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EE4C6E-4F2C-4127-A427-4F7B4F46A194}"/>
                </a:ext>
              </a:extLst>
            </p:cNvPr>
            <p:cNvSpPr txBox="1"/>
            <p:nvPr/>
          </p:nvSpPr>
          <p:spPr>
            <a:xfrm>
              <a:off x="1355009" y="2488497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Risk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F35714-5317-4B46-A110-53DC8109B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864" y="941349"/>
              <a:ext cx="1788088" cy="1702941"/>
            </a:xfrm>
            <a:prstGeom prst="rect">
              <a:avLst/>
            </a:prstGeom>
            <a:effectLst>
              <a:softEdge rad="50800"/>
            </a:effec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63D42-3666-4C87-9435-4F5CDCD7F2C4}"/>
              </a:ext>
            </a:extLst>
          </p:cNvPr>
          <p:cNvGrpSpPr/>
          <p:nvPr/>
        </p:nvGrpSpPr>
        <p:grpSpPr>
          <a:xfrm>
            <a:off x="2461260" y="1457184"/>
            <a:ext cx="3856712" cy="2302986"/>
            <a:chOff x="2461260" y="1457184"/>
            <a:chExt cx="3856712" cy="23029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B850DD-756F-4ACF-9C4D-82F29C10287F}"/>
                </a:ext>
              </a:extLst>
            </p:cNvPr>
            <p:cNvGrpSpPr/>
            <p:nvPr/>
          </p:nvGrpSpPr>
          <p:grpSpPr>
            <a:xfrm>
              <a:off x="3343340" y="1526675"/>
              <a:ext cx="2974632" cy="2233495"/>
              <a:chOff x="0" y="3963203"/>
              <a:chExt cx="2974632" cy="223349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D8BA051-B818-4590-B835-D434CFAD5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3963203"/>
                <a:ext cx="2974632" cy="2233495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9D47CC-4CEA-4B66-A63D-B77A80336FD3}"/>
                  </a:ext>
                </a:extLst>
              </p:cNvPr>
              <p:cNvSpPr txBox="1"/>
              <p:nvPr/>
            </p:nvSpPr>
            <p:spPr>
              <a:xfrm>
                <a:off x="650944" y="4093031"/>
                <a:ext cx="740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Goal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349D47-C649-4463-8349-1CB62E62E915}"/>
                  </a:ext>
                </a:extLst>
              </p:cNvPr>
              <p:cNvSpPr txBox="1"/>
              <p:nvPr/>
            </p:nvSpPr>
            <p:spPr>
              <a:xfrm>
                <a:off x="1224973" y="5484977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Collaboration</a:t>
                </a: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E4F0DB-03AD-4816-9E23-784DBD115DEC}"/>
                </a:ext>
              </a:extLst>
            </p:cNvPr>
            <p:cNvSpPr/>
            <p:nvPr/>
          </p:nvSpPr>
          <p:spPr>
            <a:xfrm rot="1247566">
              <a:off x="2461260" y="1457184"/>
              <a:ext cx="1531724" cy="266700"/>
            </a:xfrm>
            <a:custGeom>
              <a:avLst/>
              <a:gdLst>
                <a:gd name="connsiteX0" fmla="*/ 0 w 1531724"/>
                <a:gd name="connsiteY0" fmla="*/ 266700 h 266700"/>
                <a:gd name="connsiteX1" fmla="*/ 403860 w 1531724"/>
                <a:gd name="connsiteY1" fmla="*/ 76200 h 266700"/>
                <a:gd name="connsiteX2" fmla="*/ 1036320 w 1531724"/>
                <a:gd name="connsiteY2" fmla="*/ 0 h 266700"/>
                <a:gd name="connsiteX3" fmla="*/ 1485900 w 1531724"/>
                <a:gd name="connsiteY3" fmla="*/ 76200 h 266700"/>
                <a:gd name="connsiteX4" fmla="*/ 1493520 w 1531724"/>
                <a:gd name="connsiteY4" fmla="*/ 762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724" h="266700">
                  <a:moveTo>
                    <a:pt x="0" y="266700"/>
                  </a:moveTo>
                  <a:cubicBezTo>
                    <a:pt x="115570" y="193675"/>
                    <a:pt x="231140" y="120650"/>
                    <a:pt x="403860" y="76200"/>
                  </a:cubicBezTo>
                  <a:cubicBezTo>
                    <a:pt x="576580" y="31750"/>
                    <a:pt x="855980" y="0"/>
                    <a:pt x="1036320" y="0"/>
                  </a:cubicBezTo>
                  <a:cubicBezTo>
                    <a:pt x="1216660" y="0"/>
                    <a:pt x="1409700" y="63500"/>
                    <a:pt x="1485900" y="76200"/>
                  </a:cubicBezTo>
                  <a:cubicBezTo>
                    <a:pt x="1562100" y="88900"/>
                    <a:pt x="1527810" y="82550"/>
                    <a:pt x="1493520" y="76200"/>
                  </a:cubicBezTo>
                </a:path>
              </a:pathLst>
            </a:custGeom>
            <a:noFill/>
            <a:ln w="5080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D6B4E4-0F12-468F-BAC0-FA988804F100}"/>
              </a:ext>
            </a:extLst>
          </p:cNvPr>
          <p:cNvGrpSpPr/>
          <p:nvPr/>
        </p:nvGrpSpPr>
        <p:grpSpPr>
          <a:xfrm>
            <a:off x="6093070" y="1178153"/>
            <a:ext cx="5941491" cy="5333110"/>
            <a:chOff x="6093070" y="1178153"/>
            <a:chExt cx="5941491" cy="533311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D096726-1E0D-4B28-B554-14077240D154}"/>
                </a:ext>
              </a:extLst>
            </p:cNvPr>
            <p:cNvGrpSpPr/>
            <p:nvPr/>
          </p:nvGrpSpPr>
          <p:grpSpPr>
            <a:xfrm>
              <a:off x="6931066" y="1178153"/>
              <a:ext cx="5103495" cy="5333110"/>
              <a:chOff x="6931066" y="1178153"/>
              <a:chExt cx="5103495" cy="533311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B3AB1E7-D483-4EFA-BA74-C785FE11B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1066" y="1351453"/>
                <a:ext cx="5103495" cy="5002149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B7FB805-6D31-4B25-AC30-FCEADC7207FF}"/>
                  </a:ext>
                </a:extLst>
              </p:cNvPr>
              <p:cNvSpPr txBox="1"/>
              <p:nvPr/>
            </p:nvSpPr>
            <p:spPr>
              <a:xfrm>
                <a:off x="8511235" y="1178153"/>
                <a:ext cx="1943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School Children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053EF6-F04A-4E3B-8F3E-74183B7C6CC3}"/>
                  </a:ext>
                </a:extLst>
              </p:cNvPr>
              <p:cNvSpPr txBox="1"/>
              <p:nvPr/>
            </p:nvSpPr>
            <p:spPr>
              <a:xfrm>
                <a:off x="8635467" y="6141931"/>
                <a:ext cx="1694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Food Security</a:t>
                </a: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4867423-E508-4318-924E-B36AD22CC9C4}"/>
                </a:ext>
              </a:extLst>
            </p:cNvPr>
            <p:cNvSpPr/>
            <p:nvPr/>
          </p:nvSpPr>
          <p:spPr>
            <a:xfrm rot="869606">
              <a:off x="6093070" y="1815443"/>
              <a:ext cx="1531724" cy="266700"/>
            </a:xfrm>
            <a:custGeom>
              <a:avLst/>
              <a:gdLst>
                <a:gd name="connsiteX0" fmla="*/ 0 w 1531724"/>
                <a:gd name="connsiteY0" fmla="*/ 266700 h 266700"/>
                <a:gd name="connsiteX1" fmla="*/ 403860 w 1531724"/>
                <a:gd name="connsiteY1" fmla="*/ 76200 h 266700"/>
                <a:gd name="connsiteX2" fmla="*/ 1036320 w 1531724"/>
                <a:gd name="connsiteY2" fmla="*/ 0 h 266700"/>
                <a:gd name="connsiteX3" fmla="*/ 1485900 w 1531724"/>
                <a:gd name="connsiteY3" fmla="*/ 76200 h 266700"/>
                <a:gd name="connsiteX4" fmla="*/ 1493520 w 1531724"/>
                <a:gd name="connsiteY4" fmla="*/ 762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724" h="266700">
                  <a:moveTo>
                    <a:pt x="0" y="266700"/>
                  </a:moveTo>
                  <a:cubicBezTo>
                    <a:pt x="115570" y="193675"/>
                    <a:pt x="231140" y="120650"/>
                    <a:pt x="403860" y="76200"/>
                  </a:cubicBezTo>
                  <a:cubicBezTo>
                    <a:pt x="576580" y="31750"/>
                    <a:pt x="855980" y="0"/>
                    <a:pt x="1036320" y="0"/>
                  </a:cubicBezTo>
                  <a:cubicBezTo>
                    <a:pt x="1216660" y="0"/>
                    <a:pt x="1409700" y="63500"/>
                    <a:pt x="1485900" y="76200"/>
                  </a:cubicBezTo>
                  <a:cubicBezTo>
                    <a:pt x="1562100" y="88900"/>
                    <a:pt x="1527810" y="82550"/>
                    <a:pt x="1493520" y="76200"/>
                  </a:cubicBezTo>
                </a:path>
              </a:pathLst>
            </a:custGeom>
            <a:noFill/>
            <a:ln w="5080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D47CC4-DDFD-4F16-9B14-EFB7C7391E6C}"/>
              </a:ext>
            </a:extLst>
          </p:cNvPr>
          <p:cNvGrpSpPr/>
          <p:nvPr/>
        </p:nvGrpSpPr>
        <p:grpSpPr>
          <a:xfrm>
            <a:off x="3678540" y="4646532"/>
            <a:ext cx="4050710" cy="2024856"/>
            <a:chOff x="3678540" y="4646532"/>
            <a:chExt cx="4050710" cy="202485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72657F3-7F60-4EDB-B3B4-9B66F41D28BE}"/>
                </a:ext>
              </a:extLst>
            </p:cNvPr>
            <p:cNvSpPr/>
            <p:nvPr/>
          </p:nvSpPr>
          <p:spPr>
            <a:xfrm rot="9865518">
              <a:off x="6197526" y="5542774"/>
              <a:ext cx="1531724" cy="266700"/>
            </a:xfrm>
            <a:custGeom>
              <a:avLst/>
              <a:gdLst>
                <a:gd name="connsiteX0" fmla="*/ 0 w 1531724"/>
                <a:gd name="connsiteY0" fmla="*/ 266700 h 266700"/>
                <a:gd name="connsiteX1" fmla="*/ 403860 w 1531724"/>
                <a:gd name="connsiteY1" fmla="*/ 76200 h 266700"/>
                <a:gd name="connsiteX2" fmla="*/ 1036320 w 1531724"/>
                <a:gd name="connsiteY2" fmla="*/ 0 h 266700"/>
                <a:gd name="connsiteX3" fmla="*/ 1485900 w 1531724"/>
                <a:gd name="connsiteY3" fmla="*/ 76200 h 266700"/>
                <a:gd name="connsiteX4" fmla="*/ 1493520 w 1531724"/>
                <a:gd name="connsiteY4" fmla="*/ 762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724" h="266700">
                  <a:moveTo>
                    <a:pt x="0" y="266700"/>
                  </a:moveTo>
                  <a:cubicBezTo>
                    <a:pt x="115570" y="193675"/>
                    <a:pt x="231140" y="120650"/>
                    <a:pt x="403860" y="76200"/>
                  </a:cubicBezTo>
                  <a:cubicBezTo>
                    <a:pt x="576580" y="31750"/>
                    <a:pt x="855980" y="0"/>
                    <a:pt x="1036320" y="0"/>
                  </a:cubicBezTo>
                  <a:cubicBezTo>
                    <a:pt x="1216660" y="0"/>
                    <a:pt x="1409700" y="63500"/>
                    <a:pt x="1485900" y="76200"/>
                  </a:cubicBezTo>
                  <a:cubicBezTo>
                    <a:pt x="1562100" y="88900"/>
                    <a:pt x="1527810" y="82550"/>
                    <a:pt x="1493520" y="76200"/>
                  </a:cubicBezTo>
                </a:path>
              </a:pathLst>
            </a:custGeom>
            <a:noFill/>
            <a:ln w="5080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F90E74B-0B0B-428F-A8F8-075F08918BEF}"/>
                </a:ext>
              </a:extLst>
            </p:cNvPr>
            <p:cNvGrpSpPr/>
            <p:nvPr/>
          </p:nvGrpSpPr>
          <p:grpSpPr>
            <a:xfrm>
              <a:off x="3678540" y="4646532"/>
              <a:ext cx="2511304" cy="2024856"/>
              <a:chOff x="3678540" y="4646532"/>
              <a:chExt cx="2511304" cy="202485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4FF1BA8-2B76-4A14-9C2B-9B524303E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8540" y="4978540"/>
                <a:ext cx="2511304" cy="1395169"/>
              </a:xfrm>
              <a:prstGeom prst="rect">
                <a:avLst/>
              </a:prstGeom>
              <a:effectLst>
                <a:softEdge rad="12700"/>
              </a:effec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909502E-A4AD-4886-A966-195550A3B523}"/>
                  </a:ext>
                </a:extLst>
              </p:cNvPr>
              <p:cNvSpPr txBox="1"/>
              <p:nvPr/>
            </p:nvSpPr>
            <p:spPr>
              <a:xfrm>
                <a:off x="3911315" y="4646532"/>
                <a:ext cx="2045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School Programs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82EBAD-A69F-407C-A6F1-6C0A8A2AD9B9}"/>
                  </a:ext>
                </a:extLst>
              </p:cNvPr>
              <p:cNvSpPr txBox="1"/>
              <p:nvPr/>
            </p:nvSpPr>
            <p:spPr>
              <a:xfrm>
                <a:off x="4307115" y="6302056"/>
                <a:ext cx="1047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Funded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FC0EE5-48A9-4C73-921A-B0AB42B2A4ED}"/>
              </a:ext>
            </a:extLst>
          </p:cNvPr>
          <p:cNvGrpSpPr/>
          <p:nvPr/>
        </p:nvGrpSpPr>
        <p:grpSpPr>
          <a:xfrm>
            <a:off x="344777" y="3893414"/>
            <a:ext cx="3516688" cy="2777974"/>
            <a:chOff x="344777" y="3893414"/>
            <a:chExt cx="3516688" cy="277797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83D1A1D-CA74-4545-9F52-37D07B8E1883}"/>
                </a:ext>
              </a:extLst>
            </p:cNvPr>
            <p:cNvGrpSpPr/>
            <p:nvPr/>
          </p:nvGrpSpPr>
          <p:grpSpPr>
            <a:xfrm>
              <a:off x="344777" y="3893414"/>
              <a:ext cx="2009604" cy="2777974"/>
              <a:chOff x="799923" y="3730483"/>
              <a:chExt cx="2009604" cy="27779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D7AA22B-1489-45BB-A05D-59444B5B2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923" y="3988410"/>
                <a:ext cx="2009604" cy="2237968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BF957B-DF21-48E3-BF52-5018AF3D2776}"/>
                  </a:ext>
                </a:extLst>
              </p:cNvPr>
              <p:cNvSpPr txBox="1"/>
              <p:nvPr/>
            </p:nvSpPr>
            <p:spPr>
              <a:xfrm>
                <a:off x="1061573" y="3730483"/>
                <a:ext cx="1486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Community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C93D01-B5EC-40A8-80D3-C8ABEEF0FE5A}"/>
                  </a:ext>
                </a:extLst>
              </p:cNvPr>
              <p:cNvSpPr txBox="1"/>
              <p:nvPr/>
            </p:nvSpPr>
            <p:spPr>
              <a:xfrm>
                <a:off x="1156951" y="6139125"/>
                <a:ext cx="1295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Resilience</a:t>
                </a:r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36A4AA4-4538-4FC9-A189-E76313D89E19}"/>
                </a:ext>
              </a:extLst>
            </p:cNvPr>
            <p:cNvSpPr/>
            <p:nvPr/>
          </p:nvSpPr>
          <p:spPr>
            <a:xfrm rot="11297125">
              <a:off x="2329741" y="6003874"/>
              <a:ext cx="1531724" cy="266700"/>
            </a:xfrm>
            <a:custGeom>
              <a:avLst/>
              <a:gdLst>
                <a:gd name="connsiteX0" fmla="*/ 0 w 1531724"/>
                <a:gd name="connsiteY0" fmla="*/ 266700 h 266700"/>
                <a:gd name="connsiteX1" fmla="*/ 403860 w 1531724"/>
                <a:gd name="connsiteY1" fmla="*/ 76200 h 266700"/>
                <a:gd name="connsiteX2" fmla="*/ 1036320 w 1531724"/>
                <a:gd name="connsiteY2" fmla="*/ 0 h 266700"/>
                <a:gd name="connsiteX3" fmla="*/ 1485900 w 1531724"/>
                <a:gd name="connsiteY3" fmla="*/ 76200 h 266700"/>
                <a:gd name="connsiteX4" fmla="*/ 1493520 w 1531724"/>
                <a:gd name="connsiteY4" fmla="*/ 762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724" h="266700">
                  <a:moveTo>
                    <a:pt x="0" y="266700"/>
                  </a:moveTo>
                  <a:cubicBezTo>
                    <a:pt x="115570" y="193675"/>
                    <a:pt x="231140" y="120650"/>
                    <a:pt x="403860" y="76200"/>
                  </a:cubicBezTo>
                  <a:cubicBezTo>
                    <a:pt x="576580" y="31750"/>
                    <a:pt x="855980" y="0"/>
                    <a:pt x="1036320" y="0"/>
                  </a:cubicBezTo>
                  <a:cubicBezTo>
                    <a:pt x="1216660" y="0"/>
                    <a:pt x="1409700" y="63500"/>
                    <a:pt x="1485900" y="76200"/>
                  </a:cubicBezTo>
                  <a:cubicBezTo>
                    <a:pt x="1562100" y="88900"/>
                    <a:pt x="1527810" y="82550"/>
                    <a:pt x="1493520" y="76200"/>
                  </a:cubicBezTo>
                </a:path>
              </a:pathLst>
            </a:custGeom>
            <a:noFill/>
            <a:ln w="5080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49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504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the Goal?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0DBECC-1413-4D4F-9BD5-B716F70162FB}"/>
              </a:ext>
            </a:extLst>
          </p:cNvPr>
          <p:cNvGrpSpPr/>
          <p:nvPr/>
        </p:nvGrpSpPr>
        <p:grpSpPr>
          <a:xfrm>
            <a:off x="166347" y="1383664"/>
            <a:ext cx="5103495" cy="5333110"/>
            <a:chOff x="6931066" y="1178153"/>
            <a:chExt cx="5103495" cy="53331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A1B59B-1678-4F64-8386-0DD18F8E6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1066" y="1351453"/>
              <a:ext cx="5103495" cy="5002149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7B917E-BF41-4DA0-A642-F70999A55666}"/>
                </a:ext>
              </a:extLst>
            </p:cNvPr>
            <p:cNvSpPr txBox="1"/>
            <p:nvPr/>
          </p:nvSpPr>
          <p:spPr>
            <a:xfrm>
              <a:off x="8511235" y="1178153"/>
              <a:ext cx="194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School Children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D6EAA6-2469-4F60-ADE6-94E498988B5C}"/>
                </a:ext>
              </a:extLst>
            </p:cNvPr>
            <p:cNvSpPr txBox="1"/>
            <p:nvPr/>
          </p:nvSpPr>
          <p:spPr>
            <a:xfrm>
              <a:off x="8635467" y="6141931"/>
              <a:ext cx="1694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Food Security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731969-8903-4CAB-9BA7-93CDCCE986A1}"/>
              </a:ext>
            </a:extLst>
          </p:cNvPr>
          <p:cNvGrpSpPr/>
          <p:nvPr/>
        </p:nvGrpSpPr>
        <p:grpSpPr>
          <a:xfrm>
            <a:off x="5069142" y="1280064"/>
            <a:ext cx="4085378" cy="2777974"/>
            <a:chOff x="5069142" y="1280064"/>
            <a:chExt cx="4085378" cy="27779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769220-91EB-4A51-8690-BC08E839413A}"/>
                </a:ext>
              </a:extLst>
            </p:cNvPr>
            <p:cNvGrpSpPr/>
            <p:nvPr/>
          </p:nvGrpSpPr>
          <p:grpSpPr>
            <a:xfrm>
              <a:off x="7144916" y="1280064"/>
              <a:ext cx="2009604" cy="2777974"/>
              <a:chOff x="799923" y="3730483"/>
              <a:chExt cx="2009604" cy="277797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4E68F83-FFA9-462F-8DC0-2910E2B331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923" y="3988410"/>
                <a:ext cx="2009604" cy="2237968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DEF77E-3E9C-4A0F-9AF3-71B5255856DD}"/>
                  </a:ext>
                </a:extLst>
              </p:cNvPr>
              <p:cNvSpPr txBox="1"/>
              <p:nvPr/>
            </p:nvSpPr>
            <p:spPr>
              <a:xfrm>
                <a:off x="1061573" y="3730483"/>
                <a:ext cx="1486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Community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5BA635-852A-49FC-82FC-6ED3E5373A49}"/>
                  </a:ext>
                </a:extLst>
              </p:cNvPr>
              <p:cNvSpPr txBox="1"/>
              <p:nvPr/>
            </p:nvSpPr>
            <p:spPr>
              <a:xfrm>
                <a:off x="1156951" y="6139125"/>
                <a:ext cx="1295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Resilience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BC55DDF-803D-4F9E-A089-D22CB8751A8B}"/>
                </a:ext>
              </a:extLst>
            </p:cNvPr>
            <p:cNvSpPr/>
            <p:nvPr/>
          </p:nvSpPr>
          <p:spPr>
            <a:xfrm rot="21266945">
              <a:off x="5069142" y="2915047"/>
              <a:ext cx="2276475" cy="266700"/>
            </a:xfrm>
            <a:custGeom>
              <a:avLst/>
              <a:gdLst>
                <a:gd name="connsiteX0" fmla="*/ 0 w 1531724"/>
                <a:gd name="connsiteY0" fmla="*/ 266700 h 266700"/>
                <a:gd name="connsiteX1" fmla="*/ 403860 w 1531724"/>
                <a:gd name="connsiteY1" fmla="*/ 76200 h 266700"/>
                <a:gd name="connsiteX2" fmla="*/ 1036320 w 1531724"/>
                <a:gd name="connsiteY2" fmla="*/ 0 h 266700"/>
                <a:gd name="connsiteX3" fmla="*/ 1485900 w 1531724"/>
                <a:gd name="connsiteY3" fmla="*/ 76200 h 266700"/>
                <a:gd name="connsiteX4" fmla="*/ 1493520 w 1531724"/>
                <a:gd name="connsiteY4" fmla="*/ 762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724" h="266700">
                  <a:moveTo>
                    <a:pt x="0" y="266700"/>
                  </a:moveTo>
                  <a:cubicBezTo>
                    <a:pt x="115570" y="193675"/>
                    <a:pt x="231140" y="120650"/>
                    <a:pt x="403860" y="76200"/>
                  </a:cubicBezTo>
                  <a:cubicBezTo>
                    <a:pt x="576580" y="31750"/>
                    <a:pt x="855980" y="0"/>
                    <a:pt x="1036320" y="0"/>
                  </a:cubicBezTo>
                  <a:cubicBezTo>
                    <a:pt x="1216660" y="0"/>
                    <a:pt x="1409700" y="63500"/>
                    <a:pt x="1485900" y="76200"/>
                  </a:cubicBezTo>
                  <a:cubicBezTo>
                    <a:pt x="1562100" y="88900"/>
                    <a:pt x="1527810" y="82550"/>
                    <a:pt x="1493520" y="76200"/>
                  </a:cubicBezTo>
                </a:path>
              </a:pathLst>
            </a:custGeom>
            <a:noFill/>
            <a:ln w="10160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E3CFEE-335E-4EAC-9A5C-014C7C0910D4}"/>
              </a:ext>
            </a:extLst>
          </p:cNvPr>
          <p:cNvGrpSpPr/>
          <p:nvPr/>
        </p:nvGrpSpPr>
        <p:grpSpPr>
          <a:xfrm>
            <a:off x="9135846" y="3400562"/>
            <a:ext cx="3115492" cy="3232237"/>
            <a:chOff x="9135846" y="3400562"/>
            <a:chExt cx="3115492" cy="3232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CB63F4-205B-485E-B491-44C58E89C21E}"/>
                </a:ext>
              </a:extLst>
            </p:cNvPr>
            <p:cNvGrpSpPr/>
            <p:nvPr/>
          </p:nvGrpSpPr>
          <p:grpSpPr>
            <a:xfrm>
              <a:off x="9447444" y="3828905"/>
              <a:ext cx="2803894" cy="2803894"/>
              <a:chOff x="1481137" y="765110"/>
              <a:chExt cx="2803894" cy="280389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B4DCD46-F9B4-4664-A9A2-85754E901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1137" y="765110"/>
                <a:ext cx="2803894" cy="280389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F0ACE8-DB14-4358-9B09-D39DD8C1255F}"/>
                  </a:ext>
                </a:extLst>
              </p:cNvPr>
              <p:cNvSpPr txBox="1"/>
              <p:nvPr/>
            </p:nvSpPr>
            <p:spPr>
              <a:xfrm>
                <a:off x="1788773" y="1993771"/>
                <a:ext cx="10663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Business</a:t>
                </a:r>
              </a:p>
              <a:p>
                <a:pPr algn="ctr"/>
                <a:r>
                  <a:rPr lang="en-US" dirty="0"/>
                  <a:t>Success</a:t>
                </a:r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E8CE47-CB24-4458-B018-5A849877E8F6}"/>
                </a:ext>
              </a:extLst>
            </p:cNvPr>
            <p:cNvSpPr/>
            <p:nvPr/>
          </p:nvSpPr>
          <p:spPr>
            <a:xfrm rot="2591598">
              <a:off x="9135846" y="3400562"/>
              <a:ext cx="1732761" cy="266700"/>
            </a:xfrm>
            <a:custGeom>
              <a:avLst/>
              <a:gdLst>
                <a:gd name="connsiteX0" fmla="*/ 0 w 1531724"/>
                <a:gd name="connsiteY0" fmla="*/ 266700 h 266700"/>
                <a:gd name="connsiteX1" fmla="*/ 403860 w 1531724"/>
                <a:gd name="connsiteY1" fmla="*/ 76200 h 266700"/>
                <a:gd name="connsiteX2" fmla="*/ 1036320 w 1531724"/>
                <a:gd name="connsiteY2" fmla="*/ 0 h 266700"/>
                <a:gd name="connsiteX3" fmla="*/ 1485900 w 1531724"/>
                <a:gd name="connsiteY3" fmla="*/ 76200 h 266700"/>
                <a:gd name="connsiteX4" fmla="*/ 1493520 w 1531724"/>
                <a:gd name="connsiteY4" fmla="*/ 762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724" h="266700">
                  <a:moveTo>
                    <a:pt x="0" y="266700"/>
                  </a:moveTo>
                  <a:cubicBezTo>
                    <a:pt x="115570" y="193675"/>
                    <a:pt x="231140" y="120650"/>
                    <a:pt x="403860" y="76200"/>
                  </a:cubicBezTo>
                  <a:cubicBezTo>
                    <a:pt x="576580" y="31750"/>
                    <a:pt x="855980" y="0"/>
                    <a:pt x="1036320" y="0"/>
                  </a:cubicBezTo>
                  <a:cubicBezTo>
                    <a:pt x="1216660" y="0"/>
                    <a:pt x="1409700" y="63500"/>
                    <a:pt x="1485900" y="76200"/>
                  </a:cubicBezTo>
                  <a:cubicBezTo>
                    <a:pt x="1562100" y="88900"/>
                    <a:pt x="1527810" y="82550"/>
                    <a:pt x="1493520" y="76200"/>
                  </a:cubicBezTo>
                </a:path>
              </a:pathLst>
            </a:custGeom>
            <a:noFill/>
            <a:ln w="101600"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9CD9D4-D538-4715-A974-E62CF69969B1}"/>
              </a:ext>
            </a:extLst>
          </p:cNvPr>
          <p:cNvSpPr/>
          <p:nvPr/>
        </p:nvSpPr>
        <p:spPr>
          <a:xfrm rot="11283515">
            <a:off x="5109911" y="5716154"/>
            <a:ext cx="4368182" cy="266700"/>
          </a:xfrm>
          <a:custGeom>
            <a:avLst/>
            <a:gdLst>
              <a:gd name="connsiteX0" fmla="*/ 0 w 1531724"/>
              <a:gd name="connsiteY0" fmla="*/ 266700 h 266700"/>
              <a:gd name="connsiteX1" fmla="*/ 403860 w 1531724"/>
              <a:gd name="connsiteY1" fmla="*/ 76200 h 266700"/>
              <a:gd name="connsiteX2" fmla="*/ 1036320 w 1531724"/>
              <a:gd name="connsiteY2" fmla="*/ 0 h 266700"/>
              <a:gd name="connsiteX3" fmla="*/ 1485900 w 1531724"/>
              <a:gd name="connsiteY3" fmla="*/ 76200 h 266700"/>
              <a:gd name="connsiteX4" fmla="*/ 1493520 w 1531724"/>
              <a:gd name="connsiteY4" fmla="*/ 762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724" h="266700">
                <a:moveTo>
                  <a:pt x="0" y="266700"/>
                </a:moveTo>
                <a:cubicBezTo>
                  <a:pt x="115570" y="193675"/>
                  <a:pt x="231140" y="120650"/>
                  <a:pt x="403860" y="76200"/>
                </a:cubicBezTo>
                <a:cubicBezTo>
                  <a:pt x="576580" y="31750"/>
                  <a:pt x="855980" y="0"/>
                  <a:pt x="1036320" y="0"/>
                </a:cubicBezTo>
                <a:cubicBezTo>
                  <a:pt x="1216660" y="0"/>
                  <a:pt x="1409700" y="63500"/>
                  <a:pt x="1485900" y="76200"/>
                </a:cubicBezTo>
                <a:cubicBezTo>
                  <a:pt x="1562100" y="88900"/>
                  <a:pt x="1527810" y="82550"/>
                  <a:pt x="1493520" y="76200"/>
                </a:cubicBezTo>
              </a:path>
            </a:pathLst>
          </a:custGeom>
          <a:noFill/>
          <a:ln w="203200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72" y="140643"/>
            <a:ext cx="8610600" cy="7406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What is available in the summer?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E65433-5889-476B-A34C-59635808D5FB}"/>
              </a:ext>
            </a:extLst>
          </p:cNvPr>
          <p:cNvGrpSpPr/>
          <p:nvPr/>
        </p:nvGrpSpPr>
        <p:grpSpPr>
          <a:xfrm>
            <a:off x="4209541" y="740664"/>
            <a:ext cx="3751458" cy="5976693"/>
            <a:chOff x="104692" y="64053"/>
            <a:chExt cx="3910377" cy="62520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5D9D5E-13F0-4A36-B04C-EB9A1220B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" y="64053"/>
              <a:ext cx="3330521" cy="6252030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0F1B5FB-A66B-4563-A84D-6D0D8FEBA69C}"/>
                </a:ext>
              </a:extLst>
            </p:cNvPr>
            <p:cNvSpPr/>
            <p:nvPr/>
          </p:nvSpPr>
          <p:spPr>
            <a:xfrm rot="793429">
              <a:off x="104692" y="2030893"/>
              <a:ext cx="3910377" cy="1086094"/>
            </a:xfrm>
            <a:prstGeom prst="ellipse">
              <a:avLst/>
            </a:prstGeom>
            <a:solidFill>
              <a:srgbClr val="FFFF00">
                <a:alpha val="15000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" name="Callout: Line 5">
            <a:extLst>
              <a:ext uri="{FF2B5EF4-FFF2-40B4-BE49-F238E27FC236}">
                <a16:creationId xmlns:a16="http://schemas.microsoft.com/office/drawing/2014/main" id="{AEDD3C77-4BCE-4FBC-84BA-806B5D0E7217}"/>
              </a:ext>
            </a:extLst>
          </p:cNvPr>
          <p:cNvSpPr/>
          <p:nvPr/>
        </p:nvSpPr>
        <p:spPr>
          <a:xfrm>
            <a:off x="1774058" y="3058668"/>
            <a:ext cx="1556950" cy="740664"/>
          </a:xfrm>
          <a:prstGeom prst="borderCallout1">
            <a:avLst>
              <a:gd name="adj1" fmla="val 48332"/>
              <a:gd name="adj2" fmla="val 99775"/>
              <a:gd name="adj3" fmla="val 4447"/>
              <a:gd name="adj4" fmla="val 267829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Batavia</a:t>
            </a:r>
          </a:p>
          <a:p>
            <a:pPr algn="ctr"/>
            <a:r>
              <a:rPr lang="en-US" sz="1100" dirty="0"/>
              <a:t>Early Jun – Early Aug</a:t>
            </a:r>
          </a:p>
          <a:p>
            <a:pPr algn="ctr"/>
            <a:r>
              <a:rPr lang="en-US" sz="1100" dirty="0"/>
              <a:t>Lunch – M-F</a:t>
            </a:r>
          </a:p>
          <a:p>
            <a:pPr algn="ctr"/>
            <a:r>
              <a:rPr lang="en-US" sz="1100" dirty="0"/>
              <a:t>Supper – W</a:t>
            </a: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98F8BE41-672E-4D2E-B2E9-8B3F5F6D1BF9}"/>
              </a:ext>
            </a:extLst>
          </p:cNvPr>
          <p:cNvSpPr/>
          <p:nvPr/>
        </p:nvSpPr>
        <p:spPr>
          <a:xfrm>
            <a:off x="8030017" y="4931338"/>
            <a:ext cx="1556950" cy="560401"/>
          </a:xfrm>
          <a:prstGeom prst="borderCallout1">
            <a:avLst>
              <a:gd name="adj1" fmla="val 48332"/>
              <a:gd name="adj2" fmla="val 304"/>
              <a:gd name="adj3" fmla="val -97350"/>
              <a:gd name="adj4" fmla="val -8894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Bethel</a:t>
            </a:r>
          </a:p>
          <a:p>
            <a:pPr algn="ctr"/>
            <a:r>
              <a:rPr lang="en-US" sz="1100" dirty="0"/>
              <a:t>Early Jun – Early Aug</a:t>
            </a:r>
          </a:p>
          <a:p>
            <a:pPr algn="ctr"/>
            <a:r>
              <a:rPr lang="en-US" sz="1100" dirty="0"/>
              <a:t>Lunch – T/Th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E9041D6C-EC93-43D2-9B8E-6E87B04B82F2}"/>
              </a:ext>
            </a:extLst>
          </p:cNvPr>
          <p:cNvSpPr/>
          <p:nvPr/>
        </p:nvSpPr>
        <p:spPr>
          <a:xfrm>
            <a:off x="8213124" y="881307"/>
            <a:ext cx="1499286" cy="571859"/>
          </a:xfrm>
          <a:prstGeom prst="borderCallout1">
            <a:avLst>
              <a:gd name="adj1" fmla="val 46108"/>
              <a:gd name="adj2" fmla="val 911"/>
              <a:gd name="adj3" fmla="val -22440"/>
              <a:gd name="adj4" fmla="val -34486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Blanchester</a:t>
            </a:r>
          </a:p>
          <a:p>
            <a:pPr algn="ctr"/>
            <a:r>
              <a:rPr lang="en-US" sz="1100" dirty="0"/>
              <a:t>Early Jun – Mid Aug</a:t>
            </a:r>
          </a:p>
          <a:p>
            <a:pPr algn="ctr"/>
            <a:r>
              <a:rPr lang="en-US" sz="1100" dirty="0"/>
              <a:t>Lunch – T/Th</a:t>
            </a:r>
          </a:p>
        </p:txBody>
      </p:sp>
      <p:sp>
        <p:nvSpPr>
          <p:cNvPr id="23" name="Callout: Line 22">
            <a:extLst>
              <a:ext uri="{FF2B5EF4-FFF2-40B4-BE49-F238E27FC236}">
                <a16:creationId xmlns:a16="http://schemas.microsoft.com/office/drawing/2014/main" id="{0F6ACFF2-708F-4F9D-B751-FE0CA92C93E7}"/>
              </a:ext>
            </a:extLst>
          </p:cNvPr>
          <p:cNvSpPr/>
          <p:nvPr/>
        </p:nvSpPr>
        <p:spPr>
          <a:xfrm>
            <a:off x="2583573" y="5382022"/>
            <a:ext cx="1556950" cy="740664"/>
          </a:xfrm>
          <a:prstGeom prst="borderCallout1">
            <a:avLst>
              <a:gd name="adj1" fmla="val 50557"/>
              <a:gd name="adj2" fmla="val 100304"/>
              <a:gd name="adj3" fmla="val 67844"/>
              <a:gd name="adj4" fmla="val 258503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Felicity</a:t>
            </a:r>
          </a:p>
          <a:p>
            <a:pPr algn="ctr"/>
            <a:r>
              <a:rPr lang="en-US" sz="1100" dirty="0"/>
              <a:t>Jun – Late Aug</a:t>
            </a:r>
          </a:p>
          <a:p>
            <a:pPr algn="ctr"/>
            <a:r>
              <a:rPr lang="en-US" sz="1100" dirty="0"/>
              <a:t>Breakfast – M-F</a:t>
            </a:r>
          </a:p>
          <a:p>
            <a:pPr algn="ctr"/>
            <a:r>
              <a:rPr lang="en-US" sz="1100" dirty="0"/>
              <a:t>Lunch – M-F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2E76D10-2D2A-4B7A-86FC-CE8C7E72031E}"/>
              </a:ext>
            </a:extLst>
          </p:cNvPr>
          <p:cNvSpPr/>
          <p:nvPr/>
        </p:nvSpPr>
        <p:spPr>
          <a:xfrm>
            <a:off x="8120849" y="1919636"/>
            <a:ext cx="1499286" cy="571859"/>
          </a:xfrm>
          <a:prstGeom prst="borderCallout1">
            <a:avLst>
              <a:gd name="adj1" fmla="val 46108"/>
              <a:gd name="adj2" fmla="val -737"/>
              <a:gd name="adj3" fmla="val -107431"/>
              <a:gd name="adj4" fmla="val -12679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Goshen</a:t>
            </a:r>
          </a:p>
          <a:p>
            <a:pPr algn="ctr"/>
            <a:r>
              <a:rPr lang="en-US" sz="1100" dirty="0"/>
              <a:t>Early Jun – Mid Jul</a:t>
            </a:r>
          </a:p>
          <a:p>
            <a:pPr algn="ctr"/>
            <a:r>
              <a:rPr lang="en-US" sz="1100" dirty="0"/>
              <a:t>Lunch – M-F</a:t>
            </a:r>
          </a:p>
        </p:txBody>
      </p:sp>
      <p:sp>
        <p:nvSpPr>
          <p:cNvPr id="25" name="Callout: Line 24">
            <a:extLst>
              <a:ext uri="{FF2B5EF4-FFF2-40B4-BE49-F238E27FC236}">
                <a16:creationId xmlns:a16="http://schemas.microsoft.com/office/drawing/2014/main" id="{D95DFFA0-9ADC-4A86-A8F9-C09C8C5E143D}"/>
              </a:ext>
            </a:extLst>
          </p:cNvPr>
          <p:cNvSpPr/>
          <p:nvPr/>
        </p:nvSpPr>
        <p:spPr>
          <a:xfrm>
            <a:off x="2012831" y="1172965"/>
            <a:ext cx="1556950" cy="560401"/>
          </a:xfrm>
          <a:prstGeom prst="borderCallout1">
            <a:avLst>
              <a:gd name="adj1" fmla="val 48332"/>
              <a:gd name="adj2" fmla="val 99775"/>
              <a:gd name="adj3" fmla="val -66548"/>
              <a:gd name="adj4" fmla="val 20612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Loveland</a:t>
            </a:r>
          </a:p>
          <a:p>
            <a:pPr algn="ctr"/>
            <a:r>
              <a:rPr lang="en-US" sz="1100" dirty="0"/>
              <a:t>Mid Jun – Mid Aug</a:t>
            </a:r>
          </a:p>
          <a:p>
            <a:pPr algn="ctr"/>
            <a:r>
              <a:rPr lang="en-US" sz="1100" dirty="0"/>
              <a:t>Lunch – M-F</a:t>
            </a:r>
          </a:p>
        </p:txBody>
      </p:sp>
      <p:sp>
        <p:nvSpPr>
          <p:cNvPr id="26" name="Callout: Line 25">
            <a:extLst>
              <a:ext uri="{FF2B5EF4-FFF2-40B4-BE49-F238E27FC236}">
                <a16:creationId xmlns:a16="http://schemas.microsoft.com/office/drawing/2014/main" id="{6CC327D8-26FF-4449-8D14-B50ECFA8AE51}"/>
              </a:ext>
            </a:extLst>
          </p:cNvPr>
          <p:cNvSpPr/>
          <p:nvPr/>
        </p:nvSpPr>
        <p:spPr>
          <a:xfrm>
            <a:off x="8718548" y="3334931"/>
            <a:ext cx="1499286" cy="571859"/>
          </a:xfrm>
          <a:prstGeom prst="borderCallout1">
            <a:avLst>
              <a:gd name="adj1" fmla="val 46108"/>
              <a:gd name="adj2" fmla="val -737"/>
              <a:gd name="adj3" fmla="val 17895"/>
              <a:gd name="adj4" fmla="val -10646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Williamsburg</a:t>
            </a:r>
          </a:p>
          <a:p>
            <a:pPr algn="ctr"/>
            <a:r>
              <a:rPr lang="en-US" sz="1100" dirty="0"/>
              <a:t>Mid Jun – Early Aug</a:t>
            </a:r>
          </a:p>
          <a:p>
            <a:pPr algn="ctr"/>
            <a:r>
              <a:rPr lang="en-US" sz="1100" dirty="0"/>
              <a:t>Supper – 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049CC9-9DDC-490C-BCA6-00A474D0C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270" y="6249868"/>
            <a:ext cx="2742170" cy="4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72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When is the need the greatest?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2EB533-FD30-480D-B5D6-B06BA832B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407" y="1966523"/>
            <a:ext cx="8305800" cy="4009213"/>
          </a:xfrm>
        </p:spPr>
        <p:txBody>
          <a:bodyPr>
            <a:normAutofit/>
          </a:bodyPr>
          <a:lstStyle/>
          <a:p>
            <a:r>
              <a:rPr lang="en-US" dirty="0"/>
              <a:t>Inclement weather breaks</a:t>
            </a:r>
          </a:p>
          <a:p>
            <a:endParaRPr lang="en-US" sz="1200" dirty="0"/>
          </a:p>
          <a:p>
            <a:r>
              <a:rPr lang="en-US" dirty="0"/>
              <a:t>Summer vacation</a:t>
            </a:r>
          </a:p>
          <a:p>
            <a:endParaRPr lang="en-US" sz="1100" dirty="0"/>
          </a:p>
          <a:p>
            <a:r>
              <a:rPr lang="en-US" dirty="0"/>
              <a:t>Scheduled school breaks</a:t>
            </a:r>
          </a:p>
          <a:p>
            <a:endParaRPr lang="en-US" sz="1200" dirty="0"/>
          </a:p>
          <a:p>
            <a:r>
              <a:rPr lang="en-US" dirty="0"/>
              <a:t>Weekends</a:t>
            </a:r>
          </a:p>
          <a:p>
            <a:endParaRPr lang="en-US" sz="1200" dirty="0"/>
          </a:p>
          <a:p>
            <a:r>
              <a:rPr lang="en-US" dirty="0"/>
              <a:t>Philanthropic groups not observing food desert criteria</a:t>
            </a:r>
          </a:p>
          <a:p>
            <a:endParaRPr lang="en-US" sz="1200" dirty="0"/>
          </a:p>
          <a:p>
            <a:r>
              <a:rPr lang="en-US" dirty="0"/>
              <a:t>“Below the Radar” philanthropic groups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A05FA3-3D7A-481B-8594-AC5A4FA9BB3B}"/>
              </a:ext>
            </a:extLst>
          </p:cNvPr>
          <p:cNvGrpSpPr/>
          <p:nvPr/>
        </p:nvGrpSpPr>
        <p:grpSpPr>
          <a:xfrm>
            <a:off x="772124" y="1459598"/>
            <a:ext cx="1160895" cy="4979704"/>
            <a:chOff x="600651" y="2604933"/>
            <a:chExt cx="1160895" cy="3177719"/>
          </a:xfrm>
        </p:grpSpPr>
        <p:sp>
          <p:nvSpPr>
            <p:cNvPr id="13" name="Arrow: Up-Down 12">
              <a:extLst>
                <a:ext uri="{FF2B5EF4-FFF2-40B4-BE49-F238E27FC236}">
                  <a16:creationId xmlns:a16="http://schemas.microsoft.com/office/drawing/2014/main" id="{1EE30F2E-B9ED-4533-8132-294E17FD8650}"/>
                </a:ext>
              </a:extLst>
            </p:cNvPr>
            <p:cNvSpPr/>
            <p:nvPr/>
          </p:nvSpPr>
          <p:spPr>
            <a:xfrm>
              <a:off x="866775" y="2927414"/>
              <a:ext cx="628650" cy="2558415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1A656D-5B1B-477E-9FE5-6CD4498E7611}"/>
                </a:ext>
              </a:extLst>
            </p:cNvPr>
            <p:cNvSpPr txBox="1"/>
            <p:nvPr/>
          </p:nvSpPr>
          <p:spPr>
            <a:xfrm>
              <a:off x="600651" y="2604933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Greatest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4168B4-BEBB-486E-8E35-7157538A1654}"/>
                </a:ext>
              </a:extLst>
            </p:cNvPr>
            <p:cNvSpPr txBox="1"/>
            <p:nvPr/>
          </p:nvSpPr>
          <p:spPr>
            <a:xfrm>
              <a:off x="797020" y="5413320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Least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DC8BA1-3C39-4F02-B1A4-E1231551D5D6}"/>
                </a:ext>
              </a:extLst>
            </p:cNvPr>
            <p:cNvSpPr txBox="1"/>
            <p:nvPr/>
          </p:nvSpPr>
          <p:spPr>
            <a:xfrm rot="16200000">
              <a:off x="434549" y="4021954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Need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DBB43F-94B6-48EC-9D1F-F7CA271561F1}"/>
              </a:ext>
            </a:extLst>
          </p:cNvPr>
          <p:cNvGrpSpPr/>
          <p:nvPr/>
        </p:nvGrpSpPr>
        <p:grpSpPr>
          <a:xfrm>
            <a:off x="6450231" y="1132575"/>
            <a:ext cx="5000370" cy="3422951"/>
            <a:chOff x="6470052" y="1058433"/>
            <a:chExt cx="5202964" cy="36035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15A226-8844-4704-8207-91C927428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0052" y="1058433"/>
              <a:ext cx="5202964" cy="330755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7307F7-A3D2-472B-A1FE-BCF0C4A503A8}"/>
                </a:ext>
              </a:extLst>
            </p:cNvPr>
            <p:cNvSpPr txBox="1"/>
            <p:nvPr/>
          </p:nvSpPr>
          <p:spPr>
            <a:xfrm>
              <a:off x="6470052" y="4292637"/>
              <a:ext cx="5202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“Power Pack” Ladies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836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Who is my audience?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D727-40A2-4C6C-974D-EBBE60A6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73" y="2194561"/>
            <a:ext cx="4815898" cy="2579340"/>
          </a:xfrm>
        </p:spPr>
        <p:txBody>
          <a:bodyPr>
            <a:normAutofit/>
          </a:bodyPr>
          <a:lstStyle/>
          <a:p>
            <a:r>
              <a:rPr lang="en-US" sz="2400" dirty="0"/>
              <a:t>Local Businesses</a:t>
            </a:r>
          </a:p>
          <a:p>
            <a:pPr lvl="1"/>
            <a:r>
              <a:rPr lang="en-US" sz="2400" dirty="0"/>
              <a:t>Ownership/Management</a:t>
            </a:r>
          </a:p>
          <a:p>
            <a:pPr lvl="1"/>
            <a:r>
              <a:rPr lang="en-US" sz="2400" dirty="0"/>
              <a:t>Employees</a:t>
            </a:r>
          </a:p>
          <a:p>
            <a:r>
              <a:rPr lang="en-US" sz="2400" dirty="0"/>
              <a:t>State &amp; Local government</a:t>
            </a:r>
          </a:p>
          <a:p>
            <a:r>
              <a:rPr lang="en-US" sz="2400" dirty="0"/>
              <a:t>NGOs</a:t>
            </a:r>
          </a:p>
          <a:p>
            <a:r>
              <a:rPr lang="en-US" sz="2400" dirty="0"/>
              <a:t>School Boards &amp; PTOs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160EA-957F-4F5C-908E-93C23E0B31DC}"/>
              </a:ext>
            </a:extLst>
          </p:cNvPr>
          <p:cNvSpPr txBox="1"/>
          <p:nvPr/>
        </p:nvSpPr>
        <p:spPr>
          <a:xfrm>
            <a:off x="5714070" y="2550110"/>
            <a:ext cx="612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Resources/networking, synergistic effect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40A24-9121-40F4-9F8C-2061742428BB}"/>
              </a:ext>
            </a:extLst>
          </p:cNvPr>
          <p:cNvSpPr txBox="1"/>
          <p:nvPr/>
        </p:nvSpPr>
        <p:spPr>
          <a:xfrm>
            <a:off x="5485468" y="1706994"/>
            <a:ext cx="612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CBA3B-3A55-4712-923B-6338FDB121CD}"/>
              </a:ext>
            </a:extLst>
          </p:cNvPr>
          <p:cNvSpPr txBox="1"/>
          <p:nvPr/>
        </p:nvSpPr>
        <p:spPr>
          <a:xfrm>
            <a:off x="5714070" y="2978735"/>
            <a:ext cx="544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Community investment and reward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8821-B274-4F14-9945-7B6ED272DE25}"/>
              </a:ext>
            </a:extLst>
          </p:cNvPr>
          <p:cNvSpPr txBox="1"/>
          <p:nvPr/>
        </p:nvSpPr>
        <p:spPr>
          <a:xfrm>
            <a:off x="5485470" y="3397835"/>
            <a:ext cx="544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Policy makers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19241-6E2C-4A72-83B5-52A3CF3F9B62}"/>
              </a:ext>
            </a:extLst>
          </p:cNvPr>
          <p:cNvSpPr txBox="1"/>
          <p:nvPr/>
        </p:nvSpPr>
        <p:spPr>
          <a:xfrm>
            <a:off x="5485470" y="4312235"/>
            <a:ext cx="544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Championship the cause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2773A6-7C8A-4DEB-8450-E6C6627C5B06}"/>
              </a:ext>
            </a:extLst>
          </p:cNvPr>
          <p:cNvSpPr txBox="1"/>
          <p:nvPr/>
        </p:nvSpPr>
        <p:spPr>
          <a:xfrm>
            <a:off x="5485470" y="3845510"/>
            <a:ext cx="544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Philanthropic collaboration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40477-7EF4-4E52-A84D-2E02629DA435}"/>
              </a:ext>
            </a:extLst>
          </p:cNvPr>
          <p:cNvSpPr txBox="1"/>
          <p:nvPr/>
        </p:nvSpPr>
        <p:spPr>
          <a:xfrm>
            <a:off x="5485470" y="2140535"/>
            <a:ext cx="612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Reduce business risk</a:t>
            </a:r>
          </a:p>
        </p:txBody>
      </p:sp>
    </p:spTree>
    <p:extLst>
      <p:ext uri="{BB962C8B-B14F-4D97-AF65-F5344CB8AC3E}">
        <p14:creationId xmlns:p14="http://schemas.microsoft.com/office/powerpoint/2010/main" val="4074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836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Who is Affected?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D727-40A2-4C6C-974D-EBBE60A6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40" y="1778696"/>
            <a:ext cx="5170055" cy="44399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kids</a:t>
            </a:r>
          </a:p>
          <a:p>
            <a:pPr lvl="1"/>
            <a:r>
              <a:rPr lang="en-US" dirty="0"/>
              <a:t>Pre-school to 6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lvl="1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Graders to High School Seniors</a:t>
            </a:r>
          </a:p>
          <a:p>
            <a:r>
              <a:rPr lang="en-US" dirty="0"/>
              <a:t>The families</a:t>
            </a:r>
          </a:p>
          <a:p>
            <a:pPr lvl="1"/>
            <a:r>
              <a:rPr lang="en-US" dirty="0"/>
              <a:t>Secondary resources</a:t>
            </a:r>
          </a:p>
          <a:p>
            <a:pPr lvl="1"/>
            <a:r>
              <a:rPr lang="en-US" dirty="0"/>
              <a:t>Healthier families</a:t>
            </a:r>
          </a:p>
          <a:p>
            <a:pPr lvl="1"/>
            <a:r>
              <a:rPr lang="en-US" dirty="0"/>
              <a:t>Refocus family priorities</a:t>
            </a:r>
          </a:p>
          <a:p>
            <a:r>
              <a:rPr lang="en-US" dirty="0"/>
              <a:t>The community</a:t>
            </a:r>
          </a:p>
          <a:p>
            <a:pPr lvl="1"/>
            <a:r>
              <a:rPr lang="en-US" dirty="0"/>
              <a:t>Strengthen communal fabric</a:t>
            </a:r>
          </a:p>
          <a:p>
            <a:pPr lvl="1"/>
            <a:r>
              <a:rPr lang="en-US" dirty="0"/>
              <a:t>Raise standard of living</a:t>
            </a:r>
          </a:p>
          <a:p>
            <a:r>
              <a:rPr lang="en-US" dirty="0"/>
              <a:t>Local Businesses</a:t>
            </a:r>
          </a:p>
          <a:p>
            <a:pPr lvl="1"/>
            <a:r>
              <a:rPr lang="en-US" dirty="0"/>
              <a:t>Stronger workforce</a:t>
            </a:r>
          </a:p>
          <a:p>
            <a:pPr lvl="1"/>
            <a:r>
              <a:rPr lang="en-US" dirty="0"/>
              <a:t>Community patronage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0291B-2AE1-486A-A18E-2A927F69CD3B}"/>
              </a:ext>
            </a:extLst>
          </p:cNvPr>
          <p:cNvSpPr txBox="1"/>
          <p:nvPr/>
        </p:nvSpPr>
        <p:spPr>
          <a:xfrm>
            <a:off x="5727966" y="2045030"/>
            <a:ext cx="589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Less susceptible to peer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27929-2218-4B1F-B9DF-B3FB9C7F8499}"/>
              </a:ext>
            </a:extLst>
          </p:cNvPr>
          <p:cNvSpPr txBox="1"/>
          <p:nvPr/>
        </p:nvSpPr>
        <p:spPr>
          <a:xfrm>
            <a:off x="5732581" y="2357208"/>
            <a:ext cx="5987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easily embarrassed or ashamed by peers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160EA-957F-4F5C-908E-93C23E0B31DC}"/>
              </a:ext>
            </a:extLst>
          </p:cNvPr>
          <p:cNvSpPr txBox="1"/>
          <p:nvPr/>
        </p:nvSpPr>
        <p:spPr>
          <a:xfrm>
            <a:off x="5732585" y="3056149"/>
            <a:ext cx="5891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Family income unburdened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2A112-1A9E-4CFF-890E-0001595EA42B}"/>
              </a:ext>
            </a:extLst>
          </p:cNvPr>
          <p:cNvSpPr txBox="1"/>
          <p:nvPr/>
        </p:nvSpPr>
        <p:spPr>
          <a:xfrm>
            <a:off x="5732585" y="4374272"/>
            <a:ext cx="601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Stronger families foster stable communities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40A24-9121-40F4-9F8C-2061742428BB}"/>
              </a:ext>
            </a:extLst>
          </p:cNvPr>
          <p:cNvSpPr txBox="1"/>
          <p:nvPr/>
        </p:nvSpPr>
        <p:spPr>
          <a:xfrm>
            <a:off x="6273240" y="1395322"/>
            <a:ext cx="435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Characteristics?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92230-AF95-4130-9FDE-5474134EE23A}"/>
              </a:ext>
            </a:extLst>
          </p:cNvPr>
          <p:cNvSpPr txBox="1"/>
          <p:nvPr/>
        </p:nvSpPr>
        <p:spPr>
          <a:xfrm>
            <a:off x="5732585" y="3370917"/>
            <a:ext cx="589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Food desert criteria recognized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77EA6-D6E1-45B7-A701-E8BD52F4D59F}"/>
              </a:ext>
            </a:extLst>
          </p:cNvPr>
          <p:cNvSpPr txBox="1"/>
          <p:nvPr/>
        </p:nvSpPr>
        <p:spPr>
          <a:xfrm>
            <a:off x="5732585" y="3668596"/>
            <a:ext cx="5897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Redirect resources to strengthen the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296AF-05EC-4B64-A616-35CED1F191F2}"/>
              </a:ext>
            </a:extLst>
          </p:cNvPr>
          <p:cNvSpPr txBox="1"/>
          <p:nvPr/>
        </p:nvSpPr>
        <p:spPr>
          <a:xfrm>
            <a:off x="5732585" y="4680498"/>
            <a:ext cx="6016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Communal sense of ownership and 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1C76F-2CB0-4C72-9DF5-84CF4D95C9C5}"/>
              </a:ext>
            </a:extLst>
          </p:cNvPr>
          <p:cNvSpPr txBox="1"/>
          <p:nvPr/>
        </p:nvSpPr>
        <p:spPr>
          <a:xfrm>
            <a:off x="5732585" y="5388374"/>
            <a:ext cx="620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Healthier and higher self-esteem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44779B-BB1C-4C0C-A60A-B7CD51C666EA}"/>
              </a:ext>
            </a:extLst>
          </p:cNvPr>
          <p:cNvSpPr txBox="1"/>
          <p:nvPr/>
        </p:nvSpPr>
        <p:spPr>
          <a:xfrm>
            <a:off x="5732585" y="5686052"/>
            <a:ext cx="620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Higher standard of living increases buying power</a:t>
            </a:r>
          </a:p>
        </p:txBody>
      </p:sp>
    </p:spTree>
    <p:extLst>
      <p:ext uri="{BB962C8B-B14F-4D97-AF65-F5344CB8AC3E}">
        <p14:creationId xmlns:p14="http://schemas.microsoft.com/office/powerpoint/2010/main" val="1264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02070C-7E5C-4202-83F2-A90E96020A76}"/>
              </a:ext>
            </a:extLst>
          </p:cNvPr>
          <p:cNvSpPr txBox="1">
            <a:spLocks/>
          </p:cNvSpPr>
          <p:nvPr/>
        </p:nvSpPr>
        <p:spPr>
          <a:xfrm>
            <a:off x="685800" y="2927237"/>
            <a:ext cx="10820400" cy="131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To study the main determinants and significant associations between socioeconomic and demographic characteristics and juvenile food insecurity in Clermont County, Ohio.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882A1-3873-499F-810B-2B724A15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612" y="123088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0092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82A1-3873-499F-810B-2B724A15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143" y="119644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Research Questions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8D40CE-C7FE-440D-8293-6D1A31DED481}"/>
              </a:ext>
            </a:extLst>
          </p:cNvPr>
          <p:cNvSpPr txBox="1">
            <a:spLocks/>
          </p:cNvSpPr>
          <p:nvPr/>
        </p:nvSpPr>
        <p:spPr>
          <a:xfrm>
            <a:off x="667812" y="2474921"/>
            <a:ext cx="10124013" cy="268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Are there correlations between socio-economic factors in the community and food insecurity among children of school age in Clermont County?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If correlations exist, can they be used as predictors in other regions to determine requirements for school food assistance programs and business collaboration to fill the shortfalls?</a:t>
            </a:r>
          </a:p>
        </p:txBody>
      </p:sp>
    </p:spTree>
    <p:extLst>
      <p:ext uri="{BB962C8B-B14F-4D97-AF65-F5344CB8AC3E}">
        <p14:creationId xmlns:p14="http://schemas.microsoft.com/office/powerpoint/2010/main" val="24291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8E38-0FD6-4219-AA0B-EAD57040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7" y="1181101"/>
            <a:ext cx="10970125" cy="520360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100" dirty="0">
                <a:solidFill>
                  <a:srgbClr val="FFFF00"/>
                </a:solidFill>
              </a:rPr>
              <a:t>Study Range 2013-2015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rgbClr val="FFFF00"/>
                </a:solidFill>
              </a:rPr>
              <a:t>Lookback Data to 2000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Ohio Department of Education, </a:t>
            </a:r>
            <a:r>
              <a:rPr lang="en-US" dirty="0">
                <a:solidFill>
                  <a:srgbClr val="00B0F0"/>
                </a:solidFill>
              </a:rPr>
              <a:t>http://education.ohio.gov/Topics/Other-Resources/Food-and-Nutrition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Data for Free and Reduced Price Meal Eligibility by School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Summer Food Service Programs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Clermont County GIS, </a:t>
            </a:r>
            <a:r>
              <a:rPr lang="en-US" dirty="0">
                <a:solidFill>
                  <a:srgbClr val="00B0F0"/>
                </a:solidFill>
              </a:rPr>
              <a:t>http://gis.clermontcountyohio.gov/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Base Map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Geographic Layers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American Community Survey, </a:t>
            </a:r>
            <a:r>
              <a:rPr lang="en-US" dirty="0">
                <a:solidFill>
                  <a:srgbClr val="00B0F0"/>
                </a:solidFill>
              </a:rPr>
              <a:t>https://www.census.gov/programs-surveys/acs/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Vehicle Accessibility by Household by Census Tract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Inter-County Migration by Household by Census Tract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Poverty by Household with Children by Family Type by Children’s Ages by Census Tract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U.S. Census Bureau TIGER/Line, </a:t>
            </a:r>
            <a:r>
              <a:rPr lang="en-US" dirty="0">
                <a:solidFill>
                  <a:srgbClr val="00B0F0"/>
                </a:solidFill>
              </a:rPr>
              <a:t>https://www.census.gov/geo/maps-data/data/tiger.html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Decennial Household with Children by Family Type by Children’s Ages by Census Block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Decennial Poverty by Household with Children by Family Type by Children’s Ages by Census Tract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5E8AED-BAB3-495A-86C0-8DC129C65810}"/>
              </a:ext>
            </a:extLst>
          </p:cNvPr>
          <p:cNvSpPr txBox="1">
            <a:spLocks/>
          </p:cNvSpPr>
          <p:nvPr/>
        </p:nvSpPr>
        <p:spPr>
          <a:xfrm>
            <a:off x="5801816" y="119644"/>
            <a:ext cx="5687292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Data Sources</a:t>
            </a:r>
          </a:p>
        </p:txBody>
      </p:sp>
    </p:spTree>
    <p:extLst>
      <p:ext uri="{BB962C8B-B14F-4D97-AF65-F5344CB8AC3E}">
        <p14:creationId xmlns:p14="http://schemas.microsoft.com/office/powerpoint/2010/main" val="18556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1259-8EE2-4C9B-981D-1B19A40F5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40641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Topic structure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117A64-2400-464D-BD1B-180C61F28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42268"/>
              </p:ext>
            </p:extLst>
          </p:nvPr>
        </p:nvGraphicFramePr>
        <p:xfrm>
          <a:off x="1436076" y="1816950"/>
          <a:ext cx="8473832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062">
                  <a:extLst>
                    <a:ext uri="{9D8B030D-6E8A-4147-A177-3AD203B41FA5}">
                      <a16:colId xmlns:a16="http://schemas.microsoft.com/office/drawing/2014/main" val="2888500468"/>
                    </a:ext>
                  </a:extLst>
                </a:gridCol>
                <a:gridCol w="1350108">
                  <a:extLst>
                    <a:ext uri="{9D8B030D-6E8A-4147-A177-3AD203B41FA5}">
                      <a16:colId xmlns:a16="http://schemas.microsoft.com/office/drawing/2014/main" val="4135889071"/>
                    </a:ext>
                  </a:extLst>
                </a:gridCol>
                <a:gridCol w="2977662">
                  <a:extLst>
                    <a:ext uri="{9D8B030D-6E8A-4147-A177-3AD203B41FA5}">
                      <a16:colId xmlns:a16="http://schemas.microsoft.com/office/drawing/2014/main" val="27317109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</a:rPr>
                        <a:t>5W Halo Report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FFFF00"/>
                          </a:solidFill>
                        </a:rPr>
                        <a:t>Study in Depth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78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How is the Study Relevant?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Purpose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13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Where is Clermont County?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Research Questions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44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Why is Clermont County Important?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Data 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81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How can Risk be Reduced?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Sample Data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00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What is the Ultimate Goal?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Methodology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8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When is the Need the Greatest?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International Application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91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 is My Audience?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Future Research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6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Who is Affected?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839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5E8AED-BAB3-495A-86C0-8DC129C65810}"/>
              </a:ext>
            </a:extLst>
          </p:cNvPr>
          <p:cNvSpPr txBox="1">
            <a:spLocks/>
          </p:cNvSpPr>
          <p:nvPr/>
        </p:nvSpPr>
        <p:spPr>
          <a:xfrm>
            <a:off x="2516957" y="119644"/>
            <a:ext cx="8972151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Clermont County Households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C20FE2-DC99-4635-A3AF-96DD4362BE29}"/>
              </a:ext>
            </a:extLst>
          </p:cNvPr>
          <p:cNvGrpSpPr/>
          <p:nvPr/>
        </p:nvGrpSpPr>
        <p:grpSpPr>
          <a:xfrm>
            <a:off x="5449830" y="1059164"/>
            <a:ext cx="1292341" cy="971420"/>
            <a:chOff x="5449830" y="1059164"/>
            <a:chExt cx="1292341" cy="9714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AE9A17-0012-4F53-A2D9-D096B31F940F}"/>
                </a:ext>
              </a:extLst>
            </p:cNvPr>
            <p:cNvSpPr/>
            <p:nvPr/>
          </p:nvSpPr>
          <p:spPr>
            <a:xfrm>
              <a:off x="5454977" y="1381360"/>
              <a:ext cx="1282046" cy="64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Est.</a:t>
              </a:r>
            </a:p>
            <a:p>
              <a:pPr algn="ctr"/>
              <a:r>
                <a:rPr lang="en-US" dirty="0"/>
                <a:t>52,934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3AF74A-C3C4-4E49-895F-BCC6B476A1EA}"/>
                </a:ext>
              </a:extLst>
            </p:cNvPr>
            <p:cNvSpPr txBox="1"/>
            <p:nvPr/>
          </p:nvSpPr>
          <p:spPr>
            <a:xfrm>
              <a:off x="5449830" y="1059164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2015 Total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0E1FBE-53E7-4B42-9BFD-411F9BD9D413}"/>
              </a:ext>
            </a:extLst>
          </p:cNvPr>
          <p:cNvGrpSpPr/>
          <p:nvPr/>
        </p:nvGrpSpPr>
        <p:grpSpPr>
          <a:xfrm>
            <a:off x="8284125" y="1790978"/>
            <a:ext cx="2323073" cy="980848"/>
            <a:chOff x="8180428" y="1790978"/>
            <a:chExt cx="2323073" cy="9808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E2EBCC-F23D-4513-94F8-B788FF26F4FA}"/>
                </a:ext>
              </a:extLst>
            </p:cNvPr>
            <p:cNvSpPr/>
            <p:nvPr/>
          </p:nvSpPr>
          <p:spPr>
            <a:xfrm>
              <a:off x="8700941" y="2122602"/>
              <a:ext cx="1282046" cy="64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3,973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173645-2140-4769-A9BA-7DBF0552388B}"/>
                </a:ext>
              </a:extLst>
            </p:cNvPr>
            <p:cNvSpPr txBox="1"/>
            <p:nvPr/>
          </p:nvSpPr>
          <p:spPr>
            <a:xfrm>
              <a:off x="8180428" y="1790978"/>
              <a:ext cx="2323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7.5% Below Poverty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E3E0BC-427A-4684-85CA-553BB91A475C}"/>
              </a:ext>
            </a:extLst>
          </p:cNvPr>
          <p:cNvGrpSpPr/>
          <p:nvPr/>
        </p:nvGrpSpPr>
        <p:grpSpPr>
          <a:xfrm>
            <a:off x="1051992" y="1790978"/>
            <a:ext cx="3134192" cy="971422"/>
            <a:chOff x="948295" y="1790978"/>
            <a:chExt cx="3134192" cy="9714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68AFA2F-2A29-425E-BEDC-10FB8DFB4094}"/>
                </a:ext>
              </a:extLst>
            </p:cNvPr>
            <p:cNvSpPr/>
            <p:nvPr/>
          </p:nvSpPr>
          <p:spPr>
            <a:xfrm>
              <a:off x="1875934" y="2113176"/>
              <a:ext cx="1282046" cy="64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49,263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11DD89-7C0E-4CC8-84E4-A89F254267A2}"/>
                </a:ext>
              </a:extLst>
            </p:cNvPr>
            <p:cNvSpPr txBox="1"/>
            <p:nvPr/>
          </p:nvSpPr>
          <p:spPr>
            <a:xfrm>
              <a:off x="948295" y="1790978"/>
              <a:ext cx="3134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92.5% At or Above Poverty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1A119C-A2ED-437B-AD56-92AE77273CC4}"/>
              </a:ext>
            </a:extLst>
          </p:cNvPr>
          <p:cNvGrpSpPr/>
          <p:nvPr/>
        </p:nvGrpSpPr>
        <p:grpSpPr>
          <a:xfrm>
            <a:off x="5195253" y="3203473"/>
            <a:ext cx="1791093" cy="1220824"/>
            <a:chOff x="5200453" y="2831824"/>
            <a:chExt cx="1791093" cy="122082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CA8F15-84B2-4E8F-8833-FAF47AA09CFD}"/>
                </a:ext>
              </a:extLst>
            </p:cNvPr>
            <p:cNvSpPr/>
            <p:nvPr/>
          </p:nvSpPr>
          <p:spPr>
            <a:xfrm>
              <a:off x="5200453" y="3107740"/>
              <a:ext cx="1791093" cy="6492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2500"/>
            </a:bodyPr>
            <a:lstStyle/>
            <a:p>
              <a:pPr algn="ctr"/>
              <a:r>
                <a:rPr lang="en-US" sz="1200" dirty="0"/>
                <a:t>Total</a:t>
              </a:r>
            </a:p>
            <a:p>
              <a:pPr algn="ctr" defTabSz="541338"/>
              <a:r>
                <a:rPr lang="en-US" sz="1000" dirty="0"/>
                <a:t>Children / No Children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02E9D2-893A-408D-BAAF-D55A1DA0BA04}"/>
                </a:ext>
              </a:extLst>
            </p:cNvPr>
            <p:cNvSpPr txBox="1"/>
            <p:nvPr/>
          </p:nvSpPr>
          <p:spPr>
            <a:xfrm>
              <a:off x="5668639" y="2831824"/>
              <a:ext cx="854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Legend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8D46E8-F9F4-4EB5-9B02-A4A32D56D4B8}"/>
                </a:ext>
              </a:extLst>
            </p:cNvPr>
            <p:cNvSpPr txBox="1"/>
            <p:nvPr/>
          </p:nvSpPr>
          <p:spPr>
            <a:xfrm>
              <a:off x="5236154" y="3744871"/>
              <a:ext cx="1725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Ratio Kids/No Kids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FD1C2C-1C7B-44D0-BA03-39303D2D7B07}"/>
              </a:ext>
            </a:extLst>
          </p:cNvPr>
          <p:cNvGrpSpPr/>
          <p:nvPr/>
        </p:nvGrpSpPr>
        <p:grpSpPr>
          <a:xfrm>
            <a:off x="1646705" y="3338240"/>
            <a:ext cx="1944763" cy="1294727"/>
            <a:chOff x="1611570" y="3485622"/>
            <a:chExt cx="1944763" cy="12947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619DFF-51EF-4366-B6AD-A6AD6A957796}"/>
                </a:ext>
              </a:extLst>
            </p:cNvPr>
            <p:cNvSpPr/>
            <p:nvPr/>
          </p:nvSpPr>
          <p:spPr>
            <a:xfrm>
              <a:off x="1656192" y="3813526"/>
              <a:ext cx="1791093" cy="64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40,064</a:t>
              </a:r>
            </a:p>
            <a:p>
              <a:pPr algn="ctr"/>
              <a:r>
                <a:rPr lang="en-US" sz="1200" dirty="0"/>
                <a:t>16,426 / 23,638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815126-D599-4E62-A39D-71E313CF973A}"/>
                </a:ext>
              </a:extLst>
            </p:cNvPr>
            <p:cNvSpPr txBox="1"/>
            <p:nvPr/>
          </p:nvSpPr>
          <p:spPr>
            <a:xfrm>
              <a:off x="1611570" y="3485622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Married Couple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25B130-4998-4179-8A85-A0F9A437D600}"/>
                </a:ext>
              </a:extLst>
            </p:cNvPr>
            <p:cNvSpPr txBox="1"/>
            <p:nvPr/>
          </p:nvSpPr>
          <p:spPr>
            <a:xfrm>
              <a:off x="2236707" y="4411017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0.7:1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BE2091-53B9-4B15-97C8-46F3A97AEF16}"/>
              </a:ext>
            </a:extLst>
          </p:cNvPr>
          <p:cNvGrpSpPr/>
          <p:nvPr/>
        </p:nvGrpSpPr>
        <p:grpSpPr>
          <a:xfrm>
            <a:off x="115253" y="5055147"/>
            <a:ext cx="2220481" cy="1287581"/>
            <a:chOff x="11556" y="5067023"/>
            <a:chExt cx="2220481" cy="1287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DF45B4-B037-452C-AD4C-D10AAFC6EB70}"/>
                </a:ext>
              </a:extLst>
            </p:cNvPr>
            <p:cNvSpPr/>
            <p:nvPr/>
          </p:nvSpPr>
          <p:spPr>
            <a:xfrm>
              <a:off x="335444" y="5382438"/>
              <a:ext cx="1572704" cy="6487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3,326</a:t>
              </a:r>
            </a:p>
            <a:p>
              <a:pPr algn="ctr"/>
              <a:r>
                <a:rPr lang="en-US" sz="1200" dirty="0"/>
                <a:t>1,889 / 1,437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E94439-C368-4601-9254-885BF8C22214}"/>
                </a:ext>
              </a:extLst>
            </p:cNvPr>
            <p:cNvSpPr txBox="1"/>
            <p:nvPr/>
          </p:nvSpPr>
          <p:spPr>
            <a:xfrm>
              <a:off x="11556" y="5067023"/>
              <a:ext cx="2220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Male Householder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DBF225-0E30-4053-999C-3289C7781ABD}"/>
                </a:ext>
              </a:extLst>
            </p:cNvPr>
            <p:cNvSpPr txBox="1"/>
            <p:nvPr/>
          </p:nvSpPr>
          <p:spPr>
            <a:xfrm>
              <a:off x="772983" y="598527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1.3:1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F8D225-6341-456F-8E57-B7351A43A380}"/>
              </a:ext>
            </a:extLst>
          </p:cNvPr>
          <p:cNvGrpSpPr/>
          <p:nvPr/>
        </p:nvGrpSpPr>
        <p:grpSpPr>
          <a:xfrm>
            <a:off x="2643050" y="5045720"/>
            <a:ext cx="2488182" cy="1291681"/>
            <a:chOff x="2947329" y="5067023"/>
            <a:chExt cx="2488182" cy="129168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45DEF7-3A81-4793-AFFB-5D13A4783DE4}"/>
                </a:ext>
              </a:extLst>
            </p:cNvPr>
            <p:cNvSpPr/>
            <p:nvPr/>
          </p:nvSpPr>
          <p:spPr>
            <a:xfrm>
              <a:off x="3386182" y="5386344"/>
              <a:ext cx="1572768" cy="64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5,873</a:t>
              </a:r>
            </a:p>
            <a:p>
              <a:pPr algn="ctr"/>
              <a:r>
                <a:rPr lang="en-US" sz="1200" dirty="0"/>
                <a:t>3,640 / 2,233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1DCDCA-7DF0-4928-9617-8CB8E0BE80B8}"/>
                </a:ext>
              </a:extLst>
            </p:cNvPr>
            <p:cNvSpPr txBox="1"/>
            <p:nvPr/>
          </p:nvSpPr>
          <p:spPr>
            <a:xfrm>
              <a:off x="2947329" y="5067023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Female Householder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0BF332-7AEA-42B5-A651-D9329B8F8F2F}"/>
                </a:ext>
              </a:extLst>
            </p:cNvPr>
            <p:cNvSpPr txBox="1"/>
            <p:nvPr/>
          </p:nvSpPr>
          <p:spPr>
            <a:xfrm>
              <a:off x="3836404" y="598937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1.6:1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0B72D9-55FD-4FAC-AB10-D96119CC9807}"/>
              </a:ext>
            </a:extLst>
          </p:cNvPr>
          <p:cNvGrpSpPr/>
          <p:nvPr/>
        </p:nvGrpSpPr>
        <p:grpSpPr>
          <a:xfrm>
            <a:off x="8473277" y="3338240"/>
            <a:ext cx="1944763" cy="1283975"/>
            <a:chOff x="8635667" y="3357515"/>
            <a:chExt cx="1944763" cy="128397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769857A-ADA3-4D97-88A7-8ACF77B38B16}"/>
                </a:ext>
              </a:extLst>
            </p:cNvPr>
            <p:cNvSpPr/>
            <p:nvPr/>
          </p:nvSpPr>
          <p:spPr>
            <a:xfrm>
              <a:off x="8711937" y="3681283"/>
              <a:ext cx="1792224" cy="64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1,610</a:t>
              </a:r>
            </a:p>
            <a:p>
              <a:pPr algn="ctr"/>
              <a:r>
                <a:rPr lang="en-US" sz="1200" dirty="0"/>
                <a:t>1,094 / 516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DAA96E-6CF3-45D3-BA8E-7F071E697A59}"/>
                </a:ext>
              </a:extLst>
            </p:cNvPr>
            <p:cNvSpPr txBox="1"/>
            <p:nvPr/>
          </p:nvSpPr>
          <p:spPr>
            <a:xfrm>
              <a:off x="8635667" y="3357515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Married Couple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CBBBC56-C81F-41EF-ACF0-FF0160F4C671}"/>
                </a:ext>
              </a:extLst>
            </p:cNvPr>
            <p:cNvSpPr txBox="1"/>
            <p:nvPr/>
          </p:nvSpPr>
          <p:spPr>
            <a:xfrm>
              <a:off x="9259234" y="4272158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2.1:1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948971-C2F2-4312-860C-9C8DA582360C}"/>
              </a:ext>
            </a:extLst>
          </p:cNvPr>
          <p:cNvGrpSpPr/>
          <p:nvPr/>
        </p:nvGrpSpPr>
        <p:grpSpPr>
          <a:xfrm>
            <a:off x="6948095" y="5084013"/>
            <a:ext cx="2220481" cy="1300169"/>
            <a:chOff x="6974182" y="5067023"/>
            <a:chExt cx="2220481" cy="130016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B52DAA-FC95-4F7C-B3C6-B9B089F10AAC}"/>
                </a:ext>
              </a:extLst>
            </p:cNvPr>
            <p:cNvSpPr/>
            <p:nvPr/>
          </p:nvSpPr>
          <p:spPr>
            <a:xfrm>
              <a:off x="7298039" y="5389220"/>
              <a:ext cx="1572768" cy="64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444</a:t>
              </a:r>
            </a:p>
            <a:p>
              <a:pPr algn="ctr"/>
              <a:r>
                <a:rPr lang="en-US" sz="1200" dirty="0"/>
                <a:t>395 / 49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F2C34F-CCAF-44B9-9D4A-BD7A6E4A9CDC}"/>
                </a:ext>
              </a:extLst>
            </p:cNvPr>
            <p:cNvSpPr txBox="1"/>
            <p:nvPr/>
          </p:nvSpPr>
          <p:spPr>
            <a:xfrm>
              <a:off x="6974182" y="5067023"/>
              <a:ext cx="2220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Male Householder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74D60D-3E81-4014-8D01-9BA978306D5F}"/>
                </a:ext>
              </a:extLst>
            </p:cNvPr>
            <p:cNvSpPr txBox="1"/>
            <p:nvPr/>
          </p:nvSpPr>
          <p:spPr>
            <a:xfrm>
              <a:off x="7735608" y="599786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8.1:1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6CE105-9B9A-4020-AD36-DE58286DCDA7}"/>
              </a:ext>
            </a:extLst>
          </p:cNvPr>
          <p:cNvGrpSpPr/>
          <p:nvPr/>
        </p:nvGrpSpPr>
        <p:grpSpPr>
          <a:xfrm>
            <a:off x="9597993" y="5067023"/>
            <a:ext cx="2488182" cy="1307608"/>
            <a:chOff x="9946951" y="5040695"/>
            <a:chExt cx="2488182" cy="130760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880D3B-837F-48A7-86D5-8A88D7095306}"/>
                </a:ext>
              </a:extLst>
            </p:cNvPr>
            <p:cNvSpPr/>
            <p:nvPr/>
          </p:nvSpPr>
          <p:spPr>
            <a:xfrm>
              <a:off x="10404658" y="5376882"/>
              <a:ext cx="1572768" cy="6492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1,919</a:t>
              </a:r>
            </a:p>
            <a:p>
              <a:pPr algn="ctr"/>
              <a:r>
                <a:rPr lang="en-US" sz="1200" dirty="0"/>
                <a:t>1,650 / 269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3F88D9-E29F-456C-B5DA-F57779DAF69A}"/>
                </a:ext>
              </a:extLst>
            </p:cNvPr>
            <p:cNvSpPr txBox="1"/>
            <p:nvPr/>
          </p:nvSpPr>
          <p:spPr>
            <a:xfrm>
              <a:off x="9946951" y="5040695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Female Householder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9B591D-D1C2-4351-9F51-E251FFE3B3D4}"/>
                </a:ext>
              </a:extLst>
            </p:cNvPr>
            <p:cNvSpPr txBox="1"/>
            <p:nvPr/>
          </p:nvSpPr>
          <p:spPr>
            <a:xfrm>
              <a:off x="10842225" y="5978971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6.1:1</a:t>
              </a:r>
            </a:p>
          </p:txBody>
        </p:sp>
      </p:grp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D2B2E17-4519-4B9B-AC7E-31C71249AF62}"/>
              </a:ext>
            </a:extLst>
          </p:cNvPr>
          <p:cNvCxnSpPr>
            <a:cxnSpLocks/>
            <a:stCxn id="6" idx="3"/>
            <a:endCxn id="10" idx="6"/>
          </p:cNvCxnSpPr>
          <p:nvPr/>
        </p:nvCxnSpPr>
        <p:spPr>
          <a:xfrm rot="5400000">
            <a:off x="4201063" y="996122"/>
            <a:ext cx="502281" cy="23810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C3B5419-C1B3-4D66-AE0F-4180598C4BE4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 rot="16200000" flipH="1">
            <a:off x="7421102" y="1063677"/>
            <a:ext cx="511707" cy="22553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7ED86BEC-863F-4B99-AC7C-C2775248A037}"/>
              </a:ext>
            </a:extLst>
          </p:cNvPr>
          <p:cNvCxnSpPr>
            <a:stCxn id="10" idx="3"/>
            <a:endCxn id="17" idx="0"/>
          </p:cNvCxnSpPr>
          <p:nvPr/>
        </p:nvCxnSpPr>
        <p:spPr>
          <a:xfrm rot="5400000">
            <a:off x="502526" y="3390291"/>
            <a:ext cx="2387824" cy="941888"/>
          </a:xfrm>
          <a:prstGeom prst="bentConnector3">
            <a:avLst>
              <a:gd name="adj1" fmla="val 160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7D2AF211-DF61-4248-AD6E-E48E665F189C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 rot="5400000">
            <a:off x="2331951" y="3049537"/>
            <a:ext cx="575840" cy="15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C4AECAA-2250-40EE-B016-F4BF862ADDE7}"/>
              </a:ext>
            </a:extLst>
          </p:cNvPr>
          <p:cNvCxnSpPr>
            <a:cxnSpLocks/>
            <a:stCxn id="10" idx="5"/>
            <a:endCxn id="19" idx="0"/>
          </p:cNvCxnSpPr>
          <p:nvPr/>
        </p:nvCxnSpPr>
        <p:spPr>
          <a:xfrm rot="16200000" flipH="1">
            <a:off x="2291335" y="3449913"/>
            <a:ext cx="2378397" cy="813215"/>
          </a:xfrm>
          <a:prstGeom prst="bentConnector3">
            <a:avLst>
              <a:gd name="adj1" fmla="val 163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78EB074A-AC32-40F3-859D-892D217DAD2F}"/>
              </a:ext>
            </a:extLst>
          </p:cNvPr>
          <p:cNvCxnSpPr>
            <a:stCxn id="8" idx="4"/>
            <a:endCxn id="21" idx="0"/>
          </p:cNvCxnSpPr>
          <p:nvPr/>
        </p:nvCxnSpPr>
        <p:spPr>
          <a:xfrm rot="5400000">
            <a:off x="9162453" y="3055032"/>
            <a:ext cx="566414" cy="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17C53F1A-96C5-44A4-8D91-4AA37978DC5E}"/>
              </a:ext>
            </a:extLst>
          </p:cNvPr>
          <p:cNvCxnSpPr>
            <a:stCxn id="8" idx="3"/>
            <a:endCxn id="23" idx="0"/>
          </p:cNvCxnSpPr>
          <p:nvPr/>
        </p:nvCxnSpPr>
        <p:spPr>
          <a:xfrm rot="5400000">
            <a:off x="7321731" y="3413355"/>
            <a:ext cx="2407264" cy="934053"/>
          </a:xfrm>
          <a:prstGeom prst="bentConnector3">
            <a:avLst>
              <a:gd name="adj1" fmla="val 151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36D8FA57-F69D-4A73-AA49-19D715EA48C9}"/>
              </a:ext>
            </a:extLst>
          </p:cNvPr>
          <p:cNvCxnSpPr>
            <a:stCxn id="8" idx="5"/>
            <a:endCxn id="25" idx="0"/>
          </p:cNvCxnSpPr>
          <p:nvPr/>
        </p:nvCxnSpPr>
        <p:spPr>
          <a:xfrm rot="16200000" flipH="1">
            <a:off x="9175371" y="3400310"/>
            <a:ext cx="2390274" cy="943151"/>
          </a:xfrm>
          <a:prstGeom prst="bentConnector3">
            <a:avLst>
              <a:gd name="adj1" fmla="val 152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4934C37-9599-4E21-AA0D-C4283812C8F4}"/>
              </a:ext>
            </a:extLst>
          </p:cNvPr>
          <p:cNvSpPr txBox="1"/>
          <p:nvPr/>
        </p:nvSpPr>
        <p:spPr>
          <a:xfrm>
            <a:off x="9213299" y="6547618"/>
            <a:ext cx="2978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ACS 5-Year Estimate (2010-2015)</a:t>
            </a:r>
          </a:p>
        </p:txBody>
      </p:sp>
    </p:spTree>
    <p:extLst>
      <p:ext uri="{BB962C8B-B14F-4D97-AF65-F5344CB8AC3E}">
        <p14:creationId xmlns:p14="http://schemas.microsoft.com/office/powerpoint/2010/main" val="6757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65156-EDE4-418D-A202-F800880E4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314" y="547695"/>
            <a:ext cx="9401686" cy="6310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9D2DD2-081D-463C-B1F2-57612A631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344"/>
            <a:ext cx="12192000" cy="1470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698BA-DC1D-4325-9004-467C54338887}"/>
              </a:ext>
            </a:extLst>
          </p:cNvPr>
          <p:cNvSpPr txBox="1"/>
          <p:nvPr/>
        </p:nvSpPr>
        <p:spPr>
          <a:xfrm>
            <a:off x="279604" y="2326852"/>
            <a:ext cx="2127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Local Indicators of a Nationwide Problem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Increased</a:t>
            </a:r>
          </a:p>
          <a:p>
            <a:pPr algn="ctr"/>
            <a:r>
              <a:rPr lang="en-US" dirty="0"/>
              <a:t>Free and Reduced Price School Meals in Clermont County </a:t>
            </a:r>
            <a:r>
              <a:rPr lang="en-US" sz="1400" dirty="0"/>
              <a:t>(Business Corridor highlighted)</a:t>
            </a:r>
          </a:p>
          <a:p>
            <a:pPr algn="ctr"/>
            <a:endParaRPr lang="en-US" sz="1400" dirty="0"/>
          </a:p>
          <a:p>
            <a:pPr algn="ctr"/>
            <a:r>
              <a:rPr lang="en-US" sz="1200" dirty="0"/>
              <a:t>2015-2016 school year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F84D73-BEE8-44EF-BF2D-257DFC514336}"/>
              </a:ext>
            </a:extLst>
          </p:cNvPr>
          <p:cNvSpPr/>
          <p:nvPr/>
        </p:nvSpPr>
        <p:spPr>
          <a:xfrm rot="793429">
            <a:off x="3438720" y="2194484"/>
            <a:ext cx="3691927" cy="905070"/>
          </a:xfrm>
          <a:prstGeom prst="ellipse">
            <a:avLst/>
          </a:prstGeom>
          <a:solidFill>
            <a:srgbClr val="FFFF00">
              <a:alpha val="15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603E9-5929-4109-97CB-7C92C08505D6}"/>
              </a:ext>
            </a:extLst>
          </p:cNvPr>
          <p:cNvSpPr/>
          <p:nvPr/>
        </p:nvSpPr>
        <p:spPr>
          <a:xfrm rot="793429">
            <a:off x="8544571" y="2199565"/>
            <a:ext cx="3691927" cy="905070"/>
          </a:xfrm>
          <a:prstGeom prst="ellipse">
            <a:avLst/>
          </a:prstGeom>
          <a:solidFill>
            <a:srgbClr val="FFFF00">
              <a:alpha val="15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188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5E8AED-BAB3-495A-86C0-8DC129C65810}"/>
              </a:ext>
            </a:extLst>
          </p:cNvPr>
          <p:cNvSpPr txBox="1">
            <a:spLocks/>
          </p:cNvSpPr>
          <p:nvPr/>
        </p:nvSpPr>
        <p:spPr>
          <a:xfrm>
            <a:off x="5793270" y="119644"/>
            <a:ext cx="5687292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Methodology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009D17-070E-46E7-BBB6-DDC2945A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Correlations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Pearson </a:t>
            </a:r>
            <a:r>
              <a:rPr lang="en-US" i="1" dirty="0"/>
              <a:t>r to study correlations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Regression Analysis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/>
              <a:t>GeoDa</a:t>
            </a:r>
            <a:r>
              <a:rPr lang="en-US" dirty="0"/>
              <a:t> for regression</a:t>
            </a:r>
          </a:p>
          <a:p>
            <a:pPr marL="457200" lvl="1" indent="0">
              <a:buNone/>
            </a:pPr>
            <a:r>
              <a:rPr lang="en-US" dirty="0"/>
              <a:t>Three significance levels: 90%, 95% and 99%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63351-DB4E-4AF0-8FB5-E552A367E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1140" y="3429000"/>
            <a:ext cx="2476190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4307"/>
            <a:ext cx="8610600" cy="7406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International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D727-40A2-4C6C-974D-EBBE60A6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70" y="1977080"/>
            <a:ext cx="11327028" cy="42342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000" dirty="0">
                <a:solidFill>
                  <a:srgbClr val="FFFF00"/>
                </a:solidFill>
              </a:rPr>
              <a:t>Clermont County is a contemporary, predictive socioeconomic model of the dynamics experienced when business expansion invades an under-developed region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sz="2400" dirty="0"/>
              <a:t>Australia – Do food banks, etc. give governments an excuse to neglect food insecurity within their jurisdictions? (Rose &amp; Booth, 2017)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sz="2400" dirty="0"/>
              <a:t>Africa – “The desire for convenience, driven by </a:t>
            </a:r>
            <a:r>
              <a:rPr lang="en-US" sz="2400" dirty="0" err="1"/>
              <a:t>urbanisation</a:t>
            </a:r>
            <a:r>
              <a:rPr lang="en-US" sz="2400" dirty="0"/>
              <a:t> and nutrition transition has increased the consumption of highly processed, less nutritious foods.” (</a:t>
            </a:r>
            <a:r>
              <a:rPr lang="en-US" sz="2400" dirty="0" err="1"/>
              <a:t>Vilakati</a:t>
            </a:r>
            <a:r>
              <a:rPr lang="en-US" sz="2400" dirty="0"/>
              <a:t>, 2016)</a:t>
            </a:r>
          </a:p>
          <a:p>
            <a:pPr>
              <a:lnSpc>
                <a:spcPct val="110000"/>
              </a:lnSpc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sz="2400" dirty="0"/>
              <a:t>America – 14% of U.S. households (48M, 1-in-7 people) in 2014 experienced hunger while wondering if a next meal was in their future (Cohen &amp; Zagorsky, 2016)</a:t>
            </a:r>
          </a:p>
        </p:txBody>
      </p:sp>
    </p:spTree>
    <p:extLst>
      <p:ext uri="{BB962C8B-B14F-4D97-AF65-F5344CB8AC3E}">
        <p14:creationId xmlns:p14="http://schemas.microsoft.com/office/powerpoint/2010/main" val="18230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9644"/>
            <a:ext cx="8610600" cy="7406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D727-40A2-4C6C-974D-EBBE60A6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2136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</a:rPr>
              <a:t>Enhance food security with an emphasis on children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Community gardens managed by the children and their mentors</a:t>
            </a:r>
          </a:p>
          <a:p>
            <a:endParaRPr lang="en-US" sz="1000" dirty="0"/>
          </a:p>
          <a:p>
            <a:r>
              <a:rPr lang="en-US" dirty="0"/>
              <a:t>Family nutrition education to combat obesity, diabetes, and heart disease</a:t>
            </a:r>
          </a:p>
          <a:p>
            <a:endParaRPr lang="en-US" sz="1000" dirty="0"/>
          </a:p>
          <a:p>
            <a:r>
              <a:rPr lang="en-US" dirty="0"/>
              <a:t>After-school physical activity, educational, or extension/self-sufficiency programs</a:t>
            </a:r>
          </a:p>
          <a:p>
            <a:endParaRPr lang="en-US" sz="1000" dirty="0"/>
          </a:p>
          <a:p>
            <a:r>
              <a:rPr lang="en-US" dirty="0"/>
              <a:t>Effectiveness of “Breakfast in the Classroom” to remove peer-pressure stigma and increase participation among eligible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Previous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D727-40A2-4C6C-974D-EBBE60A6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46276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“Identifying and Measuring Food Deserts in Rural Ohio”</a:t>
            </a:r>
          </a:p>
          <a:p>
            <a:pPr marL="0" indent="0" algn="ctr">
              <a:buNone/>
            </a:pPr>
            <a:r>
              <a:rPr lang="en-US" dirty="0" err="1"/>
              <a:t>Mulangu</a:t>
            </a:r>
            <a:r>
              <a:rPr lang="en-US" dirty="0"/>
              <a:t> &amp; Clark (2012)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“Examining the role between the residential neighborhood food environment and diet among low-income households in Detroit, Michigan”</a:t>
            </a:r>
          </a:p>
          <a:p>
            <a:pPr marL="0" indent="0" algn="ctr">
              <a:buNone/>
            </a:pPr>
            <a:r>
              <a:rPr lang="en-US" dirty="0"/>
              <a:t>LeDoux &amp; </a:t>
            </a:r>
            <a:r>
              <a:rPr lang="en-US" dirty="0" err="1"/>
              <a:t>Vojnovik</a:t>
            </a:r>
            <a:r>
              <a:rPr lang="en-US" dirty="0"/>
              <a:t> (2014)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“U.S. is a land of plenty, so why do millions of Americans still go hungry?”</a:t>
            </a:r>
          </a:p>
          <a:p>
            <a:pPr marL="0" indent="0" algn="ctr">
              <a:buNone/>
            </a:pPr>
            <a:r>
              <a:rPr lang="en-US" dirty="0"/>
              <a:t>Cohen &amp; Zagorsky (2016)</a:t>
            </a:r>
          </a:p>
        </p:txBody>
      </p:sp>
    </p:spTree>
    <p:extLst>
      <p:ext uri="{BB962C8B-B14F-4D97-AF65-F5344CB8AC3E}">
        <p14:creationId xmlns:p14="http://schemas.microsoft.com/office/powerpoint/2010/main" val="12566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0D2F2E-371D-4967-9EBC-D825F314E52B}"/>
              </a:ext>
            </a:extLst>
          </p:cNvPr>
          <p:cNvSpPr txBox="1">
            <a:spLocks/>
          </p:cNvSpPr>
          <p:nvPr/>
        </p:nvSpPr>
        <p:spPr>
          <a:xfrm>
            <a:off x="1571625" y="1226440"/>
            <a:ext cx="9058276" cy="5560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00" dirty="0"/>
              <a:t>Using 5W Halo, we defined the problem space – Who, What, Where, When, Why and How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Opportunity was discovered that encourages a cyclic support system for: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The children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The community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Local business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Clermont County is important because it can provide a model solution for other regions where: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The community is rural overall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Businesses are expanding into the area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Risk to community and business must be reduced in order for all to survive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Goals are multi-faceted: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Short term: juvenile nutrition for physical and mental health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Long term: community resilience, business success and holistic progress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Interested parties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Policy changers and champions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Benefactors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How the Study in Depth shall be conducted</a:t>
            </a:r>
          </a:p>
        </p:txBody>
      </p:sp>
    </p:spTree>
    <p:extLst>
      <p:ext uri="{BB962C8B-B14F-4D97-AF65-F5344CB8AC3E}">
        <p14:creationId xmlns:p14="http://schemas.microsoft.com/office/powerpoint/2010/main" val="40773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836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D727-40A2-4C6C-974D-EBBE60A6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9571"/>
            <a:ext cx="11430000" cy="5123935"/>
          </a:xfrm>
        </p:spPr>
        <p:txBody>
          <a:bodyPr>
            <a:noAutofit/>
          </a:bodyPr>
          <a:lstStyle/>
          <a:p>
            <a:r>
              <a:rPr lang="en-US" sz="1200" dirty="0" err="1"/>
              <a:t>Anselin</a:t>
            </a:r>
            <a:r>
              <a:rPr lang="en-US" sz="1200" dirty="0"/>
              <a:t>, L. (Producer). (2017, 2017-11-10). </a:t>
            </a:r>
            <a:r>
              <a:rPr lang="en-US" sz="1200" dirty="0" err="1"/>
              <a:t>GeoDa</a:t>
            </a:r>
            <a:r>
              <a:rPr lang="en-US" sz="1200" dirty="0"/>
              <a:t>. [graphic] Retrieved from </a:t>
            </a:r>
            <a:r>
              <a:rPr lang="en-US" sz="1200" u="sng" dirty="0">
                <a:hlinkClick r:id="rId2"/>
              </a:rPr>
              <a:t>https://spatial.uchicago.edu/software</a:t>
            </a:r>
            <a:endParaRPr lang="en-US" sz="1200" dirty="0"/>
          </a:p>
          <a:p>
            <a:r>
              <a:rPr lang="en-US" sz="1200" dirty="0"/>
              <a:t>Building Strong Communities. (2014, 2017-10-29). [graphic] Retrieved from </a:t>
            </a:r>
            <a:r>
              <a:rPr lang="en-US" sz="1200" u="sng" dirty="0">
                <a:hlinkClick r:id="rId3"/>
              </a:rPr>
              <a:t>https://www.eventbrite.com/e/building-strong-community-fundraiser-tickets-10984040561#</a:t>
            </a:r>
            <a:endParaRPr lang="en-US" sz="1200" dirty="0"/>
          </a:p>
          <a:p>
            <a:r>
              <a:rPr lang="en-US" sz="1200" dirty="0"/>
              <a:t>Business Risk Concept. [Graphic] Retrieved from </a:t>
            </a:r>
            <a:r>
              <a:rPr lang="en-US" sz="1200" u="sng" dirty="0">
                <a:hlinkClick r:id="rId4"/>
              </a:rPr>
              <a:t>http://4.bp.blogspot.com/--4P3mXeLXQo/TfBUrJK3hZI/AAAAAAAAAF8/2a84XLPZB5E/s1600/business-risk-concept-pic.jpg</a:t>
            </a:r>
            <a:endParaRPr lang="en-US" sz="1200" dirty="0"/>
          </a:p>
          <a:p>
            <a:r>
              <a:rPr lang="en-US" sz="1200" dirty="0"/>
              <a:t>Clermont County GIS. (2017). </a:t>
            </a:r>
            <a:r>
              <a:rPr lang="en-US" sz="1200" i="1" dirty="0"/>
              <a:t>Clermont County Shapefile Layers</a:t>
            </a:r>
            <a:r>
              <a:rPr lang="en-US" sz="1200" dirty="0"/>
              <a:t>. Retrieved from: </a:t>
            </a:r>
            <a:r>
              <a:rPr lang="en-US" sz="1200" u="sng" dirty="0">
                <a:hlinkClick r:id="rId5"/>
              </a:rPr>
              <a:t>http://gis.clermontcountyohio.gov/</a:t>
            </a:r>
            <a:endParaRPr lang="en-US" sz="1200" dirty="0"/>
          </a:p>
          <a:p>
            <a:r>
              <a:rPr lang="en-US" sz="1200" dirty="0"/>
              <a:t>Cohen, J. H., &amp; Zagorsky, J. L. (2016). U.S. is a land of plenty, so why do millions of Americans still go hungry? Retrieved from The Conversation website: </a:t>
            </a:r>
            <a:r>
              <a:rPr lang="en-US" sz="1200" u="sng" dirty="0">
                <a:hlinkClick r:id="rId6"/>
              </a:rPr>
              <a:t>https://theconversation.com/u-s-is-a-land-of-plenty-so-why-do-millions-of-americans-still-go-hungry-55791</a:t>
            </a:r>
            <a:endParaRPr lang="en-US" sz="1200" dirty="0"/>
          </a:p>
          <a:p>
            <a:r>
              <a:rPr lang="en-US" sz="1200" dirty="0"/>
              <a:t>Coleman-Jensen, A., </a:t>
            </a:r>
            <a:r>
              <a:rPr lang="en-US" sz="1200" dirty="0" err="1"/>
              <a:t>Rabbitt</a:t>
            </a:r>
            <a:r>
              <a:rPr lang="en-US" sz="1200" dirty="0"/>
              <a:t>, M. P., Gregory, C. A., &amp; Singh, A. (2017). </a:t>
            </a:r>
            <a:r>
              <a:rPr lang="en-US" sz="1200" i="1" dirty="0"/>
              <a:t>Household Food Security in the United States in 2016</a:t>
            </a:r>
            <a:r>
              <a:rPr lang="en-US" sz="1200" dirty="0"/>
              <a:t>. Retrieved from </a:t>
            </a:r>
            <a:r>
              <a:rPr lang="en-US" sz="1200" u="sng" dirty="0">
                <a:hlinkClick r:id="rId7"/>
              </a:rPr>
              <a:t>https://www.ers.usda.gov/publications/pub-details/?pubid=84972</a:t>
            </a:r>
            <a:endParaRPr lang="en-US" sz="1200" dirty="0"/>
          </a:p>
          <a:p>
            <a:r>
              <a:rPr lang="en-US" sz="1200" dirty="0"/>
              <a:t>Community Building. (2010, 2017-10-29). [Graphic] Retrieved from </a:t>
            </a:r>
            <a:r>
              <a:rPr lang="en-US" sz="1200" u="sng" dirty="0">
                <a:hlinkClick r:id="rId8"/>
              </a:rPr>
              <a:t>http://recruitmentdad.com/wp-content/uploads/2010/10/community-building.jpg</a:t>
            </a:r>
            <a:endParaRPr lang="en-US" sz="1200" dirty="0"/>
          </a:p>
          <a:p>
            <a:r>
              <a:rPr lang="en-US" sz="1200" dirty="0"/>
              <a:t>Community Shares of Cincinnati. (2014, 2014-01-20). SNAP Out of It! Challenge. Retrieved from </a:t>
            </a:r>
            <a:r>
              <a:rPr lang="en-US" sz="1200" u="sng" dirty="0">
                <a:hlinkClick r:id="rId9"/>
              </a:rPr>
              <a:t>http://www.cintishares.org/snap/CS-CintiSNAP/FAQ.html</a:t>
            </a:r>
            <a:endParaRPr lang="en-US" sz="1200" dirty="0"/>
          </a:p>
          <a:p>
            <a:r>
              <a:rPr lang="en-US" sz="1200" dirty="0"/>
              <a:t>Corcoran, S., &amp; Schwartz, A. E. (2016). Should schools provide free breakfast in classrooms? Retrieved from The Conversation website: </a:t>
            </a:r>
            <a:r>
              <a:rPr lang="en-US" sz="1200" u="sng" dirty="0">
                <a:hlinkClick r:id="rId10"/>
              </a:rPr>
              <a:t>https://theconversation.com/should-schools-provide-free-breakfast-in-classrooms-57468</a:t>
            </a:r>
            <a:endParaRPr lang="en-US" sz="1200" dirty="0"/>
          </a:p>
          <a:p>
            <a:r>
              <a:rPr lang="en-US" sz="1200" i="1" dirty="0"/>
              <a:t>Data for Free and Reduced Price Meal Eligibility</a:t>
            </a:r>
            <a:r>
              <a:rPr lang="en-US" sz="1200" dirty="0"/>
              <a:t>. (2017). Retrieved from: </a:t>
            </a:r>
            <a:r>
              <a:rPr lang="en-US" sz="1200" u="sng" dirty="0">
                <a:hlinkClick r:id="rId11"/>
              </a:rPr>
              <a:t>http://education.ohio.gov/Topics/Other-Resources/Food-and-Nutrition/Resources-and-Tools-for-Food-and-Nutrition/MR81-Data-for-Free-and-Reduced-Price-Meal-Eligibil</a:t>
            </a:r>
            <a:endParaRPr lang="en-US" sz="1200" dirty="0"/>
          </a:p>
          <a:p>
            <a:r>
              <a:rPr lang="en-US" sz="1200" dirty="0"/>
              <a:t>Department of Education and Training. (Producer). (2017, 2017-10-29). Starting Primary School. [graphic] Retrieved from </a:t>
            </a:r>
            <a:r>
              <a:rPr lang="en-US" sz="1200" u="sng" dirty="0">
                <a:hlinkClick r:id="rId12"/>
              </a:rPr>
              <a:t>http://www.education.vic.gov.au/PublishingImages/school/parents/primary/prepemail.jpg</a:t>
            </a:r>
            <a:endParaRPr lang="en-US" sz="1200" dirty="0"/>
          </a:p>
          <a:p>
            <a:r>
              <a:rPr lang="en-US" sz="1200" dirty="0"/>
              <a:t>Fagan, R. (Producer). (2011, 2017-10-30). Business Success. [graphic] Retrieved from </a:t>
            </a:r>
            <a:r>
              <a:rPr lang="en-US" sz="1200" u="sng" dirty="0">
                <a:hlinkClick r:id="rId13"/>
              </a:rPr>
              <a:t>http://theaposition.com/robertfagan/coaching/business-coaching/3696/six-quick-tips-to-business-success</a:t>
            </a:r>
            <a:endParaRPr lang="en-US" sz="1200" u="sng" dirty="0"/>
          </a:p>
          <a:p>
            <a:r>
              <a:rPr lang="en-US" sz="1200" dirty="0"/>
              <a:t>Feeding America. (2017). Poverty and Hunger Fact Sheet. Retrieved from </a:t>
            </a:r>
            <a:r>
              <a:rPr lang="en-US" sz="1200" u="sng" dirty="0">
                <a:hlinkClick r:id="rId14"/>
              </a:rPr>
              <a:t>http://www.feedingamerica.org/assets/pdfs/fact-sheets/poverty-and-hunger-fact-sheet.pdf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1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836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D727-40A2-4C6C-974D-EBBE60A6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39571"/>
            <a:ext cx="11430000" cy="512393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200" dirty="0"/>
              <a:t>LeDoux, T. F., &amp; </a:t>
            </a:r>
            <a:r>
              <a:rPr lang="en-US" sz="1200" dirty="0" err="1"/>
              <a:t>Vojnovic</a:t>
            </a:r>
            <a:r>
              <a:rPr lang="en-US" sz="1200" dirty="0"/>
              <a:t>, I. (2014). Examining the role between the residential neighborhood food environment and diet among low-income households in Detroit, Michigan. </a:t>
            </a:r>
            <a:r>
              <a:rPr lang="en-US" sz="1200" i="1" dirty="0"/>
              <a:t>Applied Geography, 55</a:t>
            </a:r>
            <a:r>
              <a:rPr lang="en-US" sz="1200" dirty="0"/>
              <a:t>, 9-18. doi:10.1016/j.apgeog.2014.08.006</a:t>
            </a:r>
          </a:p>
          <a:p>
            <a:pPr>
              <a:lnSpc>
                <a:spcPct val="110000"/>
              </a:lnSpc>
            </a:pPr>
            <a:r>
              <a:rPr lang="en-US" sz="1200" dirty="0" err="1"/>
              <a:t>Mirones</a:t>
            </a:r>
            <a:r>
              <a:rPr lang="en-US" sz="1200" dirty="0"/>
              <a:t>, A. (2011). School Aide works to feed kids [Press release]. Retrieved from </a:t>
            </a:r>
            <a:r>
              <a:rPr lang="en-US" sz="1200" u="sng" dirty="0">
                <a:hlinkClick r:id="rId2" action="ppaction://hlinkfile"/>
              </a:rPr>
              <a:t>www.wcpo.com/news/school-aide-works-to-feed-kids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sz="1200" dirty="0" err="1"/>
              <a:t>Mulangu</a:t>
            </a:r>
            <a:r>
              <a:rPr lang="en-US" sz="1200" dirty="0"/>
              <a:t>, F., &amp; Clark, J. (2012). Identifying and Measuring Food Deserts in Rural Ohio. </a:t>
            </a:r>
            <a:r>
              <a:rPr lang="en-US" sz="1200" i="1" dirty="0"/>
              <a:t>Journal of Extension, 50</a:t>
            </a:r>
            <a:r>
              <a:rPr lang="en-US" sz="1200" dirty="0"/>
              <a:t>(3), 1-9. </a:t>
            </a:r>
          </a:p>
          <a:p>
            <a:pPr>
              <a:lnSpc>
                <a:spcPct val="110000"/>
              </a:lnSpc>
            </a:pPr>
            <a:r>
              <a:rPr lang="en-US" sz="1200" dirty="0"/>
              <a:t>Ohio Department of Education. (2017). Summer Food Service Program Clickable Map. Retrieved from </a:t>
            </a:r>
            <a:r>
              <a:rPr lang="en-US" sz="1200" u="sng" dirty="0">
                <a:hlinkClick r:id="rId3"/>
              </a:rPr>
              <a:t>http://education.ohio.gov/Topics/Other-Resources/Food-and-Nutrition/Summer-Food-Service-Program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sz="1200" dirty="0"/>
              <a:t>Ohio River. (2016, 2017-12-07). [Aerial photo] Retrieved from </a:t>
            </a:r>
            <a:r>
              <a:rPr lang="en-US" sz="1200" u="sng" dirty="0">
                <a:hlinkClick r:id="rId4"/>
              </a:rPr>
              <a:t>http://media2.wcpo.com/photo/2016/06/24/WCPO_Beckjord_5_1466771242770_41027085_ver1.0_900_675.jpg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sz="1200" dirty="0"/>
              <a:t>Ohio River Fog. (2013, 2017-11-09). Retrieved from </a:t>
            </a:r>
            <a:r>
              <a:rPr lang="en-US" sz="1200" u="sng" dirty="0">
                <a:hlinkClick r:id="rId5"/>
              </a:rPr>
              <a:t>http://www.crh.noaa.gov/images/lmk/weather_photos/may9_2013/leavenworth_fog_wade_bell1_med.JPG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sz="1200" dirty="0" err="1"/>
              <a:t>PersimonDreams</a:t>
            </a:r>
            <a:r>
              <a:rPr lang="en-US" sz="1200" dirty="0"/>
              <a:t> (Producer). (2017-10-29). Local Foods Grow Strong Communities. Retrieved from </a:t>
            </a:r>
            <a:r>
              <a:rPr lang="en-US" sz="1200" u="sng" dirty="0">
                <a:hlinkClick r:id="rId6"/>
              </a:rPr>
              <a:t>https://www.craftsy.com/quilting/project/local-foods-grow-strong-communities/94830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sz="1200" dirty="0" err="1"/>
              <a:t>Reiber</a:t>
            </a:r>
            <a:r>
              <a:rPr lang="en-US" sz="1200" dirty="0"/>
              <a:t>, K. (2016). Helping hungry kids, now and later. </a:t>
            </a:r>
            <a:r>
              <a:rPr lang="en-US" sz="1200" i="1" dirty="0"/>
              <a:t>Cincinnati.com</a:t>
            </a:r>
            <a:r>
              <a:rPr lang="en-US" sz="1200" dirty="0"/>
              <a:t>. Retrieved from Cincinnati.com website: </a:t>
            </a:r>
            <a:r>
              <a:rPr lang="en-US" sz="1200" u="sng" dirty="0">
                <a:hlinkClick r:id="rId7"/>
              </a:rPr>
              <a:t>https://www.cincinnati.com/story/opinion/contributors/2016/08/15/helping-hungry-kids-now-and-later/88626936/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sz="1200" dirty="0"/>
              <a:t>Rose, N., &amp; Booth, S. (2017). 'Successful failures' - the problem with food banks. Retrieved from The Conversation website: </a:t>
            </a:r>
            <a:r>
              <a:rPr lang="en-US" sz="1200" u="sng" dirty="0">
                <a:hlinkClick r:id="rId8"/>
              </a:rPr>
              <a:t>https://theconversation.com/successful-failures-the-problem-with-food-banks-86546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sz="1200" dirty="0" err="1"/>
              <a:t>Swartsell</a:t>
            </a:r>
            <a:r>
              <a:rPr lang="en-US" sz="1200" dirty="0"/>
              <a:t>, N. (2015). A Growing Hunger. Retrieved from </a:t>
            </a:r>
            <a:r>
              <a:rPr lang="en-US" sz="1200" dirty="0" err="1"/>
              <a:t>CityBeat</a:t>
            </a:r>
            <a:r>
              <a:rPr lang="en-US" sz="1200" dirty="0"/>
              <a:t> website: </a:t>
            </a:r>
            <a:r>
              <a:rPr lang="en-US" sz="1200" u="sng" dirty="0">
                <a:hlinkClick r:id="rId9"/>
              </a:rPr>
              <a:t>http://www.citybeat.com/news/article/13003319/a-growing-hunger</a:t>
            </a:r>
            <a:endParaRPr lang="en-US" sz="1200" dirty="0"/>
          </a:p>
          <a:p>
            <a:pPr>
              <a:lnSpc>
                <a:spcPct val="110000"/>
              </a:lnSpc>
            </a:pPr>
            <a:r>
              <a:rPr lang="en-US" sz="1200" dirty="0" err="1"/>
              <a:t>Vilakati</a:t>
            </a:r>
            <a:r>
              <a:rPr lang="en-US" sz="1200" dirty="0"/>
              <a:t>, N. (2016). Why the African food basket should be full of beans and other pulses. Retrieved from The Conversation website: </a:t>
            </a:r>
            <a:r>
              <a:rPr lang="en-US" sz="1200" u="sng" dirty="0">
                <a:hlinkClick r:id="rId10"/>
              </a:rPr>
              <a:t>https://theconversation.com/why-the-african-food-basket-should-be-full-of-beans-and-other-pulses-60207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80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40643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Questions or Comments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3E1AFC-A8CE-4096-AC5C-6252DEC7D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571" t="5147" r="13249" b="8292"/>
          <a:stretch/>
        </p:blipFill>
        <p:spPr>
          <a:xfrm>
            <a:off x="2835875" y="1285100"/>
            <a:ext cx="6520249" cy="5214552"/>
          </a:xfrm>
        </p:spPr>
      </p:pic>
    </p:spTree>
    <p:extLst>
      <p:ext uri="{BB962C8B-B14F-4D97-AF65-F5344CB8AC3E}">
        <p14:creationId xmlns:p14="http://schemas.microsoft.com/office/powerpoint/2010/main" val="40538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0000">
              <a:schemeClr val="accent1">
                <a:lumMod val="95000"/>
                <a:lumOff val="5000"/>
              </a:schemeClr>
            </a:gs>
            <a:gs pos="57000">
              <a:schemeClr val="accent1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53D878-AAC4-4FA1-B3D3-0BE4D4183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-11822"/>
            <a:ext cx="12192000" cy="14706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F735DB-55C3-4EEE-96A2-780330C22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614" y="4304815"/>
            <a:ext cx="232791" cy="251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23922-CFD7-4305-B6C3-ADDD39D04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4335" y="142229"/>
            <a:ext cx="7033659" cy="737420"/>
          </a:xfrm>
          <a:solidFill>
            <a:schemeClr val="bg1">
              <a:alpha val="25000"/>
            </a:schemeClr>
          </a:solidFill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en-US" sz="4000" dirty="0"/>
              <a:t>Where is Clermont County?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BBAFEB-0FBD-43CB-841C-1E3C9EA7233D}"/>
              </a:ext>
            </a:extLst>
          </p:cNvPr>
          <p:cNvGrpSpPr/>
          <p:nvPr/>
        </p:nvGrpSpPr>
        <p:grpSpPr>
          <a:xfrm>
            <a:off x="8109824" y="3675279"/>
            <a:ext cx="2056208" cy="1192625"/>
            <a:chOff x="8109824" y="3675279"/>
            <a:chExt cx="2056208" cy="119262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0D242B-6658-4DD8-A921-21539FFC4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9824" y="3675279"/>
              <a:ext cx="1105757" cy="1192625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EF5E832-10A1-4311-9799-61C365CA8820}"/>
                </a:ext>
              </a:extLst>
            </p:cNvPr>
            <p:cNvSpPr/>
            <p:nvPr/>
          </p:nvSpPr>
          <p:spPr>
            <a:xfrm>
              <a:off x="9211150" y="3683316"/>
              <a:ext cx="954882" cy="617220"/>
            </a:xfrm>
            <a:custGeom>
              <a:avLst/>
              <a:gdLst>
                <a:gd name="connsiteX0" fmla="*/ 0 w 952500"/>
                <a:gd name="connsiteY0" fmla="*/ 0 h 617220"/>
                <a:gd name="connsiteX1" fmla="*/ 358140 w 952500"/>
                <a:gd name="connsiteY1" fmla="*/ 91440 h 617220"/>
                <a:gd name="connsiteX2" fmla="*/ 777240 w 952500"/>
                <a:gd name="connsiteY2" fmla="*/ 358140 h 617220"/>
                <a:gd name="connsiteX3" fmla="*/ 952500 w 952500"/>
                <a:gd name="connsiteY3" fmla="*/ 617220 h 617220"/>
                <a:gd name="connsiteX0" fmla="*/ 0 w 952500"/>
                <a:gd name="connsiteY0" fmla="*/ 0 h 617220"/>
                <a:gd name="connsiteX1" fmla="*/ 358140 w 952500"/>
                <a:gd name="connsiteY1" fmla="*/ 91440 h 617220"/>
                <a:gd name="connsiteX2" fmla="*/ 751046 w 952500"/>
                <a:gd name="connsiteY2" fmla="*/ 365283 h 617220"/>
                <a:gd name="connsiteX3" fmla="*/ 952500 w 952500"/>
                <a:gd name="connsiteY3" fmla="*/ 617220 h 617220"/>
                <a:gd name="connsiteX0" fmla="*/ 0 w 966788"/>
                <a:gd name="connsiteY0" fmla="*/ 0 h 617220"/>
                <a:gd name="connsiteX1" fmla="*/ 372428 w 966788"/>
                <a:gd name="connsiteY1" fmla="*/ 91440 h 617220"/>
                <a:gd name="connsiteX2" fmla="*/ 765334 w 966788"/>
                <a:gd name="connsiteY2" fmla="*/ 365283 h 617220"/>
                <a:gd name="connsiteX3" fmla="*/ 966788 w 966788"/>
                <a:gd name="connsiteY3" fmla="*/ 617220 h 617220"/>
                <a:gd name="connsiteX0" fmla="*/ 0 w 952501"/>
                <a:gd name="connsiteY0" fmla="*/ 0 h 612457"/>
                <a:gd name="connsiteX1" fmla="*/ 372428 w 952501"/>
                <a:gd name="connsiteY1" fmla="*/ 91440 h 612457"/>
                <a:gd name="connsiteX2" fmla="*/ 765334 w 952501"/>
                <a:gd name="connsiteY2" fmla="*/ 365283 h 612457"/>
                <a:gd name="connsiteX3" fmla="*/ 952501 w 952501"/>
                <a:gd name="connsiteY3" fmla="*/ 612457 h 612457"/>
                <a:gd name="connsiteX0" fmla="*/ 0 w 954882"/>
                <a:gd name="connsiteY0" fmla="*/ 0 h 617220"/>
                <a:gd name="connsiteX1" fmla="*/ 374809 w 954882"/>
                <a:gd name="connsiteY1" fmla="*/ 96203 h 617220"/>
                <a:gd name="connsiteX2" fmla="*/ 767715 w 954882"/>
                <a:gd name="connsiteY2" fmla="*/ 370046 h 617220"/>
                <a:gd name="connsiteX3" fmla="*/ 954882 w 954882"/>
                <a:gd name="connsiteY3" fmla="*/ 617220 h 61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4882" h="617220">
                  <a:moveTo>
                    <a:pt x="0" y="0"/>
                  </a:moveTo>
                  <a:cubicBezTo>
                    <a:pt x="114300" y="15875"/>
                    <a:pt x="246857" y="34529"/>
                    <a:pt x="374809" y="96203"/>
                  </a:cubicBezTo>
                  <a:cubicBezTo>
                    <a:pt x="502761" y="157877"/>
                    <a:pt x="671036" y="283210"/>
                    <a:pt x="767715" y="370046"/>
                  </a:cubicBezTo>
                  <a:cubicBezTo>
                    <a:pt x="864394" y="456882"/>
                    <a:pt x="916782" y="531495"/>
                    <a:pt x="954882" y="617220"/>
                  </a:cubicBezTo>
                </a:path>
              </a:pathLst>
            </a:cu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B24152-BADF-4728-B9F1-CC9FD9A8847B}"/>
                </a:ext>
              </a:extLst>
            </p:cNvPr>
            <p:cNvSpPr/>
            <p:nvPr/>
          </p:nvSpPr>
          <p:spPr>
            <a:xfrm>
              <a:off x="8750617" y="4545859"/>
              <a:ext cx="1308736" cy="301414"/>
            </a:xfrm>
            <a:custGeom>
              <a:avLst/>
              <a:gdLst>
                <a:gd name="connsiteX0" fmla="*/ 0 w 1242060"/>
                <a:gd name="connsiteY0" fmla="*/ 305379 h 305379"/>
                <a:gd name="connsiteX1" fmla="*/ 373380 w 1242060"/>
                <a:gd name="connsiteY1" fmla="*/ 84399 h 305379"/>
                <a:gd name="connsiteX2" fmla="*/ 952500 w 1242060"/>
                <a:gd name="connsiteY2" fmla="*/ 579 h 305379"/>
                <a:gd name="connsiteX3" fmla="*/ 1242060 w 1242060"/>
                <a:gd name="connsiteY3" fmla="*/ 53919 h 305379"/>
                <a:gd name="connsiteX0" fmla="*/ 0 w 1242060"/>
                <a:gd name="connsiteY0" fmla="*/ 275071 h 275071"/>
                <a:gd name="connsiteX1" fmla="*/ 373380 w 1242060"/>
                <a:gd name="connsiteY1" fmla="*/ 54091 h 275071"/>
                <a:gd name="connsiteX2" fmla="*/ 935832 w 1242060"/>
                <a:gd name="connsiteY2" fmla="*/ 3608 h 275071"/>
                <a:gd name="connsiteX3" fmla="*/ 1242060 w 1242060"/>
                <a:gd name="connsiteY3" fmla="*/ 23611 h 275071"/>
                <a:gd name="connsiteX0" fmla="*/ 0 w 1242060"/>
                <a:gd name="connsiteY0" fmla="*/ 277350 h 277350"/>
                <a:gd name="connsiteX1" fmla="*/ 375762 w 1242060"/>
                <a:gd name="connsiteY1" fmla="*/ 87326 h 277350"/>
                <a:gd name="connsiteX2" fmla="*/ 935832 w 1242060"/>
                <a:gd name="connsiteY2" fmla="*/ 5887 h 277350"/>
                <a:gd name="connsiteX3" fmla="*/ 1242060 w 1242060"/>
                <a:gd name="connsiteY3" fmla="*/ 25890 h 277350"/>
                <a:gd name="connsiteX0" fmla="*/ 0 w 1284923"/>
                <a:gd name="connsiteY0" fmla="*/ 301163 h 301163"/>
                <a:gd name="connsiteX1" fmla="*/ 418625 w 1284923"/>
                <a:gd name="connsiteY1" fmla="*/ 87326 h 301163"/>
                <a:gd name="connsiteX2" fmla="*/ 978695 w 1284923"/>
                <a:gd name="connsiteY2" fmla="*/ 5887 h 301163"/>
                <a:gd name="connsiteX3" fmla="*/ 1284923 w 1284923"/>
                <a:gd name="connsiteY3" fmla="*/ 25890 h 301163"/>
                <a:gd name="connsiteX0" fmla="*/ 0 w 1308736"/>
                <a:gd name="connsiteY0" fmla="*/ 306766 h 306766"/>
                <a:gd name="connsiteX1" fmla="*/ 418625 w 1308736"/>
                <a:gd name="connsiteY1" fmla="*/ 92929 h 306766"/>
                <a:gd name="connsiteX2" fmla="*/ 978695 w 1308736"/>
                <a:gd name="connsiteY2" fmla="*/ 11490 h 306766"/>
                <a:gd name="connsiteX3" fmla="*/ 1308736 w 1308736"/>
                <a:gd name="connsiteY3" fmla="*/ 19587 h 306766"/>
                <a:gd name="connsiteX0" fmla="*/ 0 w 1308736"/>
                <a:gd name="connsiteY0" fmla="*/ 301414 h 301414"/>
                <a:gd name="connsiteX1" fmla="*/ 418625 w 1308736"/>
                <a:gd name="connsiteY1" fmla="*/ 87577 h 301414"/>
                <a:gd name="connsiteX2" fmla="*/ 978695 w 1308736"/>
                <a:gd name="connsiteY2" fmla="*/ 6138 h 301414"/>
                <a:gd name="connsiteX3" fmla="*/ 1308736 w 1308736"/>
                <a:gd name="connsiteY3" fmla="*/ 14235 h 30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736" h="301414">
                  <a:moveTo>
                    <a:pt x="0" y="301414"/>
                  </a:moveTo>
                  <a:cubicBezTo>
                    <a:pt x="107315" y="216324"/>
                    <a:pt x="255509" y="136790"/>
                    <a:pt x="418625" y="87577"/>
                  </a:cubicBezTo>
                  <a:cubicBezTo>
                    <a:pt x="581741" y="38364"/>
                    <a:pt x="830343" y="18362"/>
                    <a:pt x="978695" y="6138"/>
                  </a:cubicBezTo>
                  <a:cubicBezTo>
                    <a:pt x="1127047" y="-6086"/>
                    <a:pt x="1224440" y="1693"/>
                    <a:pt x="1308736" y="14235"/>
                  </a:cubicBezTo>
                </a:path>
              </a:pathLst>
            </a:cu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D361FE0-98A1-4AED-A25D-71879AF23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7792" y="4558693"/>
              <a:ext cx="98757" cy="18538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C700570-E6CC-491F-A3E7-F0C68486FD68}"/>
              </a:ext>
            </a:extLst>
          </p:cNvPr>
          <p:cNvGrpSpPr/>
          <p:nvPr/>
        </p:nvGrpSpPr>
        <p:grpSpPr>
          <a:xfrm>
            <a:off x="47025" y="550091"/>
            <a:ext cx="8278776" cy="6299671"/>
            <a:chOff x="47025" y="550091"/>
            <a:chExt cx="8278776" cy="62996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802295-F858-445B-B4DC-E623A7087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1380" y="6430662"/>
              <a:ext cx="2857500" cy="419100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94B99A0-2E1C-4529-A92B-056E55437D10}"/>
                </a:ext>
              </a:extLst>
            </p:cNvPr>
            <p:cNvSpPr/>
            <p:nvPr/>
          </p:nvSpPr>
          <p:spPr>
            <a:xfrm>
              <a:off x="3739514" y="879649"/>
              <a:ext cx="4586287" cy="3682350"/>
            </a:xfrm>
            <a:custGeom>
              <a:avLst/>
              <a:gdLst>
                <a:gd name="connsiteX0" fmla="*/ 0 w 4495800"/>
                <a:gd name="connsiteY0" fmla="*/ 0 h 4084320"/>
                <a:gd name="connsiteX1" fmla="*/ 2034540 w 4495800"/>
                <a:gd name="connsiteY1" fmla="*/ 853440 h 4084320"/>
                <a:gd name="connsiteX2" fmla="*/ 3977640 w 4495800"/>
                <a:gd name="connsiteY2" fmla="*/ 2514600 h 4084320"/>
                <a:gd name="connsiteX3" fmla="*/ 4495800 w 4495800"/>
                <a:gd name="connsiteY3" fmla="*/ 4084320 h 4084320"/>
                <a:gd name="connsiteX0" fmla="*/ 0 w 4495800"/>
                <a:gd name="connsiteY0" fmla="*/ 0 h 4084320"/>
                <a:gd name="connsiteX1" fmla="*/ 2034540 w 4495800"/>
                <a:gd name="connsiteY1" fmla="*/ 853440 h 4084320"/>
                <a:gd name="connsiteX2" fmla="*/ 3779520 w 4495800"/>
                <a:gd name="connsiteY2" fmla="*/ 2506980 h 4084320"/>
                <a:gd name="connsiteX3" fmla="*/ 4495800 w 4495800"/>
                <a:gd name="connsiteY3" fmla="*/ 4084320 h 4084320"/>
                <a:gd name="connsiteX0" fmla="*/ 0 w 4576762"/>
                <a:gd name="connsiteY0" fmla="*/ 0 h 4158139"/>
                <a:gd name="connsiteX1" fmla="*/ 2034540 w 4576762"/>
                <a:gd name="connsiteY1" fmla="*/ 853440 h 4158139"/>
                <a:gd name="connsiteX2" fmla="*/ 3779520 w 4576762"/>
                <a:gd name="connsiteY2" fmla="*/ 2506980 h 4158139"/>
                <a:gd name="connsiteX3" fmla="*/ 4576762 w 4576762"/>
                <a:gd name="connsiteY3" fmla="*/ 4158139 h 4158139"/>
                <a:gd name="connsiteX0" fmla="*/ 0 w 4586287"/>
                <a:gd name="connsiteY0" fmla="*/ 0 h 4180364"/>
                <a:gd name="connsiteX1" fmla="*/ 2044065 w 4586287"/>
                <a:gd name="connsiteY1" fmla="*/ 875665 h 4180364"/>
                <a:gd name="connsiteX2" fmla="*/ 3789045 w 4586287"/>
                <a:gd name="connsiteY2" fmla="*/ 2529205 h 4180364"/>
                <a:gd name="connsiteX3" fmla="*/ 4586287 w 4586287"/>
                <a:gd name="connsiteY3" fmla="*/ 4180364 h 418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6287" h="4180364">
                  <a:moveTo>
                    <a:pt x="0" y="0"/>
                  </a:moveTo>
                  <a:cubicBezTo>
                    <a:pt x="685800" y="217170"/>
                    <a:pt x="1412558" y="454131"/>
                    <a:pt x="2044065" y="875665"/>
                  </a:cubicBezTo>
                  <a:cubicBezTo>
                    <a:pt x="2675572" y="1297199"/>
                    <a:pt x="3365341" y="1978422"/>
                    <a:pt x="3789045" y="2529205"/>
                  </a:cubicBezTo>
                  <a:cubicBezTo>
                    <a:pt x="4212749" y="3079988"/>
                    <a:pt x="4532312" y="3664744"/>
                    <a:pt x="4586287" y="4180364"/>
                  </a:cubicBezTo>
                </a:path>
              </a:pathLst>
            </a:cu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E10AED-4AFD-41D6-B600-D9D02B4A77F4}"/>
                </a:ext>
              </a:extLst>
            </p:cNvPr>
            <p:cNvSpPr/>
            <p:nvPr/>
          </p:nvSpPr>
          <p:spPr>
            <a:xfrm>
              <a:off x="3075177" y="4723629"/>
              <a:ext cx="5232052" cy="2012938"/>
            </a:xfrm>
            <a:custGeom>
              <a:avLst/>
              <a:gdLst>
                <a:gd name="connsiteX0" fmla="*/ 0 w 5173980"/>
                <a:gd name="connsiteY0" fmla="*/ 2072640 h 2072640"/>
                <a:gd name="connsiteX1" fmla="*/ 1310640 w 5173980"/>
                <a:gd name="connsiteY1" fmla="*/ 967740 h 2072640"/>
                <a:gd name="connsiteX2" fmla="*/ 3368040 w 5173980"/>
                <a:gd name="connsiteY2" fmla="*/ 259080 h 2072640"/>
                <a:gd name="connsiteX3" fmla="*/ 5173980 w 5173980"/>
                <a:gd name="connsiteY3" fmla="*/ 0 h 2072640"/>
                <a:gd name="connsiteX4" fmla="*/ 5173980 w 5173980"/>
                <a:gd name="connsiteY4" fmla="*/ 0 h 2072640"/>
                <a:gd name="connsiteX0" fmla="*/ 0 w 5334504"/>
                <a:gd name="connsiteY0" fmla="*/ 2075389 h 2075389"/>
                <a:gd name="connsiteX1" fmla="*/ 1310640 w 5334504"/>
                <a:gd name="connsiteY1" fmla="*/ 970489 h 2075389"/>
                <a:gd name="connsiteX2" fmla="*/ 3368040 w 5334504"/>
                <a:gd name="connsiteY2" fmla="*/ 261829 h 2075389"/>
                <a:gd name="connsiteX3" fmla="*/ 5173980 w 5334504"/>
                <a:gd name="connsiteY3" fmla="*/ 2749 h 2075389"/>
                <a:gd name="connsiteX4" fmla="*/ 5266849 w 5334504"/>
                <a:gd name="connsiteY4" fmla="*/ 133718 h 2075389"/>
                <a:gd name="connsiteX0" fmla="*/ 0 w 5266849"/>
                <a:gd name="connsiteY0" fmla="*/ 1966730 h 1966730"/>
                <a:gd name="connsiteX1" fmla="*/ 1310640 w 5266849"/>
                <a:gd name="connsiteY1" fmla="*/ 861830 h 1966730"/>
                <a:gd name="connsiteX2" fmla="*/ 3368040 w 5266849"/>
                <a:gd name="connsiteY2" fmla="*/ 153170 h 1966730"/>
                <a:gd name="connsiteX3" fmla="*/ 4533424 w 5266849"/>
                <a:gd name="connsiteY3" fmla="*/ 25058 h 1966730"/>
                <a:gd name="connsiteX4" fmla="*/ 5266849 w 5266849"/>
                <a:gd name="connsiteY4" fmla="*/ 25059 h 1966730"/>
                <a:gd name="connsiteX0" fmla="*/ 0 w 5228749"/>
                <a:gd name="connsiteY0" fmla="*/ 1531755 h 1531755"/>
                <a:gd name="connsiteX1" fmla="*/ 1272540 w 5228749"/>
                <a:gd name="connsiteY1" fmla="*/ 861830 h 1531755"/>
                <a:gd name="connsiteX2" fmla="*/ 3329940 w 5228749"/>
                <a:gd name="connsiteY2" fmla="*/ 153170 h 1531755"/>
                <a:gd name="connsiteX3" fmla="*/ 4495324 w 5228749"/>
                <a:gd name="connsiteY3" fmla="*/ 25058 h 1531755"/>
                <a:gd name="connsiteX4" fmla="*/ 5228749 w 5228749"/>
                <a:gd name="connsiteY4" fmla="*/ 25059 h 1531755"/>
                <a:gd name="connsiteX0" fmla="*/ 0 w 5228749"/>
                <a:gd name="connsiteY0" fmla="*/ 1531755 h 1531755"/>
                <a:gd name="connsiteX1" fmla="*/ 1272540 w 5228749"/>
                <a:gd name="connsiteY1" fmla="*/ 861830 h 1531755"/>
                <a:gd name="connsiteX2" fmla="*/ 3329940 w 5228749"/>
                <a:gd name="connsiteY2" fmla="*/ 153170 h 1531755"/>
                <a:gd name="connsiteX3" fmla="*/ 4495324 w 5228749"/>
                <a:gd name="connsiteY3" fmla="*/ 25058 h 1531755"/>
                <a:gd name="connsiteX4" fmla="*/ 5228749 w 5228749"/>
                <a:gd name="connsiteY4" fmla="*/ 25059 h 1531755"/>
                <a:gd name="connsiteX0" fmla="*/ 0 w 5228749"/>
                <a:gd name="connsiteY0" fmla="*/ 1531755 h 1531755"/>
                <a:gd name="connsiteX1" fmla="*/ 1272540 w 5228749"/>
                <a:gd name="connsiteY1" fmla="*/ 861830 h 1531755"/>
                <a:gd name="connsiteX2" fmla="*/ 3322320 w 5228749"/>
                <a:gd name="connsiteY2" fmla="*/ 168410 h 1531755"/>
                <a:gd name="connsiteX3" fmla="*/ 4495324 w 5228749"/>
                <a:gd name="connsiteY3" fmla="*/ 25058 h 1531755"/>
                <a:gd name="connsiteX4" fmla="*/ 5228749 w 5228749"/>
                <a:gd name="connsiteY4" fmla="*/ 25059 h 1531755"/>
                <a:gd name="connsiteX0" fmla="*/ 0 w 5228749"/>
                <a:gd name="connsiteY0" fmla="*/ 1531755 h 1531755"/>
                <a:gd name="connsiteX1" fmla="*/ 1272540 w 5228749"/>
                <a:gd name="connsiteY1" fmla="*/ 861830 h 1531755"/>
                <a:gd name="connsiteX2" fmla="*/ 3322320 w 5228749"/>
                <a:gd name="connsiteY2" fmla="*/ 168410 h 1531755"/>
                <a:gd name="connsiteX3" fmla="*/ 4495324 w 5228749"/>
                <a:gd name="connsiteY3" fmla="*/ 25058 h 1531755"/>
                <a:gd name="connsiteX4" fmla="*/ 5228749 w 5228749"/>
                <a:gd name="connsiteY4" fmla="*/ 25059 h 153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8749" h="1531755">
                  <a:moveTo>
                    <a:pt x="0" y="1531755"/>
                  </a:moveTo>
                  <a:cubicBezTo>
                    <a:pt x="428625" y="1197110"/>
                    <a:pt x="718820" y="1089054"/>
                    <a:pt x="1272540" y="861830"/>
                  </a:cubicBezTo>
                  <a:cubicBezTo>
                    <a:pt x="1826260" y="634606"/>
                    <a:pt x="2754709" y="292632"/>
                    <a:pt x="3322320" y="168410"/>
                  </a:cubicBezTo>
                  <a:cubicBezTo>
                    <a:pt x="3889931" y="44188"/>
                    <a:pt x="4178856" y="46410"/>
                    <a:pt x="4495324" y="25058"/>
                  </a:cubicBezTo>
                  <a:cubicBezTo>
                    <a:pt x="4811792" y="3706"/>
                    <a:pt x="5197793" y="-18597"/>
                    <a:pt x="5228749" y="25059"/>
                  </a:cubicBezTo>
                </a:path>
              </a:pathLst>
            </a:cu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8E2402D-BD16-4243-9523-A34BEA25F010}"/>
                </a:ext>
              </a:extLst>
            </p:cNvPr>
            <p:cNvGrpSpPr/>
            <p:nvPr/>
          </p:nvGrpSpPr>
          <p:grpSpPr>
            <a:xfrm>
              <a:off x="47025" y="550091"/>
              <a:ext cx="3910377" cy="6252030"/>
              <a:chOff x="104692" y="64053"/>
              <a:chExt cx="3910377" cy="625203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D43DD09-F3B3-49EE-9455-C5B0B66DC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960" y="64053"/>
                <a:ext cx="3330521" cy="6252030"/>
              </a:xfrm>
              <a:prstGeom prst="rect">
                <a:avLst/>
              </a:prstGeom>
            </p:spPr>
          </p:pic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9F0C212-334C-411A-9E04-851726BCC11A}"/>
                  </a:ext>
                </a:extLst>
              </p:cNvPr>
              <p:cNvSpPr/>
              <p:nvPr/>
            </p:nvSpPr>
            <p:spPr>
              <a:xfrm rot="793429">
                <a:off x="104692" y="2030893"/>
                <a:ext cx="3910377" cy="1086094"/>
              </a:xfrm>
              <a:prstGeom prst="ellipse">
                <a:avLst/>
              </a:prstGeom>
              <a:solidFill>
                <a:srgbClr val="FFFF00">
                  <a:alpha val="15000"/>
                </a:srgb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2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02EE9-DD78-4081-B9FD-6717CFF0682F}"/>
              </a:ext>
            </a:extLst>
          </p:cNvPr>
          <p:cNvSpPr txBox="1">
            <a:spLocks/>
          </p:cNvSpPr>
          <p:nvPr/>
        </p:nvSpPr>
        <p:spPr>
          <a:xfrm>
            <a:off x="178633" y="1738008"/>
            <a:ext cx="5453256" cy="445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</a:rPr>
              <a:t>United States</a:t>
            </a:r>
          </a:p>
          <a:p>
            <a:r>
              <a:rPr lang="en-US" dirty="0"/>
              <a:t>13.3M children live in households that are considered food insecure (Feeding America, 2017)</a:t>
            </a:r>
          </a:p>
          <a:p>
            <a:r>
              <a:rPr lang="en-US" dirty="0"/>
              <a:t>22% of U.S. households in low-income urban areas live 0.5 to 1 mile from a supermarket with no access to a vehicle (</a:t>
            </a:r>
            <a:r>
              <a:rPr lang="en-US" dirty="0" err="1"/>
              <a:t>Mulangu</a:t>
            </a:r>
            <a:r>
              <a:rPr lang="en-US" dirty="0"/>
              <a:t> &amp; Clark, 2012)</a:t>
            </a:r>
          </a:p>
          <a:p>
            <a:r>
              <a:rPr lang="en-US" dirty="0"/>
              <a:t>4.4% of U.S. households in rural areas live more than 1 mile from the supermarket with no access to a vehicle (</a:t>
            </a:r>
            <a:r>
              <a:rPr lang="en-US" dirty="0" err="1"/>
              <a:t>Mulangu</a:t>
            </a:r>
            <a:r>
              <a:rPr lang="en-US" dirty="0"/>
              <a:t> &amp; Clark, 2012)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882A1-3873-499F-810B-2B724A15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143" y="119644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is the Study Relevant?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F588D-FD9F-4780-B259-901FD5C4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889" y="1674797"/>
            <a:ext cx="6380438" cy="45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02EE9-DD78-4081-B9FD-6717CFF0682F}"/>
              </a:ext>
            </a:extLst>
          </p:cNvPr>
          <p:cNvSpPr txBox="1">
            <a:spLocks/>
          </p:cNvSpPr>
          <p:nvPr/>
        </p:nvSpPr>
        <p:spPr>
          <a:xfrm>
            <a:off x="669522" y="1593630"/>
            <a:ext cx="10820400" cy="5048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</a:rPr>
              <a:t>Ohio</a:t>
            </a:r>
          </a:p>
          <a:p>
            <a:r>
              <a:rPr lang="en-US" dirty="0"/>
              <a:t>43% of Ohio’s population is rural (5.21M Ohioans, 1.98M households)</a:t>
            </a:r>
          </a:p>
          <a:p>
            <a:endParaRPr lang="en-US" dirty="0"/>
          </a:p>
          <a:p>
            <a:r>
              <a:rPr lang="en-US" dirty="0"/>
              <a:t>24% (or 475,095 rural Ohio households) of rural Ohioans households do not live within a 10-minute drive of a retail grocery store of any size</a:t>
            </a:r>
          </a:p>
          <a:p>
            <a:endParaRPr lang="en-US" dirty="0"/>
          </a:p>
          <a:p>
            <a:r>
              <a:rPr lang="en-US" dirty="0"/>
              <a:t>8.8% (or 174,201 rural households) live within driving distance of a retail grocery store, but do not own or have access to a vehicle</a:t>
            </a:r>
          </a:p>
          <a:p>
            <a:endParaRPr lang="en-US" dirty="0"/>
          </a:p>
          <a:p>
            <a:r>
              <a:rPr lang="en-US" dirty="0"/>
              <a:t>3% (or 59,389 rural Ohio households) live more than 1 mile from a supermarket AND do not have access to a vehicle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882A1-3873-499F-810B-2B724A15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143" y="119644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is the Study Relevant?</a:t>
            </a:r>
          </a:p>
        </p:txBody>
      </p:sp>
    </p:spTree>
    <p:extLst>
      <p:ext uri="{BB962C8B-B14F-4D97-AF65-F5344CB8AC3E}">
        <p14:creationId xmlns:p14="http://schemas.microsoft.com/office/powerpoint/2010/main" val="37945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02EE9-DD78-4081-B9FD-6717CFF0682F}"/>
              </a:ext>
            </a:extLst>
          </p:cNvPr>
          <p:cNvSpPr txBox="1">
            <a:spLocks/>
          </p:cNvSpPr>
          <p:nvPr/>
        </p:nvSpPr>
        <p:spPr>
          <a:xfrm>
            <a:off x="685800" y="1458877"/>
            <a:ext cx="10820400" cy="90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</a:rPr>
              <a:t>Clermont County</a:t>
            </a:r>
          </a:p>
          <a:p>
            <a:pPr marL="0" indent="0" algn="ctr">
              <a:lnSpc>
                <a:spcPct val="50000"/>
              </a:lnSpc>
              <a:buNone/>
            </a:pPr>
            <a:r>
              <a:rPr lang="en-US" sz="2000" dirty="0">
                <a:solidFill>
                  <a:srgbClr val="FFFF00"/>
                </a:solidFill>
              </a:rPr>
              <a:t>Public and Private Schools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882A1-3873-499F-810B-2B724A15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143" y="119644"/>
            <a:ext cx="8610600" cy="740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is the Study Relevant?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989C32-8AB6-458F-9520-51BA0F734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712111"/>
              </p:ext>
            </p:extLst>
          </p:nvPr>
        </p:nvGraphicFramePr>
        <p:xfrm>
          <a:off x="685800" y="2430283"/>
          <a:ext cx="10828943" cy="39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42">
                  <a:extLst>
                    <a:ext uri="{9D8B030D-6E8A-4147-A177-3AD203B41FA5}">
                      <a16:colId xmlns:a16="http://schemas.microsoft.com/office/drawing/2014/main" val="4243413137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556423682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2652204069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2529980437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872945687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517368422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3061701118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769127478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801002463"/>
                    </a:ext>
                  </a:extLst>
                </a:gridCol>
                <a:gridCol w="1086289">
                  <a:extLst>
                    <a:ext uri="{9D8B030D-6E8A-4147-A177-3AD203B41FA5}">
                      <a16:colId xmlns:a16="http://schemas.microsoft.com/office/drawing/2014/main" val="2576498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Inside the SR 32 Business Corridor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Outside the SR 32 Business Corridor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74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 Schools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 Schools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 Schools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2456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School Year Ending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Enrollment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  <a:p>
                      <a:pPr algn="ctr"/>
                      <a:r>
                        <a:rPr lang="en-US" sz="1400" dirty="0"/>
                        <a:t>Free Meals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  <a:p>
                      <a:pPr algn="ctr"/>
                      <a:r>
                        <a:rPr lang="en-US" sz="1400" dirty="0"/>
                        <a:t>Reduced Price Meals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Enrollment</a:t>
                      </a:r>
                    </a:p>
                  </a:txBody>
                  <a:tcPr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  <a:p>
                      <a:pPr algn="ctr"/>
                      <a:r>
                        <a:rPr lang="en-US" sz="1400" dirty="0"/>
                        <a:t>Free Meals</a:t>
                      </a:r>
                    </a:p>
                  </a:txBody>
                  <a:tcPr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  <a:p>
                      <a:pPr algn="ctr"/>
                      <a:r>
                        <a:rPr lang="en-US" sz="1400" dirty="0"/>
                        <a:t>Reduced Price Meals</a:t>
                      </a:r>
                    </a:p>
                  </a:txBody>
                  <a:tcPr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Enrollment</a:t>
                      </a:r>
                    </a:p>
                  </a:txBody>
                  <a:tcPr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  <a:p>
                      <a:pPr algn="ctr"/>
                      <a:r>
                        <a:rPr lang="en-US" sz="1400" dirty="0"/>
                        <a:t>Free Meals</a:t>
                      </a:r>
                    </a:p>
                  </a:txBody>
                  <a:tcPr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</a:t>
                      </a:r>
                    </a:p>
                    <a:p>
                      <a:pPr algn="ctr"/>
                      <a:r>
                        <a:rPr lang="en-US" sz="1400" dirty="0"/>
                        <a:t>Reduced Price Meals</a:t>
                      </a:r>
                    </a:p>
                  </a:txBody>
                  <a:tcPr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2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24,292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9,817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14,475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024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29,714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10,866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18,848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586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29,496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10,920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18,576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130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29,002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10,662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18,340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732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28,692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10,572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18,120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4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29,871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11,374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18,497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37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60EF-8E0C-45D7-9FB5-49029168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728" y="129304"/>
            <a:ext cx="9242937" cy="74066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Why is Clermont County important?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A8C68-0AD5-43CC-BB31-A818D0989870}"/>
              </a:ext>
            </a:extLst>
          </p:cNvPr>
          <p:cNvSpPr txBox="1"/>
          <p:nvPr/>
        </p:nvSpPr>
        <p:spPr>
          <a:xfrm>
            <a:off x="628364" y="1705062"/>
            <a:ext cx="1091030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</a:rPr>
              <a:t>Historic Background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Named by French explorers in the 1600s – “Clear Mountain” seen over the thick Ohio River fog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Home to Native American – Shawnee, Miami, Delaware, Mingo, Ottawa, Cherokee, Wyandot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Decreed in 1800 to reward Virginian military veterans with land bounties (old-growth forest)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Westernmost and 7</a:t>
            </a:r>
            <a:r>
              <a:rPr lang="en-US" baseline="30000" dirty="0"/>
              <a:t>th</a:t>
            </a:r>
            <a:r>
              <a:rPr lang="en-US" dirty="0"/>
              <a:t> oldest county in Ohio in 1800, 11</a:t>
            </a:r>
            <a:r>
              <a:rPr lang="en-US" baseline="30000" dirty="0"/>
              <a:t>th</a:t>
            </a:r>
            <a:r>
              <a:rPr lang="en-US" dirty="0"/>
              <a:t> oldest in the Northwest Territory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Major North American wine region in the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State Route 32 Business Corridor – Industrial expansion into a rural county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Home to 197,363 residents (2010 census) in 460 square miles – 437 people/</a:t>
            </a:r>
            <a:r>
              <a:rPr lang="en-US" dirty="0" err="1"/>
              <a:t>sq</a:t>
            </a:r>
            <a:r>
              <a:rPr lang="en-US" dirty="0"/>
              <a:t> mile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54 public schools in 18 school districts service 29,714 students (Ohio </a:t>
            </a:r>
            <a:r>
              <a:rPr lang="en-US" dirty="0" err="1"/>
              <a:t>Dept</a:t>
            </a:r>
            <a:r>
              <a:rPr lang="en-US" dirty="0"/>
              <a:t> of Ed, 2010)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Future Farmers of America, Boys &amp; Girls Clubs of America, Boy Scouts, Girl Scouts</a:t>
            </a:r>
          </a:p>
        </p:txBody>
      </p:sp>
    </p:spTree>
    <p:extLst>
      <p:ext uri="{BB962C8B-B14F-4D97-AF65-F5344CB8AC3E}">
        <p14:creationId xmlns:p14="http://schemas.microsoft.com/office/powerpoint/2010/main" val="10611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EC09B-52E7-4250-B132-7708A7DA3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70" b="13917"/>
          <a:stretch/>
        </p:blipFill>
        <p:spPr>
          <a:xfrm>
            <a:off x="0" y="9144"/>
            <a:ext cx="1219200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5A8C68-0AD5-43CC-BB31-A818D0989870}"/>
              </a:ext>
            </a:extLst>
          </p:cNvPr>
          <p:cNvSpPr txBox="1"/>
          <p:nvPr/>
        </p:nvSpPr>
        <p:spPr>
          <a:xfrm>
            <a:off x="813002" y="1599084"/>
            <a:ext cx="105378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</a:rPr>
              <a:t>Many Risks</a:t>
            </a:r>
          </a:p>
          <a:p>
            <a:pPr algn="ctr">
              <a:lnSpc>
                <a:spcPct val="150000"/>
              </a:lnSpc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Higher ratios of free and reduced price school lunches inside and outside the S.R. 32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Levels of poverty, vehicle accessibility, inter-county migration for households with children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Businesses attempting to expand/grow into unskilled, under-invested communities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Businesses not investing in their communities for long-term success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78D29E-D4F0-4F5F-8560-02F58E0DE35B}"/>
              </a:ext>
            </a:extLst>
          </p:cNvPr>
          <p:cNvSpPr txBox="1">
            <a:spLocks/>
          </p:cNvSpPr>
          <p:nvPr/>
        </p:nvSpPr>
        <p:spPr>
          <a:xfrm>
            <a:off x="2295728" y="129304"/>
            <a:ext cx="9242937" cy="740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Why is Clermont County important?</a:t>
            </a:r>
          </a:p>
        </p:txBody>
      </p:sp>
    </p:spTree>
    <p:extLst>
      <p:ext uri="{BB962C8B-B14F-4D97-AF65-F5344CB8AC3E}">
        <p14:creationId xmlns:p14="http://schemas.microsoft.com/office/powerpoint/2010/main" val="5737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North American continent presentation (widescreen).potx" id="{9BCD087D-7D15-4935-9A6F-8C8F414B806B}" vid="{F70B2F2B-E334-4403-A327-17999BAEB2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9478</TotalTime>
  <Words>3973</Words>
  <Application>Microsoft Office PowerPoint</Application>
  <PresentationFormat>Widescreen</PresentationFormat>
  <Paragraphs>563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Vapor Trail</vt:lpstr>
      <vt:lpstr>Continental North America 16x9</vt:lpstr>
      <vt:lpstr>Examining juvenile food insecurity and socioeconomic conditions in Clermont County, Ohio</vt:lpstr>
      <vt:lpstr>Topic structure</vt:lpstr>
      <vt:lpstr>Where is Clermont County?</vt:lpstr>
      <vt:lpstr>How is the Study Relevant?</vt:lpstr>
      <vt:lpstr>How is the Study Relevant?</vt:lpstr>
      <vt:lpstr>How is the Study Relevant?</vt:lpstr>
      <vt:lpstr>Why is Clermont County important?</vt:lpstr>
      <vt:lpstr>PowerPoint Presentation</vt:lpstr>
      <vt:lpstr>PowerPoint Presentation</vt:lpstr>
      <vt:lpstr>PowerPoint Presentation</vt:lpstr>
      <vt:lpstr>How to Reduce Risk?</vt:lpstr>
      <vt:lpstr>What is the Goal?</vt:lpstr>
      <vt:lpstr>What is available in the summer?</vt:lpstr>
      <vt:lpstr>When is the need the greatest?</vt:lpstr>
      <vt:lpstr>Who is my audience?</vt:lpstr>
      <vt:lpstr>Who is Affected?</vt:lpstr>
      <vt:lpstr>Purpose</vt:lpstr>
      <vt:lpstr>Research Questions</vt:lpstr>
      <vt:lpstr>PowerPoint Presentation</vt:lpstr>
      <vt:lpstr>PowerPoint Presentation</vt:lpstr>
      <vt:lpstr>PowerPoint Presentation</vt:lpstr>
      <vt:lpstr>PowerPoint Presentation</vt:lpstr>
      <vt:lpstr>International Application</vt:lpstr>
      <vt:lpstr>Future Research</vt:lpstr>
      <vt:lpstr>Previous Studies</vt:lpstr>
      <vt:lpstr>Summary</vt:lpstr>
      <vt:lpstr>References</vt:lpstr>
      <vt:lpstr>References</vt:lpstr>
      <vt:lpstr>Questions or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juvenile food insecurity and socioeconomic conditions in Clermont County, Ohio</dc:title>
  <dc:creator>Ric Stamm</dc:creator>
  <cp:lastModifiedBy>Ric Stamm</cp:lastModifiedBy>
  <cp:revision>308</cp:revision>
  <dcterms:created xsi:type="dcterms:W3CDTF">2017-10-25T00:41:25Z</dcterms:created>
  <dcterms:modified xsi:type="dcterms:W3CDTF">2017-12-17T22:33:22Z</dcterms:modified>
</cp:coreProperties>
</file>