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57" r:id="rId4"/>
    <p:sldId id="267" r:id="rId5"/>
    <p:sldId id="277" r:id="rId6"/>
    <p:sldId id="276" r:id="rId7"/>
    <p:sldId id="264" r:id="rId8"/>
    <p:sldId id="258" r:id="rId9"/>
    <p:sldId id="273" r:id="rId10"/>
    <p:sldId id="259" r:id="rId11"/>
    <p:sldId id="274" r:id="rId12"/>
    <p:sldId id="269" r:id="rId13"/>
    <p:sldId id="271" r:id="rId14"/>
    <p:sldId id="272" r:id="rId15"/>
    <p:sldId id="260" r:id="rId16"/>
    <p:sldId id="263" r:id="rId17"/>
    <p:sldId id="268" r:id="rId18"/>
    <p:sldId id="262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42" d="100"/>
          <a:sy n="42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02EA-09FF-4B73-ABD0-B03E50DE3601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55F8-B89A-43E5-9EDC-2124D63C7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4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555F8-B89A-43E5-9EDC-2124D63C77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9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555F8-B89A-43E5-9EDC-2124D63C77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8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555F8-B89A-43E5-9EDC-2124D63C77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8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555F8-B89A-43E5-9EDC-2124D63C77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25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555F8-B89A-43E5-9EDC-2124D63C77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2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8092" y="6686270"/>
              <a:ext cx="2775908" cy="17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E97-7CEF-44E0-A0FA-B48A055D0A5E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795-3526-47CD-AF0B-1A548F68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E97-7CEF-44E0-A0FA-B48A055D0A5E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795-3526-47CD-AF0B-1A548F68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E97-7CEF-44E0-A0FA-B48A055D0A5E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795-3526-47CD-AF0B-1A548F68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5486431"/>
                <a:ext cx="9144000" cy="1371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9144000" cy="5693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68043" y="6686168"/>
              <a:ext cx="2775957" cy="171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E97-7CEF-44E0-A0FA-B48A055D0A5E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795-3526-47CD-AF0B-1A548F68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E97-7CEF-44E0-A0FA-B48A055D0A5E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795-3526-47CD-AF0B-1A548F68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E97-7CEF-44E0-A0FA-B48A055D0A5E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795-3526-47CD-AF0B-1A548F68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E97-7CEF-44E0-A0FA-B48A055D0A5E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795-3526-47CD-AF0B-1A548F68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E97-7CEF-44E0-A0FA-B48A055D0A5E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795-3526-47CD-AF0B-1A548F68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E97-7CEF-44E0-A0FA-B48A055D0A5E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795-3526-47CD-AF0B-1A548F68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E97-7CEF-44E0-A0FA-B48A055D0A5E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795-3526-47CD-AF0B-1A548F68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E97-7CEF-44E0-A0FA-B48A055D0A5E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F795-3526-47CD-AF0B-1A548F68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FBE97-7CEF-44E0-A0FA-B48A055D0A5E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1F795-3526-47CD-AF0B-1A548F68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Comparing </a:t>
            </a:r>
            <a:r>
              <a:rPr lang="en-US" b="1" dirty="0" err="1" smtClean="0"/>
              <a:t>OpenStreetMap</a:t>
            </a:r>
            <a:r>
              <a:rPr lang="en-US" b="1" dirty="0" smtClean="0"/>
              <a:t> User Contributions between the United States and Europe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971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Jeremy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Stratman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Advisor: Dr. Jan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Wallgrün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GEOG 596A: Individual Studies - Peer Review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05/07/14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18 cities, 9 each in US and Europe</a:t>
            </a:r>
          </a:p>
          <a:p>
            <a:pPr lvl="1"/>
            <a:r>
              <a:rPr lang="en-US" dirty="0" smtClean="0"/>
              <a:t>Rural areas too variable and less comparable</a:t>
            </a:r>
          </a:p>
          <a:p>
            <a:pPr lvl="1"/>
            <a:r>
              <a:rPr lang="en-US" dirty="0" smtClean="0"/>
              <a:t>Vary size: 3 large, 3 medium, 3 small</a:t>
            </a:r>
          </a:p>
          <a:p>
            <a:pPr lvl="1"/>
            <a:r>
              <a:rPr lang="en-US" dirty="0" smtClean="0"/>
              <a:t>OSM Community must exist in each</a:t>
            </a:r>
          </a:p>
          <a:p>
            <a:r>
              <a:rPr lang="en-US" dirty="0" smtClean="0"/>
              <a:t>Download and Import Data</a:t>
            </a:r>
          </a:p>
          <a:p>
            <a:pPr lvl="1"/>
            <a:r>
              <a:rPr lang="en-US" dirty="0" smtClean="0"/>
              <a:t>“Full History Dump” ~52gb and </a:t>
            </a:r>
            <a:r>
              <a:rPr lang="en-US" dirty="0" err="1" smtClean="0"/>
              <a:t>Changesets</a:t>
            </a:r>
            <a:r>
              <a:rPr lang="en-US" dirty="0" smtClean="0"/>
              <a:t> ~800mb</a:t>
            </a:r>
          </a:p>
          <a:p>
            <a:pPr lvl="1"/>
            <a:r>
              <a:rPr lang="en-US" dirty="0" smtClean="0"/>
              <a:t>Extract regions and import to </a:t>
            </a:r>
            <a:r>
              <a:rPr lang="en-US" dirty="0" err="1" smtClean="0"/>
              <a:t>PostGIS</a:t>
            </a:r>
            <a:endParaRPr lang="en-US" dirty="0" smtClean="0"/>
          </a:p>
          <a:p>
            <a:r>
              <a:rPr lang="en-US" dirty="0" smtClean="0"/>
              <a:t>Preparatory Queries</a:t>
            </a:r>
          </a:p>
          <a:p>
            <a:pPr lvl="1"/>
            <a:r>
              <a:rPr lang="en-US" dirty="0" smtClean="0"/>
              <a:t>Identify mass imports and user locations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290" name="Picture 2" descr="File:PostGIS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505200"/>
            <a:ext cx="1066801" cy="10668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69008" y="6650009"/>
            <a:ext cx="16754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Image: http://postgis.net/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Maturity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Maturity of Data</a:t>
            </a:r>
          </a:p>
          <a:p>
            <a:pPr lvl="1"/>
            <a:r>
              <a:rPr lang="en-US" dirty="0" smtClean="0"/>
              <a:t>Spatial and attribute metrics indicative of:</a:t>
            </a:r>
          </a:p>
          <a:p>
            <a:pPr lvl="2"/>
            <a:r>
              <a:rPr lang="en-US" dirty="0" smtClean="0"/>
              <a:t>Basic maturity</a:t>
            </a:r>
          </a:p>
          <a:p>
            <a:pPr lvl="2"/>
            <a:r>
              <a:rPr lang="en-US" dirty="0" smtClean="0"/>
              <a:t>Intermediate maturity</a:t>
            </a:r>
          </a:p>
          <a:p>
            <a:pPr lvl="2"/>
            <a:r>
              <a:rPr lang="en-US" dirty="0" smtClean="0"/>
              <a:t>Advanced maturity</a:t>
            </a:r>
          </a:p>
          <a:p>
            <a:pPr lvl="1"/>
            <a:r>
              <a:rPr lang="en-US" dirty="0" smtClean="0"/>
              <a:t>Sample yearly 2005-2014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69008" y="6650009"/>
            <a:ext cx="41248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Images: http://wiki.openstreetmap.org/wiki/Completeness_example</a:t>
            </a:r>
          </a:p>
        </p:txBody>
      </p:sp>
      <p:pic>
        <p:nvPicPr>
          <p:cNvPr id="2050" name="Picture 2" descr="Completeness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622" y="1295400"/>
            <a:ext cx="2657656" cy="22653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2" name="Picture 4" descr="Completeness0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295400"/>
            <a:ext cx="2667014" cy="22860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Completeness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906843"/>
            <a:ext cx="2667005" cy="22653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90600" y="3505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(Very) Basic</a:t>
            </a:r>
            <a:endParaRPr lang="en-US" dirty="0"/>
          </a:p>
        </p:txBody>
      </p:sp>
      <p:pic>
        <p:nvPicPr>
          <p:cNvPr id="2056" name="Picture 8" descr="Completeness0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295400"/>
            <a:ext cx="2659541" cy="2274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7077974" y="609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3505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0" y="3505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Intermediate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056" idx="3"/>
          </p:cNvCxnSpPr>
          <p:nvPr/>
        </p:nvCxnSpPr>
        <p:spPr>
          <a:xfrm>
            <a:off x="2964341" y="2432873"/>
            <a:ext cx="274320" cy="55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906506" y="2438400"/>
            <a:ext cx="274320" cy="55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8543778" y="3741675"/>
            <a:ext cx="274320" cy="55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Attribute Maturity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676400" cy="4953000"/>
          </a:xfrm>
        </p:spPr>
        <p:txBody>
          <a:bodyPr/>
          <a:lstStyle/>
          <a:p>
            <a:r>
              <a:rPr lang="en-US" dirty="0" smtClean="0"/>
              <a:t>POIs: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Roads: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3128" y="914400"/>
            <a:ext cx="2743200" cy="220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914400"/>
            <a:ext cx="3276600" cy="144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-69008" y="6650009"/>
            <a:ext cx="22108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Images: http://openstreetmap.org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23622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2489558" y="2209801"/>
            <a:ext cx="253643" cy="33706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4" idx="3"/>
          </p:cNvCxnSpPr>
          <p:nvPr/>
        </p:nvCxnSpPr>
        <p:spPr>
          <a:xfrm flipV="1">
            <a:off x="4191000" y="2057400"/>
            <a:ext cx="2057400" cy="4894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200" y="2514600"/>
            <a:ext cx="110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Advanced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86064" y="2362200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Intermediate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3" idx="3"/>
          </p:cNvCxnSpPr>
          <p:nvPr/>
        </p:nvCxnSpPr>
        <p:spPr>
          <a:xfrm>
            <a:off x="5375004" y="2699266"/>
            <a:ext cx="873396" cy="1963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962400"/>
            <a:ext cx="1655794" cy="2133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3962400"/>
            <a:ext cx="1696212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4724400" y="3340100"/>
            <a:ext cx="3581400" cy="100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Transport: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3962400"/>
            <a:ext cx="1736630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3962400"/>
            <a:ext cx="1736630" cy="20193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Characteristics of User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Locality of contributors </a:t>
            </a:r>
            <a:r>
              <a:rPr lang="en-US" i="1" dirty="0" smtClean="0"/>
              <a:t>to</a:t>
            </a:r>
            <a:r>
              <a:rPr lang="en-US" dirty="0" smtClean="0"/>
              <a:t> the city</a:t>
            </a:r>
          </a:p>
          <a:p>
            <a:r>
              <a:rPr lang="en-US" dirty="0" smtClean="0"/>
              <a:t>Spatial extent of contributions of users </a:t>
            </a:r>
            <a:r>
              <a:rPr lang="en-US" i="1" dirty="0" smtClean="0"/>
              <a:t>from</a:t>
            </a:r>
            <a:r>
              <a:rPr lang="en-US" dirty="0" smtClean="0"/>
              <a:t> the city</a:t>
            </a:r>
          </a:p>
          <a:p>
            <a:r>
              <a:rPr lang="en-US" dirty="0" err="1" smtClean="0"/>
              <a:t>Changeset</a:t>
            </a:r>
            <a:r>
              <a:rPr lang="en-US" dirty="0" smtClean="0"/>
              <a:t> size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0"/>
            <a:ext cx="4597400" cy="27584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405448"/>
            <a:ext cx="2895600" cy="41477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69008" y="6650009"/>
            <a:ext cx="46522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Images: http://wiki.openstreetmap.org/, http://resultmaps.neis-one.org/oooc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61862" y="5791200"/>
            <a:ext cx="4391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Map of estimated OSM User Locations (© Pascal </a:t>
            </a:r>
            <a:r>
              <a:rPr lang="en-US" sz="1200" dirty="0" err="1" smtClean="0"/>
              <a:t>Neis</a:t>
            </a:r>
            <a:r>
              <a:rPr lang="en-US" sz="1200" dirty="0" smtClean="0"/>
              <a:t>, neis-one.org)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Non-Spatial Characteristics of User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contributions</a:t>
            </a:r>
          </a:p>
          <a:p>
            <a:pPr lvl="1"/>
            <a:r>
              <a:rPr lang="en-US" dirty="0" smtClean="0"/>
              <a:t>Sample monthly, by total edits and by feature type:</a:t>
            </a:r>
          </a:p>
          <a:p>
            <a:pPr lvl="2"/>
            <a:r>
              <a:rPr lang="en-US" dirty="0" smtClean="0"/>
              <a:t>New features created (v1)</a:t>
            </a:r>
          </a:p>
          <a:p>
            <a:pPr lvl="2"/>
            <a:r>
              <a:rPr lang="en-US" dirty="0" smtClean="0"/>
              <a:t>Spatial edits of existing features</a:t>
            </a:r>
          </a:p>
          <a:p>
            <a:pPr lvl="2"/>
            <a:r>
              <a:rPr lang="en-US" dirty="0" smtClean="0"/>
              <a:t>Attribute-only edits  of existing features</a:t>
            </a:r>
          </a:p>
          <a:p>
            <a:r>
              <a:rPr lang="en-US" dirty="0" smtClean="0"/>
              <a:t>Community events</a:t>
            </a:r>
          </a:p>
          <a:p>
            <a:pPr lvl="1"/>
            <a:r>
              <a:rPr lang="en-US" dirty="0" smtClean="0"/>
              <a:t>Mapping Parties, social events, etc.</a:t>
            </a:r>
          </a:p>
          <a:p>
            <a:pPr lvl="1"/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267200"/>
            <a:ext cx="2587668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69008" y="6650009"/>
            <a:ext cx="22108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Images: http://openstreetmap.org</a:t>
            </a:r>
            <a:endParaRPr lang="en-US" sz="110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667000"/>
            <a:ext cx="1882588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Queries produce spatial and non-spatial data to facilitate analysis of metrics spatially and temporally</a:t>
            </a:r>
          </a:p>
          <a:p>
            <a:endParaRPr lang="en-US" dirty="0" smtClean="0"/>
          </a:p>
          <a:p>
            <a:r>
              <a:rPr lang="en-US" dirty="0" smtClean="0"/>
              <a:t>End Products:</a:t>
            </a:r>
          </a:p>
          <a:p>
            <a:pPr lvl="1"/>
            <a:r>
              <a:rPr lang="en-US" dirty="0" smtClean="0"/>
              <a:t>Conclusions about what is actually different as well as similar in the nature of user contributions between communities</a:t>
            </a:r>
          </a:p>
          <a:p>
            <a:pPr lvl="1"/>
            <a:r>
              <a:rPr lang="en-US" dirty="0" smtClean="0"/>
              <a:t>Initial proposals for how to more effectively expand OSM in the US based upon the results</a:t>
            </a:r>
          </a:p>
          <a:p>
            <a:endParaRPr lang="en-US" dirty="0" smtClean="0"/>
          </a:p>
          <a:p>
            <a:r>
              <a:rPr lang="en-US" dirty="0" smtClean="0"/>
              <a:t>Limitations: </a:t>
            </a:r>
          </a:p>
          <a:p>
            <a:pPr lvl="1"/>
            <a:r>
              <a:rPr lang="en-US" dirty="0" smtClean="0"/>
              <a:t>Communities operate differently due to the open nature of OSM; there are few rules and no established progression</a:t>
            </a:r>
          </a:p>
          <a:p>
            <a:pPr lvl="1"/>
            <a:r>
              <a:rPr lang="en-US" dirty="0" smtClean="0"/>
              <a:t>User locations is only estimated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- July 2014</a:t>
            </a:r>
          </a:p>
          <a:p>
            <a:pPr lvl="1"/>
            <a:r>
              <a:rPr lang="en-US" dirty="0" smtClean="0"/>
              <a:t>Set up Linux partition with </a:t>
            </a:r>
            <a:r>
              <a:rPr lang="en-US" dirty="0" err="1" smtClean="0"/>
              <a:t>PostGIS</a:t>
            </a:r>
            <a:r>
              <a:rPr lang="en-US" dirty="0" smtClean="0"/>
              <a:t>, OSM-History-Splitter, all other tools</a:t>
            </a:r>
          </a:p>
          <a:p>
            <a:pPr lvl="1"/>
            <a:r>
              <a:rPr lang="en-US" dirty="0" smtClean="0"/>
              <a:t>Download data for a small region and test methodology</a:t>
            </a:r>
          </a:p>
          <a:p>
            <a:pPr lvl="1"/>
            <a:r>
              <a:rPr lang="en-US" dirty="0" smtClean="0"/>
              <a:t>Choose cities</a:t>
            </a:r>
          </a:p>
          <a:p>
            <a:r>
              <a:rPr lang="en-US" dirty="0" smtClean="0"/>
              <a:t>August 2014</a:t>
            </a:r>
          </a:p>
          <a:p>
            <a:pPr lvl="1"/>
            <a:r>
              <a:rPr lang="en-US" dirty="0" smtClean="0"/>
              <a:t>Run all queries</a:t>
            </a:r>
          </a:p>
          <a:p>
            <a:r>
              <a:rPr lang="en-US" dirty="0" smtClean="0"/>
              <a:t>September - October 2014</a:t>
            </a:r>
          </a:p>
          <a:p>
            <a:pPr lvl="1"/>
            <a:r>
              <a:rPr lang="en-US" dirty="0" smtClean="0"/>
              <a:t>Compare/Analyze Data</a:t>
            </a:r>
          </a:p>
          <a:p>
            <a:pPr lvl="1"/>
            <a:r>
              <a:rPr lang="en-US" dirty="0" smtClean="0"/>
              <a:t>Develop Results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 &amp;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10/8/14 - NACIS Annual Meeting; Pittsburgh, PA</a:t>
            </a:r>
          </a:p>
          <a:p>
            <a:pPr lvl="1"/>
            <a:r>
              <a:rPr lang="en-US" dirty="0" smtClean="0"/>
              <a:t>Abstracts due 5/31/14</a:t>
            </a:r>
          </a:p>
          <a:p>
            <a:r>
              <a:rPr lang="en-US" dirty="0" smtClean="0"/>
              <a:t>4/21/15 - Association of American Geographers (AAG) Annual Meeting; Chicago, IL</a:t>
            </a:r>
          </a:p>
          <a:p>
            <a:pPr lvl="1"/>
            <a:r>
              <a:rPr lang="en-US" dirty="0" smtClean="0"/>
              <a:t>No date for abstracts published, December 2014 likely</a:t>
            </a:r>
          </a:p>
          <a:p>
            <a:r>
              <a:rPr lang="en-US" dirty="0" smtClean="0"/>
              <a:t>Journals:</a:t>
            </a:r>
          </a:p>
          <a:p>
            <a:pPr lvl="1"/>
            <a:r>
              <a:rPr lang="en-US" i="1" dirty="0" smtClean="0"/>
              <a:t>Transactions in GIS </a:t>
            </a:r>
          </a:p>
          <a:p>
            <a:pPr lvl="1"/>
            <a:r>
              <a:rPr lang="en-US" i="1" dirty="0" err="1" smtClean="0"/>
              <a:t>Cartographica</a:t>
            </a:r>
            <a:endParaRPr lang="en-US" i="1" dirty="0" smtClean="0"/>
          </a:p>
          <a:p>
            <a:pPr lvl="1"/>
            <a:r>
              <a:rPr lang="en-US" i="1" dirty="0" smtClean="0"/>
              <a:t>Future Internet</a:t>
            </a:r>
          </a:p>
          <a:p>
            <a:pPr lvl="1"/>
            <a:r>
              <a:rPr lang="en-US" dirty="0" smtClean="0"/>
              <a:t>Many Others…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530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000" dirty="0" smtClean="0"/>
              <a:t>Corcoran, P. and Mooney, P. (2013). "</a:t>
            </a:r>
            <a:r>
              <a:rPr lang="en-US" sz="1000" dirty="0" err="1" smtClean="0"/>
              <a:t>Characterising</a:t>
            </a:r>
            <a:r>
              <a:rPr lang="en-US" sz="1000" dirty="0" smtClean="0"/>
              <a:t> the metric and topological evolution of </a:t>
            </a:r>
            <a:r>
              <a:rPr lang="en-US" sz="1000" dirty="0" err="1" smtClean="0"/>
              <a:t>OpenStreetMap</a:t>
            </a:r>
            <a:r>
              <a:rPr lang="en-US" sz="1000" dirty="0" smtClean="0"/>
              <a:t> network representations." </a:t>
            </a:r>
            <a:r>
              <a:rPr lang="en-US" sz="1000" i="1" dirty="0" smtClean="0"/>
              <a:t>The European Physical Journal Special Topics</a:t>
            </a:r>
            <a:r>
              <a:rPr lang="en-US" sz="1000" dirty="0" smtClean="0"/>
              <a:t> 215(1), 109-122.</a:t>
            </a:r>
          </a:p>
          <a:p>
            <a:pPr>
              <a:buFont typeface="+mj-lt"/>
              <a:buAutoNum type="arabicPeriod"/>
            </a:pPr>
            <a:r>
              <a:rPr lang="en-US" sz="1000" dirty="0" err="1" smtClean="0"/>
              <a:t>Girres</a:t>
            </a:r>
            <a:r>
              <a:rPr lang="en-US" sz="1000" dirty="0" smtClean="0"/>
              <a:t>, JF. and </a:t>
            </a:r>
            <a:r>
              <a:rPr lang="en-US" sz="1000" dirty="0" err="1" smtClean="0"/>
              <a:t>Touya</a:t>
            </a:r>
            <a:r>
              <a:rPr lang="en-US" sz="1000" dirty="0" smtClean="0"/>
              <a:t>, G. (2010). "Quality Assessment of the French </a:t>
            </a:r>
            <a:r>
              <a:rPr lang="en-US" sz="1000" dirty="0" err="1" smtClean="0"/>
              <a:t>OpenStreetMap</a:t>
            </a:r>
            <a:r>
              <a:rPr lang="en-US" sz="1000" dirty="0" smtClean="0"/>
              <a:t> Dataset." </a:t>
            </a:r>
            <a:r>
              <a:rPr lang="en-US" sz="1000" i="1" dirty="0" smtClean="0"/>
              <a:t>Transactions in GIS</a:t>
            </a:r>
            <a:r>
              <a:rPr lang="en-US" sz="1000" dirty="0" smtClean="0"/>
              <a:t>, 14(4), 435-459.</a:t>
            </a:r>
          </a:p>
          <a:p>
            <a:pPr>
              <a:buFont typeface="+mj-lt"/>
              <a:buAutoNum type="arabicPeriod"/>
            </a:pPr>
            <a:r>
              <a:rPr lang="en-US" sz="1000" dirty="0" err="1" smtClean="0"/>
              <a:t>Goodchild</a:t>
            </a:r>
            <a:r>
              <a:rPr lang="en-US" sz="1000" dirty="0" smtClean="0"/>
              <a:t>, M. (2007). "Citizens As Sensors: The World Of Volunteered Geography." </a:t>
            </a:r>
            <a:r>
              <a:rPr lang="en-US" sz="1000" i="1" dirty="0" err="1" smtClean="0"/>
              <a:t>GeoJournal</a:t>
            </a:r>
            <a:r>
              <a:rPr lang="en-US" sz="1000" dirty="0" smtClean="0"/>
              <a:t>, 69(4), 211-221.</a:t>
            </a:r>
          </a:p>
          <a:p>
            <a:pPr>
              <a:buFont typeface="+mj-lt"/>
              <a:buAutoNum type="arabicPeriod"/>
            </a:pPr>
            <a:r>
              <a:rPr lang="de-DE" sz="1000" dirty="0" smtClean="0"/>
              <a:t>Hochmair, H. H., Zielstra, D., &amp; Neis, P. (2013, January). </a:t>
            </a:r>
            <a:r>
              <a:rPr lang="en-US" sz="1000" dirty="0" smtClean="0"/>
              <a:t>"Assessing the completeness of bicycle trails and designated lane features in </a:t>
            </a:r>
            <a:r>
              <a:rPr lang="en-US" sz="1000" dirty="0" err="1" smtClean="0"/>
              <a:t>OpenStreetMap</a:t>
            </a:r>
            <a:r>
              <a:rPr lang="en-US" sz="1000" dirty="0" smtClean="0"/>
              <a:t> for the United States and Europe." </a:t>
            </a:r>
            <a:r>
              <a:rPr lang="en-US" sz="1000" i="1" dirty="0" smtClean="0"/>
              <a:t>In Proceedings of the Ninety-second Annual Meeting of the Transportation Research Board</a:t>
            </a:r>
            <a:r>
              <a:rPr lang="en-US" sz="10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000" dirty="0" err="1" smtClean="0"/>
              <a:t>Hristova</a:t>
            </a:r>
            <a:r>
              <a:rPr lang="en-US" sz="1000" dirty="0" smtClean="0"/>
              <a:t> D., </a:t>
            </a:r>
            <a:r>
              <a:rPr lang="en-US" sz="1000" dirty="0" err="1" smtClean="0"/>
              <a:t>Quattrone</a:t>
            </a:r>
            <a:r>
              <a:rPr lang="en-US" sz="1000" dirty="0" smtClean="0"/>
              <a:t> G., </a:t>
            </a:r>
            <a:r>
              <a:rPr lang="en-US" sz="1000" dirty="0" err="1" smtClean="0"/>
              <a:t>Mashhadi</a:t>
            </a:r>
            <a:r>
              <a:rPr lang="en-US" sz="1000" dirty="0" smtClean="0"/>
              <a:t> A., and Capra L. (2013). "The life of the party: Impact of social mapping on </a:t>
            </a:r>
            <a:r>
              <a:rPr lang="en-US" sz="1000" dirty="0" err="1" smtClean="0"/>
              <a:t>openstreetmap</a:t>
            </a:r>
            <a:r>
              <a:rPr lang="en-US" sz="1000" dirty="0" smtClean="0"/>
              <a:t>." </a:t>
            </a:r>
            <a:r>
              <a:rPr lang="en-US" sz="1000" i="1" dirty="0" smtClean="0"/>
              <a:t>In Proceedings of the AAAI International Conference on Weblogs and Social Media</a:t>
            </a:r>
            <a:r>
              <a:rPr lang="en-US" sz="1000" dirty="0" smtClean="0"/>
              <a:t>(ICWSM2013). Association for the Advancement of Artificial Intelligence (AAAI).</a:t>
            </a:r>
          </a:p>
          <a:p>
            <a:pPr>
              <a:buFont typeface="+mj-lt"/>
              <a:buAutoNum type="arabicPeriod"/>
            </a:pPr>
            <a:r>
              <a:rPr lang="en-US" sz="1000" dirty="0" err="1" smtClean="0"/>
              <a:t>Mashhadi</a:t>
            </a:r>
            <a:r>
              <a:rPr lang="en-US" sz="1000" dirty="0" smtClean="0"/>
              <a:t>, A., </a:t>
            </a:r>
            <a:r>
              <a:rPr lang="en-US" sz="1000" dirty="0" err="1" smtClean="0"/>
              <a:t>Quattrone</a:t>
            </a:r>
            <a:r>
              <a:rPr lang="en-US" sz="1000" dirty="0" smtClean="0"/>
              <a:t>, G., Capra, L., &amp; Mooney, P. (2012). "On the accuracy of urban crowd-sourcing for maintaining large-scale geospatial databases." </a:t>
            </a:r>
            <a:r>
              <a:rPr lang="en-US" sz="1000" i="1" dirty="0" smtClean="0"/>
              <a:t>In Proceedings of the Eighth Annual International Symposium on Wikis and Open Collaboration</a:t>
            </a:r>
            <a:r>
              <a:rPr lang="en-US" sz="1000" dirty="0" smtClean="0"/>
              <a:t>. ACM.</a:t>
            </a:r>
          </a:p>
          <a:p>
            <a:pPr>
              <a:buFont typeface="+mj-lt"/>
              <a:buAutoNum type="arabicPeriod"/>
            </a:pPr>
            <a:r>
              <a:rPr lang="en-US" sz="1000" dirty="0" smtClean="0"/>
              <a:t>"</a:t>
            </a:r>
            <a:r>
              <a:rPr lang="en-US" sz="1000" dirty="0" err="1" smtClean="0"/>
              <a:t>MaZderMind</a:t>
            </a:r>
            <a:r>
              <a:rPr lang="en-US" sz="1000" dirty="0" smtClean="0"/>
              <a:t>/</a:t>
            </a:r>
            <a:r>
              <a:rPr lang="en-US" sz="1000" dirty="0" err="1" smtClean="0"/>
              <a:t>osm</a:t>
            </a:r>
            <a:r>
              <a:rPr lang="en-US" sz="1000" dirty="0" smtClean="0"/>
              <a:t>-history-splitter." (</a:t>
            </a:r>
            <a:r>
              <a:rPr lang="en-US" sz="1000" dirty="0" err="1" smtClean="0"/>
              <a:t>n.d</a:t>
            </a:r>
            <a:r>
              <a:rPr lang="en-US" sz="1000" dirty="0" smtClean="0"/>
              <a:t>.). </a:t>
            </a:r>
            <a:r>
              <a:rPr lang="en-US" sz="1000" i="1" dirty="0" err="1" smtClean="0"/>
              <a:t>GitHub</a:t>
            </a:r>
            <a:r>
              <a:rPr lang="en-US" sz="1000" dirty="0" smtClean="0"/>
              <a:t>. Retrieved April 13, 2014, from https://github.com/MaZderMind/osm-history-splitter</a:t>
            </a:r>
          </a:p>
          <a:p>
            <a:pPr>
              <a:buFont typeface="+mj-lt"/>
              <a:buAutoNum type="arabicPeriod"/>
            </a:pPr>
            <a:r>
              <a:rPr lang="en-US" sz="1000" dirty="0" err="1" smtClean="0"/>
              <a:t>Mondzech</a:t>
            </a:r>
            <a:r>
              <a:rPr lang="en-US" sz="1000" dirty="0" smtClean="0"/>
              <a:t>, J., and </a:t>
            </a:r>
            <a:r>
              <a:rPr lang="en-US" sz="1000" dirty="0" err="1" smtClean="0"/>
              <a:t>Sester</a:t>
            </a:r>
            <a:r>
              <a:rPr lang="en-US" sz="1000" dirty="0" smtClean="0"/>
              <a:t>, M. (2011). "Quality analysis of </a:t>
            </a:r>
            <a:r>
              <a:rPr lang="en-US" sz="1000" dirty="0" err="1" smtClean="0"/>
              <a:t>OpenStreetMap</a:t>
            </a:r>
            <a:r>
              <a:rPr lang="en-US" sz="1000" dirty="0" smtClean="0"/>
              <a:t> data based on application needs." </a:t>
            </a:r>
            <a:r>
              <a:rPr lang="en-US" sz="1000" i="1" dirty="0" err="1" smtClean="0"/>
              <a:t>Cartographica</a:t>
            </a:r>
            <a:r>
              <a:rPr lang="en-US" sz="1000" i="1" dirty="0" smtClean="0"/>
              <a:t>: The International Journal for Geographic Information and </a:t>
            </a:r>
            <a:r>
              <a:rPr lang="en-US" sz="1000" i="1" dirty="0" err="1" smtClean="0"/>
              <a:t>Geovisualization</a:t>
            </a:r>
            <a:r>
              <a:rPr lang="en-US" sz="1000" dirty="0" smtClean="0"/>
              <a:t>, </a:t>
            </a:r>
            <a:r>
              <a:rPr lang="en-US" sz="1000" i="1" dirty="0" smtClean="0"/>
              <a:t>46</a:t>
            </a:r>
            <a:r>
              <a:rPr lang="en-US" sz="1000" dirty="0" smtClean="0"/>
              <a:t>(2), 115-125.</a:t>
            </a:r>
          </a:p>
          <a:p>
            <a:pPr>
              <a:buFont typeface="+mj-lt"/>
              <a:buAutoNum type="arabicPeriod"/>
            </a:pPr>
            <a:r>
              <a:rPr lang="en-US" sz="1000" dirty="0" smtClean="0"/>
              <a:t>Mooney, P., and Corcoran, P. (2012). "Characteristics of heavily edited objects in </a:t>
            </a:r>
            <a:r>
              <a:rPr lang="en-US" sz="1000" dirty="0" err="1" smtClean="0"/>
              <a:t>OpenStreetMap</a:t>
            </a:r>
            <a:r>
              <a:rPr lang="en-US" sz="1000" dirty="0" smtClean="0"/>
              <a:t>." </a:t>
            </a:r>
            <a:r>
              <a:rPr lang="en-US" sz="1000" i="1" dirty="0" smtClean="0"/>
              <a:t>Future Internet</a:t>
            </a:r>
            <a:r>
              <a:rPr lang="en-US" sz="1000" dirty="0" smtClean="0"/>
              <a:t>, 4(1), 285-305.</a:t>
            </a:r>
          </a:p>
          <a:p>
            <a:pPr>
              <a:buFont typeface="+mj-lt"/>
              <a:buAutoNum type="arabicPeriod"/>
            </a:pPr>
            <a:r>
              <a:rPr lang="en-US" sz="1000" dirty="0" err="1" smtClean="0"/>
              <a:t>Neis</a:t>
            </a:r>
            <a:r>
              <a:rPr lang="en-US" sz="1000" dirty="0" smtClean="0"/>
              <a:t>, P., </a:t>
            </a:r>
            <a:r>
              <a:rPr lang="en-US" sz="1000" dirty="0" err="1" smtClean="0"/>
              <a:t>Zielstra</a:t>
            </a:r>
            <a:r>
              <a:rPr lang="en-US" sz="1000" dirty="0" smtClean="0"/>
              <a:t>, D., and </a:t>
            </a:r>
            <a:r>
              <a:rPr lang="en-US" sz="1000" dirty="0" err="1" smtClean="0"/>
              <a:t>Zipf</a:t>
            </a:r>
            <a:r>
              <a:rPr lang="en-US" sz="1000" dirty="0" smtClean="0"/>
              <a:t>, A. (2011). "The street network evolution of </a:t>
            </a:r>
            <a:r>
              <a:rPr lang="en-US" sz="1000" dirty="0" err="1" smtClean="0"/>
              <a:t>crowdsourced</a:t>
            </a:r>
            <a:r>
              <a:rPr lang="en-US" sz="1000" dirty="0" smtClean="0"/>
              <a:t> maps: </a:t>
            </a:r>
            <a:r>
              <a:rPr lang="en-US" sz="1000" dirty="0" err="1" smtClean="0"/>
              <a:t>OpenStreetMap</a:t>
            </a:r>
            <a:r>
              <a:rPr lang="en-US" sz="1000" dirty="0" smtClean="0"/>
              <a:t> in Germany 2007–2011." </a:t>
            </a:r>
            <a:r>
              <a:rPr lang="en-US" sz="1000" i="1" dirty="0" smtClean="0"/>
              <a:t>Future Internet</a:t>
            </a:r>
            <a:r>
              <a:rPr lang="en-US" sz="1000" dirty="0" smtClean="0"/>
              <a:t>, 4(1), 1-21.</a:t>
            </a:r>
          </a:p>
          <a:p>
            <a:pPr>
              <a:buFont typeface="+mj-lt"/>
              <a:buAutoNum type="arabicPeriod"/>
            </a:pPr>
            <a:r>
              <a:rPr lang="en-US" sz="1000" dirty="0" err="1" smtClean="0"/>
              <a:t>Neis</a:t>
            </a:r>
            <a:r>
              <a:rPr lang="en-US" sz="1000" dirty="0" smtClean="0"/>
              <a:t>, P., and </a:t>
            </a:r>
            <a:r>
              <a:rPr lang="en-US" sz="1000" dirty="0" err="1" smtClean="0"/>
              <a:t>Zipf</a:t>
            </a:r>
            <a:r>
              <a:rPr lang="en-US" sz="1000" dirty="0" smtClean="0"/>
              <a:t>, A. (2012). "Analyzing the contributor activity of a volunteered geographic information project—The case of </a:t>
            </a:r>
            <a:r>
              <a:rPr lang="en-US" sz="1000" dirty="0" err="1" smtClean="0"/>
              <a:t>OpenStreetMap</a:t>
            </a:r>
            <a:r>
              <a:rPr lang="en-US" sz="1000" dirty="0" smtClean="0"/>
              <a:t>."</a:t>
            </a:r>
            <a:r>
              <a:rPr lang="en-US" sz="1000" i="1" dirty="0" smtClean="0"/>
              <a:t> ISPRS International Journal of Geo-Information</a:t>
            </a:r>
            <a:r>
              <a:rPr lang="en-US" sz="1000" dirty="0" smtClean="0"/>
              <a:t>, 1(2), 146-165.</a:t>
            </a:r>
          </a:p>
          <a:p>
            <a:pPr>
              <a:buFont typeface="+mj-lt"/>
              <a:buAutoNum type="arabicPeriod"/>
            </a:pPr>
            <a:r>
              <a:rPr lang="de-DE" sz="1000" dirty="0" smtClean="0"/>
              <a:t>Zielstra, D., Hochmair, H. H., and Neis, P. (2013). </a:t>
            </a:r>
            <a:r>
              <a:rPr lang="en-US" sz="1000" dirty="0" smtClean="0"/>
              <a:t>"Assessing the Effect of Data Imports on the Completeness of </a:t>
            </a:r>
            <a:r>
              <a:rPr lang="en-US" sz="1000" dirty="0" err="1" smtClean="0"/>
              <a:t>OpenStreetMap</a:t>
            </a:r>
            <a:r>
              <a:rPr lang="en-US" sz="1000" dirty="0" smtClean="0"/>
              <a:t>–A United States Case Study." </a:t>
            </a:r>
            <a:r>
              <a:rPr lang="en-US" sz="1000" i="1" dirty="0" smtClean="0"/>
              <a:t>Transactions in GIS</a:t>
            </a:r>
            <a:r>
              <a:rPr lang="en-US" sz="1000" dirty="0" smtClean="0"/>
              <a:t>, 17(3), 315-334.</a:t>
            </a:r>
          </a:p>
          <a:p>
            <a:pPr>
              <a:buFont typeface="+mj-lt"/>
              <a:buAutoNum type="arabicPeriod"/>
            </a:pPr>
            <a:r>
              <a:rPr lang="de-DE" sz="1000" dirty="0" smtClean="0"/>
              <a:t>Fan, H., Zipf, A., Fu, Q., and Neis, P. (2014). </a:t>
            </a:r>
            <a:r>
              <a:rPr lang="en-US" sz="1000" dirty="0" smtClean="0"/>
              <a:t>"Quality assessment for building footprints data on </a:t>
            </a:r>
            <a:r>
              <a:rPr lang="en-US" sz="1000" dirty="0" err="1" smtClean="0"/>
              <a:t>OpenStreetMap</a:t>
            </a:r>
            <a:r>
              <a:rPr lang="en-US" sz="1000" dirty="0" smtClean="0"/>
              <a:t>." </a:t>
            </a:r>
            <a:r>
              <a:rPr lang="en-US" sz="1000" i="1" dirty="0" smtClean="0"/>
              <a:t>International Journal of Geographical Information Science</a:t>
            </a:r>
            <a:r>
              <a:rPr lang="en-US" sz="1000" dirty="0" smtClean="0"/>
              <a:t>, (ahead-of-print), 1-20.</a:t>
            </a:r>
          </a:p>
          <a:p>
            <a:pPr>
              <a:buFont typeface="+mj-lt"/>
              <a:buAutoNum type="arabicPeriod"/>
            </a:pPr>
            <a:r>
              <a:rPr lang="de-DE" sz="1000" dirty="0" smtClean="0"/>
              <a:t>Neis, P., Zielstra, D., and Zipf, A. (2013). </a:t>
            </a:r>
            <a:r>
              <a:rPr lang="en-US" sz="1000" dirty="0" smtClean="0"/>
              <a:t>"Comparison of volunteered geographic information data contributions and community development for selected world regions." </a:t>
            </a:r>
            <a:r>
              <a:rPr lang="en-US" sz="1000" i="1" dirty="0" smtClean="0"/>
              <a:t>Future Internet</a:t>
            </a:r>
            <a:r>
              <a:rPr lang="en-US" sz="1000" dirty="0" smtClean="0"/>
              <a:t>, </a:t>
            </a:r>
            <a:r>
              <a:rPr lang="en-US" sz="1000" i="1" dirty="0" smtClean="0"/>
              <a:t>5</a:t>
            </a:r>
            <a:r>
              <a:rPr lang="en-US" sz="1000" dirty="0" smtClean="0"/>
              <a:t>(2), 282-300.</a:t>
            </a:r>
          </a:p>
          <a:p>
            <a:pPr>
              <a:buFont typeface="+mj-lt"/>
              <a:buAutoNum type="arabicPeriod"/>
            </a:pPr>
            <a:r>
              <a:rPr lang="en-US" sz="1000" dirty="0" err="1" smtClean="0"/>
              <a:t>Neis</a:t>
            </a:r>
            <a:r>
              <a:rPr lang="en-US" sz="1000" dirty="0" smtClean="0"/>
              <a:t>, P., &amp; </a:t>
            </a:r>
            <a:r>
              <a:rPr lang="en-US" sz="1000" dirty="0" err="1" smtClean="0"/>
              <a:t>Zielstra</a:t>
            </a:r>
            <a:r>
              <a:rPr lang="en-US" sz="1000" dirty="0" smtClean="0"/>
              <a:t>, D. (2014). "Recent Developments and Future Trends in Volunteered Geographic Information Research: The Case of </a:t>
            </a:r>
            <a:r>
              <a:rPr lang="en-US" sz="1000" dirty="0" err="1" smtClean="0"/>
              <a:t>OpenStreetMap</a:t>
            </a:r>
            <a:r>
              <a:rPr lang="en-US" sz="1000" dirty="0" smtClean="0"/>
              <a:t>." </a:t>
            </a:r>
            <a:r>
              <a:rPr lang="en-US" sz="1000" i="1" dirty="0" smtClean="0"/>
              <a:t>Future Internet</a:t>
            </a:r>
            <a:r>
              <a:rPr lang="en-US" sz="1000" dirty="0" smtClean="0"/>
              <a:t>, </a:t>
            </a:r>
            <a:r>
              <a:rPr lang="en-US" sz="1000" i="1" dirty="0" smtClean="0"/>
              <a:t>6</a:t>
            </a:r>
            <a:r>
              <a:rPr lang="en-US" sz="1000" dirty="0" smtClean="0"/>
              <a:t>(1), 76-106.</a:t>
            </a:r>
          </a:p>
          <a:p>
            <a:pPr>
              <a:buFont typeface="+mj-lt"/>
              <a:buAutoNum type="arabicPeriod"/>
            </a:pPr>
            <a:r>
              <a:rPr lang="en-US" sz="1000" dirty="0" smtClean="0"/>
              <a:t>Stephens, M. (2013). "Gender and the </a:t>
            </a:r>
            <a:r>
              <a:rPr lang="en-US" sz="1000" dirty="0" err="1" smtClean="0"/>
              <a:t>geoweb</a:t>
            </a:r>
            <a:r>
              <a:rPr lang="en-US" sz="1000" dirty="0" smtClean="0"/>
              <a:t>: Divisions in the production of user-generated cartographic information." </a:t>
            </a:r>
            <a:r>
              <a:rPr lang="en-US" sz="1000" i="1" dirty="0" err="1" smtClean="0"/>
              <a:t>GeoJournal</a:t>
            </a:r>
            <a:r>
              <a:rPr lang="en-US" sz="1000" dirty="0" smtClean="0"/>
              <a:t>, </a:t>
            </a:r>
            <a:r>
              <a:rPr lang="en-US" sz="1000" i="1" dirty="0" smtClean="0"/>
              <a:t>78</a:t>
            </a:r>
            <a:r>
              <a:rPr lang="en-US" sz="1000" dirty="0" smtClean="0"/>
              <a:t>(6), 981-996.</a:t>
            </a:r>
          </a:p>
          <a:p>
            <a:pPr>
              <a:buFont typeface="+mj-lt"/>
              <a:buAutoNum type="arabicPeriod"/>
            </a:pPr>
            <a:r>
              <a:rPr lang="en-US" sz="1000" dirty="0" smtClean="0"/>
              <a:t>"Wiki History." (</a:t>
            </a:r>
            <a:r>
              <a:rPr lang="en-US" sz="1000" dirty="0" err="1" smtClean="0"/>
              <a:t>n.d</a:t>
            </a:r>
            <a:r>
              <a:rPr lang="en-US" sz="1000" dirty="0" smtClean="0"/>
              <a:t>.). </a:t>
            </a:r>
            <a:r>
              <a:rPr lang="en-US" sz="1000" i="1" dirty="0" smtClean="0"/>
              <a:t>Wiki History</a:t>
            </a:r>
            <a:r>
              <a:rPr lang="en-US" sz="1000" dirty="0" smtClean="0"/>
              <a:t>. Retrieved April 10, 2014, from http://c2.com/cgi/wiki?WikiHistory</a:t>
            </a:r>
          </a:p>
          <a:p>
            <a:pPr>
              <a:buFont typeface="+mj-lt"/>
              <a:buAutoNum type="arabicPeriod"/>
            </a:pPr>
            <a:r>
              <a:rPr lang="en-US" sz="1000" dirty="0" smtClean="0"/>
              <a:t>Willis, N. (2007, October 11). "</a:t>
            </a:r>
            <a:r>
              <a:rPr lang="en-US" sz="1000" dirty="0" err="1" smtClean="0"/>
              <a:t>OpenStreetMap</a:t>
            </a:r>
            <a:r>
              <a:rPr lang="en-US" sz="1000" dirty="0" smtClean="0"/>
              <a:t> project imports US government maps." </a:t>
            </a:r>
            <a:r>
              <a:rPr lang="en-US" sz="1000" i="1" dirty="0" smtClean="0"/>
              <a:t>Linux.com</a:t>
            </a:r>
            <a:r>
              <a:rPr lang="en-US" sz="1000" dirty="0" smtClean="0"/>
              <a:t>. Retrieved March 27, 2014, from http://archive09.linux.com/feature/119493</a:t>
            </a:r>
          </a:p>
          <a:p>
            <a:pPr>
              <a:buFont typeface="+mj-lt"/>
              <a:buAutoNum type="arabicPeriod"/>
            </a:pPr>
            <a:r>
              <a:rPr lang="en-US" sz="1000" dirty="0" err="1" smtClean="0"/>
              <a:t>Yasseri</a:t>
            </a:r>
            <a:r>
              <a:rPr lang="en-US" sz="1000" dirty="0" smtClean="0"/>
              <a:t>, T., </a:t>
            </a:r>
            <a:r>
              <a:rPr lang="en-US" sz="1000" dirty="0" err="1" smtClean="0"/>
              <a:t>Quattrone</a:t>
            </a:r>
            <a:r>
              <a:rPr lang="en-US" sz="1000" dirty="0" smtClean="0"/>
              <a:t>, G., and </a:t>
            </a:r>
            <a:r>
              <a:rPr lang="en-US" sz="1000" dirty="0" err="1" smtClean="0"/>
              <a:t>Mashhadi</a:t>
            </a:r>
            <a:r>
              <a:rPr lang="en-US" sz="1000" dirty="0" smtClean="0"/>
              <a:t>, A. (2013). "Temporal analysis of activity patterns of editors in collaborative mapping project of </a:t>
            </a:r>
            <a:r>
              <a:rPr lang="en-US" sz="1000" dirty="0" err="1" smtClean="0"/>
              <a:t>OpenStreetMap</a:t>
            </a:r>
            <a:r>
              <a:rPr lang="en-US" sz="1000" dirty="0" smtClean="0"/>
              <a:t>." In </a:t>
            </a:r>
            <a:r>
              <a:rPr lang="en-US" sz="1000" i="1" dirty="0" smtClean="0"/>
              <a:t>Proceedings of the 9th International Symposium on Open Collaboration</a:t>
            </a:r>
            <a:r>
              <a:rPr lang="en-US" sz="1000" dirty="0" smtClean="0"/>
              <a:t> (p. 13). ACM.</a:t>
            </a:r>
          </a:p>
          <a:p>
            <a:pPr>
              <a:buFont typeface="+mj-lt"/>
              <a:buAutoNum type="arabicPeriod"/>
            </a:pPr>
            <a:r>
              <a:rPr lang="en-US" sz="1000" dirty="0" err="1" smtClean="0"/>
              <a:t>Zielstra</a:t>
            </a:r>
            <a:r>
              <a:rPr lang="en-US" sz="1000" dirty="0" smtClean="0"/>
              <a:t>, D., and </a:t>
            </a:r>
            <a:r>
              <a:rPr lang="en-US" sz="1000" dirty="0" err="1" smtClean="0"/>
              <a:t>Zipf</a:t>
            </a:r>
            <a:r>
              <a:rPr lang="en-US" sz="1000" dirty="0" smtClean="0"/>
              <a:t>, A. (2010). "A comparative study of proprietary </a:t>
            </a:r>
            <a:r>
              <a:rPr lang="en-US" sz="1000" dirty="0" err="1" smtClean="0"/>
              <a:t>geodata</a:t>
            </a:r>
            <a:r>
              <a:rPr lang="en-US" sz="1000" dirty="0" smtClean="0"/>
              <a:t> and volunteered geographic information for Germany." In </a:t>
            </a:r>
            <a:r>
              <a:rPr lang="en-US" sz="1000" i="1" dirty="0" smtClean="0"/>
              <a:t>13th AGILE international conference on geographic information science</a:t>
            </a:r>
            <a:r>
              <a:rPr lang="en-US" sz="1000" dirty="0" smtClean="0"/>
              <a:t> (Vol. 2010).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26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Literature Review</a:t>
            </a:r>
          </a:p>
          <a:p>
            <a:r>
              <a:rPr lang="en-US" dirty="0" smtClean="0"/>
              <a:t>Project Objectives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Anticipated Results</a:t>
            </a:r>
          </a:p>
          <a:p>
            <a:r>
              <a:rPr lang="en-US" dirty="0" smtClean="0"/>
              <a:t>Proposed Timeline</a:t>
            </a:r>
          </a:p>
          <a:p>
            <a:r>
              <a:rPr lang="en-US" dirty="0" smtClean="0"/>
              <a:t>Conferences &amp; Journals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References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“Wiki” concept developed in 1995, went mainstream via Wikipedia in 2001</a:t>
            </a:r>
          </a:p>
          <a:p>
            <a:r>
              <a:rPr lang="en-US" sz="2400" dirty="0" smtClean="0"/>
              <a:t>Crowd-sourced Mapping is nothing new, but success of Wikipedia paved way for “geo-wiki” concepts</a:t>
            </a:r>
          </a:p>
          <a:p>
            <a:r>
              <a:rPr lang="en-US" sz="2400" dirty="0" err="1" smtClean="0"/>
              <a:t>OpenStreetMap</a:t>
            </a:r>
            <a:r>
              <a:rPr lang="en-US" sz="2400" dirty="0" smtClean="0"/>
              <a:t> (OSM) founded in 2004, within the UK where Ordnance Survey datasets were proprietary</a:t>
            </a:r>
          </a:p>
          <a:p>
            <a:pPr lvl="1"/>
            <a:r>
              <a:rPr lang="en-US" sz="2000" dirty="0" smtClean="0"/>
              <a:t>Called “Wikipedia of Maps” by Steve Coast, Founder</a:t>
            </a:r>
          </a:p>
          <a:p>
            <a:pPr lvl="1"/>
            <a:r>
              <a:rPr lang="en-US" sz="2000" dirty="0" smtClean="0"/>
              <a:t>Unsettled terminology:</a:t>
            </a:r>
          </a:p>
          <a:p>
            <a:pPr lvl="2"/>
            <a:r>
              <a:rPr lang="en-US" sz="1600" dirty="0" smtClean="0"/>
              <a:t>VGI</a:t>
            </a:r>
          </a:p>
          <a:p>
            <a:pPr lvl="2"/>
            <a:r>
              <a:rPr lang="en-US" sz="1600" dirty="0" smtClean="0"/>
              <a:t>PGIS/PPGIS</a:t>
            </a:r>
          </a:p>
          <a:p>
            <a:pPr lvl="2"/>
            <a:r>
              <a:rPr lang="en-US" sz="1600" dirty="0" smtClean="0"/>
              <a:t>Collaborative Mapping</a:t>
            </a:r>
          </a:p>
          <a:p>
            <a:pPr lvl="1"/>
            <a:endParaRPr lang="en-US" sz="2000" dirty="0"/>
          </a:p>
        </p:txBody>
      </p:sp>
      <p:pic>
        <p:nvPicPr>
          <p:cNvPr id="9218" name="Picture 2" descr="Osmdbstats1 use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048660"/>
            <a:ext cx="3810000" cy="26908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-69008" y="6650009"/>
            <a:ext cx="30893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Image: http://wiki.openstreetmap.org/wiki/Stats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 – OSM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95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European Community</a:t>
            </a:r>
          </a:p>
          <a:p>
            <a:pPr lvl="1"/>
            <a:r>
              <a:rPr lang="en-US" sz="1600" dirty="0" smtClean="0"/>
              <a:t>Founded in Europe due to lack of freely available GIS data [10]</a:t>
            </a:r>
            <a:endParaRPr lang="en-US" sz="1600" baseline="30000" dirty="0" smtClean="0"/>
          </a:p>
          <a:p>
            <a:pPr lvl="1"/>
            <a:r>
              <a:rPr lang="en-US" sz="1600" dirty="0" smtClean="0"/>
              <a:t>OSM community mostly focused on new data creation [20]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295400"/>
            <a:ext cx="4191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 Community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GIS data readily available in most locations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[18]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of OSM community centered on modifying and expanding upon mass data imports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[12]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288" y="2760452"/>
            <a:ext cx="4274820" cy="301754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4018" y="3276592"/>
            <a:ext cx="4316764" cy="25146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-69008" y="6650009"/>
            <a:ext cx="3329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Images: http://resultmaps.neis-one.org/osmgps.html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685582" y="5786735"/>
            <a:ext cx="562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Number of </a:t>
            </a:r>
            <a:r>
              <a:rPr lang="en-US" sz="1200" dirty="0" err="1" smtClean="0"/>
              <a:t>OpenStreetMap</a:t>
            </a:r>
            <a:r>
              <a:rPr lang="en-US" sz="1200" dirty="0" smtClean="0"/>
              <a:t> GPS Points as of April 2012 in Europe and the United States </a:t>
            </a:r>
          </a:p>
          <a:p>
            <a:pPr algn="ctr"/>
            <a:r>
              <a:rPr lang="en-US" sz="1200" dirty="0" smtClean="0"/>
              <a:t>(© Pascal </a:t>
            </a:r>
            <a:r>
              <a:rPr lang="en-US" sz="1200" dirty="0" err="1" smtClean="0"/>
              <a:t>Neis</a:t>
            </a:r>
            <a:r>
              <a:rPr lang="en-US" sz="1200" dirty="0" smtClean="0"/>
              <a:t>, neis-one.org)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 – OSM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95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European Community</a:t>
            </a:r>
          </a:p>
          <a:p>
            <a:pPr lvl="1"/>
            <a:r>
              <a:rPr lang="en-US" sz="1600" dirty="0" smtClean="0"/>
              <a:t>Very active communities in urban areas [20]</a:t>
            </a:r>
          </a:p>
          <a:p>
            <a:pPr lvl="1"/>
            <a:r>
              <a:rPr lang="en-US" sz="1600" dirty="0" smtClean="0"/>
              <a:t>Generally high quality data [8]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295400"/>
            <a:ext cx="4191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 Community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Activity generally low to moderate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[20]</a:t>
            </a:r>
            <a:r>
              <a:rPr lang="en-US" sz="1600" dirty="0" smtClean="0"/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 of data varies greatly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[14]</a:t>
            </a:r>
            <a:endParaRPr kumimoji="0" lang="en-US" sz="1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810000" y="3048000"/>
            <a:ext cx="5143500" cy="2948940"/>
            <a:chOff x="3657600" y="3810000"/>
            <a:chExt cx="7315200" cy="42672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7600" y="3810000"/>
              <a:ext cx="7315200" cy="42672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9600" y="7924800"/>
              <a:ext cx="2438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307690" y="3048000"/>
            <a:ext cx="3276600" cy="2946400"/>
            <a:chOff x="5600700" y="3581400"/>
            <a:chExt cx="3276600" cy="29464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00700" y="3581400"/>
              <a:ext cx="3276600" cy="29464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38800" y="3581400"/>
              <a:ext cx="1714500" cy="105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ctangle 11"/>
          <p:cNvSpPr/>
          <p:nvPr/>
        </p:nvSpPr>
        <p:spPr>
          <a:xfrm>
            <a:off x="-69008" y="6650009"/>
            <a:ext cx="3329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Images: https://www.mapbox.com/osm-data-report/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6015335"/>
            <a:ext cx="5826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Currency of </a:t>
            </a:r>
            <a:r>
              <a:rPr lang="en-US" sz="1200" dirty="0" err="1" smtClean="0"/>
              <a:t>OpenStreetMap</a:t>
            </a:r>
            <a:r>
              <a:rPr lang="en-US" sz="1200" dirty="0" smtClean="0"/>
              <a:t> data as of 2013; Cooler shades are older than Warmer shades</a:t>
            </a:r>
          </a:p>
          <a:p>
            <a:pPr algn="ctr"/>
            <a:r>
              <a:rPr lang="en-US" sz="1200" dirty="0" smtClean="0"/>
              <a:t>(© </a:t>
            </a:r>
            <a:r>
              <a:rPr lang="en-US" sz="1200" dirty="0" err="1" smtClean="0"/>
              <a:t>Mapbox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 – OSM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So what direct comparisons between US and Europe exist?</a:t>
            </a:r>
          </a:p>
          <a:p>
            <a:pPr lvl="1"/>
            <a:r>
              <a:rPr lang="en-US" sz="2000" dirty="0" smtClean="0"/>
              <a:t>Previous studies are quite limited, focusing only on:</a:t>
            </a:r>
          </a:p>
          <a:p>
            <a:pPr lvl="2"/>
            <a:r>
              <a:rPr lang="en-US" sz="1800" dirty="0" smtClean="0"/>
              <a:t>Specific data types between US and European cities (cycling features) [4] </a:t>
            </a:r>
          </a:p>
          <a:p>
            <a:pPr lvl="2"/>
            <a:r>
              <a:rPr lang="en-US" sz="1800" dirty="0" smtClean="0"/>
              <a:t>One US city compared internationally across data types (Los Angeles) [14]</a:t>
            </a:r>
          </a:p>
          <a:p>
            <a:pPr lvl="2"/>
            <a:r>
              <a:rPr lang="en-US" sz="1800" dirty="0" smtClean="0"/>
              <a:t>Impact of mass imports on US communities (no direct comparisons) [12]</a:t>
            </a:r>
          </a:p>
          <a:p>
            <a:pPr lvl="1"/>
            <a:r>
              <a:rPr lang="en-US" sz="2200" dirty="0" smtClean="0"/>
              <a:t>None include temporal comparisons of community development and contribution behaviors </a:t>
            </a:r>
          </a:p>
          <a:p>
            <a:pPr lvl="2"/>
            <a:r>
              <a:rPr lang="en-US" sz="1800" dirty="0" smtClean="0"/>
              <a:t>One temporal study did review impact of Mapping Parties on participation over time, but only in London [5]</a:t>
            </a:r>
          </a:p>
          <a:p>
            <a:pPr lvl="1"/>
            <a:endParaRPr lang="en-US" sz="2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110335"/>
            <a:ext cx="3110204" cy="1905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338935"/>
            <a:ext cx="5334000" cy="15465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646106" y="5887379"/>
            <a:ext cx="539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Average Senior </a:t>
            </a:r>
            <a:r>
              <a:rPr lang="en-US" sz="1200" dirty="0" err="1" smtClean="0"/>
              <a:t>Mapper</a:t>
            </a:r>
            <a:r>
              <a:rPr lang="en-US" sz="1200" dirty="0" smtClean="0"/>
              <a:t> Activity Timeframe and Contributions per Urban Area [14]</a:t>
            </a:r>
            <a:endParaRPr lang="en-US" sz="1200" baseline="30000" dirty="0" smtClean="0"/>
          </a:p>
          <a:p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015335"/>
            <a:ext cx="295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Total Bike Areas [4]</a:t>
            </a:r>
            <a:endParaRPr lang="en-US" sz="1200" baseline="30000" dirty="0" smtClean="0"/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OpenStreetMap</a:t>
            </a:r>
            <a:r>
              <a:rPr lang="en-US" dirty="0" smtClean="0"/>
              <a:t>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Elements:</a:t>
            </a:r>
          </a:p>
          <a:p>
            <a:pPr lvl="1"/>
            <a:r>
              <a:rPr lang="en-US" dirty="0" smtClean="0"/>
              <a:t>Data is made up of Nodes, Ways, Relations</a:t>
            </a:r>
          </a:p>
          <a:p>
            <a:pPr lvl="2"/>
            <a:r>
              <a:rPr lang="en-US" dirty="0" smtClean="0"/>
              <a:t>Node = Point</a:t>
            </a:r>
          </a:p>
          <a:p>
            <a:pPr lvl="2"/>
            <a:r>
              <a:rPr lang="en-US" dirty="0" smtClean="0"/>
              <a:t>Way = Ordered list of nodes </a:t>
            </a:r>
          </a:p>
          <a:p>
            <a:pPr lvl="3"/>
            <a:r>
              <a:rPr lang="en-US" dirty="0" smtClean="0"/>
              <a:t>Open Way (Line)</a:t>
            </a:r>
          </a:p>
          <a:p>
            <a:pPr lvl="3"/>
            <a:r>
              <a:rPr lang="en-US" dirty="0" smtClean="0"/>
              <a:t>Closed Way (Line)</a:t>
            </a:r>
          </a:p>
          <a:p>
            <a:pPr lvl="3"/>
            <a:r>
              <a:rPr lang="en-US" dirty="0" smtClean="0"/>
              <a:t>Area (Polygon)</a:t>
            </a:r>
          </a:p>
          <a:p>
            <a:pPr lvl="2"/>
            <a:r>
              <a:rPr lang="en-US" dirty="0" smtClean="0"/>
              <a:t>Relation = List of nodes, ways, and/or other relations</a:t>
            </a:r>
          </a:p>
          <a:p>
            <a:pPr lvl="1"/>
            <a:r>
              <a:rPr lang="en-US" dirty="0" smtClean="0"/>
              <a:t>Tags provide attribute data through key/value pairs </a:t>
            </a:r>
          </a:p>
          <a:p>
            <a:r>
              <a:rPr lang="en-US" dirty="0" smtClean="0"/>
              <a:t>Output File Types</a:t>
            </a:r>
          </a:p>
          <a:p>
            <a:pPr lvl="1"/>
            <a:r>
              <a:rPr lang="en-US" dirty="0" smtClean="0"/>
              <a:t>XML is the primary format</a:t>
            </a:r>
          </a:p>
          <a:p>
            <a:pPr lvl="2"/>
            <a:r>
              <a:rPr lang="en-US" dirty="0" err="1" smtClean="0"/>
              <a:t>Changesets</a:t>
            </a:r>
            <a:endParaRPr lang="en-US" dirty="0" smtClean="0"/>
          </a:p>
          <a:p>
            <a:pPr lvl="2"/>
            <a:r>
              <a:rPr lang="en-US" dirty="0" smtClean="0"/>
              <a:t>“Full History Dump”</a:t>
            </a:r>
            <a:endParaRPr lang="en-US" dirty="0"/>
          </a:p>
        </p:txBody>
      </p:sp>
      <p:pic>
        <p:nvPicPr>
          <p:cNvPr id="8194" name="Picture 2" descr="Mf nod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392" y="2286000"/>
            <a:ext cx="285750" cy="2857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69008" y="6650009"/>
            <a:ext cx="3329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Images: http://wiki.openstreetmap.org/wiki/Elements</a:t>
            </a:r>
            <a:endParaRPr lang="en-US" sz="1100" dirty="0"/>
          </a:p>
        </p:txBody>
      </p:sp>
      <p:pic>
        <p:nvPicPr>
          <p:cNvPr id="8198" name="Picture 6" descr="Mf Relatio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728" y="4014156"/>
            <a:ext cx="285750" cy="285750"/>
          </a:xfrm>
          <a:prstGeom prst="rect">
            <a:avLst/>
          </a:prstGeom>
          <a:noFill/>
        </p:spPr>
      </p:pic>
      <p:pic>
        <p:nvPicPr>
          <p:cNvPr id="8200" name="Picture 8" descr="Thumbnail for version as of 11:14, 19 April 2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1052" y="2997678"/>
            <a:ext cx="285750" cy="285750"/>
          </a:xfrm>
          <a:prstGeom prst="rect">
            <a:avLst/>
          </a:prstGeom>
          <a:noFill/>
        </p:spPr>
      </p:pic>
      <p:pic>
        <p:nvPicPr>
          <p:cNvPr id="8204" name="Picture 12" descr="Thumbnail for version as of 11:04, 19 April 2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1756" y="3326922"/>
            <a:ext cx="285750" cy="285750"/>
          </a:xfrm>
          <a:prstGeom prst="rect">
            <a:avLst/>
          </a:prstGeom>
          <a:noFill/>
        </p:spPr>
      </p:pic>
      <p:pic>
        <p:nvPicPr>
          <p:cNvPr id="8206" name="Picture 14" descr="Thumbnail for version as of 11:11, 19 April 20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0026" y="3657600"/>
            <a:ext cx="285750" cy="285750"/>
          </a:xfrm>
          <a:prstGeom prst="rect">
            <a:avLst/>
          </a:prstGeom>
          <a:noFill/>
        </p:spPr>
      </p:pic>
      <p:pic>
        <p:nvPicPr>
          <p:cNvPr id="8208" name="Picture 16" descr="Mf tag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2120" y="4445478"/>
            <a:ext cx="285750" cy="285750"/>
          </a:xfrm>
          <a:prstGeom prst="rect">
            <a:avLst/>
          </a:prstGeom>
          <a:noFill/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2286000"/>
            <a:ext cx="3284621" cy="160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Motivation &amp;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 </a:t>
            </a:r>
          </a:p>
          <a:p>
            <a:pPr lvl="1"/>
            <a:r>
              <a:rPr lang="en-US" dirty="0" smtClean="0"/>
              <a:t>Enhance the success of outreach efforts to help increase </a:t>
            </a:r>
            <a:r>
              <a:rPr lang="en-US" dirty="0" err="1" smtClean="0"/>
              <a:t>OpenStreetMap</a:t>
            </a:r>
            <a:r>
              <a:rPr lang="en-US" dirty="0" smtClean="0"/>
              <a:t> participation in the United States </a:t>
            </a:r>
          </a:p>
          <a:p>
            <a:r>
              <a:rPr lang="en-US" dirty="0" smtClean="0"/>
              <a:t>Objective: </a:t>
            </a:r>
          </a:p>
          <a:p>
            <a:pPr lvl="1"/>
            <a:r>
              <a:rPr lang="en-US" dirty="0" smtClean="0"/>
              <a:t>Determine differences in contribution behavior of US and European users in comparable cities, measuring:</a:t>
            </a:r>
          </a:p>
          <a:p>
            <a:pPr lvl="2"/>
            <a:r>
              <a:rPr lang="en-US" dirty="0" smtClean="0"/>
              <a:t>Maturity of data inputs over time</a:t>
            </a:r>
          </a:p>
          <a:p>
            <a:pPr lvl="2"/>
            <a:r>
              <a:rPr lang="en-US" dirty="0" smtClean="0"/>
              <a:t>Spatial Characteristics of User Contributions</a:t>
            </a:r>
          </a:p>
          <a:p>
            <a:pPr lvl="2"/>
            <a:r>
              <a:rPr lang="en-US" dirty="0" smtClean="0"/>
              <a:t>Non-Spatial Characteristics of User Contributions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</a:p>
          <a:p>
            <a:pPr lvl="1"/>
            <a:r>
              <a:rPr lang="en-US" dirty="0" smtClean="0"/>
              <a:t>Choose cities</a:t>
            </a:r>
          </a:p>
          <a:p>
            <a:pPr lvl="1"/>
            <a:r>
              <a:rPr lang="en-US" dirty="0" smtClean="0"/>
              <a:t>Download/Import/Prepare Data</a:t>
            </a:r>
          </a:p>
          <a:p>
            <a:r>
              <a:rPr lang="en-US" dirty="0" smtClean="0"/>
              <a:t>Execution</a:t>
            </a:r>
          </a:p>
          <a:p>
            <a:pPr lvl="1"/>
            <a:r>
              <a:rPr lang="en-US" dirty="0" smtClean="0"/>
              <a:t>Query the data against established metrics</a:t>
            </a:r>
          </a:p>
          <a:p>
            <a:r>
              <a:rPr lang="en-US" dirty="0" smtClean="0"/>
              <a:t>Compare and Analyze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Develop Results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1659</Words>
  <Application>Microsoft Office PowerPoint</Application>
  <PresentationFormat>On-screen Show (4:3)</PresentationFormat>
  <Paragraphs>201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Comparing OpenStreetMap User Contributions between the United States and Europe</vt:lpstr>
      <vt:lpstr>Outline</vt:lpstr>
      <vt:lpstr>Background</vt:lpstr>
      <vt:lpstr>Literature Review – OSM Communities</vt:lpstr>
      <vt:lpstr>Literature Review – OSM Communities</vt:lpstr>
      <vt:lpstr>Literature Review – OSM Communities</vt:lpstr>
      <vt:lpstr>OpenStreetMap Data Structure</vt:lpstr>
      <vt:lpstr>Project Motivation &amp; Objective</vt:lpstr>
      <vt:lpstr>Methodology</vt:lpstr>
      <vt:lpstr>Preparation</vt:lpstr>
      <vt:lpstr>Measure Maturity Over Time</vt:lpstr>
      <vt:lpstr>Examples of Attribute Maturity Metrics</vt:lpstr>
      <vt:lpstr>Spatial Characteristics of User Contributions</vt:lpstr>
      <vt:lpstr>Non-Spatial Characteristics of User Contributions</vt:lpstr>
      <vt:lpstr>Anticipated Results</vt:lpstr>
      <vt:lpstr>Proposed Timeline</vt:lpstr>
      <vt:lpstr>Conferences &amp; Journals</vt:lpstr>
      <vt:lpstr>References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</dc:creator>
  <cp:lastModifiedBy>Beth King</cp:lastModifiedBy>
  <cp:revision>44</cp:revision>
  <dcterms:created xsi:type="dcterms:W3CDTF">2014-04-19T14:14:37Z</dcterms:created>
  <dcterms:modified xsi:type="dcterms:W3CDTF">2014-05-07T23:06:43Z</dcterms:modified>
</cp:coreProperties>
</file>