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tiff" ContentType="image/tiff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8" r:id="rId4"/>
    <p:sldId id="259" r:id="rId5"/>
    <p:sldId id="28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8" r:id="rId30"/>
    <p:sldId id="283" r:id="rId31"/>
    <p:sldId id="284" r:id="rId32"/>
    <p:sldId id="285" r:id="rId33"/>
    <p:sldId id="290" r:id="rId34"/>
    <p:sldId id="286" r:id="rId35"/>
    <p:sldId id="287" r:id="rId36"/>
    <p:sldId id="291" r:id="rId37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89" autoAdjust="0"/>
    <p:restoredTop sz="94659" autoAdjust="0"/>
  </p:normalViewPr>
  <p:slideViewPr>
    <p:cSldViewPr>
      <p:cViewPr varScale="1">
        <p:scale>
          <a:sx n="68" d="100"/>
          <a:sy n="68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8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55" tIns="46678" rIns="93355" bIns="4667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55" tIns="46678" rIns="93355" bIns="46678" rtlCol="0"/>
          <a:lstStyle>
            <a:lvl1pPr algn="r">
              <a:defRPr sz="1300"/>
            </a:lvl1pPr>
          </a:lstStyle>
          <a:p>
            <a:fld id="{3FC1E22B-28A0-4D4E-BE96-9887F210A418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55" tIns="46678" rIns="93355" bIns="4667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55" tIns="46678" rIns="93355" bIns="46678" rtlCol="0" anchor="b"/>
          <a:lstStyle>
            <a:lvl1pPr algn="r">
              <a:defRPr sz="1300"/>
            </a:lvl1pPr>
          </a:lstStyle>
          <a:p>
            <a:fld id="{4230CD2C-0063-4AC8-B34A-2386C1D72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2854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5025" cy="464998"/>
          </a:xfrm>
          <a:prstGeom prst="rect">
            <a:avLst/>
          </a:prstGeom>
        </p:spPr>
        <p:txBody>
          <a:bodyPr vert="horz" lIns="88313" tIns="44156" rIns="88313" bIns="4415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726" y="0"/>
            <a:ext cx="3045025" cy="464998"/>
          </a:xfrm>
          <a:prstGeom prst="rect">
            <a:avLst/>
          </a:prstGeom>
        </p:spPr>
        <p:txBody>
          <a:bodyPr vert="horz" lIns="88313" tIns="44156" rIns="88313" bIns="44156" rtlCol="0"/>
          <a:lstStyle>
            <a:lvl1pPr algn="r">
              <a:defRPr sz="1200"/>
            </a:lvl1pPr>
          </a:lstStyle>
          <a:p>
            <a:fld id="{18FF00B8-3CB4-43B5-881E-411DE8EA14BC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313" tIns="44156" rIns="88313" bIns="4415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33" y="4423640"/>
            <a:ext cx="5620410" cy="4189599"/>
          </a:xfrm>
          <a:prstGeom prst="rect">
            <a:avLst/>
          </a:prstGeom>
        </p:spPr>
        <p:txBody>
          <a:bodyPr vert="horz" lIns="88313" tIns="44156" rIns="88313" bIns="4415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738"/>
            <a:ext cx="3045025" cy="464998"/>
          </a:xfrm>
          <a:prstGeom prst="rect">
            <a:avLst/>
          </a:prstGeom>
        </p:spPr>
        <p:txBody>
          <a:bodyPr vert="horz" lIns="88313" tIns="44156" rIns="88313" bIns="4415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726" y="8845738"/>
            <a:ext cx="3045025" cy="464998"/>
          </a:xfrm>
          <a:prstGeom prst="rect">
            <a:avLst/>
          </a:prstGeom>
        </p:spPr>
        <p:txBody>
          <a:bodyPr vert="horz" lIns="88313" tIns="44156" rIns="88313" bIns="44156" rtlCol="0" anchor="b"/>
          <a:lstStyle>
            <a:lvl1pPr algn="r">
              <a:defRPr sz="1200"/>
            </a:lvl1pPr>
          </a:lstStyle>
          <a:p>
            <a:fld id="{18D4EDC7-C50C-453E-8523-C151E38D95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7942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EDC7-C50C-453E-8523-C151E38D953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5854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EDC7-C50C-453E-8523-C151E38D953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7012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EDC7-C50C-453E-8523-C151E38D953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4666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EDC7-C50C-453E-8523-C151E38D953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0447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EDC7-C50C-453E-8523-C151E38D953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13876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EDC7-C50C-453E-8523-C151E38D953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79557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EDC7-C50C-453E-8523-C151E38D953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18695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EDC7-C50C-453E-8523-C151E38D953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18357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EDC7-C50C-453E-8523-C151E38D953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48547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EDC7-C50C-453E-8523-C151E38D953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93451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EDC7-C50C-453E-8523-C151E38D953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0247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EDC7-C50C-453E-8523-C151E38D953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39398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EDC7-C50C-453E-8523-C151E38D953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40608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EDC7-C50C-453E-8523-C151E38D953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78483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EDC7-C50C-453E-8523-C151E38D953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39629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EDC7-C50C-453E-8523-C151E38D953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95662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EDC7-C50C-453E-8523-C151E38D953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55354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EDC7-C50C-453E-8523-C151E38D953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78705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EDC7-C50C-453E-8523-C151E38D953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60456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EDC7-C50C-453E-8523-C151E38D953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94756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EDC7-C50C-453E-8523-C151E38D953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53909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EDC7-C50C-453E-8523-C151E38D953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8143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EDC7-C50C-453E-8523-C151E38D953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03038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EDC7-C50C-453E-8523-C151E38D953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4327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EDC7-C50C-453E-8523-C151E38D953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6065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EDC7-C50C-453E-8523-C151E38D953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50723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EDC7-C50C-453E-8523-C151E38D953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9117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EDC7-C50C-453E-8523-C151E38D953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7476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EDC7-C50C-453E-8523-C151E38D953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9995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EDC7-C50C-453E-8523-C151E38D953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0861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EDC7-C50C-453E-8523-C151E38D953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3515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EDC7-C50C-453E-8523-C151E38D953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224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EDC7-C50C-453E-8523-C151E38D953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5877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21B1C-B746-48FD-BAE3-5FDC315B1712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F285-0CE2-4221-AE17-5520D2135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21B1C-B746-48FD-BAE3-5FDC315B1712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F285-0CE2-4221-AE17-5520D2135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21B1C-B746-48FD-BAE3-5FDC315B1712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F285-0CE2-4221-AE17-5520D2135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21B1C-B746-48FD-BAE3-5FDC315B1712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F285-0CE2-4221-AE17-5520D2135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21B1C-B746-48FD-BAE3-5FDC315B1712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F285-0CE2-4221-AE17-5520D2135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21B1C-B746-48FD-BAE3-5FDC315B1712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F285-0CE2-4221-AE17-5520D2135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21B1C-B746-48FD-BAE3-5FDC315B1712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F285-0CE2-4221-AE17-5520D2135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21B1C-B746-48FD-BAE3-5FDC315B1712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F285-0CE2-4221-AE17-5520D2135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21B1C-B746-48FD-BAE3-5FDC315B1712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F285-0CE2-4221-AE17-5520D2135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21B1C-B746-48FD-BAE3-5FDC315B1712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F285-0CE2-4221-AE17-5520D2135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21B1C-B746-48FD-BAE3-5FDC315B1712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DB6F285-0CE2-4221-AE17-5520D21353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C21B1C-B746-48FD-BAE3-5FDC315B1712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B6F285-0CE2-4221-AE17-5520D213532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aithersburghistory.com/" TargetMode="Externa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texasfishingforum.com/forums/ubbthreads.php/topics/3143150/LOWRANCE_SIDE_IMAGING_ANNOUNCE" TargetMode="External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Collin.strine.zuroski@gmail.com" TargetMode="External"/><Relationship Id="rId2" Type="http://schemas.openxmlformats.org/officeDocument/2006/relationships/hyperlink" Target="mailto:cps170@psu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eafloorsystems.com/hydrolite_tm.html" TargetMode="External"/><Relationship Id="rId5" Type="http://schemas.openxmlformats.org/officeDocument/2006/relationships/hyperlink" Target="http://www.globalspec.com/reference/66292/203279/10-10-gps-for-seafloor-mapping" TargetMode="Externa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81200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en-US" sz="4000" i="1" dirty="0" smtClean="0"/>
              <a:t>Hydrographic Surveying to Identify the Geographic Distribution of Sediments and Subaqueous Soils in </a:t>
            </a:r>
            <a:r>
              <a:rPr lang="en-US" sz="4000" i="1" dirty="0" err="1" smtClean="0"/>
              <a:t>Clopper</a:t>
            </a:r>
            <a:r>
              <a:rPr lang="en-US" sz="4000" i="1" dirty="0" smtClean="0"/>
              <a:t> Lake.</a:t>
            </a:r>
            <a:endParaRPr lang="en-US" sz="4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105400"/>
            <a:ext cx="7854696" cy="886264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/>
              <a:t>MGIS Candidate:    Collin </a:t>
            </a:r>
            <a:r>
              <a:rPr lang="en-US" sz="1800" dirty="0" err="1" smtClean="0"/>
              <a:t>Strine-Zuroski</a:t>
            </a:r>
            <a:endParaRPr lang="en-US" sz="1800" dirty="0" smtClean="0"/>
          </a:p>
          <a:p>
            <a:pPr algn="l"/>
            <a:r>
              <a:rPr lang="en-US" sz="1800" dirty="0" smtClean="0"/>
              <a:t>Advisor:                    Dr. Jay Parrish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23830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Choosing a Survey Vessel: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1905000"/>
            <a:ext cx="6609975" cy="4389437"/>
          </a:xfrm>
        </p:spPr>
      </p:pic>
    </p:spTree>
    <p:extLst>
      <p:ext uri="{BB962C8B-B14F-4D97-AF65-F5344CB8AC3E}">
        <p14:creationId xmlns:p14="http://schemas.microsoft.com/office/powerpoint/2010/main" xmlns="" val="321717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Choosing a Survey Vessel: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1935164"/>
            <a:ext cx="7170548" cy="4293544"/>
          </a:xfrm>
        </p:spPr>
      </p:pic>
    </p:spTree>
    <p:extLst>
      <p:ext uri="{BB962C8B-B14F-4D97-AF65-F5344CB8AC3E}">
        <p14:creationId xmlns:p14="http://schemas.microsoft.com/office/powerpoint/2010/main" xmlns="" val="18224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457200"/>
            <a:ext cx="8162364" cy="6307283"/>
          </a:xfrm>
        </p:spPr>
      </p:pic>
    </p:spTree>
    <p:extLst>
      <p:ext uri="{BB962C8B-B14F-4D97-AF65-F5344CB8AC3E}">
        <p14:creationId xmlns:p14="http://schemas.microsoft.com/office/powerpoint/2010/main" xmlns="" val="380050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51802"/>
            <a:ext cx="8381998" cy="6477000"/>
          </a:xfrm>
        </p:spPr>
      </p:pic>
    </p:spTree>
    <p:extLst>
      <p:ext uri="{BB962C8B-B14F-4D97-AF65-F5344CB8AC3E}">
        <p14:creationId xmlns:p14="http://schemas.microsoft.com/office/powerpoint/2010/main" xmlns="" val="125382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Bathymetric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2255520"/>
          </a:xfrm>
        </p:spPr>
        <p:txBody>
          <a:bodyPr/>
          <a:lstStyle/>
          <a:p>
            <a:r>
              <a:rPr lang="en-US" dirty="0" smtClean="0"/>
              <a:t>39,013 Data Points</a:t>
            </a:r>
          </a:p>
          <a:p>
            <a:r>
              <a:rPr lang="en-US" dirty="0" smtClean="0"/>
              <a:t>Transducer Draft (0.85 feet) added to all raw depth soundings.</a:t>
            </a:r>
          </a:p>
        </p:txBody>
      </p:sp>
    </p:spTree>
    <p:extLst>
      <p:ext uri="{BB962C8B-B14F-4D97-AF65-F5344CB8AC3E}">
        <p14:creationId xmlns:p14="http://schemas.microsoft.com/office/powerpoint/2010/main" xmlns="" val="345072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52400"/>
            <a:ext cx="8610600" cy="6653647"/>
          </a:xfrm>
        </p:spPr>
      </p:pic>
    </p:spTree>
    <p:extLst>
      <p:ext uri="{BB962C8B-B14F-4D97-AF65-F5344CB8AC3E}">
        <p14:creationId xmlns:p14="http://schemas.microsoft.com/office/powerpoint/2010/main" xmlns="" val="421066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18745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63,819,030.011 Cubic Feet of Water</a:t>
            </a:r>
          </a:p>
          <a:p>
            <a:r>
              <a:rPr lang="en-US" dirty="0" smtClean="0"/>
              <a:t>1,465.08 Acre Feet of Water</a:t>
            </a:r>
          </a:p>
          <a:p>
            <a:r>
              <a:rPr lang="en-US" dirty="0" smtClean="0"/>
              <a:t>Mean Depth=15.97 Feet</a:t>
            </a:r>
          </a:p>
          <a:p>
            <a:r>
              <a:rPr lang="en-US" dirty="0"/>
              <a:t>Deepest Point= 44.92 feet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376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6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Historic Bathymetric Contours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143000"/>
            <a:ext cx="8365680" cy="5410200"/>
          </a:xfrm>
        </p:spPr>
      </p:pic>
    </p:spTree>
    <p:extLst>
      <p:ext uri="{BB962C8B-B14F-4D97-AF65-F5344CB8AC3E}">
        <p14:creationId xmlns:p14="http://schemas.microsoft.com/office/powerpoint/2010/main" xmlns="" val="119578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Historic Bathymetric Contours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447800"/>
            <a:ext cx="8001000" cy="5174356"/>
          </a:xfrm>
        </p:spPr>
      </p:pic>
    </p:spTree>
    <p:extLst>
      <p:ext uri="{BB962C8B-B14F-4D97-AF65-F5344CB8AC3E}">
        <p14:creationId xmlns:p14="http://schemas.microsoft.com/office/powerpoint/2010/main" xmlns="" val="34348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609600"/>
            <a:ext cx="8942993" cy="5562600"/>
          </a:xfrm>
        </p:spPr>
      </p:pic>
    </p:spTree>
    <p:extLst>
      <p:ext uri="{BB962C8B-B14F-4D97-AF65-F5344CB8AC3E}">
        <p14:creationId xmlns:p14="http://schemas.microsoft.com/office/powerpoint/2010/main" xmlns="" val="368824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Clopper</a:t>
            </a:r>
            <a:r>
              <a:rPr lang="en-US" dirty="0" smtClean="0"/>
              <a:t> Lake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2636520"/>
          </a:xfrm>
        </p:spPr>
        <p:txBody>
          <a:bodyPr/>
          <a:lstStyle/>
          <a:p>
            <a:r>
              <a:rPr lang="en-US" dirty="0" smtClean="0"/>
              <a:t>Located in Seneca Creek State Park in Montgomery County,  MD.</a:t>
            </a:r>
          </a:p>
          <a:p>
            <a:r>
              <a:rPr lang="en-US" dirty="0" smtClean="0"/>
              <a:t>Dam built in 1975.</a:t>
            </a:r>
          </a:p>
          <a:p>
            <a:r>
              <a:rPr lang="en-US" dirty="0" smtClean="0"/>
              <a:t>Lake Created for Recreation and Flood Control.</a:t>
            </a:r>
          </a:p>
          <a:p>
            <a:r>
              <a:rPr lang="en-US" dirty="0" smtClean="0"/>
              <a:t>86.70 Acres.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613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Sediment Calculations: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123" y="2819400"/>
            <a:ext cx="8710109" cy="2667000"/>
          </a:xfrm>
        </p:spPr>
      </p:pic>
    </p:spTree>
    <p:extLst>
      <p:ext uri="{BB962C8B-B14F-4D97-AF65-F5344CB8AC3E}">
        <p14:creationId xmlns:p14="http://schemas.microsoft.com/office/powerpoint/2010/main" xmlns="" val="56883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04800"/>
            <a:ext cx="8305800" cy="6418119"/>
          </a:xfrm>
        </p:spPr>
      </p:pic>
    </p:spTree>
    <p:extLst>
      <p:ext uri="{BB962C8B-B14F-4D97-AF65-F5344CB8AC3E}">
        <p14:creationId xmlns:p14="http://schemas.microsoft.com/office/powerpoint/2010/main" xmlns="" val="100333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Sub-Bottom Profiling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 for imaging marine sediment layers.</a:t>
            </a:r>
          </a:p>
          <a:p>
            <a:r>
              <a:rPr lang="en-US" dirty="0" smtClean="0"/>
              <a:t>Active acoustic sensor (10Khz).  </a:t>
            </a:r>
          </a:p>
          <a:p>
            <a:r>
              <a:rPr lang="en-US" dirty="0" smtClean="0"/>
              <a:t>A portion of the induced acoustic signal penetrates the lake bottom and a small portion is reflected back each time it reaches the boundary of two layers with different acoustic impedance.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4572000"/>
            <a:ext cx="5334000" cy="215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82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066800"/>
            <a:ext cx="8229600" cy="1143000"/>
          </a:xfrm>
        </p:spPr>
        <p:txBody>
          <a:bodyPr/>
          <a:lstStyle/>
          <a:p>
            <a:pPr algn="r"/>
            <a:r>
              <a:rPr lang="en-US" dirty="0" smtClean="0"/>
              <a:t>Field Work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488" y="1452845"/>
            <a:ext cx="4329113" cy="259216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9648" y="4038600"/>
            <a:ext cx="4351464" cy="260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748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533400"/>
            <a:ext cx="7888941" cy="6096000"/>
          </a:xfrm>
        </p:spPr>
      </p:pic>
    </p:spTree>
    <p:extLst>
      <p:ext uri="{BB962C8B-B14F-4D97-AF65-F5344CB8AC3E}">
        <p14:creationId xmlns:p14="http://schemas.microsoft.com/office/powerpoint/2010/main" xmlns="" val="64188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457200"/>
            <a:ext cx="8433019" cy="6096000"/>
          </a:xfrm>
        </p:spPr>
      </p:pic>
    </p:spTree>
    <p:extLst>
      <p:ext uri="{BB962C8B-B14F-4D97-AF65-F5344CB8AC3E}">
        <p14:creationId xmlns:p14="http://schemas.microsoft.com/office/powerpoint/2010/main" xmlns="" val="253578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914400"/>
            <a:ext cx="7198658" cy="5562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Seamless Elevation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630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Seamless Elevation Model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105238"/>
            <a:ext cx="8229600" cy="4049287"/>
          </a:xfrm>
        </p:spPr>
      </p:pic>
    </p:spTree>
    <p:extLst>
      <p:ext uri="{BB962C8B-B14F-4D97-AF65-F5344CB8AC3E}">
        <p14:creationId xmlns:p14="http://schemas.microsoft.com/office/powerpoint/2010/main" xmlns="" val="395100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Subaqueous Soils (SAS)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Soils that form in shallow water environments and are capable of supporting plant life. </a:t>
            </a:r>
          </a:p>
          <a:p>
            <a:r>
              <a:rPr lang="en-US" dirty="0" smtClean="0"/>
              <a:t>Usually found in water less that 2.5meters (8.20 feet) deep**.  </a:t>
            </a:r>
          </a:p>
          <a:p>
            <a:r>
              <a:rPr lang="en-US" dirty="0" smtClean="0"/>
              <a:t>Found in both fresh and saltwater environments.</a:t>
            </a:r>
          </a:p>
          <a:p>
            <a:r>
              <a:rPr lang="en-US" dirty="0" smtClean="0"/>
              <a:t>Relatively new field of </a:t>
            </a:r>
            <a:r>
              <a:rPr lang="en-US" dirty="0" err="1" smtClean="0"/>
              <a:t>Pedology</a:t>
            </a:r>
            <a:r>
              <a:rPr lang="en-US" dirty="0" smtClean="0"/>
              <a:t> (soil science).  </a:t>
            </a:r>
          </a:p>
          <a:p>
            <a:r>
              <a:rPr lang="en-US" dirty="0" smtClean="0"/>
              <a:t>Important distinction between </a:t>
            </a:r>
            <a:r>
              <a:rPr lang="en-US" dirty="0"/>
              <a:t>subaqueous and submerged </a:t>
            </a:r>
            <a:r>
              <a:rPr lang="en-US" dirty="0" smtClean="0"/>
              <a:t>soils.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000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Surrounding Area Soil Types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4209" y="1447800"/>
            <a:ext cx="4469791" cy="47244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219200"/>
            <a:ext cx="4319899" cy="5125684"/>
          </a:xfrm>
        </p:spPr>
      </p:pic>
    </p:spTree>
    <p:extLst>
      <p:ext uri="{BB962C8B-B14F-4D97-AF65-F5344CB8AC3E}">
        <p14:creationId xmlns:p14="http://schemas.microsoft.com/office/powerpoint/2010/main" xmlns="" val="109849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Clopper</a:t>
            </a:r>
            <a:r>
              <a:rPr lang="en-US" dirty="0" smtClean="0"/>
              <a:t> Lake: Then and Now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2575560"/>
            <a:ext cx="4190174" cy="2590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2575560"/>
            <a:ext cx="3962400" cy="2571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3600" y="220622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1974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3200" y="220622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257800"/>
            <a:ext cx="830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*Photos Courtesy of Gaithersburg</a:t>
            </a:r>
            <a:r>
              <a:rPr lang="en-US" sz="1000" i="1" dirty="0"/>
              <a:t>, Then and Now:  </a:t>
            </a:r>
            <a:r>
              <a:rPr lang="en-US" sz="1000" i="1" dirty="0">
                <a:hlinkClick r:id="rId5"/>
              </a:rPr>
              <a:t>http://</a:t>
            </a:r>
            <a:r>
              <a:rPr lang="en-US" sz="1000" i="1" dirty="0" smtClean="0">
                <a:hlinkClick r:id="rId5"/>
              </a:rPr>
              <a:t>www.gaithersburghistory.com</a:t>
            </a:r>
            <a:r>
              <a:rPr lang="en-US" sz="1000" i="1" dirty="0" smtClean="0"/>
              <a:t>.  Pictures are reproduced here for educational purposes only.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xmlns="" val="132081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381000"/>
            <a:ext cx="8184775" cy="6324600"/>
          </a:xfrm>
        </p:spPr>
      </p:pic>
    </p:spTree>
    <p:extLst>
      <p:ext uri="{BB962C8B-B14F-4D97-AF65-F5344CB8AC3E}">
        <p14:creationId xmlns:p14="http://schemas.microsoft.com/office/powerpoint/2010/main" xmlns="" val="383710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04800"/>
            <a:ext cx="8229600" cy="6359238"/>
          </a:xfrm>
        </p:spPr>
      </p:pic>
    </p:spTree>
    <p:extLst>
      <p:ext uri="{BB962C8B-B14F-4D97-AF65-F5344CB8AC3E}">
        <p14:creationId xmlns:p14="http://schemas.microsoft.com/office/powerpoint/2010/main" xmlns="" val="183818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Potential Additional Analysis: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Side Scan Sonar</a:t>
            </a:r>
          </a:p>
          <a:p>
            <a:pPr lvl="1"/>
            <a:r>
              <a:rPr lang="en-US" dirty="0" smtClean="0"/>
              <a:t>Image Existing Plant Life in lake.</a:t>
            </a:r>
          </a:p>
          <a:p>
            <a:pPr lvl="1"/>
            <a:r>
              <a:rPr lang="en-US" dirty="0" smtClean="0"/>
              <a:t>Determine if areas with depths greater than 2.5 meters are currently supporting plant life.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057400"/>
            <a:ext cx="4038600" cy="4343399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4724400"/>
            <a:ext cx="2857500" cy="15716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400" y="6400800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Images Courtesy </a:t>
            </a:r>
            <a:r>
              <a:rPr lang="en-US" sz="1000" dirty="0" smtClean="0"/>
              <a:t>of: </a:t>
            </a:r>
            <a:r>
              <a:rPr lang="en-US" sz="1000" dirty="0" smtClean="0">
                <a:hlinkClick r:id="rId5"/>
              </a:rPr>
              <a:t>http</a:t>
            </a:r>
            <a:r>
              <a:rPr lang="en-US" sz="1000" dirty="0">
                <a:hlinkClick r:id="rId5"/>
              </a:rPr>
              <a:t>://</a:t>
            </a:r>
            <a:r>
              <a:rPr lang="en-US" sz="1000" dirty="0" smtClean="0">
                <a:hlinkClick r:id="rId5"/>
              </a:rPr>
              <a:t>texasfishingforum.com/forums/ubbthreads.php/topics/3143150/LOWRANCE_SIDE_IMAGING_ANNOUNCE</a:t>
            </a:r>
            <a:r>
              <a:rPr lang="en-US" sz="1000" dirty="0" smtClean="0"/>
              <a:t> and are reproduced here for educational purposes only.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252731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r>
              <a:rPr lang="en-US" dirty="0" smtClean="0"/>
              <a:t>Timeline: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153400" cy="4434840"/>
          </a:xfrm>
        </p:spPr>
        <p:txBody>
          <a:bodyPr/>
          <a:lstStyle/>
          <a:p>
            <a:r>
              <a:rPr lang="en-US" dirty="0" smtClean="0"/>
              <a:t>Continue to process data and identify the distribution of Subaqueous soils in the lake.</a:t>
            </a:r>
          </a:p>
          <a:p>
            <a:r>
              <a:rPr lang="en-US" dirty="0" smtClean="0"/>
              <a:t>Complete side-scan survey to produce a more comprehensive map of existing aquatic plants.  </a:t>
            </a:r>
          </a:p>
          <a:p>
            <a:endParaRPr lang="en-US" dirty="0"/>
          </a:p>
          <a:p>
            <a:r>
              <a:rPr lang="en-US" dirty="0" smtClean="0"/>
              <a:t>Refine report and produce final presentation.  </a:t>
            </a:r>
          </a:p>
          <a:p>
            <a:endParaRPr lang="en-US" dirty="0"/>
          </a:p>
          <a:p>
            <a:r>
              <a:rPr lang="en-US" dirty="0" smtClean="0"/>
              <a:t>Final Presentation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5866" y="1584585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" pitchFamily="18" charset="0"/>
              </a:rPr>
              <a:t>4-6 Weeks</a:t>
            </a:r>
            <a:endParaRPr lang="en-US" b="1" dirty="0">
              <a:solidFill>
                <a:srgbClr val="FF0000"/>
              </a:solidFill>
              <a:latin typeface="Times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4623" y="48006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" pitchFamily="18" charset="0"/>
              </a:rPr>
              <a:t>Sept/Oct</a:t>
            </a:r>
            <a:endParaRPr lang="en-US" b="1" dirty="0">
              <a:solidFill>
                <a:srgbClr val="FF0000"/>
              </a:solidFill>
              <a:latin typeface="Times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892" y="38100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" pitchFamily="18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Times" pitchFamily="18" charset="0"/>
              </a:rPr>
              <a:t>-4 Weeks</a:t>
            </a:r>
            <a:endParaRPr lang="en-US" b="1" dirty="0">
              <a:solidFill>
                <a:srgbClr val="FF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76044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Special Thanks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/>
          <a:lstStyle/>
          <a:p>
            <a:r>
              <a:rPr lang="en-US" dirty="0" smtClean="0"/>
              <a:t>Exploration Instruments</a:t>
            </a:r>
          </a:p>
          <a:p>
            <a:r>
              <a:rPr lang="en-US" dirty="0" smtClean="0"/>
              <a:t>Seafloor Systems, Inc.</a:t>
            </a:r>
          </a:p>
          <a:p>
            <a:r>
              <a:rPr lang="en-US" dirty="0" err="1" smtClean="0"/>
              <a:t>Hypack</a:t>
            </a:r>
            <a:r>
              <a:rPr lang="en-US" dirty="0" smtClean="0"/>
              <a:t>, Inc.</a:t>
            </a:r>
          </a:p>
          <a:p>
            <a:r>
              <a:rPr lang="en-US" dirty="0" smtClean="0"/>
              <a:t>URS Corporation</a:t>
            </a:r>
          </a:p>
          <a:p>
            <a:r>
              <a:rPr lang="en-US" dirty="0" smtClean="0"/>
              <a:t>Dr. Jay Parrish</a:t>
            </a:r>
          </a:p>
          <a:p>
            <a:r>
              <a:rPr lang="en-US" dirty="0" smtClean="0"/>
              <a:t>Dr. Patrick </a:t>
            </a:r>
            <a:r>
              <a:rPr lang="en-US" dirty="0" err="1" smtClean="0"/>
              <a:t>Drohan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631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/>
          <a:lstStyle/>
          <a:p>
            <a:r>
              <a:rPr lang="en-US" sz="1600" dirty="0"/>
              <a:t>Bradley, M.P. and M.H. </a:t>
            </a:r>
            <a:r>
              <a:rPr lang="en-US" sz="1600" dirty="0" err="1"/>
              <a:t>Stolt</a:t>
            </a:r>
            <a:r>
              <a:rPr lang="en-US" sz="1600" dirty="0"/>
              <a:t>. (2002). “Evaluating methods to create a base map for a subaqueous </a:t>
            </a:r>
            <a:r>
              <a:rPr lang="en-US" sz="1600" dirty="0" smtClean="0"/>
              <a:t>soil Inventory</a:t>
            </a:r>
            <a:r>
              <a:rPr lang="en-US" sz="1600" dirty="0"/>
              <a:t>”. </a:t>
            </a:r>
            <a:r>
              <a:rPr lang="en-US" sz="1600" i="1" dirty="0"/>
              <a:t>Soil Sci., 167</a:t>
            </a:r>
            <a:r>
              <a:rPr lang="en-US" sz="1600" dirty="0"/>
              <a:t>: 222-228</a:t>
            </a:r>
            <a:r>
              <a:rPr lang="en-US" sz="1600" dirty="0" smtClean="0"/>
              <a:t>.</a:t>
            </a:r>
          </a:p>
          <a:p>
            <a:r>
              <a:rPr lang="en-US" sz="1600" dirty="0" err="1"/>
              <a:t>Rabenhorst</a:t>
            </a:r>
            <a:r>
              <a:rPr lang="en-US" sz="1600" dirty="0"/>
              <a:t>, Martin C. "Case Study: Soil Mapping in Chincoteague Bay Maryland." </a:t>
            </a:r>
            <a:r>
              <a:rPr lang="en-US" sz="1600" dirty="0" err="1"/>
              <a:t>N.p</a:t>
            </a:r>
            <a:r>
              <a:rPr lang="en-US" sz="1600" dirty="0"/>
              <a:t>., </a:t>
            </a:r>
            <a:r>
              <a:rPr lang="en-US" sz="1600" dirty="0" err="1"/>
              <a:t>n.d.</a:t>
            </a:r>
            <a:r>
              <a:rPr lang="en-US" sz="1600" dirty="0"/>
              <a:t> Web. 12 June </a:t>
            </a:r>
            <a:r>
              <a:rPr lang="en-US" sz="1600" dirty="0" smtClean="0"/>
              <a:t>2012&lt;http</a:t>
            </a:r>
            <a:r>
              <a:rPr lang="en-US" sz="1600" dirty="0"/>
              <a:t>://nesoil.com/sas/16_Rabenhorst_Soil_Mapping_Chincoteague_Bay_MD.pdf</a:t>
            </a:r>
            <a:r>
              <a:rPr lang="en-US" sz="1600" dirty="0" smtClean="0"/>
              <a:t>&gt;.</a:t>
            </a:r>
          </a:p>
          <a:p>
            <a:r>
              <a:rPr lang="en-US" sz="1600" dirty="0"/>
              <a:t>Rubinstein, Michael I. "LIDAR FOR SUBAQUEOUS AND TERRESTRIAL SOIL LANDSCAPE." University of Maryland, </a:t>
            </a:r>
            <a:r>
              <a:rPr lang="en-US" sz="1600" dirty="0" err="1"/>
              <a:t>n.d.</a:t>
            </a:r>
            <a:r>
              <a:rPr lang="en-US" sz="1600" dirty="0"/>
              <a:t> Web. 5 June </a:t>
            </a:r>
            <a:r>
              <a:rPr lang="en-US" sz="1600" dirty="0" smtClean="0"/>
              <a:t>2012</a:t>
            </a:r>
          </a:p>
          <a:p>
            <a:r>
              <a:rPr lang="en-US" sz="1600" dirty="0"/>
              <a:t>Turenne, Jim. "Subaqueous and Submerged Soil Information Sheet." </a:t>
            </a:r>
            <a:r>
              <a:rPr lang="en-US" sz="1600" i="1" dirty="0"/>
              <a:t>Subaqueous and Submerged Soil Information Sheet</a:t>
            </a:r>
            <a:r>
              <a:rPr lang="en-US" sz="1600" dirty="0"/>
              <a:t>. </a:t>
            </a:r>
            <a:r>
              <a:rPr lang="en-US" sz="1600" dirty="0" err="1"/>
              <a:t>N.p</a:t>
            </a:r>
            <a:r>
              <a:rPr lang="en-US" sz="1600" dirty="0"/>
              <a:t>., </a:t>
            </a:r>
            <a:r>
              <a:rPr lang="en-US" sz="1600" dirty="0" err="1"/>
              <a:t>n.d.</a:t>
            </a:r>
            <a:r>
              <a:rPr lang="en-US" sz="1600" dirty="0"/>
              <a:t> Web. 24 May 2012. &lt;http://nesoil.com/sas/sasinfo.htm&gt;.</a:t>
            </a:r>
          </a:p>
          <a:p>
            <a:r>
              <a:rPr lang="en-US" sz="1600" dirty="0"/>
              <a:t>USDA-FSA-APFO Aerial Photography Field Office (2010). NAIP09 - National Agricultural Imagery Program 2009 1 meter Nat Color.  Salt Lake City, Utah. URL</a:t>
            </a:r>
            <a:r>
              <a:rPr lang="en-US" sz="1600" dirty="0" smtClean="0"/>
              <a:t>: &lt;</a:t>
            </a:r>
            <a:r>
              <a:rPr lang="en-US" sz="1600" dirty="0"/>
              <a:t>http://dnrweb.dnr.state.md.us/gis/data</a:t>
            </a:r>
            <a:r>
              <a:rPr lang="en-US" sz="1600" dirty="0" smtClean="0"/>
              <a:t>/&gt;</a:t>
            </a:r>
          </a:p>
          <a:p>
            <a:r>
              <a:rPr lang="en-US" sz="1600" dirty="0"/>
              <a:t>U.S. Department of Agriculture, Natural Resources Conservation Service (2006). Digital General Soil Map of U.S. Tabular digital data and vector digital data.  Fort Worth, Texas. URL:&lt;http://SoilDataMart.nrcs.usda.gov/&gt;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905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51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3048000"/>
            <a:ext cx="3962400" cy="175432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Contact Information:</a:t>
            </a:r>
          </a:p>
          <a:p>
            <a:endParaRPr lang="en-US" dirty="0"/>
          </a:p>
          <a:p>
            <a:r>
              <a:rPr lang="en-US" dirty="0" smtClean="0"/>
              <a:t>Collin </a:t>
            </a:r>
            <a:r>
              <a:rPr lang="en-US" dirty="0" err="1" smtClean="0"/>
              <a:t>Strine-Zuroski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cps170@psu.edu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Collin.strine.zuroski@gmail.com</a:t>
            </a:r>
            <a:endParaRPr lang="en-US" dirty="0" smtClean="0"/>
          </a:p>
          <a:p>
            <a:r>
              <a:rPr lang="en-US" dirty="0" smtClean="0"/>
              <a:t>(412) 335-0294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7737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81000"/>
            <a:ext cx="8267046" cy="6388174"/>
          </a:xfrm>
        </p:spPr>
      </p:pic>
    </p:spTree>
    <p:extLst>
      <p:ext uri="{BB962C8B-B14F-4D97-AF65-F5344CB8AC3E}">
        <p14:creationId xmlns:p14="http://schemas.microsoft.com/office/powerpoint/2010/main" xmlns="" val="398835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Outline: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Goals</a:t>
            </a:r>
          </a:p>
          <a:p>
            <a:r>
              <a:rPr lang="en-US" sz="2000" dirty="0" smtClean="0"/>
              <a:t>Mapping Sediment Deposits</a:t>
            </a:r>
          </a:p>
          <a:p>
            <a:pPr lvl="1"/>
            <a:r>
              <a:rPr lang="en-US" sz="1800" dirty="0" smtClean="0"/>
              <a:t>Bathymetric Mapping</a:t>
            </a:r>
          </a:p>
          <a:p>
            <a:pPr lvl="1"/>
            <a:r>
              <a:rPr lang="en-US" sz="1800" dirty="0" smtClean="0"/>
              <a:t>Sub-Bottom Profiling</a:t>
            </a:r>
          </a:p>
          <a:p>
            <a:pPr lvl="1"/>
            <a:r>
              <a:rPr lang="en-US" sz="1800" dirty="0" smtClean="0"/>
              <a:t>Data Analysis</a:t>
            </a:r>
          </a:p>
          <a:p>
            <a:pPr lvl="1"/>
            <a:r>
              <a:rPr lang="en-US" sz="1800" dirty="0" smtClean="0"/>
              <a:t>Sediment Calculations</a:t>
            </a:r>
          </a:p>
          <a:p>
            <a:r>
              <a:rPr lang="en-US" sz="2000" dirty="0" smtClean="0"/>
              <a:t>Mapping Subaqueous Soil</a:t>
            </a:r>
          </a:p>
          <a:p>
            <a:pPr lvl="1"/>
            <a:r>
              <a:rPr lang="en-US" sz="1800" dirty="0" smtClean="0"/>
              <a:t>Landform Identification</a:t>
            </a:r>
          </a:p>
          <a:p>
            <a:pPr lvl="1"/>
            <a:r>
              <a:rPr lang="en-US" sz="1800" dirty="0" smtClean="0"/>
              <a:t>Boolean Overlay</a:t>
            </a:r>
          </a:p>
          <a:p>
            <a:r>
              <a:rPr lang="en-US" sz="2000" dirty="0" smtClean="0"/>
              <a:t>Additional Analysis</a:t>
            </a:r>
          </a:p>
          <a:p>
            <a:r>
              <a:rPr lang="en-US" sz="2000" dirty="0" smtClean="0"/>
              <a:t>Timeline</a:t>
            </a:r>
          </a:p>
          <a:p>
            <a:pPr marL="393192" lvl="1" indent="0">
              <a:buNone/>
            </a:pPr>
            <a:endParaRPr lang="en-US" dirty="0" smtClean="0"/>
          </a:p>
          <a:p>
            <a:pPr marL="393192" lvl="1" indent="0">
              <a:buNone/>
            </a:pP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232255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2331720"/>
          </a:xfrm>
        </p:spPr>
        <p:txBody>
          <a:bodyPr/>
          <a:lstStyle/>
          <a:p>
            <a:r>
              <a:rPr lang="en-US" dirty="0" smtClean="0"/>
              <a:t>Map the geographic distribution of sediment deposits that have accumulated in the lake.</a:t>
            </a:r>
          </a:p>
          <a:p>
            <a:r>
              <a:rPr lang="en-US" dirty="0" smtClean="0"/>
              <a:t>Identify the location of potential subaqueous soils capable of supporting plant life.  </a:t>
            </a:r>
          </a:p>
        </p:txBody>
      </p:sp>
    </p:spTree>
    <p:extLst>
      <p:ext uri="{BB962C8B-B14F-4D97-AF65-F5344CB8AC3E}">
        <p14:creationId xmlns:p14="http://schemas.microsoft.com/office/powerpoint/2010/main" xmlns="" val="72341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Mapping Sediment Deposits: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2514600"/>
            <a:ext cx="8229600" cy="3025371"/>
          </a:xfrm>
        </p:spPr>
      </p:pic>
    </p:spTree>
    <p:extLst>
      <p:ext uri="{BB962C8B-B14F-4D97-AF65-F5344CB8AC3E}">
        <p14:creationId xmlns:p14="http://schemas.microsoft.com/office/powerpoint/2010/main" xmlns="" val="219130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Sediment Deposits: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472293"/>
            <a:ext cx="8229600" cy="3315176"/>
          </a:xfrm>
        </p:spPr>
      </p:pic>
    </p:spTree>
    <p:extLst>
      <p:ext uri="{BB962C8B-B14F-4D97-AF65-F5344CB8AC3E}">
        <p14:creationId xmlns:p14="http://schemas.microsoft.com/office/powerpoint/2010/main" xmlns="" val="76240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Bathymetric Contours: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419600" cy="4389120"/>
          </a:xfrm>
        </p:spPr>
        <p:txBody>
          <a:bodyPr/>
          <a:lstStyle/>
          <a:p>
            <a:r>
              <a:rPr lang="en-US" dirty="0" err="1" smtClean="0"/>
              <a:t>Hydrolite</a:t>
            </a:r>
            <a:r>
              <a:rPr lang="en-US" dirty="0" smtClean="0"/>
              <a:t>-TM Single Beam, Sonar Transducer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2133600"/>
            <a:ext cx="3505200" cy="350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3352800"/>
            <a:ext cx="3886200" cy="2176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0895" y="5991255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Figures 2 and </a:t>
            </a:r>
            <a:r>
              <a:rPr lang="en-US" sz="1000" dirty="0"/>
              <a:t>3 acquired from </a:t>
            </a:r>
            <a:r>
              <a:rPr lang="en-US" sz="1000" dirty="0">
                <a:hlinkClick r:id="rId5"/>
              </a:rPr>
              <a:t>http://</a:t>
            </a:r>
            <a:r>
              <a:rPr lang="en-US" sz="1000" dirty="0" smtClean="0">
                <a:hlinkClick r:id="rId5"/>
              </a:rPr>
              <a:t>www.globalspec.com/reference/66292/203279/10-10-gps-for-seafloor-mapping</a:t>
            </a:r>
            <a:r>
              <a:rPr lang="en-US" sz="1000" dirty="0"/>
              <a:t> and </a:t>
            </a:r>
            <a:r>
              <a:rPr lang="en-US" sz="1000" dirty="0">
                <a:hlinkClick r:id="rId6"/>
              </a:rPr>
              <a:t>http://</a:t>
            </a:r>
            <a:r>
              <a:rPr lang="en-US" sz="1000" dirty="0" smtClean="0">
                <a:hlinkClick r:id="rId6"/>
              </a:rPr>
              <a:t>www.seafloorsystems.com/hydrolite_tm.html</a:t>
            </a:r>
            <a:r>
              <a:rPr lang="en-US" sz="1000" dirty="0" smtClean="0"/>
              <a:t> respectively, and have been reproduced here for educational purposes only.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519659" y="5531558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Figure 2</a:t>
            </a:r>
            <a:endParaRPr lang="en-US" sz="12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56388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Figure 3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xmlns="" val="92468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1322</TotalTime>
  <Words>716</Words>
  <Application>Microsoft Office PowerPoint</Application>
  <PresentationFormat>On-screen Show (4:3)</PresentationFormat>
  <Paragraphs>135</Paragraphs>
  <Slides>36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Flow</vt:lpstr>
      <vt:lpstr>Hydrographic Surveying to Identify the Geographic Distribution of Sediments and Subaqueous Soils in Clopper Lake.</vt:lpstr>
      <vt:lpstr>Clopper Lake</vt:lpstr>
      <vt:lpstr>Clopper Lake: Then and Now</vt:lpstr>
      <vt:lpstr>Slide 4</vt:lpstr>
      <vt:lpstr>Outline:</vt:lpstr>
      <vt:lpstr>Goals:</vt:lpstr>
      <vt:lpstr>Mapping Sediment Deposits:</vt:lpstr>
      <vt:lpstr>Mapping Sediment Deposits:</vt:lpstr>
      <vt:lpstr>Creating Bathymetric Contours:</vt:lpstr>
      <vt:lpstr>Choosing a Survey Vessel:</vt:lpstr>
      <vt:lpstr>Choosing a Survey Vessel:</vt:lpstr>
      <vt:lpstr>Slide 12</vt:lpstr>
      <vt:lpstr>Slide 13</vt:lpstr>
      <vt:lpstr>Bathymetric Data</vt:lpstr>
      <vt:lpstr>Slide 15</vt:lpstr>
      <vt:lpstr>Calculations</vt:lpstr>
      <vt:lpstr>Historic Bathymetric Contours</vt:lpstr>
      <vt:lpstr>Historic Bathymetric Contours</vt:lpstr>
      <vt:lpstr>Slide 19</vt:lpstr>
      <vt:lpstr>Sediment Calculations:</vt:lpstr>
      <vt:lpstr>Slide 21</vt:lpstr>
      <vt:lpstr>Sub-Bottom Profiling</vt:lpstr>
      <vt:lpstr>Field Work</vt:lpstr>
      <vt:lpstr>Slide 24</vt:lpstr>
      <vt:lpstr>Slide 25</vt:lpstr>
      <vt:lpstr>Seamless Elevation Model</vt:lpstr>
      <vt:lpstr>Seamless Elevation Model</vt:lpstr>
      <vt:lpstr>Subaqueous Soils (SAS)</vt:lpstr>
      <vt:lpstr>Surrounding Area Soil Types </vt:lpstr>
      <vt:lpstr>Slide 30</vt:lpstr>
      <vt:lpstr>Slide 31</vt:lpstr>
      <vt:lpstr>Potential Additional Analysis:</vt:lpstr>
      <vt:lpstr>Timeline:</vt:lpstr>
      <vt:lpstr>Special Thanks To:</vt:lpstr>
      <vt:lpstr>References:</vt:lpstr>
      <vt:lpstr>Questions?</vt:lpstr>
    </vt:vector>
  </TitlesOfParts>
  <Company>URS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Hydrographic Surveying to Identify the Geographic Distribution of Sediments and Subaqueous Soils in Clopper Lake.</dc:title>
  <dc:creator>Collin Strine-Zuroski</dc:creator>
  <cp:lastModifiedBy>king</cp:lastModifiedBy>
  <cp:revision>83</cp:revision>
  <cp:lastPrinted>2012-06-20T00:55:19Z</cp:lastPrinted>
  <dcterms:created xsi:type="dcterms:W3CDTF">2012-06-18T19:44:19Z</dcterms:created>
  <dcterms:modified xsi:type="dcterms:W3CDTF">2012-06-26T23:11:35Z</dcterms:modified>
</cp:coreProperties>
</file>