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diagrams/colors2.xml" ContentType="application/vnd.openxmlformats-officedocument.drawingml.diagramColors+xml"/>
  <Default Extension="bin" ContentType="application/vnd.openxmlformats-officedocument.presentationml.printerSettings"/>
  <Override PartName="/ppt/notesSlides/notesSlide30.xml" ContentType="application/vnd.openxmlformats-officedocument.presentationml.notesSlide+xml"/>
  <Override PartName="/ppt/slideLayouts/slideLayout20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18.xml" ContentType="application/vnd.openxmlformats-officedocument.presentationml.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34.xml" ContentType="application/vnd.openxmlformats-officedocument.presentationml.notesSlide+xml"/>
  <Override PartName="/ppt/slides/slide23.xml" ContentType="application/vnd.openxmlformats-officedocument.presentationml.slide+xml"/>
  <Override PartName="/ppt/theme/theme1.xml" ContentType="application/vnd.openxmlformats-officedocument.theme+xml"/>
  <Override PartName="/ppt/diagrams/drawing3.xml" ContentType="application/vnd.ms-office.drawingml.diagramDrawing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notesSlides/notesSlide17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quickStyle1.xml" ContentType="application/vnd.openxmlformats-officedocument.drawingml.diagramStyle+xml"/>
  <Override PartName="/ppt/notesSlides/notesSlide22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27.xml" ContentType="application/vnd.openxmlformats-officedocument.presentationml.slide+xml"/>
  <Override PartName="/ppt/slides/slide11.xml" ContentType="application/vnd.openxmlformats-officedocument.presentationml.slide+xml"/>
  <Override PartName="/ppt/notesSlides/notesSlide8.xml" ContentType="application/vnd.openxmlformats-officedocument.presentationml.notesSlide+xml"/>
  <Override PartName="/ppt/slideLayouts/slideLayout14.xml" ContentType="application/vnd.openxmlformats-officedocument.presentationml.slideLayout+xml"/>
  <Override PartName="/ppt/notesSlides/notesSlide26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diagrams/colors3.xml" ContentType="application/vnd.openxmlformats-officedocument.drawingml.diagramColors+xml"/>
  <Override PartName="/ppt/slides/slide15.xml" ContentType="application/vnd.openxmlformats-officedocument.presentationml.slide+xml"/>
  <Override PartName="/ppt/notesSlides/notesSlide31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8.xml" ContentType="application/vnd.openxmlformats-officedocument.presentationml.slideLayout+xml"/>
  <Override PartName="/ppt/presProps.xml" ContentType="application/vnd.openxmlformats-officedocument.presentationml.presProps+xml"/>
  <Override PartName="/ppt/notesSlides/notesSlide14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19.xml" ContentType="application/vnd.openxmlformats-officedocument.presentationml.slide+xml"/>
  <Override PartName="/ppt/slides/slide4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24.xml" ContentType="application/vnd.openxmlformats-officedocument.presentationml.slide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slideLayouts/slideLayout11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quickStyle2.xml" ContentType="application/vnd.openxmlformats-officedocument.drawingml.diagramStyle+xml"/>
  <Default Extension="jpeg" ContentType="image/jpeg"/>
  <Override PartName="/ppt/notesSlides/notesSlide23.xml" ContentType="application/vnd.openxmlformats-officedocument.presentationml.notes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8.xml" ContentType="application/vnd.openxmlformats-officedocument.presentationml.slide+xml"/>
  <Override PartName="/ppt/slides/slide31.xml" ContentType="application/vnd.openxmlformats-officedocument.presentationml.slide+xml"/>
  <Override PartName="/ppt/notesSlides/notesSlide9.xml" ContentType="application/vnd.openxmlformats-officedocument.presentationml.notesSlide+xml"/>
  <Override PartName="/ppt/slideLayouts/slideLayout15.xml" ContentType="application/vnd.openxmlformats-officedocument.presentationml.slideLayout+xml"/>
  <Override PartName="/ppt/notesSlides/notesSlide11.xml" ContentType="application/vnd.openxmlformats-officedocument.presentationml.notesSlide+xml"/>
  <Default Extension="rels" ContentType="application/vnd.openxmlformats-package.relationships+xml"/>
  <Override PartName="/ppt/notesSlides/notesSlide27.xml" ContentType="application/vnd.openxmlformats-officedocument.presentationml.notesSlide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notesSlides/notesSlide32.xml" ContentType="application/vnd.openxmlformats-officedocument.presentationml.notesSlide+xml"/>
  <Override PartName="/ppt/slides/slide2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0.xml" ContentType="application/vnd.openxmlformats-officedocument.presentationml.notes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s/slide25.xml" ContentType="application/vnd.openxmlformats-officedocument.presentationml.slide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diagrams/layout3.xml" ContentType="application/vnd.openxmlformats-officedocument.drawingml.diagramLayout+xml"/>
  <Override PartName="/ppt/notesSlides/notesSlide19.xml" ContentType="application/vnd.openxmlformats-officedocument.presentationml.notesSlide+xml"/>
  <Override PartName="/ppt/diagrams/quickStyle3.xml" ContentType="application/vnd.openxmlformats-officedocument.drawingml.diagramStyle+xml"/>
  <Override PartName="/ppt/notesSlides/notesSlide24.xml" ContentType="application/vnd.openxmlformats-officedocument.presentationml.notes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Default Extension="xml" ContentType="application/xml"/>
  <Override PartName="/ppt/diagrams/colors1.xml" ContentType="application/vnd.openxmlformats-officedocument.drawingml.diagramColors+xml"/>
  <Override PartName="/ppt/tableStyles.xml" ContentType="application/vnd.openxmlformats-officedocument.presentationml.tableStyles+xml"/>
  <Override PartName="/ppt/notesSlides/notesSlide10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slides/slide29.xml" ContentType="application/vnd.openxmlformats-officedocument.presentationml.slide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ppt/slideLayouts/slideLayout16.xml" ContentType="application/vnd.openxmlformats-officedocument.presentationml.slideLayout+xml"/>
  <Override PartName="/ppt/notesMasters/notesMaster1.xml" ContentType="application/vnd.openxmlformats-officedocument.presentationml.notesMaster+xml"/>
  <Override PartName="/ppt/notesSlides/notesSlide12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17.xml" ContentType="application/vnd.openxmlformats-officedocument.presentationml.slide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notesSlides/notesSlide33.xml" ContentType="application/vnd.openxmlformats-officedocument.presentationml.notesSlide+xml"/>
  <Override PartName="/ppt/slides/slide22.xml" ContentType="application/vnd.openxmlformats-officedocument.presentationml.slide+xml"/>
  <Override PartName="/ppt/slideLayouts/slideLayout23.xml" ContentType="application/vnd.openxmlformats-officedocument.presentationml.slideLayout+xml"/>
  <Override PartName="/ppt/diagrams/drawing2.xml" ContentType="application/vnd.ms-office.drawingml.diagramDrawing+xml"/>
  <Override PartName="/ppt/notesSlides/notesSlide16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21.xml" ContentType="application/vnd.openxmlformats-officedocument.presentationml.notesSlide+xml"/>
  <Override PartName="/ppt/slides/slide6.xml" ContentType="application/vnd.openxmlformats-officedocument.presentationml.slide+xml"/>
  <Override PartName="/ppt/slideMasters/slideMaster2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26.xml" ContentType="application/vnd.openxmlformats-officedocument.presentationml.slide+xml"/>
  <Override PartName="/ppt/theme/theme4.xml" ContentType="application/vnd.openxmlformats-officedocument.theme+xml"/>
  <Override PartName="/ppt/slides/slide10.xml" ContentType="application/vnd.openxmlformats-officedocument.presentationml.slide+xml"/>
  <Override PartName="/ppt/slideLayouts/slideLayout13.xml" ContentType="application/vnd.openxmlformats-officedocument.presentationml.slideLayout+xml"/>
  <Default Extension="pdf" ContentType="application/pdf"/>
  <Default Extension="png" ContentType="image/png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758" r:id="rId1"/>
    <p:sldMasterId id="2147483771" r:id="rId2"/>
  </p:sldMasterIdLst>
  <p:notesMasterIdLst>
    <p:notesMasterId r:id="rId37"/>
  </p:notesMasterIdLst>
  <p:handoutMasterIdLst>
    <p:handoutMasterId r:id="rId38"/>
  </p:handoutMasterIdLst>
  <p:sldIdLst>
    <p:sldId id="297" r:id="rId3"/>
    <p:sldId id="266" r:id="rId4"/>
    <p:sldId id="257" r:id="rId5"/>
    <p:sldId id="310" r:id="rId6"/>
    <p:sldId id="309" r:id="rId7"/>
    <p:sldId id="275" r:id="rId8"/>
    <p:sldId id="311" r:id="rId9"/>
    <p:sldId id="277" r:id="rId10"/>
    <p:sldId id="307" r:id="rId11"/>
    <p:sldId id="338" r:id="rId12"/>
    <p:sldId id="283" r:id="rId13"/>
    <p:sldId id="313" r:id="rId14"/>
    <p:sldId id="278" r:id="rId15"/>
    <p:sldId id="285" r:id="rId16"/>
    <p:sldId id="336" r:id="rId17"/>
    <p:sldId id="305" r:id="rId18"/>
    <p:sldId id="339" r:id="rId19"/>
    <p:sldId id="316" r:id="rId20"/>
    <p:sldId id="290" r:id="rId21"/>
    <p:sldId id="289" r:id="rId22"/>
    <p:sldId id="291" r:id="rId23"/>
    <p:sldId id="288" r:id="rId24"/>
    <p:sldId id="312" r:id="rId25"/>
    <p:sldId id="326" r:id="rId26"/>
    <p:sldId id="328" r:id="rId27"/>
    <p:sldId id="331" r:id="rId28"/>
    <p:sldId id="337" r:id="rId29"/>
    <p:sldId id="334" r:id="rId30"/>
    <p:sldId id="271" r:id="rId31"/>
    <p:sldId id="318" r:id="rId32"/>
    <p:sldId id="269" r:id="rId33"/>
    <p:sldId id="322" r:id="rId34"/>
    <p:sldId id="281" r:id="rId35"/>
    <p:sldId id="273" r:id="rId36"/>
  </p:sldIdLst>
  <p:sldSz cx="9144000" cy="6858000" type="letter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a="http://schemas.openxmlformats.org/drawingml/2006/main" xmlns:r="http://schemas.openxmlformats.org/officeDocument/2006/relationships" xmlns:p="http://schemas.openxmlformats.org/presentationml/2006/main" xmlns:p15="http://schemas.microsoft.com/office/powerpoint/2012/main" xmlns:mv="urn:schemas-microsoft-com:mac:vml" xmlns:mc="http://schemas.openxmlformats.org/markup-compatibility/2006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notes"/>
  <p:showPr showNarration="1" useTimings="0">
    <p:present/>
    <p:sldAll/>
    <p:penClr>
      <a:prstClr val="red"/>
    </p:penClr>
    <p:extLst>
      <p:ext uri="{EC167BDD-8182-4AB7-AECC-EB403E3ABB37}">
        <p14:laserClr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>
          <a:srgbClr val="FF0000"/>
        </p14:laserClr>
      </p:ext>
      <p:ext uri="{2FDB2607-1784-4EEB-B798-7EB5836EED8A}">
        <p14:showMediaCtrls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"/>
      </p:ext>
    </p:extLst>
  </p:showPr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  <p:ext uri="{FD5EFAAD-0ECE-453E-9831-46B23BE46B34}">
      <p15:chartTrackingRefBased xmlns="" xmlns:a="http://schemas.openxmlformats.org/drawingml/2006/main" xmlns:r="http://schemas.openxmlformats.org/officeDocument/2006/relationships" xmlns:p="http://schemas.openxmlformats.org/presentationml/2006/main" xmlns:p15="http://schemas.microsoft.com/office/powerpoint/2012/main" xmlns:mv="urn:schemas-microsoft-com:mac:vml" xmlns:mc="http://schemas.openxmlformats.org/markup-compatibility/2006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2839" autoAdjust="0"/>
    <p:restoredTop sz="81125" autoAdjust="0"/>
  </p:normalViewPr>
  <p:slideViewPr>
    <p:cSldViewPr snapToGrid="0" snapToObjects="1">
      <p:cViewPr>
        <p:scale>
          <a:sx n="100" d="100"/>
          <a:sy n="100" d="100"/>
        </p:scale>
        <p:origin x="-704" y="5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notesMaster" Target="notesMasters/notesMaster1.xml"/><Relationship Id="rId38" Type="http://schemas.openxmlformats.org/officeDocument/2006/relationships/handoutMaster" Target="handoutMasters/handout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5.jpeg"/><Relationship Id="rId2" Type="http://schemas.openxmlformats.org/officeDocument/2006/relationships/image" Target="../media/image36.jpeg"/><Relationship Id="rId3" Type="http://schemas.openxmlformats.org/officeDocument/2006/relationships/image" Target="../media/image37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5.jpeg"/><Relationship Id="rId2" Type="http://schemas.openxmlformats.org/officeDocument/2006/relationships/image" Target="../media/image36.jpeg"/><Relationship Id="rId3" Type="http://schemas.openxmlformats.org/officeDocument/2006/relationships/image" Target="../media/image3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2A0DAF-A31B-C744-8472-989398C75F7C}" type="doc">
      <dgm:prSet loTypeId="urn:microsoft.com/office/officeart/2005/8/layout/h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2170B9A-822B-0C4A-9E2D-432776E33F58}">
      <dgm:prSet custT="1"/>
      <dgm:spPr/>
      <dgm:t>
        <a:bodyPr/>
        <a:lstStyle/>
        <a:p>
          <a:r>
            <a:rPr lang="en-US" sz="2400" dirty="0" smtClean="0">
              <a:solidFill>
                <a:schemeClr val="tx1"/>
              </a:solidFill>
            </a:rPr>
            <a:t>Threats</a:t>
          </a:r>
          <a:endParaRPr lang="en-US" sz="2400" dirty="0">
            <a:solidFill>
              <a:schemeClr val="tx1"/>
            </a:solidFill>
          </a:endParaRPr>
        </a:p>
      </dgm:t>
    </dgm:pt>
    <dgm:pt modelId="{0B14F8C9-082C-AC42-8338-87E926AFDCA7}" type="parTrans" cxnId="{93E210DF-1127-1942-B0CB-8F8B5912424F}">
      <dgm:prSet/>
      <dgm:spPr/>
      <dgm:t>
        <a:bodyPr/>
        <a:lstStyle/>
        <a:p>
          <a:endParaRPr lang="en-US"/>
        </a:p>
      </dgm:t>
    </dgm:pt>
    <dgm:pt modelId="{46B465E0-34C2-0641-B538-635C6BA9FB56}" type="sibTrans" cxnId="{93E210DF-1127-1942-B0CB-8F8B5912424F}">
      <dgm:prSet/>
      <dgm:spPr/>
      <dgm:t>
        <a:bodyPr/>
        <a:lstStyle/>
        <a:p>
          <a:endParaRPr lang="en-US"/>
        </a:p>
      </dgm:t>
    </dgm:pt>
    <dgm:pt modelId="{89266266-DCB9-4E43-8C77-0D23744BAF1A}">
      <dgm:prSet custT="1"/>
      <dgm:spPr/>
      <dgm:t>
        <a:bodyPr/>
        <a:lstStyle/>
        <a:p>
          <a:r>
            <a:rPr lang="en-US" sz="2400" dirty="0" smtClean="0">
              <a:solidFill>
                <a:schemeClr val="tx1"/>
              </a:solidFill>
            </a:rPr>
            <a:t>Anticipated Outcomes</a:t>
          </a:r>
          <a:endParaRPr lang="en-US" sz="2400" dirty="0">
            <a:solidFill>
              <a:schemeClr val="tx1"/>
            </a:solidFill>
          </a:endParaRPr>
        </a:p>
      </dgm:t>
    </dgm:pt>
    <dgm:pt modelId="{B8402A4A-069B-0D45-A44F-DEDE15313C39}" type="parTrans" cxnId="{8DFD2DCD-DFC0-B14D-8082-DC7A6C898DD7}">
      <dgm:prSet/>
      <dgm:spPr/>
      <dgm:t>
        <a:bodyPr/>
        <a:lstStyle/>
        <a:p>
          <a:endParaRPr lang="en-US"/>
        </a:p>
      </dgm:t>
    </dgm:pt>
    <dgm:pt modelId="{79CDCD41-D544-4A49-B208-2D2F2B56269A}" type="sibTrans" cxnId="{8DFD2DCD-DFC0-B14D-8082-DC7A6C898DD7}">
      <dgm:prSet/>
      <dgm:spPr/>
      <dgm:t>
        <a:bodyPr/>
        <a:lstStyle/>
        <a:p>
          <a:endParaRPr lang="en-US"/>
        </a:p>
      </dgm:t>
    </dgm:pt>
    <dgm:pt modelId="{869F8828-1A8C-C24D-9616-F6AC57825179}">
      <dgm:prSet custT="1"/>
      <dgm:spPr/>
      <dgm:t>
        <a:bodyPr/>
        <a:lstStyle/>
        <a:p>
          <a:r>
            <a:rPr lang="en-US" sz="1800" dirty="0" smtClean="0"/>
            <a:t>Climate change</a:t>
          </a:r>
          <a:endParaRPr lang="en-US" sz="1800" dirty="0"/>
        </a:p>
      </dgm:t>
    </dgm:pt>
    <dgm:pt modelId="{29E4F6B0-46DE-5745-825C-9CBECEA9700E}" type="parTrans" cxnId="{3EE36AEA-AF0B-9A43-9B03-6DF99D794D50}">
      <dgm:prSet/>
      <dgm:spPr/>
      <dgm:t>
        <a:bodyPr/>
        <a:lstStyle/>
        <a:p>
          <a:endParaRPr lang="en-US"/>
        </a:p>
      </dgm:t>
    </dgm:pt>
    <dgm:pt modelId="{F20A45DD-3891-0E4D-8DB6-BBC22F86B351}" type="sibTrans" cxnId="{3EE36AEA-AF0B-9A43-9B03-6DF99D794D50}">
      <dgm:prSet/>
      <dgm:spPr/>
      <dgm:t>
        <a:bodyPr/>
        <a:lstStyle/>
        <a:p>
          <a:endParaRPr lang="en-US"/>
        </a:p>
      </dgm:t>
    </dgm:pt>
    <dgm:pt modelId="{AFCFAA82-C01C-BE41-A369-0DDE6A5A3DB5}">
      <dgm:prSet custT="1"/>
      <dgm:spPr/>
      <dgm:t>
        <a:bodyPr/>
        <a:lstStyle/>
        <a:p>
          <a:r>
            <a:rPr lang="en-US" sz="1800" dirty="0" smtClean="0"/>
            <a:t>Species vulnerability</a:t>
          </a:r>
          <a:endParaRPr lang="en-US" sz="1800" dirty="0"/>
        </a:p>
      </dgm:t>
    </dgm:pt>
    <dgm:pt modelId="{D76623D2-E24F-2C4E-A767-91EF27E2E698}" type="parTrans" cxnId="{242FABC5-68EC-8640-A9C9-2CB37B44E958}">
      <dgm:prSet/>
      <dgm:spPr/>
      <dgm:t>
        <a:bodyPr/>
        <a:lstStyle/>
        <a:p>
          <a:endParaRPr lang="en-US"/>
        </a:p>
      </dgm:t>
    </dgm:pt>
    <dgm:pt modelId="{06136733-63D2-FE48-83AD-FBAD5F1EEAED}" type="sibTrans" cxnId="{242FABC5-68EC-8640-A9C9-2CB37B44E958}">
      <dgm:prSet/>
      <dgm:spPr/>
      <dgm:t>
        <a:bodyPr/>
        <a:lstStyle/>
        <a:p>
          <a:endParaRPr lang="en-US"/>
        </a:p>
      </dgm:t>
    </dgm:pt>
    <dgm:pt modelId="{BEEF903A-141E-174D-B9E5-8E0013311D96}">
      <dgm:prSet custT="1"/>
      <dgm:spPr/>
      <dgm:t>
        <a:bodyPr/>
        <a:lstStyle/>
        <a:p>
          <a:r>
            <a:rPr lang="en-US" sz="1800" dirty="0" smtClean="0"/>
            <a:t>Analyses: -vulnerability scores, niche models, </a:t>
          </a:r>
          <a:r>
            <a:rPr lang="en-US" sz="1800" dirty="0" err="1" smtClean="0"/>
            <a:t>biogeographic</a:t>
          </a:r>
          <a:r>
            <a:rPr lang="en-US" sz="1800" dirty="0" smtClean="0"/>
            <a:t> model, land use change projections, conservation status of remaining habitat</a:t>
          </a:r>
          <a:endParaRPr lang="en-US" sz="1800" dirty="0"/>
        </a:p>
      </dgm:t>
    </dgm:pt>
    <dgm:pt modelId="{02159344-5EF9-C54C-BF1B-F082524D11BB}" type="parTrans" cxnId="{2498A85B-D4F2-C947-85BD-D92E98063E0B}">
      <dgm:prSet/>
      <dgm:spPr/>
      <dgm:t>
        <a:bodyPr/>
        <a:lstStyle/>
        <a:p>
          <a:endParaRPr lang="en-US"/>
        </a:p>
      </dgm:t>
    </dgm:pt>
    <dgm:pt modelId="{6B9D18F3-D8A2-D94E-8A20-3D3CAA3FF4E2}" type="sibTrans" cxnId="{2498A85B-D4F2-C947-85BD-D92E98063E0B}">
      <dgm:prSet/>
      <dgm:spPr/>
      <dgm:t>
        <a:bodyPr/>
        <a:lstStyle/>
        <a:p>
          <a:endParaRPr lang="en-US"/>
        </a:p>
      </dgm:t>
    </dgm:pt>
    <dgm:pt modelId="{FFCFFE16-0BF1-3E4A-A075-FAB8B3AF02BF}">
      <dgm:prSet custT="1"/>
      <dgm:spPr/>
      <dgm:t>
        <a:bodyPr/>
        <a:lstStyle/>
        <a:p>
          <a:r>
            <a:rPr lang="en-US" sz="1800" dirty="0" smtClean="0"/>
            <a:t>Inform monitoring efforts</a:t>
          </a:r>
          <a:endParaRPr lang="en-US" sz="1800" dirty="0"/>
        </a:p>
      </dgm:t>
    </dgm:pt>
    <dgm:pt modelId="{E0DCE6A0-8714-1646-875E-60672CF34CF1}" type="parTrans" cxnId="{8A3DB6C3-0B38-7046-9856-653EC24959D6}">
      <dgm:prSet/>
      <dgm:spPr/>
      <dgm:t>
        <a:bodyPr/>
        <a:lstStyle/>
        <a:p>
          <a:endParaRPr lang="en-US"/>
        </a:p>
      </dgm:t>
    </dgm:pt>
    <dgm:pt modelId="{F7B64028-0BD6-5F45-9A36-0A567AE1F883}" type="sibTrans" cxnId="{8A3DB6C3-0B38-7046-9856-653EC24959D6}">
      <dgm:prSet/>
      <dgm:spPr/>
      <dgm:t>
        <a:bodyPr/>
        <a:lstStyle/>
        <a:p>
          <a:endParaRPr lang="en-US"/>
        </a:p>
      </dgm:t>
    </dgm:pt>
    <dgm:pt modelId="{71E59321-6725-A742-859B-7C550859BBCA}">
      <dgm:prSet custT="1"/>
      <dgm:spPr/>
      <dgm:t>
        <a:bodyPr/>
        <a:lstStyle/>
        <a:p>
          <a:r>
            <a:rPr lang="en-US" sz="1800" dirty="0" smtClean="0"/>
            <a:t>Transferrable to other parks</a:t>
          </a:r>
          <a:endParaRPr lang="en-US" sz="1800" dirty="0"/>
        </a:p>
      </dgm:t>
    </dgm:pt>
    <dgm:pt modelId="{C476E3C6-5B28-5E44-A291-855C999AA5CD}" type="parTrans" cxnId="{AD3B200B-DD54-D148-B277-F0C9C32C6DA4}">
      <dgm:prSet/>
      <dgm:spPr/>
      <dgm:t>
        <a:bodyPr/>
        <a:lstStyle/>
        <a:p>
          <a:endParaRPr lang="en-US"/>
        </a:p>
      </dgm:t>
    </dgm:pt>
    <dgm:pt modelId="{00B02E65-5374-3146-9AB7-F2032F2AEA02}" type="sibTrans" cxnId="{AD3B200B-DD54-D148-B277-F0C9C32C6DA4}">
      <dgm:prSet/>
      <dgm:spPr/>
      <dgm:t>
        <a:bodyPr/>
        <a:lstStyle/>
        <a:p>
          <a:endParaRPr lang="en-US"/>
        </a:p>
      </dgm:t>
    </dgm:pt>
    <dgm:pt modelId="{27A53BBB-37DA-FB4C-9798-0B12EE478427}">
      <dgm:prSet custT="1"/>
      <dgm:spPr/>
      <dgm:t>
        <a:bodyPr/>
        <a:lstStyle/>
        <a:p>
          <a:r>
            <a:rPr lang="en-US" sz="2400" dirty="0" smtClean="0">
              <a:solidFill>
                <a:schemeClr val="tx1"/>
              </a:solidFill>
            </a:rPr>
            <a:t>Methods</a:t>
          </a:r>
          <a:endParaRPr lang="en-US" sz="2400" dirty="0">
            <a:solidFill>
              <a:schemeClr val="tx1"/>
            </a:solidFill>
          </a:endParaRPr>
        </a:p>
      </dgm:t>
    </dgm:pt>
    <dgm:pt modelId="{2ABA9A20-B921-EF4C-AE37-17FAFE5F3FF9}" type="sibTrans" cxnId="{71EBF79C-B09E-5548-92A7-06E464802381}">
      <dgm:prSet/>
      <dgm:spPr/>
      <dgm:t>
        <a:bodyPr/>
        <a:lstStyle/>
        <a:p>
          <a:endParaRPr lang="en-US"/>
        </a:p>
      </dgm:t>
    </dgm:pt>
    <dgm:pt modelId="{73431431-71BF-4F41-8856-D4C0BB27AAAD}" type="parTrans" cxnId="{71EBF79C-B09E-5548-92A7-06E464802381}">
      <dgm:prSet/>
      <dgm:spPr/>
      <dgm:t>
        <a:bodyPr/>
        <a:lstStyle/>
        <a:p>
          <a:endParaRPr lang="en-US"/>
        </a:p>
      </dgm:t>
    </dgm:pt>
    <dgm:pt modelId="{BD0AD6AA-41EA-184A-B7DF-B5ED97DE59A9}">
      <dgm:prSet custT="1"/>
      <dgm:spPr/>
      <dgm:t>
        <a:bodyPr/>
        <a:lstStyle/>
        <a:p>
          <a:r>
            <a:rPr lang="en-US" sz="1800" dirty="0" smtClean="0"/>
            <a:t>Land use change (population growth/housing density)</a:t>
          </a:r>
          <a:endParaRPr lang="en-US" sz="1800" dirty="0"/>
        </a:p>
      </dgm:t>
    </dgm:pt>
    <dgm:pt modelId="{3D163F53-C587-D443-B8E5-7850764E594A}" type="parTrans" cxnId="{A5A60564-B623-9149-BCF3-63FECC2EE8BF}">
      <dgm:prSet/>
      <dgm:spPr/>
      <dgm:t>
        <a:bodyPr/>
        <a:lstStyle/>
        <a:p>
          <a:endParaRPr lang="en-US"/>
        </a:p>
      </dgm:t>
    </dgm:pt>
    <dgm:pt modelId="{524806BF-39F4-8C44-BC48-EBF7F3B7F658}" type="sibTrans" cxnId="{A5A60564-B623-9149-BCF3-63FECC2EE8BF}">
      <dgm:prSet/>
      <dgm:spPr/>
      <dgm:t>
        <a:bodyPr/>
        <a:lstStyle/>
        <a:p>
          <a:endParaRPr lang="en-US"/>
        </a:p>
      </dgm:t>
    </dgm:pt>
    <dgm:pt modelId="{FB88D657-4421-EA41-8782-6F71FC9591EA}">
      <dgm:prSet custT="1"/>
      <dgm:spPr/>
      <dgm:t>
        <a:bodyPr/>
        <a:lstStyle/>
        <a:p>
          <a:r>
            <a:rPr lang="en-US" sz="1800" dirty="0" smtClean="0"/>
            <a:t>Study area</a:t>
          </a:r>
          <a:endParaRPr lang="en-US" sz="1800" dirty="0"/>
        </a:p>
      </dgm:t>
    </dgm:pt>
    <dgm:pt modelId="{1C15DEDF-5F7C-8942-9901-0E75D5A2735A}" type="parTrans" cxnId="{30B0586D-CDC3-E446-99BF-198A66334A8E}">
      <dgm:prSet/>
      <dgm:spPr/>
      <dgm:t>
        <a:bodyPr/>
        <a:lstStyle/>
        <a:p>
          <a:endParaRPr lang="en-US"/>
        </a:p>
      </dgm:t>
    </dgm:pt>
    <dgm:pt modelId="{906E587B-EFBD-D94F-8837-49A3D0B52ED5}" type="sibTrans" cxnId="{30B0586D-CDC3-E446-99BF-198A66334A8E}">
      <dgm:prSet/>
      <dgm:spPr/>
      <dgm:t>
        <a:bodyPr/>
        <a:lstStyle/>
        <a:p>
          <a:endParaRPr lang="en-US"/>
        </a:p>
      </dgm:t>
    </dgm:pt>
    <dgm:pt modelId="{BDE248C4-398D-3A4E-A2FC-AF217E81CC01}">
      <dgm:prSet custT="1"/>
      <dgm:spPr/>
      <dgm:t>
        <a:bodyPr/>
        <a:lstStyle/>
        <a:p>
          <a:r>
            <a:rPr lang="en-US" sz="1800" dirty="0" smtClean="0"/>
            <a:t>Tool to help managers develop conservation priorities and identify partnerships</a:t>
          </a:r>
          <a:endParaRPr lang="en-US" sz="1800" dirty="0"/>
        </a:p>
      </dgm:t>
    </dgm:pt>
    <dgm:pt modelId="{83A03E3F-51DF-AA4F-ABD0-B00AFEF38823}" type="parTrans" cxnId="{54D0EB84-8F11-794E-980A-26511025AA8A}">
      <dgm:prSet/>
      <dgm:spPr/>
      <dgm:t>
        <a:bodyPr/>
        <a:lstStyle/>
        <a:p>
          <a:endParaRPr lang="en-US"/>
        </a:p>
      </dgm:t>
    </dgm:pt>
    <dgm:pt modelId="{91EA2159-6A26-2A43-BB8A-AF8397A5717A}" type="sibTrans" cxnId="{54D0EB84-8F11-794E-980A-26511025AA8A}">
      <dgm:prSet/>
      <dgm:spPr/>
      <dgm:t>
        <a:bodyPr/>
        <a:lstStyle/>
        <a:p>
          <a:endParaRPr lang="en-US"/>
        </a:p>
      </dgm:t>
    </dgm:pt>
    <dgm:pt modelId="{7776FB45-BC79-BA4D-9368-284964521947}" type="pres">
      <dgm:prSet presAssocID="{EB2A0DAF-A31B-C744-8472-989398C75F7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F5343D9-A99B-224E-B432-502E61F129A8}" type="pres">
      <dgm:prSet presAssocID="{C2170B9A-822B-0C4A-9E2D-432776E33F58}" presName="composite" presStyleCnt="0"/>
      <dgm:spPr/>
    </dgm:pt>
    <dgm:pt modelId="{EC3F99DB-E398-6148-AFD6-EDBF47C8501E}" type="pres">
      <dgm:prSet presAssocID="{C2170B9A-822B-0C4A-9E2D-432776E33F58}" presName="parTx" presStyleLbl="alignNode1" presStyleIdx="0" presStyleCnt="3" custLinFactNeighborX="-103" custLinFactNeighborY="-2593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0AAC12-4D2A-624F-B3C8-40BC36EA1232}" type="pres">
      <dgm:prSet presAssocID="{C2170B9A-822B-0C4A-9E2D-432776E33F58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483DB2-62DC-9D47-B89E-502B5831FEA3}" type="pres">
      <dgm:prSet presAssocID="{46B465E0-34C2-0641-B538-635C6BA9FB56}" presName="space" presStyleCnt="0"/>
      <dgm:spPr/>
    </dgm:pt>
    <dgm:pt modelId="{C5AD999C-72BD-C345-BE13-F5E9FAD458DD}" type="pres">
      <dgm:prSet presAssocID="{27A53BBB-37DA-FB4C-9798-0B12EE478427}" presName="composite" presStyleCnt="0"/>
      <dgm:spPr/>
    </dgm:pt>
    <dgm:pt modelId="{9F83C942-7E01-024E-B3F9-9A91CBB3F6C2}" type="pres">
      <dgm:prSet presAssocID="{27A53BBB-37DA-FB4C-9798-0B12EE478427}" presName="parTx" presStyleLbl="alignNode1" presStyleIdx="1" presStyleCnt="3" custLinFactNeighborY="-2593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130C22-261C-4D4F-AE21-F1B4BF8A7286}" type="pres">
      <dgm:prSet presAssocID="{27A53BBB-37DA-FB4C-9798-0B12EE478427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0BB0F3-C81C-4A42-8612-840B48470BE1}" type="pres">
      <dgm:prSet presAssocID="{2ABA9A20-B921-EF4C-AE37-17FAFE5F3FF9}" presName="space" presStyleCnt="0"/>
      <dgm:spPr/>
    </dgm:pt>
    <dgm:pt modelId="{C1FF79C7-2E85-C442-8E4B-2AB1A92F6387}" type="pres">
      <dgm:prSet presAssocID="{89266266-DCB9-4E43-8C77-0D23744BAF1A}" presName="composite" presStyleCnt="0"/>
      <dgm:spPr/>
    </dgm:pt>
    <dgm:pt modelId="{4B2B9884-8148-5D4C-B3BC-A5F690396F9F}" type="pres">
      <dgm:prSet presAssocID="{89266266-DCB9-4E43-8C77-0D23744BAF1A}" presName="parTx" presStyleLbl="alignNode1" presStyleIdx="2" presStyleCnt="3" custLinFactY="-25937" custLinFactNeighborX="103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C427A2-16A9-C84E-B2E6-FF9211156FB3}" type="pres">
      <dgm:prSet presAssocID="{89266266-DCB9-4E43-8C77-0D23744BAF1A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0282BE4-70C4-6E4A-BDE7-0EEEA285470E}" type="presOf" srcId="{BD0AD6AA-41EA-184A-B7DF-B5ED97DE59A9}" destId="{D00AAC12-4D2A-624F-B3C8-40BC36EA1232}" srcOrd="0" destOrd="1" presId="urn:microsoft.com/office/officeart/2005/8/layout/hList1"/>
    <dgm:cxn modelId="{8DFD2DCD-DFC0-B14D-8082-DC7A6C898DD7}" srcId="{EB2A0DAF-A31B-C744-8472-989398C75F7C}" destId="{89266266-DCB9-4E43-8C77-0D23744BAF1A}" srcOrd="2" destOrd="0" parTransId="{B8402A4A-069B-0D45-A44F-DEDE15313C39}" sibTransId="{79CDCD41-D544-4A49-B208-2D2F2B56269A}"/>
    <dgm:cxn modelId="{30B0586D-CDC3-E446-99BF-198A66334A8E}" srcId="{27A53BBB-37DA-FB4C-9798-0B12EE478427}" destId="{FB88D657-4421-EA41-8782-6F71FC9591EA}" srcOrd="0" destOrd="0" parTransId="{1C15DEDF-5F7C-8942-9901-0E75D5A2735A}" sibTransId="{906E587B-EFBD-D94F-8837-49A3D0B52ED5}"/>
    <dgm:cxn modelId="{5D2C7D7D-1A9D-8F4E-9390-644423256BDB}" type="presOf" srcId="{FB88D657-4421-EA41-8782-6F71FC9591EA}" destId="{F2130C22-261C-4D4F-AE21-F1B4BF8A7286}" srcOrd="0" destOrd="0" presId="urn:microsoft.com/office/officeart/2005/8/layout/hList1"/>
    <dgm:cxn modelId="{242FABC5-68EC-8640-A9C9-2CB37B44E958}" srcId="{C2170B9A-822B-0C4A-9E2D-432776E33F58}" destId="{AFCFAA82-C01C-BE41-A369-0DDE6A5A3DB5}" srcOrd="2" destOrd="0" parTransId="{D76623D2-E24F-2C4E-A767-91EF27E2E698}" sibTransId="{06136733-63D2-FE48-83AD-FBAD5F1EEAED}"/>
    <dgm:cxn modelId="{E8AC6CEF-A884-294B-9763-693911A737DA}" type="presOf" srcId="{BEEF903A-141E-174D-B9E5-8E0013311D96}" destId="{F2130C22-261C-4D4F-AE21-F1B4BF8A7286}" srcOrd="0" destOrd="1" presId="urn:microsoft.com/office/officeart/2005/8/layout/hList1"/>
    <dgm:cxn modelId="{71EBF79C-B09E-5548-92A7-06E464802381}" srcId="{EB2A0DAF-A31B-C744-8472-989398C75F7C}" destId="{27A53BBB-37DA-FB4C-9798-0B12EE478427}" srcOrd="1" destOrd="0" parTransId="{73431431-71BF-4F41-8856-D4C0BB27AAAD}" sibTransId="{2ABA9A20-B921-EF4C-AE37-17FAFE5F3FF9}"/>
    <dgm:cxn modelId="{2FEF606E-6082-B943-A753-53CE9D4A1134}" type="presOf" srcId="{89266266-DCB9-4E43-8C77-0D23744BAF1A}" destId="{4B2B9884-8148-5D4C-B3BC-A5F690396F9F}" srcOrd="0" destOrd="0" presId="urn:microsoft.com/office/officeart/2005/8/layout/hList1"/>
    <dgm:cxn modelId="{3EE36AEA-AF0B-9A43-9B03-6DF99D794D50}" srcId="{C2170B9A-822B-0C4A-9E2D-432776E33F58}" destId="{869F8828-1A8C-C24D-9616-F6AC57825179}" srcOrd="0" destOrd="0" parTransId="{29E4F6B0-46DE-5745-825C-9CBECEA9700E}" sibTransId="{F20A45DD-3891-0E4D-8DB6-BBC22F86B351}"/>
    <dgm:cxn modelId="{504745FE-EE84-DC4E-81B2-041879A6F370}" type="presOf" srcId="{C2170B9A-822B-0C4A-9E2D-432776E33F58}" destId="{EC3F99DB-E398-6148-AFD6-EDBF47C8501E}" srcOrd="0" destOrd="0" presId="urn:microsoft.com/office/officeart/2005/8/layout/hList1"/>
    <dgm:cxn modelId="{BE9BACDB-0CB1-354B-9F7D-BFA8F52240B2}" type="presOf" srcId="{EB2A0DAF-A31B-C744-8472-989398C75F7C}" destId="{7776FB45-BC79-BA4D-9368-284964521947}" srcOrd="0" destOrd="0" presId="urn:microsoft.com/office/officeart/2005/8/layout/hList1"/>
    <dgm:cxn modelId="{AD3B200B-DD54-D148-B277-F0C9C32C6DA4}" srcId="{89266266-DCB9-4E43-8C77-0D23744BAF1A}" destId="{71E59321-6725-A742-859B-7C550859BBCA}" srcOrd="2" destOrd="0" parTransId="{C476E3C6-5B28-5E44-A291-855C999AA5CD}" sibTransId="{00B02E65-5374-3146-9AB7-F2032F2AEA02}"/>
    <dgm:cxn modelId="{96AEFF62-6BE0-7943-950A-709EAB2ECC6E}" type="presOf" srcId="{FFCFFE16-0BF1-3E4A-A075-FAB8B3AF02BF}" destId="{2DC427A2-16A9-C84E-B2E6-FF9211156FB3}" srcOrd="0" destOrd="1" presId="urn:microsoft.com/office/officeart/2005/8/layout/hList1"/>
    <dgm:cxn modelId="{54D0EB84-8F11-794E-980A-26511025AA8A}" srcId="{89266266-DCB9-4E43-8C77-0D23744BAF1A}" destId="{BDE248C4-398D-3A4E-A2FC-AF217E81CC01}" srcOrd="0" destOrd="0" parTransId="{83A03E3F-51DF-AA4F-ABD0-B00AFEF38823}" sibTransId="{91EA2159-6A26-2A43-BB8A-AF8397A5717A}"/>
    <dgm:cxn modelId="{8317C0BD-62EF-3B4E-8334-9AA63D25C2B2}" type="presOf" srcId="{AFCFAA82-C01C-BE41-A369-0DDE6A5A3DB5}" destId="{D00AAC12-4D2A-624F-B3C8-40BC36EA1232}" srcOrd="0" destOrd="2" presId="urn:microsoft.com/office/officeart/2005/8/layout/hList1"/>
    <dgm:cxn modelId="{8A3DB6C3-0B38-7046-9856-653EC24959D6}" srcId="{89266266-DCB9-4E43-8C77-0D23744BAF1A}" destId="{FFCFFE16-0BF1-3E4A-A075-FAB8B3AF02BF}" srcOrd="1" destOrd="0" parTransId="{E0DCE6A0-8714-1646-875E-60672CF34CF1}" sibTransId="{F7B64028-0BD6-5F45-9A36-0A567AE1F883}"/>
    <dgm:cxn modelId="{F730D442-7F58-4449-A230-0D46ABC926F8}" type="presOf" srcId="{71E59321-6725-A742-859B-7C550859BBCA}" destId="{2DC427A2-16A9-C84E-B2E6-FF9211156FB3}" srcOrd="0" destOrd="2" presId="urn:microsoft.com/office/officeart/2005/8/layout/hList1"/>
    <dgm:cxn modelId="{26D88E40-D623-2548-8F0C-293D2120C446}" type="presOf" srcId="{869F8828-1A8C-C24D-9616-F6AC57825179}" destId="{D00AAC12-4D2A-624F-B3C8-40BC36EA1232}" srcOrd="0" destOrd="0" presId="urn:microsoft.com/office/officeart/2005/8/layout/hList1"/>
    <dgm:cxn modelId="{D046F55A-E545-F040-8C53-15B5BA312B8A}" type="presOf" srcId="{BDE248C4-398D-3A4E-A2FC-AF217E81CC01}" destId="{2DC427A2-16A9-C84E-B2E6-FF9211156FB3}" srcOrd="0" destOrd="0" presId="urn:microsoft.com/office/officeart/2005/8/layout/hList1"/>
    <dgm:cxn modelId="{AC6DB19A-9B21-D64C-9F32-18A5D4BEDD23}" type="presOf" srcId="{27A53BBB-37DA-FB4C-9798-0B12EE478427}" destId="{9F83C942-7E01-024E-B3F9-9A91CBB3F6C2}" srcOrd="0" destOrd="0" presId="urn:microsoft.com/office/officeart/2005/8/layout/hList1"/>
    <dgm:cxn modelId="{A5A60564-B623-9149-BCF3-63FECC2EE8BF}" srcId="{C2170B9A-822B-0C4A-9E2D-432776E33F58}" destId="{BD0AD6AA-41EA-184A-B7DF-B5ED97DE59A9}" srcOrd="1" destOrd="0" parTransId="{3D163F53-C587-D443-B8E5-7850764E594A}" sibTransId="{524806BF-39F4-8C44-BC48-EBF7F3B7F658}"/>
    <dgm:cxn modelId="{93E210DF-1127-1942-B0CB-8F8B5912424F}" srcId="{EB2A0DAF-A31B-C744-8472-989398C75F7C}" destId="{C2170B9A-822B-0C4A-9E2D-432776E33F58}" srcOrd="0" destOrd="0" parTransId="{0B14F8C9-082C-AC42-8338-87E926AFDCA7}" sibTransId="{46B465E0-34C2-0641-B538-635C6BA9FB56}"/>
    <dgm:cxn modelId="{2498A85B-D4F2-C947-85BD-D92E98063E0B}" srcId="{27A53BBB-37DA-FB4C-9798-0B12EE478427}" destId="{BEEF903A-141E-174D-B9E5-8E0013311D96}" srcOrd="1" destOrd="0" parTransId="{02159344-5EF9-C54C-BF1B-F082524D11BB}" sibTransId="{6B9D18F3-D8A2-D94E-8A20-3D3CAA3FF4E2}"/>
    <dgm:cxn modelId="{BE95F904-A3CE-F74C-ACC4-F3D2CCFA05C1}" type="presParOf" srcId="{7776FB45-BC79-BA4D-9368-284964521947}" destId="{CF5343D9-A99B-224E-B432-502E61F129A8}" srcOrd="0" destOrd="0" presId="urn:microsoft.com/office/officeart/2005/8/layout/hList1"/>
    <dgm:cxn modelId="{7E350728-5B60-524C-8D3D-4F80D8B6A134}" type="presParOf" srcId="{CF5343D9-A99B-224E-B432-502E61F129A8}" destId="{EC3F99DB-E398-6148-AFD6-EDBF47C8501E}" srcOrd="0" destOrd="0" presId="urn:microsoft.com/office/officeart/2005/8/layout/hList1"/>
    <dgm:cxn modelId="{FABF267D-329B-F744-B838-42450771660A}" type="presParOf" srcId="{CF5343D9-A99B-224E-B432-502E61F129A8}" destId="{D00AAC12-4D2A-624F-B3C8-40BC36EA1232}" srcOrd="1" destOrd="0" presId="urn:microsoft.com/office/officeart/2005/8/layout/hList1"/>
    <dgm:cxn modelId="{3D21EC61-FE82-BB45-ABF0-9481CE6D1453}" type="presParOf" srcId="{7776FB45-BC79-BA4D-9368-284964521947}" destId="{E2483DB2-62DC-9D47-B89E-502B5831FEA3}" srcOrd="1" destOrd="0" presId="urn:microsoft.com/office/officeart/2005/8/layout/hList1"/>
    <dgm:cxn modelId="{E485574E-2DAD-8745-AECE-61870DA43B57}" type="presParOf" srcId="{7776FB45-BC79-BA4D-9368-284964521947}" destId="{C5AD999C-72BD-C345-BE13-F5E9FAD458DD}" srcOrd="2" destOrd="0" presId="urn:microsoft.com/office/officeart/2005/8/layout/hList1"/>
    <dgm:cxn modelId="{5C87C3E2-A438-AD41-8070-E446D13EB25B}" type="presParOf" srcId="{C5AD999C-72BD-C345-BE13-F5E9FAD458DD}" destId="{9F83C942-7E01-024E-B3F9-9A91CBB3F6C2}" srcOrd="0" destOrd="0" presId="urn:microsoft.com/office/officeart/2005/8/layout/hList1"/>
    <dgm:cxn modelId="{8AD3594F-662B-C345-A554-DDE3F1BEFD36}" type="presParOf" srcId="{C5AD999C-72BD-C345-BE13-F5E9FAD458DD}" destId="{F2130C22-261C-4D4F-AE21-F1B4BF8A7286}" srcOrd="1" destOrd="0" presId="urn:microsoft.com/office/officeart/2005/8/layout/hList1"/>
    <dgm:cxn modelId="{521C690C-F5BB-854E-A671-982485FD6E58}" type="presParOf" srcId="{7776FB45-BC79-BA4D-9368-284964521947}" destId="{A40BB0F3-C81C-4A42-8612-840B48470BE1}" srcOrd="3" destOrd="0" presId="urn:microsoft.com/office/officeart/2005/8/layout/hList1"/>
    <dgm:cxn modelId="{2636CE50-331D-344A-B4B5-590F834CD20F}" type="presParOf" srcId="{7776FB45-BC79-BA4D-9368-284964521947}" destId="{C1FF79C7-2E85-C442-8E4B-2AB1A92F6387}" srcOrd="4" destOrd="0" presId="urn:microsoft.com/office/officeart/2005/8/layout/hList1"/>
    <dgm:cxn modelId="{EE06B5DD-8ED7-2E45-93DB-A6BF5F277486}" type="presParOf" srcId="{C1FF79C7-2E85-C442-8E4B-2AB1A92F6387}" destId="{4B2B9884-8148-5D4C-B3BC-A5F690396F9F}" srcOrd="0" destOrd="0" presId="urn:microsoft.com/office/officeart/2005/8/layout/hList1"/>
    <dgm:cxn modelId="{38BEA5FF-9878-C444-99B2-80DDC2EB6E4C}" type="presParOf" srcId="{C1FF79C7-2E85-C442-8E4B-2AB1A92F6387}" destId="{2DC427A2-16A9-C84E-B2E6-FF9211156FB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479BABB-167B-42BE-B8FF-A1F375733AEE}" type="doc">
      <dgm:prSet loTypeId="urn:microsoft.com/office/officeart/2009/3/layout/Descending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13F1EF0-A315-4CA1-9EAF-E24C3530AF8A}">
      <dgm:prSet phldrT="[Text]" phldr="1"/>
      <dgm:spPr/>
      <dgm:t>
        <a:bodyPr/>
        <a:lstStyle/>
        <a:p>
          <a:endParaRPr lang="en-US" dirty="0">
            <a:solidFill>
              <a:schemeClr val="bg1"/>
            </a:solidFill>
          </a:endParaRPr>
        </a:p>
      </dgm:t>
    </dgm:pt>
    <dgm:pt modelId="{B45D5A09-0DE1-4B42-9D34-125F236D3794}" type="sibTrans" cxnId="{630A545A-DC71-4D21-8273-6AF52E8220B0}">
      <dgm:prSet/>
      <dgm:spPr/>
      <dgm:t>
        <a:bodyPr/>
        <a:lstStyle/>
        <a:p>
          <a:endParaRPr lang="en-US"/>
        </a:p>
      </dgm:t>
    </dgm:pt>
    <dgm:pt modelId="{814F5FB1-C152-468E-AEA5-D5C1FDD58B2E}" type="parTrans" cxnId="{630A545A-DC71-4D21-8273-6AF52E8220B0}">
      <dgm:prSet/>
      <dgm:spPr/>
      <dgm:t>
        <a:bodyPr/>
        <a:lstStyle/>
        <a:p>
          <a:endParaRPr lang="en-US"/>
        </a:p>
      </dgm:t>
    </dgm:pt>
    <dgm:pt modelId="{C8B32AA9-0B31-4EA7-8320-0484872F26FA}" type="pres">
      <dgm:prSet presAssocID="{F479BABB-167B-42BE-B8FF-A1F375733AEE}" presName="Name0" presStyleCnt="0">
        <dgm:presLayoutVars>
          <dgm:chMax val="7"/>
          <dgm:chPref val="5"/>
        </dgm:presLayoutVars>
      </dgm:prSet>
      <dgm:spPr/>
      <dgm:t>
        <a:bodyPr/>
        <a:lstStyle/>
        <a:p>
          <a:endParaRPr lang="en-US"/>
        </a:p>
      </dgm:t>
    </dgm:pt>
    <dgm:pt modelId="{1527D76F-B72B-4ACE-95FE-0B1C77C455C9}" type="pres">
      <dgm:prSet presAssocID="{F479BABB-167B-42BE-B8FF-A1F375733AEE}" presName="arrowNode" presStyleLbl="node1" presStyleIdx="0" presStyleCnt="1" custAng="12294759" custScaleX="150817" custLinFactNeighborX="38091" custLinFactNeighborY="15319"/>
      <dgm:spPr/>
    </dgm:pt>
    <dgm:pt modelId="{A82B158E-6F84-4B73-A776-FD71B3512691}" type="pres">
      <dgm:prSet presAssocID="{C13F1EF0-A315-4CA1-9EAF-E24C3530AF8A}" presName="txNode1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27DDF36-DF70-4295-ADEB-DE3E50ABD3D7}" type="presOf" srcId="{C13F1EF0-A315-4CA1-9EAF-E24C3530AF8A}" destId="{A82B158E-6F84-4B73-A776-FD71B3512691}" srcOrd="0" destOrd="0" presId="urn:microsoft.com/office/officeart/2009/3/layout/DescendingProcess"/>
    <dgm:cxn modelId="{630A545A-DC71-4D21-8273-6AF52E8220B0}" srcId="{F479BABB-167B-42BE-B8FF-A1F375733AEE}" destId="{C13F1EF0-A315-4CA1-9EAF-E24C3530AF8A}" srcOrd="0" destOrd="0" parTransId="{814F5FB1-C152-468E-AEA5-D5C1FDD58B2E}" sibTransId="{B45D5A09-0DE1-4B42-9D34-125F236D3794}"/>
    <dgm:cxn modelId="{2262169D-67BF-4929-8C2D-A706EE376615}" type="presOf" srcId="{F479BABB-167B-42BE-B8FF-A1F375733AEE}" destId="{C8B32AA9-0B31-4EA7-8320-0484872F26FA}" srcOrd="0" destOrd="0" presId="urn:microsoft.com/office/officeart/2009/3/layout/DescendingProcess"/>
    <dgm:cxn modelId="{929160A7-F884-4385-A988-D70B5942A3D4}" type="presParOf" srcId="{C8B32AA9-0B31-4EA7-8320-0484872F26FA}" destId="{1527D76F-B72B-4ACE-95FE-0B1C77C455C9}" srcOrd="0" destOrd="0" presId="urn:microsoft.com/office/officeart/2009/3/layout/DescendingProcess"/>
    <dgm:cxn modelId="{C723A91D-8733-4CD2-82A3-27FB265449FA}" type="presParOf" srcId="{C8B32AA9-0B31-4EA7-8320-0484872F26FA}" destId="{A82B158E-6F84-4B73-A776-FD71B3512691}" srcOrd="1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C3ED580-8A80-FC40-B519-A5D0B698057F}" type="doc">
      <dgm:prSet loTypeId="urn:microsoft.com/office/officeart/2005/8/layout/hList7#1" loCatId="list" qsTypeId="urn:microsoft.com/office/officeart/2005/8/quickstyle/simple4" qsCatId="simple" csTypeId="urn:microsoft.com/office/officeart/2005/8/colors/accent1_2" csCatId="accent1" phldr="1"/>
      <dgm:spPr/>
    </dgm:pt>
    <dgm:pt modelId="{E9A96208-1C96-2840-83FA-D9D8BFA17523}">
      <dgm:prSet phldrT="[Text]" custT="1"/>
      <dgm:spPr/>
      <dgm:t>
        <a:bodyPr/>
        <a:lstStyle/>
        <a:p>
          <a:r>
            <a:rPr lang="en-US" sz="2000" dirty="0" smtClean="0">
              <a:solidFill>
                <a:schemeClr val="accent6"/>
              </a:solidFill>
            </a:rPr>
            <a:t>Develop Proactive Adaptive Mgmt. Strategies</a:t>
          </a:r>
          <a:endParaRPr lang="en-US" sz="2000" dirty="0">
            <a:solidFill>
              <a:schemeClr val="accent6"/>
            </a:solidFill>
          </a:endParaRPr>
        </a:p>
      </dgm:t>
    </dgm:pt>
    <dgm:pt modelId="{F40A3B31-4615-E343-94A3-0ED3C63A3BD3}" type="parTrans" cxnId="{1EEB3BDF-9B7E-C246-AB73-416C93B48615}">
      <dgm:prSet/>
      <dgm:spPr/>
      <dgm:t>
        <a:bodyPr/>
        <a:lstStyle/>
        <a:p>
          <a:endParaRPr lang="en-US"/>
        </a:p>
      </dgm:t>
    </dgm:pt>
    <dgm:pt modelId="{8578CF73-3007-4941-B1CE-694E8ED75ECE}" type="sibTrans" cxnId="{1EEB3BDF-9B7E-C246-AB73-416C93B48615}">
      <dgm:prSet/>
      <dgm:spPr/>
      <dgm:t>
        <a:bodyPr/>
        <a:lstStyle/>
        <a:p>
          <a:endParaRPr lang="en-US"/>
        </a:p>
      </dgm:t>
    </dgm:pt>
    <dgm:pt modelId="{634113FE-B03C-1044-9FED-AED3A43D6B9D}">
      <dgm:prSet phldrT="[Text]"/>
      <dgm:spPr/>
      <dgm:t>
        <a:bodyPr/>
        <a:lstStyle/>
        <a:p>
          <a:r>
            <a:rPr lang="en-US" dirty="0" smtClean="0">
              <a:solidFill>
                <a:schemeClr val="accent6"/>
              </a:solidFill>
            </a:rPr>
            <a:t>Prioritize Areas for Collaboration: Single Species or Group of Species</a:t>
          </a:r>
          <a:endParaRPr lang="en-US" dirty="0">
            <a:solidFill>
              <a:schemeClr val="accent6"/>
            </a:solidFill>
          </a:endParaRPr>
        </a:p>
      </dgm:t>
    </dgm:pt>
    <dgm:pt modelId="{16A5634E-F0E2-7841-B64F-78D5123C9529}" type="parTrans" cxnId="{D2FEED26-95E4-E640-AC68-6618B7166D4C}">
      <dgm:prSet/>
      <dgm:spPr/>
      <dgm:t>
        <a:bodyPr/>
        <a:lstStyle/>
        <a:p>
          <a:endParaRPr lang="en-US"/>
        </a:p>
      </dgm:t>
    </dgm:pt>
    <dgm:pt modelId="{6ED6CFED-6329-584D-9373-B39985FD8A2A}" type="sibTrans" cxnId="{D2FEED26-95E4-E640-AC68-6618B7166D4C}">
      <dgm:prSet/>
      <dgm:spPr/>
      <dgm:t>
        <a:bodyPr/>
        <a:lstStyle/>
        <a:p>
          <a:endParaRPr lang="en-US"/>
        </a:p>
      </dgm:t>
    </dgm:pt>
    <dgm:pt modelId="{D30B8418-4E15-1A40-B251-D54B7F223838}">
      <dgm:prSet/>
      <dgm:spPr/>
      <dgm:t>
        <a:bodyPr/>
        <a:lstStyle/>
        <a:p>
          <a:r>
            <a:rPr lang="en-US" dirty="0" smtClean="0">
              <a:solidFill>
                <a:schemeClr val="accent6"/>
              </a:solidFill>
            </a:rPr>
            <a:t>Assessment Approach is Transferrable to Other Areas</a:t>
          </a:r>
          <a:endParaRPr lang="en-US" dirty="0">
            <a:solidFill>
              <a:schemeClr val="accent6"/>
            </a:solidFill>
          </a:endParaRPr>
        </a:p>
      </dgm:t>
    </dgm:pt>
    <dgm:pt modelId="{062C72EF-4250-024D-BBBA-F0297CB635DC}" type="parTrans" cxnId="{56993902-37EA-1644-AA6F-B22633683F12}">
      <dgm:prSet/>
      <dgm:spPr/>
      <dgm:t>
        <a:bodyPr/>
        <a:lstStyle/>
        <a:p>
          <a:endParaRPr lang="en-US"/>
        </a:p>
      </dgm:t>
    </dgm:pt>
    <dgm:pt modelId="{6D2E5926-51BE-EF4F-B964-0986BF5AC928}" type="sibTrans" cxnId="{56993902-37EA-1644-AA6F-B22633683F12}">
      <dgm:prSet/>
      <dgm:spPr/>
      <dgm:t>
        <a:bodyPr/>
        <a:lstStyle/>
        <a:p>
          <a:endParaRPr lang="en-US"/>
        </a:p>
      </dgm:t>
    </dgm:pt>
    <dgm:pt modelId="{F934BD9F-FAD0-B048-8AC0-4CB37E5EC7A6}" type="pres">
      <dgm:prSet presAssocID="{FC3ED580-8A80-FC40-B519-A5D0B698057F}" presName="Name0" presStyleCnt="0">
        <dgm:presLayoutVars>
          <dgm:dir/>
          <dgm:resizeHandles val="exact"/>
        </dgm:presLayoutVars>
      </dgm:prSet>
      <dgm:spPr/>
    </dgm:pt>
    <dgm:pt modelId="{F6B69D9D-5B84-8B42-B535-A4E2ACE4D218}" type="pres">
      <dgm:prSet presAssocID="{FC3ED580-8A80-FC40-B519-A5D0B698057F}" presName="fgShape" presStyleLbl="fgShp" presStyleIdx="0" presStyleCnt="1" custLinFactNeighborX="0" custLinFactNeighborY="33333"/>
      <dgm:spPr/>
    </dgm:pt>
    <dgm:pt modelId="{E0E40203-1C38-874F-B8DE-149845164A83}" type="pres">
      <dgm:prSet presAssocID="{FC3ED580-8A80-FC40-B519-A5D0B698057F}" presName="linComp" presStyleCnt="0"/>
      <dgm:spPr/>
    </dgm:pt>
    <dgm:pt modelId="{84AB134B-D42C-6C4B-A4AD-4C8AC18A1D51}" type="pres">
      <dgm:prSet presAssocID="{E9A96208-1C96-2840-83FA-D9D8BFA17523}" presName="compNode" presStyleCnt="0"/>
      <dgm:spPr/>
    </dgm:pt>
    <dgm:pt modelId="{8AC3B524-ABD6-7F42-A3A0-96FD33EC7D2F}" type="pres">
      <dgm:prSet presAssocID="{E9A96208-1C96-2840-83FA-D9D8BFA17523}" presName="bkgdShape" presStyleLbl="node1" presStyleIdx="0" presStyleCnt="3"/>
      <dgm:spPr/>
      <dgm:t>
        <a:bodyPr/>
        <a:lstStyle/>
        <a:p>
          <a:endParaRPr lang="en-US"/>
        </a:p>
      </dgm:t>
    </dgm:pt>
    <dgm:pt modelId="{2034755B-AA5F-E844-9611-7ECEEDC28DD3}" type="pres">
      <dgm:prSet presAssocID="{E9A96208-1C96-2840-83FA-D9D8BFA17523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F34FD8-3D27-564A-B791-BC41BDDAAD0F}" type="pres">
      <dgm:prSet presAssocID="{E9A96208-1C96-2840-83FA-D9D8BFA17523}" presName="invisiNode" presStyleLbl="node1" presStyleIdx="0" presStyleCnt="3"/>
      <dgm:spPr/>
    </dgm:pt>
    <dgm:pt modelId="{DAC7BFC9-D121-ED42-A0BB-2AE584E37CFB}" type="pres">
      <dgm:prSet presAssocID="{E9A96208-1C96-2840-83FA-D9D8BFA17523}" presName="imagNode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376A5837-973B-4F45-8913-C4D9548BFCF6}" type="pres">
      <dgm:prSet presAssocID="{8578CF73-3007-4941-B1CE-694E8ED75ECE}" presName="sibTrans" presStyleLbl="sibTrans2D1" presStyleIdx="0" presStyleCnt="0"/>
      <dgm:spPr/>
      <dgm:t>
        <a:bodyPr/>
        <a:lstStyle/>
        <a:p>
          <a:endParaRPr lang="en-US"/>
        </a:p>
      </dgm:t>
    </dgm:pt>
    <dgm:pt modelId="{24589159-9FAE-BC46-9764-DBF071CBE405}" type="pres">
      <dgm:prSet presAssocID="{634113FE-B03C-1044-9FED-AED3A43D6B9D}" presName="compNode" presStyleCnt="0"/>
      <dgm:spPr/>
    </dgm:pt>
    <dgm:pt modelId="{5D410D79-7E50-2C47-9E08-79EBBE7B9C8B}" type="pres">
      <dgm:prSet presAssocID="{634113FE-B03C-1044-9FED-AED3A43D6B9D}" presName="bkgdShape" presStyleLbl="node1" presStyleIdx="1" presStyleCnt="3"/>
      <dgm:spPr/>
      <dgm:t>
        <a:bodyPr/>
        <a:lstStyle/>
        <a:p>
          <a:endParaRPr lang="en-US"/>
        </a:p>
      </dgm:t>
    </dgm:pt>
    <dgm:pt modelId="{2989F86C-8CE0-914E-8129-E3C27E15E4B5}" type="pres">
      <dgm:prSet presAssocID="{634113FE-B03C-1044-9FED-AED3A43D6B9D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78AC0F-D2A0-2D42-A0AF-D8FA756C8E1C}" type="pres">
      <dgm:prSet presAssocID="{634113FE-B03C-1044-9FED-AED3A43D6B9D}" presName="invisiNode" presStyleLbl="node1" presStyleIdx="1" presStyleCnt="3"/>
      <dgm:spPr/>
    </dgm:pt>
    <dgm:pt modelId="{B645FC4B-8759-A748-9EDA-80A90D56CED1}" type="pres">
      <dgm:prSet presAssocID="{634113FE-B03C-1044-9FED-AED3A43D6B9D}" presName="imagNode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DAB1AC3C-0A6B-3047-AF9B-2A7A2972FABD}" type="pres">
      <dgm:prSet presAssocID="{6ED6CFED-6329-584D-9373-B39985FD8A2A}" presName="sibTrans" presStyleLbl="sibTrans2D1" presStyleIdx="0" presStyleCnt="0"/>
      <dgm:spPr/>
      <dgm:t>
        <a:bodyPr/>
        <a:lstStyle/>
        <a:p>
          <a:endParaRPr lang="en-US"/>
        </a:p>
      </dgm:t>
    </dgm:pt>
    <dgm:pt modelId="{6DA69155-9DCC-8E42-B79F-0687775FA12E}" type="pres">
      <dgm:prSet presAssocID="{D30B8418-4E15-1A40-B251-D54B7F223838}" presName="compNode" presStyleCnt="0"/>
      <dgm:spPr/>
    </dgm:pt>
    <dgm:pt modelId="{70B279AD-1646-334C-A3F4-F19A2330E426}" type="pres">
      <dgm:prSet presAssocID="{D30B8418-4E15-1A40-B251-D54B7F223838}" presName="bkgdShape" presStyleLbl="node1" presStyleIdx="2" presStyleCnt="3"/>
      <dgm:spPr/>
      <dgm:t>
        <a:bodyPr/>
        <a:lstStyle/>
        <a:p>
          <a:endParaRPr lang="en-US"/>
        </a:p>
      </dgm:t>
    </dgm:pt>
    <dgm:pt modelId="{09F696C3-6237-D246-82FF-E026B4FA1725}" type="pres">
      <dgm:prSet presAssocID="{D30B8418-4E15-1A40-B251-D54B7F223838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FED0F7-89B6-7E4B-BF7F-9D4BA6B976CC}" type="pres">
      <dgm:prSet presAssocID="{D30B8418-4E15-1A40-B251-D54B7F223838}" presName="invisiNode" presStyleLbl="node1" presStyleIdx="2" presStyleCnt="3"/>
      <dgm:spPr/>
    </dgm:pt>
    <dgm:pt modelId="{008AD712-4934-C44F-A53A-6E9D218CC960}" type="pres">
      <dgm:prSet presAssocID="{D30B8418-4E15-1A40-B251-D54B7F223838}" presName="imagNode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1D873B53-BA36-AB43-96A3-820FE1A52B58}" type="presOf" srcId="{8578CF73-3007-4941-B1CE-694E8ED75ECE}" destId="{376A5837-973B-4F45-8913-C4D9548BFCF6}" srcOrd="0" destOrd="0" presId="urn:microsoft.com/office/officeart/2005/8/layout/hList7#1"/>
    <dgm:cxn modelId="{CFF706DC-BF95-CF4D-BB12-DB3D8CAA4FCC}" type="presOf" srcId="{D30B8418-4E15-1A40-B251-D54B7F223838}" destId="{09F696C3-6237-D246-82FF-E026B4FA1725}" srcOrd="1" destOrd="0" presId="urn:microsoft.com/office/officeart/2005/8/layout/hList7#1"/>
    <dgm:cxn modelId="{F012FA95-8724-B145-ACD9-C2714BEC2CD0}" type="presOf" srcId="{E9A96208-1C96-2840-83FA-D9D8BFA17523}" destId="{8AC3B524-ABD6-7F42-A3A0-96FD33EC7D2F}" srcOrd="0" destOrd="0" presId="urn:microsoft.com/office/officeart/2005/8/layout/hList7#1"/>
    <dgm:cxn modelId="{D2FEED26-95E4-E640-AC68-6618B7166D4C}" srcId="{FC3ED580-8A80-FC40-B519-A5D0B698057F}" destId="{634113FE-B03C-1044-9FED-AED3A43D6B9D}" srcOrd="1" destOrd="0" parTransId="{16A5634E-F0E2-7841-B64F-78D5123C9529}" sibTransId="{6ED6CFED-6329-584D-9373-B39985FD8A2A}"/>
    <dgm:cxn modelId="{27788738-EB0C-2840-A199-3629ECEC35E8}" type="presOf" srcId="{E9A96208-1C96-2840-83FA-D9D8BFA17523}" destId="{2034755B-AA5F-E844-9611-7ECEEDC28DD3}" srcOrd="1" destOrd="0" presId="urn:microsoft.com/office/officeart/2005/8/layout/hList7#1"/>
    <dgm:cxn modelId="{10B7E883-D278-8C43-B2C4-77C7BE1C1C4A}" type="presOf" srcId="{FC3ED580-8A80-FC40-B519-A5D0B698057F}" destId="{F934BD9F-FAD0-B048-8AC0-4CB37E5EC7A6}" srcOrd="0" destOrd="0" presId="urn:microsoft.com/office/officeart/2005/8/layout/hList7#1"/>
    <dgm:cxn modelId="{88CA6A77-E4C8-6D4D-A653-D83F5E33ED87}" type="presOf" srcId="{634113FE-B03C-1044-9FED-AED3A43D6B9D}" destId="{5D410D79-7E50-2C47-9E08-79EBBE7B9C8B}" srcOrd="0" destOrd="0" presId="urn:microsoft.com/office/officeart/2005/8/layout/hList7#1"/>
    <dgm:cxn modelId="{8B9D93B8-69D1-A54E-BFDE-B9D4BCEDF1CB}" type="presOf" srcId="{D30B8418-4E15-1A40-B251-D54B7F223838}" destId="{70B279AD-1646-334C-A3F4-F19A2330E426}" srcOrd="0" destOrd="0" presId="urn:microsoft.com/office/officeart/2005/8/layout/hList7#1"/>
    <dgm:cxn modelId="{D360E7C5-EE5F-C34B-9214-743225784C9B}" type="presOf" srcId="{6ED6CFED-6329-584D-9373-B39985FD8A2A}" destId="{DAB1AC3C-0A6B-3047-AF9B-2A7A2972FABD}" srcOrd="0" destOrd="0" presId="urn:microsoft.com/office/officeart/2005/8/layout/hList7#1"/>
    <dgm:cxn modelId="{5886BBA0-8A14-154F-94A4-0DD63EC2D05C}" type="presOf" srcId="{634113FE-B03C-1044-9FED-AED3A43D6B9D}" destId="{2989F86C-8CE0-914E-8129-E3C27E15E4B5}" srcOrd="1" destOrd="0" presId="urn:microsoft.com/office/officeart/2005/8/layout/hList7#1"/>
    <dgm:cxn modelId="{56993902-37EA-1644-AA6F-B22633683F12}" srcId="{FC3ED580-8A80-FC40-B519-A5D0B698057F}" destId="{D30B8418-4E15-1A40-B251-D54B7F223838}" srcOrd="2" destOrd="0" parTransId="{062C72EF-4250-024D-BBBA-F0297CB635DC}" sibTransId="{6D2E5926-51BE-EF4F-B964-0986BF5AC928}"/>
    <dgm:cxn modelId="{1EEB3BDF-9B7E-C246-AB73-416C93B48615}" srcId="{FC3ED580-8A80-FC40-B519-A5D0B698057F}" destId="{E9A96208-1C96-2840-83FA-D9D8BFA17523}" srcOrd="0" destOrd="0" parTransId="{F40A3B31-4615-E343-94A3-0ED3C63A3BD3}" sibTransId="{8578CF73-3007-4941-B1CE-694E8ED75ECE}"/>
    <dgm:cxn modelId="{91CD7AE2-B17E-D94C-AE0C-C9E1283F1CD3}" type="presParOf" srcId="{F934BD9F-FAD0-B048-8AC0-4CB37E5EC7A6}" destId="{F6B69D9D-5B84-8B42-B535-A4E2ACE4D218}" srcOrd="0" destOrd="0" presId="urn:microsoft.com/office/officeart/2005/8/layout/hList7#1"/>
    <dgm:cxn modelId="{58A1E892-9ABE-6944-85CB-DF274966D2E5}" type="presParOf" srcId="{F934BD9F-FAD0-B048-8AC0-4CB37E5EC7A6}" destId="{E0E40203-1C38-874F-B8DE-149845164A83}" srcOrd="1" destOrd="0" presId="urn:microsoft.com/office/officeart/2005/8/layout/hList7#1"/>
    <dgm:cxn modelId="{3682EBA1-57AF-D243-9DD4-07B9DFE7E237}" type="presParOf" srcId="{E0E40203-1C38-874F-B8DE-149845164A83}" destId="{84AB134B-D42C-6C4B-A4AD-4C8AC18A1D51}" srcOrd="0" destOrd="0" presId="urn:microsoft.com/office/officeart/2005/8/layout/hList7#1"/>
    <dgm:cxn modelId="{B9B29940-F5A9-1448-805F-3BA44988319B}" type="presParOf" srcId="{84AB134B-D42C-6C4B-A4AD-4C8AC18A1D51}" destId="{8AC3B524-ABD6-7F42-A3A0-96FD33EC7D2F}" srcOrd="0" destOrd="0" presId="urn:microsoft.com/office/officeart/2005/8/layout/hList7#1"/>
    <dgm:cxn modelId="{EE5BBB5C-88C0-6A42-BBE6-5B17406B05E2}" type="presParOf" srcId="{84AB134B-D42C-6C4B-A4AD-4C8AC18A1D51}" destId="{2034755B-AA5F-E844-9611-7ECEEDC28DD3}" srcOrd="1" destOrd="0" presId="urn:microsoft.com/office/officeart/2005/8/layout/hList7#1"/>
    <dgm:cxn modelId="{4D3FB3CC-D983-DC43-8C8B-55F34363F0FE}" type="presParOf" srcId="{84AB134B-D42C-6C4B-A4AD-4C8AC18A1D51}" destId="{31F34FD8-3D27-564A-B791-BC41BDDAAD0F}" srcOrd="2" destOrd="0" presId="urn:microsoft.com/office/officeart/2005/8/layout/hList7#1"/>
    <dgm:cxn modelId="{96064BD4-D099-654C-99D2-752B51BF3380}" type="presParOf" srcId="{84AB134B-D42C-6C4B-A4AD-4C8AC18A1D51}" destId="{DAC7BFC9-D121-ED42-A0BB-2AE584E37CFB}" srcOrd="3" destOrd="0" presId="urn:microsoft.com/office/officeart/2005/8/layout/hList7#1"/>
    <dgm:cxn modelId="{BFC29D10-6C92-8947-8653-19244C005722}" type="presParOf" srcId="{E0E40203-1C38-874F-B8DE-149845164A83}" destId="{376A5837-973B-4F45-8913-C4D9548BFCF6}" srcOrd="1" destOrd="0" presId="urn:microsoft.com/office/officeart/2005/8/layout/hList7#1"/>
    <dgm:cxn modelId="{ECED1184-AFEF-C644-898B-0DC09045C8F9}" type="presParOf" srcId="{E0E40203-1C38-874F-B8DE-149845164A83}" destId="{24589159-9FAE-BC46-9764-DBF071CBE405}" srcOrd="2" destOrd="0" presId="urn:microsoft.com/office/officeart/2005/8/layout/hList7#1"/>
    <dgm:cxn modelId="{EAF579EB-9C0F-E148-855D-E71A0AF149A4}" type="presParOf" srcId="{24589159-9FAE-BC46-9764-DBF071CBE405}" destId="{5D410D79-7E50-2C47-9E08-79EBBE7B9C8B}" srcOrd="0" destOrd="0" presId="urn:microsoft.com/office/officeart/2005/8/layout/hList7#1"/>
    <dgm:cxn modelId="{0AC1460D-DF04-4743-9904-AF3158D160D4}" type="presParOf" srcId="{24589159-9FAE-BC46-9764-DBF071CBE405}" destId="{2989F86C-8CE0-914E-8129-E3C27E15E4B5}" srcOrd="1" destOrd="0" presId="urn:microsoft.com/office/officeart/2005/8/layout/hList7#1"/>
    <dgm:cxn modelId="{6CEB8070-7FD6-5043-9B36-4AE0DB295985}" type="presParOf" srcId="{24589159-9FAE-BC46-9764-DBF071CBE405}" destId="{4A78AC0F-D2A0-2D42-A0AF-D8FA756C8E1C}" srcOrd="2" destOrd="0" presId="urn:microsoft.com/office/officeart/2005/8/layout/hList7#1"/>
    <dgm:cxn modelId="{6247E643-5296-A644-882D-BFA30AEF003A}" type="presParOf" srcId="{24589159-9FAE-BC46-9764-DBF071CBE405}" destId="{B645FC4B-8759-A748-9EDA-80A90D56CED1}" srcOrd="3" destOrd="0" presId="urn:microsoft.com/office/officeart/2005/8/layout/hList7#1"/>
    <dgm:cxn modelId="{1FF708B2-ABF1-1E40-AB32-6CBFA7DDCD90}" type="presParOf" srcId="{E0E40203-1C38-874F-B8DE-149845164A83}" destId="{DAB1AC3C-0A6B-3047-AF9B-2A7A2972FABD}" srcOrd="3" destOrd="0" presId="urn:microsoft.com/office/officeart/2005/8/layout/hList7#1"/>
    <dgm:cxn modelId="{4B7D1E2A-6E1B-9449-B0AA-0C48C30A3AD1}" type="presParOf" srcId="{E0E40203-1C38-874F-B8DE-149845164A83}" destId="{6DA69155-9DCC-8E42-B79F-0687775FA12E}" srcOrd="4" destOrd="0" presId="urn:microsoft.com/office/officeart/2005/8/layout/hList7#1"/>
    <dgm:cxn modelId="{5B9B95BE-61BC-7B4D-BBB1-427F2AB88E78}" type="presParOf" srcId="{6DA69155-9DCC-8E42-B79F-0687775FA12E}" destId="{70B279AD-1646-334C-A3F4-F19A2330E426}" srcOrd="0" destOrd="0" presId="urn:microsoft.com/office/officeart/2005/8/layout/hList7#1"/>
    <dgm:cxn modelId="{031D766F-AB61-1A4E-854F-04923E292058}" type="presParOf" srcId="{6DA69155-9DCC-8E42-B79F-0687775FA12E}" destId="{09F696C3-6237-D246-82FF-E026B4FA1725}" srcOrd="1" destOrd="0" presId="urn:microsoft.com/office/officeart/2005/8/layout/hList7#1"/>
    <dgm:cxn modelId="{6EC4033D-754A-4540-8D97-FCEAEEC60516}" type="presParOf" srcId="{6DA69155-9DCC-8E42-B79F-0687775FA12E}" destId="{8AFED0F7-89B6-7E4B-BF7F-9D4BA6B976CC}" srcOrd="2" destOrd="0" presId="urn:microsoft.com/office/officeart/2005/8/layout/hList7#1"/>
    <dgm:cxn modelId="{FE74F830-95A3-8C4C-855E-C8FF954AA4B2}" type="presParOf" srcId="{6DA69155-9DCC-8E42-B79F-0687775FA12E}" destId="{008AD712-4934-C44F-A53A-6E9D218CC960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C3F99DB-E398-6148-AFD6-EDBF47C8501E}">
      <dsp:nvSpPr>
        <dsp:cNvPr id="0" name=""/>
        <dsp:cNvSpPr/>
      </dsp:nvSpPr>
      <dsp:spPr>
        <a:xfrm>
          <a:off x="0" y="1"/>
          <a:ext cx="2450380" cy="98015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</a:rPr>
            <a:t>Threats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0" y="1"/>
        <a:ext cx="2450380" cy="980152"/>
      </dsp:txXfrm>
    </dsp:sp>
    <dsp:sp modelId="{D00AAC12-4D2A-624F-B3C8-40BC36EA1232}">
      <dsp:nvSpPr>
        <dsp:cNvPr id="0" name=""/>
        <dsp:cNvSpPr/>
      </dsp:nvSpPr>
      <dsp:spPr>
        <a:xfrm>
          <a:off x="2513" y="1234376"/>
          <a:ext cx="2450380" cy="2854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Climate change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Land use change (population growth/housing density)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Species vulnerability</a:t>
          </a:r>
          <a:endParaRPr lang="en-US" sz="1800" kern="1200" dirty="0"/>
        </a:p>
      </dsp:txBody>
      <dsp:txXfrm>
        <a:off x="2513" y="1234376"/>
        <a:ext cx="2450380" cy="2854800"/>
      </dsp:txXfrm>
    </dsp:sp>
    <dsp:sp modelId="{9F83C942-7E01-024E-B3F9-9A91CBB3F6C2}">
      <dsp:nvSpPr>
        <dsp:cNvPr id="0" name=""/>
        <dsp:cNvSpPr/>
      </dsp:nvSpPr>
      <dsp:spPr>
        <a:xfrm>
          <a:off x="2795947" y="1"/>
          <a:ext cx="2450380" cy="98015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</a:rPr>
            <a:t>Methods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2795947" y="1"/>
        <a:ext cx="2450380" cy="980152"/>
      </dsp:txXfrm>
    </dsp:sp>
    <dsp:sp modelId="{F2130C22-261C-4D4F-AE21-F1B4BF8A7286}">
      <dsp:nvSpPr>
        <dsp:cNvPr id="0" name=""/>
        <dsp:cNvSpPr/>
      </dsp:nvSpPr>
      <dsp:spPr>
        <a:xfrm>
          <a:off x="2795947" y="1234376"/>
          <a:ext cx="2450380" cy="2854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Study area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Analyses: -vulnerability scores, niche models, </a:t>
          </a:r>
          <a:r>
            <a:rPr lang="en-US" sz="1800" kern="1200" dirty="0" err="1" smtClean="0"/>
            <a:t>biogeographic</a:t>
          </a:r>
          <a:r>
            <a:rPr lang="en-US" sz="1800" kern="1200" dirty="0" smtClean="0"/>
            <a:t> model, land use change projections, conservation status of remaining habitat</a:t>
          </a:r>
          <a:endParaRPr lang="en-US" sz="1800" kern="1200" dirty="0"/>
        </a:p>
      </dsp:txBody>
      <dsp:txXfrm>
        <a:off x="2795947" y="1234376"/>
        <a:ext cx="2450380" cy="2854800"/>
      </dsp:txXfrm>
    </dsp:sp>
    <dsp:sp modelId="{4B2B9884-8148-5D4C-B3BC-A5F690396F9F}">
      <dsp:nvSpPr>
        <dsp:cNvPr id="0" name=""/>
        <dsp:cNvSpPr/>
      </dsp:nvSpPr>
      <dsp:spPr>
        <a:xfrm>
          <a:off x="5591894" y="0"/>
          <a:ext cx="2450380" cy="98015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</a:rPr>
            <a:t>Anticipated Outcomes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5591894" y="0"/>
        <a:ext cx="2450380" cy="980152"/>
      </dsp:txXfrm>
    </dsp:sp>
    <dsp:sp modelId="{2DC427A2-16A9-C84E-B2E6-FF9211156FB3}">
      <dsp:nvSpPr>
        <dsp:cNvPr id="0" name=""/>
        <dsp:cNvSpPr/>
      </dsp:nvSpPr>
      <dsp:spPr>
        <a:xfrm>
          <a:off x="5589381" y="1234376"/>
          <a:ext cx="2450380" cy="2854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Tool to help managers develop conservation priorities and identify partnerships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Inform monitoring efforts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Transferrable to other parks</a:t>
          </a:r>
          <a:endParaRPr lang="en-US" sz="1800" kern="1200" dirty="0"/>
        </a:p>
      </dsp:txBody>
      <dsp:txXfrm>
        <a:off x="5589381" y="1234376"/>
        <a:ext cx="2450380" cy="285480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527D76F-B72B-4ACE-95FE-0B1C77C455C9}">
      <dsp:nvSpPr>
        <dsp:cNvPr id="0" name=""/>
        <dsp:cNvSpPr/>
      </dsp:nvSpPr>
      <dsp:spPr>
        <a:xfrm rot="16691133">
          <a:off x="2864846" y="-169149"/>
          <a:ext cx="2920537" cy="4402299"/>
        </a:xfrm>
        <a:prstGeom prst="swooshArrow">
          <a:avLst>
            <a:gd name="adj1" fmla="val 16310"/>
            <a:gd name="adj2" fmla="val 313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2B158E-6F84-4B73-A776-FD71B3512691}">
      <dsp:nvSpPr>
        <dsp:cNvPr id="0" name=""/>
        <dsp:cNvSpPr/>
      </dsp:nvSpPr>
      <dsp:spPr>
        <a:xfrm>
          <a:off x="1058671" y="0"/>
          <a:ext cx="1654048" cy="65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b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900" kern="1200" dirty="0">
            <a:solidFill>
              <a:schemeClr val="bg1"/>
            </a:solidFill>
          </a:endParaRPr>
        </a:p>
      </dsp:txBody>
      <dsp:txXfrm>
        <a:off x="1058671" y="0"/>
        <a:ext cx="1654048" cy="65024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AC3B524-ABD6-7F42-A3A0-96FD33EC7D2F}">
      <dsp:nvSpPr>
        <dsp:cNvPr id="0" name=""/>
        <dsp:cNvSpPr/>
      </dsp:nvSpPr>
      <dsp:spPr>
        <a:xfrm>
          <a:off x="1688" y="0"/>
          <a:ext cx="2627090" cy="43434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accent6"/>
              </a:solidFill>
            </a:rPr>
            <a:t>Develop Proactive Adaptive Mgmt. Strategies</a:t>
          </a:r>
          <a:endParaRPr lang="en-US" sz="2000" kern="1200" dirty="0">
            <a:solidFill>
              <a:schemeClr val="accent6"/>
            </a:solidFill>
          </a:endParaRPr>
        </a:p>
      </dsp:txBody>
      <dsp:txXfrm>
        <a:off x="1688" y="1737360"/>
        <a:ext cx="2627090" cy="1737360"/>
      </dsp:txXfrm>
    </dsp:sp>
    <dsp:sp modelId="{DAC7BFC9-D121-ED42-A0BB-2AE584E37CFB}">
      <dsp:nvSpPr>
        <dsp:cNvPr id="0" name=""/>
        <dsp:cNvSpPr/>
      </dsp:nvSpPr>
      <dsp:spPr>
        <a:xfrm>
          <a:off x="592057" y="260604"/>
          <a:ext cx="1446352" cy="1446352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D410D79-7E50-2C47-9E08-79EBBE7B9C8B}">
      <dsp:nvSpPr>
        <dsp:cNvPr id="0" name=""/>
        <dsp:cNvSpPr/>
      </dsp:nvSpPr>
      <dsp:spPr>
        <a:xfrm>
          <a:off x="2707592" y="0"/>
          <a:ext cx="2627090" cy="43434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chemeClr val="accent6"/>
              </a:solidFill>
            </a:rPr>
            <a:t>Prioritize Areas for Collaboration: Single Species or Group of Species</a:t>
          </a:r>
          <a:endParaRPr lang="en-US" sz="2300" kern="1200" dirty="0">
            <a:solidFill>
              <a:schemeClr val="accent6"/>
            </a:solidFill>
          </a:endParaRPr>
        </a:p>
      </dsp:txBody>
      <dsp:txXfrm>
        <a:off x="2707592" y="1737360"/>
        <a:ext cx="2627090" cy="1737360"/>
      </dsp:txXfrm>
    </dsp:sp>
    <dsp:sp modelId="{B645FC4B-8759-A748-9EDA-80A90D56CED1}">
      <dsp:nvSpPr>
        <dsp:cNvPr id="0" name=""/>
        <dsp:cNvSpPr/>
      </dsp:nvSpPr>
      <dsp:spPr>
        <a:xfrm>
          <a:off x="3297961" y="260604"/>
          <a:ext cx="1446352" cy="1446352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0B279AD-1646-334C-A3F4-F19A2330E426}">
      <dsp:nvSpPr>
        <dsp:cNvPr id="0" name=""/>
        <dsp:cNvSpPr/>
      </dsp:nvSpPr>
      <dsp:spPr>
        <a:xfrm>
          <a:off x="5413495" y="0"/>
          <a:ext cx="2627090" cy="43434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chemeClr val="accent6"/>
              </a:solidFill>
            </a:rPr>
            <a:t>Assessment Approach is Transferrable to Other Areas</a:t>
          </a:r>
          <a:endParaRPr lang="en-US" sz="2300" kern="1200" dirty="0">
            <a:solidFill>
              <a:schemeClr val="accent6"/>
            </a:solidFill>
          </a:endParaRPr>
        </a:p>
      </dsp:txBody>
      <dsp:txXfrm>
        <a:off x="5413495" y="1737360"/>
        <a:ext cx="2627090" cy="1737360"/>
      </dsp:txXfrm>
    </dsp:sp>
    <dsp:sp modelId="{008AD712-4934-C44F-A53A-6E9D218CC960}">
      <dsp:nvSpPr>
        <dsp:cNvPr id="0" name=""/>
        <dsp:cNvSpPr/>
      </dsp:nvSpPr>
      <dsp:spPr>
        <a:xfrm>
          <a:off x="6003864" y="260604"/>
          <a:ext cx="1446352" cy="1446352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6B69D9D-5B84-8B42-B535-A4E2ACE4D218}">
      <dsp:nvSpPr>
        <dsp:cNvPr id="0" name=""/>
        <dsp:cNvSpPr/>
      </dsp:nvSpPr>
      <dsp:spPr>
        <a:xfrm>
          <a:off x="321690" y="3691887"/>
          <a:ext cx="7398893" cy="651510"/>
        </a:xfrm>
        <a:prstGeom prst="leftRight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tint val="60000"/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68ECEC-8694-6443-80DE-C94A7E7197F2}" type="datetimeFigureOut">
              <a:rPr lang="en-US" smtClean="0"/>
              <a:pPr/>
              <a:t>10/25/14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032B0-FBA2-AF41-BBE2-62CFBE6951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398695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F33EED-C157-344B-9FFA-C61FA534644D}" type="datetimeFigureOut">
              <a:rPr lang="en-US" smtClean="0"/>
              <a:pPr/>
              <a:t>10/25/14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8C303D-AAA7-814B-B97C-2A1FBF8899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33948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C303D-AAA7-814B-B97C-2A1FBF88997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298514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C303D-AAA7-814B-B97C-2A1FBF88997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C303D-AAA7-814B-B97C-2A1FBF88997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366678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C303D-AAA7-814B-B97C-2A1FBF88997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476790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C303D-AAA7-814B-B97C-2A1FBF88997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532046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C303D-AAA7-814B-B97C-2A1FBF88997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439585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C303D-AAA7-814B-B97C-2A1FBF88997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525834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C303D-AAA7-814B-B97C-2A1FBF889978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59D87-2475-4433-AA82-14CA9B9596D1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79725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C303D-AAA7-814B-B97C-2A1FBF88997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998392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baseline="0" dirty="0" smtClean="0"/>
          </a:p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C303D-AAA7-814B-B97C-2A1FBF88997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86789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600" b="0" i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C303D-AAA7-814B-B97C-2A1FBF88997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32669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C303D-AAA7-814B-B97C-2A1FBF889978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328604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C303D-AAA7-814B-B97C-2A1FBF88997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355712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C303D-AAA7-814B-B97C-2A1FBF889978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81831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C303D-AAA7-814B-B97C-2A1FBF889978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912246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59D87-2475-4433-AA82-14CA9B9596D1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79725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59D87-2475-4433-AA82-14CA9B9596D1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656377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59D87-2475-4433-AA82-14CA9B9596D1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730414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59D87-2475-4433-AA82-14CA9B9596D1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7304148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59D87-2475-4433-AA82-14CA9B9596D1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5314282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C303D-AAA7-814B-B97C-2A1FBF889978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355865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C303D-AAA7-814B-B97C-2A1FBF88997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2421374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C303D-AAA7-814B-B97C-2A1FBF889978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C303D-AAA7-814B-B97C-2A1FBF889978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8729095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C303D-AAA7-814B-B97C-2A1FBF889978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8729095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C303D-AAA7-814B-B97C-2A1FBF889978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C303D-AAA7-814B-B97C-2A1FBF889978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761319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C303D-AAA7-814B-B97C-2A1FBF88997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583583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C303D-AAA7-814B-B97C-2A1FBF88997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288424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6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C303D-AAA7-814B-B97C-2A1FBF88997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450804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C303D-AAA7-814B-B97C-2A1FBF88997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157114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C303D-AAA7-814B-B97C-2A1FBF88997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906219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C303D-AAA7-814B-B97C-2A1FBF88997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2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4000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3" y="3299013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35EE1-7BFC-CB43-81C3-3EB491A58B6D}" type="datetimeFigureOut">
              <a:rPr lang="en-US" smtClean="0"/>
              <a:pPr/>
              <a:t>10/25/14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11872"/>
            <a:ext cx="4079545" cy="1162051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35EE1-7BFC-CB43-81C3-3EB491A58B6D}" type="datetimeFigureOut">
              <a:rPr lang="en-US" smtClean="0"/>
              <a:pPr/>
              <a:t>10/25/14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1B468-9A79-6241-8E3C-E8834B684D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35EE1-7BFC-CB43-81C3-3EB491A58B6D}" type="datetimeFigureOut">
              <a:rPr lang="en-US" smtClean="0"/>
              <a:pPr/>
              <a:t>10/25/14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1B468-9A79-6241-8E3C-E8834B684D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2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2"/>
            <a:ext cx="6689726" cy="5575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35EE1-7BFC-CB43-81C3-3EB491A58B6D}" type="datetimeFigureOut">
              <a:rPr lang="en-US" smtClean="0"/>
              <a:pPr/>
              <a:t>10/25/14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1B468-9A79-6241-8E3C-E8834B684D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828CB-8F7F-4237-83A9-CC16BD4BD4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703C-EAB5-4930-A5B7-458A102DC9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102120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828CB-8F7F-4237-83A9-CC16BD4BD4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703C-EAB5-4930-A5B7-458A102DC9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639694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828CB-8F7F-4237-83A9-CC16BD4BD4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703C-EAB5-4930-A5B7-458A102DC9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677004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828CB-8F7F-4237-83A9-CC16BD4BD4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703C-EAB5-4930-A5B7-458A102DC9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989614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828CB-8F7F-4237-83A9-CC16BD4BD4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703C-EAB5-4930-A5B7-458A102DC9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768485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828CB-8F7F-4237-83A9-CC16BD4BD4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703C-EAB5-4930-A5B7-458A102DC9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572536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828CB-8F7F-4237-83A9-CC16BD4BD4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703C-EAB5-4930-A5B7-458A102DC9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91787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35EE1-7BFC-CB43-81C3-3EB491A58B6D}" type="datetimeFigureOut">
              <a:rPr lang="en-US" smtClean="0"/>
              <a:pPr/>
              <a:t>10/25/14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1B468-9A79-6241-8E3C-E8834B684D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828CB-8F7F-4237-83A9-CC16BD4BD4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703C-EAB5-4930-A5B7-458A102DC9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253734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828CB-8F7F-4237-83A9-CC16BD4BD4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703C-EAB5-4930-A5B7-458A102DC9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976487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828CB-8F7F-4237-83A9-CC16BD4BD4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703C-EAB5-4930-A5B7-458A102DC9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501025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828CB-8F7F-4237-83A9-CC16BD4BD4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703C-EAB5-4930-A5B7-458A102DC9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17024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40" y="3352802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40" y="4771030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35EE1-7BFC-CB43-81C3-3EB491A58B6D}" type="datetimeFigureOut">
              <a:rPr lang="en-US" smtClean="0"/>
              <a:pPr/>
              <a:t>10/25/14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A4845-A08A-4DF4-8D99-E2E7B6D41C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3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7" y="2403145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7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35EE1-7BFC-CB43-81C3-3EB491A58B6D}" type="datetimeFigureOut">
              <a:rPr lang="en-US" smtClean="0"/>
              <a:pPr/>
              <a:t>10/25/14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1B468-9A79-6241-8E3C-E8834B684D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7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35EE1-7BFC-CB43-81C3-3EB491A58B6D}" type="datetimeFigureOut">
              <a:rPr lang="en-US" smtClean="0"/>
              <a:pPr/>
              <a:t>10/25/14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1B468-9A79-6241-8E3C-E8834B684D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7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6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7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6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7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35EE1-7BFC-CB43-81C3-3EB491A58B6D}" type="datetimeFigureOut">
              <a:rPr lang="en-US" smtClean="0"/>
              <a:pPr/>
              <a:t>10/25/14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1B468-9A79-6241-8E3C-E8834B684D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35EE1-7BFC-CB43-81C3-3EB491A58B6D}" type="datetimeFigureOut">
              <a:rPr lang="en-US" smtClean="0"/>
              <a:pPr/>
              <a:t>10/25/14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1B468-9A79-6241-8E3C-E8834B684D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35EE1-7BFC-CB43-81C3-3EB491A58B6D}" type="datetimeFigureOut">
              <a:rPr lang="en-US" smtClean="0"/>
              <a:pPr/>
              <a:t>10/25/14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1B468-9A79-6241-8E3C-E8834B684D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1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1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35EE1-7BFC-CB43-81C3-3EB491A58B6D}" type="datetimeFigureOut">
              <a:rPr lang="en-US" smtClean="0"/>
              <a:pPr/>
              <a:t>10/25/14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7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9235EE1-7BFC-CB43-81C3-3EB491A58B6D}" type="datetimeFigureOut">
              <a:rPr lang="en-US" smtClean="0"/>
              <a:pPr/>
              <a:t>10/25/14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60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56F1B468-9A79-6241-8E3C-E8834B684DB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16828CB-8F7F-4237-83A9-CC16BD4BD4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10/25/14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F756703C-EAB5-4930-A5B7-458A102DC9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77032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diagramData" Target="../diagrams/data2.xml"/><Relationship Id="rId5" Type="http://schemas.openxmlformats.org/officeDocument/2006/relationships/diagramLayout" Target="../diagrams/layout2.xml"/><Relationship Id="rId6" Type="http://schemas.openxmlformats.org/officeDocument/2006/relationships/diagramQuickStyle" Target="../diagrams/quickStyle2.xml"/><Relationship Id="rId7" Type="http://schemas.openxmlformats.org/officeDocument/2006/relationships/diagramColors" Target="../diagrams/colors2.xml"/><Relationship Id="rId8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df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jpeg"/><Relationship Id="rId5" Type="http://schemas.openxmlformats.org/officeDocument/2006/relationships/image" Target="../media/image25.jpeg"/><Relationship Id="rId6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34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hyperlink" Target="http://science.nature.nps.gov/im/units/sodn/sonoran.cfm%23biome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gnet.org/tabid/36/default.aspx(accessed" TargetMode="External"/><Relationship Id="rId4" Type="http://schemas.openxmlformats.org/officeDocument/2006/relationships/hyperlink" Target="http://www.ecologyandsociety.org" TargetMode="External"/><Relationship Id="rId5" Type="http://schemas.openxmlformats.org/officeDocument/2006/relationships/hyperlink" Target="http://www.census.gov/population/projections/files/stateproj/PressTab1.xls" TargetMode="External"/><Relationship Id="rId6" Type="http://schemas.openxmlformats.org/officeDocument/2006/relationships/hyperlink" Target="http://www.census.gov/population/projections/data/state/projectionsagesex.html(accessed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df"/><Relationship Id="rId4" Type="http://schemas.openxmlformats.org/officeDocument/2006/relationships/image" Target="../media/image7.png"/><Relationship Id="rId5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321734"/>
            <a:ext cx="6498158" cy="1964265"/>
          </a:xfrm>
        </p:spPr>
        <p:txBody>
          <a:bodyPr/>
          <a:lstStyle/>
          <a:p>
            <a:r>
              <a:rPr lang="en-US" sz="2000" b="1" dirty="0" smtClean="0"/>
              <a:t> </a:t>
            </a:r>
            <a:r>
              <a:rPr lang="en-US" sz="1600" b="1" dirty="0" smtClean="0">
                <a:solidFill>
                  <a:schemeClr val="bg1">
                    <a:lumMod val="65000"/>
                  </a:schemeClr>
                </a:solidFill>
              </a:rPr>
              <a:t>GEOG 596A </a:t>
            </a:r>
            <a:br>
              <a:rPr lang="en-US" sz="1600" b="1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600" b="1" dirty="0" smtClean="0">
                <a:solidFill>
                  <a:schemeClr val="bg1">
                    <a:lumMod val="65000"/>
                  </a:schemeClr>
                </a:solidFill>
              </a:rPr>
              <a:t> Capstone Project Proposal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3" y="2624668"/>
            <a:ext cx="6498159" cy="3860799"/>
          </a:xfrm>
        </p:spPr>
        <p:txBody>
          <a:bodyPr/>
          <a:lstStyle/>
          <a:p>
            <a:r>
              <a:rPr lang="en-US" sz="2400" b="1" dirty="0" smtClean="0">
                <a:solidFill>
                  <a:schemeClr val="accent1"/>
                </a:solidFill>
              </a:rPr>
              <a:t>Species vulnerability to climate and land use changes in Saguaro National Park’s </a:t>
            </a:r>
          </a:p>
          <a:p>
            <a:r>
              <a:rPr lang="en-US" sz="2400" b="1" dirty="0" smtClean="0">
                <a:solidFill>
                  <a:schemeClr val="accent1"/>
                </a:solidFill>
              </a:rPr>
              <a:t>Rincon Mountain District</a:t>
            </a:r>
            <a:endParaRPr lang="en-US" sz="2400" dirty="0" smtClean="0">
              <a:solidFill>
                <a:schemeClr val="accent1"/>
              </a:solidFill>
            </a:endParaRPr>
          </a:p>
          <a:p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by Kim Struthers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Advisor – Justine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Blanford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b="1" dirty="0" smtClean="0"/>
          </a:p>
        </p:txBody>
      </p:sp>
      <p:pic>
        <p:nvPicPr>
          <p:cNvPr id="4" name="Picture 3" descr="PSU_mark"/>
          <p:cNvPicPr/>
          <p:nvPr/>
        </p:nvPicPr>
        <p:blipFill>
          <a:blip r:embed="rId3" cstate="print"/>
          <a:srcRect r="75833"/>
          <a:stretch>
            <a:fillRect/>
          </a:stretch>
        </p:blipFill>
        <p:spPr bwMode="auto">
          <a:xfrm>
            <a:off x="1322921" y="1523999"/>
            <a:ext cx="14287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:Screen Shot 2014-09-18 at 11.48.30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11201" y="1055759"/>
            <a:ext cx="7790306" cy="5736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076" y="107577"/>
            <a:ext cx="8042276" cy="1068080"/>
          </a:xfrm>
        </p:spPr>
        <p:txBody>
          <a:bodyPr/>
          <a:lstStyle/>
          <a:p>
            <a:r>
              <a:rPr lang="en-US" dirty="0" smtClean="0"/>
              <a:t>Study Area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11201" y="6596390"/>
            <a:ext cx="35537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        Saguaro General Management Plan</a:t>
            </a:r>
            <a:endParaRPr lang="en-US" sz="1100" dirty="0"/>
          </a:p>
        </p:txBody>
      </p:sp>
      <p:sp>
        <p:nvSpPr>
          <p:cNvPr id="7" name="Rectangle 6"/>
          <p:cNvSpPr/>
          <p:nvPr/>
        </p:nvSpPr>
        <p:spPr>
          <a:xfrm>
            <a:off x="3676744" y="5950059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Saguaro National Park’s two districts are separated by the city of Tucson, Arizona.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8289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573435164_af012c8b9c_b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7066" y="1207902"/>
            <a:ext cx="8666695" cy="385413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066" y="106134"/>
            <a:ext cx="8591552" cy="857623"/>
          </a:xfrm>
        </p:spPr>
        <p:txBody>
          <a:bodyPr/>
          <a:lstStyle/>
          <a:p>
            <a:r>
              <a:rPr lang="en-US" dirty="0" smtClean="0"/>
              <a:t>Climate Change at Saguaro NP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37066" y="5306177"/>
            <a:ext cx="8591552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Temperature is rising and is predicted to rise.</a:t>
            </a:r>
          </a:p>
          <a:p>
            <a:endParaRPr lang="en-US" sz="1100" dirty="0" smtClean="0"/>
          </a:p>
          <a:p>
            <a:endParaRPr lang="en-US" sz="1100" dirty="0"/>
          </a:p>
          <a:p>
            <a:endParaRPr lang="en-US" sz="1100" dirty="0" smtClean="0"/>
          </a:p>
          <a:p>
            <a:endParaRPr lang="en-US" sz="1100" dirty="0"/>
          </a:p>
          <a:p>
            <a:endParaRPr lang="en-US" sz="1100" dirty="0" smtClean="0"/>
          </a:p>
          <a:p>
            <a:endParaRPr lang="en-US" sz="1100" dirty="0"/>
          </a:p>
          <a:p>
            <a:r>
              <a:rPr lang="en-US" sz="1100" dirty="0" smtClean="0"/>
              <a:t>														Monahan and </a:t>
            </a:r>
            <a:r>
              <a:rPr lang="en-US" sz="1100" dirty="0" err="1" smtClean="0"/>
              <a:t>Fisichelli</a:t>
            </a:r>
            <a:r>
              <a:rPr lang="en-US" sz="1100" dirty="0" smtClean="0"/>
              <a:t> (2014) </a:t>
            </a:r>
          </a:p>
        </p:txBody>
      </p:sp>
    </p:spTree>
  </p:cSld>
  <p:clrMapOvr>
    <a:masterClrMapping/>
  </p:clrMapOvr>
  <p:transition advTm="12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81744"/>
            <a:ext cx="8042276" cy="857623"/>
          </a:xfrm>
        </p:spPr>
        <p:txBody>
          <a:bodyPr/>
          <a:lstStyle/>
          <a:p>
            <a:r>
              <a:rPr lang="en-US" sz="3600" dirty="0" smtClean="0"/>
              <a:t>Climate Change: </a:t>
            </a:r>
            <a:br>
              <a:rPr lang="en-US" sz="3600" dirty="0" smtClean="0"/>
            </a:br>
            <a:r>
              <a:rPr lang="en-US" sz="3600" dirty="0" smtClean="0"/>
              <a:t>Predicted Shifts in Vegetation</a:t>
            </a:r>
            <a:endParaRPr lang="en-US" sz="3600" dirty="0"/>
          </a:p>
        </p:txBody>
      </p:sp>
      <p:pic>
        <p:nvPicPr>
          <p:cNvPr id="4" name="Content Placeholder 3" descr="2573435164_af012c8b9c_b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97763" y="1281146"/>
            <a:ext cx="5853721" cy="4220500"/>
          </a:xfrm>
        </p:spPr>
      </p:pic>
      <p:sp>
        <p:nvSpPr>
          <p:cNvPr id="5" name="TextBox 4"/>
          <p:cNvSpPr txBox="1"/>
          <p:nvPr/>
        </p:nvSpPr>
        <p:spPr>
          <a:xfrm>
            <a:off x="3597539" y="5275928"/>
            <a:ext cx="35537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Figure Credit: NPS </a:t>
            </a:r>
            <a:r>
              <a:rPr lang="en-US" sz="1100" dirty="0" err="1" smtClean="0"/>
              <a:t>Sonoran</a:t>
            </a:r>
            <a:r>
              <a:rPr lang="en-US" sz="1100" dirty="0" smtClean="0"/>
              <a:t> Desert I&amp;M</a:t>
            </a:r>
            <a:endParaRPr lang="en-US" sz="1100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3647101"/>
              </p:ext>
            </p:extLst>
          </p:nvPr>
        </p:nvGraphicFramePr>
        <p:xfrm>
          <a:off x="2326433" y="1122604"/>
          <a:ext cx="6096000" cy="40640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1427398"/>
            <a:ext cx="313188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Different climate change scenarios predict different vegetation responses.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Temperature increase is most likely the climate variable that will change.</a:t>
            </a:r>
          </a:p>
          <a:p>
            <a:endParaRPr lang="en-US" sz="2000" dirty="0" smtClean="0"/>
          </a:p>
          <a:p>
            <a:r>
              <a:rPr lang="en-US" sz="2000" dirty="0" smtClean="0"/>
              <a:t> </a:t>
            </a:r>
          </a:p>
          <a:p>
            <a:r>
              <a:rPr lang="en-US" sz="2000" dirty="0" smtClean="0"/>
              <a:t>Shifts in communities to higher elevations will result in an increase in certain vegetation types while others decrease.</a:t>
            </a:r>
            <a:endParaRPr lang="en-US" sz="20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82369815"/>
      </p:ext>
    </p:extLst>
  </p:cSld>
  <p:clrMapOvr>
    <a:masterClrMapping/>
  </p:clrMapOvr>
  <p:transition advTm="12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59665"/>
            <a:ext cx="9029700" cy="857623"/>
          </a:xfrm>
        </p:spPr>
        <p:txBody>
          <a:bodyPr/>
          <a:lstStyle/>
          <a:p>
            <a:r>
              <a:rPr lang="en-US" sz="3800" dirty="0" smtClean="0"/>
              <a:t>Land Cover/Use Change at Saguaro NP</a:t>
            </a:r>
            <a:endParaRPr lang="en-US" sz="3800" dirty="0"/>
          </a:p>
        </p:txBody>
      </p:sp>
      <p:pic>
        <p:nvPicPr>
          <p:cNvPr id="5" name="Picture 4" descr=":Screen Shot 2014-09-18 at 11.24.59 AM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174" y="915121"/>
            <a:ext cx="5203824" cy="3262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Content Placeholder 3" descr="2573435164_af012c8b9c_b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517517" y="929411"/>
            <a:ext cx="5355021" cy="3248658"/>
          </a:xfrm>
        </p:spPr>
      </p:pic>
      <p:sp>
        <p:nvSpPr>
          <p:cNvPr id="3" name="Rectangle 2"/>
          <p:cNvSpPr/>
          <p:nvPr/>
        </p:nvSpPr>
        <p:spPr>
          <a:xfrm>
            <a:off x="114300" y="4365748"/>
            <a:ext cx="875823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ea typeface="Verdana" panose="020B0604030504040204" pitchFamily="34" charset="0"/>
                <a:cs typeface="Times New Roman" panose="02020603050405020304" pitchFamily="18" charset="0"/>
              </a:rPr>
              <a:t>Arizona </a:t>
            </a:r>
            <a:r>
              <a:rPr lang="en-US" dirty="0">
                <a:ea typeface="Verdana" panose="020B0604030504040204" pitchFamily="34" charset="0"/>
                <a:cs typeface="Times New Roman" panose="02020603050405020304" pitchFamily="18" charset="0"/>
              </a:rPr>
              <a:t>is</a:t>
            </a:r>
            <a:r>
              <a:rPr lang="en-US" dirty="0" smtClean="0">
                <a:ea typeface="Verdana" panose="020B0604030504040204" pitchFamily="34" charset="0"/>
                <a:cs typeface="Times New Roman" panose="02020603050405020304" pitchFamily="18" charset="0"/>
              </a:rPr>
              <a:t> predicted to be the second </a:t>
            </a:r>
            <a:r>
              <a:rPr lang="en-US" dirty="0">
                <a:ea typeface="Verdana" panose="020B0604030504040204" pitchFamily="34" charset="0"/>
                <a:cs typeface="Times New Roman" panose="02020603050405020304" pitchFamily="18" charset="0"/>
              </a:rPr>
              <a:t>fastest growing state in the </a:t>
            </a:r>
            <a:r>
              <a:rPr lang="en-US" dirty="0" smtClean="0">
                <a:ea typeface="Verdana" panose="020B0604030504040204" pitchFamily="34" charset="0"/>
                <a:cs typeface="Times New Roman" panose="02020603050405020304" pitchFamily="18" charset="0"/>
              </a:rPr>
              <a:t>U.S between 2000-2030, increasing by 109% (U.S. Census Bureau 2012). </a:t>
            </a:r>
          </a:p>
          <a:p>
            <a:endParaRPr lang="en-US" dirty="0"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ea typeface="Verdana" panose="020B0604030504040204" pitchFamily="34" charset="0"/>
                <a:cs typeface="Times New Roman" panose="02020603050405020304" pitchFamily="18" charset="0"/>
              </a:rPr>
              <a:t>Saguaro NP, located </a:t>
            </a:r>
            <a:r>
              <a:rPr lang="en-US" dirty="0">
                <a:ea typeface="Verdana" panose="020B0604030504040204" pitchFamily="34" charset="0"/>
                <a:cs typeface="Times New Roman" panose="02020603050405020304" pitchFamily="18" charset="0"/>
              </a:rPr>
              <a:t>in Pima County, Arizona, </a:t>
            </a:r>
            <a:r>
              <a:rPr lang="en-US" dirty="0" smtClean="0">
                <a:ea typeface="Verdana" panose="020B0604030504040204" pitchFamily="34" charset="0"/>
                <a:cs typeface="Times New Roman" panose="02020603050405020304" pitchFamily="18" charset="0"/>
              </a:rPr>
              <a:t>contains </a:t>
            </a:r>
            <a:r>
              <a:rPr lang="en-US" dirty="0">
                <a:ea typeface="Verdana" panose="020B0604030504040204" pitchFamily="34" charset="0"/>
                <a:cs typeface="Times New Roman" panose="02020603050405020304" pitchFamily="18" charset="0"/>
              </a:rPr>
              <a:t>the largest population within the four counties surrounding the park (Monahan et al. 2012). </a:t>
            </a:r>
            <a:endParaRPr lang="en-US" dirty="0" smtClean="0"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endParaRPr lang="en-US" dirty="0" smtClean="0"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ea typeface="Verdana" panose="020B0604030504040204" pitchFamily="34" charset="0"/>
                <a:cs typeface="Times New Roman" panose="02020603050405020304" pitchFamily="18" charset="0"/>
              </a:rPr>
              <a:t>Population </a:t>
            </a:r>
            <a:r>
              <a:rPr lang="en-US" dirty="0">
                <a:ea typeface="Verdana" panose="020B0604030504040204" pitchFamily="34" charset="0"/>
                <a:cs typeface="Times New Roman" panose="02020603050405020304" pitchFamily="18" charset="0"/>
              </a:rPr>
              <a:t>is expected to quadruple by 2030 as Tucson and Phoenix developments expand </a:t>
            </a:r>
            <a:r>
              <a:rPr lang="en-US" dirty="0" smtClean="0">
                <a:ea typeface="Verdana" panose="020B0604030504040204" pitchFamily="34" charset="0"/>
                <a:cs typeface="Times New Roman" panose="02020603050405020304" pitchFamily="18" charset="0"/>
              </a:rPr>
              <a:t>(</a:t>
            </a:r>
            <a:r>
              <a:rPr lang="en-US" dirty="0">
                <a:ea typeface="Verdana" panose="020B0604030504040204" pitchFamily="34" charset="0"/>
                <a:cs typeface="Times New Roman" panose="02020603050405020304" pitchFamily="18" charset="0"/>
              </a:rPr>
              <a:t>Monahan et al. 2012).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915121"/>
            <a:ext cx="931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1979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551383" y="933422"/>
            <a:ext cx="931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2009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620001" y="1009622"/>
            <a:ext cx="9144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Landcover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6876285" y="4082546"/>
            <a:ext cx="199625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Source: Monahan et al. 2013</a:t>
            </a:r>
            <a:endParaRPr lang="en-US" sz="1100" dirty="0"/>
          </a:p>
        </p:txBody>
      </p:sp>
    </p:spTree>
  </p:cSld>
  <p:clrMapOvr>
    <a:masterClrMapping/>
  </p:clrMapOvr>
  <p:transition advTm="12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573435164_af012c8b9c_b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23241" y="857623"/>
            <a:ext cx="3868310" cy="5157747"/>
          </a:xfrm>
        </p:spPr>
      </p:pic>
      <p:sp>
        <p:nvSpPr>
          <p:cNvPr id="5" name="TextBox 4"/>
          <p:cNvSpPr txBox="1"/>
          <p:nvPr/>
        </p:nvSpPr>
        <p:spPr>
          <a:xfrm>
            <a:off x="6248400" y="6168395"/>
            <a:ext cx="31157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Photo Credit: </a:t>
            </a:r>
            <a:r>
              <a:rPr lang="en-US" sz="1100" dirty="0" err="1" smtClean="0"/>
              <a:t>Sonoran</a:t>
            </a:r>
            <a:r>
              <a:rPr lang="en-US" sz="1100" dirty="0" smtClean="0"/>
              <a:t> Desert NPS</a:t>
            </a:r>
            <a:endParaRPr lang="en-US" sz="11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0"/>
            <a:ext cx="8042276" cy="857623"/>
          </a:xfrm>
        </p:spPr>
        <p:txBody>
          <a:bodyPr/>
          <a:lstStyle/>
          <a:p>
            <a:r>
              <a:rPr lang="en-US" dirty="0" smtClean="0"/>
              <a:t>Impacts to Species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8321" y="1083734"/>
            <a:ext cx="397493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higher elevation vegetation communities are expected to diminish as temperature increases reducing available habitat for some species.</a:t>
            </a:r>
          </a:p>
          <a:p>
            <a:endParaRPr lang="en-US" sz="2000" dirty="0" smtClean="0"/>
          </a:p>
          <a:p>
            <a:r>
              <a:rPr lang="en-US" sz="2000" dirty="0" smtClean="0"/>
              <a:t>Species that are not able to adapt may become extirpated from my study area.</a:t>
            </a:r>
          </a:p>
          <a:p>
            <a:endParaRPr lang="en-US" sz="2000" dirty="0" smtClean="0"/>
          </a:p>
          <a:p>
            <a:r>
              <a:rPr lang="en-US" sz="2000" dirty="0" smtClean="0"/>
              <a:t>Increased urbanization will create barriers and fragmentation, which may lead to predation and less food sources and cover further reducing species habitat quality and movement patterns.</a:t>
            </a:r>
          </a:p>
          <a:p>
            <a:pPr algn="ctr"/>
            <a:endParaRPr lang="en-US" sz="1600" dirty="0"/>
          </a:p>
        </p:txBody>
      </p:sp>
    </p:spTree>
  </p:cSld>
  <p:clrMapOvr>
    <a:masterClrMapping/>
  </p:clrMapOvr>
  <p:transition advTm="12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573435164_af012c8b9c_b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48277" y="649892"/>
            <a:ext cx="7352308" cy="441626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-197217"/>
            <a:ext cx="8042276" cy="857623"/>
          </a:xfrm>
        </p:spPr>
        <p:txBody>
          <a:bodyPr/>
          <a:lstStyle/>
          <a:p>
            <a:r>
              <a:rPr lang="en-US" dirty="0" smtClean="0"/>
              <a:t> Study Site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14299" y="5024965"/>
            <a:ext cx="882550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ea typeface="Cambria" panose="02040503050406030204" pitchFamily="18" charset="0"/>
                <a:cs typeface="Times New Roman" panose="02020603050405020304" pitchFamily="18" charset="0"/>
              </a:rPr>
              <a:t>Many </a:t>
            </a:r>
            <a:r>
              <a:rPr lang="en-US" dirty="0">
                <a:ea typeface="Cambria" panose="02040503050406030204" pitchFamily="18" charset="0"/>
                <a:cs typeface="Times New Roman" panose="02020603050405020304" pitchFamily="18" charset="0"/>
              </a:rPr>
              <a:t>ecological processes that support the survival needs are </a:t>
            </a:r>
            <a:r>
              <a:rPr lang="en-US" dirty="0" smtClean="0">
                <a:ea typeface="Cambria" panose="02040503050406030204" pitchFamily="18" charset="0"/>
                <a:cs typeface="Times New Roman" panose="02020603050405020304" pitchFamily="18" charset="0"/>
              </a:rPr>
              <a:t>within </a:t>
            </a:r>
            <a:r>
              <a:rPr lang="en-US" dirty="0">
                <a:ea typeface="Cambria" panose="02040503050406030204" pitchFamily="18" charset="0"/>
                <a:cs typeface="Times New Roman" panose="02020603050405020304" pitchFamily="18" charset="0"/>
              </a:rPr>
              <a:t>15-40-km of a species’ location (Clark 1985; </a:t>
            </a:r>
            <a:r>
              <a:rPr lang="en-US" dirty="0" err="1">
                <a:ea typeface="Cambria" panose="02040503050406030204" pitchFamily="18" charset="0"/>
                <a:cs typeface="Times New Roman" panose="02020603050405020304" pitchFamily="18" charset="0"/>
              </a:rPr>
              <a:t>Wiens</a:t>
            </a:r>
            <a:r>
              <a:rPr lang="en-US" dirty="0"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ea typeface="Cambria" panose="02040503050406030204" pitchFamily="18" charset="0"/>
                <a:cs typeface="Times New Roman" panose="02020603050405020304" pitchFamily="18" charset="0"/>
              </a:rPr>
              <a:t>1989).</a:t>
            </a:r>
          </a:p>
          <a:p>
            <a:endParaRPr lang="en-US" dirty="0" smtClean="0"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ea typeface="Cambria" panose="02040503050406030204" pitchFamily="18" charset="0"/>
                <a:cs typeface="Times New Roman" panose="02020603050405020304" pitchFamily="18" charset="0"/>
              </a:rPr>
              <a:t>As a result, my study site is Rincon Mountain District plus a 30 km buffer, encompassing lands outside the park’s jurisdiction for analyses.</a:t>
            </a:r>
          </a:p>
          <a:p>
            <a:endParaRPr lang="en-US" dirty="0"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2239434" y="914401"/>
            <a:ext cx="18965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96112" y="2265690"/>
            <a:ext cx="1465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City of 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Tucson, Arizona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12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-236289"/>
            <a:ext cx="8042276" cy="1336956"/>
          </a:xfrm>
        </p:spPr>
        <p:txBody>
          <a:bodyPr/>
          <a:lstStyle/>
          <a:p>
            <a:r>
              <a:rPr lang="en-US" dirty="0" smtClean="0"/>
              <a:t>Study Objectives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49275" y="1600201"/>
            <a:ext cx="8042276" cy="458046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Assess species vulnerability to climate change.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Spatially assess species habitat areas relative to predicted climate and land use changes.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Identify areas with highest species vulnerabilities to guide research, park management, and conservation efforts.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9582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/>
          <p:cNvSpPr/>
          <p:nvPr/>
        </p:nvSpPr>
        <p:spPr>
          <a:xfrm>
            <a:off x="5225941" y="3878847"/>
            <a:ext cx="3441118" cy="110780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dirty="0" smtClean="0">
                <a:solidFill>
                  <a:prstClr val="white"/>
                </a:solidFill>
              </a:rPr>
              <a:t>Assess future changes with current (reclassified) species distribution maps</a:t>
            </a:r>
          </a:p>
        </p:txBody>
      </p:sp>
      <p:sp>
        <p:nvSpPr>
          <p:cNvPr id="4" name="Rectangle 3"/>
          <p:cNvSpPr/>
          <p:nvPr/>
        </p:nvSpPr>
        <p:spPr>
          <a:xfrm>
            <a:off x="165228" y="186266"/>
            <a:ext cx="4221065" cy="6525430"/>
          </a:xfrm>
          <a:prstGeom prst="rect">
            <a:avLst/>
          </a:prstGeom>
          <a:noFill/>
          <a:ln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26342" y="186266"/>
            <a:ext cx="4195461" cy="6525430"/>
          </a:xfrm>
          <a:prstGeom prst="rect">
            <a:avLst/>
          </a:prstGeom>
          <a:noFill/>
          <a:ln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46052" y="1072096"/>
            <a:ext cx="2003372" cy="157644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 smtClean="0">
              <a:solidFill>
                <a:prstClr val="white"/>
              </a:solidFill>
            </a:endParaRPr>
          </a:p>
          <a:p>
            <a:pPr algn="ctr" defTabSz="914400"/>
            <a:r>
              <a:rPr lang="en-US" sz="1600" dirty="0" smtClean="0">
                <a:solidFill>
                  <a:prstClr val="white"/>
                </a:solidFill>
              </a:rPr>
              <a:t>Develop species vulnerability scores (SAVS)</a:t>
            </a:r>
          </a:p>
          <a:p>
            <a:pPr algn="ctr" defTabSz="914400"/>
            <a:r>
              <a:rPr lang="en-US" sz="1600" dirty="0" smtClean="0">
                <a:solidFill>
                  <a:prstClr val="white"/>
                </a:solidFill>
              </a:rPr>
              <a:t>(scores will be assigned spatially at the end)</a:t>
            </a:r>
          </a:p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401824" y="1335199"/>
            <a:ext cx="1850453" cy="104241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dirty="0" smtClean="0">
                <a:solidFill>
                  <a:prstClr val="white"/>
                </a:solidFill>
              </a:rPr>
              <a:t>Map species distribution (</a:t>
            </a:r>
            <a:r>
              <a:rPr lang="en-US" dirty="0" err="1" smtClean="0">
                <a:solidFill>
                  <a:prstClr val="white"/>
                </a:solidFill>
              </a:rPr>
              <a:t>SWReGAP</a:t>
            </a:r>
            <a:r>
              <a:rPr lang="en-US" dirty="0" smtClean="0">
                <a:solidFill>
                  <a:prstClr val="white"/>
                </a:solidFill>
              </a:rPr>
              <a:t>)</a:t>
            </a: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1" name="Straight Arrow Connector 10"/>
          <p:cNvCxnSpPr>
            <a:stCxn id="8" idx="2"/>
          </p:cNvCxnSpPr>
          <p:nvPr/>
        </p:nvCxnSpPr>
        <p:spPr>
          <a:xfrm rot="16200000" flipH="1">
            <a:off x="3074152" y="2630513"/>
            <a:ext cx="505798" cy="1"/>
          </a:xfrm>
          <a:prstGeom prst="straightConnector1">
            <a:avLst/>
          </a:prstGeom>
          <a:ln w="698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39273" y="154836"/>
            <a:ext cx="36215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en-US" dirty="0" smtClean="0">
                <a:solidFill>
                  <a:prstClr val="black"/>
                </a:solidFill>
              </a:rPr>
              <a:t>Species distribution in </a:t>
            </a:r>
            <a:r>
              <a:rPr lang="en-US" b="1" u="sng" dirty="0" smtClean="0">
                <a:solidFill>
                  <a:prstClr val="black"/>
                </a:solidFill>
              </a:rPr>
              <a:t>CURRENT</a:t>
            </a:r>
            <a:r>
              <a:rPr lang="en-US" u="sng" dirty="0" smtClean="0">
                <a:solidFill>
                  <a:prstClr val="black"/>
                </a:solidFill>
              </a:rPr>
              <a:t> </a:t>
            </a:r>
          </a:p>
          <a:p>
            <a:pPr algn="ctr" defTabSz="914400"/>
            <a:r>
              <a:rPr lang="en-US" dirty="0" smtClean="0">
                <a:solidFill>
                  <a:prstClr val="black"/>
                </a:solidFill>
              </a:rPr>
              <a:t>climate and land use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46471" y="230540"/>
            <a:ext cx="38797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dirty="0" smtClean="0">
                <a:solidFill>
                  <a:prstClr val="black"/>
                </a:solidFill>
              </a:rPr>
              <a:t>Species distribution in </a:t>
            </a:r>
            <a:r>
              <a:rPr lang="en-US" b="1" u="sng" dirty="0" smtClean="0">
                <a:solidFill>
                  <a:prstClr val="black"/>
                </a:solidFill>
              </a:rPr>
              <a:t>FUTURE</a:t>
            </a:r>
            <a:r>
              <a:rPr lang="en-US" dirty="0" smtClean="0">
                <a:solidFill>
                  <a:prstClr val="black"/>
                </a:solidFill>
              </a:rPr>
              <a:t> climate and land use for years</a:t>
            </a:r>
          </a:p>
          <a:p>
            <a:pPr algn="ctr" defTabSz="914400"/>
            <a:r>
              <a:rPr lang="en-US" b="1" dirty="0" smtClean="0">
                <a:solidFill>
                  <a:prstClr val="black"/>
                </a:solidFill>
              </a:rPr>
              <a:t>2030, 2060, and 2090</a:t>
            </a:r>
            <a:endParaRPr lang="en-US" b="1" dirty="0">
              <a:solidFill>
                <a:prstClr val="black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rot="10800000">
            <a:off x="3591312" y="4436533"/>
            <a:ext cx="1457392" cy="1588"/>
          </a:xfrm>
          <a:prstGeom prst="straightConnector1">
            <a:avLst/>
          </a:prstGeom>
          <a:ln w="69850"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1062006" y="3980445"/>
            <a:ext cx="2340864" cy="266879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dirty="0" err="1" smtClean="0">
                <a:solidFill>
                  <a:prstClr val="white"/>
                </a:solidFill>
              </a:rPr>
              <a:t>Reclassifiy</a:t>
            </a:r>
            <a:r>
              <a:rPr lang="en-US" dirty="0" smtClean="0">
                <a:solidFill>
                  <a:prstClr val="white"/>
                </a:solidFill>
              </a:rPr>
              <a:t> map of species distribution into vegetation communities</a:t>
            </a:r>
          </a:p>
          <a:p>
            <a:pPr algn="ctr" defTabSz="914400"/>
            <a:r>
              <a:rPr lang="en-US" dirty="0" smtClean="0">
                <a:solidFill>
                  <a:prstClr val="white"/>
                </a:solidFill>
              </a:rPr>
              <a:t>using </a:t>
            </a:r>
            <a:r>
              <a:rPr lang="en-US" dirty="0" err="1" smtClean="0">
                <a:solidFill>
                  <a:prstClr val="white"/>
                </a:solidFill>
              </a:rPr>
              <a:t>SWReGAP</a:t>
            </a:r>
            <a:r>
              <a:rPr lang="en-US" dirty="0" smtClean="0">
                <a:solidFill>
                  <a:prstClr val="white"/>
                </a:solidFill>
              </a:rPr>
              <a:t> land cover (USGS 2005)</a:t>
            </a: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30" name="Straight Arrow Connector 29"/>
          <p:cNvCxnSpPr>
            <a:stCxn id="32" idx="2"/>
          </p:cNvCxnSpPr>
          <p:nvPr/>
        </p:nvCxnSpPr>
        <p:spPr>
          <a:xfrm rot="16200000" flipH="1">
            <a:off x="5847648" y="3000848"/>
            <a:ext cx="836307" cy="919690"/>
          </a:xfrm>
          <a:prstGeom prst="straightConnector1">
            <a:avLst/>
          </a:prstGeom>
          <a:ln w="698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36" idx="2"/>
          </p:cNvCxnSpPr>
          <p:nvPr/>
        </p:nvCxnSpPr>
        <p:spPr>
          <a:xfrm rot="5400000">
            <a:off x="6997521" y="2930589"/>
            <a:ext cx="836307" cy="1060208"/>
          </a:xfrm>
          <a:prstGeom prst="straightConnector1">
            <a:avLst/>
          </a:prstGeom>
          <a:ln w="698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4726342" y="1271037"/>
            <a:ext cx="2159228" cy="1771503"/>
          </a:xfrm>
          <a:prstGeom prst="round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>
            <a:off x="4875193" y="1726456"/>
            <a:ext cx="1850453" cy="115695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dirty="0" smtClean="0">
                <a:solidFill>
                  <a:prstClr val="white"/>
                </a:solidFill>
              </a:rPr>
              <a:t>Climate-Vegetation Change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073544" y="1271037"/>
            <a:ext cx="1226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TBD Model</a:t>
            </a:r>
            <a:endParaRPr lang="en-US" dirty="0"/>
          </a:p>
        </p:txBody>
      </p:sp>
      <p:sp>
        <p:nvSpPr>
          <p:cNvPr id="36" name="Rounded Rectangle 35"/>
          <p:cNvSpPr/>
          <p:nvPr/>
        </p:nvSpPr>
        <p:spPr>
          <a:xfrm>
            <a:off x="7020551" y="1580245"/>
            <a:ext cx="1850453" cy="1462295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 smtClean="0">
              <a:solidFill>
                <a:prstClr val="white"/>
              </a:solidFill>
            </a:endParaRPr>
          </a:p>
          <a:p>
            <a:pPr algn="ctr" defTabSz="914400"/>
            <a:r>
              <a:rPr lang="en-US" dirty="0" smtClean="0">
                <a:solidFill>
                  <a:prstClr val="white"/>
                </a:solidFill>
              </a:rPr>
              <a:t>Land use Change 2030, 2060, 2090 (</a:t>
            </a:r>
            <a:r>
              <a:rPr lang="en-US" dirty="0" err="1" smtClean="0">
                <a:solidFill>
                  <a:prstClr val="white"/>
                </a:solidFill>
              </a:rPr>
              <a:t>SERGoM</a:t>
            </a:r>
            <a:r>
              <a:rPr lang="en-US" dirty="0" smtClean="0">
                <a:solidFill>
                  <a:prstClr val="white"/>
                </a:solidFill>
              </a:rPr>
              <a:t> Models)</a:t>
            </a:r>
          </a:p>
          <a:p>
            <a:pPr algn="ctr" defTabSz="914400"/>
            <a:endParaRPr lang="en-US" dirty="0" smtClean="0">
              <a:solidFill>
                <a:prstClr val="white"/>
              </a:solidFill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398726" y="2865563"/>
            <a:ext cx="3701395" cy="86088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dirty="0" smtClean="0">
                <a:solidFill>
                  <a:prstClr val="white"/>
                </a:solidFill>
              </a:rPr>
              <a:t>Refine distribution by eliminating habitat areas that are impacted by roads</a:t>
            </a: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 rot="5400000">
            <a:off x="2726824" y="3776701"/>
            <a:ext cx="405295" cy="3"/>
          </a:xfrm>
          <a:prstGeom prst="straightConnector1">
            <a:avLst/>
          </a:prstGeom>
          <a:ln w="698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3366471" y="3944793"/>
            <a:ext cx="19041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These are 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the same output. </a:t>
            </a:r>
          </a:p>
        </p:txBody>
      </p:sp>
      <p:sp>
        <p:nvSpPr>
          <p:cNvPr id="48" name="Rectangle 47"/>
          <p:cNvSpPr/>
          <p:nvPr/>
        </p:nvSpPr>
        <p:spPr>
          <a:xfrm>
            <a:off x="2568864" y="953565"/>
            <a:ext cx="16516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 smtClean="0">
                <a:solidFill>
                  <a:prstClr val="black"/>
                </a:solidFill>
              </a:rPr>
              <a:t>GIS Analyses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10588" y="753563"/>
            <a:ext cx="23647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u="sng" dirty="0" smtClean="0">
                <a:solidFill>
                  <a:prstClr val="black"/>
                </a:solidFill>
              </a:rPr>
              <a:t>Vulnerability Assessment</a:t>
            </a:r>
            <a:endParaRPr lang="en-US" sz="14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9865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80" y="-281882"/>
            <a:ext cx="8594720" cy="1336956"/>
          </a:xfrm>
        </p:spPr>
        <p:txBody>
          <a:bodyPr/>
          <a:lstStyle/>
          <a:p>
            <a:r>
              <a:rPr lang="en-US" sz="3200" dirty="0" smtClean="0"/>
              <a:t>Assess Species Vulnerability or Resilience</a:t>
            </a:r>
            <a:br>
              <a:rPr lang="en-US" sz="3200" dirty="0" smtClean="0"/>
            </a:br>
            <a:r>
              <a:rPr lang="en-US" sz="3200" dirty="0" smtClean="0"/>
              <a:t> to Climate Change</a:t>
            </a:r>
            <a:endParaRPr lang="en-US" sz="32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49275" y="1651647"/>
            <a:ext cx="3679825" cy="50031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</a:rPr>
              <a:t>Use the same methods  as used by Davison et al. (2011)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Limitations: different species will be assessed (except for one)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Advantages: Add to evaluation of species in the Sky Island Region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 descr="Davison_Sky_Island_Map.png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4778376" y="1600201"/>
            <a:ext cx="3968749" cy="50031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11053" y="6596390"/>
            <a:ext cx="25450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Source: Adapted from Coe et al. 2012</a:t>
            </a:r>
            <a:endParaRPr lang="en-US" sz="11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1302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54000" y="1236133"/>
            <a:ext cx="3599392" cy="1618031"/>
          </a:xfrm>
        </p:spPr>
        <p:txBody>
          <a:bodyPr/>
          <a:lstStyle/>
          <a:p>
            <a:r>
              <a:rPr lang="en-US" sz="3600" dirty="0" smtClean="0"/>
              <a:t>System for Assessing Vulnerability </a:t>
            </a:r>
            <a:br>
              <a:rPr lang="en-US" sz="3600" dirty="0" smtClean="0"/>
            </a:br>
            <a:r>
              <a:rPr lang="en-US" sz="3600" dirty="0" smtClean="0"/>
              <a:t>of Species</a:t>
            </a:r>
            <a:br>
              <a:rPr lang="en-US" sz="3600" dirty="0" smtClean="0"/>
            </a:br>
            <a:r>
              <a:rPr lang="en-US" sz="3600" dirty="0" smtClean="0"/>
              <a:t>(SAVS)</a:t>
            </a:r>
            <a:endParaRPr lang="en-US" sz="3600" dirty="0"/>
          </a:p>
        </p:txBody>
      </p:sp>
      <p:pic>
        <p:nvPicPr>
          <p:cNvPr id="4" name="Content Placeholder 3" descr="2573435164_af012c8b9c_b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99184" y="0"/>
            <a:ext cx="6107749" cy="6788106"/>
          </a:xfrm>
        </p:spPr>
      </p:pic>
      <p:sp>
        <p:nvSpPr>
          <p:cNvPr id="3" name="TextBox 2"/>
          <p:cNvSpPr txBox="1"/>
          <p:nvPr/>
        </p:nvSpPr>
        <p:spPr>
          <a:xfrm>
            <a:off x="125029" y="3578185"/>
            <a:ext cx="272495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Index that captures species vulnerability to climate change exposure, sensitivity, and adaptive capacity.</a:t>
            </a:r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004872" y="6596390"/>
            <a:ext cx="35537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Figure Credit: Coe et al. 2011</a:t>
            </a:r>
            <a:endParaRPr lang="en-US" sz="1100" dirty="0"/>
          </a:p>
        </p:txBody>
      </p:sp>
    </p:spTree>
  </p:cSld>
  <p:clrMapOvr>
    <a:masterClrMapping/>
  </p:clrMapOvr>
  <p:transition advTm="12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Capstone Overview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49275" y="1600200"/>
          <a:ext cx="8042275" cy="43434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advTm="18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110" y="570203"/>
            <a:ext cx="3309647" cy="857623"/>
          </a:xfrm>
        </p:spPr>
        <p:txBody>
          <a:bodyPr/>
          <a:lstStyle/>
          <a:p>
            <a:r>
              <a:rPr lang="en-US" sz="3800" dirty="0" smtClean="0"/>
              <a:t>SAVS Questionnaire</a:t>
            </a:r>
            <a:endParaRPr lang="en-US" sz="3800" dirty="0"/>
          </a:p>
        </p:txBody>
      </p:sp>
      <p:pic>
        <p:nvPicPr>
          <p:cNvPr id="4" name="Content Placeholder 3" descr="2573435164_af012c8b9c_b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84447" y="254000"/>
            <a:ext cx="5328837" cy="6356621"/>
          </a:xfrm>
        </p:spPr>
      </p:pic>
      <p:sp>
        <p:nvSpPr>
          <p:cNvPr id="5" name="TextBox 4"/>
          <p:cNvSpPr txBox="1"/>
          <p:nvPr/>
        </p:nvSpPr>
        <p:spPr>
          <a:xfrm>
            <a:off x="220133" y="1538069"/>
            <a:ext cx="3149600" cy="4801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Assesses species vulnerability or resilience through a series of 22 questions that are scored.</a:t>
            </a:r>
          </a:p>
          <a:p>
            <a:endParaRPr lang="en-US" dirty="0" smtClean="0"/>
          </a:p>
          <a:p>
            <a:r>
              <a:rPr lang="en-US" dirty="0" smtClean="0"/>
              <a:t>Scores range from a </a:t>
            </a:r>
          </a:p>
          <a:p>
            <a:endParaRPr lang="en-US" dirty="0" smtClean="0"/>
          </a:p>
          <a:p>
            <a:r>
              <a:rPr lang="en-US" dirty="0" smtClean="0"/>
              <a:t>positive = vulnerable to climate change</a:t>
            </a:r>
          </a:p>
          <a:p>
            <a:endParaRPr lang="en-US" dirty="0" smtClean="0"/>
          </a:p>
          <a:p>
            <a:r>
              <a:rPr lang="en-US" dirty="0" smtClean="0"/>
              <a:t>negative = resilient to climate change. </a:t>
            </a:r>
          </a:p>
          <a:p>
            <a:endParaRPr lang="en-US" dirty="0" smtClean="0"/>
          </a:p>
          <a:p>
            <a:r>
              <a:rPr lang="en-US" dirty="0" smtClean="0"/>
              <a:t>0</a:t>
            </a:r>
            <a:r>
              <a:rPr lang="en-US" dirty="0"/>
              <a:t>= no affect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Uncertainty = 1</a:t>
            </a:r>
          </a:p>
          <a:p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597539" y="6596390"/>
            <a:ext cx="35537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Figure Credit: </a:t>
            </a:r>
            <a:r>
              <a:rPr lang="en-US" sz="1100" dirty="0" err="1" smtClean="0"/>
              <a:t>Bagne</a:t>
            </a:r>
            <a:r>
              <a:rPr lang="en-US" sz="1100" dirty="0" smtClean="0"/>
              <a:t> et al. 2011</a:t>
            </a:r>
            <a:endParaRPr lang="en-US" sz="1100" dirty="0"/>
          </a:p>
        </p:txBody>
      </p:sp>
    </p:spTree>
  </p:cSld>
  <p:clrMapOvr>
    <a:masterClrMapping/>
  </p:clrMapOvr>
  <p:transition advTm="12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6933" y="-1470"/>
            <a:ext cx="9160933" cy="828059"/>
          </a:xfrm>
        </p:spPr>
        <p:txBody>
          <a:bodyPr/>
          <a:lstStyle/>
          <a:p>
            <a:r>
              <a:rPr lang="en-US" dirty="0" smtClean="0"/>
              <a:t>Species Vulnerability Scores</a:t>
            </a:r>
            <a:endParaRPr lang="en-US" dirty="0"/>
          </a:p>
        </p:txBody>
      </p:sp>
      <p:pic>
        <p:nvPicPr>
          <p:cNvPr id="4" name="Content Placeholder 3" descr="2573435164_af012c8b9c_b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47053" y="826589"/>
            <a:ext cx="5219437" cy="5901256"/>
          </a:xfrm>
        </p:spPr>
      </p:pic>
      <p:sp>
        <p:nvSpPr>
          <p:cNvPr id="3" name="TextBox 2"/>
          <p:cNvSpPr txBox="1"/>
          <p:nvPr/>
        </p:nvSpPr>
        <p:spPr>
          <a:xfrm>
            <a:off x="1345316" y="1489005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Overall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51764" y="3657600"/>
            <a:ext cx="2495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By Category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375412" y="6358513"/>
            <a:ext cx="1005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Species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526833" y="6466235"/>
            <a:ext cx="35537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                       Figure Credit: NPS Davison et al. 2011</a:t>
            </a:r>
            <a:endParaRPr lang="en-US" sz="1100" dirty="0"/>
          </a:p>
        </p:txBody>
      </p:sp>
    </p:spTree>
  </p:cSld>
  <p:clrMapOvr>
    <a:masterClrMapping/>
  </p:clrMapOvr>
  <p:transition advTm="12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7"/>
            <a:ext cx="8042276" cy="857623"/>
          </a:xfrm>
        </p:spPr>
        <p:txBody>
          <a:bodyPr/>
          <a:lstStyle/>
          <a:p>
            <a:r>
              <a:rPr lang="en-US" dirty="0" smtClean="0"/>
              <a:t>Species Assessed</a:t>
            </a:r>
            <a:endParaRPr lang="en-US" dirty="0"/>
          </a:p>
        </p:txBody>
      </p:sp>
      <p:pic>
        <p:nvPicPr>
          <p:cNvPr id="4" name="Content Placeholder 3" descr="2573435164_af012c8b9c_b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781094" y="1185381"/>
            <a:ext cx="2304327" cy="2197150"/>
          </a:xfrm>
        </p:spPr>
      </p:pic>
      <p:sp>
        <p:nvSpPr>
          <p:cNvPr id="5" name="Rectangle 4"/>
          <p:cNvSpPr/>
          <p:nvPr/>
        </p:nvSpPr>
        <p:spPr>
          <a:xfrm>
            <a:off x="146304" y="1253113"/>
            <a:ext cx="3340967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Helvetica"/>
                <a:ea typeface="Calibri" panose="020F0502020204030204" pitchFamily="34" charset="0"/>
                <a:cs typeface="Times New Roman" panose="02020603050405020304" pitchFamily="18" charset="0"/>
              </a:rPr>
              <a:t>Species selected based on protection status (i.e., state or federally threatened,  endangered, or species of concern).</a:t>
            </a:r>
          </a:p>
          <a:p>
            <a:endParaRPr lang="en-US" sz="2000" dirty="0" smtClean="0">
              <a:latin typeface="Helvetica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000" dirty="0" smtClean="0">
              <a:latin typeface="Helvetica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Helvetica"/>
                <a:ea typeface="Calibri" panose="020F0502020204030204" pitchFamily="34" charset="0"/>
                <a:cs typeface="Times New Roman" panose="02020603050405020304" pitchFamily="18" charset="0"/>
              </a:rPr>
              <a:t>Amphibians</a:t>
            </a:r>
            <a:r>
              <a:rPr lang="en-US" sz="2000" dirty="0">
                <a:latin typeface="Helvetica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2000" dirty="0" smtClean="0">
                <a:latin typeface="Helvetica"/>
                <a:ea typeface="Calibri" panose="020F0502020204030204" pitchFamily="34" charset="0"/>
                <a:cs typeface="Times New Roman" panose="02020603050405020304" pitchFamily="18" charset="0"/>
              </a:rPr>
              <a:t> reptiles, birds, and mammals.</a:t>
            </a:r>
          </a:p>
          <a:p>
            <a:endParaRPr lang="en-US" sz="2000" dirty="0" smtClean="0">
              <a:latin typeface="Helvetica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000" dirty="0" smtClean="0">
              <a:latin typeface="Helvetica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Helvetica"/>
                <a:ea typeface="Calibri" panose="020F0502020204030204" pitchFamily="34" charset="0"/>
                <a:cs typeface="Times New Roman" panose="02020603050405020304" pitchFamily="18" charset="0"/>
              </a:rPr>
              <a:t>Total 48 protected species between 2006 and 2014 in RMD</a:t>
            </a:r>
          </a:p>
          <a:p>
            <a:endParaRPr lang="en-US" sz="2000" dirty="0" smtClean="0">
              <a:latin typeface="Helvetica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Helvetica"/>
                <a:cs typeface="Times New Roman" panose="02020603050405020304" pitchFamily="18" charset="0"/>
              </a:rPr>
              <a:t>Select 8-12 species for next analysis.</a:t>
            </a:r>
            <a:endParaRPr lang="en-US" dirty="0"/>
          </a:p>
        </p:txBody>
      </p:sp>
      <p:pic>
        <p:nvPicPr>
          <p:cNvPr id="6" name="Content Placeholder 3" descr="2573435164_af012c8b9c_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1684" y="1168448"/>
            <a:ext cx="2713511" cy="2197150"/>
          </a:xfrm>
          <a:prstGeom prst="rect">
            <a:avLst/>
          </a:prstGeom>
        </p:spPr>
      </p:pic>
      <p:pic>
        <p:nvPicPr>
          <p:cNvPr id="7" name="Content Placeholder 3" descr="2573435164_af012c8b9c_b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1139" y="3810043"/>
            <a:ext cx="2074283" cy="2579955"/>
          </a:xfrm>
          <a:prstGeom prst="rect">
            <a:avLst/>
          </a:prstGeom>
        </p:spPr>
      </p:pic>
      <p:pic>
        <p:nvPicPr>
          <p:cNvPr id="8" name="Content Placeholder 3" descr="2573435164_af012c8b9c_b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5555" y="3810043"/>
            <a:ext cx="2579955" cy="257995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455898" y="6334780"/>
            <a:ext cx="24276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Ring-tailed cat </a:t>
            </a:r>
          </a:p>
          <a:p>
            <a:pPr algn="ctr"/>
            <a:r>
              <a:rPr lang="en-US" sz="1400" dirty="0" smtClean="0"/>
              <a:t>(</a:t>
            </a:r>
            <a:r>
              <a:rPr lang="en-US" sz="1400" i="1" dirty="0" err="1" smtClean="0"/>
              <a:t>Bassariscus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astutus</a:t>
            </a:r>
            <a:r>
              <a:rPr lang="en-US" sz="1400" dirty="0" smtClean="0"/>
              <a:t> )  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4231272" y="6356135"/>
            <a:ext cx="17461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Northern goshawk </a:t>
            </a:r>
          </a:p>
          <a:p>
            <a:r>
              <a:rPr lang="en-US" sz="1400" dirty="0" smtClean="0"/>
              <a:t>(</a:t>
            </a:r>
            <a:r>
              <a:rPr lang="en-US" sz="1400" i="1" dirty="0" smtClean="0"/>
              <a:t>Accipiter </a:t>
            </a:r>
            <a:r>
              <a:rPr lang="en-US" sz="1400" i="1" dirty="0" err="1" smtClean="0"/>
              <a:t>gentilis</a:t>
            </a:r>
            <a:r>
              <a:rPr lang="en-US" sz="1400" dirty="0" smtClean="0"/>
              <a:t>)  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6557496" y="3269843"/>
            <a:ext cx="21398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Gila monster </a:t>
            </a:r>
          </a:p>
          <a:p>
            <a:pPr algn="ctr"/>
            <a:r>
              <a:rPr lang="en-US" sz="1400" dirty="0" smtClean="0"/>
              <a:t>(</a:t>
            </a:r>
            <a:r>
              <a:rPr lang="en-US" sz="1400" i="1" dirty="0" err="1" smtClean="0"/>
              <a:t>Heloderma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suspectum</a:t>
            </a:r>
            <a:r>
              <a:rPr lang="en-US" sz="1400" dirty="0" smtClean="0"/>
              <a:t> )  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4011139" y="3286776"/>
            <a:ext cx="2074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Lowland leopard frog </a:t>
            </a:r>
          </a:p>
          <a:p>
            <a:r>
              <a:rPr lang="en-US" sz="1400" dirty="0" smtClean="0"/>
              <a:t>(</a:t>
            </a:r>
            <a:r>
              <a:rPr lang="en-US" sz="1400" i="1" dirty="0" err="1" smtClean="0"/>
              <a:t>Rana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yavapaiensis</a:t>
            </a:r>
            <a:r>
              <a:rPr lang="en-US" sz="1400" dirty="0" smtClean="0"/>
              <a:t> )  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4952399" y="1662204"/>
            <a:ext cx="24552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 </a:t>
            </a:r>
            <a:r>
              <a:rPr lang="en-US" sz="1100" dirty="0" err="1" smtClean="0"/>
              <a:t>savenaturesavehuman.com</a:t>
            </a:r>
            <a:endParaRPr lang="en-US" sz="1100" dirty="0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3089609" y="1310841"/>
            <a:ext cx="11937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 </a:t>
            </a:r>
            <a:r>
              <a:rPr lang="en-US" sz="1100" dirty="0" smtClean="0"/>
              <a:t>Don Swann  </a:t>
            </a:r>
            <a:endParaRPr lang="en-US" sz="1100" dirty="0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3309745" y="3827306"/>
            <a:ext cx="11937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Utah Birds  </a:t>
            </a:r>
            <a:endParaRPr lang="en-US" sz="1100" dirty="0"/>
          </a:p>
        </p:txBody>
      </p:sp>
      <p:sp>
        <p:nvSpPr>
          <p:cNvPr id="17" name="TextBox 16"/>
          <p:cNvSpPr txBox="1"/>
          <p:nvPr/>
        </p:nvSpPr>
        <p:spPr>
          <a:xfrm rot="16200000">
            <a:off x="4965099" y="4123683"/>
            <a:ext cx="24552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 </a:t>
            </a:r>
            <a:r>
              <a:rPr lang="en-US" sz="1100" dirty="0" err="1" smtClean="0"/>
              <a:t>moenkopiriverworks.com</a:t>
            </a:r>
            <a:endParaRPr lang="en-US" sz="1100" dirty="0"/>
          </a:p>
        </p:txBody>
      </p:sp>
    </p:spTree>
  </p:cSld>
  <p:clrMapOvr>
    <a:masterClrMapping/>
  </p:clrMapOvr>
  <p:transition advTm="12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1320120"/>
            <a:ext cx="9144000" cy="412806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prstClr val="black"/>
                </a:solidFill>
              </a:rPr>
              <a:t>Distribution of species under </a:t>
            </a:r>
            <a:r>
              <a:rPr lang="en-US" i="1" u="sng" dirty="0" smtClean="0">
                <a:solidFill>
                  <a:prstClr val="black"/>
                </a:solidFill>
              </a:rPr>
              <a:t>current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u="sng" dirty="0" smtClean="0">
                <a:solidFill>
                  <a:prstClr val="black"/>
                </a:solidFill>
              </a:rPr>
              <a:t>climate </a:t>
            </a:r>
            <a:r>
              <a:rPr lang="en-US" dirty="0" smtClean="0">
                <a:solidFill>
                  <a:prstClr val="black"/>
                </a:solidFill>
              </a:rPr>
              <a:t>and </a:t>
            </a:r>
            <a:r>
              <a:rPr lang="en-US" u="sng" dirty="0" smtClean="0">
                <a:solidFill>
                  <a:prstClr val="black"/>
                </a:solidFill>
              </a:rPr>
              <a:t>land use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and </a:t>
            </a:r>
          </a:p>
          <a:p>
            <a:r>
              <a:rPr lang="en-US" i="1" dirty="0" smtClean="0">
                <a:solidFill>
                  <a:prstClr val="black"/>
                </a:solidFill>
              </a:rPr>
              <a:t> </a:t>
            </a:r>
            <a:r>
              <a:rPr lang="en-US" i="1" u="sng" dirty="0" smtClean="0">
                <a:solidFill>
                  <a:prstClr val="black"/>
                </a:solidFill>
              </a:rPr>
              <a:t>Future</a:t>
            </a:r>
            <a:r>
              <a:rPr lang="en-US" i="1" dirty="0" smtClean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distribution of species with change in </a:t>
            </a:r>
            <a:r>
              <a:rPr lang="en-US" u="sng" dirty="0" smtClean="0">
                <a:solidFill>
                  <a:prstClr val="black"/>
                </a:solidFill>
              </a:rPr>
              <a:t>climate</a:t>
            </a:r>
            <a:r>
              <a:rPr lang="en-US" dirty="0" smtClean="0">
                <a:solidFill>
                  <a:prstClr val="black"/>
                </a:solidFill>
              </a:rPr>
              <a:t> and </a:t>
            </a:r>
            <a:r>
              <a:rPr lang="en-US" u="sng" dirty="0" smtClean="0">
                <a:solidFill>
                  <a:prstClr val="black"/>
                </a:solidFill>
              </a:rPr>
              <a:t>land use</a:t>
            </a:r>
          </a:p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49275" y="107577"/>
            <a:ext cx="8042276" cy="857623"/>
          </a:xfrm>
        </p:spPr>
        <p:txBody>
          <a:bodyPr/>
          <a:lstStyle/>
          <a:p>
            <a:r>
              <a:rPr lang="en-US" dirty="0" smtClean="0"/>
              <a:t>GIS Analyses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4110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/>
          <p:cNvSpPr/>
          <p:nvPr/>
        </p:nvSpPr>
        <p:spPr>
          <a:xfrm>
            <a:off x="5225941" y="3878847"/>
            <a:ext cx="3441118" cy="110780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dirty="0" smtClean="0">
                <a:solidFill>
                  <a:prstClr val="white"/>
                </a:solidFill>
              </a:rPr>
              <a:t>Assess future changes with current (reclassified) species distribution maps</a:t>
            </a:r>
          </a:p>
        </p:txBody>
      </p:sp>
      <p:sp>
        <p:nvSpPr>
          <p:cNvPr id="4" name="Rectangle 3"/>
          <p:cNvSpPr/>
          <p:nvPr/>
        </p:nvSpPr>
        <p:spPr>
          <a:xfrm>
            <a:off x="165228" y="186266"/>
            <a:ext cx="4221065" cy="6525430"/>
          </a:xfrm>
          <a:prstGeom prst="rect">
            <a:avLst/>
          </a:prstGeom>
          <a:noFill/>
          <a:ln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26342" y="186266"/>
            <a:ext cx="4195461" cy="6525430"/>
          </a:xfrm>
          <a:prstGeom prst="rect">
            <a:avLst/>
          </a:prstGeom>
          <a:noFill/>
          <a:ln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46052" y="902766"/>
            <a:ext cx="2003372" cy="1576448"/>
          </a:xfrm>
          <a:prstGeom prst="round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 smtClean="0">
              <a:solidFill>
                <a:prstClr val="white"/>
              </a:solidFill>
            </a:endParaRPr>
          </a:p>
          <a:p>
            <a:pPr algn="ctr" defTabSz="914400"/>
            <a:r>
              <a:rPr lang="en-US" sz="1600" dirty="0" smtClean="0">
                <a:solidFill>
                  <a:prstClr val="white"/>
                </a:solidFill>
              </a:rPr>
              <a:t>Develop species vulnerability scores (SAVS)</a:t>
            </a:r>
          </a:p>
          <a:p>
            <a:pPr algn="ctr" defTabSz="914400"/>
            <a:r>
              <a:rPr lang="en-US" sz="1600" dirty="0" smtClean="0">
                <a:solidFill>
                  <a:prstClr val="white"/>
                </a:solidFill>
              </a:rPr>
              <a:t>(scores will be assigned spatially at the end)</a:t>
            </a:r>
          </a:p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401824" y="1335199"/>
            <a:ext cx="1850453" cy="104241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dirty="0" smtClean="0">
                <a:solidFill>
                  <a:prstClr val="white"/>
                </a:solidFill>
              </a:rPr>
              <a:t>Map species distribution (</a:t>
            </a:r>
            <a:r>
              <a:rPr lang="en-US" dirty="0" err="1" smtClean="0">
                <a:solidFill>
                  <a:prstClr val="white"/>
                </a:solidFill>
              </a:rPr>
              <a:t>SWReGAP</a:t>
            </a:r>
            <a:r>
              <a:rPr lang="en-US" dirty="0" smtClean="0">
                <a:solidFill>
                  <a:prstClr val="white"/>
                </a:solidFill>
              </a:rPr>
              <a:t>)</a:t>
            </a: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1" name="Straight Arrow Connector 10"/>
          <p:cNvCxnSpPr>
            <a:stCxn id="8" idx="2"/>
          </p:cNvCxnSpPr>
          <p:nvPr/>
        </p:nvCxnSpPr>
        <p:spPr>
          <a:xfrm rot="16200000" flipH="1">
            <a:off x="3074152" y="2630513"/>
            <a:ext cx="505798" cy="1"/>
          </a:xfrm>
          <a:prstGeom prst="straightConnector1">
            <a:avLst/>
          </a:prstGeom>
          <a:ln w="698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39273" y="154836"/>
            <a:ext cx="36215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en-US" dirty="0" smtClean="0">
                <a:solidFill>
                  <a:prstClr val="black"/>
                </a:solidFill>
              </a:rPr>
              <a:t>Species distribution in </a:t>
            </a:r>
            <a:r>
              <a:rPr lang="en-US" b="1" u="sng" dirty="0" smtClean="0">
                <a:solidFill>
                  <a:prstClr val="black"/>
                </a:solidFill>
              </a:rPr>
              <a:t>CURRENT</a:t>
            </a:r>
            <a:r>
              <a:rPr lang="en-US" u="sng" dirty="0" smtClean="0">
                <a:solidFill>
                  <a:prstClr val="black"/>
                </a:solidFill>
              </a:rPr>
              <a:t> </a:t>
            </a:r>
          </a:p>
          <a:p>
            <a:pPr algn="ctr" defTabSz="914400"/>
            <a:r>
              <a:rPr lang="en-US" dirty="0" smtClean="0">
                <a:solidFill>
                  <a:prstClr val="black"/>
                </a:solidFill>
              </a:rPr>
              <a:t>climate and land use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46471" y="230540"/>
            <a:ext cx="38797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dirty="0" smtClean="0">
                <a:solidFill>
                  <a:prstClr val="black"/>
                </a:solidFill>
              </a:rPr>
              <a:t>Species distribution in </a:t>
            </a:r>
            <a:r>
              <a:rPr lang="en-US" b="1" u="sng" dirty="0" smtClean="0">
                <a:solidFill>
                  <a:prstClr val="black"/>
                </a:solidFill>
              </a:rPr>
              <a:t>FUTURE</a:t>
            </a:r>
            <a:r>
              <a:rPr lang="en-US" dirty="0" smtClean="0">
                <a:solidFill>
                  <a:prstClr val="black"/>
                </a:solidFill>
              </a:rPr>
              <a:t> climate and land use for years</a:t>
            </a:r>
          </a:p>
          <a:p>
            <a:pPr algn="ctr" defTabSz="914400"/>
            <a:r>
              <a:rPr lang="en-US" b="1" dirty="0" smtClean="0">
                <a:solidFill>
                  <a:prstClr val="black"/>
                </a:solidFill>
              </a:rPr>
              <a:t>2030, 2060, and 2090</a:t>
            </a:r>
            <a:endParaRPr lang="en-US" b="1" dirty="0">
              <a:solidFill>
                <a:prstClr val="black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rot="10800000">
            <a:off x="3591312" y="4436533"/>
            <a:ext cx="1457392" cy="1588"/>
          </a:xfrm>
          <a:prstGeom prst="straightConnector1">
            <a:avLst/>
          </a:prstGeom>
          <a:ln w="69850"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1062006" y="3980445"/>
            <a:ext cx="2340864" cy="266879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dirty="0" err="1" smtClean="0">
                <a:solidFill>
                  <a:prstClr val="white"/>
                </a:solidFill>
              </a:rPr>
              <a:t>Reclassifiy</a:t>
            </a:r>
            <a:r>
              <a:rPr lang="en-US" dirty="0" smtClean="0">
                <a:solidFill>
                  <a:prstClr val="white"/>
                </a:solidFill>
              </a:rPr>
              <a:t> map of species distribution into vegetation communities</a:t>
            </a:r>
          </a:p>
          <a:p>
            <a:pPr algn="ctr" defTabSz="914400"/>
            <a:r>
              <a:rPr lang="en-US" dirty="0" smtClean="0">
                <a:solidFill>
                  <a:prstClr val="white"/>
                </a:solidFill>
              </a:rPr>
              <a:t>using </a:t>
            </a:r>
            <a:r>
              <a:rPr lang="en-US" dirty="0" err="1" smtClean="0">
                <a:solidFill>
                  <a:prstClr val="white"/>
                </a:solidFill>
              </a:rPr>
              <a:t>SWReGAP</a:t>
            </a:r>
            <a:r>
              <a:rPr lang="en-US" dirty="0" smtClean="0">
                <a:solidFill>
                  <a:prstClr val="white"/>
                </a:solidFill>
              </a:rPr>
              <a:t> land cover (USGS 2005)</a:t>
            </a: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30" name="Straight Arrow Connector 29"/>
          <p:cNvCxnSpPr>
            <a:stCxn id="32" idx="2"/>
          </p:cNvCxnSpPr>
          <p:nvPr/>
        </p:nvCxnSpPr>
        <p:spPr>
          <a:xfrm rot="16200000" flipH="1">
            <a:off x="5847648" y="3000848"/>
            <a:ext cx="836307" cy="919690"/>
          </a:xfrm>
          <a:prstGeom prst="straightConnector1">
            <a:avLst/>
          </a:prstGeom>
          <a:ln w="698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36" idx="2"/>
          </p:cNvCxnSpPr>
          <p:nvPr/>
        </p:nvCxnSpPr>
        <p:spPr>
          <a:xfrm rot="5400000">
            <a:off x="6997521" y="2930589"/>
            <a:ext cx="836307" cy="1060208"/>
          </a:xfrm>
          <a:prstGeom prst="straightConnector1">
            <a:avLst/>
          </a:prstGeom>
          <a:ln w="698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4726342" y="1271037"/>
            <a:ext cx="2159228" cy="1771503"/>
          </a:xfrm>
          <a:prstGeom prst="round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>
            <a:off x="4875193" y="1726456"/>
            <a:ext cx="1850453" cy="115695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dirty="0" smtClean="0">
                <a:solidFill>
                  <a:prstClr val="white"/>
                </a:solidFill>
              </a:rPr>
              <a:t>Climate-Vegetation Change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073544" y="1271037"/>
            <a:ext cx="1226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TBD Model</a:t>
            </a:r>
            <a:endParaRPr lang="en-US" dirty="0"/>
          </a:p>
        </p:txBody>
      </p:sp>
      <p:sp>
        <p:nvSpPr>
          <p:cNvPr id="36" name="Rounded Rectangle 35"/>
          <p:cNvSpPr/>
          <p:nvPr/>
        </p:nvSpPr>
        <p:spPr>
          <a:xfrm>
            <a:off x="7020551" y="1580245"/>
            <a:ext cx="1850453" cy="1462295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 smtClean="0">
              <a:solidFill>
                <a:prstClr val="white"/>
              </a:solidFill>
            </a:endParaRPr>
          </a:p>
          <a:p>
            <a:pPr algn="ctr" defTabSz="914400"/>
            <a:r>
              <a:rPr lang="en-US" dirty="0" smtClean="0">
                <a:solidFill>
                  <a:prstClr val="white"/>
                </a:solidFill>
              </a:rPr>
              <a:t>Land use Change 2030, 2060, 2090 (</a:t>
            </a:r>
            <a:r>
              <a:rPr lang="en-US" dirty="0" err="1" smtClean="0">
                <a:solidFill>
                  <a:prstClr val="white"/>
                </a:solidFill>
              </a:rPr>
              <a:t>SERGoM</a:t>
            </a:r>
            <a:r>
              <a:rPr lang="en-US" dirty="0" smtClean="0">
                <a:solidFill>
                  <a:prstClr val="white"/>
                </a:solidFill>
              </a:rPr>
              <a:t> Models)</a:t>
            </a:r>
          </a:p>
          <a:p>
            <a:pPr algn="ctr" defTabSz="914400"/>
            <a:endParaRPr lang="en-US" dirty="0" smtClean="0">
              <a:solidFill>
                <a:prstClr val="white"/>
              </a:solidFill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398726" y="2865563"/>
            <a:ext cx="3701395" cy="86088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dirty="0" smtClean="0">
                <a:solidFill>
                  <a:prstClr val="white"/>
                </a:solidFill>
              </a:rPr>
              <a:t>Refine distribution by eliminating habitat areas that are impacted by roads</a:t>
            </a: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 rot="5400000">
            <a:off x="2726824" y="3776701"/>
            <a:ext cx="405295" cy="3"/>
          </a:xfrm>
          <a:prstGeom prst="straightConnector1">
            <a:avLst/>
          </a:prstGeom>
          <a:ln w="698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3352452" y="3962168"/>
            <a:ext cx="19041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These are 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the same output. </a:t>
            </a:r>
          </a:p>
        </p:txBody>
      </p:sp>
      <p:sp>
        <p:nvSpPr>
          <p:cNvPr id="48" name="Rectangle 47"/>
          <p:cNvSpPr/>
          <p:nvPr/>
        </p:nvSpPr>
        <p:spPr>
          <a:xfrm>
            <a:off x="2568864" y="953565"/>
            <a:ext cx="16516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 smtClean="0">
                <a:solidFill>
                  <a:prstClr val="black"/>
                </a:solidFill>
              </a:rPr>
              <a:t>GIS Analyses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9865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5228" y="186266"/>
            <a:ext cx="4221065" cy="6525430"/>
          </a:xfrm>
          <a:prstGeom prst="rect">
            <a:avLst/>
          </a:prstGeom>
          <a:noFill/>
          <a:ln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215072" y="2313817"/>
            <a:ext cx="0" cy="346714"/>
          </a:xfrm>
          <a:prstGeom prst="straightConnector1">
            <a:avLst/>
          </a:prstGeom>
          <a:ln w="698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07618" y="214340"/>
            <a:ext cx="40848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en-US" dirty="0" smtClean="0">
                <a:solidFill>
                  <a:prstClr val="black"/>
                </a:solidFill>
              </a:rPr>
              <a:t>Species distribution in </a:t>
            </a:r>
            <a:r>
              <a:rPr lang="en-US" b="1" dirty="0" smtClean="0">
                <a:solidFill>
                  <a:prstClr val="black"/>
                </a:solidFill>
              </a:rPr>
              <a:t>current</a:t>
            </a:r>
            <a:r>
              <a:rPr lang="en-US" dirty="0" smtClean="0">
                <a:solidFill>
                  <a:prstClr val="black"/>
                </a:solidFill>
              </a:rPr>
              <a:t> climate </a:t>
            </a:r>
          </a:p>
          <a:p>
            <a:pPr defTabSz="914400"/>
            <a:r>
              <a:rPr lang="en-US" dirty="0" smtClean="0">
                <a:solidFill>
                  <a:prstClr val="black"/>
                </a:solidFill>
              </a:rPr>
              <a:t>   and land use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364374" y="2697031"/>
            <a:ext cx="3701395" cy="86088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dirty="0" smtClean="0">
                <a:solidFill>
                  <a:prstClr val="white"/>
                </a:solidFill>
              </a:rPr>
              <a:t>Refine distribution by eliminating habitat areas that are impacted by roads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364374" y="3897744"/>
            <a:ext cx="3701395" cy="145485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dirty="0" smtClean="0">
                <a:solidFill>
                  <a:prstClr val="white"/>
                </a:solidFill>
              </a:rPr>
              <a:t>Reclassify species distribution models into current</a:t>
            </a:r>
          </a:p>
          <a:p>
            <a:pPr algn="ctr" defTabSz="914400"/>
            <a:r>
              <a:rPr lang="en-US" dirty="0" smtClean="0">
                <a:solidFill>
                  <a:prstClr val="white"/>
                </a:solidFill>
              </a:rPr>
              <a:t>land cover types (vegetation) using USGS (2005) land cover data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029200" y="216444"/>
            <a:ext cx="3474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/>
              <a:t>SWReGAP</a:t>
            </a:r>
            <a:r>
              <a:rPr lang="en-US" sz="1400" dirty="0" smtClean="0"/>
              <a:t> Model for Northern Goshawk</a:t>
            </a:r>
            <a:endParaRPr lang="en-US" sz="1400" dirty="0"/>
          </a:p>
        </p:txBody>
      </p:sp>
      <p:pic>
        <p:nvPicPr>
          <p:cNvPr id="42" name="Content Placeholder 3" descr="2573435164_af012c8b9c_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3139" y="550295"/>
            <a:ext cx="4309009" cy="277711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754882" y="3681345"/>
            <a:ext cx="3474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USGS (2005) Land Cover Data </a:t>
            </a:r>
            <a:endParaRPr lang="en-US" sz="1400" dirty="0"/>
          </a:p>
        </p:txBody>
      </p:sp>
      <p:pic>
        <p:nvPicPr>
          <p:cNvPr id="21" name="Content Placeholder 3" descr="2573435164_af012c8b9c_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3140" y="3950360"/>
            <a:ext cx="4309007" cy="2777115"/>
          </a:xfrm>
          <a:prstGeom prst="rect">
            <a:avLst/>
          </a:prstGeom>
        </p:spPr>
      </p:pic>
      <p:cxnSp>
        <p:nvCxnSpPr>
          <p:cNvPr id="37" name="Straight Arrow Connector 36"/>
          <p:cNvCxnSpPr/>
          <p:nvPr/>
        </p:nvCxnSpPr>
        <p:spPr>
          <a:xfrm rot="5400000" flipH="1" flipV="1">
            <a:off x="3963538" y="2412494"/>
            <a:ext cx="1645423" cy="143031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35" idx="3"/>
          </p:cNvCxnSpPr>
          <p:nvPr/>
        </p:nvCxnSpPr>
        <p:spPr>
          <a:xfrm>
            <a:off x="4065769" y="4625171"/>
            <a:ext cx="1435636" cy="52257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 rot="18595798">
            <a:off x="3638935" y="2882195"/>
            <a:ext cx="2096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dirty="0" smtClean="0">
                <a:solidFill>
                  <a:prstClr val="black"/>
                </a:solidFill>
              </a:rPr>
              <a:t>Distribution  Model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 rot="1261754">
            <a:off x="4003580" y="4514402"/>
            <a:ext cx="13780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en-US" dirty="0" smtClean="0">
                <a:solidFill>
                  <a:prstClr val="black"/>
                </a:solidFill>
              </a:rPr>
              <a:t>Land Cover </a:t>
            </a:r>
          </a:p>
          <a:p>
            <a:pPr algn="ctr" defTabSz="914400"/>
            <a:r>
              <a:rPr lang="en-US" dirty="0" smtClean="0">
                <a:solidFill>
                  <a:prstClr val="black"/>
                </a:solidFill>
              </a:rPr>
              <a:t>Types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2215072" y="3551030"/>
            <a:ext cx="0" cy="346714"/>
          </a:xfrm>
          <a:prstGeom prst="straightConnector1">
            <a:avLst/>
          </a:prstGeom>
          <a:ln w="698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1289845" y="1283996"/>
            <a:ext cx="1850453" cy="104241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dirty="0" smtClean="0">
                <a:solidFill>
                  <a:prstClr val="white"/>
                </a:solidFill>
              </a:rPr>
              <a:t>Map species distribution (</a:t>
            </a:r>
            <a:r>
              <a:rPr lang="en-US" dirty="0" err="1" smtClean="0">
                <a:solidFill>
                  <a:prstClr val="white"/>
                </a:solidFill>
              </a:rPr>
              <a:t>SWReGAP</a:t>
            </a:r>
            <a:r>
              <a:rPr lang="en-US" dirty="0" smtClean="0">
                <a:solidFill>
                  <a:prstClr val="white"/>
                </a:solidFill>
              </a:rPr>
              <a:t>)</a:t>
            </a: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rot="16200000" flipH="1">
            <a:off x="7044266" y="2921000"/>
            <a:ext cx="1634071" cy="7366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 rot="3898179">
            <a:off x="6822750" y="3304067"/>
            <a:ext cx="25030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dirty="0" smtClean="0">
                <a:solidFill>
                  <a:prstClr val="black"/>
                </a:solidFill>
              </a:rPr>
              <a:t>Reclassify Model</a:t>
            </a:r>
          </a:p>
          <a:p>
            <a:pPr defTabSz="914400"/>
            <a:r>
              <a:rPr lang="en-US" dirty="0" smtClean="0">
                <a:solidFill>
                  <a:prstClr val="black"/>
                </a:solidFill>
              </a:rPr>
              <a:t>Into Land Cover Types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4442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4342" y="230540"/>
            <a:ext cx="4307930" cy="6525430"/>
          </a:xfrm>
          <a:prstGeom prst="rect">
            <a:avLst/>
          </a:prstGeom>
          <a:noFill/>
          <a:ln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4342" y="274814"/>
            <a:ext cx="3879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b="1" dirty="0" smtClean="0">
                <a:solidFill>
                  <a:prstClr val="black"/>
                </a:solidFill>
              </a:rPr>
              <a:t>Future</a:t>
            </a:r>
            <a:r>
              <a:rPr lang="en-US" dirty="0" smtClean="0">
                <a:solidFill>
                  <a:prstClr val="black"/>
                </a:solidFill>
              </a:rPr>
              <a:t> distribution of species based on changes in climate and land use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308729" y="1670632"/>
            <a:ext cx="1850453" cy="115695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dirty="0" smtClean="0">
                <a:solidFill>
                  <a:prstClr val="white"/>
                </a:solidFill>
              </a:rPr>
              <a:t>Climate-Vegetation Change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2462694" y="1460813"/>
            <a:ext cx="1850453" cy="1462295"/>
          </a:xfrm>
          <a:prstGeom prst="round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 smtClean="0">
              <a:solidFill>
                <a:prstClr val="white"/>
              </a:solidFill>
            </a:endParaRPr>
          </a:p>
          <a:p>
            <a:pPr algn="ctr" defTabSz="914400"/>
            <a:r>
              <a:rPr lang="en-US" dirty="0" smtClean="0">
                <a:solidFill>
                  <a:prstClr val="white"/>
                </a:solidFill>
              </a:rPr>
              <a:t>Land use Change 2030, 2060, 2090 (</a:t>
            </a:r>
            <a:r>
              <a:rPr lang="en-US" dirty="0" err="1" smtClean="0">
                <a:solidFill>
                  <a:prstClr val="white"/>
                </a:solidFill>
              </a:rPr>
              <a:t>SERGoM</a:t>
            </a:r>
            <a:r>
              <a:rPr lang="en-US" dirty="0" smtClean="0">
                <a:solidFill>
                  <a:prstClr val="white"/>
                </a:solidFill>
              </a:rPr>
              <a:t> Models)</a:t>
            </a:r>
          </a:p>
          <a:p>
            <a:pPr algn="ctr" defTabSz="914400"/>
            <a:endParaRPr lang="en-US" dirty="0" smtClean="0">
              <a:solidFill>
                <a:prstClr val="white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54342" y="1264304"/>
            <a:ext cx="2159228" cy="1771503"/>
          </a:xfrm>
          <a:prstGeom prst="round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17408" y="1277745"/>
            <a:ext cx="1226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TBD Model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00" y="5689602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Some species </a:t>
            </a:r>
            <a:r>
              <a:rPr lang="en-US" dirty="0"/>
              <a:t>habitat areas will increase</a:t>
            </a:r>
            <a:r>
              <a:rPr lang="en-US" dirty="0" smtClean="0"/>
              <a:t>, decrease </a:t>
            </a:r>
            <a:r>
              <a:rPr lang="en-US" dirty="0"/>
              <a:t>or remain unchanged based on the predictive veg-climate change model results.</a:t>
            </a:r>
          </a:p>
        </p:txBody>
      </p:sp>
      <p:pic>
        <p:nvPicPr>
          <p:cNvPr id="13" name="Picture 12" descr="Modeled_Current_Ve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7897" y="728441"/>
            <a:ext cx="3225800" cy="2108200"/>
          </a:xfrm>
          <a:prstGeom prst="rect">
            <a:avLst/>
          </a:prstGeom>
        </p:spPr>
      </p:pic>
      <p:pic>
        <p:nvPicPr>
          <p:cNvPr id="14" name="Picture 13" descr="Future_Veg_with_temp_increa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6836" y="3109371"/>
            <a:ext cx="3225800" cy="20447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029200" y="131779"/>
            <a:ext cx="3474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Climate-Vegetation Change Model Example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128883" y="5103272"/>
            <a:ext cx="31157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/>
              <a:t>Kupfer</a:t>
            </a:r>
            <a:r>
              <a:rPr lang="en-US" sz="1100" dirty="0" smtClean="0"/>
              <a:t> et al. 2005</a:t>
            </a:r>
            <a:endParaRPr lang="en-US" sz="1100" dirty="0"/>
          </a:p>
        </p:txBody>
      </p:sp>
      <p:sp>
        <p:nvSpPr>
          <p:cNvPr id="19" name="TextBox 18"/>
          <p:cNvSpPr txBox="1"/>
          <p:nvPr/>
        </p:nvSpPr>
        <p:spPr>
          <a:xfrm>
            <a:off x="4572000" y="2586151"/>
            <a:ext cx="3115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Example of current vegetation</a:t>
            </a:r>
          </a:p>
          <a:p>
            <a:r>
              <a:rPr lang="en-US" sz="1400" dirty="0" smtClean="0"/>
              <a:t>with current climate.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4572000" y="4820051"/>
            <a:ext cx="31157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Example of vegetation change</a:t>
            </a:r>
          </a:p>
          <a:p>
            <a:r>
              <a:rPr lang="en-US" sz="1400" dirty="0" smtClean="0"/>
              <a:t>with 3 degree Celsius increase</a:t>
            </a:r>
          </a:p>
          <a:p>
            <a:r>
              <a:rPr lang="en-US" sz="1400" dirty="0" smtClean="0"/>
              <a:t>In future.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 rot="5400000">
            <a:off x="6998658" y="2120119"/>
            <a:ext cx="31157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Current climate</a:t>
            </a:r>
          </a:p>
        </p:txBody>
      </p:sp>
      <p:sp>
        <p:nvSpPr>
          <p:cNvPr id="23" name="TextBox 22"/>
          <p:cNvSpPr txBox="1"/>
          <p:nvPr/>
        </p:nvSpPr>
        <p:spPr>
          <a:xfrm rot="5400000">
            <a:off x="6998657" y="4551848"/>
            <a:ext cx="31157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Future climate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685140" y="3623733"/>
            <a:ext cx="3441118" cy="1107807"/>
          </a:xfrm>
          <a:prstGeom prst="round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dirty="0" smtClean="0">
                <a:solidFill>
                  <a:prstClr val="white"/>
                </a:solidFill>
              </a:rPr>
              <a:t>Assess future changes with current species distribution maps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1233955" y="3035807"/>
            <a:ext cx="925227" cy="587926"/>
          </a:xfrm>
          <a:prstGeom prst="straightConnector1">
            <a:avLst/>
          </a:prstGeom>
          <a:ln w="698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5400000">
            <a:off x="2725807" y="3036267"/>
            <a:ext cx="587926" cy="587006"/>
          </a:xfrm>
          <a:prstGeom prst="straightConnector1">
            <a:avLst/>
          </a:prstGeom>
          <a:ln w="698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2655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4342" y="230540"/>
            <a:ext cx="4307930" cy="6525430"/>
          </a:xfrm>
          <a:prstGeom prst="rect">
            <a:avLst/>
          </a:prstGeom>
          <a:noFill/>
          <a:ln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4342" y="274814"/>
            <a:ext cx="3879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b="1" dirty="0" smtClean="0">
                <a:solidFill>
                  <a:prstClr val="black"/>
                </a:solidFill>
              </a:rPr>
              <a:t>Future</a:t>
            </a:r>
            <a:r>
              <a:rPr lang="en-US" dirty="0" smtClean="0">
                <a:solidFill>
                  <a:prstClr val="black"/>
                </a:solidFill>
              </a:rPr>
              <a:t> distribution of species based on changes in climate and land use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308729" y="1670632"/>
            <a:ext cx="1850453" cy="1156955"/>
          </a:xfrm>
          <a:prstGeom prst="round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dirty="0" smtClean="0">
                <a:solidFill>
                  <a:prstClr val="white"/>
                </a:solidFill>
              </a:rPr>
              <a:t>Climate-Vegetation Change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154342" y="1264304"/>
            <a:ext cx="2159228" cy="1771503"/>
          </a:xfrm>
          <a:prstGeom prst="round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85140" y="1277745"/>
            <a:ext cx="1226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TBD Model</a:t>
            </a:r>
            <a:endParaRPr lang="en-US" dirty="0"/>
          </a:p>
        </p:txBody>
      </p:sp>
      <p:pic>
        <p:nvPicPr>
          <p:cNvPr id="13" name="Picture 12" descr="Modeled_Current_Ve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2436" y="152719"/>
            <a:ext cx="2696722" cy="21082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550889" y="6625165"/>
            <a:ext cx="31157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Monahan et al. (2013)</a:t>
            </a:r>
            <a:endParaRPr lang="en-US" sz="1100" dirty="0"/>
          </a:p>
        </p:txBody>
      </p:sp>
      <p:pic>
        <p:nvPicPr>
          <p:cNvPr id="20" name="Picture 19" descr="Modeled_Current_Ve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3056" y="2354490"/>
            <a:ext cx="2675482" cy="2108200"/>
          </a:xfrm>
          <a:prstGeom prst="rect">
            <a:avLst/>
          </a:prstGeom>
        </p:spPr>
      </p:pic>
      <p:pic>
        <p:nvPicPr>
          <p:cNvPr id="22" name="Picture 21" descr="Modeled_Current_Veg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8122" y="4581221"/>
            <a:ext cx="2685349" cy="21082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 rot="5400000">
            <a:off x="7301413" y="3515968"/>
            <a:ext cx="3115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Land Use Change</a:t>
            </a:r>
          </a:p>
        </p:txBody>
      </p:sp>
      <p:sp>
        <p:nvSpPr>
          <p:cNvPr id="24" name="TextBox 23"/>
          <p:cNvSpPr txBox="1"/>
          <p:nvPr/>
        </p:nvSpPr>
        <p:spPr>
          <a:xfrm rot="5400000">
            <a:off x="7539430" y="1335177"/>
            <a:ext cx="14986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2030</a:t>
            </a:r>
          </a:p>
        </p:txBody>
      </p:sp>
      <p:sp>
        <p:nvSpPr>
          <p:cNvPr id="25" name="TextBox 24"/>
          <p:cNvSpPr txBox="1"/>
          <p:nvPr/>
        </p:nvSpPr>
        <p:spPr>
          <a:xfrm rot="5400000">
            <a:off x="7542572" y="3496396"/>
            <a:ext cx="14986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2060</a:t>
            </a:r>
          </a:p>
        </p:txBody>
      </p:sp>
      <p:sp>
        <p:nvSpPr>
          <p:cNvPr id="26" name="TextBox 25"/>
          <p:cNvSpPr txBox="1"/>
          <p:nvPr/>
        </p:nvSpPr>
        <p:spPr>
          <a:xfrm rot="5400000">
            <a:off x="7522174" y="5694005"/>
            <a:ext cx="14986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2090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2462694" y="1460813"/>
            <a:ext cx="1850453" cy="1462295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 smtClean="0">
              <a:solidFill>
                <a:prstClr val="white"/>
              </a:solidFill>
            </a:endParaRPr>
          </a:p>
          <a:p>
            <a:pPr algn="ctr" defTabSz="914400"/>
            <a:r>
              <a:rPr lang="en-US" dirty="0" smtClean="0">
                <a:solidFill>
                  <a:prstClr val="white"/>
                </a:solidFill>
              </a:rPr>
              <a:t>Land use Change 2030, 2060, 2090 (</a:t>
            </a:r>
            <a:r>
              <a:rPr lang="en-US" dirty="0" err="1" smtClean="0">
                <a:solidFill>
                  <a:prstClr val="white"/>
                </a:solidFill>
              </a:rPr>
              <a:t>SERGoM</a:t>
            </a:r>
            <a:r>
              <a:rPr lang="en-US" dirty="0" smtClean="0">
                <a:solidFill>
                  <a:prstClr val="white"/>
                </a:solidFill>
              </a:rPr>
              <a:t> Models)</a:t>
            </a:r>
          </a:p>
          <a:p>
            <a:pPr algn="ctr" defTabSz="914400"/>
            <a:endParaRPr lang="en-US" dirty="0" smtClean="0">
              <a:solidFill>
                <a:prstClr val="white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685140" y="3623733"/>
            <a:ext cx="3441118" cy="1107807"/>
          </a:xfrm>
          <a:prstGeom prst="round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dirty="0" smtClean="0">
                <a:solidFill>
                  <a:prstClr val="white"/>
                </a:solidFill>
              </a:rPr>
              <a:t>Assess future changes with current species distribution maps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1233955" y="3035807"/>
            <a:ext cx="925227" cy="587926"/>
          </a:xfrm>
          <a:prstGeom prst="straightConnector1">
            <a:avLst/>
          </a:prstGeom>
          <a:ln w="698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10800000" flipV="1">
            <a:off x="2462696" y="3035807"/>
            <a:ext cx="850574" cy="587926"/>
          </a:xfrm>
          <a:prstGeom prst="straightConnector1">
            <a:avLst/>
          </a:prstGeom>
          <a:ln w="698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2655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4342" y="230540"/>
            <a:ext cx="4307930" cy="6525430"/>
          </a:xfrm>
          <a:prstGeom prst="rect">
            <a:avLst/>
          </a:prstGeom>
          <a:noFill/>
          <a:ln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4342" y="274814"/>
            <a:ext cx="3879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b="1" dirty="0" smtClean="0">
                <a:solidFill>
                  <a:prstClr val="black"/>
                </a:solidFill>
              </a:rPr>
              <a:t>Future</a:t>
            </a:r>
            <a:r>
              <a:rPr lang="en-US" dirty="0" smtClean="0">
                <a:solidFill>
                  <a:prstClr val="black"/>
                </a:solidFill>
              </a:rPr>
              <a:t> distribution of species based on changes in climate and land use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308729" y="1670632"/>
            <a:ext cx="1850453" cy="1156955"/>
          </a:xfrm>
          <a:prstGeom prst="round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dirty="0" smtClean="0">
                <a:solidFill>
                  <a:prstClr val="white"/>
                </a:solidFill>
              </a:rPr>
              <a:t>Climate-Vegetation Change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85140" y="3623733"/>
            <a:ext cx="3441118" cy="110780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dirty="0" smtClean="0">
                <a:solidFill>
                  <a:prstClr val="white"/>
                </a:solidFill>
              </a:rPr>
              <a:t>Assess </a:t>
            </a:r>
            <a:r>
              <a:rPr lang="en-US" u="sng" dirty="0" smtClean="0">
                <a:solidFill>
                  <a:prstClr val="white"/>
                </a:solidFill>
              </a:rPr>
              <a:t>future </a:t>
            </a:r>
            <a:r>
              <a:rPr lang="en-US" dirty="0" smtClean="0">
                <a:solidFill>
                  <a:prstClr val="white"/>
                </a:solidFill>
              </a:rPr>
              <a:t>changes with </a:t>
            </a:r>
            <a:r>
              <a:rPr lang="en-US" u="sng" dirty="0" smtClean="0">
                <a:solidFill>
                  <a:prstClr val="white"/>
                </a:solidFill>
              </a:rPr>
              <a:t>current</a:t>
            </a:r>
            <a:r>
              <a:rPr lang="en-US" dirty="0" smtClean="0">
                <a:solidFill>
                  <a:prstClr val="white"/>
                </a:solidFill>
              </a:rPr>
              <a:t> species distribution maps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154342" y="1264304"/>
            <a:ext cx="2159228" cy="1771503"/>
          </a:xfrm>
          <a:prstGeom prst="round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85140" y="1277745"/>
            <a:ext cx="1226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TBD Model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2462694" y="1460813"/>
            <a:ext cx="1850453" cy="1462295"/>
          </a:xfrm>
          <a:prstGeom prst="round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 smtClean="0">
              <a:solidFill>
                <a:prstClr val="white"/>
              </a:solidFill>
            </a:endParaRPr>
          </a:p>
          <a:p>
            <a:pPr algn="ctr" defTabSz="914400"/>
            <a:r>
              <a:rPr lang="en-US" dirty="0" smtClean="0">
                <a:solidFill>
                  <a:prstClr val="white"/>
                </a:solidFill>
              </a:rPr>
              <a:t>Land use Change 2030, 2060, 2090 (</a:t>
            </a:r>
            <a:r>
              <a:rPr lang="en-US" dirty="0" err="1" smtClean="0">
                <a:solidFill>
                  <a:prstClr val="white"/>
                </a:solidFill>
              </a:rPr>
              <a:t>SERGoM</a:t>
            </a:r>
            <a:r>
              <a:rPr lang="en-US" dirty="0" smtClean="0">
                <a:solidFill>
                  <a:prstClr val="white"/>
                </a:solidFill>
              </a:rPr>
              <a:t> Models)</a:t>
            </a:r>
          </a:p>
          <a:p>
            <a:pPr algn="ctr" defTabSz="914400"/>
            <a:endParaRPr lang="en-US" dirty="0" smtClean="0">
              <a:solidFill>
                <a:prstClr val="white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233955" y="3035807"/>
            <a:ext cx="1079615" cy="578993"/>
          </a:xfrm>
          <a:prstGeom prst="straightConnector1">
            <a:avLst/>
          </a:prstGeom>
          <a:ln w="698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0800000" flipV="1">
            <a:off x="2462695" y="3035805"/>
            <a:ext cx="850577" cy="587927"/>
          </a:xfrm>
          <a:prstGeom prst="straightConnector1">
            <a:avLst/>
          </a:prstGeom>
          <a:ln w="698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Content Placeholder 3" descr="2573435164_af012c8b9c_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2272" y="170800"/>
            <a:ext cx="4710183" cy="3225835"/>
          </a:xfrm>
          <a:prstGeom prst="rect">
            <a:avLst/>
          </a:prstGeom>
        </p:spPr>
      </p:pic>
      <p:pic>
        <p:nvPicPr>
          <p:cNvPr id="26" name="Content Placeholder 3" descr="2573435164_af012c8b9c_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2272" y="3705391"/>
            <a:ext cx="4681728" cy="3152609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4444999" y="170801"/>
            <a:ext cx="16086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Current</a:t>
            </a:r>
          </a:p>
          <a:p>
            <a:r>
              <a:rPr lang="en-US" dirty="0" smtClean="0"/>
              <a:t>Distribution</a:t>
            </a:r>
          </a:p>
          <a:p>
            <a:r>
              <a:rPr lang="en-US" dirty="0" smtClean="0"/>
              <a:t>Map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4444999" y="3769162"/>
            <a:ext cx="1608668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Future</a:t>
            </a:r>
          </a:p>
          <a:p>
            <a:r>
              <a:rPr lang="en-US" dirty="0" smtClean="0"/>
              <a:t>Distribution</a:t>
            </a:r>
          </a:p>
          <a:p>
            <a:r>
              <a:rPr lang="en-US" dirty="0" smtClean="0"/>
              <a:t>Map (changes </a:t>
            </a:r>
          </a:p>
          <a:p>
            <a:r>
              <a:rPr lang="en-US" dirty="0" smtClean="0"/>
              <a:t>shown in boxes)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104466" y="4080931"/>
            <a:ext cx="364067" cy="369332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701365" y="4984147"/>
            <a:ext cx="478368" cy="646185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7040034" y="6057230"/>
            <a:ext cx="364067" cy="369332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685515" y="3396635"/>
            <a:ext cx="4341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rgbClr val="FF0000"/>
                </a:solidFill>
              </a:rPr>
              <a:t>Example Map Only-Not an Actual Output</a:t>
            </a:r>
            <a:endParaRPr lang="en-US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2876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8376"/>
            <a:ext cx="9143999" cy="806823"/>
          </a:xfrm>
        </p:spPr>
        <p:txBody>
          <a:bodyPr/>
          <a:lstStyle/>
          <a:p>
            <a:r>
              <a:rPr lang="en-US" sz="4400" dirty="0" smtClean="0"/>
              <a:t>How Can Results be Applied?</a:t>
            </a:r>
            <a:endParaRPr lang="en-US" sz="44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549277" y="1600200"/>
          <a:ext cx="8042275" cy="43434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20961" y="5383319"/>
            <a:ext cx="69327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                  Preparing for a New Era of Change        </a:t>
            </a:r>
            <a:endParaRPr lang="en-US" sz="2000" b="1" dirty="0"/>
          </a:p>
        </p:txBody>
      </p:sp>
    </p:spTree>
  </p:cSld>
  <p:clrMapOvr>
    <a:masterClrMapping/>
  </p:clrMapOvr>
  <p:transition advTm="31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573435164_af012c8b9c_b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45068" y="765156"/>
            <a:ext cx="7569200" cy="588964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5177" y="-127392"/>
            <a:ext cx="8042276" cy="892548"/>
          </a:xfrm>
        </p:spPr>
        <p:txBody>
          <a:bodyPr/>
          <a:lstStyle/>
          <a:p>
            <a:r>
              <a:rPr lang="en-US" sz="3600" b="1" dirty="0"/>
              <a:t>Saguaro National </a:t>
            </a:r>
            <a:r>
              <a:rPr lang="en-US" sz="3600" b="1" dirty="0" smtClean="0"/>
              <a:t>Park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6318015" y="6596390"/>
            <a:ext cx="199625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Source: Monahan et al. 2013</a:t>
            </a:r>
            <a:endParaRPr lang="en-US" sz="1100" dirty="0"/>
          </a:p>
        </p:txBody>
      </p:sp>
      <p:sp>
        <p:nvSpPr>
          <p:cNvPr id="6" name="TextBox 5"/>
          <p:cNvSpPr txBox="1"/>
          <p:nvPr/>
        </p:nvSpPr>
        <p:spPr>
          <a:xfrm>
            <a:off x="4754033" y="3259034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Tucson</a:t>
            </a:r>
            <a:endParaRPr lang="en-US" sz="1200" dirty="0">
              <a:effectLst>
                <a:glow rad="101600">
                  <a:schemeClr val="bg1">
                    <a:alpha val="75000"/>
                  </a:schemeClr>
                </a:glo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73133" y="3050460"/>
            <a:ext cx="3586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°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5251215" y="3455606"/>
            <a:ext cx="106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Madrean</a:t>
            </a:r>
            <a:endParaRPr lang="en-US" sz="1100" dirty="0" smtClean="0">
              <a:effectLst>
                <a:glow rad="101600">
                  <a:schemeClr val="bg1">
                    <a:alpha val="75000"/>
                  </a:schemeClr>
                </a:glow>
              </a:effectLst>
            </a:endParaRPr>
          </a:p>
          <a:p>
            <a:pPr algn="ctr"/>
            <a:r>
              <a:rPr lang="en-US" sz="1100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Sky</a:t>
            </a:r>
          </a:p>
          <a:p>
            <a:pPr algn="ctr"/>
            <a:r>
              <a:rPr lang="en-US" sz="1100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Island</a:t>
            </a:r>
          </a:p>
          <a:p>
            <a:pPr algn="ctr"/>
            <a:r>
              <a:rPr lang="en-US" sz="1100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Complex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16300" y="2612703"/>
            <a:ext cx="1066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Sonoran</a:t>
            </a:r>
            <a:r>
              <a:rPr lang="en-US" sz="1100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 </a:t>
            </a:r>
          </a:p>
          <a:p>
            <a:pPr algn="ctr"/>
            <a:r>
              <a:rPr lang="en-US" sz="1100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Desert</a:t>
            </a:r>
          </a:p>
        </p:txBody>
      </p:sp>
    </p:spTree>
  </p:cSld>
  <p:clrMapOvr>
    <a:masterClrMapping/>
  </p:clrMapOvr>
  <p:transition advTm="1200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-129485"/>
            <a:ext cx="8042276" cy="1336956"/>
          </a:xfrm>
        </p:spPr>
        <p:txBody>
          <a:bodyPr/>
          <a:lstStyle/>
          <a:p>
            <a:r>
              <a:rPr lang="en-US" dirty="0" smtClean="0"/>
              <a:t>Project 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Develop predictive vegetation response model to climate change temperature increase – mid January 2015</a:t>
            </a:r>
          </a:p>
          <a:p>
            <a:r>
              <a:rPr lang="en-US" dirty="0" smtClean="0"/>
              <a:t>Species vulnerability assessments – mid February 2015</a:t>
            </a:r>
          </a:p>
          <a:p>
            <a:r>
              <a:rPr lang="en-US" dirty="0" smtClean="0"/>
              <a:t>Habitat models adjusted for roads and assigned species vulnerability scores – mid March 2015</a:t>
            </a:r>
          </a:p>
          <a:p>
            <a:r>
              <a:rPr lang="en-US" dirty="0" smtClean="0"/>
              <a:t>Projected housing density change effects to habitat – end March 2015</a:t>
            </a:r>
          </a:p>
          <a:p>
            <a:r>
              <a:rPr lang="en-US" dirty="0" smtClean="0"/>
              <a:t>Assessment of high priority areas – mid April 2015</a:t>
            </a:r>
          </a:p>
          <a:p>
            <a:r>
              <a:rPr lang="en-US" dirty="0" smtClean="0"/>
              <a:t>Assessment of conservation areas – early May 2015</a:t>
            </a:r>
          </a:p>
          <a:p>
            <a:r>
              <a:rPr lang="en-US" dirty="0" smtClean="0"/>
              <a:t>Paper or presentation to be determined – May 2015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7055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772958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880534"/>
            <a:ext cx="8042276" cy="5774266"/>
          </a:xfrm>
        </p:spPr>
        <p:txBody>
          <a:bodyPr>
            <a:normAutofit/>
          </a:bodyPr>
          <a:lstStyle/>
          <a:p>
            <a:pPr>
              <a:buNone/>
            </a:pPr>
            <a:endParaRPr lang="en-US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81000" y="880535"/>
            <a:ext cx="83693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 smtClean="0"/>
              <a:t>Bagne</a:t>
            </a:r>
            <a:r>
              <a:rPr lang="en-US" sz="1000" dirty="0" smtClean="0"/>
              <a:t> KE, </a:t>
            </a:r>
            <a:r>
              <a:rPr lang="en-US" sz="1000" dirty="0" err="1" smtClean="0"/>
              <a:t>Friggens</a:t>
            </a:r>
            <a:r>
              <a:rPr lang="en-US" sz="1000" dirty="0" smtClean="0"/>
              <a:t> MM, Finch DM (2011) A system for assessing vulnerability of species (SAVS) to climate change. General Technical Report RMRS-GTR-257. Fort Collins, CO: U.S. Department of Agriculture, Forest Service, Rocky Mountain Research Station.</a:t>
            </a:r>
          </a:p>
          <a:p>
            <a:endParaRPr lang="en-US" sz="1000" dirty="0" smtClean="0"/>
          </a:p>
          <a:p>
            <a:r>
              <a:rPr lang="en-US" sz="1000" dirty="0" smtClean="0"/>
              <a:t>Clark, W.C. (1985) Scales of climate impacts. Climatic Change, 7, 5-27. </a:t>
            </a:r>
          </a:p>
          <a:p>
            <a:endParaRPr lang="en-US" sz="1000" dirty="0" smtClean="0"/>
          </a:p>
          <a:p>
            <a:r>
              <a:rPr lang="en-US" sz="1000" dirty="0" smtClean="0"/>
              <a:t>Coe SJ, Finch DM, </a:t>
            </a:r>
            <a:r>
              <a:rPr lang="en-US" sz="1000" dirty="0" err="1" smtClean="0"/>
              <a:t>Friggens</a:t>
            </a:r>
            <a:r>
              <a:rPr lang="en-US" sz="1000" dirty="0" smtClean="0"/>
              <a:t> MM (2011) An assessment of climate change and vulnerability of wildlife in the Sky Islands of the southwest. General Technical Report RMRS-GTR-XXX. Fort Collins, CO: U.S. Department of Agriculture, Forest Service, Rocky Mountain Research Station. </a:t>
            </a:r>
          </a:p>
          <a:p>
            <a:endParaRPr lang="en-US" sz="1000" dirty="0" smtClean="0"/>
          </a:p>
          <a:p>
            <a:r>
              <a:rPr lang="en-US" sz="1000" dirty="0" smtClean="0"/>
              <a:t>Davison, J.E., S. Coe, D. Finch, E. Rowland, M. </a:t>
            </a:r>
            <a:r>
              <a:rPr lang="en-US" sz="1000" dirty="0" err="1" smtClean="0"/>
              <a:t>Friggens</a:t>
            </a:r>
            <a:r>
              <a:rPr lang="en-US" sz="1000" dirty="0" smtClean="0"/>
              <a:t>, and L.J. </a:t>
            </a:r>
            <a:r>
              <a:rPr lang="en-US" sz="1000" dirty="0" err="1" smtClean="0"/>
              <a:t>Graumlich</a:t>
            </a:r>
            <a:r>
              <a:rPr lang="en-US" sz="1000" dirty="0" smtClean="0"/>
              <a:t>. 2011. Bringing indices of species vulnerability to climate change into geographic space: an assessment across the Coronado National Forest. Biodiversity Conservation 21: 189-204.</a:t>
            </a:r>
          </a:p>
          <a:p>
            <a:endParaRPr lang="en-US" sz="1000" dirty="0" smtClean="0"/>
          </a:p>
          <a:p>
            <a:r>
              <a:rPr lang="en-US" sz="1000" dirty="0" err="1" smtClean="0"/>
              <a:t>Kupfer</a:t>
            </a:r>
            <a:r>
              <a:rPr lang="en-US" sz="1000" dirty="0" smtClean="0"/>
              <a:t>, J.A., J. </a:t>
            </a:r>
            <a:r>
              <a:rPr lang="en-US" sz="1000" dirty="0" err="1" smtClean="0"/>
              <a:t>Balmat</a:t>
            </a:r>
            <a:r>
              <a:rPr lang="en-US" sz="1000" dirty="0" smtClean="0"/>
              <a:t>, and J.L. Smith. 2005. Shifts in the potential distribution of sky island plant communities in response to climate change. USDA Forest Service Proceedings RMRS-P-36. Pages 485-490.</a:t>
            </a:r>
          </a:p>
          <a:p>
            <a:endParaRPr lang="en-US" sz="1000" dirty="0" smtClean="0"/>
          </a:p>
          <a:p>
            <a:r>
              <a:rPr lang="en-US" sz="1000" dirty="0" smtClean="0"/>
              <a:t>McCormack, J.E. Huang, H. and Knowles, L.L. (2009) "Sky Islands" </a:t>
            </a:r>
            <a:r>
              <a:rPr lang="en-US" sz="1000" i="1" dirty="0" smtClean="0"/>
              <a:t>Encyclopedia of Islands</a:t>
            </a:r>
            <a:r>
              <a:rPr lang="en-US" sz="1000" dirty="0" smtClean="0"/>
              <a:t>. University of California Press: Berkeley, CA.</a:t>
            </a:r>
          </a:p>
          <a:p>
            <a:endParaRPr lang="en-US" sz="1000" dirty="0" smtClean="0"/>
          </a:p>
          <a:p>
            <a:r>
              <a:rPr lang="en-US" sz="1000" dirty="0" smtClean="0"/>
              <a:t>Monahan, W. B., J. E. Gross, L. K. </a:t>
            </a:r>
            <a:r>
              <a:rPr lang="en-US" sz="1000" dirty="0" err="1" smtClean="0"/>
              <a:t>Svancara</a:t>
            </a:r>
            <a:r>
              <a:rPr lang="en-US" sz="1000" dirty="0" smtClean="0"/>
              <a:t>, and T. Philippi. 2012. A guide to interpreting </a:t>
            </a:r>
            <a:r>
              <a:rPr lang="en-US" sz="1000" dirty="0" err="1" smtClean="0"/>
              <a:t>NPScape</a:t>
            </a:r>
            <a:r>
              <a:rPr lang="en-US" sz="1000" dirty="0" smtClean="0"/>
              <a:t> data and analyses. Natural Resource Technical Report NPS/NRSS/NRTR—2012/578. National Park Service, Fort Collins, Colorado.</a:t>
            </a:r>
          </a:p>
          <a:p>
            <a:endParaRPr lang="en-US" sz="1000" dirty="0" smtClean="0"/>
          </a:p>
          <a:p>
            <a:r>
              <a:rPr lang="en-US" sz="1000" dirty="0" smtClean="0"/>
              <a:t>Monahan, W. B., D. E. Swann, and J. A. Hubbard. 2013. Landscape dynamics of Saguaro Na­tional Park. Natural Resource Report NPS/NRSS/NRR—2013/615. National Park Service, Fort Collins, Colorado.</a:t>
            </a:r>
          </a:p>
          <a:p>
            <a:endParaRPr lang="en-US" sz="1000" dirty="0" smtClean="0"/>
          </a:p>
          <a:p>
            <a:r>
              <a:rPr lang="en-US" sz="1000" dirty="0" smtClean="0"/>
              <a:t>Monahan, W.B. and N.A. </a:t>
            </a:r>
            <a:r>
              <a:rPr lang="en-US" sz="1000" dirty="0" err="1" smtClean="0"/>
              <a:t>Fisichelli</a:t>
            </a:r>
            <a:r>
              <a:rPr lang="en-US" sz="1000" dirty="0" smtClean="0"/>
              <a:t>. 2014. Climate Exposure of US National Parks in a New Era of Change. </a:t>
            </a:r>
            <a:r>
              <a:rPr lang="en-US" sz="1000" dirty="0" err="1" smtClean="0"/>
              <a:t>PLoS</a:t>
            </a:r>
            <a:r>
              <a:rPr lang="en-US" sz="1000" dirty="0" smtClean="0"/>
              <a:t> ONE 9(7): e101302. doi:10.1371/journal.pone.0101302.</a:t>
            </a:r>
          </a:p>
          <a:p>
            <a:endParaRPr lang="en-US" sz="1000" dirty="0" smtClean="0"/>
          </a:p>
          <a:p>
            <a:r>
              <a:rPr lang="en-US" sz="1000" dirty="0" smtClean="0"/>
              <a:t>National Park Service. </a:t>
            </a:r>
            <a:r>
              <a:rPr lang="en-US" sz="1000" dirty="0" err="1" smtClean="0"/>
              <a:t>n.d</a:t>
            </a:r>
            <a:r>
              <a:rPr lang="en-US" sz="1000" dirty="0" smtClean="0"/>
              <a:t>. General Management Plan Saguaro National Park, Arizona. U.S. Department of the Interior. 403 </a:t>
            </a:r>
            <a:r>
              <a:rPr lang="en-US" sz="1000" dirty="0" err="1" smtClean="0"/>
              <a:t>p</a:t>
            </a:r>
            <a:r>
              <a:rPr lang="en-US" sz="1000" dirty="0" smtClean="0"/>
              <a:t>.</a:t>
            </a:r>
          </a:p>
          <a:p>
            <a:endParaRPr lang="en-US" sz="1000" dirty="0" smtClean="0"/>
          </a:p>
          <a:p>
            <a:r>
              <a:rPr lang="en-US" sz="1000" dirty="0" smtClean="0"/>
              <a:t>National Park Service [NPS] SODN. 2014a. </a:t>
            </a:r>
            <a:r>
              <a:rPr lang="en-US" sz="1000" dirty="0" err="1" smtClean="0"/>
              <a:t>Sonoran</a:t>
            </a:r>
            <a:r>
              <a:rPr lang="en-US" sz="1000" dirty="0" smtClean="0"/>
              <a:t> desert ecosystem. Available at </a:t>
            </a:r>
            <a:r>
              <a:rPr lang="en-US" sz="1000" u="sng" dirty="0" smtClean="0">
                <a:hlinkClick r:id="rId3"/>
              </a:rPr>
              <a:t>http://science.nature.nps.gov/im/units/sodn/sonoran.cfm#biome</a:t>
            </a:r>
            <a:r>
              <a:rPr lang="en-US" sz="1000" dirty="0" smtClean="0"/>
              <a:t> (accessed August 29, 2014).</a:t>
            </a:r>
          </a:p>
          <a:p>
            <a:endParaRPr lang="en-US" sz="1000" dirty="0" smtClean="0"/>
          </a:p>
          <a:p>
            <a:r>
              <a:rPr lang="en-US" sz="1000" dirty="0" smtClean="0"/>
              <a:t>Patrick-Birdwell, C. and S. Avila-</a:t>
            </a:r>
            <a:r>
              <a:rPr lang="en-US" sz="1000" dirty="0" err="1" smtClean="0"/>
              <a:t>Vilegas</a:t>
            </a:r>
            <a:r>
              <a:rPr lang="en-US" sz="1000" dirty="0" smtClean="0"/>
              <a:t>, J. </a:t>
            </a:r>
            <a:r>
              <a:rPr lang="en-US" sz="1000" dirty="0" err="1" smtClean="0"/>
              <a:t>Neeley</a:t>
            </a:r>
            <a:r>
              <a:rPr lang="en-US" sz="1000" dirty="0" smtClean="0"/>
              <a:t>, and L. </a:t>
            </a:r>
            <a:r>
              <a:rPr lang="en-US" sz="1000" dirty="0" err="1" smtClean="0"/>
              <a:t>Misztal</a:t>
            </a:r>
            <a:r>
              <a:rPr lang="en-US" sz="1000" dirty="0" smtClean="0"/>
              <a:t>.  et al. 2012. Mapping and Assessing the Environmental Impacts of Border Tactical Infrastructure in the Sky Island Region in</a:t>
            </a:r>
            <a:r>
              <a:rPr lang="en-US" sz="1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000" dirty="0" smtClean="0"/>
              <a:t>Gottfried, Gerald J.; </a:t>
            </a:r>
            <a:r>
              <a:rPr lang="en-US" sz="1000" dirty="0" err="1" smtClean="0"/>
              <a:t>Ffolliott</a:t>
            </a:r>
            <a:r>
              <a:rPr lang="en-US" sz="1000" dirty="0" smtClean="0"/>
              <a:t>, Peter F.; </a:t>
            </a:r>
            <a:r>
              <a:rPr lang="en-US" sz="1000" dirty="0" err="1" smtClean="0"/>
              <a:t>Gebow</a:t>
            </a:r>
            <a:r>
              <a:rPr lang="en-US" sz="1000" dirty="0" smtClean="0"/>
              <a:t>, Brooke S.; </a:t>
            </a:r>
            <a:r>
              <a:rPr lang="en-US" sz="1000" dirty="0" err="1" smtClean="0"/>
              <a:t>Eskew</a:t>
            </a:r>
            <a:r>
              <a:rPr lang="en-US" sz="1000" dirty="0" smtClean="0"/>
              <a:t>, Lane G.; Collins, Loa C., comps. 2013. Merging science and management in a rapidly changing world: Biodiversity and management of the </a:t>
            </a:r>
            <a:r>
              <a:rPr lang="en-US" sz="1000" dirty="0" err="1" smtClean="0"/>
              <a:t>Madrean</a:t>
            </a:r>
            <a:r>
              <a:rPr lang="en-US" sz="1000" dirty="0" smtClean="0"/>
              <a:t> Archipelago III; 2012 May 1-5; Tucson, AZ. Proceedings. RMRS-P-67. Fort Collins, CO: U.S. Department of Agriculture, Forest Service, Rocky Mountain Research Station.</a:t>
            </a:r>
          </a:p>
          <a:p>
            <a:endParaRPr lang="en-US" sz="1000" dirty="0" smtClean="0"/>
          </a:p>
          <a:p>
            <a:endParaRPr lang="en-US" sz="1000" dirty="0" smtClean="0"/>
          </a:p>
          <a:p>
            <a:endParaRPr lang="en-US" sz="1000" dirty="0" smtClean="0"/>
          </a:p>
          <a:p>
            <a:endParaRPr lang="en-US" sz="1000" dirty="0" smtClean="0"/>
          </a:p>
          <a:p>
            <a:endParaRPr lang="en-US" sz="1000" dirty="0" smtClean="0"/>
          </a:p>
          <a:p>
            <a:endParaRPr lang="en-US" sz="1000" dirty="0" smtClean="0"/>
          </a:p>
          <a:p>
            <a:endParaRPr lang="en-US" sz="1000" dirty="0" smtClean="0"/>
          </a:p>
          <a:p>
            <a:endParaRPr lang="en-US" sz="1000" dirty="0"/>
          </a:p>
        </p:txBody>
      </p:sp>
    </p:spTree>
  </p:cSld>
  <p:clrMapOvr>
    <a:masterClrMapping/>
  </p:clrMapOvr>
  <p:transition advTm="1200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772958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80534"/>
            <a:ext cx="8210551" cy="5774266"/>
          </a:xfrm>
        </p:spPr>
        <p:txBody>
          <a:bodyPr>
            <a:normAutofit/>
          </a:bodyPr>
          <a:lstStyle/>
          <a:p>
            <a:pPr>
              <a:buNone/>
            </a:pPr>
            <a:endParaRPr lang="en-US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81000" y="880534"/>
            <a:ext cx="8369300" cy="5709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Pima County Association of Governments. </a:t>
            </a:r>
            <a:r>
              <a:rPr lang="en-US" sz="1100" dirty="0" err="1" smtClean="0"/>
              <a:t>n.d</a:t>
            </a:r>
            <a:r>
              <a:rPr lang="en-US" sz="1100" dirty="0" smtClean="0"/>
              <a:t>. Population growth. </a:t>
            </a:r>
            <a:r>
              <a:rPr lang="en-US" sz="1100" dirty="0" err="1" smtClean="0"/>
              <a:t>Avaialble</a:t>
            </a:r>
            <a:r>
              <a:rPr lang="en-US" sz="1100" dirty="0" smtClean="0"/>
              <a:t> at </a:t>
            </a:r>
            <a:r>
              <a:rPr lang="en-US" sz="1100" u="sng" dirty="0" smtClean="0">
                <a:hlinkClick r:id="rId3"/>
              </a:rPr>
              <a:t>http://www.pagnet.org/tabid/36/default.aspx(accessed</a:t>
            </a:r>
            <a:r>
              <a:rPr lang="en-US" sz="1100" dirty="0" smtClean="0"/>
              <a:t> </a:t>
            </a:r>
            <a:r>
              <a:rPr lang="en-US" sz="1100" dirty="0" err="1" smtClean="0"/>
              <a:t>Spetember</a:t>
            </a:r>
            <a:r>
              <a:rPr lang="en-US" sz="1100" dirty="0" smtClean="0"/>
              <a:t> 14, 2014).</a:t>
            </a:r>
          </a:p>
          <a:p>
            <a:endParaRPr lang="en-US" sz="1100" dirty="0" smtClean="0"/>
          </a:p>
          <a:p>
            <a:r>
              <a:rPr lang="en-US" sz="1100" dirty="0" smtClean="0"/>
              <a:t>Sky Island Alliance. 2011 </a:t>
            </a:r>
            <a:r>
              <a:rPr lang="en-US" sz="1100" dirty="0" err="1" smtClean="0"/>
              <a:t>skyislandalliance.org</a:t>
            </a:r>
            <a:r>
              <a:rPr lang="en-US" sz="1100" dirty="0" smtClean="0"/>
              <a:t> (accessed November 1, 2011).</a:t>
            </a:r>
          </a:p>
          <a:p>
            <a:endParaRPr lang="en-US" sz="1100" dirty="0" smtClean="0"/>
          </a:p>
          <a:p>
            <a:r>
              <a:rPr lang="en-US" sz="1100" dirty="0" err="1" smtClean="0"/>
              <a:t>SWReGAP</a:t>
            </a:r>
            <a:r>
              <a:rPr lang="en-US" sz="1100" dirty="0" smtClean="0"/>
              <a:t> (2011) </a:t>
            </a:r>
            <a:r>
              <a:rPr lang="en-US" sz="1100" dirty="0" err="1" smtClean="0"/>
              <a:t>SWReGAP</a:t>
            </a:r>
            <a:r>
              <a:rPr lang="en-US" sz="1100" dirty="0" smtClean="0"/>
              <a:t> animal habitat models. Available at </a:t>
            </a:r>
            <a:r>
              <a:rPr lang="en-US" sz="1100" dirty="0" err="1" smtClean="0"/>
              <a:t>http://fws-nmcfwru.nmsu.edu/swregap/habitatreview/instructions.htm.</a:t>
            </a:r>
            <a:r>
              <a:rPr lang="en-US" sz="1100" dirty="0" smtClean="0"/>
              <a:t> (accessed October 1, 2014).</a:t>
            </a:r>
          </a:p>
          <a:p>
            <a:endParaRPr lang="en-US" sz="1100" dirty="0" smtClean="0"/>
          </a:p>
          <a:p>
            <a:r>
              <a:rPr lang="en-US" sz="1100" dirty="0" err="1" smtClean="0"/>
              <a:t>Theobald</a:t>
            </a:r>
            <a:r>
              <a:rPr lang="en-US" sz="1100" dirty="0" smtClean="0"/>
              <a:t>, D.M. 2005. Landscape patterns of exurban growth in the USA from 1980 to 2020. Ecology and Society 10:32. (online) </a:t>
            </a:r>
            <a:r>
              <a:rPr lang="en-US" sz="1100" u="sng" dirty="0" smtClean="0">
                <a:hlinkClick r:id="rId4"/>
              </a:rPr>
              <a:t>http://www.ecologyandsociety.org</a:t>
            </a:r>
            <a:endParaRPr lang="en-US" sz="1100" u="sng" dirty="0" smtClean="0"/>
          </a:p>
          <a:p>
            <a:endParaRPr lang="en-US" sz="1100" u="sng" dirty="0" smtClean="0"/>
          </a:p>
          <a:p>
            <a:r>
              <a:rPr lang="en-US" sz="1100" dirty="0" smtClean="0"/>
              <a:t>United States Census Bureau. 2012. Table 1: </a:t>
            </a:r>
            <a:r>
              <a:rPr lang="en-US" sz="1100" u="sng" dirty="0" smtClean="0">
                <a:hlinkClick r:id="rId5"/>
              </a:rPr>
              <a:t>Ranking of census 2000 and projected 2030 state population and </a:t>
            </a:r>
            <a:r>
              <a:rPr lang="en-US" sz="1100" u="sng" dirty="0" err="1" smtClean="0">
                <a:hlinkClick r:id="rId5"/>
              </a:rPr>
              <a:t>change</a:t>
            </a:r>
            <a:r>
              <a:rPr lang="en-US" sz="1100" dirty="0" err="1" smtClean="0"/>
              <a:t>.Available</a:t>
            </a:r>
            <a:r>
              <a:rPr lang="en-US" sz="1100" dirty="0" smtClean="0"/>
              <a:t> at </a:t>
            </a:r>
            <a:r>
              <a:rPr lang="en-US" sz="1100" u="sng" dirty="0" smtClean="0">
                <a:hlinkClick r:id="rId6"/>
              </a:rPr>
              <a:t>http://www.census.gov/population/projections/data/state/projectionsagesex.html(accessed</a:t>
            </a:r>
            <a:r>
              <a:rPr lang="en-US" sz="1100" dirty="0" smtClean="0"/>
              <a:t> October 12, 2014).</a:t>
            </a:r>
          </a:p>
          <a:p>
            <a:endParaRPr lang="en-US" sz="1100" dirty="0" smtClean="0"/>
          </a:p>
          <a:p>
            <a:r>
              <a:rPr lang="en-US" sz="1100" dirty="0" smtClean="0"/>
              <a:t>United States Geological Survey National Gap Analysis Program. 2005. Southwest Regional GAP Analysis Project—Land Cover Descriptions. RS/GIS Laboratory, College of Natural Resources, Utah State University.</a:t>
            </a:r>
          </a:p>
          <a:p>
            <a:endParaRPr lang="en-US" sz="1100" u="sng" dirty="0" smtClean="0"/>
          </a:p>
          <a:p>
            <a:r>
              <a:rPr lang="en-US" sz="1100" dirty="0" err="1" smtClean="0"/>
              <a:t>Warshall</a:t>
            </a:r>
            <a:r>
              <a:rPr lang="en-US" sz="1100" dirty="0" smtClean="0"/>
              <a:t>, P. 1995. The </a:t>
            </a:r>
            <a:r>
              <a:rPr lang="en-US" sz="1100" dirty="0" err="1" smtClean="0"/>
              <a:t>Madrean</a:t>
            </a:r>
            <a:r>
              <a:rPr lang="en-US" sz="1100" dirty="0" smtClean="0"/>
              <a:t> Sky Island Archipelago: A planetary overview. In: </a:t>
            </a:r>
            <a:r>
              <a:rPr lang="en-US" sz="1100" dirty="0" err="1" smtClean="0"/>
              <a:t>DeBano</a:t>
            </a:r>
            <a:r>
              <a:rPr lang="en-US" sz="1100" dirty="0" smtClean="0"/>
              <a:t>, L.H., P.F. </a:t>
            </a:r>
            <a:r>
              <a:rPr lang="en-US" sz="1100" dirty="0" err="1" smtClean="0"/>
              <a:t>Folliott</a:t>
            </a:r>
            <a:r>
              <a:rPr lang="en-US" sz="1100" dirty="0" smtClean="0"/>
              <a:t>, A. Ortega-Rubio, G. Gottfried, R.H. </a:t>
            </a:r>
            <a:r>
              <a:rPr lang="en-US" sz="1100" dirty="0" err="1" smtClean="0"/>
              <a:t>Hamre</a:t>
            </a:r>
            <a:r>
              <a:rPr lang="en-US" sz="1100" dirty="0" smtClean="0"/>
              <a:t>, and C.B. </a:t>
            </a:r>
            <a:r>
              <a:rPr lang="en-US" sz="1100" dirty="0" err="1" smtClean="0"/>
              <a:t>Edminster</a:t>
            </a:r>
            <a:r>
              <a:rPr lang="en-US" sz="1100" dirty="0" smtClean="0"/>
              <a:t>, tech. </a:t>
            </a:r>
            <a:r>
              <a:rPr lang="en-US" sz="1100" dirty="0" err="1" smtClean="0"/>
              <a:t>coords</a:t>
            </a:r>
            <a:r>
              <a:rPr lang="en-US" sz="1100" dirty="0" smtClean="0"/>
              <a:t>. Biodiversity and management of the </a:t>
            </a:r>
            <a:r>
              <a:rPr lang="en-US" sz="1100" dirty="0" err="1" smtClean="0"/>
              <a:t>Madrean</a:t>
            </a:r>
            <a:r>
              <a:rPr lang="en-US" sz="1100" dirty="0" smtClean="0"/>
              <a:t> Archipelago: The Sky Islands of south­western United States and northwestern Mexico. 1994 Sept. 19-23; Tucson, AZ. Gen. Tech. Rep. RM-GTR-264. Fort Collins, CO: U.S. Department of Agriculture, Forest Service, Rocky Mountain Forest and Range Experiment Station. 669p.</a:t>
            </a:r>
          </a:p>
          <a:p>
            <a:endParaRPr lang="en-US" sz="1100" dirty="0" smtClean="0"/>
          </a:p>
          <a:p>
            <a:r>
              <a:rPr lang="en-US" sz="1100" dirty="0" err="1" smtClean="0"/>
              <a:t>Wiens</a:t>
            </a:r>
            <a:r>
              <a:rPr lang="en-US" sz="1100" dirty="0" smtClean="0"/>
              <a:t>, J.A. (1989) Spatial scaling in ecology. Functional Ecology, 3, 385-397.</a:t>
            </a:r>
          </a:p>
          <a:p>
            <a:endParaRPr lang="en-US" sz="1100" dirty="0" smtClean="0"/>
          </a:p>
          <a:p>
            <a:endParaRPr lang="en-US" sz="1000" dirty="0" smtClean="0"/>
          </a:p>
          <a:p>
            <a:endParaRPr lang="en-US" sz="1000" dirty="0" smtClean="0"/>
          </a:p>
          <a:p>
            <a:endParaRPr lang="en-US" sz="1000" dirty="0" smtClean="0"/>
          </a:p>
          <a:p>
            <a:endParaRPr lang="en-US" sz="1000" dirty="0" smtClean="0"/>
          </a:p>
          <a:p>
            <a:endParaRPr lang="en-US" sz="1000" dirty="0" smtClean="0"/>
          </a:p>
          <a:p>
            <a:endParaRPr lang="en-US" sz="1000" dirty="0" smtClean="0"/>
          </a:p>
          <a:p>
            <a:endParaRPr lang="en-US" sz="1000" dirty="0" smtClean="0"/>
          </a:p>
          <a:p>
            <a:endParaRPr lang="en-US" sz="1000" dirty="0" smtClean="0"/>
          </a:p>
          <a:p>
            <a:endParaRPr lang="en-US" sz="1000" dirty="0"/>
          </a:p>
        </p:txBody>
      </p:sp>
    </p:spTree>
  </p:cSld>
  <p:clrMapOvr>
    <a:masterClrMapping/>
  </p:clrMapOvr>
  <p:transition advTm="1200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Acknowledgements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49275" y="1444533"/>
            <a:ext cx="8042276" cy="4343400"/>
          </a:xfrm>
        </p:spPr>
        <p:txBody>
          <a:bodyPr/>
          <a:lstStyle/>
          <a:p>
            <a:pPr algn="ctr">
              <a:buNone/>
            </a:pPr>
            <a:r>
              <a:rPr lang="en-US" sz="4000" dirty="0" smtClean="0"/>
              <a:t>  Thank you to Justine </a:t>
            </a:r>
            <a:r>
              <a:rPr lang="en-US" sz="4000" dirty="0" err="1" smtClean="0"/>
              <a:t>Blanford</a:t>
            </a:r>
            <a:r>
              <a:rPr lang="en-US" sz="4000" dirty="0" smtClean="0"/>
              <a:t> for her advisement.</a:t>
            </a:r>
          </a:p>
          <a:p>
            <a:pPr>
              <a:buNone/>
            </a:pPr>
            <a:r>
              <a:rPr lang="en-US" dirty="0" smtClean="0"/>
              <a:t>                       </a:t>
            </a:r>
          </a:p>
          <a:p>
            <a:pPr>
              <a:buNone/>
            </a:pPr>
            <a:r>
              <a:rPr lang="en-US" dirty="0" smtClean="0"/>
              <a:t>    </a:t>
            </a:r>
            <a:endParaRPr lang="en-US" dirty="0"/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success-and-happiness-400x294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48267" y="958532"/>
            <a:ext cx="7061200" cy="52959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5979"/>
            <a:ext cx="8042276" cy="1336956"/>
          </a:xfrm>
        </p:spPr>
        <p:txBody>
          <a:bodyPr/>
          <a:lstStyle/>
          <a:p>
            <a:r>
              <a:rPr lang="en-US" sz="3600" dirty="0" smtClean="0"/>
              <a:t>Questions?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5757330" y="6254432"/>
            <a:ext cx="35390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Photo Credit: </a:t>
            </a:r>
            <a:r>
              <a:rPr lang="en-US" sz="1100" dirty="0" err="1" smtClean="0"/>
              <a:t>Sonoran</a:t>
            </a:r>
            <a:r>
              <a:rPr lang="en-US" sz="1100" dirty="0" smtClean="0"/>
              <a:t> Desert NPS</a:t>
            </a:r>
            <a:endParaRPr lang="en-US" sz="1100" dirty="0"/>
          </a:p>
        </p:txBody>
      </p:sp>
      <p:sp>
        <p:nvSpPr>
          <p:cNvPr id="6" name="TextBox 5"/>
          <p:cNvSpPr txBox="1"/>
          <p:nvPr/>
        </p:nvSpPr>
        <p:spPr>
          <a:xfrm>
            <a:off x="948267" y="6276027"/>
            <a:ext cx="35390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View of Rincon Mountain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914401" y="938140"/>
            <a:ext cx="71859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“We simply need that wild country available to us [and other species]</a:t>
            </a:r>
          </a:p>
          <a:p>
            <a:r>
              <a:rPr lang="en-US" dirty="0" smtClean="0"/>
              <a:t>Even if we never do more than drive to its edge and look in. For it </a:t>
            </a:r>
          </a:p>
          <a:p>
            <a:r>
              <a:rPr lang="en-US" dirty="0" smtClean="0"/>
              <a:t>can be a means of reassuring ourselves of our sanity as creatures.</a:t>
            </a:r>
          </a:p>
          <a:p>
            <a:r>
              <a:rPr lang="en-US" dirty="0" smtClean="0"/>
              <a:t>a part of the geography of hope.</a:t>
            </a:r>
            <a:r>
              <a:rPr lang="en-US" i="1" dirty="0" smtClean="0"/>
              <a:t>”    Wallace </a:t>
            </a:r>
            <a:r>
              <a:rPr lang="en-US" i="1" dirty="0" err="1" smtClean="0"/>
              <a:t>Stegner</a:t>
            </a:r>
            <a:endParaRPr lang="en-US" i="1" dirty="0" smtClean="0"/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7"/>
            <a:ext cx="8042276" cy="978273"/>
          </a:xfrm>
        </p:spPr>
        <p:txBody>
          <a:bodyPr/>
          <a:lstStyle/>
          <a:p>
            <a:r>
              <a:rPr lang="en-US" dirty="0" smtClean="0"/>
              <a:t>Sky Islands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100138"/>
            <a:ext cx="8042276" cy="4343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20 </a:t>
            </a:r>
            <a:r>
              <a:rPr lang="en-US" dirty="0"/>
              <a:t>sky island complexes in the </a:t>
            </a:r>
            <a:r>
              <a:rPr lang="en-US" dirty="0" smtClean="0"/>
              <a:t>world each </a:t>
            </a:r>
            <a:r>
              <a:rPr lang="en-US" dirty="0"/>
              <a:t>with a distinct origin, spatial arrangement</a:t>
            </a:r>
            <a:r>
              <a:rPr lang="en-US" dirty="0" smtClean="0"/>
              <a:t>, age</a:t>
            </a:r>
            <a:r>
              <a:rPr lang="en-US" dirty="0"/>
              <a:t>, and climate history.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962" y="2118508"/>
            <a:ext cx="7962901" cy="4334679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00026" y="2328864"/>
            <a:ext cx="8558212" cy="90011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47586" y="6555747"/>
            <a:ext cx="29578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Source: McCormack, Huang, Knowles, 2009</a:t>
            </a:r>
            <a:endParaRPr lang="en-US" sz="11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0912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100" y="270476"/>
            <a:ext cx="2265363" cy="1336956"/>
          </a:xfrm>
        </p:spPr>
        <p:txBody>
          <a:bodyPr/>
          <a:lstStyle/>
          <a:p>
            <a:r>
              <a:rPr lang="en-US" dirty="0" smtClean="0"/>
              <a:t>Sky Islands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9909" y="2209552"/>
            <a:ext cx="22653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High-elevations are separated by lowlands.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8425" y="107577"/>
            <a:ext cx="6505575" cy="31545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47586" y="2880982"/>
            <a:ext cx="29578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Source: McCormack, Huang, Knowles, 2009</a:t>
            </a:r>
            <a:endParaRPr lang="en-US" sz="1100" dirty="0"/>
          </a:p>
        </p:txBody>
      </p:sp>
      <p:sp>
        <p:nvSpPr>
          <p:cNvPr id="7" name="TextBox 6"/>
          <p:cNvSpPr txBox="1"/>
          <p:nvPr/>
        </p:nvSpPr>
        <p:spPr>
          <a:xfrm>
            <a:off x="1935788" y="4797675"/>
            <a:ext cx="5239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Provide a window into:  </a:t>
            </a:r>
            <a:r>
              <a:rPr lang="en-US" b="1" dirty="0" smtClean="0"/>
              <a:t>Evolutionary Processes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219781" y="3420225"/>
            <a:ext cx="8733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Geographical isolation is one of the major drivers of speciation as exemplified by species on </a:t>
            </a:r>
            <a:r>
              <a:rPr lang="en-US" dirty="0" smtClean="0"/>
              <a:t>islands.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710268" y="4351301"/>
            <a:ext cx="60478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Important regions to conserve: </a:t>
            </a:r>
            <a:r>
              <a:rPr lang="en-US" dirty="0" smtClean="0"/>
              <a:t>high species diversity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6380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05" y="423335"/>
            <a:ext cx="3836458" cy="1621573"/>
          </a:xfrm>
        </p:spPr>
        <p:txBody>
          <a:bodyPr/>
          <a:lstStyle/>
          <a:p>
            <a:r>
              <a:rPr lang="en-US" dirty="0" err="1" smtClean="0"/>
              <a:t>Madrean</a:t>
            </a:r>
            <a:r>
              <a:rPr lang="en-US" dirty="0" smtClean="0"/>
              <a:t> Sky Island Complex</a:t>
            </a:r>
            <a:endParaRPr lang="en-US" dirty="0"/>
          </a:p>
        </p:txBody>
      </p:sp>
      <p:pic>
        <p:nvPicPr>
          <p:cNvPr id="4" name="Content Placeholder 3" descr="Grain Train Store Front.jpg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3894663" y="288385"/>
            <a:ext cx="5063587" cy="6383352"/>
          </a:xfrm>
        </p:spPr>
      </p:pic>
      <p:sp>
        <p:nvSpPr>
          <p:cNvPr id="5" name="Rectangle 4"/>
          <p:cNvSpPr/>
          <p:nvPr/>
        </p:nvSpPr>
        <p:spPr>
          <a:xfrm>
            <a:off x="465666" y="2197437"/>
            <a:ext cx="3217334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Total area is a little over 10 million acres, and Rincon Mountain is one of the forested islands within this complex.</a:t>
            </a:r>
          </a:p>
          <a:p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7403493" y="6625597"/>
            <a:ext cx="16668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Source: Coe et al. 2012</a:t>
            </a:r>
            <a:endParaRPr lang="en-US" sz="1100" dirty="0"/>
          </a:p>
        </p:txBody>
      </p:sp>
      <p:pic>
        <p:nvPicPr>
          <p:cNvPr id="7" name="Picture 6" descr="2012-10-19_Jaguar_w-tex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05" y="3542112"/>
            <a:ext cx="4322291" cy="328201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rot="10800000" flipV="1">
            <a:off x="3907367" y="2827866"/>
            <a:ext cx="1896534" cy="1375827"/>
          </a:xfrm>
          <a:prstGeom prst="straightConnector1">
            <a:avLst/>
          </a:prstGeom>
          <a:ln w="69850"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17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7"/>
            <a:ext cx="8042276" cy="863973"/>
          </a:xfrm>
        </p:spPr>
        <p:txBody>
          <a:bodyPr/>
          <a:lstStyle/>
          <a:p>
            <a:r>
              <a:rPr lang="en-US" dirty="0" err="1" smtClean="0"/>
              <a:t>Madrean</a:t>
            </a:r>
            <a:r>
              <a:rPr lang="en-US" dirty="0" smtClean="0"/>
              <a:t> Archipelago</a:t>
            </a:r>
            <a:endParaRPr lang="en-US" dirty="0"/>
          </a:p>
        </p:txBody>
      </p:sp>
      <p:pic>
        <p:nvPicPr>
          <p:cNvPr id="5" name="Picture 4" descr="::::MABA_2014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59237" y="1411808"/>
            <a:ext cx="4940301" cy="4156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0013" y="1285912"/>
            <a:ext cx="3900487" cy="50434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Located in southeastern </a:t>
            </a:r>
            <a:r>
              <a:rPr lang="en-US" sz="2000" dirty="0">
                <a:solidFill>
                  <a:schemeClr val="tx1"/>
                </a:solidFill>
              </a:rPr>
              <a:t>Arizona and </a:t>
            </a:r>
            <a:r>
              <a:rPr lang="en-US" sz="2000" dirty="0" smtClean="0">
                <a:solidFill>
                  <a:schemeClr val="tx1"/>
                </a:solidFill>
              </a:rPr>
              <a:t>southwestern New </a:t>
            </a:r>
            <a:r>
              <a:rPr lang="en-US" sz="2000" dirty="0">
                <a:solidFill>
                  <a:schemeClr val="tx1"/>
                </a:solidFill>
              </a:rPr>
              <a:t>Mexico</a:t>
            </a:r>
            <a:r>
              <a:rPr lang="en-US" sz="2000" dirty="0" smtClean="0">
                <a:solidFill>
                  <a:schemeClr val="tx1"/>
                </a:solidFill>
              </a:rPr>
              <a:t>, and northwest </a:t>
            </a:r>
            <a:r>
              <a:rPr lang="en-US" sz="2000" dirty="0">
                <a:solidFill>
                  <a:schemeClr val="tx1"/>
                </a:solidFill>
              </a:rPr>
              <a:t>Mexico (Sonora </a:t>
            </a:r>
            <a:r>
              <a:rPr lang="en-US" sz="2000" dirty="0" smtClean="0">
                <a:solidFill>
                  <a:schemeClr val="tx1"/>
                </a:solidFill>
              </a:rPr>
              <a:t>and Chihuahua)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Situated between </a:t>
            </a:r>
            <a:r>
              <a:rPr lang="en-US" sz="2000" dirty="0">
                <a:solidFill>
                  <a:schemeClr val="tx1"/>
                </a:solidFill>
              </a:rPr>
              <a:t>four major ecosystems: the</a:t>
            </a:r>
            <a:r>
              <a:rPr lang="en-US" sz="2000" dirty="0" smtClean="0">
                <a:solidFill>
                  <a:schemeClr val="tx1"/>
                </a:solidFill>
              </a:rPr>
              <a:t> Sierra Madres and Rocky Mountains and </a:t>
            </a:r>
            <a:r>
              <a:rPr lang="en-US" sz="2000" dirty="0">
                <a:solidFill>
                  <a:schemeClr val="tx1"/>
                </a:solidFill>
              </a:rPr>
              <a:t>the Sonoran and </a:t>
            </a:r>
            <a:r>
              <a:rPr lang="en-US" sz="2000" dirty="0" err="1">
                <a:solidFill>
                  <a:schemeClr val="tx1"/>
                </a:solidFill>
              </a:rPr>
              <a:t>Chihuahuan</a:t>
            </a:r>
            <a:r>
              <a:rPr lang="en-US" sz="2000" dirty="0" smtClean="0">
                <a:solidFill>
                  <a:schemeClr val="tx1"/>
                </a:solidFill>
              </a:rPr>
              <a:t> Deserts</a:t>
            </a:r>
            <a:r>
              <a:rPr lang="en-US" sz="2000" dirty="0">
                <a:solidFill>
                  <a:schemeClr val="tx1"/>
                </a:solidFill>
              </a:rPr>
              <a:t>. 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Connects North America’s two largest deserts and is a ‘stepping stone’ between two major mountain ranges</a:t>
            </a:r>
            <a:r>
              <a:rPr lang="en-US" sz="1400" dirty="0" smtClean="0">
                <a:solidFill>
                  <a:schemeClr val="tx1"/>
                </a:solidFill>
              </a:rPr>
              <a:t>. </a:t>
            </a:r>
            <a:endParaRPr lang="en-US" sz="2000" dirty="0"/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4102100" y="5534721"/>
            <a:ext cx="4940301" cy="3242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100" dirty="0" smtClean="0">
                <a:solidFill>
                  <a:schemeClr val="tx1"/>
                </a:solidFill>
              </a:rPr>
              <a:t>Map Source: Sky Island Alliance 2014</a:t>
            </a:r>
            <a:endParaRPr lang="en-US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0199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7"/>
            <a:ext cx="8042276" cy="857623"/>
          </a:xfrm>
        </p:spPr>
        <p:txBody>
          <a:bodyPr/>
          <a:lstStyle/>
          <a:p>
            <a:r>
              <a:rPr lang="en-US" dirty="0" smtClean="0"/>
              <a:t> Stacked Biomes</a:t>
            </a:r>
            <a:endParaRPr lang="en-US" dirty="0"/>
          </a:p>
        </p:txBody>
      </p:sp>
      <p:pic>
        <p:nvPicPr>
          <p:cNvPr id="4" name="Content Placeholder 3" descr="2573435164_af012c8b9c_b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80748" y="1062625"/>
            <a:ext cx="7510803" cy="5415247"/>
          </a:xfrm>
        </p:spPr>
      </p:pic>
      <p:sp>
        <p:nvSpPr>
          <p:cNvPr id="5" name="TextBox 4"/>
          <p:cNvSpPr txBox="1"/>
          <p:nvPr/>
        </p:nvSpPr>
        <p:spPr>
          <a:xfrm>
            <a:off x="1642294" y="6233195"/>
            <a:ext cx="35537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Figure Credit: NPS </a:t>
            </a:r>
            <a:r>
              <a:rPr lang="en-US" sz="1100" dirty="0" err="1" smtClean="0"/>
              <a:t>Sonoran</a:t>
            </a:r>
            <a:r>
              <a:rPr lang="en-US" sz="1100" dirty="0" smtClean="0"/>
              <a:t> Desert I&amp;M</a:t>
            </a:r>
            <a:endParaRPr lang="en-US" sz="1100" dirty="0"/>
          </a:p>
        </p:txBody>
      </p:sp>
    </p:spTree>
  </p:cSld>
  <p:clrMapOvr>
    <a:masterClrMapping/>
  </p:clrMapOvr>
  <p:transition advTm="12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9556" y="1394817"/>
            <a:ext cx="4357686" cy="3585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900" dirty="0" smtClean="0"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en-US" sz="1900" dirty="0" smtClean="0">
                <a:ea typeface="Verdana" panose="020B0604030504040204" pitchFamily="34" charset="0"/>
                <a:cs typeface="Times New Roman" panose="02020603050405020304" pitchFamily="18" charset="0"/>
              </a:rPr>
              <a:t>The </a:t>
            </a:r>
            <a:r>
              <a:rPr lang="en-US" sz="1900" dirty="0">
                <a:ea typeface="Verdana" panose="020B0604030504040204" pitchFamily="34" charset="0"/>
                <a:cs typeface="Times New Roman" panose="02020603050405020304" pitchFamily="18" charset="0"/>
              </a:rPr>
              <a:t>convergence of weather patterns, flora and faunal realms, and climatic conditions create a “</a:t>
            </a:r>
            <a:r>
              <a:rPr lang="en-US" sz="1900" dirty="0" err="1">
                <a:ea typeface="Verdana" panose="020B0604030504040204" pitchFamily="34" charset="0"/>
                <a:cs typeface="Times New Roman" panose="02020603050405020304" pitchFamily="18" charset="0"/>
              </a:rPr>
              <a:t>megadiversity</a:t>
            </a:r>
            <a:r>
              <a:rPr lang="en-US" sz="1900" dirty="0">
                <a:ea typeface="Verdana" panose="020B0604030504040204" pitchFamily="34" charset="0"/>
                <a:cs typeface="Times New Roman" panose="02020603050405020304" pitchFamily="18" charset="0"/>
              </a:rPr>
              <a:t>” center resulting </a:t>
            </a:r>
            <a:r>
              <a:rPr lang="en-US" sz="1900" dirty="0" smtClean="0">
                <a:ea typeface="Verdana" panose="020B0604030504040204" pitchFamily="34" charset="0"/>
                <a:cs typeface="Times New Roman" panose="02020603050405020304" pitchFamily="18" charset="0"/>
              </a:rPr>
              <a:t>in:</a:t>
            </a:r>
          </a:p>
          <a:p>
            <a:endParaRPr lang="en-US" sz="1900" dirty="0" smtClean="0"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en-US" sz="1900" i="1" dirty="0" smtClean="0">
                <a:ea typeface="Verdana" panose="020B0604030504040204" pitchFamily="34" charset="0"/>
                <a:cs typeface="Times New Roman" panose="02020603050405020304" pitchFamily="18" charset="0"/>
              </a:rPr>
              <a:t>“</a:t>
            </a:r>
            <a:r>
              <a:rPr lang="en-US" sz="1900" i="1" dirty="0">
                <a:ea typeface="Verdana" panose="020B0604030504040204" pitchFamily="34" charset="0"/>
                <a:cs typeface="Times New Roman" panose="02020603050405020304" pitchFamily="18" charset="0"/>
              </a:rPr>
              <a:t>greater species richness, greater endemism, more </a:t>
            </a:r>
            <a:r>
              <a:rPr lang="en-US" sz="1900" i="1" dirty="0" err="1">
                <a:ea typeface="Verdana" panose="020B0604030504040204" pitchFamily="34" charset="0"/>
                <a:cs typeface="Times New Roman" panose="02020603050405020304" pitchFamily="18" charset="0"/>
              </a:rPr>
              <a:t>clinal</a:t>
            </a:r>
            <a:r>
              <a:rPr lang="en-US" sz="1900" i="1" dirty="0">
                <a:ea typeface="Verdana" panose="020B0604030504040204" pitchFamily="34" charset="0"/>
                <a:cs typeface="Times New Roman" panose="02020603050405020304" pitchFamily="18" charset="0"/>
              </a:rPr>
              <a:t> variation, more </a:t>
            </a:r>
            <a:r>
              <a:rPr lang="en-US" sz="1900" i="1" dirty="0" err="1">
                <a:ea typeface="Verdana" panose="020B0604030504040204" pitchFamily="34" charset="0"/>
                <a:cs typeface="Times New Roman" panose="02020603050405020304" pitchFamily="18" charset="0"/>
              </a:rPr>
              <a:t>biogeographical</a:t>
            </a:r>
            <a:r>
              <a:rPr lang="en-US" sz="1900" i="1" dirty="0">
                <a:ea typeface="Verdana" panose="020B0604030504040204" pitchFamily="34" charset="0"/>
                <a:cs typeface="Times New Roman" panose="02020603050405020304" pitchFamily="18" charset="0"/>
              </a:rPr>
              <a:t> specialties, and unique cultivars compared to other inland terrains” </a:t>
            </a:r>
            <a:r>
              <a:rPr lang="en-US" sz="1900" i="1" dirty="0" smtClean="0"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>
                <a:ea typeface="Verdana" panose="020B0604030504040204" pitchFamily="34" charset="0"/>
                <a:cs typeface="Times New Roman" panose="02020603050405020304" pitchFamily="18" charset="0"/>
              </a:rPr>
              <a:t>(</a:t>
            </a:r>
            <a:r>
              <a:rPr lang="en-US" sz="1900" dirty="0" err="1">
                <a:ea typeface="Verdana" panose="020B0604030504040204" pitchFamily="34" charset="0"/>
                <a:cs typeface="Times New Roman" panose="02020603050405020304" pitchFamily="18" charset="0"/>
              </a:rPr>
              <a:t>Warshall</a:t>
            </a:r>
            <a:r>
              <a:rPr lang="en-US" sz="1900" dirty="0">
                <a:ea typeface="Verdana" panose="020B0604030504040204" pitchFamily="34" charset="0"/>
                <a:cs typeface="Times New Roman" panose="02020603050405020304" pitchFamily="18" charset="0"/>
              </a:rPr>
              <a:t> 1995). </a:t>
            </a:r>
            <a:endParaRPr lang="en-US" sz="1900" dirty="0" smtClean="0"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endParaRPr lang="en-US" dirty="0"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3" descr="2573435164_af012c8b9c_b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96537" y="152812"/>
            <a:ext cx="4847461" cy="3725892"/>
          </a:xfr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142875"/>
            <a:ext cx="4234632" cy="943862"/>
          </a:xfrm>
        </p:spPr>
        <p:txBody>
          <a:bodyPr/>
          <a:lstStyle/>
          <a:p>
            <a:r>
              <a:rPr lang="en-US" i="1" dirty="0" smtClean="0"/>
              <a:t>“</a:t>
            </a:r>
            <a:r>
              <a:rPr lang="en-US" i="1" dirty="0" err="1" smtClean="0"/>
              <a:t>Megadiversity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9556" y="4907468"/>
            <a:ext cx="423698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900" dirty="0" smtClean="0"/>
              <a:t>2005 </a:t>
            </a:r>
            <a:r>
              <a:rPr lang="en-US" sz="1900" dirty="0" err="1" smtClean="0"/>
              <a:t>Madrean</a:t>
            </a:r>
            <a:r>
              <a:rPr lang="en-US" sz="1900" dirty="0" smtClean="0"/>
              <a:t> </a:t>
            </a:r>
            <a:r>
              <a:rPr lang="en-US" sz="1900" dirty="0"/>
              <a:t>pine-oak </a:t>
            </a:r>
            <a:r>
              <a:rPr lang="en-US" sz="1900" dirty="0" smtClean="0"/>
              <a:t>woodland designated biological hotspot.  </a:t>
            </a:r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417242" y="4263420"/>
            <a:ext cx="4572000" cy="213904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900" dirty="0"/>
              <a:t>H</a:t>
            </a:r>
            <a:r>
              <a:rPr lang="en-US" sz="1900" dirty="0" smtClean="0"/>
              <a:t>igh </a:t>
            </a:r>
            <a:r>
              <a:rPr lang="en-US" sz="1900" dirty="0"/>
              <a:t>number of federally protected areas along </a:t>
            </a:r>
            <a:r>
              <a:rPr lang="en-US" sz="1900" dirty="0" smtClean="0"/>
              <a:t>the </a:t>
            </a:r>
            <a:r>
              <a:rPr lang="en-US" sz="1900" dirty="0"/>
              <a:t>border—including national wildlife refuges, wilderness areas, national monuments, riparian national conservation areas, and national parks in Mexico and the United </a:t>
            </a:r>
            <a:r>
              <a:rPr lang="en-US" sz="1900" dirty="0" smtClean="0"/>
              <a:t>States (SIA </a:t>
            </a:r>
            <a:r>
              <a:rPr lang="en-US" sz="1900" dirty="0"/>
              <a:t>2011).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76794" y="6444885"/>
            <a:ext cx="237917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Source: Patrick-Birdwell et al. 2013</a:t>
            </a:r>
            <a:endParaRPr lang="en-US" sz="1100" dirty="0"/>
          </a:p>
        </p:txBody>
      </p:sp>
      <p:sp>
        <p:nvSpPr>
          <p:cNvPr id="8" name="TextBox 7"/>
          <p:cNvSpPr txBox="1"/>
          <p:nvPr/>
        </p:nvSpPr>
        <p:spPr>
          <a:xfrm>
            <a:off x="6763425" y="3878704"/>
            <a:ext cx="20925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Source: SW GAP Project 2011</a:t>
            </a:r>
            <a:endParaRPr lang="en-US" sz="11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2548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a="http://schemas.openxmlformats.org/drawingml/2006/main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3740</TotalTime>
  <Words>2753</Words>
  <Application>Microsoft Macintosh PowerPoint</Application>
  <PresentationFormat>Letter Paper (8.5x11 in)</PresentationFormat>
  <Paragraphs>370</Paragraphs>
  <Slides>34</Slides>
  <Notes>34</Notes>
  <HiddenSlides>0</HiddenSlides>
  <MMClips>0</MMClips>
  <ScaleCrop>false</ScaleCrop>
  <HeadingPairs>
    <vt:vector size="4" baseType="variant">
      <vt:variant>
        <vt:lpstr>Design Template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Breeze</vt:lpstr>
      <vt:lpstr>Office Theme</vt:lpstr>
      <vt:lpstr> GEOG 596A   Capstone Project Proposal</vt:lpstr>
      <vt:lpstr> Capstone Overview</vt:lpstr>
      <vt:lpstr>Saguaro National Park</vt:lpstr>
      <vt:lpstr>Sky Islands</vt:lpstr>
      <vt:lpstr>Sky Islands</vt:lpstr>
      <vt:lpstr>Madrean Sky Island Complex</vt:lpstr>
      <vt:lpstr>Madrean Archipelago</vt:lpstr>
      <vt:lpstr> Stacked Biomes</vt:lpstr>
      <vt:lpstr>“Megadiversity”</vt:lpstr>
      <vt:lpstr>Study Area</vt:lpstr>
      <vt:lpstr>Climate Change at Saguaro NP</vt:lpstr>
      <vt:lpstr>Climate Change:  Predicted Shifts in Vegetation</vt:lpstr>
      <vt:lpstr>Land Cover/Use Change at Saguaro NP</vt:lpstr>
      <vt:lpstr>Impacts to Species </vt:lpstr>
      <vt:lpstr> Study Site</vt:lpstr>
      <vt:lpstr>Study Objectives</vt:lpstr>
      <vt:lpstr>Slide 17</vt:lpstr>
      <vt:lpstr>Assess Species Vulnerability or Resilience  to Climate Change</vt:lpstr>
      <vt:lpstr>System for Assessing Vulnerability  of Species (SAVS)</vt:lpstr>
      <vt:lpstr>SAVS Questionnaire</vt:lpstr>
      <vt:lpstr>Species Vulnerability Scores</vt:lpstr>
      <vt:lpstr>Species Assessed</vt:lpstr>
      <vt:lpstr>GIS Analyses</vt:lpstr>
      <vt:lpstr>Slide 24</vt:lpstr>
      <vt:lpstr>Slide 25</vt:lpstr>
      <vt:lpstr>Slide 26</vt:lpstr>
      <vt:lpstr>Slide 27</vt:lpstr>
      <vt:lpstr>Slide 28</vt:lpstr>
      <vt:lpstr>How Can Results be Applied?</vt:lpstr>
      <vt:lpstr>Project Timeline</vt:lpstr>
      <vt:lpstr>References</vt:lpstr>
      <vt:lpstr>References</vt:lpstr>
      <vt:lpstr>Acknowledgements </vt:lpstr>
      <vt:lpstr>Questions?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 -             GEOG 583 – Geospatial System Analysis                            and Design</dc:title>
  <dc:creator>Kimberly Struthers</dc:creator>
  <cp:keywords/>
  <cp:lastModifiedBy>Kimberly Struthers</cp:lastModifiedBy>
  <cp:revision>408</cp:revision>
  <cp:lastPrinted>2014-10-25T20:17:31Z</cp:lastPrinted>
  <dcterms:created xsi:type="dcterms:W3CDTF">2014-10-25T20:24:34Z</dcterms:created>
  <dcterms:modified xsi:type="dcterms:W3CDTF">2014-10-25T20:27:56Z</dcterms:modified>
</cp:coreProperties>
</file>