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1"/>
  </p:notesMasterIdLst>
  <p:sldIdLst>
    <p:sldId id="256" r:id="rId5"/>
    <p:sldId id="277" r:id="rId6"/>
    <p:sldId id="257" r:id="rId7"/>
    <p:sldId id="284" r:id="rId8"/>
    <p:sldId id="279" r:id="rId9"/>
    <p:sldId id="282" r:id="rId10"/>
    <p:sldId id="260" r:id="rId11"/>
    <p:sldId id="267" r:id="rId12"/>
    <p:sldId id="283" r:id="rId13"/>
    <p:sldId id="266" r:id="rId14"/>
    <p:sldId id="269" r:id="rId15"/>
    <p:sldId id="264" r:id="rId16"/>
    <p:sldId id="263" r:id="rId17"/>
    <p:sldId id="262" r:id="rId18"/>
    <p:sldId id="268"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89071" autoAdjust="0"/>
  </p:normalViewPr>
  <p:slideViewPr>
    <p:cSldViewPr snapToGrid="0">
      <p:cViewPr varScale="1">
        <p:scale>
          <a:sx n="88" d="100"/>
          <a:sy n="88"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08547-B7A4-43A6-BFCD-75D979CF43F0}" type="doc">
      <dgm:prSet loTypeId="urn:microsoft.com/office/officeart/2005/8/layout/chevron1" loCatId="process" qsTypeId="urn:microsoft.com/office/officeart/2005/8/quickstyle/simple1" qsCatId="simple" csTypeId="urn:microsoft.com/office/officeart/2005/8/colors/accent1_2" csCatId="accent1" phldr="1"/>
      <dgm:spPr/>
    </dgm:pt>
    <dgm:pt modelId="{831F5747-F538-4761-8B3C-5C778A51E0D1}">
      <dgm:prSet phldrT="[Text]"/>
      <dgm:spPr/>
      <dgm:t>
        <a:bodyPr/>
        <a:lstStyle/>
        <a:p>
          <a:r>
            <a:rPr lang="en-GB" dirty="0"/>
            <a:t>Summarize Data</a:t>
          </a:r>
        </a:p>
      </dgm:t>
    </dgm:pt>
    <dgm:pt modelId="{6EBF237C-CB4F-48A2-B170-24056C4055A2}" type="parTrans" cxnId="{31001AF1-2057-490A-8F97-1EA979C2CE83}">
      <dgm:prSet/>
      <dgm:spPr/>
      <dgm:t>
        <a:bodyPr/>
        <a:lstStyle/>
        <a:p>
          <a:endParaRPr lang="en-GB"/>
        </a:p>
      </dgm:t>
    </dgm:pt>
    <dgm:pt modelId="{7A7E2DEF-6B86-466F-820A-758C1A84A646}" type="sibTrans" cxnId="{31001AF1-2057-490A-8F97-1EA979C2CE83}">
      <dgm:prSet/>
      <dgm:spPr/>
      <dgm:t>
        <a:bodyPr/>
        <a:lstStyle/>
        <a:p>
          <a:endParaRPr lang="en-GB"/>
        </a:p>
      </dgm:t>
    </dgm:pt>
    <dgm:pt modelId="{E0F8F3CC-72DB-459E-B7AF-CB91FB7454E3}">
      <dgm:prSet phldrT="[Text]"/>
      <dgm:spPr/>
      <dgm:t>
        <a:bodyPr/>
        <a:lstStyle/>
        <a:p>
          <a:r>
            <a:rPr lang="en-GB" dirty="0"/>
            <a:t>Join/Merge Blocks</a:t>
          </a:r>
        </a:p>
      </dgm:t>
    </dgm:pt>
    <dgm:pt modelId="{4036371C-24AC-45C1-BBB4-F434EFDA5BF9}" type="parTrans" cxnId="{B17253A7-2B4B-4D59-B40F-1D4B38C27A4B}">
      <dgm:prSet/>
      <dgm:spPr/>
      <dgm:t>
        <a:bodyPr/>
        <a:lstStyle/>
        <a:p>
          <a:endParaRPr lang="en-GB"/>
        </a:p>
      </dgm:t>
    </dgm:pt>
    <dgm:pt modelId="{6DFD8FF5-875B-4425-8997-BE25FAEAC19A}" type="sibTrans" cxnId="{B17253A7-2B4B-4D59-B40F-1D4B38C27A4B}">
      <dgm:prSet/>
      <dgm:spPr/>
      <dgm:t>
        <a:bodyPr/>
        <a:lstStyle/>
        <a:p>
          <a:endParaRPr lang="en-GB"/>
        </a:p>
      </dgm:t>
    </dgm:pt>
    <dgm:pt modelId="{9632547C-5597-4E7E-A633-8917C0C1D124}">
      <dgm:prSet phldrT="[Text]"/>
      <dgm:spPr/>
      <dgm:t>
        <a:bodyPr/>
        <a:lstStyle/>
        <a:p>
          <a:r>
            <a:rPr lang="en-GB" dirty="0"/>
            <a:t>Statistical Analysis</a:t>
          </a:r>
        </a:p>
      </dgm:t>
    </dgm:pt>
    <dgm:pt modelId="{41173F1D-2660-4550-9803-936C38C512C1}" type="parTrans" cxnId="{22A1E1A0-094C-4362-9149-54DFA972BD74}">
      <dgm:prSet/>
      <dgm:spPr/>
      <dgm:t>
        <a:bodyPr/>
        <a:lstStyle/>
        <a:p>
          <a:endParaRPr lang="en-GB"/>
        </a:p>
      </dgm:t>
    </dgm:pt>
    <dgm:pt modelId="{C18BB119-A7FD-4CF4-B2B4-66CC00C4BF2A}" type="sibTrans" cxnId="{22A1E1A0-094C-4362-9149-54DFA972BD74}">
      <dgm:prSet/>
      <dgm:spPr/>
      <dgm:t>
        <a:bodyPr/>
        <a:lstStyle/>
        <a:p>
          <a:endParaRPr lang="en-GB"/>
        </a:p>
      </dgm:t>
    </dgm:pt>
    <dgm:pt modelId="{74474D21-FA87-48C9-BB9D-5057EBF3C705}">
      <dgm:prSet phldrT="[Text]"/>
      <dgm:spPr/>
      <dgm:t>
        <a:bodyPr/>
        <a:lstStyle/>
        <a:p>
          <a:r>
            <a:rPr lang="en-GB"/>
            <a:t>Thematic Production</a:t>
          </a:r>
          <a:endParaRPr lang="en-GB" dirty="0"/>
        </a:p>
      </dgm:t>
    </dgm:pt>
    <dgm:pt modelId="{6D23EE90-4925-4C1B-B41E-1E764F832020}" type="parTrans" cxnId="{644F136B-4753-452A-8324-946DF69D1EFA}">
      <dgm:prSet/>
      <dgm:spPr/>
      <dgm:t>
        <a:bodyPr/>
        <a:lstStyle/>
        <a:p>
          <a:endParaRPr lang="en-US"/>
        </a:p>
      </dgm:t>
    </dgm:pt>
    <dgm:pt modelId="{893FA0D7-5985-43B6-B1C2-34B04781B681}" type="sibTrans" cxnId="{644F136B-4753-452A-8324-946DF69D1EFA}">
      <dgm:prSet/>
      <dgm:spPr/>
      <dgm:t>
        <a:bodyPr/>
        <a:lstStyle/>
        <a:p>
          <a:endParaRPr lang="en-US"/>
        </a:p>
      </dgm:t>
    </dgm:pt>
    <dgm:pt modelId="{1BA0FEF9-D0C6-4390-BD94-37DF1EE1D98F}" type="pres">
      <dgm:prSet presAssocID="{D6A08547-B7A4-43A6-BFCD-75D979CF43F0}" presName="Name0" presStyleCnt="0">
        <dgm:presLayoutVars>
          <dgm:dir/>
          <dgm:animLvl val="lvl"/>
          <dgm:resizeHandles val="exact"/>
        </dgm:presLayoutVars>
      </dgm:prSet>
      <dgm:spPr/>
    </dgm:pt>
    <dgm:pt modelId="{B09F26AD-7D8E-4A31-82B5-3B424ACF103F}" type="pres">
      <dgm:prSet presAssocID="{831F5747-F538-4761-8B3C-5C778A51E0D1}" presName="parTxOnly" presStyleLbl="node1" presStyleIdx="0" presStyleCnt="4" custLinFactNeighborX="-1718" custLinFactNeighborY="6646">
        <dgm:presLayoutVars>
          <dgm:chMax val="0"/>
          <dgm:chPref val="0"/>
          <dgm:bulletEnabled val="1"/>
        </dgm:presLayoutVars>
      </dgm:prSet>
      <dgm:spPr/>
    </dgm:pt>
    <dgm:pt modelId="{BC5AA9AC-4AE4-4271-A994-278E191B7C9E}" type="pres">
      <dgm:prSet presAssocID="{7A7E2DEF-6B86-466F-820A-758C1A84A646}" presName="parTxOnlySpace" presStyleCnt="0"/>
      <dgm:spPr/>
    </dgm:pt>
    <dgm:pt modelId="{E7AF7963-2935-4731-9CD6-307E72BFCF14}" type="pres">
      <dgm:prSet presAssocID="{E0F8F3CC-72DB-459E-B7AF-CB91FB7454E3}" presName="parTxOnly" presStyleLbl="node1" presStyleIdx="1" presStyleCnt="4">
        <dgm:presLayoutVars>
          <dgm:chMax val="0"/>
          <dgm:chPref val="0"/>
          <dgm:bulletEnabled val="1"/>
        </dgm:presLayoutVars>
      </dgm:prSet>
      <dgm:spPr/>
    </dgm:pt>
    <dgm:pt modelId="{0981BCFB-D06B-46E1-ADF2-7CD0631CE7C7}" type="pres">
      <dgm:prSet presAssocID="{6DFD8FF5-875B-4425-8997-BE25FAEAC19A}" presName="parTxOnlySpace" presStyleCnt="0"/>
      <dgm:spPr/>
    </dgm:pt>
    <dgm:pt modelId="{84A88686-05ED-46BC-BD0F-EE2F995C2C83}" type="pres">
      <dgm:prSet presAssocID="{9632547C-5597-4E7E-A633-8917C0C1D124}" presName="parTxOnly" presStyleLbl="node1" presStyleIdx="2" presStyleCnt="4">
        <dgm:presLayoutVars>
          <dgm:chMax val="0"/>
          <dgm:chPref val="0"/>
          <dgm:bulletEnabled val="1"/>
        </dgm:presLayoutVars>
      </dgm:prSet>
      <dgm:spPr/>
    </dgm:pt>
    <dgm:pt modelId="{53E1959C-6494-4E47-8428-01A19F0BEC66}" type="pres">
      <dgm:prSet presAssocID="{C18BB119-A7FD-4CF4-B2B4-66CC00C4BF2A}" presName="parTxOnlySpace" presStyleCnt="0"/>
      <dgm:spPr/>
    </dgm:pt>
    <dgm:pt modelId="{53366A6D-CEE5-4DFB-AF16-1D4442810C87}" type="pres">
      <dgm:prSet presAssocID="{74474D21-FA87-48C9-BB9D-5057EBF3C705}" presName="parTxOnly" presStyleLbl="node1" presStyleIdx="3" presStyleCnt="4">
        <dgm:presLayoutVars>
          <dgm:chMax val="0"/>
          <dgm:chPref val="0"/>
          <dgm:bulletEnabled val="1"/>
        </dgm:presLayoutVars>
      </dgm:prSet>
      <dgm:spPr/>
    </dgm:pt>
  </dgm:ptLst>
  <dgm:cxnLst>
    <dgm:cxn modelId="{A1EC0903-A843-4C37-8E5C-F39147473111}" type="presOf" srcId="{E0F8F3CC-72DB-459E-B7AF-CB91FB7454E3}" destId="{E7AF7963-2935-4731-9CD6-307E72BFCF14}" srcOrd="0" destOrd="0" presId="urn:microsoft.com/office/officeart/2005/8/layout/chevron1"/>
    <dgm:cxn modelId="{644F136B-4753-452A-8324-946DF69D1EFA}" srcId="{D6A08547-B7A4-43A6-BFCD-75D979CF43F0}" destId="{74474D21-FA87-48C9-BB9D-5057EBF3C705}" srcOrd="3" destOrd="0" parTransId="{6D23EE90-4925-4C1B-B41E-1E764F832020}" sibTransId="{893FA0D7-5985-43B6-B1C2-34B04781B681}"/>
    <dgm:cxn modelId="{18E0D79E-4245-493A-A1A4-9C86B359AF41}" type="presOf" srcId="{831F5747-F538-4761-8B3C-5C778A51E0D1}" destId="{B09F26AD-7D8E-4A31-82B5-3B424ACF103F}" srcOrd="0" destOrd="0" presId="urn:microsoft.com/office/officeart/2005/8/layout/chevron1"/>
    <dgm:cxn modelId="{22A1E1A0-094C-4362-9149-54DFA972BD74}" srcId="{D6A08547-B7A4-43A6-BFCD-75D979CF43F0}" destId="{9632547C-5597-4E7E-A633-8917C0C1D124}" srcOrd="2" destOrd="0" parTransId="{41173F1D-2660-4550-9803-936C38C512C1}" sibTransId="{C18BB119-A7FD-4CF4-B2B4-66CC00C4BF2A}"/>
    <dgm:cxn modelId="{B17253A7-2B4B-4D59-B40F-1D4B38C27A4B}" srcId="{D6A08547-B7A4-43A6-BFCD-75D979CF43F0}" destId="{E0F8F3CC-72DB-459E-B7AF-CB91FB7454E3}" srcOrd="1" destOrd="0" parTransId="{4036371C-24AC-45C1-BBB4-F434EFDA5BF9}" sibTransId="{6DFD8FF5-875B-4425-8997-BE25FAEAC19A}"/>
    <dgm:cxn modelId="{1A9F6DE8-0079-41E3-A21F-F71868B391FA}" type="presOf" srcId="{74474D21-FA87-48C9-BB9D-5057EBF3C705}" destId="{53366A6D-CEE5-4DFB-AF16-1D4442810C87}" srcOrd="0" destOrd="0" presId="urn:microsoft.com/office/officeart/2005/8/layout/chevron1"/>
    <dgm:cxn modelId="{B8CF55ED-8D42-4F36-B608-4D49BDE09739}" type="presOf" srcId="{D6A08547-B7A4-43A6-BFCD-75D979CF43F0}" destId="{1BA0FEF9-D0C6-4390-BD94-37DF1EE1D98F}" srcOrd="0" destOrd="0" presId="urn:microsoft.com/office/officeart/2005/8/layout/chevron1"/>
    <dgm:cxn modelId="{31001AF1-2057-490A-8F97-1EA979C2CE83}" srcId="{D6A08547-B7A4-43A6-BFCD-75D979CF43F0}" destId="{831F5747-F538-4761-8B3C-5C778A51E0D1}" srcOrd="0" destOrd="0" parTransId="{6EBF237C-CB4F-48A2-B170-24056C4055A2}" sibTransId="{7A7E2DEF-6B86-466F-820A-758C1A84A646}"/>
    <dgm:cxn modelId="{F149F8FA-FDC4-4775-8FAB-9F7697A22992}" type="presOf" srcId="{9632547C-5597-4E7E-A633-8917C0C1D124}" destId="{84A88686-05ED-46BC-BD0F-EE2F995C2C83}" srcOrd="0" destOrd="0" presId="urn:microsoft.com/office/officeart/2005/8/layout/chevron1"/>
    <dgm:cxn modelId="{FC491FE6-C7B1-4D42-BE13-E47E986DD064}" type="presParOf" srcId="{1BA0FEF9-D0C6-4390-BD94-37DF1EE1D98F}" destId="{B09F26AD-7D8E-4A31-82B5-3B424ACF103F}" srcOrd="0" destOrd="0" presId="urn:microsoft.com/office/officeart/2005/8/layout/chevron1"/>
    <dgm:cxn modelId="{6779A017-A31F-4A5A-BE98-3A4794160907}" type="presParOf" srcId="{1BA0FEF9-D0C6-4390-BD94-37DF1EE1D98F}" destId="{BC5AA9AC-4AE4-4271-A994-278E191B7C9E}" srcOrd="1" destOrd="0" presId="urn:microsoft.com/office/officeart/2005/8/layout/chevron1"/>
    <dgm:cxn modelId="{6FA9ACBA-F6B3-4456-AD85-1D4A6AB9A073}" type="presParOf" srcId="{1BA0FEF9-D0C6-4390-BD94-37DF1EE1D98F}" destId="{E7AF7963-2935-4731-9CD6-307E72BFCF14}" srcOrd="2" destOrd="0" presId="urn:microsoft.com/office/officeart/2005/8/layout/chevron1"/>
    <dgm:cxn modelId="{8804903F-43FD-4031-B514-3BFA251FB9B8}" type="presParOf" srcId="{1BA0FEF9-D0C6-4390-BD94-37DF1EE1D98F}" destId="{0981BCFB-D06B-46E1-ADF2-7CD0631CE7C7}" srcOrd="3" destOrd="0" presId="urn:microsoft.com/office/officeart/2005/8/layout/chevron1"/>
    <dgm:cxn modelId="{1BD2FCB8-FFCE-4CA9-A0C5-07A136D4AE27}" type="presParOf" srcId="{1BA0FEF9-D0C6-4390-BD94-37DF1EE1D98F}" destId="{84A88686-05ED-46BC-BD0F-EE2F995C2C83}" srcOrd="4" destOrd="0" presId="urn:microsoft.com/office/officeart/2005/8/layout/chevron1"/>
    <dgm:cxn modelId="{7F0550BE-CF19-4A1F-AC51-D7B1EC7A186C}" type="presParOf" srcId="{1BA0FEF9-D0C6-4390-BD94-37DF1EE1D98F}" destId="{53E1959C-6494-4E47-8428-01A19F0BEC66}" srcOrd="5" destOrd="0" presId="urn:microsoft.com/office/officeart/2005/8/layout/chevron1"/>
    <dgm:cxn modelId="{910091F1-69B2-49ED-8F7E-DA18DE4A03E8}" type="presParOf" srcId="{1BA0FEF9-D0C6-4390-BD94-37DF1EE1D98F}" destId="{53366A6D-CEE5-4DFB-AF16-1D4442810C8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08547-B7A4-43A6-BFCD-75D979CF43F0}" type="doc">
      <dgm:prSet loTypeId="urn:microsoft.com/office/officeart/2005/8/layout/chevron1" loCatId="process" qsTypeId="urn:microsoft.com/office/officeart/2005/8/quickstyle/simple1" qsCatId="simple" csTypeId="urn:microsoft.com/office/officeart/2005/8/colors/accent1_2" csCatId="accent1" phldr="1"/>
      <dgm:spPr/>
    </dgm:pt>
    <dgm:pt modelId="{831F5747-F538-4761-8B3C-5C778A51E0D1}">
      <dgm:prSet phldrT="[Text]"/>
      <dgm:spPr/>
      <dgm:t>
        <a:bodyPr/>
        <a:lstStyle/>
        <a:p>
          <a:r>
            <a:rPr lang="en-GB" dirty="0"/>
            <a:t>Summarize Data</a:t>
          </a:r>
        </a:p>
      </dgm:t>
    </dgm:pt>
    <dgm:pt modelId="{6EBF237C-CB4F-48A2-B170-24056C4055A2}" type="parTrans" cxnId="{31001AF1-2057-490A-8F97-1EA979C2CE83}">
      <dgm:prSet/>
      <dgm:spPr/>
      <dgm:t>
        <a:bodyPr/>
        <a:lstStyle/>
        <a:p>
          <a:endParaRPr lang="en-GB"/>
        </a:p>
      </dgm:t>
    </dgm:pt>
    <dgm:pt modelId="{7A7E2DEF-6B86-466F-820A-758C1A84A646}" type="sibTrans" cxnId="{31001AF1-2057-490A-8F97-1EA979C2CE83}">
      <dgm:prSet/>
      <dgm:spPr/>
      <dgm:t>
        <a:bodyPr/>
        <a:lstStyle/>
        <a:p>
          <a:endParaRPr lang="en-GB"/>
        </a:p>
      </dgm:t>
    </dgm:pt>
    <dgm:pt modelId="{E0F8F3CC-72DB-459E-B7AF-CB91FB7454E3}">
      <dgm:prSet phldrT="[Text]"/>
      <dgm:spPr/>
      <dgm:t>
        <a:bodyPr/>
        <a:lstStyle/>
        <a:p>
          <a:r>
            <a:rPr lang="en-GB" dirty="0"/>
            <a:t>Join/Merge Blocks</a:t>
          </a:r>
        </a:p>
      </dgm:t>
    </dgm:pt>
    <dgm:pt modelId="{4036371C-24AC-45C1-BBB4-F434EFDA5BF9}" type="parTrans" cxnId="{B17253A7-2B4B-4D59-B40F-1D4B38C27A4B}">
      <dgm:prSet/>
      <dgm:spPr/>
      <dgm:t>
        <a:bodyPr/>
        <a:lstStyle/>
        <a:p>
          <a:endParaRPr lang="en-GB"/>
        </a:p>
      </dgm:t>
    </dgm:pt>
    <dgm:pt modelId="{6DFD8FF5-875B-4425-8997-BE25FAEAC19A}" type="sibTrans" cxnId="{B17253A7-2B4B-4D59-B40F-1D4B38C27A4B}">
      <dgm:prSet/>
      <dgm:spPr/>
      <dgm:t>
        <a:bodyPr/>
        <a:lstStyle/>
        <a:p>
          <a:endParaRPr lang="en-GB"/>
        </a:p>
      </dgm:t>
    </dgm:pt>
    <dgm:pt modelId="{9632547C-5597-4E7E-A633-8917C0C1D124}">
      <dgm:prSet phldrT="[Text]"/>
      <dgm:spPr/>
      <dgm:t>
        <a:bodyPr/>
        <a:lstStyle/>
        <a:p>
          <a:r>
            <a:rPr lang="en-GB" dirty="0"/>
            <a:t>Statistical Analysis</a:t>
          </a:r>
        </a:p>
      </dgm:t>
    </dgm:pt>
    <dgm:pt modelId="{41173F1D-2660-4550-9803-936C38C512C1}" type="parTrans" cxnId="{22A1E1A0-094C-4362-9149-54DFA972BD74}">
      <dgm:prSet/>
      <dgm:spPr/>
      <dgm:t>
        <a:bodyPr/>
        <a:lstStyle/>
        <a:p>
          <a:endParaRPr lang="en-GB"/>
        </a:p>
      </dgm:t>
    </dgm:pt>
    <dgm:pt modelId="{C18BB119-A7FD-4CF4-B2B4-66CC00C4BF2A}" type="sibTrans" cxnId="{22A1E1A0-094C-4362-9149-54DFA972BD74}">
      <dgm:prSet/>
      <dgm:spPr/>
      <dgm:t>
        <a:bodyPr/>
        <a:lstStyle/>
        <a:p>
          <a:endParaRPr lang="en-GB"/>
        </a:p>
      </dgm:t>
    </dgm:pt>
    <dgm:pt modelId="{9472C716-DD24-41CE-82F9-3A5FD052E481}">
      <dgm:prSet phldrT="[Text]"/>
      <dgm:spPr/>
      <dgm:t>
        <a:bodyPr/>
        <a:lstStyle/>
        <a:p>
          <a:r>
            <a:rPr lang="en-GB"/>
            <a:t>Thematic Production</a:t>
          </a:r>
          <a:endParaRPr lang="en-GB" dirty="0"/>
        </a:p>
      </dgm:t>
    </dgm:pt>
    <dgm:pt modelId="{32F2F27F-1B4D-498B-A72C-BEA0DBB96F77}" type="parTrans" cxnId="{CA36CAA4-83E1-4A5F-A0C0-926FC686965D}">
      <dgm:prSet/>
      <dgm:spPr/>
      <dgm:t>
        <a:bodyPr/>
        <a:lstStyle/>
        <a:p>
          <a:endParaRPr lang="en-US"/>
        </a:p>
      </dgm:t>
    </dgm:pt>
    <dgm:pt modelId="{8D1EA681-E356-4DF4-85F9-5CB6514F65DB}" type="sibTrans" cxnId="{CA36CAA4-83E1-4A5F-A0C0-926FC686965D}">
      <dgm:prSet/>
      <dgm:spPr/>
      <dgm:t>
        <a:bodyPr/>
        <a:lstStyle/>
        <a:p>
          <a:endParaRPr lang="en-US"/>
        </a:p>
      </dgm:t>
    </dgm:pt>
    <dgm:pt modelId="{1BA0FEF9-D0C6-4390-BD94-37DF1EE1D98F}" type="pres">
      <dgm:prSet presAssocID="{D6A08547-B7A4-43A6-BFCD-75D979CF43F0}" presName="Name0" presStyleCnt="0">
        <dgm:presLayoutVars>
          <dgm:dir/>
          <dgm:animLvl val="lvl"/>
          <dgm:resizeHandles val="exact"/>
        </dgm:presLayoutVars>
      </dgm:prSet>
      <dgm:spPr/>
    </dgm:pt>
    <dgm:pt modelId="{B09F26AD-7D8E-4A31-82B5-3B424ACF103F}" type="pres">
      <dgm:prSet presAssocID="{831F5747-F538-4761-8B3C-5C778A51E0D1}" presName="parTxOnly" presStyleLbl="node1" presStyleIdx="0" presStyleCnt="4" custLinFactNeighborX="-1718" custLinFactNeighborY="6646">
        <dgm:presLayoutVars>
          <dgm:chMax val="0"/>
          <dgm:chPref val="0"/>
          <dgm:bulletEnabled val="1"/>
        </dgm:presLayoutVars>
      </dgm:prSet>
      <dgm:spPr/>
    </dgm:pt>
    <dgm:pt modelId="{BC5AA9AC-4AE4-4271-A994-278E191B7C9E}" type="pres">
      <dgm:prSet presAssocID="{7A7E2DEF-6B86-466F-820A-758C1A84A646}" presName="parTxOnlySpace" presStyleCnt="0"/>
      <dgm:spPr/>
    </dgm:pt>
    <dgm:pt modelId="{E7AF7963-2935-4731-9CD6-307E72BFCF14}" type="pres">
      <dgm:prSet presAssocID="{E0F8F3CC-72DB-459E-B7AF-CB91FB7454E3}" presName="parTxOnly" presStyleLbl="node1" presStyleIdx="1" presStyleCnt="4">
        <dgm:presLayoutVars>
          <dgm:chMax val="0"/>
          <dgm:chPref val="0"/>
          <dgm:bulletEnabled val="1"/>
        </dgm:presLayoutVars>
      </dgm:prSet>
      <dgm:spPr/>
    </dgm:pt>
    <dgm:pt modelId="{0981BCFB-D06B-46E1-ADF2-7CD0631CE7C7}" type="pres">
      <dgm:prSet presAssocID="{6DFD8FF5-875B-4425-8997-BE25FAEAC19A}" presName="parTxOnlySpace" presStyleCnt="0"/>
      <dgm:spPr/>
    </dgm:pt>
    <dgm:pt modelId="{84A88686-05ED-46BC-BD0F-EE2F995C2C83}" type="pres">
      <dgm:prSet presAssocID="{9632547C-5597-4E7E-A633-8917C0C1D124}" presName="parTxOnly" presStyleLbl="node1" presStyleIdx="2" presStyleCnt="4">
        <dgm:presLayoutVars>
          <dgm:chMax val="0"/>
          <dgm:chPref val="0"/>
          <dgm:bulletEnabled val="1"/>
        </dgm:presLayoutVars>
      </dgm:prSet>
      <dgm:spPr/>
    </dgm:pt>
    <dgm:pt modelId="{00B72F8E-AC33-4439-8D25-66507CF5BC77}" type="pres">
      <dgm:prSet presAssocID="{C18BB119-A7FD-4CF4-B2B4-66CC00C4BF2A}" presName="parTxOnlySpace" presStyleCnt="0"/>
      <dgm:spPr/>
    </dgm:pt>
    <dgm:pt modelId="{AA28FF8C-7E4D-4170-8C7F-B1792CF7C2A5}" type="pres">
      <dgm:prSet presAssocID="{9472C716-DD24-41CE-82F9-3A5FD052E481}" presName="parTxOnly" presStyleLbl="node1" presStyleIdx="3" presStyleCnt="4">
        <dgm:presLayoutVars>
          <dgm:chMax val="0"/>
          <dgm:chPref val="0"/>
          <dgm:bulletEnabled val="1"/>
        </dgm:presLayoutVars>
      </dgm:prSet>
      <dgm:spPr/>
    </dgm:pt>
  </dgm:ptLst>
  <dgm:cxnLst>
    <dgm:cxn modelId="{A1EC0903-A843-4C37-8E5C-F39147473111}" type="presOf" srcId="{E0F8F3CC-72DB-459E-B7AF-CB91FB7454E3}" destId="{E7AF7963-2935-4731-9CD6-307E72BFCF14}" srcOrd="0" destOrd="0" presId="urn:microsoft.com/office/officeart/2005/8/layout/chevron1"/>
    <dgm:cxn modelId="{18E0D79E-4245-493A-A1A4-9C86B359AF41}" type="presOf" srcId="{831F5747-F538-4761-8B3C-5C778A51E0D1}" destId="{B09F26AD-7D8E-4A31-82B5-3B424ACF103F}" srcOrd="0" destOrd="0" presId="urn:microsoft.com/office/officeart/2005/8/layout/chevron1"/>
    <dgm:cxn modelId="{22A1E1A0-094C-4362-9149-54DFA972BD74}" srcId="{D6A08547-B7A4-43A6-BFCD-75D979CF43F0}" destId="{9632547C-5597-4E7E-A633-8917C0C1D124}" srcOrd="2" destOrd="0" parTransId="{41173F1D-2660-4550-9803-936C38C512C1}" sibTransId="{C18BB119-A7FD-4CF4-B2B4-66CC00C4BF2A}"/>
    <dgm:cxn modelId="{CA36CAA4-83E1-4A5F-A0C0-926FC686965D}" srcId="{D6A08547-B7A4-43A6-BFCD-75D979CF43F0}" destId="{9472C716-DD24-41CE-82F9-3A5FD052E481}" srcOrd="3" destOrd="0" parTransId="{32F2F27F-1B4D-498B-A72C-BEA0DBB96F77}" sibTransId="{8D1EA681-E356-4DF4-85F9-5CB6514F65DB}"/>
    <dgm:cxn modelId="{B17253A7-2B4B-4D59-B40F-1D4B38C27A4B}" srcId="{D6A08547-B7A4-43A6-BFCD-75D979CF43F0}" destId="{E0F8F3CC-72DB-459E-B7AF-CB91FB7454E3}" srcOrd="1" destOrd="0" parTransId="{4036371C-24AC-45C1-BBB4-F434EFDA5BF9}" sibTransId="{6DFD8FF5-875B-4425-8997-BE25FAEAC19A}"/>
    <dgm:cxn modelId="{C38615D7-221D-4A61-9B47-30F15CBC22E2}" type="presOf" srcId="{9472C716-DD24-41CE-82F9-3A5FD052E481}" destId="{AA28FF8C-7E4D-4170-8C7F-B1792CF7C2A5}" srcOrd="0" destOrd="0" presId="urn:microsoft.com/office/officeart/2005/8/layout/chevron1"/>
    <dgm:cxn modelId="{B8CF55ED-8D42-4F36-B608-4D49BDE09739}" type="presOf" srcId="{D6A08547-B7A4-43A6-BFCD-75D979CF43F0}" destId="{1BA0FEF9-D0C6-4390-BD94-37DF1EE1D98F}" srcOrd="0" destOrd="0" presId="urn:microsoft.com/office/officeart/2005/8/layout/chevron1"/>
    <dgm:cxn modelId="{31001AF1-2057-490A-8F97-1EA979C2CE83}" srcId="{D6A08547-B7A4-43A6-BFCD-75D979CF43F0}" destId="{831F5747-F538-4761-8B3C-5C778A51E0D1}" srcOrd="0" destOrd="0" parTransId="{6EBF237C-CB4F-48A2-B170-24056C4055A2}" sibTransId="{7A7E2DEF-6B86-466F-820A-758C1A84A646}"/>
    <dgm:cxn modelId="{F149F8FA-FDC4-4775-8FAB-9F7697A22992}" type="presOf" srcId="{9632547C-5597-4E7E-A633-8917C0C1D124}" destId="{84A88686-05ED-46BC-BD0F-EE2F995C2C83}" srcOrd="0" destOrd="0" presId="urn:microsoft.com/office/officeart/2005/8/layout/chevron1"/>
    <dgm:cxn modelId="{FC491FE6-C7B1-4D42-BE13-E47E986DD064}" type="presParOf" srcId="{1BA0FEF9-D0C6-4390-BD94-37DF1EE1D98F}" destId="{B09F26AD-7D8E-4A31-82B5-3B424ACF103F}" srcOrd="0" destOrd="0" presId="urn:microsoft.com/office/officeart/2005/8/layout/chevron1"/>
    <dgm:cxn modelId="{6779A017-A31F-4A5A-BE98-3A4794160907}" type="presParOf" srcId="{1BA0FEF9-D0C6-4390-BD94-37DF1EE1D98F}" destId="{BC5AA9AC-4AE4-4271-A994-278E191B7C9E}" srcOrd="1" destOrd="0" presId="urn:microsoft.com/office/officeart/2005/8/layout/chevron1"/>
    <dgm:cxn modelId="{6FA9ACBA-F6B3-4456-AD85-1D4A6AB9A073}" type="presParOf" srcId="{1BA0FEF9-D0C6-4390-BD94-37DF1EE1D98F}" destId="{E7AF7963-2935-4731-9CD6-307E72BFCF14}" srcOrd="2" destOrd="0" presId="urn:microsoft.com/office/officeart/2005/8/layout/chevron1"/>
    <dgm:cxn modelId="{8804903F-43FD-4031-B514-3BFA251FB9B8}" type="presParOf" srcId="{1BA0FEF9-D0C6-4390-BD94-37DF1EE1D98F}" destId="{0981BCFB-D06B-46E1-ADF2-7CD0631CE7C7}" srcOrd="3" destOrd="0" presId="urn:microsoft.com/office/officeart/2005/8/layout/chevron1"/>
    <dgm:cxn modelId="{1BD2FCB8-FFCE-4CA9-A0C5-07A136D4AE27}" type="presParOf" srcId="{1BA0FEF9-D0C6-4390-BD94-37DF1EE1D98F}" destId="{84A88686-05ED-46BC-BD0F-EE2F995C2C83}" srcOrd="4" destOrd="0" presId="urn:microsoft.com/office/officeart/2005/8/layout/chevron1"/>
    <dgm:cxn modelId="{C238AD43-005F-40B4-A544-1744C79593D1}" type="presParOf" srcId="{1BA0FEF9-D0C6-4390-BD94-37DF1EE1D98F}" destId="{00B72F8E-AC33-4439-8D25-66507CF5BC77}" srcOrd="5" destOrd="0" presId="urn:microsoft.com/office/officeart/2005/8/layout/chevron1"/>
    <dgm:cxn modelId="{B544622B-5CA2-4D13-8DF0-C839EBAEF1C9}" type="presParOf" srcId="{1BA0FEF9-D0C6-4390-BD94-37DF1EE1D98F}" destId="{AA28FF8C-7E4D-4170-8C7F-B1792CF7C2A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CAB02-69FF-4265-9DC9-1DBAEB772B6E}" type="doc">
      <dgm:prSet loTypeId="urn:microsoft.com/office/officeart/2005/8/layout/hProcess4" loCatId="process" qsTypeId="urn:microsoft.com/office/officeart/2005/8/quickstyle/simple2" qsCatId="simple" csTypeId="urn:microsoft.com/office/officeart/2005/8/colors/accent1_2" csCatId="accent1" phldr="1"/>
      <dgm:spPr/>
    </dgm:pt>
    <dgm:pt modelId="{27301E56-65FF-4B5F-AC41-FB73946E890D}">
      <dgm:prSet phldrT="[Text]"/>
      <dgm:spPr>
        <a:ln>
          <a:solidFill>
            <a:schemeClr val="accent2">
              <a:lumMod val="60000"/>
              <a:lumOff val="40000"/>
            </a:schemeClr>
          </a:solidFill>
        </a:ln>
      </dgm:spPr>
      <dgm:t>
        <a:bodyPr/>
        <a:lstStyle/>
        <a:p>
          <a:r>
            <a:rPr lang="en-GB" dirty="0"/>
            <a:t>Aug - Oct 2020</a:t>
          </a:r>
        </a:p>
      </dgm:t>
    </dgm:pt>
    <dgm:pt modelId="{70D99CB8-6D80-4576-9339-430DDB0EAA95}" type="parTrans" cxnId="{103E90C2-E000-4329-9CC6-471ED87B928F}">
      <dgm:prSet/>
      <dgm:spPr/>
      <dgm:t>
        <a:bodyPr/>
        <a:lstStyle/>
        <a:p>
          <a:endParaRPr lang="en-GB"/>
        </a:p>
      </dgm:t>
    </dgm:pt>
    <dgm:pt modelId="{3EC142F8-2151-472F-BCF7-60B486136E55}" type="sibTrans" cxnId="{103E90C2-E000-4329-9CC6-471ED87B928F}">
      <dgm:prSet/>
      <dgm:spPr/>
      <dgm:t>
        <a:bodyPr/>
        <a:lstStyle/>
        <a:p>
          <a:endParaRPr lang="en-GB"/>
        </a:p>
      </dgm:t>
    </dgm:pt>
    <dgm:pt modelId="{C47791E0-21D6-4244-B904-80E918E07188}">
      <dgm:prSet phldrT="[Text]"/>
      <dgm:spPr>
        <a:ln>
          <a:solidFill>
            <a:schemeClr val="accent2">
              <a:lumMod val="60000"/>
              <a:lumOff val="40000"/>
            </a:schemeClr>
          </a:solidFill>
        </a:ln>
      </dgm:spPr>
      <dgm:t>
        <a:bodyPr/>
        <a:lstStyle/>
        <a:p>
          <a:r>
            <a:rPr lang="en-GB" dirty="0"/>
            <a:t>February 2021</a:t>
          </a:r>
        </a:p>
      </dgm:t>
    </dgm:pt>
    <dgm:pt modelId="{194062E3-DAA0-48C0-934E-537E855790EC}" type="parTrans" cxnId="{632983B2-E524-4282-9FB0-04FA52F98034}">
      <dgm:prSet/>
      <dgm:spPr/>
      <dgm:t>
        <a:bodyPr/>
        <a:lstStyle/>
        <a:p>
          <a:endParaRPr lang="en-GB"/>
        </a:p>
      </dgm:t>
    </dgm:pt>
    <dgm:pt modelId="{86B0C931-7F16-452B-9E26-B4EC566DD890}" type="sibTrans" cxnId="{632983B2-E524-4282-9FB0-04FA52F98034}">
      <dgm:prSet/>
      <dgm:spPr/>
      <dgm:t>
        <a:bodyPr/>
        <a:lstStyle/>
        <a:p>
          <a:endParaRPr lang="en-GB"/>
        </a:p>
      </dgm:t>
    </dgm:pt>
    <dgm:pt modelId="{D8769D33-6376-4E0D-9C9B-33C142EB709B}">
      <dgm:prSet phldrT="[Text]"/>
      <dgm:spPr>
        <a:ln>
          <a:solidFill>
            <a:schemeClr val="accent2">
              <a:lumMod val="60000"/>
              <a:lumOff val="40000"/>
            </a:schemeClr>
          </a:solidFill>
        </a:ln>
      </dgm:spPr>
      <dgm:t>
        <a:bodyPr/>
        <a:lstStyle/>
        <a:p>
          <a:r>
            <a:rPr lang="en-GB" dirty="0"/>
            <a:t>February – Early March 2021</a:t>
          </a:r>
        </a:p>
      </dgm:t>
    </dgm:pt>
    <dgm:pt modelId="{87719EEB-6ADB-4116-864A-E2AD8C38AE5F}" type="parTrans" cxnId="{9F41FCAE-2AF8-414F-A995-0DA1C68D69B5}">
      <dgm:prSet/>
      <dgm:spPr/>
      <dgm:t>
        <a:bodyPr/>
        <a:lstStyle/>
        <a:p>
          <a:endParaRPr lang="en-GB"/>
        </a:p>
      </dgm:t>
    </dgm:pt>
    <dgm:pt modelId="{08809322-B250-4FE2-ADDF-9E85DA6BAC47}" type="sibTrans" cxnId="{9F41FCAE-2AF8-414F-A995-0DA1C68D69B5}">
      <dgm:prSet/>
      <dgm:spPr/>
      <dgm:t>
        <a:bodyPr/>
        <a:lstStyle/>
        <a:p>
          <a:endParaRPr lang="en-GB"/>
        </a:p>
      </dgm:t>
    </dgm:pt>
    <dgm:pt modelId="{08D844D3-15D9-488B-9C6E-DBC718BB0308}">
      <dgm:prSet phldrT="[Text]"/>
      <dgm:spPr>
        <a:ln>
          <a:solidFill>
            <a:schemeClr val="accent2">
              <a:lumMod val="60000"/>
              <a:lumOff val="40000"/>
            </a:schemeClr>
          </a:solidFill>
        </a:ln>
      </dgm:spPr>
      <dgm:t>
        <a:bodyPr/>
        <a:lstStyle/>
        <a:p>
          <a:r>
            <a:rPr lang="en-GB" dirty="0"/>
            <a:t>November 2020 – January 2021</a:t>
          </a:r>
        </a:p>
      </dgm:t>
    </dgm:pt>
    <dgm:pt modelId="{4EF4F571-44FC-4974-9CF4-034AC9ED9E36}" type="parTrans" cxnId="{6A8BB0CB-DB2F-4570-BF1A-83C451AEB3B8}">
      <dgm:prSet/>
      <dgm:spPr/>
      <dgm:t>
        <a:bodyPr/>
        <a:lstStyle/>
        <a:p>
          <a:endParaRPr lang="en-GB"/>
        </a:p>
      </dgm:t>
    </dgm:pt>
    <dgm:pt modelId="{54250482-C9BC-46A2-843C-CAEC39FEC5A1}" type="sibTrans" cxnId="{6A8BB0CB-DB2F-4570-BF1A-83C451AEB3B8}">
      <dgm:prSet/>
      <dgm:spPr/>
      <dgm:t>
        <a:bodyPr/>
        <a:lstStyle/>
        <a:p>
          <a:endParaRPr lang="en-GB"/>
        </a:p>
      </dgm:t>
    </dgm:pt>
    <dgm:pt modelId="{DB9CBCD8-7738-4E24-8B6A-4D06973EAAD1}">
      <dgm:prSet/>
      <dgm:spPr/>
      <dgm:t>
        <a:bodyPr/>
        <a:lstStyle/>
        <a:p>
          <a:r>
            <a:rPr lang="en-GB" dirty="0"/>
            <a:t>Develop Project idea</a:t>
          </a:r>
        </a:p>
      </dgm:t>
    </dgm:pt>
    <dgm:pt modelId="{E7327E87-9587-4EF3-983F-5E424501C8EC}" type="parTrans" cxnId="{4F7C1A96-028B-4A3C-A71E-84B97E3486A7}">
      <dgm:prSet/>
      <dgm:spPr/>
      <dgm:t>
        <a:bodyPr/>
        <a:lstStyle/>
        <a:p>
          <a:endParaRPr lang="en-GB"/>
        </a:p>
      </dgm:t>
    </dgm:pt>
    <dgm:pt modelId="{D8DD954C-1625-4CBD-B430-7466758E3092}" type="sibTrans" cxnId="{4F7C1A96-028B-4A3C-A71E-84B97E3486A7}">
      <dgm:prSet/>
      <dgm:spPr/>
      <dgm:t>
        <a:bodyPr/>
        <a:lstStyle/>
        <a:p>
          <a:endParaRPr lang="en-GB"/>
        </a:p>
      </dgm:t>
    </dgm:pt>
    <dgm:pt modelId="{B47211B8-3C3F-4970-847A-0A299847C7C1}">
      <dgm:prSet/>
      <dgm:spPr/>
      <dgm:t>
        <a:bodyPr/>
        <a:lstStyle/>
        <a:p>
          <a:r>
            <a:rPr lang="en-GB" dirty="0"/>
            <a:t>Literature review</a:t>
          </a:r>
        </a:p>
      </dgm:t>
    </dgm:pt>
    <dgm:pt modelId="{2281C9B1-4ADE-4850-B61A-730BC77DB6EB}" type="parTrans" cxnId="{68A875A8-B17D-4A53-9144-69FBAD4DA01E}">
      <dgm:prSet/>
      <dgm:spPr/>
      <dgm:t>
        <a:bodyPr/>
        <a:lstStyle/>
        <a:p>
          <a:endParaRPr lang="en-GB"/>
        </a:p>
      </dgm:t>
    </dgm:pt>
    <dgm:pt modelId="{E8AC357F-5813-4C53-9010-FC963A57BF0D}" type="sibTrans" cxnId="{68A875A8-B17D-4A53-9144-69FBAD4DA01E}">
      <dgm:prSet/>
      <dgm:spPr/>
      <dgm:t>
        <a:bodyPr/>
        <a:lstStyle/>
        <a:p>
          <a:endParaRPr lang="en-GB"/>
        </a:p>
      </dgm:t>
    </dgm:pt>
    <dgm:pt modelId="{5B39F7BE-5609-4855-846F-BF220CA95F33}">
      <dgm:prSet/>
      <dgm:spPr/>
      <dgm:t>
        <a:bodyPr/>
        <a:lstStyle/>
        <a:p>
          <a:r>
            <a:rPr lang="en-GB" dirty="0"/>
            <a:t>Methodology</a:t>
          </a:r>
        </a:p>
      </dgm:t>
    </dgm:pt>
    <dgm:pt modelId="{99D786D8-BCDF-42FC-8CCA-0CAD7522B408}" type="parTrans" cxnId="{63205BDF-3435-4D49-9D37-75379316EDD7}">
      <dgm:prSet/>
      <dgm:spPr/>
      <dgm:t>
        <a:bodyPr/>
        <a:lstStyle/>
        <a:p>
          <a:endParaRPr lang="en-GB"/>
        </a:p>
      </dgm:t>
    </dgm:pt>
    <dgm:pt modelId="{252242CF-1096-4C21-B68F-CE61C7AC9488}" type="sibTrans" cxnId="{63205BDF-3435-4D49-9D37-75379316EDD7}">
      <dgm:prSet/>
      <dgm:spPr/>
      <dgm:t>
        <a:bodyPr/>
        <a:lstStyle/>
        <a:p>
          <a:endParaRPr lang="en-GB"/>
        </a:p>
      </dgm:t>
    </dgm:pt>
    <dgm:pt modelId="{59E13467-B3D3-4D5F-AAE3-6B21F7C145F7}">
      <dgm:prSet/>
      <dgm:spPr/>
      <dgm:t>
        <a:bodyPr/>
        <a:lstStyle/>
        <a:p>
          <a:r>
            <a:rPr lang="en-GB" dirty="0"/>
            <a:t>Anticipated results</a:t>
          </a:r>
        </a:p>
      </dgm:t>
    </dgm:pt>
    <dgm:pt modelId="{FF5415B3-7759-416A-A207-A68135748D3E}" type="parTrans" cxnId="{58A0C662-B40D-4C1F-B1D1-3A92F0DBB4AC}">
      <dgm:prSet/>
      <dgm:spPr/>
      <dgm:t>
        <a:bodyPr/>
        <a:lstStyle/>
        <a:p>
          <a:endParaRPr lang="en-GB"/>
        </a:p>
      </dgm:t>
    </dgm:pt>
    <dgm:pt modelId="{94584428-F190-45F6-9884-8DAD181D813C}" type="sibTrans" cxnId="{58A0C662-B40D-4C1F-B1D1-3A92F0DBB4AC}">
      <dgm:prSet/>
      <dgm:spPr/>
      <dgm:t>
        <a:bodyPr/>
        <a:lstStyle/>
        <a:p>
          <a:endParaRPr lang="en-GB"/>
        </a:p>
      </dgm:t>
    </dgm:pt>
    <dgm:pt modelId="{A696760D-B780-47DC-8EFC-A25402B18260}">
      <dgm:prSet phldrT="[Text]"/>
      <dgm:spPr/>
      <dgm:t>
        <a:bodyPr/>
        <a:lstStyle/>
        <a:p>
          <a:r>
            <a:rPr lang="en-GB" dirty="0"/>
            <a:t>Identify &amp; refine datasets</a:t>
          </a:r>
        </a:p>
      </dgm:t>
    </dgm:pt>
    <dgm:pt modelId="{9C8FEFBA-5CE3-4400-A5C2-657450C80461}" type="parTrans" cxnId="{514C0890-0918-47B7-A18F-0700E3FD422F}">
      <dgm:prSet/>
      <dgm:spPr/>
      <dgm:t>
        <a:bodyPr/>
        <a:lstStyle/>
        <a:p>
          <a:endParaRPr lang="en-GB"/>
        </a:p>
      </dgm:t>
    </dgm:pt>
    <dgm:pt modelId="{346670F3-45A7-41F6-A9B0-4B08B462EF0A}" type="sibTrans" cxnId="{514C0890-0918-47B7-A18F-0700E3FD422F}">
      <dgm:prSet/>
      <dgm:spPr/>
      <dgm:t>
        <a:bodyPr/>
        <a:lstStyle/>
        <a:p>
          <a:endParaRPr lang="en-GB"/>
        </a:p>
      </dgm:t>
    </dgm:pt>
    <dgm:pt modelId="{0EBA681C-3561-42E1-A035-7E84D80DEF9C}">
      <dgm:prSet phldrT="[Text]"/>
      <dgm:spPr/>
      <dgm:t>
        <a:bodyPr/>
        <a:lstStyle/>
        <a:p>
          <a:r>
            <a:rPr lang="en-GB" dirty="0"/>
            <a:t>Perform analysis</a:t>
          </a:r>
        </a:p>
      </dgm:t>
    </dgm:pt>
    <dgm:pt modelId="{BF198FE7-A1F6-4AEC-AC72-2466B575E210}" type="parTrans" cxnId="{26BE2AD1-12BC-407A-819F-3AB2C8A9A3FF}">
      <dgm:prSet/>
      <dgm:spPr/>
      <dgm:t>
        <a:bodyPr/>
        <a:lstStyle/>
        <a:p>
          <a:endParaRPr lang="en-GB"/>
        </a:p>
      </dgm:t>
    </dgm:pt>
    <dgm:pt modelId="{B2B91ABF-451B-4796-B543-7B7464EE457F}" type="sibTrans" cxnId="{26BE2AD1-12BC-407A-819F-3AB2C8A9A3FF}">
      <dgm:prSet/>
      <dgm:spPr/>
      <dgm:t>
        <a:bodyPr/>
        <a:lstStyle/>
        <a:p>
          <a:endParaRPr lang="en-GB"/>
        </a:p>
      </dgm:t>
    </dgm:pt>
    <dgm:pt modelId="{556BC3C3-6828-4E4A-AC1A-09E3ED5824A0}">
      <dgm:prSet phldrT="[Text]"/>
      <dgm:spPr>
        <a:ln>
          <a:solidFill>
            <a:schemeClr val="accent2">
              <a:lumMod val="60000"/>
              <a:lumOff val="40000"/>
            </a:schemeClr>
          </a:solidFill>
        </a:ln>
      </dgm:spPr>
      <dgm:t>
        <a:bodyPr/>
        <a:lstStyle/>
        <a:p>
          <a:r>
            <a:rPr lang="en-GB" dirty="0"/>
            <a:t>Mid March 2021</a:t>
          </a:r>
        </a:p>
      </dgm:t>
    </dgm:pt>
    <dgm:pt modelId="{0DFE1C20-5F07-462C-ABD8-AC150A70A417}" type="parTrans" cxnId="{6A7AAA2A-9B27-45D9-A883-51121151AD0A}">
      <dgm:prSet/>
      <dgm:spPr/>
      <dgm:t>
        <a:bodyPr/>
        <a:lstStyle/>
        <a:p>
          <a:endParaRPr lang="en-GB"/>
        </a:p>
      </dgm:t>
    </dgm:pt>
    <dgm:pt modelId="{EEF6AE29-2565-4D2D-A073-AEB7DC13F35A}" type="sibTrans" cxnId="{6A7AAA2A-9B27-45D9-A883-51121151AD0A}">
      <dgm:prSet/>
      <dgm:spPr/>
      <dgm:t>
        <a:bodyPr/>
        <a:lstStyle/>
        <a:p>
          <a:endParaRPr lang="en-GB"/>
        </a:p>
      </dgm:t>
    </dgm:pt>
    <dgm:pt modelId="{EB3688C9-BB95-402C-9723-95BBA365D9EA}">
      <dgm:prSet phldrT="[Text]"/>
      <dgm:spPr/>
      <dgm:t>
        <a:bodyPr/>
        <a:lstStyle/>
        <a:p>
          <a:r>
            <a:rPr lang="en-GB" dirty="0"/>
            <a:t>Present paper at a conference</a:t>
          </a:r>
        </a:p>
      </dgm:t>
    </dgm:pt>
    <dgm:pt modelId="{C1F0937D-9C6E-4E50-A731-791E76BB85E3}" type="parTrans" cxnId="{FF4C8708-F517-48CA-9B08-582DDD082AF5}">
      <dgm:prSet/>
      <dgm:spPr/>
      <dgm:t>
        <a:bodyPr/>
        <a:lstStyle/>
        <a:p>
          <a:endParaRPr lang="en-GB"/>
        </a:p>
      </dgm:t>
    </dgm:pt>
    <dgm:pt modelId="{336395A7-2DF9-4D89-A05D-17B88A751362}" type="sibTrans" cxnId="{FF4C8708-F517-48CA-9B08-582DDD082AF5}">
      <dgm:prSet/>
      <dgm:spPr/>
      <dgm:t>
        <a:bodyPr/>
        <a:lstStyle/>
        <a:p>
          <a:endParaRPr lang="en-GB"/>
        </a:p>
      </dgm:t>
    </dgm:pt>
    <dgm:pt modelId="{125CCD11-BACA-44F3-A24E-F2942B9C6839}">
      <dgm:prSet phldrT="[Text]"/>
      <dgm:spPr/>
      <dgm:t>
        <a:bodyPr/>
        <a:lstStyle/>
        <a:p>
          <a:r>
            <a:rPr lang="en-GB" dirty="0"/>
            <a:t>Discuss findings</a:t>
          </a:r>
        </a:p>
      </dgm:t>
    </dgm:pt>
    <dgm:pt modelId="{2D08E586-A541-4FB4-B915-F6CCEEE82546}" type="parTrans" cxnId="{84252636-6A05-4A1A-A0BE-49A8D35B9C0A}">
      <dgm:prSet/>
      <dgm:spPr/>
      <dgm:t>
        <a:bodyPr/>
        <a:lstStyle/>
        <a:p>
          <a:endParaRPr lang="en-GB"/>
        </a:p>
      </dgm:t>
    </dgm:pt>
    <dgm:pt modelId="{A5751F6C-20B7-4216-AB7B-2B2B226B7361}" type="sibTrans" cxnId="{84252636-6A05-4A1A-A0BE-49A8D35B9C0A}">
      <dgm:prSet/>
      <dgm:spPr/>
      <dgm:t>
        <a:bodyPr/>
        <a:lstStyle/>
        <a:p>
          <a:endParaRPr lang="en-GB"/>
        </a:p>
      </dgm:t>
    </dgm:pt>
    <dgm:pt modelId="{A6B467D2-383D-4AE9-B94F-EC80D1DCF2C4}">
      <dgm:prSet phldrT="[Text]"/>
      <dgm:spPr/>
      <dgm:t>
        <a:bodyPr/>
        <a:lstStyle/>
        <a:p>
          <a:r>
            <a:rPr lang="en-GB" dirty="0"/>
            <a:t>Create paper</a:t>
          </a:r>
        </a:p>
      </dgm:t>
    </dgm:pt>
    <dgm:pt modelId="{04FB5F56-4979-4B82-8AF7-7F8956EFE5DB}" type="parTrans" cxnId="{359CD9BF-DDFB-4451-AFCF-10E6043606C5}">
      <dgm:prSet/>
      <dgm:spPr/>
      <dgm:t>
        <a:bodyPr/>
        <a:lstStyle/>
        <a:p>
          <a:endParaRPr lang="en-GB"/>
        </a:p>
      </dgm:t>
    </dgm:pt>
    <dgm:pt modelId="{E62AE53B-415F-4017-B9D5-03F565891C9D}" type="sibTrans" cxnId="{359CD9BF-DDFB-4451-AFCF-10E6043606C5}">
      <dgm:prSet/>
      <dgm:spPr/>
      <dgm:t>
        <a:bodyPr/>
        <a:lstStyle/>
        <a:p>
          <a:endParaRPr lang="en-GB"/>
        </a:p>
      </dgm:t>
    </dgm:pt>
    <dgm:pt modelId="{FB0BDEC9-88F8-4EFB-961D-A81DB0001D36}">
      <dgm:prSet phldrT="[Text]"/>
      <dgm:spPr/>
      <dgm:t>
        <a:bodyPr/>
        <a:lstStyle/>
        <a:p>
          <a:r>
            <a:rPr lang="en-GB" dirty="0"/>
            <a:t>GEOG 596B</a:t>
          </a:r>
        </a:p>
      </dgm:t>
    </dgm:pt>
    <dgm:pt modelId="{65482579-6CB5-43A0-9B74-5FB2852AD5A6}" type="parTrans" cxnId="{AED89033-E00D-4D37-B18B-CC11E0984792}">
      <dgm:prSet/>
      <dgm:spPr/>
      <dgm:t>
        <a:bodyPr/>
        <a:lstStyle/>
        <a:p>
          <a:endParaRPr lang="en-GB"/>
        </a:p>
      </dgm:t>
    </dgm:pt>
    <dgm:pt modelId="{9166378F-2328-4BF0-8E8F-4698474E37FE}" type="sibTrans" cxnId="{AED89033-E00D-4D37-B18B-CC11E0984792}">
      <dgm:prSet/>
      <dgm:spPr/>
      <dgm:t>
        <a:bodyPr/>
        <a:lstStyle/>
        <a:p>
          <a:endParaRPr lang="en-GB"/>
        </a:p>
      </dgm:t>
    </dgm:pt>
    <dgm:pt modelId="{1EA6B8FF-D9D4-4F62-87A4-8143F4C9FC71}">
      <dgm:prSet phldrT="[Text]"/>
      <dgm:spPr/>
      <dgm:t>
        <a:bodyPr/>
        <a:lstStyle/>
        <a:p>
          <a:r>
            <a:rPr lang="en-GB" dirty="0"/>
            <a:t>GEOG 596A</a:t>
          </a:r>
        </a:p>
      </dgm:t>
    </dgm:pt>
    <dgm:pt modelId="{0C455C28-6628-46AE-9462-8021D9FE2C20}" type="parTrans" cxnId="{98F9CE47-A74D-450D-86EE-CA31ECCB4DFE}">
      <dgm:prSet/>
      <dgm:spPr/>
      <dgm:t>
        <a:bodyPr/>
        <a:lstStyle/>
        <a:p>
          <a:endParaRPr lang="en-GB"/>
        </a:p>
      </dgm:t>
    </dgm:pt>
    <dgm:pt modelId="{08F274E3-AD49-4724-9F52-BBDB58C8CE74}" type="sibTrans" cxnId="{98F9CE47-A74D-450D-86EE-CA31ECCB4DFE}">
      <dgm:prSet/>
      <dgm:spPr/>
      <dgm:t>
        <a:bodyPr/>
        <a:lstStyle/>
        <a:p>
          <a:endParaRPr lang="en-GB"/>
        </a:p>
      </dgm:t>
    </dgm:pt>
    <dgm:pt modelId="{406E80BC-E358-4EA8-9D85-D27CDAEEDC66}">
      <dgm:prSet phldrT="[Text]"/>
      <dgm:spPr/>
      <dgm:t>
        <a:bodyPr/>
        <a:lstStyle/>
        <a:p>
          <a:r>
            <a:rPr lang="en-GB" dirty="0"/>
            <a:t>Submit Capstone Project</a:t>
          </a:r>
        </a:p>
      </dgm:t>
    </dgm:pt>
    <dgm:pt modelId="{EC3FB271-428E-4572-B65E-6298F68545A1}" type="parTrans" cxnId="{22925BE0-3FBE-4C25-BD6E-D07BCB6A01EC}">
      <dgm:prSet/>
      <dgm:spPr/>
      <dgm:t>
        <a:bodyPr/>
        <a:lstStyle/>
        <a:p>
          <a:endParaRPr lang="en-GB"/>
        </a:p>
      </dgm:t>
    </dgm:pt>
    <dgm:pt modelId="{9AC8D3B2-AA67-457E-978B-7EC45CB7BB6F}" type="sibTrans" cxnId="{22925BE0-3FBE-4C25-BD6E-D07BCB6A01EC}">
      <dgm:prSet/>
      <dgm:spPr/>
      <dgm:t>
        <a:bodyPr/>
        <a:lstStyle/>
        <a:p>
          <a:endParaRPr lang="en-GB"/>
        </a:p>
      </dgm:t>
    </dgm:pt>
    <dgm:pt modelId="{46EA0622-9C00-4AB0-A5F0-1D7DAE63BF66}">
      <dgm:prSet phldrT="[Text]"/>
      <dgm:spPr/>
      <dgm:t>
        <a:bodyPr/>
        <a:lstStyle/>
        <a:p>
          <a:r>
            <a:rPr lang="en-GB" dirty="0"/>
            <a:t>Record results</a:t>
          </a:r>
        </a:p>
      </dgm:t>
    </dgm:pt>
    <dgm:pt modelId="{87B2A801-7F84-4DF8-997F-321DE8C62E2F}" type="parTrans" cxnId="{E692D140-4B2A-4880-9230-AEBF85743BAD}">
      <dgm:prSet/>
      <dgm:spPr/>
      <dgm:t>
        <a:bodyPr/>
        <a:lstStyle/>
        <a:p>
          <a:endParaRPr lang="en-GB"/>
        </a:p>
      </dgm:t>
    </dgm:pt>
    <dgm:pt modelId="{407714E2-8A38-4DCC-A906-5F5BAC61055F}" type="sibTrans" cxnId="{E692D140-4B2A-4880-9230-AEBF85743BAD}">
      <dgm:prSet/>
      <dgm:spPr/>
      <dgm:t>
        <a:bodyPr/>
        <a:lstStyle/>
        <a:p>
          <a:endParaRPr lang="en-GB"/>
        </a:p>
      </dgm:t>
    </dgm:pt>
    <dgm:pt modelId="{71C5225A-5623-4F79-ACEB-5831CD3360C9}">
      <dgm:prSet phldrT="[Text]"/>
      <dgm:spPr/>
      <dgm:t>
        <a:bodyPr/>
        <a:lstStyle/>
        <a:p>
          <a:r>
            <a:rPr lang="en-GB" dirty="0"/>
            <a:t>Incorporate feedback</a:t>
          </a:r>
        </a:p>
      </dgm:t>
    </dgm:pt>
    <dgm:pt modelId="{AA2B9EE1-E730-41D0-A0AF-278619895344}" type="parTrans" cxnId="{623D72DE-5A9F-4D78-A8AF-D4B74FDEA1BE}">
      <dgm:prSet/>
      <dgm:spPr/>
      <dgm:t>
        <a:bodyPr/>
        <a:lstStyle/>
        <a:p>
          <a:endParaRPr lang="en-US"/>
        </a:p>
      </dgm:t>
    </dgm:pt>
    <dgm:pt modelId="{0F12E0E2-CE8C-4D2E-A99F-D1B007F031CB}" type="sibTrans" cxnId="{623D72DE-5A9F-4D78-A8AF-D4B74FDEA1BE}">
      <dgm:prSet/>
      <dgm:spPr/>
      <dgm:t>
        <a:bodyPr/>
        <a:lstStyle/>
        <a:p>
          <a:endParaRPr lang="en-US"/>
        </a:p>
      </dgm:t>
    </dgm:pt>
    <dgm:pt modelId="{BACC1FF1-8F10-4EF1-850D-5C2087B9A3B4}" type="pres">
      <dgm:prSet presAssocID="{32DCAB02-69FF-4265-9DC9-1DBAEB772B6E}" presName="Name0" presStyleCnt="0">
        <dgm:presLayoutVars>
          <dgm:dir/>
          <dgm:animLvl val="lvl"/>
          <dgm:resizeHandles val="exact"/>
        </dgm:presLayoutVars>
      </dgm:prSet>
      <dgm:spPr/>
    </dgm:pt>
    <dgm:pt modelId="{4BE85399-C318-4536-AB39-1DD590877FF1}" type="pres">
      <dgm:prSet presAssocID="{32DCAB02-69FF-4265-9DC9-1DBAEB772B6E}" presName="tSp" presStyleCnt="0"/>
      <dgm:spPr/>
    </dgm:pt>
    <dgm:pt modelId="{6DD38747-AB6C-44BA-AE5E-877184A6971B}" type="pres">
      <dgm:prSet presAssocID="{32DCAB02-69FF-4265-9DC9-1DBAEB772B6E}" presName="bSp" presStyleCnt="0"/>
      <dgm:spPr/>
    </dgm:pt>
    <dgm:pt modelId="{5B3C1877-FA3A-42E6-BDFE-D987BE16AFD7}" type="pres">
      <dgm:prSet presAssocID="{32DCAB02-69FF-4265-9DC9-1DBAEB772B6E}" presName="process" presStyleCnt="0"/>
      <dgm:spPr/>
    </dgm:pt>
    <dgm:pt modelId="{425969A3-FB35-46BF-9396-988AFC3C1084}" type="pres">
      <dgm:prSet presAssocID="{27301E56-65FF-4B5F-AC41-FB73946E890D}" presName="composite1" presStyleCnt="0"/>
      <dgm:spPr/>
    </dgm:pt>
    <dgm:pt modelId="{7C9E755D-01C9-468F-9B51-94EB44A39271}" type="pres">
      <dgm:prSet presAssocID="{27301E56-65FF-4B5F-AC41-FB73946E890D}" presName="dummyNode1" presStyleLbl="node1" presStyleIdx="0" presStyleCnt="5"/>
      <dgm:spPr/>
    </dgm:pt>
    <dgm:pt modelId="{991288B0-7C59-4ADF-8460-492E009D6076}" type="pres">
      <dgm:prSet presAssocID="{27301E56-65FF-4B5F-AC41-FB73946E890D}" presName="childNode1" presStyleLbl="bgAcc1" presStyleIdx="0" presStyleCnt="5">
        <dgm:presLayoutVars>
          <dgm:bulletEnabled val="1"/>
        </dgm:presLayoutVars>
      </dgm:prSet>
      <dgm:spPr/>
    </dgm:pt>
    <dgm:pt modelId="{D8B9B99D-0EEC-48D1-A18E-971F406FF930}" type="pres">
      <dgm:prSet presAssocID="{27301E56-65FF-4B5F-AC41-FB73946E890D}" presName="childNode1tx" presStyleLbl="bgAcc1" presStyleIdx="0" presStyleCnt="5">
        <dgm:presLayoutVars>
          <dgm:bulletEnabled val="1"/>
        </dgm:presLayoutVars>
      </dgm:prSet>
      <dgm:spPr/>
    </dgm:pt>
    <dgm:pt modelId="{662E1D45-FDA1-4DE9-9C94-7A7E450EC4BA}" type="pres">
      <dgm:prSet presAssocID="{27301E56-65FF-4B5F-AC41-FB73946E890D}" presName="parentNode1" presStyleLbl="node1" presStyleIdx="0" presStyleCnt="5">
        <dgm:presLayoutVars>
          <dgm:chMax val="1"/>
          <dgm:bulletEnabled val="1"/>
        </dgm:presLayoutVars>
      </dgm:prSet>
      <dgm:spPr/>
    </dgm:pt>
    <dgm:pt modelId="{2E511449-55CD-48E2-BEDA-A6DFFA751B9A}" type="pres">
      <dgm:prSet presAssocID="{27301E56-65FF-4B5F-AC41-FB73946E890D}" presName="connSite1" presStyleCnt="0"/>
      <dgm:spPr/>
    </dgm:pt>
    <dgm:pt modelId="{80F924AD-CF8F-4255-B3A0-6BBACAAA7A15}" type="pres">
      <dgm:prSet presAssocID="{3EC142F8-2151-472F-BCF7-60B486136E55}" presName="Name9" presStyleLbl="sibTrans2D1" presStyleIdx="0" presStyleCnt="4"/>
      <dgm:spPr/>
    </dgm:pt>
    <dgm:pt modelId="{00246D2A-80E2-4868-B98D-6B877F28CA29}" type="pres">
      <dgm:prSet presAssocID="{08D844D3-15D9-488B-9C6E-DBC718BB0308}" presName="composite2" presStyleCnt="0"/>
      <dgm:spPr/>
    </dgm:pt>
    <dgm:pt modelId="{16A19C8E-05C1-482B-A3B6-6A76C44E1FB7}" type="pres">
      <dgm:prSet presAssocID="{08D844D3-15D9-488B-9C6E-DBC718BB0308}" presName="dummyNode2" presStyleLbl="node1" presStyleIdx="0" presStyleCnt="5"/>
      <dgm:spPr/>
    </dgm:pt>
    <dgm:pt modelId="{57BDE216-EA17-4DCF-88C5-AB95696CFC66}" type="pres">
      <dgm:prSet presAssocID="{08D844D3-15D9-488B-9C6E-DBC718BB0308}" presName="childNode2" presStyleLbl="bgAcc1" presStyleIdx="1" presStyleCnt="5">
        <dgm:presLayoutVars>
          <dgm:bulletEnabled val="1"/>
        </dgm:presLayoutVars>
      </dgm:prSet>
      <dgm:spPr/>
    </dgm:pt>
    <dgm:pt modelId="{634F5166-740B-46FC-B047-73C0E9679134}" type="pres">
      <dgm:prSet presAssocID="{08D844D3-15D9-488B-9C6E-DBC718BB0308}" presName="childNode2tx" presStyleLbl="bgAcc1" presStyleIdx="1" presStyleCnt="5">
        <dgm:presLayoutVars>
          <dgm:bulletEnabled val="1"/>
        </dgm:presLayoutVars>
      </dgm:prSet>
      <dgm:spPr/>
    </dgm:pt>
    <dgm:pt modelId="{1C0714A6-D0CC-4AC6-83E5-2591D87F3F81}" type="pres">
      <dgm:prSet presAssocID="{08D844D3-15D9-488B-9C6E-DBC718BB0308}" presName="parentNode2" presStyleLbl="node1" presStyleIdx="1" presStyleCnt="5">
        <dgm:presLayoutVars>
          <dgm:chMax val="0"/>
          <dgm:bulletEnabled val="1"/>
        </dgm:presLayoutVars>
      </dgm:prSet>
      <dgm:spPr/>
    </dgm:pt>
    <dgm:pt modelId="{363DAD7D-7D2A-4062-8BE4-06899B643E36}" type="pres">
      <dgm:prSet presAssocID="{08D844D3-15D9-488B-9C6E-DBC718BB0308}" presName="connSite2" presStyleCnt="0"/>
      <dgm:spPr/>
    </dgm:pt>
    <dgm:pt modelId="{02C04688-83B3-4587-93AF-7E176B93A996}" type="pres">
      <dgm:prSet presAssocID="{54250482-C9BC-46A2-843C-CAEC39FEC5A1}" presName="Name18" presStyleLbl="sibTrans2D1" presStyleIdx="1" presStyleCnt="4"/>
      <dgm:spPr/>
    </dgm:pt>
    <dgm:pt modelId="{4A52DDFE-E472-4AFB-A9AB-5F8B8C391B3B}" type="pres">
      <dgm:prSet presAssocID="{C47791E0-21D6-4244-B904-80E918E07188}" presName="composite1" presStyleCnt="0"/>
      <dgm:spPr/>
    </dgm:pt>
    <dgm:pt modelId="{754FB5CC-0019-40DD-A8A1-4491569E035E}" type="pres">
      <dgm:prSet presAssocID="{C47791E0-21D6-4244-B904-80E918E07188}" presName="dummyNode1" presStyleLbl="node1" presStyleIdx="1" presStyleCnt="5"/>
      <dgm:spPr/>
    </dgm:pt>
    <dgm:pt modelId="{E17A8F5D-FF23-4B21-BBB6-751ABB06EE2C}" type="pres">
      <dgm:prSet presAssocID="{C47791E0-21D6-4244-B904-80E918E07188}" presName="childNode1" presStyleLbl="bgAcc1" presStyleIdx="2" presStyleCnt="5">
        <dgm:presLayoutVars>
          <dgm:bulletEnabled val="1"/>
        </dgm:presLayoutVars>
      </dgm:prSet>
      <dgm:spPr/>
    </dgm:pt>
    <dgm:pt modelId="{2304F884-AB77-40AF-B07C-2C09D743E876}" type="pres">
      <dgm:prSet presAssocID="{C47791E0-21D6-4244-B904-80E918E07188}" presName="childNode1tx" presStyleLbl="bgAcc1" presStyleIdx="2" presStyleCnt="5">
        <dgm:presLayoutVars>
          <dgm:bulletEnabled val="1"/>
        </dgm:presLayoutVars>
      </dgm:prSet>
      <dgm:spPr/>
    </dgm:pt>
    <dgm:pt modelId="{D76D37DD-9330-4544-8803-670E23001941}" type="pres">
      <dgm:prSet presAssocID="{C47791E0-21D6-4244-B904-80E918E07188}" presName="parentNode1" presStyleLbl="node1" presStyleIdx="2" presStyleCnt="5">
        <dgm:presLayoutVars>
          <dgm:chMax val="1"/>
          <dgm:bulletEnabled val="1"/>
        </dgm:presLayoutVars>
      </dgm:prSet>
      <dgm:spPr/>
    </dgm:pt>
    <dgm:pt modelId="{01A73806-3938-4130-A45D-02DBBD0E4ECE}" type="pres">
      <dgm:prSet presAssocID="{C47791E0-21D6-4244-B904-80E918E07188}" presName="connSite1" presStyleCnt="0"/>
      <dgm:spPr/>
    </dgm:pt>
    <dgm:pt modelId="{4A0B5552-E30C-4ACA-B702-E73F6CE391E2}" type="pres">
      <dgm:prSet presAssocID="{86B0C931-7F16-452B-9E26-B4EC566DD890}" presName="Name9" presStyleLbl="sibTrans2D1" presStyleIdx="2" presStyleCnt="4"/>
      <dgm:spPr/>
    </dgm:pt>
    <dgm:pt modelId="{32237538-AE75-400C-A19C-1BC8F2099A77}" type="pres">
      <dgm:prSet presAssocID="{D8769D33-6376-4E0D-9C9B-33C142EB709B}" presName="composite2" presStyleCnt="0"/>
      <dgm:spPr/>
    </dgm:pt>
    <dgm:pt modelId="{000D52D4-27A1-4B2E-ABFC-891D58F225B0}" type="pres">
      <dgm:prSet presAssocID="{D8769D33-6376-4E0D-9C9B-33C142EB709B}" presName="dummyNode2" presStyleLbl="node1" presStyleIdx="2" presStyleCnt="5"/>
      <dgm:spPr/>
    </dgm:pt>
    <dgm:pt modelId="{B06777B1-E1ED-4F83-8E2B-BF5B1D6969BC}" type="pres">
      <dgm:prSet presAssocID="{D8769D33-6376-4E0D-9C9B-33C142EB709B}" presName="childNode2" presStyleLbl="bgAcc1" presStyleIdx="3" presStyleCnt="5">
        <dgm:presLayoutVars>
          <dgm:bulletEnabled val="1"/>
        </dgm:presLayoutVars>
      </dgm:prSet>
      <dgm:spPr/>
    </dgm:pt>
    <dgm:pt modelId="{40A27892-BA2F-476E-B0F7-210A7780AF08}" type="pres">
      <dgm:prSet presAssocID="{D8769D33-6376-4E0D-9C9B-33C142EB709B}" presName="childNode2tx" presStyleLbl="bgAcc1" presStyleIdx="3" presStyleCnt="5">
        <dgm:presLayoutVars>
          <dgm:bulletEnabled val="1"/>
        </dgm:presLayoutVars>
      </dgm:prSet>
      <dgm:spPr/>
    </dgm:pt>
    <dgm:pt modelId="{74667108-C6E0-4991-8B8E-F87072710C77}" type="pres">
      <dgm:prSet presAssocID="{D8769D33-6376-4E0D-9C9B-33C142EB709B}" presName="parentNode2" presStyleLbl="node1" presStyleIdx="3" presStyleCnt="5">
        <dgm:presLayoutVars>
          <dgm:chMax val="0"/>
          <dgm:bulletEnabled val="1"/>
        </dgm:presLayoutVars>
      </dgm:prSet>
      <dgm:spPr/>
    </dgm:pt>
    <dgm:pt modelId="{841FE315-682C-42AE-9DF4-FB2496A4018F}" type="pres">
      <dgm:prSet presAssocID="{D8769D33-6376-4E0D-9C9B-33C142EB709B}" presName="connSite2" presStyleCnt="0"/>
      <dgm:spPr/>
    </dgm:pt>
    <dgm:pt modelId="{5E0701CD-8CF7-4AAA-AA8C-55BCE2F2DE67}" type="pres">
      <dgm:prSet presAssocID="{08809322-B250-4FE2-ADDF-9E85DA6BAC47}" presName="Name18" presStyleLbl="sibTrans2D1" presStyleIdx="3" presStyleCnt="4"/>
      <dgm:spPr/>
    </dgm:pt>
    <dgm:pt modelId="{47A8531D-FAF6-4E97-BF08-6BCFEA8A1D60}" type="pres">
      <dgm:prSet presAssocID="{556BC3C3-6828-4E4A-AC1A-09E3ED5824A0}" presName="composite1" presStyleCnt="0"/>
      <dgm:spPr/>
    </dgm:pt>
    <dgm:pt modelId="{426AEEA0-C987-4DF4-B529-46491265495A}" type="pres">
      <dgm:prSet presAssocID="{556BC3C3-6828-4E4A-AC1A-09E3ED5824A0}" presName="dummyNode1" presStyleLbl="node1" presStyleIdx="3" presStyleCnt="5"/>
      <dgm:spPr/>
    </dgm:pt>
    <dgm:pt modelId="{4478B767-CF1D-4047-BAAA-637D3CA75506}" type="pres">
      <dgm:prSet presAssocID="{556BC3C3-6828-4E4A-AC1A-09E3ED5824A0}" presName="childNode1" presStyleLbl="bgAcc1" presStyleIdx="4" presStyleCnt="5">
        <dgm:presLayoutVars>
          <dgm:bulletEnabled val="1"/>
        </dgm:presLayoutVars>
      </dgm:prSet>
      <dgm:spPr/>
    </dgm:pt>
    <dgm:pt modelId="{C5728702-7E79-4094-B35E-5550A75056C7}" type="pres">
      <dgm:prSet presAssocID="{556BC3C3-6828-4E4A-AC1A-09E3ED5824A0}" presName="childNode1tx" presStyleLbl="bgAcc1" presStyleIdx="4" presStyleCnt="5">
        <dgm:presLayoutVars>
          <dgm:bulletEnabled val="1"/>
        </dgm:presLayoutVars>
      </dgm:prSet>
      <dgm:spPr/>
    </dgm:pt>
    <dgm:pt modelId="{53D2B97A-2AE0-4C8F-B3E9-1C279968E36D}" type="pres">
      <dgm:prSet presAssocID="{556BC3C3-6828-4E4A-AC1A-09E3ED5824A0}" presName="parentNode1" presStyleLbl="node1" presStyleIdx="4" presStyleCnt="5">
        <dgm:presLayoutVars>
          <dgm:chMax val="1"/>
          <dgm:bulletEnabled val="1"/>
        </dgm:presLayoutVars>
      </dgm:prSet>
      <dgm:spPr/>
    </dgm:pt>
    <dgm:pt modelId="{022EFCE9-3B04-4D5C-AD85-D2B1358A57E8}" type="pres">
      <dgm:prSet presAssocID="{556BC3C3-6828-4E4A-AC1A-09E3ED5824A0}" presName="connSite1" presStyleCnt="0"/>
      <dgm:spPr/>
    </dgm:pt>
  </dgm:ptLst>
  <dgm:cxnLst>
    <dgm:cxn modelId="{F0AC7802-B916-4289-BF73-3EEA2A818DD1}" type="presOf" srcId="{556BC3C3-6828-4E4A-AC1A-09E3ED5824A0}" destId="{53D2B97A-2AE0-4C8F-B3E9-1C279968E36D}" srcOrd="0" destOrd="0" presId="urn:microsoft.com/office/officeart/2005/8/layout/hProcess4"/>
    <dgm:cxn modelId="{FF4C8708-F517-48CA-9B08-582DDD082AF5}" srcId="{D8769D33-6376-4E0D-9C9B-33C142EB709B}" destId="{EB3688C9-BB95-402C-9723-95BBA365D9EA}" srcOrd="0" destOrd="0" parTransId="{C1F0937D-9C6E-4E50-A731-791E76BB85E3}" sibTransId="{336395A7-2DF9-4D89-A05D-17B88A751362}"/>
    <dgm:cxn modelId="{2A03270B-E37C-4704-8B79-4EDFC372E13F}" type="presOf" srcId="{EB3688C9-BB95-402C-9723-95BBA365D9EA}" destId="{40A27892-BA2F-476E-B0F7-210A7780AF08}" srcOrd="1" destOrd="0" presId="urn:microsoft.com/office/officeart/2005/8/layout/hProcess4"/>
    <dgm:cxn modelId="{BC904B0C-07F9-4061-B177-D5B8AB7D107F}" type="presOf" srcId="{1EA6B8FF-D9D4-4F62-87A4-8143F4C9FC71}" destId="{991288B0-7C59-4ADF-8460-492E009D6076}" srcOrd="0" destOrd="0" presId="urn:microsoft.com/office/officeart/2005/8/layout/hProcess4"/>
    <dgm:cxn modelId="{F5868515-747B-4425-B817-CEA5D841A2A4}" type="presOf" srcId="{46EA0622-9C00-4AB0-A5F0-1D7DAE63BF66}" destId="{634F5166-740B-46FC-B047-73C0E9679134}" srcOrd="1" destOrd="2" presId="urn:microsoft.com/office/officeart/2005/8/layout/hProcess4"/>
    <dgm:cxn modelId="{A4B8B71B-E1AB-409B-B69C-6E8BF48383FF}" type="presOf" srcId="{125CCD11-BACA-44F3-A24E-F2942B9C6839}" destId="{2304F884-AB77-40AF-B07C-2C09D743E876}" srcOrd="1" destOrd="1" presId="urn:microsoft.com/office/officeart/2005/8/layout/hProcess4"/>
    <dgm:cxn modelId="{73B33821-5ED8-41C3-88B7-744508E3F0B0}" type="presOf" srcId="{D8769D33-6376-4E0D-9C9B-33C142EB709B}" destId="{74667108-C6E0-4991-8B8E-F87072710C77}" srcOrd="0" destOrd="0" presId="urn:microsoft.com/office/officeart/2005/8/layout/hProcess4"/>
    <dgm:cxn modelId="{397ACA28-F3E3-4AA9-BDFC-72CCF49A468A}" type="presOf" srcId="{08D844D3-15D9-488B-9C6E-DBC718BB0308}" destId="{1C0714A6-D0CC-4AC6-83E5-2591D87F3F81}" srcOrd="0" destOrd="0" presId="urn:microsoft.com/office/officeart/2005/8/layout/hProcess4"/>
    <dgm:cxn modelId="{6A7AAA2A-9B27-45D9-A883-51121151AD0A}" srcId="{32DCAB02-69FF-4265-9DC9-1DBAEB772B6E}" destId="{556BC3C3-6828-4E4A-AC1A-09E3ED5824A0}" srcOrd="4" destOrd="0" parTransId="{0DFE1C20-5F07-462C-ABD8-AC150A70A417}" sibTransId="{EEF6AE29-2565-4D2D-A073-AEB7DC13F35A}"/>
    <dgm:cxn modelId="{A98AE12F-8B1C-4B4E-9E3C-6935376147AF}" type="presOf" srcId="{A696760D-B780-47DC-8EFC-A25402B18260}" destId="{634F5166-740B-46FC-B047-73C0E9679134}" srcOrd="1" destOrd="0" presId="urn:microsoft.com/office/officeart/2005/8/layout/hProcess4"/>
    <dgm:cxn modelId="{62F0D932-B184-4EB4-81EC-C1623C075487}" type="presOf" srcId="{A696760D-B780-47DC-8EFC-A25402B18260}" destId="{57BDE216-EA17-4DCF-88C5-AB95696CFC66}" srcOrd="0" destOrd="0" presId="urn:microsoft.com/office/officeart/2005/8/layout/hProcess4"/>
    <dgm:cxn modelId="{AED89033-E00D-4D37-B18B-CC11E0984792}" srcId="{C47791E0-21D6-4244-B904-80E918E07188}" destId="{FB0BDEC9-88F8-4EFB-961D-A81DB0001D36}" srcOrd="0" destOrd="0" parTransId="{65482579-6CB5-43A0-9B74-5FB2852AD5A6}" sibTransId="{9166378F-2328-4BF0-8E8F-4698474E37FE}"/>
    <dgm:cxn modelId="{3C0E3034-FB2E-4A69-9A0F-5FB6453A761D}" type="presOf" srcId="{FB0BDEC9-88F8-4EFB-961D-A81DB0001D36}" destId="{E17A8F5D-FF23-4B21-BBB6-751ABB06EE2C}" srcOrd="0" destOrd="0" presId="urn:microsoft.com/office/officeart/2005/8/layout/hProcess4"/>
    <dgm:cxn modelId="{AC6FF435-01E0-4913-8FF2-7AA1ED9DC9C1}" type="presOf" srcId="{71C5225A-5623-4F79-ACEB-5831CD3360C9}" destId="{B06777B1-E1ED-4F83-8E2B-BF5B1D6969BC}" srcOrd="0" destOrd="1" presId="urn:microsoft.com/office/officeart/2005/8/layout/hProcess4"/>
    <dgm:cxn modelId="{84252636-6A05-4A1A-A0BE-49A8D35B9C0A}" srcId="{C47791E0-21D6-4244-B904-80E918E07188}" destId="{125CCD11-BACA-44F3-A24E-F2942B9C6839}" srcOrd="1" destOrd="0" parTransId="{2D08E586-A541-4FB4-B915-F6CCEEE82546}" sibTransId="{A5751F6C-20B7-4216-AB7B-2B2B226B7361}"/>
    <dgm:cxn modelId="{A6D5D539-421F-437C-A1EC-47A2C7309C6E}" type="presOf" srcId="{54250482-C9BC-46A2-843C-CAEC39FEC5A1}" destId="{02C04688-83B3-4587-93AF-7E176B93A996}" srcOrd="0" destOrd="0" presId="urn:microsoft.com/office/officeart/2005/8/layout/hProcess4"/>
    <dgm:cxn modelId="{40FD753F-25CE-468D-B432-1AC824A8D065}" type="presOf" srcId="{EB3688C9-BB95-402C-9723-95BBA365D9EA}" destId="{B06777B1-E1ED-4F83-8E2B-BF5B1D6969BC}" srcOrd="0" destOrd="0" presId="urn:microsoft.com/office/officeart/2005/8/layout/hProcess4"/>
    <dgm:cxn modelId="{E692D140-4B2A-4880-9230-AEBF85743BAD}" srcId="{08D844D3-15D9-488B-9C6E-DBC718BB0308}" destId="{46EA0622-9C00-4AB0-A5F0-1D7DAE63BF66}" srcOrd="2" destOrd="0" parTransId="{87B2A801-7F84-4DF8-997F-321DE8C62E2F}" sibTransId="{407714E2-8A38-4DCC-A906-5F5BAC61055F}"/>
    <dgm:cxn modelId="{5C856F5B-3445-43D4-9E05-7D4F3889F08D}" type="presOf" srcId="{32DCAB02-69FF-4265-9DC9-1DBAEB772B6E}" destId="{BACC1FF1-8F10-4EF1-850D-5C2087B9A3B4}" srcOrd="0" destOrd="0" presId="urn:microsoft.com/office/officeart/2005/8/layout/hProcess4"/>
    <dgm:cxn modelId="{58A0C662-B40D-4C1F-B1D1-3A92F0DBB4AC}" srcId="{27301E56-65FF-4B5F-AC41-FB73946E890D}" destId="{59E13467-B3D3-4D5F-AAE3-6B21F7C145F7}" srcOrd="4" destOrd="0" parTransId="{FF5415B3-7759-416A-A207-A68135748D3E}" sibTransId="{94584428-F190-45F6-9884-8DAD181D813C}"/>
    <dgm:cxn modelId="{2304FB64-7442-46A9-A000-2B93E94D0D34}" type="presOf" srcId="{A6B467D2-383D-4AE9-B94F-EC80D1DCF2C4}" destId="{2304F884-AB77-40AF-B07C-2C09D743E876}" srcOrd="1" destOrd="2" presId="urn:microsoft.com/office/officeart/2005/8/layout/hProcess4"/>
    <dgm:cxn modelId="{98F9CE47-A74D-450D-86EE-CA31ECCB4DFE}" srcId="{27301E56-65FF-4B5F-AC41-FB73946E890D}" destId="{1EA6B8FF-D9D4-4F62-87A4-8143F4C9FC71}" srcOrd="0" destOrd="0" parTransId="{0C455C28-6628-46AE-9462-8021D9FE2C20}" sibTransId="{08F274E3-AD49-4724-9F52-BBDB58C8CE74}"/>
    <dgm:cxn modelId="{3F228349-EA86-4DEC-B5EA-77342D6B4D36}" type="presOf" srcId="{125CCD11-BACA-44F3-A24E-F2942B9C6839}" destId="{E17A8F5D-FF23-4B21-BBB6-751ABB06EE2C}" srcOrd="0" destOrd="1" presId="urn:microsoft.com/office/officeart/2005/8/layout/hProcess4"/>
    <dgm:cxn modelId="{569D4976-B2CB-4C7B-AD65-4DEAFE18A42D}" type="presOf" srcId="{B47211B8-3C3F-4970-847A-0A299847C7C1}" destId="{D8B9B99D-0EEC-48D1-A18E-971F406FF930}" srcOrd="1" destOrd="2" presId="urn:microsoft.com/office/officeart/2005/8/layout/hProcess4"/>
    <dgm:cxn modelId="{8061567B-C1B8-40B8-938D-491B601764E3}" type="presOf" srcId="{0EBA681C-3561-42E1-A035-7E84D80DEF9C}" destId="{57BDE216-EA17-4DCF-88C5-AB95696CFC66}" srcOrd="0" destOrd="1" presId="urn:microsoft.com/office/officeart/2005/8/layout/hProcess4"/>
    <dgm:cxn modelId="{E1A5577C-57FE-475B-A325-15A64FD2ADEB}" type="presOf" srcId="{71C5225A-5623-4F79-ACEB-5831CD3360C9}" destId="{40A27892-BA2F-476E-B0F7-210A7780AF08}" srcOrd="1" destOrd="1" presId="urn:microsoft.com/office/officeart/2005/8/layout/hProcess4"/>
    <dgm:cxn modelId="{28B0A67E-5C29-4FC8-A4A1-F07CBEA63C6D}" type="presOf" srcId="{406E80BC-E358-4EA8-9D85-D27CDAEEDC66}" destId="{4478B767-CF1D-4047-BAAA-637D3CA75506}" srcOrd="0" destOrd="0" presId="urn:microsoft.com/office/officeart/2005/8/layout/hProcess4"/>
    <dgm:cxn modelId="{92F22586-41A0-46CA-AB50-9D4E3A4371FD}" type="presOf" srcId="{FB0BDEC9-88F8-4EFB-961D-A81DB0001D36}" destId="{2304F884-AB77-40AF-B07C-2C09D743E876}" srcOrd="1" destOrd="0" presId="urn:microsoft.com/office/officeart/2005/8/layout/hProcess4"/>
    <dgm:cxn modelId="{C87F4589-71F2-47E2-AD81-C80A075986A0}" type="presOf" srcId="{A6B467D2-383D-4AE9-B94F-EC80D1DCF2C4}" destId="{E17A8F5D-FF23-4B21-BBB6-751ABB06EE2C}" srcOrd="0" destOrd="2" presId="urn:microsoft.com/office/officeart/2005/8/layout/hProcess4"/>
    <dgm:cxn modelId="{2E804F8D-6AE0-4071-A67A-0238A8B2701C}" type="presOf" srcId="{08809322-B250-4FE2-ADDF-9E85DA6BAC47}" destId="{5E0701CD-8CF7-4AAA-AA8C-55BCE2F2DE67}" srcOrd="0" destOrd="0" presId="urn:microsoft.com/office/officeart/2005/8/layout/hProcess4"/>
    <dgm:cxn modelId="{3F8AF48E-3DBE-4EDF-9022-7C3A17B9075C}" type="presOf" srcId="{C47791E0-21D6-4244-B904-80E918E07188}" destId="{D76D37DD-9330-4544-8803-670E23001941}" srcOrd="0" destOrd="0" presId="urn:microsoft.com/office/officeart/2005/8/layout/hProcess4"/>
    <dgm:cxn modelId="{514C0890-0918-47B7-A18F-0700E3FD422F}" srcId="{08D844D3-15D9-488B-9C6E-DBC718BB0308}" destId="{A696760D-B780-47DC-8EFC-A25402B18260}" srcOrd="0" destOrd="0" parTransId="{9C8FEFBA-5CE3-4400-A5C2-657450C80461}" sibTransId="{346670F3-45A7-41F6-A9B0-4B08B462EF0A}"/>
    <dgm:cxn modelId="{4F7C1A96-028B-4A3C-A71E-84B97E3486A7}" srcId="{27301E56-65FF-4B5F-AC41-FB73946E890D}" destId="{DB9CBCD8-7738-4E24-8B6A-4D06973EAAD1}" srcOrd="1" destOrd="0" parTransId="{E7327E87-9587-4EF3-983F-5E424501C8EC}" sibTransId="{D8DD954C-1625-4CBD-B430-7466758E3092}"/>
    <dgm:cxn modelId="{B470BC96-0628-439F-ACDB-B4DDC665C87F}" type="presOf" srcId="{27301E56-65FF-4B5F-AC41-FB73946E890D}" destId="{662E1D45-FDA1-4DE9-9C94-7A7E450EC4BA}" srcOrd="0" destOrd="0" presId="urn:microsoft.com/office/officeart/2005/8/layout/hProcess4"/>
    <dgm:cxn modelId="{2C66589C-D7C8-449F-B0D8-F3FE03915383}" type="presOf" srcId="{46EA0622-9C00-4AB0-A5F0-1D7DAE63BF66}" destId="{57BDE216-EA17-4DCF-88C5-AB95696CFC66}" srcOrd="0" destOrd="2" presId="urn:microsoft.com/office/officeart/2005/8/layout/hProcess4"/>
    <dgm:cxn modelId="{376F73A3-C68B-4297-8F87-B54213A54AF3}" type="presOf" srcId="{1EA6B8FF-D9D4-4F62-87A4-8143F4C9FC71}" destId="{D8B9B99D-0EEC-48D1-A18E-971F406FF930}" srcOrd="1" destOrd="0" presId="urn:microsoft.com/office/officeart/2005/8/layout/hProcess4"/>
    <dgm:cxn modelId="{68A875A8-B17D-4A53-9144-69FBAD4DA01E}" srcId="{27301E56-65FF-4B5F-AC41-FB73946E890D}" destId="{B47211B8-3C3F-4970-847A-0A299847C7C1}" srcOrd="2" destOrd="0" parTransId="{2281C9B1-4ADE-4850-B61A-730BC77DB6EB}" sibTransId="{E8AC357F-5813-4C53-9010-FC963A57BF0D}"/>
    <dgm:cxn modelId="{9F41FCAE-2AF8-414F-A995-0DA1C68D69B5}" srcId="{32DCAB02-69FF-4265-9DC9-1DBAEB772B6E}" destId="{D8769D33-6376-4E0D-9C9B-33C142EB709B}" srcOrd="3" destOrd="0" parTransId="{87719EEB-6ADB-4116-864A-E2AD8C38AE5F}" sibTransId="{08809322-B250-4FE2-ADDF-9E85DA6BAC47}"/>
    <dgm:cxn modelId="{632983B2-E524-4282-9FB0-04FA52F98034}" srcId="{32DCAB02-69FF-4265-9DC9-1DBAEB772B6E}" destId="{C47791E0-21D6-4244-B904-80E918E07188}" srcOrd="2" destOrd="0" parTransId="{194062E3-DAA0-48C0-934E-537E855790EC}" sibTransId="{86B0C931-7F16-452B-9E26-B4EC566DD890}"/>
    <dgm:cxn modelId="{0FC617B4-485A-41BD-916F-C71442203A46}" type="presOf" srcId="{B47211B8-3C3F-4970-847A-0A299847C7C1}" destId="{991288B0-7C59-4ADF-8460-492E009D6076}" srcOrd="0" destOrd="2" presId="urn:microsoft.com/office/officeart/2005/8/layout/hProcess4"/>
    <dgm:cxn modelId="{1DE951B9-F9BA-46FD-9546-F522789AC18D}" type="presOf" srcId="{5B39F7BE-5609-4855-846F-BF220CA95F33}" destId="{D8B9B99D-0EEC-48D1-A18E-971F406FF930}" srcOrd="1" destOrd="3" presId="urn:microsoft.com/office/officeart/2005/8/layout/hProcess4"/>
    <dgm:cxn modelId="{359CD9BF-DDFB-4451-AFCF-10E6043606C5}" srcId="{C47791E0-21D6-4244-B904-80E918E07188}" destId="{A6B467D2-383D-4AE9-B94F-EC80D1DCF2C4}" srcOrd="2" destOrd="0" parTransId="{04FB5F56-4979-4B82-8AF7-7F8956EFE5DB}" sibTransId="{E62AE53B-415F-4017-B9D5-03F565891C9D}"/>
    <dgm:cxn modelId="{103E90C2-E000-4329-9CC6-471ED87B928F}" srcId="{32DCAB02-69FF-4265-9DC9-1DBAEB772B6E}" destId="{27301E56-65FF-4B5F-AC41-FB73946E890D}" srcOrd="0" destOrd="0" parTransId="{70D99CB8-6D80-4576-9339-430DDB0EAA95}" sibTransId="{3EC142F8-2151-472F-BCF7-60B486136E55}"/>
    <dgm:cxn modelId="{C485EAC3-AC85-4FCE-85C8-62AE8476F944}" type="presOf" srcId="{3EC142F8-2151-472F-BCF7-60B486136E55}" destId="{80F924AD-CF8F-4255-B3A0-6BBACAAA7A15}" srcOrd="0" destOrd="0" presId="urn:microsoft.com/office/officeart/2005/8/layout/hProcess4"/>
    <dgm:cxn modelId="{6A8BB0CB-DB2F-4570-BF1A-83C451AEB3B8}" srcId="{32DCAB02-69FF-4265-9DC9-1DBAEB772B6E}" destId="{08D844D3-15D9-488B-9C6E-DBC718BB0308}" srcOrd="1" destOrd="0" parTransId="{4EF4F571-44FC-4974-9CF4-034AC9ED9E36}" sibTransId="{54250482-C9BC-46A2-843C-CAEC39FEC5A1}"/>
    <dgm:cxn modelId="{26BE2AD1-12BC-407A-819F-3AB2C8A9A3FF}" srcId="{08D844D3-15D9-488B-9C6E-DBC718BB0308}" destId="{0EBA681C-3561-42E1-A035-7E84D80DEF9C}" srcOrd="1" destOrd="0" parTransId="{BF198FE7-A1F6-4AEC-AC72-2466B575E210}" sibTransId="{B2B91ABF-451B-4796-B543-7B7464EE457F}"/>
    <dgm:cxn modelId="{2D6007DA-87A1-4EE1-A0FE-78C6B9237D89}" type="presOf" srcId="{DB9CBCD8-7738-4E24-8B6A-4D06973EAAD1}" destId="{D8B9B99D-0EEC-48D1-A18E-971F406FF930}" srcOrd="1" destOrd="1" presId="urn:microsoft.com/office/officeart/2005/8/layout/hProcess4"/>
    <dgm:cxn modelId="{D36A6ADB-12EA-40E9-85AB-724666372051}" type="presOf" srcId="{5B39F7BE-5609-4855-846F-BF220CA95F33}" destId="{991288B0-7C59-4ADF-8460-492E009D6076}" srcOrd="0" destOrd="3" presId="urn:microsoft.com/office/officeart/2005/8/layout/hProcess4"/>
    <dgm:cxn modelId="{623D72DE-5A9F-4D78-A8AF-D4B74FDEA1BE}" srcId="{D8769D33-6376-4E0D-9C9B-33C142EB709B}" destId="{71C5225A-5623-4F79-ACEB-5831CD3360C9}" srcOrd="1" destOrd="0" parTransId="{AA2B9EE1-E730-41D0-A0AF-278619895344}" sibTransId="{0F12E0E2-CE8C-4D2E-A99F-D1B007F031CB}"/>
    <dgm:cxn modelId="{0EB599DE-622A-4BB8-B8C0-5FE339A245D9}" type="presOf" srcId="{406E80BC-E358-4EA8-9D85-D27CDAEEDC66}" destId="{C5728702-7E79-4094-B35E-5550A75056C7}" srcOrd="1" destOrd="0" presId="urn:microsoft.com/office/officeart/2005/8/layout/hProcess4"/>
    <dgm:cxn modelId="{63205BDF-3435-4D49-9D37-75379316EDD7}" srcId="{27301E56-65FF-4B5F-AC41-FB73946E890D}" destId="{5B39F7BE-5609-4855-846F-BF220CA95F33}" srcOrd="3" destOrd="0" parTransId="{99D786D8-BCDF-42FC-8CCA-0CAD7522B408}" sibTransId="{252242CF-1096-4C21-B68F-CE61C7AC9488}"/>
    <dgm:cxn modelId="{22925BE0-3FBE-4C25-BD6E-D07BCB6A01EC}" srcId="{556BC3C3-6828-4E4A-AC1A-09E3ED5824A0}" destId="{406E80BC-E358-4EA8-9D85-D27CDAEEDC66}" srcOrd="0" destOrd="0" parTransId="{EC3FB271-428E-4572-B65E-6298F68545A1}" sibTransId="{9AC8D3B2-AA67-457E-978B-7EC45CB7BB6F}"/>
    <dgm:cxn modelId="{DF53A6E6-2DB2-415E-B035-17B699613D88}" type="presOf" srcId="{59E13467-B3D3-4D5F-AAE3-6B21F7C145F7}" destId="{D8B9B99D-0EEC-48D1-A18E-971F406FF930}" srcOrd="1" destOrd="4" presId="urn:microsoft.com/office/officeart/2005/8/layout/hProcess4"/>
    <dgm:cxn modelId="{DF485FE9-AC6A-4098-BB48-6C8FCB23F13C}" type="presOf" srcId="{0EBA681C-3561-42E1-A035-7E84D80DEF9C}" destId="{634F5166-740B-46FC-B047-73C0E9679134}" srcOrd="1" destOrd="1" presId="urn:microsoft.com/office/officeart/2005/8/layout/hProcess4"/>
    <dgm:cxn modelId="{A845F8F5-5066-4B20-B61C-0C9179304580}" type="presOf" srcId="{DB9CBCD8-7738-4E24-8B6A-4D06973EAAD1}" destId="{991288B0-7C59-4ADF-8460-492E009D6076}" srcOrd="0" destOrd="1" presId="urn:microsoft.com/office/officeart/2005/8/layout/hProcess4"/>
    <dgm:cxn modelId="{40ED44F8-73FE-4C97-BC80-AA390AE2B11D}" type="presOf" srcId="{86B0C931-7F16-452B-9E26-B4EC566DD890}" destId="{4A0B5552-E30C-4ACA-B702-E73F6CE391E2}" srcOrd="0" destOrd="0" presId="urn:microsoft.com/office/officeart/2005/8/layout/hProcess4"/>
    <dgm:cxn modelId="{4F7788F9-2B64-47E8-A07E-1BC172B3AC29}" type="presOf" srcId="{59E13467-B3D3-4D5F-AAE3-6B21F7C145F7}" destId="{991288B0-7C59-4ADF-8460-492E009D6076}" srcOrd="0" destOrd="4" presId="urn:microsoft.com/office/officeart/2005/8/layout/hProcess4"/>
    <dgm:cxn modelId="{99839809-5A7F-4653-8BCE-767540AEBD6F}" type="presParOf" srcId="{BACC1FF1-8F10-4EF1-850D-5C2087B9A3B4}" destId="{4BE85399-C318-4536-AB39-1DD590877FF1}" srcOrd="0" destOrd="0" presId="urn:microsoft.com/office/officeart/2005/8/layout/hProcess4"/>
    <dgm:cxn modelId="{2019BA94-DC80-44F8-8E4A-086BCE87C4B5}" type="presParOf" srcId="{BACC1FF1-8F10-4EF1-850D-5C2087B9A3B4}" destId="{6DD38747-AB6C-44BA-AE5E-877184A6971B}" srcOrd="1" destOrd="0" presId="urn:microsoft.com/office/officeart/2005/8/layout/hProcess4"/>
    <dgm:cxn modelId="{FD097DAA-7B2F-41F3-A515-74D28D56EA94}" type="presParOf" srcId="{BACC1FF1-8F10-4EF1-850D-5C2087B9A3B4}" destId="{5B3C1877-FA3A-42E6-BDFE-D987BE16AFD7}" srcOrd="2" destOrd="0" presId="urn:microsoft.com/office/officeart/2005/8/layout/hProcess4"/>
    <dgm:cxn modelId="{14C3D5F3-BA11-46F4-A518-DF5684CCB43A}" type="presParOf" srcId="{5B3C1877-FA3A-42E6-BDFE-D987BE16AFD7}" destId="{425969A3-FB35-46BF-9396-988AFC3C1084}" srcOrd="0" destOrd="0" presId="urn:microsoft.com/office/officeart/2005/8/layout/hProcess4"/>
    <dgm:cxn modelId="{14105020-1C19-40CD-9BA4-4E538AB13F39}" type="presParOf" srcId="{425969A3-FB35-46BF-9396-988AFC3C1084}" destId="{7C9E755D-01C9-468F-9B51-94EB44A39271}" srcOrd="0" destOrd="0" presId="urn:microsoft.com/office/officeart/2005/8/layout/hProcess4"/>
    <dgm:cxn modelId="{3E52DB49-068E-4BED-BBC8-4875C75E6C65}" type="presParOf" srcId="{425969A3-FB35-46BF-9396-988AFC3C1084}" destId="{991288B0-7C59-4ADF-8460-492E009D6076}" srcOrd="1" destOrd="0" presId="urn:microsoft.com/office/officeart/2005/8/layout/hProcess4"/>
    <dgm:cxn modelId="{6C1CB44D-42AF-4F2B-9AFF-D6BB70EF54E8}" type="presParOf" srcId="{425969A3-FB35-46BF-9396-988AFC3C1084}" destId="{D8B9B99D-0EEC-48D1-A18E-971F406FF930}" srcOrd="2" destOrd="0" presId="urn:microsoft.com/office/officeart/2005/8/layout/hProcess4"/>
    <dgm:cxn modelId="{D2CE913B-E6D3-4280-A795-EEC21A3E3DE9}" type="presParOf" srcId="{425969A3-FB35-46BF-9396-988AFC3C1084}" destId="{662E1D45-FDA1-4DE9-9C94-7A7E450EC4BA}" srcOrd="3" destOrd="0" presId="urn:microsoft.com/office/officeart/2005/8/layout/hProcess4"/>
    <dgm:cxn modelId="{CD1233A6-31CC-4A2E-9EFA-A6CD807E29A7}" type="presParOf" srcId="{425969A3-FB35-46BF-9396-988AFC3C1084}" destId="{2E511449-55CD-48E2-BEDA-A6DFFA751B9A}" srcOrd="4" destOrd="0" presId="urn:microsoft.com/office/officeart/2005/8/layout/hProcess4"/>
    <dgm:cxn modelId="{5D459571-1EE3-4024-AB94-1B2744492AC0}" type="presParOf" srcId="{5B3C1877-FA3A-42E6-BDFE-D987BE16AFD7}" destId="{80F924AD-CF8F-4255-B3A0-6BBACAAA7A15}" srcOrd="1" destOrd="0" presId="urn:microsoft.com/office/officeart/2005/8/layout/hProcess4"/>
    <dgm:cxn modelId="{14998530-CAFD-4CF6-98C4-08E389A3E6B2}" type="presParOf" srcId="{5B3C1877-FA3A-42E6-BDFE-D987BE16AFD7}" destId="{00246D2A-80E2-4868-B98D-6B877F28CA29}" srcOrd="2" destOrd="0" presId="urn:microsoft.com/office/officeart/2005/8/layout/hProcess4"/>
    <dgm:cxn modelId="{A3CDE670-2313-4FC9-997F-928A027B8DB7}" type="presParOf" srcId="{00246D2A-80E2-4868-B98D-6B877F28CA29}" destId="{16A19C8E-05C1-482B-A3B6-6A76C44E1FB7}" srcOrd="0" destOrd="0" presId="urn:microsoft.com/office/officeart/2005/8/layout/hProcess4"/>
    <dgm:cxn modelId="{0ACB2FCC-9875-4315-9C4B-8CB628F72FEC}" type="presParOf" srcId="{00246D2A-80E2-4868-B98D-6B877F28CA29}" destId="{57BDE216-EA17-4DCF-88C5-AB95696CFC66}" srcOrd="1" destOrd="0" presId="urn:microsoft.com/office/officeart/2005/8/layout/hProcess4"/>
    <dgm:cxn modelId="{B2943FC6-7C8F-4EBB-8E54-8B32FF2FB06B}" type="presParOf" srcId="{00246D2A-80E2-4868-B98D-6B877F28CA29}" destId="{634F5166-740B-46FC-B047-73C0E9679134}" srcOrd="2" destOrd="0" presId="urn:microsoft.com/office/officeart/2005/8/layout/hProcess4"/>
    <dgm:cxn modelId="{18DE3B04-E4D1-4009-8B4B-CE857B374E6A}" type="presParOf" srcId="{00246D2A-80E2-4868-B98D-6B877F28CA29}" destId="{1C0714A6-D0CC-4AC6-83E5-2591D87F3F81}" srcOrd="3" destOrd="0" presId="urn:microsoft.com/office/officeart/2005/8/layout/hProcess4"/>
    <dgm:cxn modelId="{213E6A67-4D66-4FA3-9075-9E8F61FB6D09}" type="presParOf" srcId="{00246D2A-80E2-4868-B98D-6B877F28CA29}" destId="{363DAD7D-7D2A-4062-8BE4-06899B643E36}" srcOrd="4" destOrd="0" presId="urn:microsoft.com/office/officeart/2005/8/layout/hProcess4"/>
    <dgm:cxn modelId="{70866815-4520-4DF8-A426-8A122B88C76D}" type="presParOf" srcId="{5B3C1877-FA3A-42E6-BDFE-D987BE16AFD7}" destId="{02C04688-83B3-4587-93AF-7E176B93A996}" srcOrd="3" destOrd="0" presId="urn:microsoft.com/office/officeart/2005/8/layout/hProcess4"/>
    <dgm:cxn modelId="{36949932-AB48-417C-9C72-DCEA282872A6}" type="presParOf" srcId="{5B3C1877-FA3A-42E6-BDFE-D987BE16AFD7}" destId="{4A52DDFE-E472-4AFB-A9AB-5F8B8C391B3B}" srcOrd="4" destOrd="0" presId="urn:microsoft.com/office/officeart/2005/8/layout/hProcess4"/>
    <dgm:cxn modelId="{5F9AC49B-AB0D-4D95-B1C9-F85593A66770}" type="presParOf" srcId="{4A52DDFE-E472-4AFB-A9AB-5F8B8C391B3B}" destId="{754FB5CC-0019-40DD-A8A1-4491569E035E}" srcOrd="0" destOrd="0" presId="urn:microsoft.com/office/officeart/2005/8/layout/hProcess4"/>
    <dgm:cxn modelId="{B77E48DC-3F87-4675-9F2A-FFB678DBE7FD}" type="presParOf" srcId="{4A52DDFE-E472-4AFB-A9AB-5F8B8C391B3B}" destId="{E17A8F5D-FF23-4B21-BBB6-751ABB06EE2C}" srcOrd="1" destOrd="0" presId="urn:microsoft.com/office/officeart/2005/8/layout/hProcess4"/>
    <dgm:cxn modelId="{CF1F11DC-9FC9-4E97-BC06-09453E9D50A5}" type="presParOf" srcId="{4A52DDFE-E472-4AFB-A9AB-5F8B8C391B3B}" destId="{2304F884-AB77-40AF-B07C-2C09D743E876}" srcOrd="2" destOrd="0" presId="urn:microsoft.com/office/officeart/2005/8/layout/hProcess4"/>
    <dgm:cxn modelId="{8017AE17-8E74-4EDB-A9B6-620E3AD1279B}" type="presParOf" srcId="{4A52DDFE-E472-4AFB-A9AB-5F8B8C391B3B}" destId="{D76D37DD-9330-4544-8803-670E23001941}" srcOrd="3" destOrd="0" presId="urn:microsoft.com/office/officeart/2005/8/layout/hProcess4"/>
    <dgm:cxn modelId="{663939E5-42E3-489D-98C7-CD8B1AA87FF2}" type="presParOf" srcId="{4A52DDFE-E472-4AFB-A9AB-5F8B8C391B3B}" destId="{01A73806-3938-4130-A45D-02DBBD0E4ECE}" srcOrd="4" destOrd="0" presId="urn:microsoft.com/office/officeart/2005/8/layout/hProcess4"/>
    <dgm:cxn modelId="{0DB519E4-4C81-408C-9E27-FF08132F7F0F}" type="presParOf" srcId="{5B3C1877-FA3A-42E6-BDFE-D987BE16AFD7}" destId="{4A0B5552-E30C-4ACA-B702-E73F6CE391E2}" srcOrd="5" destOrd="0" presId="urn:microsoft.com/office/officeart/2005/8/layout/hProcess4"/>
    <dgm:cxn modelId="{AD1B942B-B076-4996-8463-EBC3223428DD}" type="presParOf" srcId="{5B3C1877-FA3A-42E6-BDFE-D987BE16AFD7}" destId="{32237538-AE75-400C-A19C-1BC8F2099A77}" srcOrd="6" destOrd="0" presId="urn:microsoft.com/office/officeart/2005/8/layout/hProcess4"/>
    <dgm:cxn modelId="{E6696ADF-392D-4EA5-B7C1-275394A8C0DF}" type="presParOf" srcId="{32237538-AE75-400C-A19C-1BC8F2099A77}" destId="{000D52D4-27A1-4B2E-ABFC-891D58F225B0}" srcOrd="0" destOrd="0" presId="urn:microsoft.com/office/officeart/2005/8/layout/hProcess4"/>
    <dgm:cxn modelId="{77887BF6-66D1-4D9F-9CFA-DA194795F523}" type="presParOf" srcId="{32237538-AE75-400C-A19C-1BC8F2099A77}" destId="{B06777B1-E1ED-4F83-8E2B-BF5B1D6969BC}" srcOrd="1" destOrd="0" presId="urn:microsoft.com/office/officeart/2005/8/layout/hProcess4"/>
    <dgm:cxn modelId="{785E73F8-42A7-48F7-9612-3D0F0BDA39DD}" type="presParOf" srcId="{32237538-AE75-400C-A19C-1BC8F2099A77}" destId="{40A27892-BA2F-476E-B0F7-210A7780AF08}" srcOrd="2" destOrd="0" presId="urn:microsoft.com/office/officeart/2005/8/layout/hProcess4"/>
    <dgm:cxn modelId="{CBF74BEE-696D-4ABF-B2A4-3DDDEE8466F8}" type="presParOf" srcId="{32237538-AE75-400C-A19C-1BC8F2099A77}" destId="{74667108-C6E0-4991-8B8E-F87072710C77}" srcOrd="3" destOrd="0" presId="urn:microsoft.com/office/officeart/2005/8/layout/hProcess4"/>
    <dgm:cxn modelId="{7860B2F9-4FD1-49B4-A5EC-13AF6492C3CC}" type="presParOf" srcId="{32237538-AE75-400C-A19C-1BC8F2099A77}" destId="{841FE315-682C-42AE-9DF4-FB2496A4018F}" srcOrd="4" destOrd="0" presId="urn:microsoft.com/office/officeart/2005/8/layout/hProcess4"/>
    <dgm:cxn modelId="{50ECE25D-63AB-45EC-AC79-629C524827CB}" type="presParOf" srcId="{5B3C1877-FA3A-42E6-BDFE-D987BE16AFD7}" destId="{5E0701CD-8CF7-4AAA-AA8C-55BCE2F2DE67}" srcOrd="7" destOrd="0" presId="urn:microsoft.com/office/officeart/2005/8/layout/hProcess4"/>
    <dgm:cxn modelId="{EAA92B1E-A28E-4BA2-8F70-69C58E96AF27}" type="presParOf" srcId="{5B3C1877-FA3A-42E6-BDFE-D987BE16AFD7}" destId="{47A8531D-FAF6-4E97-BF08-6BCFEA8A1D60}" srcOrd="8" destOrd="0" presId="urn:microsoft.com/office/officeart/2005/8/layout/hProcess4"/>
    <dgm:cxn modelId="{F0B13EFE-73BB-4621-AE6E-2B333FD9A154}" type="presParOf" srcId="{47A8531D-FAF6-4E97-BF08-6BCFEA8A1D60}" destId="{426AEEA0-C987-4DF4-B529-46491265495A}" srcOrd="0" destOrd="0" presId="urn:microsoft.com/office/officeart/2005/8/layout/hProcess4"/>
    <dgm:cxn modelId="{F31A3D4A-AA8C-459A-9F46-CA121AE4CC5E}" type="presParOf" srcId="{47A8531D-FAF6-4E97-BF08-6BCFEA8A1D60}" destId="{4478B767-CF1D-4047-BAAA-637D3CA75506}" srcOrd="1" destOrd="0" presId="urn:microsoft.com/office/officeart/2005/8/layout/hProcess4"/>
    <dgm:cxn modelId="{6A436463-81A6-4056-A029-A7050190FF62}" type="presParOf" srcId="{47A8531D-FAF6-4E97-BF08-6BCFEA8A1D60}" destId="{C5728702-7E79-4094-B35E-5550A75056C7}" srcOrd="2" destOrd="0" presId="urn:microsoft.com/office/officeart/2005/8/layout/hProcess4"/>
    <dgm:cxn modelId="{7016CA9B-B6F6-4E04-9163-A112C8EBA5C6}" type="presParOf" srcId="{47A8531D-FAF6-4E97-BF08-6BCFEA8A1D60}" destId="{53D2B97A-2AE0-4C8F-B3E9-1C279968E36D}" srcOrd="3" destOrd="0" presId="urn:microsoft.com/office/officeart/2005/8/layout/hProcess4"/>
    <dgm:cxn modelId="{8506F635-A1B5-4AF9-B8FC-DB6D16CDCBFE}" type="presParOf" srcId="{47A8531D-FAF6-4E97-BF08-6BCFEA8A1D60}" destId="{022EFCE9-3B04-4D5C-AD85-D2B1358A57E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6AD-7D8E-4A31-82B5-3B424ACF103F}">
      <dsp:nvSpPr>
        <dsp:cNvPr id="0" name=""/>
        <dsp:cNvSpPr/>
      </dsp:nvSpPr>
      <dsp:spPr>
        <a:xfrm>
          <a:off x="0"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Summarize Data</a:t>
          </a:r>
        </a:p>
      </dsp:txBody>
      <dsp:txXfrm>
        <a:off x="213631" y="0"/>
        <a:ext cx="2333621" cy="427261"/>
      </dsp:txXfrm>
    </dsp:sp>
    <dsp:sp modelId="{E7AF7963-2935-4731-9CD6-307E72BFCF14}">
      <dsp:nvSpPr>
        <dsp:cNvPr id="0" name=""/>
        <dsp:cNvSpPr/>
      </dsp:nvSpPr>
      <dsp:spPr>
        <a:xfrm>
          <a:off x="2489537"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Join/Merge Blocks</a:t>
          </a:r>
        </a:p>
      </dsp:txBody>
      <dsp:txXfrm>
        <a:off x="2703168" y="0"/>
        <a:ext cx="2333621" cy="427261"/>
      </dsp:txXfrm>
    </dsp:sp>
    <dsp:sp modelId="{84A88686-05ED-46BC-BD0F-EE2F995C2C83}">
      <dsp:nvSpPr>
        <dsp:cNvPr id="0" name=""/>
        <dsp:cNvSpPr/>
      </dsp:nvSpPr>
      <dsp:spPr>
        <a:xfrm>
          <a:off x="4974331"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Statistical Analysis</a:t>
          </a:r>
        </a:p>
      </dsp:txBody>
      <dsp:txXfrm>
        <a:off x="5187962" y="0"/>
        <a:ext cx="2333621" cy="427261"/>
      </dsp:txXfrm>
    </dsp:sp>
    <dsp:sp modelId="{53366A6D-CEE5-4DFB-AF16-1D4442810C87}">
      <dsp:nvSpPr>
        <dsp:cNvPr id="0" name=""/>
        <dsp:cNvSpPr/>
      </dsp:nvSpPr>
      <dsp:spPr>
        <a:xfrm>
          <a:off x="7459126"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Thematic Production</a:t>
          </a:r>
          <a:endParaRPr lang="en-GB" sz="1800" kern="1200" dirty="0"/>
        </a:p>
      </dsp:txBody>
      <dsp:txXfrm>
        <a:off x="7672757" y="0"/>
        <a:ext cx="2333621" cy="427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6AD-7D8E-4A31-82B5-3B424ACF103F}">
      <dsp:nvSpPr>
        <dsp:cNvPr id="0" name=""/>
        <dsp:cNvSpPr/>
      </dsp:nvSpPr>
      <dsp:spPr>
        <a:xfrm>
          <a:off x="0"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Summarize Data</a:t>
          </a:r>
        </a:p>
      </dsp:txBody>
      <dsp:txXfrm>
        <a:off x="213631" y="0"/>
        <a:ext cx="2333621" cy="427261"/>
      </dsp:txXfrm>
    </dsp:sp>
    <dsp:sp modelId="{E7AF7963-2935-4731-9CD6-307E72BFCF14}">
      <dsp:nvSpPr>
        <dsp:cNvPr id="0" name=""/>
        <dsp:cNvSpPr/>
      </dsp:nvSpPr>
      <dsp:spPr>
        <a:xfrm>
          <a:off x="2489537"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Join/Merge Blocks</a:t>
          </a:r>
        </a:p>
      </dsp:txBody>
      <dsp:txXfrm>
        <a:off x="2703168" y="0"/>
        <a:ext cx="2333621" cy="427261"/>
      </dsp:txXfrm>
    </dsp:sp>
    <dsp:sp modelId="{84A88686-05ED-46BC-BD0F-EE2F995C2C83}">
      <dsp:nvSpPr>
        <dsp:cNvPr id="0" name=""/>
        <dsp:cNvSpPr/>
      </dsp:nvSpPr>
      <dsp:spPr>
        <a:xfrm>
          <a:off x="4974331"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Statistical Analysis</a:t>
          </a:r>
        </a:p>
      </dsp:txBody>
      <dsp:txXfrm>
        <a:off x="5187962" y="0"/>
        <a:ext cx="2333621" cy="427261"/>
      </dsp:txXfrm>
    </dsp:sp>
    <dsp:sp modelId="{AA28FF8C-7E4D-4170-8C7F-B1792CF7C2A5}">
      <dsp:nvSpPr>
        <dsp:cNvPr id="0" name=""/>
        <dsp:cNvSpPr/>
      </dsp:nvSpPr>
      <dsp:spPr>
        <a:xfrm>
          <a:off x="7459126" y="0"/>
          <a:ext cx="2760882" cy="4272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Thematic Production</a:t>
          </a:r>
          <a:endParaRPr lang="en-GB" sz="1800" kern="1200" dirty="0"/>
        </a:p>
      </dsp:txBody>
      <dsp:txXfrm>
        <a:off x="7672757" y="0"/>
        <a:ext cx="2333621" cy="427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288B0-7C59-4ADF-8460-492E009D6076}">
      <dsp:nvSpPr>
        <dsp:cNvPr id="0" name=""/>
        <dsp:cNvSpPr/>
      </dsp:nvSpPr>
      <dsp:spPr>
        <a:xfrm>
          <a:off x="4355" y="1680750"/>
          <a:ext cx="1649083" cy="13601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GEOG 596A</a:t>
          </a:r>
        </a:p>
        <a:p>
          <a:pPr marL="114300" lvl="1" indent="-114300" algn="l" defTabSz="533400">
            <a:lnSpc>
              <a:spcPct val="90000"/>
            </a:lnSpc>
            <a:spcBef>
              <a:spcPct val="0"/>
            </a:spcBef>
            <a:spcAft>
              <a:spcPct val="15000"/>
            </a:spcAft>
            <a:buChar char="•"/>
          </a:pPr>
          <a:r>
            <a:rPr lang="en-GB" sz="1200" kern="1200" dirty="0"/>
            <a:t>Develop Project idea</a:t>
          </a:r>
        </a:p>
        <a:p>
          <a:pPr marL="114300" lvl="1" indent="-114300" algn="l" defTabSz="533400">
            <a:lnSpc>
              <a:spcPct val="90000"/>
            </a:lnSpc>
            <a:spcBef>
              <a:spcPct val="0"/>
            </a:spcBef>
            <a:spcAft>
              <a:spcPct val="15000"/>
            </a:spcAft>
            <a:buChar char="•"/>
          </a:pPr>
          <a:r>
            <a:rPr lang="en-GB" sz="1200" kern="1200" dirty="0"/>
            <a:t>Literature review</a:t>
          </a:r>
        </a:p>
        <a:p>
          <a:pPr marL="114300" lvl="1" indent="-114300" algn="l" defTabSz="533400">
            <a:lnSpc>
              <a:spcPct val="90000"/>
            </a:lnSpc>
            <a:spcBef>
              <a:spcPct val="0"/>
            </a:spcBef>
            <a:spcAft>
              <a:spcPct val="15000"/>
            </a:spcAft>
            <a:buChar char="•"/>
          </a:pPr>
          <a:r>
            <a:rPr lang="en-GB" sz="1200" kern="1200" dirty="0"/>
            <a:t>Methodology</a:t>
          </a:r>
        </a:p>
        <a:p>
          <a:pPr marL="114300" lvl="1" indent="-114300" algn="l" defTabSz="533400">
            <a:lnSpc>
              <a:spcPct val="90000"/>
            </a:lnSpc>
            <a:spcBef>
              <a:spcPct val="0"/>
            </a:spcBef>
            <a:spcAft>
              <a:spcPct val="15000"/>
            </a:spcAft>
            <a:buChar char="•"/>
          </a:pPr>
          <a:r>
            <a:rPr lang="en-GB" sz="1200" kern="1200" dirty="0"/>
            <a:t>Anticipated results</a:t>
          </a:r>
        </a:p>
      </dsp:txBody>
      <dsp:txXfrm>
        <a:off x="35656" y="1712051"/>
        <a:ext cx="1586481" cy="1006086"/>
      </dsp:txXfrm>
    </dsp:sp>
    <dsp:sp modelId="{80F924AD-CF8F-4255-B3A0-6BBACAAA7A15}">
      <dsp:nvSpPr>
        <dsp:cNvPr id="0" name=""/>
        <dsp:cNvSpPr/>
      </dsp:nvSpPr>
      <dsp:spPr>
        <a:xfrm>
          <a:off x="921326" y="1969602"/>
          <a:ext cx="1870475" cy="1870475"/>
        </a:xfrm>
        <a:prstGeom prst="leftCircularArrow">
          <a:avLst>
            <a:gd name="adj1" fmla="val 3430"/>
            <a:gd name="adj2" fmla="val 424818"/>
            <a:gd name="adj3" fmla="val 2200328"/>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62E1D45-FDA1-4DE9-9C94-7A7E450EC4BA}">
      <dsp:nvSpPr>
        <dsp:cNvPr id="0" name=""/>
        <dsp:cNvSpPr/>
      </dsp:nvSpPr>
      <dsp:spPr>
        <a:xfrm>
          <a:off x="370818" y="2749438"/>
          <a:ext cx="1465851" cy="582920"/>
        </a:xfrm>
        <a:prstGeom prst="roundRect">
          <a:avLst>
            <a:gd name="adj" fmla="val 10000"/>
          </a:avLst>
        </a:prstGeom>
        <a:solidFill>
          <a:schemeClr val="accent1">
            <a:hueOff val="0"/>
            <a:satOff val="0"/>
            <a:lumOff val="0"/>
            <a:alphaOff val="0"/>
          </a:schemeClr>
        </a:solidFill>
        <a:ln w="25400" cap="rnd" cmpd="sng" algn="ctr">
          <a:solidFill>
            <a:schemeClr val="accent2">
              <a:lumMod val="60000"/>
              <a:lumOff val="4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Aug - Oct 2020</a:t>
          </a:r>
        </a:p>
      </dsp:txBody>
      <dsp:txXfrm>
        <a:off x="387891" y="2766511"/>
        <a:ext cx="1431705" cy="548774"/>
      </dsp:txXfrm>
    </dsp:sp>
    <dsp:sp modelId="{57BDE216-EA17-4DCF-88C5-AB95696CFC66}">
      <dsp:nvSpPr>
        <dsp:cNvPr id="0" name=""/>
        <dsp:cNvSpPr/>
      </dsp:nvSpPr>
      <dsp:spPr>
        <a:xfrm>
          <a:off x="2142143" y="1680750"/>
          <a:ext cx="1649083" cy="13601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Identify &amp; refine datasets</a:t>
          </a:r>
        </a:p>
        <a:p>
          <a:pPr marL="114300" lvl="1" indent="-114300" algn="l" defTabSz="533400">
            <a:lnSpc>
              <a:spcPct val="90000"/>
            </a:lnSpc>
            <a:spcBef>
              <a:spcPct val="0"/>
            </a:spcBef>
            <a:spcAft>
              <a:spcPct val="15000"/>
            </a:spcAft>
            <a:buChar char="•"/>
          </a:pPr>
          <a:r>
            <a:rPr lang="en-GB" sz="1200" kern="1200" dirty="0"/>
            <a:t>Perform analysis</a:t>
          </a:r>
        </a:p>
        <a:p>
          <a:pPr marL="114300" lvl="1" indent="-114300" algn="l" defTabSz="533400">
            <a:lnSpc>
              <a:spcPct val="90000"/>
            </a:lnSpc>
            <a:spcBef>
              <a:spcPct val="0"/>
            </a:spcBef>
            <a:spcAft>
              <a:spcPct val="15000"/>
            </a:spcAft>
            <a:buChar char="•"/>
          </a:pPr>
          <a:r>
            <a:rPr lang="en-GB" sz="1200" kern="1200" dirty="0"/>
            <a:t>Record results</a:t>
          </a:r>
        </a:p>
      </dsp:txBody>
      <dsp:txXfrm>
        <a:off x="2173444" y="2003512"/>
        <a:ext cx="1586481" cy="1006086"/>
      </dsp:txXfrm>
    </dsp:sp>
    <dsp:sp modelId="{02C04688-83B3-4587-93AF-7E176B93A996}">
      <dsp:nvSpPr>
        <dsp:cNvPr id="0" name=""/>
        <dsp:cNvSpPr/>
      </dsp:nvSpPr>
      <dsp:spPr>
        <a:xfrm>
          <a:off x="3045371" y="828241"/>
          <a:ext cx="2081191" cy="2081191"/>
        </a:xfrm>
        <a:prstGeom prst="circularArrow">
          <a:avLst>
            <a:gd name="adj1" fmla="val 3082"/>
            <a:gd name="adj2" fmla="val 378678"/>
            <a:gd name="adj3" fmla="val 19445811"/>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0714A6-D0CC-4AC6-83E5-2591D87F3F81}">
      <dsp:nvSpPr>
        <dsp:cNvPr id="0" name=""/>
        <dsp:cNvSpPr/>
      </dsp:nvSpPr>
      <dsp:spPr>
        <a:xfrm>
          <a:off x="2508606" y="1389290"/>
          <a:ext cx="1465851" cy="582920"/>
        </a:xfrm>
        <a:prstGeom prst="roundRect">
          <a:avLst>
            <a:gd name="adj" fmla="val 10000"/>
          </a:avLst>
        </a:prstGeom>
        <a:solidFill>
          <a:schemeClr val="accent1">
            <a:hueOff val="0"/>
            <a:satOff val="0"/>
            <a:lumOff val="0"/>
            <a:alphaOff val="0"/>
          </a:schemeClr>
        </a:solidFill>
        <a:ln w="25400" cap="rnd" cmpd="sng" algn="ctr">
          <a:solidFill>
            <a:schemeClr val="accent2">
              <a:lumMod val="60000"/>
              <a:lumOff val="4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November 2020 – January 2021</a:t>
          </a:r>
        </a:p>
      </dsp:txBody>
      <dsp:txXfrm>
        <a:off x="2525679" y="1406363"/>
        <a:ext cx="1431705" cy="548774"/>
      </dsp:txXfrm>
    </dsp:sp>
    <dsp:sp modelId="{E17A8F5D-FF23-4B21-BBB6-751ABB06EE2C}">
      <dsp:nvSpPr>
        <dsp:cNvPr id="0" name=""/>
        <dsp:cNvSpPr/>
      </dsp:nvSpPr>
      <dsp:spPr>
        <a:xfrm>
          <a:off x="4279931" y="1680750"/>
          <a:ext cx="1649083" cy="13601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GEOG 596B</a:t>
          </a:r>
        </a:p>
        <a:p>
          <a:pPr marL="114300" lvl="1" indent="-114300" algn="l" defTabSz="533400">
            <a:lnSpc>
              <a:spcPct val="90000"/>
            </a:lnSpc>
            <a:spcBef>
              <a:spcPct val="0"/>
            </a:spcBef>
            <a:spcAft>
              <a:spcPct val="15000"/>
            </a:spcAft>
            <a:buChar char="•"/>
          </a:pPr>
          <a:r>
            <a:rPr lang="en-GB" sz="1200" kern="1200" dirty="0"/>
            <a:t>Discuss findings</a:t>
          </a:r>
        </a:p>
        <a:p>
          <a:pPr marL="114300" lvl="1" indent="-114300" algn="l" defTabSz="533400">
            <a:lnSpc>
              <a:spcPct val="90000"/>
            </a:lnSpc>
            <a:spcBef>
              <a:spcPct val="0"/>
            </a:spcBef>
            <a:spcAft>
              <a:spcPct val="15000"/>
            </a:spcAft>
            <a:buChar char="•"/>
          </a:pPr>
          <a:r>
            <a:rPr lang="en-GB" sz="1200" kern="1200" dirty="0"/>
            <a:t>Create paper</a:t>
          </a:r>
        </a:p>
      </dsp:txBody>
      <dsp:txXfrm>
        <a:off x="4311232" y="1712051"/>
        <a:ext cx="1586481" cy="1006086"/>
      </dsp:txXfrm>
    </dsp:sp>
    <dsp:sp modelId="{4A0B5552-E30C-4ACA-B702-E73F6CE391E2}">
      <dsp:nvSpPr>
        <dsp:cNvPr id="0" name=""/>
        <dsp:cNvSpPr/>
      </dsp:nvSpPr>
      <dsp:spPr>
        <a:xfrm>
          <a:off x="5196901" y="1969602"/>
          <a:ext cx="1870475" cy="1870475"/>
        </a:xfrm>
        <a:prstGeom prst="leftCircularArrow">
          <a:avLst>
            <a:gd name="adj1" fmla="val 3430"/>
            <a:gd name="adj2" fmla="val 424818"/>
            <a:gd name="adj3" fmla="val 2200328"/>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76D37DD-9330-4544-8803-670E23001941}">
      <dsp:nvSpPr>
        <dsp:cNvPr id="0" name=""/>
        <dsp:cNvSpPr/>
      </dsp:nvSpPr>
      <dsp:spPr>
        <a:xfrm>
          <a:off x="4646394" y="2749438"/>
          <a:ext cx="1465851" cy="582920"/>
        </a:xfrm>
        <a:prstGeom prst="roundRect">
          <a:avLst>
            <a:gd name="adj" fmla="val 10000"/>
          </a:avLst>
        </a:prstGeom>
        <a:solidFill>
          <a:schemeClr val="accent1">
            <a:hueOff val="0"/>
            <a:satOff val="0"/>
            <a:lumOff val="0"/>
            <a:alphaOff val="0"/>
          </a:schemeClr>
        </a:solidFill>
        <a:ln w="25400" cap="rnd" cmpd="sng" algn="ctr">
          <a:solidFill>
            <a:schemeClr val="accent2">
              <a:lumMod val="60000"/>
              <a:lumOff val="4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February 2021</a:t>
          </a:r>
        </a:p>
      </dsp:txBody>
      <dsp:txXfrm>
        <a:off x="4663467" y="2766511"/>
        <a:ext cx="1431705" cy="548774"/>
      </dsp:txXfrm>
    </dsp:sp>
    <dsp:sp modelId="{B06777B1-E1ED-4F83-8E2B-BF5B1D6969BC}">
      <dsp:nvSpPr>
        <dsp:cNvPr id="0" name=""/>
        <dsp:cNvSpPr/>
      </dsp:nvSpPr>
      <dsp:spPr>
        <a:xfrm>
          <a:off x="6417719" y="1680750"/>
          <a:ext cx="1649083" cy="13601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Present paper at a conference</a:t>
          </a:r>
        </a:p>
        <a:p>
          <a:pPr marL="114300" lvl="1" indent="-114300" algn="l" defTabSz="533400">
            <a:lnSpc>
              <a:spcPct val="90000"/>
            </a:lnSpc>
            <a:spcBef>
              <a:spcPct val="0"/>
            </a:spcBef>
            <a:spcAft>
              <a:spcPct val="15000"/>
            </a:spcAft>
            <a:buChar char="•"/>
          </a:pPr>
          <a:r>
            <a:rPr lang="en-GB" sz="1200" kern="1200" dirty="0"/>
            <a:t>Incorporate feedback</a:t>
          </a:r>
        </a:p>
      </dsp:txBody>
      <dsp:txXfrm>
        <a:off x="6449020" y="2003512"/>
        <a:ext cx="1586481" cy="1006086"/>
      </dsp:txXfrm>
    </dsp:sp>
    <dsp:sp modelId="{5E0701CD-8CF7-4AAA-AA8C-55BCE2F2DE67}">
      <dsp:nvSpPr>
        <dsp:cNvPr id="0" name=""/>
        <dsp:cNvSpPr/>
      </dsp:nvSpPr>
      <dsp:spPr>
        <a:xfrm>
          <a:off x="7320947" y="828241"/>
          <a:ext cx="2081191" cy="2081191"/>
        </a:xfrm>
        <a:prstGeom prst="circularArrow">
          <a:avLst>
            <a:gd name="adj1" fmla="val 3082"/>
            <a:gd name="adj2" fmla="val 378678"/>
            <a:gd name="adj3" fmla="val 19445811"/>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667108-C6E0-4991-8B8E-F87072710C77}">
      <dsp:nvSpPr>
        <dsp:cNvPr id="0" name=""/>
        <dsp:cNvSpPr/>
      </dsp:nvSpPr>
      <dsp:spPr>
        <a:xfrm>
          <a:off x="6784181" y="1389290"/>
          <a:ext cx="1465851" cy="582920"/>
        </a:xfrm>
        <a:prstGeom prst="roundRect">
          <a:avLst>
            <a:gd name="adj" fmla="val 10000"/>
          </a:avLst>
        </a:prstGeom>
        <a:solidFill>
          <a:schemeClr val="accent1">
            <a:hueOff val="0"/>
            <a:satOff val="0"/>
            <a:lumOff val="0"/>
            <a:alphaOff val="0"/>
          </a:schemeClr>
        </a:solidFill>
        <a:ln w="25400" cap="rnd" cmpd="sng" algn="ctr">
          <a:solidFill>
            <a:schemeClr val="accent2">
              <a:lumMod val="60000"/>
              <a:lumOff val="4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February – Early March 2021</a:t>
          </a:r>
        </a:p>
      </dsp:txBody>
      <dsp:txXfrm>
        <a:off x="6801254" y="1406363"/>
        <a:ext cx="1431705" cy="548774"/>
      </dsp:txXfrm>
    </dsp:sp>
    <dsp:sp modelId="{4478B767-CF1D-4047-BAAA-637D3CA75506}">
      <dsp:nvSpPr>
        <dsp:cNvPr id="0" name=""/>
        <dsp:cNvSpPr/>
      </dsp:nvSpPr>
      <dsp:spPr>
        <a:xfrm>
          <a:off x="8555506" y="1680750"/>
          <a:ext cx="1649083" cy="13601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Submit Capstone Project</a:t>
          </a:r>
        </a:p>
      </dsp:txBody>
      <dsp:txXfrm>
        <a:off x="8586807" y="1712051"/>
        <a:ext cx="1586481" cy="1006086"/>
      </dsp:txXfrm>
    </dsp:sp>
    <dsp:sp modelId="{53D2B97A-2AE0-4C8F-B3E9-1C279968E36D}">
      <dsp:nvSpPr>
        <dsp:cNvPr id="0" name=""/>
        <dsp:cNvSpPr/>
      </dsp:nvSpPr>
      <dsp:spPr>
        <a:xfrm>
          <a:off x="8921969" y="2749438"/>
          <a:ext cx="1465851" cy="582920"/>
        </a:xfrm>
        <a:prstGeom prst="roundRect">
          <a:avLst>
            <a:gd name="adj" fmla="val 10000"/>
          </a:avLst>
        </a:prstGeom>
        <a:solidFill>
          <a:schemeClr val="accent1">
            <a:hueOff val="0"/>
            <a:satOff val="0"/>
            <a:lumOff val="0"/>
            <a:alphaOff val="0"/>
          </a:schemeClr>
        </a:solidFill>
        <a:ln w="25400" cap="rnd" cmpd="sng" algn="ctr">
          <a:solidFill>
            <a:schemeClr val="accent2">
              <a:lumMod val="60000"/>
              <a:lumOff val="4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Mid March 2021</a:t>
          </a:r>
        </a:p>
      </dsp:txBody>
      <dsp:txXfrm>
        <a:off x="8939042" y="2766511"/>
        <a:ext cx="1431705" cy="5487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0343C-4092-4C2E-B85A-183D4A690729}"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78184-CB2D-4F23-9F20-FD1528B3BA82}" type="slidenum">
              <a:rPr lang="en-GB" smtClean="0"/>
              <a:t>‹#›</a:t>
            </a:fld>
            <a:endParaRPr lang="en-GB"/>
          </a:p>
        </p:txBody>
      </p:sp>
    </p:spTree>
    <p:extLst>
      <p:ext uri="{BB962C8B-B14F-4D97-AF65-F5344CB8AC3E}">
        <p14:creationId xmlns:p14="http://schemas.microsoft.com/office/powerpoint/2010/main" val="318632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2737/RDS-2015-001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There were 664 large fires in Oregon and Washington State between the years of 1973 to 2018.  </a:t>
            </a:r>
            <a:r>
              <a:rPr lang="en-US" sz="1800" dirty="0">
                <a:solidFill>
                  <a:srgbClr val="222222"/>
                </a:solidFill>
                <a:effectLst/>
                <a:latin typeface="Times New Roman" panose="02020603050405020304" pitchFamily="18" charset="0"/>
                <a:ea typeface="Times New Roman" panose="02020603050405020304" pitchFamily="18" charset="0"/>
              </a:rPr>
              <a:t>According to Oregon and Washington State Department of Natural Resources (DNR), a forest fire is any non-structure fire in the wild that is either unplanned ignitions or planned ignitions that are declared wildfires.  Large fires are defined as any wildland fire in timber 100 acres or greater and 300 acres or greater in grasslands/rangelands.  </a:t>
            </a:r>
            <a:r>
              <a:rPr lang="en-US" sz="1800" dirty="0">
                <a:effectLst/>
                <a:latin typeface="Times New Roman" panose="02020603050405020304" pitchFamily="18" charset="0"/>
                <a:ea typeface="Times New Roman" panose="02020603050405020304" pitchFamily="18" charset="0"/>
              </a:rPr>
              <a:t>While there are many different causes for these fires, this analysis seeks to identify the trends that led to incidents reported across Oregon and Washington State and establish a trend that identifies certain areas that can be at risk to prevent a future catastrophe from occurring.  </a:t>
            </a:r>
            <a:r>
              <a:rPr lang="en-US" sz="1800" dirty="0">
                <a:solidFill>
                  <a:srgbClr val="222222"/>
                </a:solidFill>
                <a:effectLst/>
                <a:latin typeface="Times New Roman" panose="02020603050405020304" pitchFamily="18" charset="0"/>
                <a:ea typeface="Times New Roman" panose="02020603050405020304" pitchFamily="18" charset="0"/>
              </a:rPr>
              <a:t>Climate change is causing the Earth to warm faster than we anticipated and has brought larger and more frequent fires to our forested ecosystems of western North America.  This trend continues today with increases in a fire’s severity and areas burned (</a:t>
            </a:r>
            <a:r>
              <a:rPr lang="en-US" sz="1800" dirty="0" err="1">
                <a:solidFill>
                  <a:srgbClr val="222222"/>
                </a:solidFill>
                <a:effectLst/>
                <a:latin typeface="Times New Roman" panose="02020603050405020304" pitchFamily="18" charset="0"/>
                <a:ea typeface="Times New Roman" panose="02020603050405020304" pitchFamily="18" charset="0"/>
              </a:rPr>
              <a:t>Cansler</a:t>
            </a:r>
            <a:r>
              <a:rPr lang="en-US" sz="1800" dirty="0">
                <a:solidFill>
                  <a:srgbClr val="222222"/>
                </a:solidFill>
                <a:effectLst/>
                <a:latin typeface="Times New Roman" panose="02020603050405020304" pitchFamily="18" charset="0"/>
                <a:ea typeface="Times New Roman" panose="02020603050405020304" pitchFamily="18" charset="0"/>
              </a:rPr>
              <a:t>, 2014).  I would like to approach this problem by looking at large forest fires in Oregon and Washington State from 1973 to 2018. This topic is of interest to me because I live in Olympia, WA and have come to appreciate the forests that surround me.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578184-CB2D-4F23-9F20-FD1528B3BA82}" type="slidenum">
              <a:rPr lang="en-GB" smtClean="0"/>
              <a:t>3</a:t>
            </a:fld>
            <a:endParaRPr lang="en-GB"/>
          </a:p>
        </p:txBody>
      </p:sp>
    </p:spTree>
    <p:extLst>
      <p:ext uri="{BB962C8B-B14F-4D97-AF65-F5344CB8AC3E}">
        <p14:creationId xmlns:p14="http://schemas.microsoft.com/office/powerpoint/2010/main" val="9590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78184-CB2D-4F23-9F20-FD1528B3BA82}" type="slidenum">
              <a:rPr lang="en-GB" smtClean="0"/>
              <a:t>4</a:t>
            </a:fld>
            <a:endParaRPr lang="en-GB"/>
          </a:p>
        </p:txBody>
      </p:sp>
    </p:spTree>
    <p:extLst>
      <p:ext uri="{BB962C8B-B14F-4D97-AF65-F5344CB8AC3E}">
        <p14:creationId xmlns:p14="http://schemas.microsoft.com/office/powerpoint/2010/main" val="338061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WUI Data Attribution:  file:///D:/PSU/Capstone/GIS_DATA/Wildland_Urban_Interface-shp/RDS-2015-0012-2_Supplements/_metadata_RDS-2015-0012-2.html#Entity_and_Attribute_Information</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WUI Requirements:  https://codes.iccsafe.org/content/IWUIC2018/chapter-4-wildland-urban-interface-area-requirements</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BLK10:   A unique number assigned to Census Blocks concatenated from State, County, Tract, and Block, and Water fields from US Census TIGER. The Census Bureau defines a block as the smallest geographic area for which the Bureau of the Census collects and tabulates decennial census data, [and] are formed by streets, roads, railroads, streams and other bodies of water, other visible and cultural features, and the legal boundaries shown on Census Bureau maps (US Census Bureau).</a:t>
            </a:r>
            <a:endParaRPr lang="en-US" dirty="0"/>
          </a:p>
          <a:p>
            <a:endParaRPr lang="en-US" dirty="0"/>
          </a:p>
          <a:p>
            <a:r>
              <a:rPr lang="en-US" b="0" i="0" dirty="0">
                <a:solidFill>
                  <a:srgbClr val="000000"/>
                </a:solidFill>
                <a:effectLst/>
                <a:latin typeface="Times New Roman" panose="02020603050405020304" pitchFamily="18" charset="0"/>
              </a:rPr>
              <a:t>U.S. Census TIGER 2010 block polygons with associated 2010, 2000, and 1990 housing and population density. 2010 Census Block housing densities obtained from Summary File 1 and 1990 and 2000 housing densities allocated from Census Bureau 2000 and 2010 Block Relationship Files.</a:t>
            </a:r>
            <a:endParaRPr lang="en-US" dirty="0"/>
          </a:p>
          <a:p>
            <a:endParaRPr lang="en-US" dirty="0"/>
          </a:p>
          <a:p>
            <a:r>
              <a:rPr lang="en-US" dirty="0"/>
              <a:t>WUI Sourcing:  </a:t>
            </a:r>
            <a:r>
              <a:rPr lang="en-US" b="0" i="0" dirty="0" err="1">
                <a:solidFill>
                  <a:srgbClr val="3B3B3B"/>
                </a:solidFill>
                <a:effectLst/>
                <a:latin typeface="Helvetica Neue"/>
              </a:rPr>
              <a:t>Martinuzzi</a:t>
            </a:r>
            <a:r>
              <a:rPr lang="en-US" b="0" i="0" dirty="0">
                <a:solidFill>
                  <a:srgbClr val="3B3B3B"/>
                </a:solidFill>
                <a:effectLst/>
                <a:latin typeface="Helvetica Neue"/>
              </a:rPr>
              <a:t>, Sebastián; Stewart, Susan I.; Helmers, David P.; </a:t>
            </a:r>
            <a:r>
              <a:rPr lang="en-US" b="0" i="0" dirty="0" err="1">
                <a:solidFill>
                  <a:srgbClr val="3B3B3B"/>
                </a:solidFill>
                <a:effectLst/>
                <a:latin typeface="Helvetica Neue"/>
              </a:rPr>
              <a:t>Mockrin</a:t>
            </a:r>
            <a:r>
              <a:rPr lang="en-US" b="0" i="0" dirty="0">
                <a:solidFill>
                  <a:srgbClr val="3B3B3B"/>
                </a:solidFill>
                <a:effectLst/>
                <a:latin typeface="Helvetica Neue"/>
              </a:rPr>
              <a:t>, Miranda H.; Hammer, Roger B.; </a:t>
            </a:r>
            <a:r>
              <a:rPr lang="en-US" b="0" i="0" dirty="0" err="1">
                <a:solidFill>
                  <a:srgbClr val="3B3B3B"/>
                </a:solidFill>
                <a:effectLst/>
                <a:latin typeface="Helvetica Neue"/>
              </a:rPr>
              <a:t>Radeloff</a:t>
            </a:r>
            <a:r>
              <a:rPr lang="en-US" b="0" i="0" dirty="0">
                <a:solidFill>
                  <a:srgbClr val="3B3B3B"/>
                </a:solidFill>
                <a:effectLst/>
                <a:latin typeface="Helvetica Neue"/>
              </a:rPr>
              <a:t>, Volker C.. (2020). The 2010 wildland-urban interface of the conterminous United States - geospatial data. Forest Service Research Data Archive. </a:t>
            </a:r>
            <a:r>
              <a:rPr lang="en-US" b="0" i="0" u="none" strike="noStrike" dirty="0">
                <a:solidFill>
                  <a:srgbClr val="0071BC"/>
                </a:solidFill>
                <a:effectLst/>
                <a:latin typeface="Helvetica Neue"/>
                <a:hlinkClick r:id="rId3"/>
              </a:rPr>
              <a:t>https://doi.org/10.2737/RDS-2015-0012</a:t>
            </a:r>
            <a:r>
              <a:rPr lang="en-US" b="0" i="0" dirty="0">
                <a:solidFill>
                  <a:srgbClr val="3B3B3B"/>
                </a:solidFill>
                <a:effectLst/>
                <a:latin typeface="Helvetica Neue"/>
              </a:rPr>
              <a:t>. Accessed 2020-09-25.</a:t>
            </a:r>
            <a:endParaRPr lang="en-US" dirty="0"/>
          </a:p>
        </p:txBody>
      </p:sp>
      <p:sp>
        <p:nvSpPr>
          <p:cNvPr id="4" name="Slide Number Placeholder 3"/>
          <p:cNvSpPr>
            <a:spLocks noGrp="1"/>
          </p:cNvSpPr>
          <p:nvPr>
            <p:ph type="sldNum" sz="quarter" idx="5"/>
          </p:nvPr>
        </p:nvSpPr>
        <p:spPr/>
        <p:txBody>
          <a:bodyPr/>
          <a:lstStyle/>
          <a:p>
            <a:fld id="{F6578184-CB2D-4F23-9F20-FD1528B3BA82}" type="slidenum">
              <a:rPr lang="en-GB" smtClean="0"/>
              <a:t>5</a:t>
            </a:fld>
            <a:endParaRPr lang="en-GB"/>
          </a:p>
        </p:txBody>
      </p:sp>
    </p:spTree>
    <p:extLst>
      <p:ext uri="{BB962C8B-B14F-4D97-AF65-F5344CB8AC3E}">
        <p14:creationId xmlns:p14="http://schemas.microsoft.com/office/powerpoint/2010/main" val="64394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 wildland-urban interface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High_Dens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Housing density &gt;= 741.3162 houses per square km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Med_Dens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Housing density between 49.42108 and 741.3162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Low_Dens</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Housing density between 6.177635 and 49.42108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Intermix:</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wildland vegetation &gt; 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Interface: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wildland vegetation &lt;= 50% and within 2.414 km of area with &gt;= 75% wildland vegetation</a:t>
            </a:r>
          </a:p>
          <a:p>
            <a:pPr marL="457200" marR="0">
              <a:lnSpc>
                <a:spcPct val="107000"/>
              </a:lnSpc>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578184-CB2D-4F23-9F20-FD1528B3BA82}" type="slidenum">
              <a:rPr lang="en-GB" smtClean="0"/>
              <a:t>6</a:t>
            </a:fld>
            <a:endParaRPr lang="en-GB"/>
          </a:p>
        </p:txBody>
      </p:sp>
    </p:spTree>
    <p:extLst>
      <p:ext uri="{BB962C8B-B14F-4D97-AF65-F5344CB8AC3E}">
        <p14:creationId xmlns:p14="http://schemas.microsoft.com/office/powerpoint/2010/main" val="358794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78184-CB2D-4F23-9F20-FD1528B3BA82}" type="slidenum">
              <a:rPr lang="en-GB" smtClean="0"/>
              <a:t>7</a:t>
            </a:fld>
            <a:endParaRPr lang="en-GB"/>
          </a:p>
        </p:txBody>
      </p:sp>
    </p:spTree>
    <p:extLst>
      <p:ext uri="{BB962C8B-B14F-4D97-AF65-F5344CB8AC3E}">
        <p14:creationId xmlns:p14="http://schemas.microsoft.com/office/powerpoint/2010/main" val="210876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CC7FC1-6228-43C7-8DA2-7707034B1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26425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A784D-BF55-4DEC-BD17-E6262CC12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263079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A784D-BF55-4DEC-BD17-E6262CC12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4419716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A784D-BF55-4DEC-BD17-E6262CC12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8021042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A784D-BF55-4DEC-BD17-E6262CC12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3935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A784D-BF55-4DEC-BD17-E6262CC125B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3940363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1ED96-4567-4A81-ADEE-37B5E42FEB13}"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80860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B5C08-3C9F-4C67-B719-EDD149E9964B}"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50126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2E930-011E-43B1-B22C-3E23A436AC22}"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26199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FDB81-7568-4350-990B-9805B5330907}" type="datetime1">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91545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453778-369B-4673-A152-F91D7998C2D5}" type="datetime1">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708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3CC3F3-6742-4E76-8697-6E80076CE6A0}" type="datetime1">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2088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2E92F-C03A-48B5-AFEC-8F2A954F5924}" type="datetime1">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44355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65CB2-BB93-410D-8E5C-03E4B95D7B3B}" type="datetime1">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66786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6CCB-D27B-40C4-BF96-EDA9AE4D8E1F}" type="datetime1">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08568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B7029-1CFD-4467-92F6-4F29D9F20806}" type="datetime1">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36630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A61F04F-98B3-4901-BD88-6B7C3753B8ED}"/>
              </a:ext>
            </a:extLst>
          </p:cNvPr>
          <p:cNvSpPr/>
          <p:nvPr userDrawn="1"/>
        </p:nvSpPr>
        <p:spPr>
          <a:xfrm>
            <a:off x="1" y="3230217"/>
            <a:ext cx="616836" cy="3629626"/>
          </a:xfrm>
          <a:prstGeom prst="triangle">
            <a:avLst>
              <a:gd name="adj" fmla="val 0"/>
            </a:avLst>
          </a:prstGeom>
          <a:solidFill>
            <a:schemeClr val="accent1">
              <a:lumMod val="60000"/>
              <a:lumOff val="40000"/>
              <a:alpha val="17647"/>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9FFCC">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1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C0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F0000">
                <a:alpha val="11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FF7C80">
                <a:alpha val="17647"/>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44165" y="369894"/>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0A784D-BF55-4DEC-BD17-E6262CC125B3}" type="datetime1">
              <a:rPr lang="en-GB" smtClean="0"/>
              <a:t>15/10/2020</a:t>
            </a:fld>
            <a:endParaRPr lang="en-GB"/>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7B5101D9-94DC-4C18-87C2-E8AEA83A31F5}" type="slidenum">
              <a:rPr lang="en-GB" smtClean="0"/>
              <a:t>‹#›</a:t>
            </a:fld>
            <a:endParaRPr lang="en-GB"/>
          </a:p>
        </p:txBody>
      </p:sp>
    </p:spTree>
    <p:extLst>
      <p:ext uri="{BB962C8B-B14F-4D97-AF65-F5344CB8AC3E}">
        <p14:creationId xmlns:p14="http://schemas.microsoft.com/office/powerpoint/2010/main" val="1322572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servationgateway.org/Files/Pages/ecological-context-%e2%80%9cwhole.aspx" TargetMode="External"/><Relationship Id="rId7" Type="http://schemas.openxmlformats.org/officeDocument/2006/relationships/hyperlink" Target="http://www.jstor.com/stable/40603419" TargetMode="External"/><Relationship Id="rId2" Type="http://schemas.openxmlformats.org/officeDocument/2006/relationships/hyperlink" Target="https://www.fs.fed.us/pnw/pubs/journals/pnw_2014_cansler001.pdf" TargetMode="External"/><Relationship Id="rId1" Type="http://schemas.openxmlformats.org/officeDocument/2006/relationships/slideLayout" Target="../slideLayouts/slideLayout2.xml"/><Relationship Id="rId6" Type="http://schemas.openxmlformats.org/officeDocument/2006/relationships/hyperlink" Target="https://gacc.nifc.gov/nwcc/content/pdfs/2014_Media_fire%20guidelines.pdf" TargetMode="External"/><Relationship Id="rId5" Type="http://schemas.openxmlformats.org/officeDocument/2006/relationships/hyperlink" Target="https://doi.org/10.2737/RDS-2015-0012" TargetMode="External"/><Relationship Id="rId4" Type="http://schemas.openxmlformats.org/officeDocument/2006/relationships/hyperlink" Target="https://www.dailyrecordnews.com/news/washington-state-department-of-natural-resources-adds-new-full-time/article_4ec2d9c7-9775-5364-816e-ac7ce8211bf5.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rtress.wa.gov/ecy/gispublic/DataDownload/WQ_IBM_Landcover2011.htm" TargetMode="External"/><Relationship Id="rId3" Type="http://schemas.openxmlformats.org/officeDocument/2006/relationships/hyperlink" Target="http://silvis.forest.wisc.edu/" TargetMode="External"/><Relationship Id="rId7" Type="http://schemas.openxmlformats.org/officeDocument/2006/relationships/hyperlink" Target="https://www.census.gov/" TargetMode="External"/><Relationship Id="rId12" Type="http://schemas.openxmlformats.org/officeDocument/2006/relationships/hyperlink" Target="https://www.blm.gov/services/geospatial/GISData/oregon" TargetMode="External"/><Relationship Id="rId2" Type="http://schemas.openxmlformats.org/officeDocument/2006/relationships/hyperlink" Target="http://data-wadnr.opendata.arcgis.com/datasets/dnr-fire-statistics-2008-present" TargetMode="External"/><Relationship Id="rId1" Type="http://schemas.openxmlformats.org/officeDocument/2006/relationships/slideLayout" Target="../slideLayouts/slideLayout2.xml"/><Relationship Id="rId6" Type="http://schemas.openxmlformats.org/officeDocument/2006/relationships/hyperlink" Target="https://www.landfire.gov/fireregime.php" TargetMode="External"/><Relationship Id="rId11" Type="http://schemas.openxmlformats.org/officeDocument/2006/relationships/hyperlink" Target="http://geo.wa.gov/datasets/wadnr::washington-large-fires-1973-2018" TargetMode="External"/><Relationship Id="rId5" Type="http://schemas.openxmlformats.org/officeDocument/2006/relationships/hyperlink" Target="https://ecology.wa.gov/Research-Data/Data-resources/Geographic-Information-Systems-GIS/Data" TargetMode="External"/><Relationship Id="rId10" Type="http://schemas.openxmlformats.org/officeDocument/2006/relationships/hyperlink" Target="https://www.openstreetmap.org/#map=5/38.013/-88.154" TargetMode="External"/><Relationship Id="rId4" Type="http://schemas.openxmlformats.org/officeDocument/2006/relationships/hyperlink" Target="http://silvis.forest.wisc.edu/maps-data/" TargetMode="External"/><Relationship Id="rId9" Type="http://schemas.openxmlformats.org/officeDocument/2006/relationships/hyperlink" Target="https://www7.ncdc.noaa.gov/CD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nnstate.maps.arcgis.com/apps/webappviewer/index.html?id=98851fd933424d1da24cbed57911adc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pennstate.maps.arcgis.com/apps/webappviewer/index.html?id=98851fd933424d1da24cbed57911adc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ennstate.maps.arcgis.com/apps/webappviewer/index.html?id=98851fd933424d1da24cbed57911adc1"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3B957E-B9F7-4E01-93F6-D83095EA4472}"/>
              </a:ext>
            </a:extLst>
          </p:cNvPr>
          <p:cNvSpPr>
            <a:spLocks noGrp="1"/>
          </p:cNvSpPr>
          <p:nvPr>
            <p:ph sz="half" idx="1"/>
          </p:nvPr>
        </p:nvSpPr>
        <p:spPr>
          <a:xfrm>
            <a:off x="341563" y="270963"/>
            <a:ext cx="8826930" cy="2304627"/>
          </a:xfrm>
        </p:spPr>
        <p:txBody>
          <a:bodyPr anchor="b">
            <a:normAutofit/>
          </a:bodyPr>
          <a:lstStyle/>
          <a:p>
            <a:pPr marL="0" indent="0">
              <a:buNone/>
            </a:pPr>
            <a:r>
              <a:rPr lang="en-US" sz="3600" b="1" dirty="0">
                <a:solidFill>
                  <a:schemeClr val="accent2">
                    <a:lumMod val="75000"/>
                  </a:schemeClr>
                </a:solidFill>
              </a:rPr>
              <a:t>How have the spatial patterns of wildfire perimeters and the Wildland Urban Interface (WUI) in Oregon and Washington State shifted through time?</a:t>
            </a:r>
            <a:endParaRPr lang="en-GB" sz="3600" b="1" dirty="0">
              <a:solidFill>
                <a:schemeClr val="accent2">
                  <a:lumMod val="75000"/>
                </a:schemeClr>
              </a:solidFill>
            </a:endParaRPr>
          </a:p>
        </p:txBody>
      </p:sp>
      <p:sp>
        <p:nvSpPr>
          <p:cNvPr id="4" name="Content Placeholder 3">
            <a:extLst>
              <a:ext uri="{FF2B5EF4-FFF2-40B4-BE49-F238E27FC236}">
                <a16:creationId xmlns:a16="http://schemas.microsoft.com/office/drawing/2014/main" id="{094941E6-9C39-40B0-A0A6-179BE6DA368E}"/>
              </a:ext>
            </a:extLst>
          </p:cNvPr>
          <p:cNvSpPr>
            <a:spLocks noGrp="1"/>
          </p:cNvSpPr>
          <p:nvPr>
            <p:ph sz="half" idx="2"/>
          </p:nvPr>
        </p:nvSpPr>
        <p:spPr>
          <a:xfrm>
            <a:off x="407504" y="3579927"/>
            <a:ext cx="11784496" cy="2304628"/>
          </a:xfrm>
        </p:spPr>
        <p:txBody>
          <a:bodyPr>
            <a:normAutofit/>
          </a:bodyPr>
          <a:lstStyle/>
          <a:p>
            <a:pPr marL="0" indent="0">
              <a:buNone/>
            </a:pPr>
            <a:r>
              <a:rPr lang="en-GB" sz="2000" dirty="0"/>
              <a:t>By John Sullivan</a:t>
            </a:r>
          </a:p>
          <a:p>
            <a:pPr marL="0" indent="0">
              <a:buNone/>
            </a:pPr>
            <a:r>
              <a:rPr lang="en-GB" sz="2000" dirty="0"/>
              <a:t>Penn State University - GEOG 596A  - Advisor: </a:t>
            </a:r>
            <a:r>
              <a:rPr lang="en-GB" sz="2000" dirty="0" err="1"/>
              <a:t>Dr.</a:t>
            </a:r>
            <a:r>
              <a:rPr lang="en-GB" sz="2000" dirty="0"/>
              <a:t> Erica Smithwick</a:t>
            </a:r>
          </a:p>
          <a:p>
            <a:pPr marL="0" indent="0">
              <a:buNone/>
            </a:pPr>
            <a:r>
              <a:rPr lang="en-GB" sz="2000" dirty="0"/>
              <a:t>Email: jzs624@psu.edu</a:t>
            </a:r>
          </a:p>
        </p:txBody>
      </p:sp>
      <p:sp>
        <p:nvSpPr>
          <p:cNvPr id="5" name="Slide Number Placeholder 4">
            <a:extLst>
              <a:ext uri="{FF2B5EF4-FFF2-40B4-BE49-F238E27FC236}">
                <a16:creationId xmlns:a16="http://schemas.microsoft.com/office/drawing/2014/main" id="{65720021-D4D3-4E50-8ED1-3A3DF93D38BE}"/>
              </a:ext>
            </a:extLst>
          </p:cNvPr>
          <p:cNvSpPr>
            <a:spLocks noGrp="1"/>
          </p:cNvSpPr>
          <p:nvPr>
            <p:ph type="sldNum" sz="quarter" idx="12"/>
          </p:nvPr>
        </p:nvSpPr>
        <p:spPr/>
        <p:txBody>
          <a:bodyPr/>
          <a:lstStyle/>
          <a:p>
            <a:fld id="{7B5101D9-94DC-4C18-87C2-E8AEA83A31F5}" type="slidenum">
              <a:rPr lang="en-GB" smtClean="0"/>
              <a:t>1</a:t>
            </a:fld>
            <a:endParaRPr lang="en-GB"/>
          </a:p>
        </p:txBody>
      </p:sp>
    </p:spTree>
    <p:extLst>
      <p:ext uri="{BB962C8B-B14F-4D97-AF65-F5344CB8AC3E}">
        <p14:creationId xmlns:p14="http://schemas.microsoft.com/office/powerpoint/2010/main" val="252924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C6DF-AD5C-40EB-A395-F3A1E8028A68}"/>
              </a:ext>
            </a:extLst>
          </p:cNvPr>
          <p:cNvSpPr>
            <a:spLocks noGrp="1"/>
          </p:cNvSpPr>
          <p:nvPr>
            <p:ph type="title"/>
          </p:nvPr>
        </p:nvSpPr>
        <p:spPr/>
        <p:txBody>
          <a:bodyPr/>
          <a:lstStyle/>
          <a:p>
            <a:r>
              <a:rPr lang="en-GB" dirty="0"/>
              <a:t>Methodology - Data</a:t>
            </a:r>
          </a:p>
        </p:txBody>
      </p:sp>
      <p:sp>
        <p:nvSpPr>
          <p:cNvPr id="3" name="Content Placeholder 2">
            <a:extLst>
              <a:ext uri="{FF2B5EF4-FFF2-40B4-BE49-F238E27FC236}">
                <a16:creationId xmlns:a16="http://schemas.microsoft.com/office/drawing/2014/main" id="{8B3C3C89-FE5B-4962-9C6E-2BAF1E5F3C07}"/>
              </a:ext>
            </a:extLst>
          </p:cNvPr>
          <p:cNvSpPr>
            <a:spLocks noGrp="1"/>
          </p:cNvSpPr>
          <p:nvPr>
            <p:ph idx="1"/>
          </p:nvPr>
        </p:nvSpPr>
        <p:spPr>
          <a:xfrm>
            <a:off x="677335" y="1480965"/>
            <a:ext cx="8596668" cy="3880773"/>
          </a:xfrm>
        </p:spPr>
        <p:txBody>
          <a:bodyPr>
            <a:noAutofit/>
          </a:bodyPr>
          <a:lstStyle/>
          <a:p>
            <a:r>
              <a:rPr lang="en-GB" sz="2000" dirty="0"/>
              <a:t>2000, 2010, 2020 Census data</a:t>
            </a:r>
          </a:p>
          <a:p>
            <a:r>
              <a:rPr lang="en-US" sz="2000" dirty="0"/>
              <a:t>SILVIS LAB - Spatial Analysis For Conservation and Sustainability</a:t>
            </a:r>
          </a:p>
          <a:p>
            <a:pPr lvl="1"/>
            <a:r>
              <a:rPr lang="en-US" sz="1800" dirty="0"/>
              <a:t>Changes in WUI between 1990 and 2010</a:t>
            </a:r>
          </a:p>
          <a:p>
            <a:pPr lvl="1"/>
            <a:r>
              <a:rPr lang="en-US" sz="1800" dirty="0"/>
              <a:t>Growth in Housing Density in the U.S. between 1990 and 2010</a:t>
            </a:r>
            <a:endParaRPr lang="en-GB" sz="1800" dirty="0"/>
          </a:p>
          <a:p>
            <a:r>
              <a:rPr lang="en-GB" sz="2000" dirty="0"/>
              <a:t>Department of Natural Resources </a:t>
            </a:r>
            <a:r>
              <a:rPr lang="en-US" sz="2000" dirty="0">
                <a:ea typeface="Times New Roman" panose="02020603050405020304" pitchFamily="18" charset="0"/>
                <a:cs typeface="Times New Roman" panose="02020603050405020304" pitchFamily="18" charset="0"/>
              </a:rPr>
              <a:t>Fire Statistics &amp; Bureau of Land Management (fire perimeter)</a:t>
            </a:r>
          </a:p>
          <a:p>
            <a:r>
              <a:rPr lang="en-US" sz="2000" dirty="0">
                <a:ea typeface="Calibri" panose="020F0502020204030204" pitchFamily="34" charset="0"/>
                <a:cs typeface="Times New Roman" panose="02020603050405020304" pitchFamily="18" charset="0"/>
              </a:rPr>
              <a:t>LANDFIRE web page: Fire Regime datasets</a:t>
            </a:r>
            <a:endParaRPr lang="en-GB" sz="2000" dirty="0"/>
          </a:p>
          <a:p>
            <a:r>
              <a:rPr lang="en-GB" sz="2000" dirty="0"/>
              <a:t>US, Oregon, and Washington State Department of Transportation datasets</a:t>
            </a:r>
          </a:p>
          <a:p>
            <a:r>
              <a:rPr lang="en-US" sz="2000" dirty="0">
                <a:solidFill>
                  <a:srgbClr val="222222"/>
                </a:solidFill>
                <a:ea typeface="Times New Roman" panose="02020603050405020304" pitchFamily="18" charset="0"/>
                <a:cs typeface="Times New Roman" panose="02020603050405020304" pitchFamily="18" charset="0"/>
              </a:rPr>
              <a:t>Oregon and Washington Geospatial Open Data Portal (administrative datasets)</a:t>
            </a:r>
            <a:endParaRPr lang="en-GB" sz="2000" dirty="0"/>
          </a:p>
          <a:p>
            <a:r>
              <a:rPr lang="en-US" sz="2000" dirty="0">
                <a:solidFill>
                  <a:srgbClr val="222222"/>
                </a:solidFill>
                <a:ea typeface="Times New Roman" panose="02020603050405020304" pitchFamily="18" charset="0"/>
                <a:cs typeface="Times New Roman" panose="02020603050405020304" pitchFamily="18" charset="0"/>
              </a:rPr>
              <a:t>Open Street Map (Water sources, fire station locations)</a:t>
            </a:r>
            <a:endParaRPr lang="en-GB" sz="2000" dirty="0"/>
          </a:p>
          <a:p>
            <a:endParaRPr lang="en-GB" sz="2000" dirty="0"/>
          </a:p>
        </p:txBody>
      </p:sp>
      <p:sp>
        <p:nvSpPr>
          <p:cNvPr id="4" name="Slide Number Placeholder 3">
            <a:extLst>
              <a:ext uri="{FF2B5EF4-FFF2-40B4-BE49-F238E27FC236}">
                <a16:creationId xmlns:a16="http://schemas.microsoft.com/office/drawing/2014/main" id="{83CED4B8-1BA6-4888-9598-BC8C91DB844A}"/>
              </a:ext>
            </a:extLst>
          </p:cNvPr>
          <p:cNvSpPr>
            <a:spLocks noGrp="1"/>
          </p:cNvSpPr>
          <p:nvPr>
            <p:ph type="sldNum" sz="quarter" idx="12"/>
          </p:nvPr>
        </p:nvSpPr>
        <p:spPr/>
        <p:txBody>
          <a:bodyPr/>
          <a:lstStyle/>
          <a:p>
            <a:fld id="{7B5101D9-94DC-4C18-87C2-E8AEA83A31F5}" type="slidenum">
              <a:rPr lang="en-GB" smtClean="0"/>
              <a:t>10</a:t>
            </a:fld>
            <a:endParaRPr lang="en-GB"/>
          </a:p>
        </p:txBody>
      </p:sp>
    </p:spTree>
    <p:extLst>
      <p:ext uri="{BB962C8B-B14F-4D97-AF65-F5344CB8AC3E}">
        <p14:creationId xmlns:p14="http://schemas.microsoft.com/office/powerpoint/2010/main" val="60890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9680-CA93-4178-9C1A-788D36E6A557}"/>
              </a:ext>
            </a:extLst>
          </p:cNvPr>
          <p:cNvSpPr>
            <a:spLocks noGrp="1"/>
          </p:cNvSpPr>
          <p:nvPr>
            <p:ph type="title"/>
          </p:nvPr>
        </p:nvSpPr>
        <p:spPr/>
        <p:txBody>
          <a:bodyPr/>
          <a:lstStyle/>
          <a:p>
            <a:r>
              <a:rPr lang="en-GB" dirty="0"/>
              <a:t>Challenges &amp; Limitations</a:t>
            </a:r>
          </a:p>
        </p:txBody>
      </p:sp>
      <p:sp>
        <p:nvSpPr>
          <p:cNvPr id="3" name="Content Placeholder 2">
            <a:extLst>
              <a:ext uri="{FF2B5EF4-FFF2-40B4-BE49-F238E27FC236}">
                <a16:creationId xmlns:a16="http://schemas.microsoft.com/office/drawing/2014/main" id="{34E847E5-5D82-459A-AECE-4A9ED8712389}"/>
              </a:ext>
            </a:extLst>
          </p:cNvPr>
          <p:cNvSpPr>
            <a:spLocks noGrp="1"/>
          </p:cNvSpPr>
          <p:nvPr>
            <p:ph idx="1"/>
          </p:nvPr>
        </p:nvSpPr>
        <p:spPr/>
        <p:txBody>
          <a:bodyPr/>
          <a:lstStyle/>
          <a:p>
            <a:r>
              <a:rPr lang="en-GB" dirty="0"/>
              <a:t>Census data does not entirely depict where and how people are living in the regions where humans meets nature.  2020 data may be inaccurate and not available for this analysis</a:t>
            </a:r>
          </a:p>
          <a:p>
            <a:endParaRPr lang="en-GB" dirty="0"/>
          </a:p>
          <a:p>
            <a:r>
              <a:rPr lang="en-GB" dirty="0"/>
              <a:t>Fires are burning out of control as we speak.  I need to incorporate what has happened over this past summer into available datasets</a:t>
            </a:r>
          </a:p>
          <a:p>
            <a:endParaRPr lang="en-GB" dirty="0"/>
          </a:p>
          <a:p>
            <a:r>
              <a:rPr lang="en-GB" dirty="0"/>
              <a:t>Not enough public knowledge or support to drastically change how and where we live, or shift the ways of living to mitigate the damage it can </a:t>
            </a:r>
            <a:r>
              <a:rPr lang="en-GB" dirty="0" err="1"/>
              <a:t>cuase</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10822E5-99B6-4029-979D-00235070ADF8}"/>
              </a:ext>
            </a:extLst>
          </p:cNvPr>
          <p:cNvSpPr>
            <a:spLocks noGrp="1"/>
          </p:cNvSpPr>
          <p:nvPr>
            <p:ph type="sldNum" sz="quarter" idx="12"/>
          </p:nvPr>
        </p:nvSpPr>
        <p:spPr/>
        <p:txBody>
          <a:bodyPr/>
          <a:lstStyle/>
          <a:p>
            <a:fld id="{7B5101D9-94DC-4C18-87C2-E8AEA83A31F5}" type="slidenum">
              <a:rPr lang="en-GB" smtClean="0"/>
              <a:t>11</a:t>
            </a:fld>
            <a:endParaRPr lang="en-GB"/>
          </a:p>
        </p:txBody>
      </p:sp>
    </p:spTree>
    <p:extLst>
      <p:ext uri="{BB962C8B-B14F-4D97-AF65-F5344CB8AC3E}">
        <p14:creationId xmlns:p14="http://schemas.microsoft.com/office/powerpoint/2010/main" val="48690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27EF-71F7-4ADC-BC95-E1B16DCC60BA}"/>
              </a:ext>
            </a:extLst>
          </p:cNvPr>
          <p:cNvSpPr>
            <a:spLocks noGrp="1"/>
          </p:cNvSpPr>
          <p:nvPr>
            <p:ph type="title"/>
          </p:nvPr>
        </p:nvSpPr>
        <p:spPr/>
        <p:txBody>
          <a:bodyPr/>
          <a:lstStyle/>
          <a:p>
            <a:r>
              <a:rPr lang="en-GB" dirty="0"/>
              <a:t>Expected Results</a:t>
            </a:r>
          </a:p>
        </p:txBody>
      </p:sp>
      <p:sp>
        <p:nvSpPr>
          <p:cNvPr id="3" name="Content Placeholder 2">
            <a:extLst>
              <a:ext uri="{FF2B5EF4-FFF2-40B4-BE49-F238E27FC236}">
                <a16:creationId xmlns:a16="http://schemas.microsoft.com/office/drawing/2014/main" id="{0C71FCAA-CD9F-4BA4-A262-A7E5A31D8926}"/>
              </a:ext>
            </a:extLst>
          </p:cNvPr>
          <p:cNvSpPr>
            <a:spLocks noGrp="1"/>
          </p:cNvSpPr>
          <p:nvPr>
            <p:ph idx="1"/>
          </p:nvPr>
        </p:nvSpPr>
        <p:spPr>
          <a:xfrm>
            <a:off x="677335" y="1925642"/>
            <a:ext cx="8596668" cy="3880773"/>
          </a:xfrm>
        </p:spPr>
        <p:txBody>
          <a:bodyPr/>
          <a:lstStyle/>
          <a:p>
            <a:pPr lvl="0"/>
            <a:r>
              <a:rPr lang="en-US" dirty="0"/>
              <a:t>Establish a quantifiable trend on how people in Oregon and Washington State are moving into areas prone to an inevitable fire, destroying and displacing everything</a:t>
            </a:r>
          </a:p>
          <a:p>
            <a:pPr lvl="0"/>
            <a:endParaRPr lang="en-GB" dirty="0"/>
          </a:p>
          <a:p>
            <a:pPr lvl="0"/>
            <a:r>
              <a:rPr lang="en-US" dirty="0"/>
              <a:t>Oregon and Washington State and do more to ensure citizens living in vulnerable areas are prepared with insurance or other protective measures to ensure lives and valuable property in not lost</a:t>
            </a:r>
          </a:p>
          <a:p>
            <a:pPr lvl="0"/>
            <a:endParaRPr lang="en-US" dirty="0"/>
          </a:p>
          <a:p>
            <a:pPr lvl="0"/>
            <a:r>
              <a:rPr lang="en-US" dirty="0"/>
              <a:t>Analysis will demonstrate how people are moving into vulnerable areas and will back that up with statists and graphics of the most vulnerable areas</a:t>
            </a:r>
            <a:endParaRPr lang="en-GB" dirty="0"/>
          </a:p>
        </p:txBody>
      </p:sp>
      <p:sp>
        <p:nvSpPr>
          <p:cNvPr id="4" name="Slide Number Placeholder 3">
            <a:extLst>
              <a:ext uri="{FF2B5EF4-FFF2-40B4-BE49-F238E27FC236}">
                <a16:creationId xmlns:a16="http://schemas.microsoft.com/office/drawing/2014/main" id="{7E98541D-0758-4802-911D-67F7266CC72E}"/>
              </a:ext>
            </a:extLst>
          </p:cNvPr>
          <p:cNvSpPr>
            <a:spLocks noGrp="1"/>
          </p:cNvSpPr>
          <p:nvPr>
            <p:ph type="sldNum" sz="quarter" idx="12"/>
          </p:nvPr>
        </p:nvSpPr>
        <p:spPr/>
        <p:txBody>
          <a:bodyPr/>
          <a:lstStyle/>
          <a:p>
            <a:fld id="{7B5101D9-94DC-4C18-87C2-E8AEA83A31F5}" type="slidenum">
              <a:rPr lang="en-GB" smtClean="0"/>
              <a:t>12</a:t>
            </a:fld>
            <a:endParaRPr lang="en-GB"/>
          </a:p>
        </p:txBody>
      </p:sp>
    </p:spTree>
    <p:extLst>
      <p:ext uri="{BB962C8B-B14F-4D97-AF65-F5344CB8AC3E}">
        <p14:creationId xmlns:p14="http://schemas.microsoft.com/office/powerpoint/2010/main" val="352793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60DC-D617-4201-8164-CD371BAE2205}"/>
              </a:ext>
            </a:extLst>
          </p:cNvPr>
          <p:cNvSpPr>
            <a:spLocks noGrp="1"/>
          </p:cNvSpPr>
          <p:nvPr>
            <p:ph type="title"/>
          </p:nvPr>
        </p:nvSpPr>
        <p:spPr/>
        <p:txBody>
          <a:bodyPr/>
          <a:lstStyle/>
          <a:p>
            <a:r>
              <a:rPr lang="en-GB"/>
              <a:t>Timeline</a:t>
            </a:r>
            <a:endParaRPr lang="en-GB" dirty="0"/>
          </a:p>
        </p:txBody>
      </p:sp>
      <p:sp>
        <p:nvSpPr>
          <p:cNvPr id="3" name="Content Placeholder 2">
            <a:extLst>
              <a:ext uri="{FF2B5EF4-FFF2-40B4-BE49-F238E27FC236}">
                <a16:creationId xmlns:a16="http://schemas.microsoft.com/office/drawing/2014/main" id="{621C150C-C1D6-4D3A-9A09-A4E201640DCE}"/>
              </a:ext>
            </a:extLst>
          </p:cNvPr>
          <p:cNvSpPr>
            <a:spLocks noGrp="1"/>
          </p:cNvSpPr>
          <p:nvPr>
            <p:ph idx="1"/>
          </p:nvPr>
        </p:nvSpPr>
        <p:spPr/>
        <p:txBody>
          <a:bodyPr/>
          <a:lstStyle/>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422084FA-BB01-44F0-B0CC-2CEB2CB759C4}"/>
              </a:ext>
            </a:extLst>
          </p:cNvPr>
          <p:cNvSpPr>
            <a:spLocks noGrp="1"/>
          </p:cNvSpPr>
          <p:nvPr>
            <p:ph type="sldNum" sz="quarter" idx="12"/>
          </p:nvPr>
        </p:nvSpPr>
        <p:spPr/>
        <p:txBody>
          <a:bodyPr/>
          <a:lstStyle/>
          <a:p>
            <a:fld id="{7B5101D9-94DC-4C18-87C2-E8AEA83A31F5}" type="slidenum">
              <a:rPr lang="en-GB" smtClean="0"/>
              <a:t>13</a:t>
            </a:fld>
            <a:endParaRPr lang="en-GB"/>
          </a:p>
        </p:txBody>
      </p:sp>
      <p:graphicFrame>
        <p:nvGraphicFramePr>
          <p:cNvPr id="4" name="Diagram 3">
            <a:extLst>
              <a:ext uri="{FF2B5EF4-FFF2-40B4-BE49-F238E27FC236}">
                <a16:creationId xmlns:a16="http://schemas.microsoft.com/office/drawing/2014/main" id="{EF815094-A581-4414-BDFE-647AAB93C14A}"/>
              </a:ext>
            </a:extLst>
          </p:cNvPr>
          <p:cNvGraphicFramePr/>
          <p:nvPr>
            <p:extLst>
              <p:ext uri="{D42A27DB-BD31-4B8C-83A1-F6EECF244321}">
                <p14:modId xmlns:p14="http://schemas.microsoft.com/office/powerpoint/2010/main" val="1071456089"/>
              </p:ext>
            </p:extLst>
          </p:nvPr>
        </p:nvGraphicFramePr>
        <p:xfrm>
          <a:off x="838199" y="1455313"/>
          <a:ext cx="10392177" cy="472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5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61F1A-B713-4A47-9E6F-D912D97F5445}"/>
              </a:ext>
            </a:extLst>
          </p:cNvPr>
          <p:cNvSpPr>
            <a:spLocks noGrp="1"/>
          </p:cNvSpPr>
          <p:nvPr>
            <p:ph idx="1"/>
          </p:nvPr>
        </p:nvSpPr>
        <p:spPr>
          <a:xfrm>
            <a:off x="1797666" y="1345583"/>
            <a:ext cx="8596668" cy="3880773"/>
          </a:xfrm>
        </p:spPr>
        <p:txBody>
          <a:bodyPr/>
          <a:lstStyle/>
          <a:p>
            <a:pPr marL="0" indent="0" algn="ctr">
              <a:buNone/>
            </a:pPr>
            <a:endParaRPr lang="en-GB" b="1" dirty="0">
              <a:solidFill>
                <a:schemeClr val="accent2">
                  <a:lumMod val="75000"/>
                </a:schemeClr>
              </a:solidFill>
              <a:effectLst>
                <a:outerShdw blurRad="38100" dist="38100" dir="2700000" algn="tl">
                  <a:srgbClr val="000000">
                    <a:alpha val="43137"/>
                  </a:srgbClr>
                </a:outerShdw>
              </a:effectLst>
            </a:endParaRPr>
          </a:p>
          <a:p>
            <a:pPr marL="0" indent="0" algn="ctr">
              <a:buNone/>
            </a:pPr>
            <a:endParaRPr lang="en-GB" b="1" dirty="0">
              <a:solidFill>
                <a:schemeClr val="accent2">
                  <a:lumMod val="75000"/>
                </a:schemeClr>
              </a:solidFill>
              <a:effectLst>
                <a:outerShdw blurRad="38100" dist="38100" dir="2700000" algn="tl">
                  <a:srgbClr val="000000">
                    <a:alpha val="43137"/>
                  </a:srgbClr>
                </a:outerShdw>
              </a:effectLst>
            </a:endParaRPr>
          </a:p>
          <a:p>
            <a:pPr marL="0" indent="0" algn="ctr">
              <a:buNone/>
            </a:pPr>
            <a:r>
              <a:rPr lang="en-GB" sz="9600" b="1" dirty="0">
                <a:solidFill>
                  <a:schemeClr val="accent2">
                    <a:lumMod val="75000"/>
                  </a:schemeClr>
                </a:solidFill>
                <a:effectLst>
                  <a:outerShdw blurRad="38100" dist="38100" dir="2700000" algn="tl">
                    <a:srgbClr val="000000">
                      <a:alpha val="43137"/>
                    </a:srgbClr>
                  </a:outerShdw>
                </a:effectLst>
              </a:rPr>
              <a:t>Questions?</a:t>
            </a:r>
          </a:p>
          <a:p>
            <a:pPr marL="0" indent="0" algn="ctr">
              <a:buNone/>
            </a:pPr>
            <a:endParaRPr lang="en-GB" sz="9600" b="1" dirty="0">
              <a:solidFill>
                <a:schemeClr val="accent2">
                  <a:lumMod val="75000"/>
                </a:schemeClr>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7BDFAB9E-B4A7-49ED-8463-C467D1EE6BD6}"/>
              </a:ext>
            </a:extLst>
          </p:cNvPr>
          <p:cNvSpPr>
            <a:spLocks noGrp="1"/>
          </p:cNvSpPr>
          <p:nvPr>
            <p:ph type="sldNum" sz="quarter" idx="12"/>
          </p:nvPr>
        </p:nvSpPr>
        <p:spPr/>
        <p:txBody>
          <a:bodyPr/>
          <a:lstStyle/>
          <a:p>
            <a:fld id="{7B5101D9-94DC-4C18-87C2-E8AEA83A31F5}" type="slidenum">
              <a:rPr lang="en-GB" smtClean="0"/>
              <a:t>14</a:t>
            </a:fld>
            <a:endParaRPr lang="en-GB"/>
          </a:p>
        </p:txBody>
      </p:sp>
      <p:sp>
        <p:nvSpPr>
          <p:cNvPr id="5" name="TextBox 4">
            <a:extLst>
              <a:ext uri="{FF2B5EF4-FFF2-40B4-BE49-F238E27FC236}">
                <a16:creationId xmlns:a16="http://schemas.microsoft.com/office/drawing/2014/main" id="{D27C67DF-7008-43B3-8FC0-856436AC634B}"/>
              </a:ext>
            </a:extLst>
          </p:cNvPr>
          <p:cNvSpPr txBox="1"/>
          <p:nvPr/>
        </p:nvSpPr>
        <p:spPr>
          <a:xfrm>
            <a:off x="4295777" y="5291051"/>
            <a:ext cx="3600449" cy="830997"/>
          </a:xfrm>
          <a:prstGeom prst="rect">
            <a:avLst/>
          </a:prstGeom>
          <a:noFill/>
        </p:spPr>
        <p:txBody>
          <a:bodyPr wrap="square" rtlCol="0">
            <a:spAutoFit/>
          </a:bodyPr>
          <a:lstStyle/>
          <a:p>
            <a:pPr algn="ctr"/>
            <a:r>
              <a:rPr lang="en-GB" sz="1600" dirty="0"/>
              <a:t>John Sullivan</a:t>
            </a:r>
          </a:p>
          <a:p>
            <a:pPr algn="ctr"/>
            <a:r>
              <a:rPr lang="en-GB" sz="1600" dirty="0"/>
              <a:t>Penn State University MGIS Program</a:t>
            </a:r>
          </a:p>
          <a:p>
            <a:pPr algn="ctr"/>
            <a:r>
              <a:rPr lang="en-GB" sz="1600" dirty="0"/>
              <a:t>Email: jzs624@psu.edu</a:t>
            </a:r>
          </a:p>
        </p:txBody>
      </p:sp>
    </p:spTree>
    <p:extLst>
      <p:ext uri="{BB962C8B-B14F-4D97-AF65-F5344CB8AC3E}">
        <p14:creationId xmlns:p14="http://schemas.microsoft.com/office/powerpoint/2010/main" val="217873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5F30-AE8D-4115-B8BD-263A52C44FD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B8485FF-66D8-47FB-994A-85792829F270}"/>
              </a:ext>
            </a:extLst>
          </p:cNvPr>
          <p:cNvSpPr>
            <a:spLocks noGrp="1"/>
          </p:cNvSpPr>
          <p:nvPr>
            <p:ph idx="1"/>
          </p:nvPr>
        </p:nvSpPr>
        <p:spPr>
          <a:xfrm>
            <a:off x="677335" y="976549"/>
            <a:ext cx="8596668" cy="3880773"/>
          </a:xfrm>
        </p:spPr>
        <p:txBody>
          <a:bodyPr>
            <a:noAutofit/>
          </a:bodyPr>
          <a:lstStyle/>
          <a:p>
            <a:endParaRPr lang="en-GB" sz="1200" dirty="0">
              <a:latin typeface="+mj-lt"/>
            </a:endParaRPr>
          </a:p>
          <a:p>
            <a:pPr marL="0">
              <a:lnSpc>
                <a:spcPct val="107000"/>
              </a:lnSpc>
              <a:spcBef>
                <a:spcPts val="0"/>
              </a:spcBef>
              <a:spcAft>
                <a:spcPts val="800"/>
              </a:spcAft>
            </a:pPr>
            <a:r>
              <a:rPr lang="en-US" sz="1200" dirty="0">
                <a:solidFill>
                  <a:srgbClr val="222222"/>
                </a:solidFill>
                <a:latin typeface="+mj-lt"/>
                <a:ea typeface="Calibri" panose="020F0502020204030204" pitchFamily="34" charset="0"/>
                <a:cs typeface="Times New Roman" panose="02020603050405020304" pitchFamily="18" charset="0"/>
              </a:rPr>
              <a:t>Abrams, Jesse. 2018. “State lines, fire lines, and lines of authority: Rangeland fire management and bottom-up cooperative federalism”, Ecosystem Workforce Program, Institute for a Sustainable Environment.  &lt;</a:t>
            </a:r>
            <a:r>
              <a:rPr lang="en-US" sz="1200" dirty="0">
                <a:latin typeface="+mj-lt"/>
                <a:ea typeface="Calibri" panose="020F0502020204030204" pitchFamily="34" charset="0"/>
                <a:cs typeface="Times New Roman" panose="02020603050405020304" pitchFamily="18" charset="0"/>
              </a:rPr>
              <a:t> </a:t>
            </a:r>
            <a:r>
              <a:rPr lang="en-US" sz="1200" dirty="0">
                <a:solidFill>
                  <a:srgbClr val="222222"/>
                </a:solidFill>
                <a:latin typeface="+mj-lt"/>
                <a:ea typeface="Calibri" panose="020F0502020204030204" pitchFamily="34" charset="0"/>
                <a:cs typeface="Times New Roman" panose="02020603050405020304" pitchFamily="18" charset="0"/>
              </a:rPr>
              <a:t>https://doi.org/10.1016/j.landusepol.2018.03.038 &gt;</a:t>
            </a: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200" dirty="0">
                <a:latin typeface="+mj-lt"/>
                <a:ea typeface="Calibri" panose="020F0502020204030204" pitchFamily="34" charset="0"/>
                <a:cs typeface="Times New Roman" panose="02020603050405020304" pitchFamily="18" charset="0"/>
              </a:rPr>
              <a:t>Alexandra D. </a:t>
            </a:r>
            <a:r>
              <a:rPr lang="en-US" sz="1200" dirty="0" err="1">
                <a:latin typeface="+mj-lt"/>
                <a:ea typeface="Calibri" panose="020F0502020204030204" pitchFamily="34" charset="0"/>
                <a:cs typeface="Times New Roman" panose="02020603050405020304" pitchFamily="18" charset="0"/>
              </a:rPr>
              <a:t>Syphard</a:t>
            </a:r>
            <a:r>
              <a:rPr lang="en-US" sz="1200" dirty="0">
                <a:latin typeface="+mj-lt"/>
                <a:ea typeface="Calibri" panose="020F0502020204030204" pitchFamily="34" charset="0"/>
                <a:cs typeface="Times New Roman" panose="02020603050405020304" pitchFamily="18" charset="0"/>
              </a:rPr>
              <a:t>, Jon E. Keeley, Anne H. Pfaff and Ken </a:t>
            </a:r>
            <a:r>
              <a:rPr lang="en-US" sz="1200" dirty="0" err="1">
                <a:latin typeface="+mj-lt"/>
                <a:ea typeface="Calibri" panose="020F0502020204030204" pitchFamily="34" charset="0"/>
                <a:cs typeface="Times New Roman" panose="02020603050405020304" pitchFamily="18" charset="0"/>
              </a:rPr>
              <a:t>Ferschweiler</a:t>
            </a:r>
            <a:r>
              <a:rPr lang="en-US" sz="1200" dirty="0">
                <a:latin typeface="+mj-lt"/>
                <a:ea typeface="Calibri" panose="020F0502020204030204" pitchFamily="34" charset="0"/>
                <a:cs typeface="Times New Roman" panose="02020603050405020304" pitchFamily="18" charset="0"/>
              </a:rPr>
              <a:t> Source: Proceedings of the National Academy of Sciences of the United States of America , Vol. 114, No. 52 (December 26, 2017), pp. 13750-13755 Published by: National Academy of Sciences. &lt;https://www.jstor.org/stable/10.2307/26488772&gt;</a:t>
            </a:r>
          </a:p>
          <a:p>
            <a:pPr marL="0">
              <a:lnSpc>
                <a:spcPct val="107000"/>
              </a:lnSpc>
              <a:spcBef>
                <a:spcPts val="0"/>
              </a:spcBef>
            </a:pPr>
            <a:r>
              <a:rPr lang="en-US" sz="1200" u="sng" dirty="0" err="1">
                <a:solidFill>
                  <a:srgbClr val="2D3B45"/>
                </a:solidFill>
                <a:latin typeface="+mj-lt"/>
                <a:ea typeface="Times New Roman" panose="02020603050405020304" pitchFamily="18" charset="0"/>
                <a:cs typeface="Times New Roman" panose="02020603050405020304" pitchFamily="18" charset="0"/>
              </a:rPr>
              <a:t>Cansler</a:t>
            </a:r>
            <a:r>
              <a:rPr lang="en-US" sz="1200" u="sng" dirty="0">
                <a:solidFill>
                  <a:srgbClr val="2D3B45"/>
                </a:solidFill>
                <a:latin typeface="+mj-lt"/>
                <a:ea typeface="Times New Roman" panose="02020603050405020304" pitchFamily="18" charset="0"/>
                <a:cs typeface="Times New Roman" panose="02020603050405020304" pitchFamily="18" charset="0"/>
              </a:rPr>
              <a:t>, C. A., &amp; McKenzie, D. (2014). Climate, fire size, and biophysical setting control fire severity and spatial pattern in the northern Cascade Range, USA. Ecological Applications, 24(5), 1037-1056. </a:t>
            </a:r>
            <a:r>
              <a:rPr lang="en-US" sz="1200" u="sng" dirty="0">
                <a:solidFill>
                  <a:srgbClr val="0563C1"/>
                </a:solidFill>
                <a:latin typeface="+mj-lt"/>
                <a:ea typeface="Times New Roman" panose="02020603050405020304" pitchFamily="18" charset="0"/>
                <a:cs typeface="Times New Roman" panose="02020603050405020304" pitchFamily="18" charset="0"/>
                <a:hlinkClick r:id="rId2"/>
              </a:rPr>
              <a:t>https://www.fs.fed.us/pnw/pubs/journals/pnw_2014_cansler001.pdf</a:t>
            </a:r>
            <a:r>
              <a:rPr lang="en-US" sz="1200" dirty="0">
                <a:latin typeface="+mj-lt"/>
                <a:ea typeface="Times New Roman" panose="02020603050405020304" pitchFamily="18" charset="0"/>
                <a:cs typeface="Times New Roman" panose="02020603050405020304" pitchFamily="18" charset="0"/>
              </a:rPr>
              <a:t>.  Accessed February 18, 2020.</a:t>
            </a: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pP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dirty="0">
                <a:latin typeface="+mj-lt"/>
                <a:ea typeface="Calibri" panose="020F0502020204030204" pitchFamily="34" charset="0"/>
                <a:cs typeface="Times New Roman" panose="02020603050405020304" pitchFamily="18" charset="0"/>
              </a:rPr>
              <a:t>Davis, Liane et. al. “AN ECOLOGICAL CONTEXT FOR “WHOLE SYSTEM” CONSERVATION OF EASTERN Oregon and Washington FORESTS.”  </a:t>
            </a:r>
            <a:r>
              <a:rPr lang="en-US" sz="1200" u="sng" dirty="0">
                <a:solidFill>
                  <a:srgbClr val="0000FF"/>
                </a:solidFill>
                <a:latin typeface="+mj-lt"/>
                <a:ea typeface="Calibri" panose="020F0502020204030204" pitchFamily="34" charset="0"/>
                <a:cs typeface="Times New Roman" panose="02020603050405020304" pitchFamily="18" charset="0"/>
                <a:hlinkClick r:id="rId3"/>
              </a:rPr>
              <a:t>http://www.conservationgateway.org/Files/Pages/ecological-context-%e2%80%9cwhole.aspx</a:t>
            </a: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pP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dirty="0" err="1">
                <a:solidFill>
                  <a:srgbClr val="222222"/>
                </a:solidFill>
                <a:latin typeface="+mj-lt"/>
                <a:ea typeface="Times New Roman" panose="02020603050405020304" pitchFamily="18" charset="0"/>
                <a:cs typeface="Times New Roman" panose="02020603050405020304" pitchFamily="18" charset="0"/>
              </a:rPr>
              <a:t>Holappa</a:t>
            </a:r>
            <a:r>
              <a:rPr lang="en-US" sz="1200" dirty="0">
                <a:solidFill>
                  <a:srgbClr val="222222"/>
                </a:solidFill>
                <a:latin typeface="+mj-lt"/>
                <a:ea typeface="Times New Roman" panose="02020603050405020304" pitchFamily="18" charset="0"/>
                <a:cs typeface="Times New Roman" panose="02020603050405020304" pitchFamily="18" charset="0"/>
              </a:rPr>
              <a:t>, Karl. March 4, 2020. “Oregon and Washington State Department of Natural Resources adds 30 new full-time wildland firefighters, forest health specialists.” </a:t>
            </a:r>
            <a:r>
              <a:rPr lang="en-US" sz="1200" u="sng" dirty="0">
                <a:solidFill>
                  <a:srgbClr val="0563C1"/>
                </a:solidFill>
                <a:latin typeface="+mj-lt"/>
                <a:ea typeface="Times New Roman" panose="02020603050405020304" pitchFamily="18" charset="0"/>
                <a:cs typeface="Times New Roman" panose="02020603050405020304" pitchFamily="18" charset="0"/>
                <a:hlinkClick r:id="rId4"/>
              </a:rPr>
              <a:t>https://www.dailyrecordnews.com/news/Oregon and Washington-state-department-of-natural-resources-adds-new-full-time/article_4ec2d9c7-9775-5364-816e-ac7ce8211bf5.html</a:t>
            </a:r>
            <a:r>
              <a:rPr lang="en-US" sz="1200" dirty="0">
                <a:latin typeface="+mj-lt"/>
                <a:ea typeface="Times New Roman" panose="02020603050405020304" pitchFamily="18" charset="0"/>
                <a:cs typeface="Times New Roman" panose="02020603050405020304" pitchFamily="18" charset="0"/>
              </a:rPr>
              <a:t>.  Accessed March 10, 2020.</a:t>
            </a:r>
          </a:p>
          <a:p>
            <a:pPr marL="0">
              <a:lnSpc>
                <a:spcPct val="107000"/>
              </a:lnSpc>
              <a:spcBef>
                <a:spcPts val="0"/>
              </a:spcBef>
            </a:pPr>
            <a:endParaRPr lang="en-US" sz="1200" b="0" i="0" dirty="0">
              <a:solidFill>
                <a:srgbClr val="3B3B3B"/>
              </a:solidFill>
              <a:effectLst/>
              <a:latin typeface="+mj-lt"/>
              <a:cs typeface="Times New Roman" panose="02020603050405020304" pitchFamily="18" charset="0"/>
            </a:endParaRPr>
          </a:p>
          <a:p>
            <a:pPr marL="0">
              <a:lnSpc>
                <a:spcPct val="107000"/>
              </a:lnSpc>
              <a:spcBef>
                <a:spcPts val="0"/>
              </a:spcBef>
            </a:pPr>
            <a:r>
              <a:rPr lang="en-US" sz="1200" b="0" i="0" dirty="0" err="1">
                <a:solidFill>
                  <a:srgbClr val="3B3B3B"/>
                </a:solidFill>
                <a:effectLst/>
                <a:latin typeface="+mj-lt"/>
              </a:rPr>
              <a:t>Martinuzzi</a:t>
            </a:r>
            <a:r>
              <a:rPr lang="en-US" sz="1200" b="0" i="0" dirty="0">
                <a:solidFill>
                  <a:srgbClr val="3B3B3B"/>
                </a:solidFill>
                <a:effectLst/>
                <a:latin typeface="+mj-lt"/>
              </a:rPr>
              <a:t>, Sebastián; Stewart, Susan I.; Helmers, David P.; </a:t>
            </a:r>
            <a:r>
              <a:rPr lang="en-US" sz="1200" b="0" i="0" dirty="0" err="1">
                <a:solidFill>
                  <a:srgbClr val="3B3B3B"/>
                </a:solidFill>
                <a:effectLst/>
                <a:latin typeface="+mj-lt"/>
              </a:rPr>
              <a:t>Mockrin</a:t>
            </a:r>
            <a:r>
              <a:rPr lang="en-US" sz="1200" b="0" i="0" dirty="0">
                <a:solidFill>
                  <a:srgbClr val="3B3B3B"/>
                </a:solidFill>
                <a:effectLst/>
                <a:latin typeface="+mj-lt"/>
              </a:rPr>
              <a:t>, Miranda H.; Hammer, Roger B.; </a:t>
            </a:r>
            <a:r>
              <a:rPr lang="en-US" sz="1200" b="0" i="0" dirty="0" err="1">
                <a:solidFill>
                  <a:srgbClr val="3B3B3B"/>
                </a:solidFill>
                <a:effectLst/>
                <a:latin typeface="+mj-lt"/>
              </a:rPr>
              <a:t>Radeloff</a:t>
            </a:r>
            <a:r>
              <a:rPr lang="en-US" sz="1200" b="0" i="0" dirty="0">
                <a:solidFill>
                  <a:srgbClr val="3B3B3B"/>
                </a:solidFill>
                <a:effectLst/>
                <a:latin typeface="+mj-lt"/>
              </a:rPr>
              <a:t>, Volker C.. (2020). The 2010 wildland-urban interface of the conterminous United States - geospatial data. Forest Service Research Data Archive. </a:t>
            </a:r>
            <a:r>
              <a:rPr lang="en-US" sz="1200" b="0" i="0" u="none" strike="noStrike" dirty="0">
                <a:solidFill>
                  <a:srgbClr val="0071BC"/>
                </a:solidFill>
                <a:effectLst/>
                <a:latin typeface="+mj-lt"/>
                <a:hlinkClick r:id="rId5"/>
              </a:rPr>
              <a:t>https://doi.org/10.2737/RDS-2015-0012</a:t>
            </a:r>
            <a:r>
              <a:rPr lang="en-US" sz="1200" b="0" i="0" dirty="0">
                <a:solidFill>
                  <a:srgbClr val="3B3B3B"/>
                </a:solidFill>
                <a:effectLst/>
                <a:latin typeface="+mj-lt"/>
              </a:rPr>
              <a:t>. </a:t>
            </a:r>
            <a:endParaRPr lang="en-GB" sz="1200" dirty="0">
              <a:latin typeface="+mj-lt"/>
            </a:endParaRPr>
          </a:p>
          <a:p>
            <a:pPr marL="0" indent="0">
              <a:lnSpc>
                <a:spcPct val="107000"/>
              </a:lnSpc>
              <a:spcBef>
                <a:spcPts val="0"/>
              </a:spcBef>
              <a:buNone/>
            </a:pPr>
            <a:endParaRPr lang="en-US" sz="1200"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dirty="0">
                <a:solidFill>
                  <a:srgbClr val="222222"/>
                </a:solidFill>
                <a:latin typeface="+mj-lt"/>
                <a:ea typeface="Times New Roman" panose="02020603050405020304" pitchFamily="18" charset="0"/>
                <a:cs typeface="Times New Roman" panose="02020603050405020304" pitchFamily="18" charset="0"/>
              </a:rPr>
              <a:t>Washington State Department of Natural Resources. 2014. “</a:t>
            </a:r>
            <a:r>
              <a:rPr lang="en-US" sz="1200" dirty="0">
                <a:latin typeface="+mj-lt"/>
                <a:ea typeface="Times New Roman" panose="02020603050405020304" pitchFamily="18" charset="0"/>
                <a:cs typeface="Times New Roman" panose="02020603050405020304" pitchFamily="18" charset="0"/>
              </a:rPr>
              <a:t>Wildland Fire Coverage Guidelines for Oregon and Oregon and Washington”. </a:t>
            </a:r>
            <a:r>
              <a:rPr lang="en-US" sz="1200" u="sng" dirty="0">
                <a:solidFill>
                  <a:srgbClr val="0563C1"/>
                </a:solidFill>
                <a:latin typeface="+mj-lt"/>
                <a:ea typeface="Times New Roman" panose="02020603050405020304" pitchFamily="18" charset="0"/>
                <a:cs typeface="Times New Roman" panose="02020603050405020304" pitchFamily="18" charset="0"/>
                <a:hlinkClick r:id="rId6"/>
              </a:rPr>
              <a:t>https://gacc.nifc.gov/nwcc/content/pdfs/2014_Media_fire%20guidelines.pdf</a:t>
            </a:r>
            <a:endParaRPr lang="en-US" sz="1200" u="sng" dirty="0">
              <a:solidFill>
                <a:srgbClr val="0563C1"/>
              </a:solidFill>
              <a:latin typeface="+mj-lt"/>
              <a:ea typeface="Times New Roman" panose="02020603050405020304" pitchFamily="18" charset="0"/>
              <a:cs typeface="Times New Roman" panose="02020603050405020304" pitchFamily="18" charset="0"/>
            </a:endParaRPr>
          </a:p>
          <a:p>
            <a:pPr marL="0">
              <a:lnSpc>
                <a:spcPct val="107000"/>
              </a:lnSpc>
              <a:spcBef>
                <a:spcPts val="0"/>
              </a:spcBef>
            </a:pPr>
            <a:endParaRPr lang="en-US" sz="1200" u="sng" dirty="0">
              <a:solidFill>
                <a:srgbClr val="0563C1"/>
              </a:solidFill>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dirty="0" err="1">
                <a:latin typeface="+mj-lt"/>
                <a:ea typeface="Calibri" panose="020F0502020204030204" pitchFamily="34" charset="0"/>
                <a:cs typeface="Times New Roman" panose="02020603050405020304" pitchFamily="18" charset="0"/>
              </a:rPr>
              <a:t>Zumbrunnen</a:t>
            </a:r>
            <a:r>
              <a:rPr lang="en-US" sz="1200" dirty="0">
                <a:latin typeface="+mj-lt"/>
                <a:ea typeface="Calibri" panose="020F0502020204030204" pitchFamily="34" charset="0"/>
                <a:cs typeface="Times New Roman" panose="02020603050405020304" pitchFamily="18" charset="0"/>
              </a:rPr>
              <a:t>, Thomas et. al, “Linking Forest Fire Regimes and Climate— A Historical Analysis in a Dry Inner Alpine Valley”, Ecosystems , January 2009, Vol. 12, No. 1 (January 2009), pp. 73-86 </a:t>
            </a:r>
            <a:r>
              <a:rPr lang="en-US" sz="1200" dirty="0">
                <a:latin typeface="+mj-lt"/>
                <a:ea typeface="Calibri" panose="020F0502020204030204" pitchFamily="34" charset="0"/>
                <a:cs typeface="Times New Roman" panose="02020603050405020304" pitchFamily="18" charset="0"/>
                <a:hlinkClick r:id="rId7"/>
              </a:rPr>
              <a:t>http://www.jstor.com/stable/40603419</a:t>
            </a:r>
            <a:endParaRPr lang="en-US" sz="1200" dirty="0">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6F6A85-157A-4EB6-8D09-0B8F7AE1B071}"/>
              </a:ext>
            </a:extLst>
          </p:cNvPr>
          <p:cNvSpPr>
            <a:spLocks noGrp="1"/>
          </p:cNvSpPr>
          <p:nvPr>
            <p:ph type="sldNum" sz="quarter" idx="12"/>
          </p:nvPr>
        </p:nvSpPr>
        <p:spPr/>
        <p:txBody>
          <a:bodyPr/>
          <a:lstStyle/>
          <a:p>
            <a:fld id="{7B5101D9-94DC-4C18-87C2-E8AEA83A31F5}" type="slidenum">
              <a:rPr lang="en-GB" smtClean="0"/>
              <a:t>15</a:t>
            </a:fld>
            <a:endParaRPr lang="en-GB"/>
          </a:p>
        </p:txBody>
      </p:sp>
    </p:spTree>
    <p:extLst>
      <p:ext uri="{BB962C8B-B14F-4D97-AF65-F5344CB8AC3E}">
        <p14:creationId xmlns:p14="http://schemas.microsoft.com/office/powerpoint/2010/main" val="35642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5F30-AE8D-4115-B8BD-263A52C44FD3}"/>
              </a:ext>
            </a:extLst>
          </p:cNvPr>
          <p:cNvSpPr>
            <a:spLocks noGrp="1"/>
          </p:cNvSpPr>
          <p:nvPr>
            <p:ph type="title"/>
          </p:nvPr>
        </p:nvSpPr>
        <p:spPr/>
        <p:txBody>
          <a:bodyPr/>
          <a:lstStyle/>
          <a:p>
            <a:r>
              <a:rPr lang="en-GB" dirty="0"/>
              <a:t>Datasets</a:t>
            </a:r>
          </a:p>
        </p:txBody>
      </p:sp>
      <p:sp>
        <p:nvSpPr>
          <p:cNvPr id="3" name="Content Placeholder 2">
            <a:extLst>
              <a:ext uri="{FF2B5EF4-FFF2-40B4-BE49-F238E27FC236}">
                <a16:creationId xmlns:a16="http://schemas.microsoft.com/office/drawing/2014/main" id="{7B8485FF-66D8-47FB-994A-85792829F270}"/>
              </a:ext>
            </a:extLst>
          </p:cNvPr>
          <p:cNvSpPr>
            <a:spLocks noGrp="1"/>
          </p:cNvSpPr>
          <p:nvPr>
            <p:ph idx="1"/>
          </p:nvPr>
        </p:nvSpPr>
        <p:spPr>
          <a:xfrm>
            <a:off x="677334" y="821346"/>
            <a:ext cx="8596668" cy="3880773"/>
          </a:xfrm>
        </p:spPr>
        <p:txBody>
          <a:bodyPr>
            <a:noAutofit/>
          </a:bodyPr>
          <a:lstStyle/>
          <a:p>
            <a:endParaRPr lang="en-GB" sz="1200" b="1" dirty="0">
              <a:latin typeface="+mj-lt"/>
            </a:endParaRPr>
          </a:p>
          <a:p>
            <a:pPr marL="0">
              <a:lnSpc>
                <a:spcPct val="107000"/>
              </a:lnSpc>
              <a:spcBef>
                <a:spcPts val="0"/>
              </a:spcBef>
            </a:pPr>
            <a:r>
              <a:rPr lang="en-US" sz="1200" b="1" dirty="0">
                <a:latin typeface="+mj-lt"/>
                <a:ea typeface="Times New Roman" panose="02020603050405020304" pitchFamily="18" charset="0"/>
                <a:cs typeface="Times New Roman" panose="02020603050405020304" pitchFamily="18" charset="0"/>
              </a:rPr>
              <a:t>DNR Fire Statistics (1970 – present): </a:t>
            </a:r>
            <a:r>
              <a:rPr lang="en-US" sz="1200" b="1" dirty="0">
                <a:solidFill>
                  <a:srgbClr val="4C4C4C"/>
                </a:solidFill>
                <a:latin typeface="+mj-lt"/>
                <a:ea typeface="Times New Roman" panose="02020603050405020304" pitchFamily="18" charset="0"/>
                <a:cs typeface="Times New Roman" panose="02020603050405020304" pitchFamily="18" charset="0"/>
              </a:rPr>
              <a:t>This dataset is used to track wildfire information, assess wildfire risks, and to plan wildfire prevention activities. </a:t>
            </a:r>
            <a:r>
              <a:rPr lang="en-US" sz="1200" b="1" u="sng" dirty="0">
                <a:solidFill>
                  <a:srgbClr val="0563C1"/>
                </a:solidFill>
                <a:latin typeface="+mj-lt"/>
                <a:ea typeface="Times New Roman" panose="02020603050405020304" pitchFamily="18" charset="0"/>
                <a:cs typeface="Times New Roman" panose="02020603050405020304" pitchFamily="18" charset="0"/>
                <a:hlinkClick r:id="rId2"/>
              </a:rPr>
              <a:t>http://data-wadnr.opendata.arcgis.com/datasets/dnr-fire-statistics-2008-present</a:t>
            </a:r>
            <a:endParaRPr lang="en-US" sz="1200" b="1" u="sng" dirty="0">
              <a:solidFill>
                <a:srgbClr val="0563C1"/>
              </a:solidFill>
              <a:latin typeface="+mj-lt"/>
              <a:ea typeface="Calibri" panose="020F0502020204030204" pitchFamily="34" charset="0"/>
              <a:cs typeface="Times New Roman" panose="02020603050405020304" pitchFamily="18" charset="0"/>
            </a:endParaRPr>
          </a:p>
          <a:p>
            <a:pPr algn="l" fontAlgn="base"/>
            <a:r>
              <a:rPr lang="en-US" sz="1200" b="1" dirty="0">
                <a:solidFill>
                  <a:srgbClr val="494949"/>
                </a:solidFill>
                <a:latin typeface="Verlag"/>
                <a:hlinkClick r:id="rId3">
                  <a:extLst>
                    <a:ext uri="{A12FA001-AC4F-418D-AE19-62706E023703}">
                      <ahyp:hlinkClr xmlns:ahyp="http://schemas.microsoft.com/office/drawing/2018/hyperlinkcolor" val="tx"/>
                    </a:ext>
                  </a:extLst>
                </a:hlinkClick>
              </a:rPr>
              <a:t>SILVIS LAB</a:t>
            </a:r>
            <a:r>
              <a:rPr lang="en-US" sz="1200" b="1" dirty="0">
                <a:solidFill>
                  <a:srgbClr val="494949"/>
                </a:solidFill>
                <a:latin typeface="Verlag"/>
              </a:rPr>
              <a:t>:  Spatial Analysis </a:t>
            </a:r>
            <a:r>
              <a:rPr lang="en-US" sz="1200" b="1" i="0" dirty="0">
                <a:solidFill>
                  <a:srgbClr val="494949"/>
                </a:solidFill>
                <a:effectLst/>
                <a:latin typeface="Verlag"/>
              </a:rPr>
              <a:t>For Conservation and Sustainability. </a:t>
            </a:r>
            <a:r>
              <a:rPr lang="en-US" sz="1200" b="1" i="0" dirty="0">
                <a:solidFill>
                  <a:srgbClr val="494949"/>
                </a:solidFill>
                <a:effectLst/>
                <a:latin typeface="Verlag"/>
                <a:hlinkClick r:id="rId4"/>
              </a:rPr>
              <a:t>http://silvis.forest.wisc.edu/maps-data/</a:t>
            </a:r>
            <a:endParaRPr lang="en-US" sz="1200" b="1" i="0" dirty="0">
              <a:solidFill>
                <a:srgbClr val="494949"/>
              </a:solidFill>
              <a:effectLst/>
              <a:latin typeface="Verlag"/>
            </a:endParaRPr>
          </a:p>
          <a:p>
            <a:pPr marL="0" indent="0">
              <a:lnSpc>
                <a:spcPct val="107000"/>
              </a:lnSpc>
              <a:spcBef>
                <a:spcPts val="0"/>
              </a:spcBef>
              <a:buNone/>
            </a:pP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b="1" dirty="0">
                <a:solidFill>
                  <a:srgbClr val="343434"/>
                </a:solidFill>
                <a:latin typeface="+mj-lt"/>
                <a:ea typeface="Times New Roman" panose="02020603050405020304" pitchFamily="18" charset="0"/>
                <a:cs typeface="Times New Roman" panose="02020603050405020304" pitchFamily="18" charset="0"/>
              </a:rPr>
              <a:t>Hydrology: </a:t>
            </a:r>
            <a:r>
              <a:rPr lang="en-US" sz="1200" b="1" dirty="0">
                <a:latin typeface="+mj-lt"/>
                <a:ea typeface="Times New Roman" panose="02020603050405020304" pitchFamily="18" charset="0"/>
                <a:cs typeface="Times New Roman" panose="02020603050405020304" pitchFamily="18" charset="0"/>
              </a:rPr>
              <a:t>National Watershed Boundary Dataset (WBD): </a:t>
            </a:r>
            <a:r>
              <a:rPr lang="en-US" sz="1200" b="1" dirty="0">
                <a:solidFill>
                  <a:srgbClr val="343434"/>
                </a:solidFill>
                <a:latin typeface="+mj-lt"/>
                <a:ea typeface="Times New Roman" panose="02020603050405020304" pitchFamily="18" charset="0"/>
                <a:cs typeface="Times New Roman" panose="02020603050405020304" pitchFamily="18" charset="0"/>
              </a:rPr>
              <a:t>Ecology has adopted the NHD for the state hydrography dataset (OCIO policy 161.03). Publish date:  May 2019.</a:t>
            </a:r>
            <a:r>
              <a:rPr lang="en-US" sz="1200" b="1" dirty="0">
                <a:latin typeface="+mj-lt"/>
                <a:ea typeface="Times New Roman" panose="02020603050405020304" pitchFamily="18" charset="0"/>
                <a:cs typeface="Times New Roman" panose="02020603050405020304" pitchFamily="18" charset="0"/>
              </a:rPr>
              <a:t> </a:t>
            </a:r>
            <a:r>
              <a:rPr lang="en-US" sz="1200" b="1" u="sng" dirty="0">
                <a:solidFill>
                  <a:srgbClr val="0563C1"/>
                </a:solidFill>
                <a:latin typeface="+mj-lt"/>
                <a:ea typeface="Times New Roman" panose="02020603050405020304" pitchFamily="18" charset="0"/>
                <a:cs typeface="Times New Roman" panose="02020603050405020304" pitchFamily="18" charset="0"/>
                <a:hlinkClick r:id="rId5"/>
              </a:rPr>
              <a:t>https://ecology.wa.gov/Research-Data/Data-resources/Geographic-Information-Systems-GIS/Data</a:t>
            </a:r>
            <a:endParaRPr lang="en-US" sz="1200" b="1" dirty="0">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200" b="1" dirty="0">
                <a:latin typeface="+mj-lt"/>
                <a:ea typeface="Calibri" panose="020F0502020204030204" pitchFamily="34" charset="0"/>
                <a:cs typeface="Times New Roman" panose="02020603050405020304" pitchFamily="18" charset="0"/>
              </a:rPr>
              <a:t>LANDFIRE web page:  </a:t>
            </a:r>
            <a:r>
              <a:rPr lang="en-US" sz="1200" b="1" u="sng" dirty="0">
                <a:solidFill>
                  <a:srgbClr val="0000FF"/>
                </a:solidFill>
                <a:latin typeface="+mj-lt"/>
                <a:ea typeface="Calibri" panose="020F0502020204030204" pitchFamily="34" charset="0"/>
                <a:cs typeface="Times New Roman" panose="02020603050405020304" pitchFamily="18" charset="0"/>
                <a:hlinkClick r:id="rId6"/>
              </a:rPr>
              <a:t>https://www.landfire.gov/fireregime.php</a:t>
            </a:r>
            <a:endParaRPr lang="en-US" sz="1200" b="1" u="sng" dirty="0">
              <a:solidFill>
                <a:srgbClr val="0000FF"/>
              </a:solidFill>
              <a:latin typeface="+mj-l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200" b="1" dirty="0">
                <a:latin typeface="+mj-lt"/>
                <a:cs typeface="Times New Roman" panose="02020603050405020304" pitchFamily="18" charset="0"/>
              </a:rPr>
              <a:t>United States Census Bureau:  GIS datasets. </a:t>
            </a:r>
            <a:r>
              <a:rPr lang="en-US" sz="1200" b="1" dirty="0">
                <a:latin typeface="+mj-lt"/>
                <a:cs typeface="Times New Roman" panose="02020603050405020304" pitchFamily="18" charset="0"/>
                <a:hlinkClick r:id="rId7"/>
              </a:rPr>
              <a:t>https://www.census.gov/</a:t>
            </a:r>
            <a:endParaRPr lang="en-US" sz="1200" b="1" dirty="0">
              <a:latin typeface="+mj-lt"/>
              <a:cs typeface="Times New Roman" panose="02020603050405020304" pitchFamily="18" charset="0"/>
            </a:endParaRPr>
          </a:p>
          <a:p>
            <a:pPr marL="0">
              <a:lnSpc>
                <a:spcPct val="107000"/>
              </a:lnSpc>
              <a:spcBef>
                <a:spcPts val="0"/>
              </a:spcBef>
              <a:spcAft>
                <a:spcPts val="800"/>
              </a:spcAft>
            </a:pPr>
            <a:r>
              <a:rPr lang="en-US" sz="1200" b="1" dirty="0">
                <a:latin typeface="+mj-lt"/>
                <a:ea typeface="Times New Roman" panose="02020603050405020304" pitchFamily="18" charset="0"/>
                <a:cs typeface="Times New Roman" panose="02020603050405020304" pitchFamily="18" charset="0"/>
              </a:rPr>
              <a:t>Land use: </a:t>
            </a:r>
            <a:r>
              <a:rPr lang="en-US" sz="1200" b="1" dirty="0">
                <a:solidFill>
                  <a:srgbClr val="000000"/>
                </a:solidFill>
                <a:latin typeface="+mj-lt"/>
                <a:ea typeface="Times New Roman" panose="02020603050405020304" pitchFamily="18" charset="0"/>
                <a:cs typeface="Times New Roman" panose="02020603050405020304" pitchFamily="18" charset="0"/>
              </a:rPr>
              <a:t>Department of Commerce (DOC), National Oceanic and Atmospheric Administration (NOAA), National Ocean Service (NOS), Coastal Services Center (CSC). </a:t>
            </a:r>
            <a:r>
              <a:rPr lang="en-US" sz="1200" b="1" u="sng" dirty="0">
                <a:solidFill>
                  <a:srgbClr val="0563C1"/>
                </a:solidFill>
                <a:latin typeface="+mj-lt"/>
                <a:ea typeface="Times New Roman" panose="02020603050405020304" pitchFamily="18" charset="0"/>
                <a:cs typeface="Times New Roman" panose="02020603050405020304" pitchFamily="18" charset="0"/>
                <a:hlinkClick r:id="rId8"/>
              </a:rPr>
              <a:t>https://fortress.wa.gov/ecy/gispublic/DataDownload/WQ_IBM_Landcover2011.htm</a:t>
            </a:r>
            <a:r>
              <a:rPr lang="en-US" sz="1200" b="1" dirty="0">
                <a:solidFill>
                  <a:srgbClr val="000000"/>
                </a:solidFill>
                <a:latin typeface="+mj-lt"/>
                <a:ea typeface="Times New Roman" panose="02020603050405020304" pitchFamily="18" charset="0"/>
                <a:cs typeface="Times New Roman" panose="02020603050405020304" pitchFamily="18" charset="0"/>
              </a:rPr>
              <a:t> </a:t>
            </a: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pP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b="1" dirty="0">
                <a:latin typeface="+mj-lt"/>
                <a:ea typeface="Times New Roman" panose="02020603050405020304" pitchFamily="18" charset="0"/>
                <a:cs typeface="Times New Roman" panose="02020603050405020304" pitchFamily="18" charset="0"/>
              </a:rPr>
              <a:t>NOAA Weather Station Data:  National Climatic Data Center.  </a:t>
            </a:r>
            <a:r>
              <a:rPr lang="en-US" sz="1200" b="1" u="sng" dirty="0">
                <a:solidFill>
                  <a:srgbClr val="0563C1"/>
                </a:solidFill>
                <a:latin typeface="+mj-lt"/>
                <a:ea typeface="Times New Roman" panose="02020603050405020304" pitchFamily="18" charset="0"/>
                <a:cs typeface="Times New Roman" panose="02020603050405020304" pitchFamily="18" charset="0"/>
                <a:hlinkClick r:id="rId9"/>
              </a:rPr>
              <a:t>https://www7.ncdc.noaa.gov/CDO/</a:t>
            </a:r>
            <a:r>
              <a:rPr lang="en-US" sz="1200" b="1" dirty="0">
                <a:latin typeface="+mj-lt"/>
                <a:ea typeface="Times New Roman" panose="02020603050405020304" pitchFamily="18" charset="0"/>
                <a:cs typeface="Times New Roman" panose="02020603050405020304" pitchFamily="18" charset="0"/>
              </a:rPr>
              <a:t>.  </a:t>
            </a: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1200"/>
              </a:spcBef>
            </a:pPr>
            <a:r>
              <a:rPr lang="en-US" sz="1200" b="1" dirty="0">
                <a:solidFill>
                  <a:srgbClr val="222222"/>
                </a:solidFill>
                <a:latin typeface="+mj-lt"/>
                <a:ea typeface="Times New Roman" panose="02020603050405020304" pitchFamily="18" charset="0"/>
                <a:cs typeface="Times New Roman" panose="02020603050405020304" pitchFamily="18" charset="0"/>
              </a:rPr>
              <a:t>Open Street Map (Water sources, fire station locations):</a:t>
            </a:r>
            <a:r>
              <a:rPr lang="en-US" sz="1200" b="1" dirty="0">
                <a:latin typeface="+mj-lt"/>
                <a:ea typeface="Times New Roman" panose="02020603050405020304" pitchFamily="18" charset="0"/>
                <a:cs typeface="Times New Roman" panose="02020603050405020304" pitchFamily="18" charset="0"/>
              </a:rPr>
              <a:t> </a:t>
            </a:r>
            <a:r>
              <a:rPr lang="en-US" sz="1200" b="1" u="sng" dirty="0">
                <a:solidFill>
                  <a:srgbClr val="1155CC"/>
                </a:solidFill>
                <a:latin typeface="+mj-lt"/>
                <a:ea typeface="Times New Roman" panose="02020603050405020304" pitchFamily="18" charset="0"/>
                <a:cs typeface="Times New Roman" panose="02020603050405020304" pitchFamily="18" charset="0"/>
                <a:hlinkClick r:id="rId10"/>
              </a:rPr>
              <a:t>https://www.openstreetmap.org/#map=5/38.013/-88.154</a:t>
            </a:r>
            <a:r>
              <a:rPr lang="en-US" sz="1200" b="1" dirty="0">
                <a:solidFill>
                  <a:srgbClr val="222222"/>
                </a:solidFill>
                <a:latin typeface="+mj-lt"/>
                <a:ea typeface="Times New Roman" panose="02020603050405020304" pitchFamily="18" charset="0"/>
                <a:cs typeface="Times New Roman" panose="02020603050405020304" pitchFamily="18" charset="0"/>
              </a:rPr>
              <a:t>. Accessed January 13, 2020.</a:t>
            </a: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pPr>
            <a:endParaRPr lang="en-US" sz="1200" b="1" dirty="0">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b="1" dirty="0">
                <a:solidFill>
                  <a:srgbClr val="222222"/>
                </a:solidFill>
                <a:latin typeface="+mj-lt"/>
                <a:ea typeface="Times New Roman" panose="02020603050405020304" pitchFamily="18" charset="0"/>
                <a:cs typeface="Times New Roman" panose="02020603050405020304" pitchFamily="18" charset="0"/>
              </a:rPr>
              <a:t>Washington Geospatial Open Data Portal: </a:t>
            </a:r>
            <a:r>
              <a:rPr lang="en-US" sz="1200" b="1" u="sng" dirty="0">
                <a:solidFill>
                  <a:srgbClr val="0563C1"/>
                </a:solidFill>
                <a:latin typeface="+mj-lt"/>
                <a:ea typeface="Times New Roman" panose="02020603050405020304" pitchFamily="18" charset="0"/>
                <a:cs typeface="Times New Roman" panose="02020603050405020304" pitchFamily="18" charset="0"/>
                <a:hlinkClick r:id="rId11"/>
              </a:rPr>
              <a:t>http://geo.wa.gov/datasets/wadnr::Oregon and Washington-large-fires-1973-2018</a:t>
            </a:r>
            <a:r>
              <a:rPr lang="en-US" sz="1200" b="1" dirty="0">
                <a:solidFill>
                  <a:srgbClr val="222222"/>
                </a:solidFill>
                <a:latin typeface="+mj-lt"/>
                <a:ea typeface="Times New Roman" panose="02020603050405020304" pitchFamily="18" charset="0"/>
                <a:cs typeface="Times New Roman" panose="02020603050405020304" pitchFamily="18" charset="0"/>
              </a:rPr>
              <a:t>. Accessed January 13, 2020.</a:t>
            </a:r>
          </a:p>
          <a:p>
            <a:pPr marL="0">
              <a:lnSpc>
                <a:spcPct val="107000"/>
              </a:lnSpc>
              <a:spcBef>
                <a:spcPts val="0"/>
              </a:spcBef>
            </a:pPr>
            <a:endParaRPr lang="en-US" sz="1200" b="1" dirty="0">
              <a:solidFill>
                <a:srgbClr val="222222"/>
              </a:solidFill>
              <a:latin typeface="+mj-lt"/>
              <a:ea typeface="Calibri" panose="020F0502020204030204" pitchFamily="34" charset="0"/>
              <a:cs typeface="Times New Roman" panose="02020603050405020304" pitchFamily="18" charset="0"/>
            </a:endParaRPr>
          </a:p>
          <a:p>
            <a:pPr marL="0">
              <a:lnSpc>
                <a:spcPct val="107000"/>
              </a:lnSpc>
              <a:spcBef>
                <a:spcPts val="0"/>
              </a:spcBef>
            </a:pPr>
            <a:r>
              <a:rPr lang="en-US" sz="1200" b="1" dirty="0">
                <a:solidFill>
                  <a:srgbClr val="222222"/>
                </a:solidFill>
                <a:latin typeface="+mj-lt"/>
                <a:ea typeface="Times New Roman" panose="02020603050405020304" pitchFamily="18" charset="0"/>
                <a:cs typeface="Times New Roman" panose="02020603050405020304" pitchFamily="18" charset="0"/>
              </a:rPr>
              <a:t>Oregon State Bureau of Land Management. 2020. </a:t>
            </a:r>
            <a:r>
              <a:rPr lang="en-US" sz="1200" b="1" dirty="0">
                <a:solidFill>
                  <a:srgbClr val="222222"/>
                </a:solidFill>
                <a:latin typeface="+mj-lt"/>
                <a:ea typeface="Times New Roman" panose="02020603050405020304" pitchFamily="18" charset="0"/>
                <a:cs typeface="Times New Roman" panose="02020603050405020304" pitchFamily="18" charset="0"/>
                <a:hlinkClick r:id="rId12"/>
              </a:rPr>
              <a:t>https://www.blm.gov/services/geospatial/GISData/oregon</a:t>
            </a:r>
            <a:endParaRPr lang="en-US" sz="1200" b="1" dirty="0">
              <a:solidFill>
                <a:srgbClr val="222222"/>
              </a:solidFill>
              <a:latin typeface="+mj-lt"/>
              <a:ea typeface="Times New Roman" panose="02020603050405020304" pitchFamily="18" charset="0"/>
              <a:cs typeface="Times New Roman" panose="02020603050405020304" pitchFamily="18" charset="0"/>
            </a:endParaRPr>
          </a:p>
          <a:p>
            <a:pPr marL="0">
              <a:lnSpc>
                <a:spcPct val="107000"/>
              </a:lnSpc>
              <a:spcBef>
                <a:spcPts val="0"/>
              </a:spcBef>
            </a:pPr>
            <a:endParaRPr lang="en-US" sz="1200" b="1" dirty="0">
              <a:solidFill>
                <a:srgbClr val="222222"/>
              </a:solidFill>
              <a:latin typeface="+mj-lt"/>
              <a:ea typeface="Times New Roman" panose="02020603050405020304" pitchFamily="18" charset="0"/>
              <a:cs typeface="Times New Roman" panose="02020603050405020304" pitchFamily="18" charset="0"/>
            </a:endParaRPr>
          </a:p>
          <a:p>
            <a:endParaRPr lang="en-GB" sz="1200" b="1" dirty="0">
              <a:latin typeface="+mj-lt"/>
            </a:endParaRPr>
          </a:p>
        </p:txBody>
      </p:sp>
      <p:sp>
        <p:nvSpPr>
          <p:cNvPr id="4" name="Slide Number Placeholder 3">
            <a:extLst>
              <a:ext uri="{FF2B5EF4-FFF2-40B4-BE49-F238E27FC236}">
                <a16:creationId xmlns:a16="http://schemas.microsoft.com/office/drawing/2014/main" id="{7C6F6A85-157A-4EB6-8D09-0B8F7AE1B071}"/>
              </a:ext>
            </a:extLst>
          </p:cNvPr>
          <p:cNvSpPr>
            <a:spLocks noGrp="1"/>
          </p:cNvSpPr>
          <p:nvPr>
            <p:ph type="sldNum" sz="quarter" idx="12"/>
          </p:nvPr>
        </p:nvSpPr>
        <p:spPr/>
        <p:txBody>
          <a:bodyPr/>
          <a:lstStyle/>
          <a:p>
            <a:fld id="{7B5101D9-94DC-4C18-87C2-E8AEA83A31F5}" type="slidenum">
              <a:rPr lang="en-GB" smtClean="0"/>
              <a:t>16</a:t>
            </a:fld>
            <a:endParaRPr lang="en-GB" dirty="0"/>
          </a:p>
        </p:txBody>
      </p:sp>
    </p:spTree>
    <p:extLst>
      <p:ext uri="{BB962C8B-B14F-4D97-AF65-F5344CB8AC3E}">
        <p14:creationId xmlns:p14="http://schemas.microsoft.com/office/powerpoint/2010/main" val="278305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CC22-4143-4FED-967B-E1751A1CE3E6}"/>
              </a:ext>
            </a:extLst>
          </p:cNvPr>
          <p:cNvSpPr>
            <a:spLocks noGrp="1"/>
          </p:cNvSpPr>
          <p:nvPr>
            <p:ph type="title"/>
          </p:nvPr>
        </p:nvSpPr>
        <p:spPr/>
        <p:txBody>
          <a:bodyPr/>
          <a:lstStyle/>
          <a:p>
            <a:r>
              <a:rPr lang="en-GB" dirty="0"/>
              <a:t>Purpose of the Study</a:t>
            </a:r>
          </a:p>
        </p:txBody>
      </p:sp>
      <p:sp>
        <p:nvSpPr>
          <p:cNvPr id="3" name="Content Placeholder 2">
            <a:extLst>
              <a:ext uri="{FF2B5EF4-FFF2-40B4-BE49-F238E27FC236}">
                <a16:creationId xmlns:a16="http://schemas.microsoft.com/office/drawing/2014/main" id="{D712F635-DB05-46F1-9E9C-798AB655E9E4}"/>
              </a:ext>
            </a:extLst>
          </p:cNvPr>
          <p:cNvSpPr>
            <a:spLocks noGrp="1"/>
          </p:cNvSpPr>
          <p:nvPr>
            <p:ph idx="1"/>
          </p:nvPr>
        </p:nvSpPr>
        <p:spPr>
          <a:xfrm>
            <a:off x="838200" y="1230560"/>
            <a:ext cx="10778544" cy="4351338"/>
          </a:xfrm>
        </p:spPr>
        <p:txBody>
          <a:bodyPr vert="horz" lIns="91440" tIns="45720" rIns="91440" bIns="45720" rtlCol="0" anchor="t">
            <a:noAutofit/>
          </a:bodyPr>
          <a:lstStyle/>
          <a:p>
            <a:r>
              <a:rPr lang="en-US" sz="2400" dirty="0"/>
              <a:t>Spatial and temporal analysis</a:t>
            </a:r>
          </a:p>
          <a:p>
            <a:pPr lvl="1"/>
            <a:r>
              <a:rPr lang="en-US" sz="2200" dirty="0"/>
              <a:t>thousands of people in Oregon and Washington State have moved and continue to move into the WUI</a:t>
            </a:r>
          </a:p>
          <a:p>
            <a:endParaRPr lang="en-US" sz="2400" dirty="0">
              <a:ea typeface="+mn-lt"/>
              <a:cs typeface="+mn-lt"/>
            </a:endParaRPr>
          </a:p>
          <a:p>
            <a:r>
              <a:rPr lang="en-US" sz="2400" dirty="0"/>
              <a:t>Identify vulnerable areas and factors</a:t>
            </a:r>
          </a:p>
          <a:p>
            <a:pPr lvl="1"/>
            <a:r>
              <a:rPr lang="en-US" sz="2200" dirty="0"/>
              <a:t>help Oregon and Washington State firefighters allocate time and resources to a given region</a:t>
            </a:r>
          </a:p>
          <a:p>
            <a:pPr lvl="1"/>
            <a:r>
              <a:rPr lang="en-US" sz="2200" dirty="0"/>
              <a:t>get more manpower</a:t>
            </a:r>
          </a:p>
          <a:p>
            <a:pPr lvl="1"/>
            <a:r>
              <a:rPr lang="en-US" sz="2200" dirty="0"/>
              <a:t>educate the people</a:t>
            </a:r>
          </a:p>
          <a:p>
            <a:endParaRPr lang="en-US" sz="2400" dirty="0">
              <a:ea typeface="+mn-lt"/>
              <a:cs typeface="+mn-lt"/>
            </a:endParaRPr>
          </a:p>
          <a:p>
            <a:r>
              <a:rPr lang="en-US" sz="2400" dirty="0"/>
              <a:t>Quantifying how it has changed over time</a:t>
            </a:r>
            <a:endParaRPr lang="en-US" sz="2400" dirty="0">
              <a:ea typeface="+mn-lt"/>
              <a:cs typeface="+mn-lt"/>
            </a:endParaRPr>
          </a:p>
          <a:p>
            <a:endParaRPr lang="en-US" sz="2400" dirty="0">
              <a:cs typeface="Calibri"/>
            </a:endParaRPr>
          </a:p>
          <a:p>
            <a:pPr lvl="1"/>
            <a:endParaRPr lang="en-US" sz="2400" dirty="0">
              <a:cs typeface="Calibri"/>
            </a:endParaRPr>
          </a:p>
        </p:txBody>
      </p:sp>
      <p:sp>
        <p:nvSpPr>
          <p:cNvPr id="4" name="Slide Number Placeholder 3">
            <a:extLst>
              <a:ext uri="{FF2B5EF4-FFF2-40B4-BE49-F238E27FC236}">
                <a16:creationId xmlns:a16="http://schemas.microsoft.com/office/drawing/2014/main" id="{B69519B4-DD91-4016-A361-33B6BAACEFE2}"/>
              </a:ext>
            </a:extLst>
          </p:cNvPr>
          <p:cNvSpPr>
            <a:spLocks noGrp="1"/>
          </p:cNvSpPr>
          <p:nvPr>
            <p:ph type="sldNum" sz="quarter" idx="12"/>
          </p:nvPr>
        </p:nvSpPr>
        <p:spPr/>
        <p:txBody>
          <a:bodyPr/>
          <a:lstStyle/>
          <a:p>
            <a:fld id="{7B5101D9-94DC-4C18-87C2-E8AEA83A31F5}" type="slidenum">
              <a:rPr lang="en-GB" smtClean="0"/>
              <a:t>2</a:t>
            </a:fld>
            <a:endParaRPr lang="en-GB"/>
          </a:p>
        </p:txBody>
      </p:sp>
    </p:spTree>
    <p:extLst>
      <p:ext uri="{BB962C8B-B14F-4D97-AF65-F5344CB8AC3E}">
        <p14:creationId xmlns:p14="http://schemas.microsoft.com/office/powerpoint/2010/main" val="394105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08A7-A991-48EE-9D9D-49E316DDCAA2}"/>
              </a:ext>
            </a:extLst>
          </p:cNvPr>
          <p:cNvSpPr>
            <a:spLocks noGrp="1"/>
          </p:cNvSpPr>
          <p:nvPr>
            <p:ph type="title"/>
          </p:nvPr>
        </p:nvSpPr>
        <p:spPr/>
        <p:txBody>
          <a:bodyPr/>
          <a:lstStyle/>
          <a:p>
            <a:r>
              <a:rPr lang="en-GB" dirty="0"/>
              <a:t>Background</a:t>
            </a:r>
          </a:p>
        </p:txBody>
      </p:sp>
      <p:sp>
        <p:nvSpPr>
          <p:cNvPr id="6" name="Slide Number Placeholder 5">
            <a:extLst>
              <a:ext uri="{FF2B5EF4-FFF2-40B4-BE49-F238E27FC236}">
                <a16:creationId xmlns:a16="http://schemas.microsoft.com/office/drawing/2014/main" id="{558BEFF5-2B11-4AA7-8D86-AE1C0AF51361}"/>
              </a:ext>
            </a:extLst>
          </p:cNvPr>
          <p:cNvSpPr>
            <a:spLocks noGrp="1"/>
          </p:cNvSpPr>
          <p:nvPr>
            <p:ph type="sldNum" sz="quarter" idx="12"/>
          </p:nvPr>
        </p:nvSpPr>
        <p:spPr/>
        <p:txBody>
          <a:bodyPr/>
          <a:lstStyle/>
          <a:p>
            <a:fld id="{7B5101D9-94DC-4C18-87C2-E8AEA83A31F5}" type="slidenum">
              <a:rPr lang="en-GB" smtClean="0"/>
              <a:t>3</a:t>
            </a:fld>
            <a:endParaRPr lang="en-GB"/>
          </a:p>
        </p:txBody>
      </p:sp>
      <p:sp>
        <p:nvSpPr>
          <p:cNvPr id="9" name="Content Placeholder 2">
            <a:extLst>
              <a:ext uri="{FF2B5EF4-FFF2-40B4-BE49-F238E27FC236}">
                <a16:creationId xmlns:a16="http://schemas.microsoft.com/office/drawing/2014/main" id="{D060F67B-588A-450B-8D4B-0F416704B2C9}"/>
              </a:ext>
            </a:extLst>
          </p:cNvPr>
          <p:cNvSpPr>
            <a:spLocks noGrp="1"/>
          </p:cNvSpPr>
          <p:nvPr>
            <p:ph idx="1"/>
          </p:nvPr>
        </p:nvSpPr>
        <p:spPr>
          <a:xfrm>
            <a:off x="736122" y="1455108"/>
            <a:ext cx="10778544" cy="4351338"/>
          </a:xfrm>
        </p:spPr>
        <p:txBody>
          <a:bodyPr vert="horz" lIns="91440" tIns="45720" rIns="91440" bIns="45720" rtlCol="0" anchor="t">
            <a:noAutofit/>
          </a:bodyPr>
          <a:lstStyle/>
          <a:p>
            <a:r>
              <a:rPr lang="en-US" sz="2400" dirty="0"/>
              <a:t>Climate change is causing the Earth to warm</a:t>
            </a:r>
          </a:p>
          <a:p>
            <a:pPr lvl="1"/>
            <a:r>
              <a:rPr lang="en-US" sz="2200" dirty="0"/>
              <a:t>larger and more frequent fires to our forested ecosystems of western North America</a:t>
            </a:r>
          </a:p>
          <a:p>
            <a:pPr lvl="1"/>
            <a:r>
              <a:rPr lang="en-US" sz="2200" dirty="0"/>
              <a:t>Continues today with increases in a fire’s severity and areas burned</a:t>
            </a:r>
          </a:p>
          <a:p>
            <a:endParaRPr lang="en-US" sz="2400" dirty="0">
              <a:cs typeface="Calibri"/>
            </a:endParaRPr>
          </a:p>
          <a:p>
            <a:r>
              <a:rPr lang="en-US" sz="2400" dirty="0">
                <a:ea typeface="+mn-lt"/>
                <a:cs typeface="+mn-lt"/>
              </a:rPr>
              <a:t>The Wildland-Urban Interface (WUI) is:</a:t>
            </a:r>
          </a:p>
          <a:p>
            <a:pPr lvl="1"/>
            <a:r>
              <a:rPr lang="en-US" sz="2000" dirty="0"/>
              <a:t>Area where houses meet or intermingle with undeveloped wildland vegetation </a:t>
            </a:r>
          </a:p>
          <a:p>
            <a:pPr lvl="1"/>
            <a:r>
              <a:rPr lang="en-US" sz="2000" dirty="0"/>
              <a:t>Focal area for human-environment conflict</a:t>
            </a:r>
          </a:p>
          <a:p>
            <a:pPr lvl="1"/>
            <a:r>
              <a:rPr lang="en-US" sz="2000" dirty="0">
                <a:cs typeface="Calibri"/>
              </a:rPr>
              <a:t>Integrated U.S. Census and USGS National Land Cover Data</a:t>
            </a:r>
            <a:endParaRPr lang="en-US" sz="2400" dirty="0">
              <a:cs typeface="Calibri"/>
            </a:endParaRPr>
          </a:p>
        </p:txBody>
      </p:sp>
    </p:spTree>
    <p:extLst>
      <p:ext uri="{BB962C8B-B14F-4D97-AF65-F5344CB8AC3E}">
        <p14:creationId xmlns:p14="http://schemas.microsoft.com/office/powerpoint/2010/main" val="71418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90F1-DC02-421D-9028-F1C3F87954F0}"/>
              </a:ext>
            </a:extLst>
          </p:cNvPr>
          <p:cNvSpPr>
            <a:spLocks noGrp="1"/>
          </p:cNvSpPr>
          <p:nvPr>
            <p:ph type="title"/>
          </p:nvPr>
        </p:nvSpPr>
        <p:spPr>
          <a:xfrm>
            <a:off x="544165" y="369894"/>
            <a:ext cx="9728408" cy="1320800"/>
          </a:xfrm>
        </p:spPr>
        <p:txBody>
          <a:bodyPr/>
          <a:lstStyle/>
          <a:p>
            <a:r>
              <a:rPr lang="en-GB" dirty="0"/>
              <a:t>Wildfire Scope: Oregon and Washington State</a:t>
            </a:r>
          </a:p>
        </p:txBody>
      </p:sp>
      <p:sp>
        <p:nvSpPr>
          <p:cNvPr id="4" name="Slide Number Placeholder 3">
            <a:extLst>
              <a:ext uri="{FF2B5EF4-FFF2-40B4-BE49-F238E27FC236}">
                <a16:creationId xmlns:a16="http://schemas.microsoft.com/office/drawing/2014/main" id="{067028FD-2082-47F6-8C0B-518E6A4F4160}"/>
              </a:ext>
            </a:extLst>
          </p:cNvPr>
          <p:cNvSpPr>
            <a:spLocks noGrp="1"/>
          </p:cNvSpPr>
          <p:nvPr>
            <p:ph type="sldNum" sz="quarter" idx="12"/>
          </p:nvPr>
        </p:nvSpPr>
        <p:spPr/>
        <p:txBody>
          <a:bodyPr/>
          <a:lstStyle/>
          <a:p>
            <a:fld id="{7B5101D9-94DC-4C18-87C2-E8AEA83A31F5}" type="slidenum">
              <a:rPr lang="en-GB" smtClean="0"/>
              <a:t>4</a:t>
            </a:fld>
            <a:endParaRPr lang="en-GB" dirty="0"/>
          </a:p>
        </p:txBody>
      </p:sp>
      <p:sp>
        <p:nvSpPr>
          <p:cNvPr id="7" name="Content Placeholder 2">
            <a:extLst>
              <a:ext uri="{FF2B5EF4-FFF2-40B4-BE49-F238E27FC236}">
                <a16:creationId xmlns:a16="http://schemas.microsoft.com/office/drawing/2014/main" id="{28AD892A-5A1D-48B2-BEE3-BF59050EF3F0}"/>
              </a:ext>
            </a:extLst>
          </p:cNvPr>
          <p:cNvSpPr>
            <a:spLocks noGrp="1"/>
          </p:cNvSpPr>
          <p:nvPr>
            <p:ph idx="1"/>
          </p:nvPr>
        </p:nvSpPr>
        <p:spPr>
          <a:xfrm>
            <a:off x="187036" y="1353786"/>
            <a:ext cx="4640617" cy="4351338"/>
          </a:xfrm>
        </p:spPr>
        <p:txBody>
          <a:bodyPr vert="horz" lIns="91440" tIns="45720" rIns="91440" bIns="45720" rtlCol="0" anchor="t">
            <a:noAutofit/>
          </a:bodyPr>
          <a:lstStyle/>
          <a:p>
            <a:r>
              <a:rPr lang="en-US" sz="2400" dirty="0"/>
              <a:t>Roughly 1000 large fires in Oregon and Washington State between 1973 to 2018</a:t>
            </a:r>
          </a:p>
          <a:p>
            <a:r>
              <a:rPr lang="en-US" sz="2400" dirty="0"/>
              <a:t>DNR: a forest fire is any non-structure fire in the wild that is either unplanned ignitions or planned ignitions that are declared wildfires</a:t>
            </a:r>
          </a:p>
          <a:p>
            <a:r>
              <a:rPr lang="en-US" sz="2400" dirty="0"/>
              <a:t>Large fires are defined as any wildland fire in timber 100 acres or greater and 300 acres or greater in grasslands/rangelands. </a:t>
            </a:r>
          </a:p>
          <a:p>
            <a:pPr marL="457200" lvl="1" indent="0">
              <a:buNone/>
            </a:pPr>
            <a:endParaRPr lang="en-US" sz="2400" dirty="0">
              <a:cs typeface="Calibri"/>
            </a:endParaRPr>
          </a:p>
        </p:txBody>
      </p:sp>
      <p:sp>
        <p:nvSpPr>
          <p:cNvPr id="3" name="TextBox 2">
            <a:extLst>
              <a:ext uri="{FF2B5EF4-FFF2-40B4-BE49-F238E27FC236}">
                <a16:creationId xmlns:a16="http://schemas.microsoft.com/office/drawing/2014/main" id="{019ECE24-A441-4A81-BA42-DB98F9D1D95B}"/>
              </a:ext>
            </a:extLst>
          </p:cNvPr>
          <p:cNvSpPr txBox="1"/>
          <p:nvPr/>
        </p:nvSpPr>
        <p:spPr>
          <a:xfrm>
            <a:off x="10371667" y="820227"/>
            <a:ext cx="1591733" cy="369332"/>
          </a:xfrm>
          <a:prstGeom prst="rect">
            <a:avLst/>
          </a:prstGeom>
          <a:noFill/>
        </p:spPr>
        <p:txBody>
          <a:bodyPr wrap="square" rtlCol="0">
            <a:spAutoFit/>
          </a:bodyPr>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WEBMAP LINK</a:t>
            </a:r>
            <a:endParaRPr lang="en-US" dirty="0">
              <a:solidFill>
                <a:schemeClr val="tx1">
                  <a:lumMod val="95000"/>
                  <a:lumOff val="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7653" y="1147322"/>
            <a:ext cx="7037222" cy="5437414"/>
          </a:xfrm>
          <a:prstGeom prst="rect">
            <a:avLst/>
          </a:prstGeom>
        </p:spPr>
      </p:pic>
    </p:spTree>
    <p:extLst>
      <p:ext uri="{BB962C8B-B14F-4D97-AF65-F5344CB8AC3E}">
        <p14:creationId xmlns:p14="http://schemas.microsoft.com/office/powerpoint/2010/main" val="1186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90F1-DC02-421D-9028-F1C3F87954F0}"/>
              </a:ext>
            </a:extLst>
          </p:cNvPr>
          <p:cNvSpPr>
            <a:spLocks noGrp="1"/>
          </p:cNvSpPr>
          <p:nvPr>
            <p:ph type="title"/>
          </p:nvPr>
        </p:nvSpPr>
        <p:spPr>
          <a:xfrm>
            <a:off x="544165" y="369894"/>
            <a:ext cx="9226368" cy="1320800"/>
          </a:xfrm>
        </p:spPr>
        <p:txBody>
          <a:bodyPr/>
          <a:lstStyle/>
          <a:p>
            <a:r>
              <a:rPr lang="en-GB" dirty="0"/>
              <a:t>WUI Scope: Oregon and Washington State</a:t>
            </a:r>
          </a:p>
        </p:txBody>
      </p:sp>
      <p:sp>
        <p:nvSpPr>
          <p:cNvPr id="4" name="Slide Number Placeholder 3">
            <a:extLst>
              <a:ext uri="{FF2B5EF4-FFF2-40B4-BE49-F238E27FC236}">
                <a16:creationId xmlns:a16="http://schemas.microsoft.com/office/drawing/2014/main" id="{067028FD-2082-47F6-8C0B-518E6A4F4160}"/>
              </a:ext>
            </a:extLst>
          </p:cNvPr>
          <p:cNvSpPr>
            <a:spLocks noGrp="1"/>
          </p:cNvSpPr>
          <p:nvPr>
            <p:ph type="sldNum" sz="quarter" idx="12"/>
          </p:nvPr>
        </p:nvSpPr>
        <p:spPr/>
        <p:txBody>
          <a:bodyPr/>
          <a:lstStyle/>
          <a:p>
            <a:fld id="{7B5101D9-94DC-4C18-87C2-E8AEA83A31F5}" type="slidenum">
              <a:rPr lang="en-GB" smtClean="0"/>
              <a:t>5</a:t>
            </a:fld>
            <a:endParaRPr lang="en-GB" dirty="0"/>
          </a:p>
        </p:txBody>
      </p:sp>
      <p:sp>
        <p:nvSpPr>
          <p:cNvPr id="6" name="Content Placeholder 2">
            <a:extLst>
              <a:ext uri="{FF2B5EF4-FFF2-40B4-BE49-F238E27FC236}">
                <a16:creationId xmlns:a16="http://schemas.microsoft.com/office/drawing/2014/main" id="{88CFEF69-DBC2-48EE-92D6-114BFDA9F49E}"/>
              </a:ext>
            </a:extLst>
          </p:cNvPr>
          <p:cNvSpPr txBox="1">
            <a:spLocks/>
          </p:cNvSpPr>
          <p:nvPr/>
        </p:nvSpPr>
        <p:spPr>
          <a:xfrm>
            <a:off x="0" y="1576078"/>
            <a:ext cx="4732256" cy="424249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a:lnSpc>
                <a:spcPct val="107000"/>
              </a:lnSpc>
              <a:spcBef>
                <a:spcPts val="0"/>
              </a:spcBef>
            </a:pPr>
            <a:r>
              <a:rPr lang="en-US" sz="2000" b="1" dirty="0" err="1">
                <a:solidFill>
                  <a:srgbClr val="000000"/>
                </a:solidFill>
                <a:latin typeface="+mj-lt"/>
                <a:ea typeface="Times New Roman" panose="02020603050405020304" pitchFamily="18" charset="0"/>
                <a:cs typeface="Times New Roman" panose="02020603050405020304" pitchFamily="18" charset="0"/>
              </a:rPr>
              <a:t>High_Dens</a:t>
            </a:r>
            <a:r>
              <a:rPr lang="en-US" sz="2000" b="1" dirty="0">
                <a:solidFill>
                  <a:srgbClr val="000000"/>
                </a:solidFill>
                <a:latin typeface="+mj-lt"/>
                <a:ea typeface="Times New Roman" panose="02020603050405020304" pitchFamily="18" charset="0"/>
                <a:cs typeface="Times New Roman" panose="02020603050405020304" pitchFamily="18" charset="0"/>
              </a:rPr>
              <a:t>:</a:t>
            </a:r>
            <a:r>
              <a:rPr lang="en-US" sz="2000" dirty="0">
                <a:solidFill>
                  <a:srgbClr val="000000"/>
                </a:solidFill>
                <a:latin typeface="+mj-lt"/>
                <a:ea typeface="Times New Roman" panose="02020603050405020304" pitchFamily="18" charset="0"/>
                <a:cs typeface="Times New Roman" panose="02020603050405020304" pitchFamily="18" charset="0"/>
              </a:rPr>
              <a:t>  Housing density &gt;= 741.3162 houses per square km</a:t>
            </a:r>
          </a:p>
          <a:p>
            <a:pPr marL="457200">
              <a:lnSpc>
                <a:spcPct val="107000"/>
              </a:lnSpc>
              <a:spcBef>
                <a:spcPts val="0"/>
              </a:spcBef>
            </a:pPr>
            <a:endParaRPr lang="en-US" sz="2000" dirty="0">
              <a:latin typeface="+mj-lt"/>
              <a:ea typeface="Calibri" panose="020F0502020204030204" pitchFamily="34" charset="0"/>
              <a:cs typeface="Times New Roman" panose="02020603050405020304" pitchFamily="18" charset="0"/>
            </a:endParaRPr>
          </a:p>
          <a:p>
            <a:pPr marL="457200">
              <a:lnSpc>
                <a:spcPct val="107000"/>
              </a:lnSpc>
              <a:spcBef>
                <a:spcPts val="0"/>
              </a:spcBef>
            </a:pPr>
            <a:r>
              <a:rPr lang="en-US" sz="2000" b="1" dirty="0" err="1">
                <a:solidFill>
                  <a:srgbClr val="000000"/>
                </a:solidFill>
                <a:latin typeface="+mj-lt"/>
                <a:ea typeface="Times New Roman" panose="02020603050405020304" pitchFamily="18" charset="0"/>
                <a:cs typeface="Times New Roman" panose="02020603050405020304" pitchFamily="18" charset="0"/>
              </a:rPr>
              <a:t>Med_Dens</a:t>
            </a:r>
            <a:r>
              <a:rPr lang="en-US" sz="2000" b="1" dirty="0">
                <a:solidFill>
                  <a:srgbClr val="000000"/>
                </a:solidFill>
                <a:latin typeface="+mj-lt"/>
                <a:ea typeface="Times New Roman" panose="02020603050405020304" pitchFamily="18" charset="0"/>
                <a:cs typeface="Times New Roman" panose="02020603050405020304" pitchFamily="18" charset="0"/>
              </a:rPr>
              <a:t>:</a:t>
            </a:r>
            <a:r>
              <a:rPr lang="en-US" sz="2000" dirty="0">
                <a:solidFill>
                  <a:srgbClr val="000000"/>
                </a:solidFill>
                <a:latin typeface="+mj-lt"/>
                <a:ea typeface="Times New Roman" panose="02020603050405020304" pitchFamily="18" charset="0"/>
                <a:cs typeface="Times New Roman" panose="02020603050405020304" pitchFamily="18" charset="0"/>
              </a:rPr>
              <a:t> Housing density between 49.42108 and 741.3162</a:t>
            </a:r>
          </a:p>
          <a:p>
            <a:pPr marL="457200">
              <a:lnSpc>
                <a:spcPct val="107000"/>
              </a:lnSpc>
              <a:spcBef>
                <a:spcPts val="0"/>
              </a:spcBef>
            </a:pPr>
            <a:endParaRPr lang="en-US" sz="2000" dirty="0">
              <a:latin typeface="+mj-lt"/>
              <a:ea typeface="Calibri" panose="020F0502020204030204" pitchFamily="34" charset="0"/>
              <a:cs typeface="Times New Roman" panose="02020603050405020304" pitchFamily="18" charset="0"/>
            </a:endParaRPr>
          </a:p>
          <a:p>
            <a:pPr marL="457200">
              <a:lnSpc>
                <a:spcPct val="107000"/>
              </a:lnSpc>
              <a:spcBef>
                <a:spcPts val="0"/>
              </a:spcBef>
            </a:pPr>
            <a:r>
              <a:rPr lang="en-US" sz="2000" b="1" dirty="0" err="1">
                <a:solidFill>
                  <a:srgbClr val="000000"/>
                </a:solidFill>
                <a:latin typeface="+mj-lt"/>
                <a:ea typeface="Times New Roman" panose="02020603050405020304" pitchFamily="18" charset="0"/>
                <a:cs typeface="Times New Roman" panose="02020603050405020304" pitchFamily="18" charset="0"/>
              </a:rPr>
              <a:t>Low_Dens</a:t>
            </a:r>
            <a:r>
              <a:rPr lang="en-US" sz="2000" b="1" dirty="0">
                <a:solidFill>
                  <a:srgbClr val="000000"/>
                </a:solidFill>
                <a:latin typeface="+mj-lt"/>
                <a:ea typeface="Times New Roman" panose="02020603050405020304" pitchFamily="18" charset="0"/>
                <a:cs typeface="Times New Roman" panose="02020603050405020304" pitchFamily="18" charset="0"/>
              </a:rPr>
              <a:t>:</a:t>
            </a:r>
            <a:r>
              <a:rPr lang="en-US" sz="2000" dirty="0">
                <a:solidFill>
                  <a:srgbClr val="000000"/>
                </a:solidFill>
                <a:latin typeface="+mj-lt"/>
                <a:ea typeface="Times New Roman" panose="02020603050405020304" pitchFamily="18" charset="0"/>
                <a:cs typeface="Times New Roman" panose="02020603050405020304" pitchFamily="18" charset="0"/>
              </a:rPr>
              <a:t> Housing density between 6.177635 and 49.42108</a:t>
            </a:r>
          </a:p>
          <a:p>
            <a:pPr marL="114300" indent="0">
              <a:lnSpc>
                <a:spcPct val="107000"/>
              </a:lnSpc>
              <a:spcBef>
                <a:spcPts val="0"/>
              </a:spcBef>
              <a:buFont typeface="Wingdings 3" charset="2"/>
              <a:buNone/>
            </a:pPr>
            <a:r>
              <a:rPr lang="en-US" sz="2000" dirty="0">
                <a:solidFill>
                  <a:srgbClr val="000000"/>
                </a:solidFill>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marL="457200">
              <a:lnSpc>
                <a:spcPct val="107000"/>
              </a:lnSpc>
              <a:spcBef>
                <a:spcPts val="0"/>
              </a:spcBef>
            </a:pPr>
            <a:r>
              <a:rPr lang="en-US" sz="2000" b="1" dirty="0">
                <a:solidFill>
                  <a:srgbClr val="000000"/>
                </a:solidFill>
                <a:latin typeface="+mj-lt"/>
                <a:ea typeface="Times New Roman" panose="02020603050405020304" pitchFamily="18" charset="0"/>
                <a:cs typeface="Times New Roman" panose="02020603050405020304" pitchFamily="18" charset="0"/>
              </a:rPr>
              <a:t>Intermix:</a:t>
            </a:r>
            <a:r>
              <a:rPr lang="en-US" sz="2000" dirty="0">
                <a:solidFill>
                  <a:srgbClr val="000000"/>
                </a:solidFill>
                <a:latin typeface="+mj-lt"/>
                <a:ea typeface="Times New Roman" panose="02020603050405020304" pitchFamily="18" charset="0"/>
                <a:cs typeface="Times New Roman" panose="02020603050405020304" pitchFamily="18" charset="0"/>
              </a:rPr>
              <a:t> wildland vegetation &gt; 50%</a:t>
            </a:r>
          </a:p>
          <a:p>
            <a:pPr marL="457200">
              <a:lnSpc>
                <a:spcPct val="107000"/>
              </a:lnSpc>
              <a:spcBef>
                <a:spcPts val="0"/>
              </a:spcBef>
            </a:pPr>
            <a:endParaRPr lang="en-US" sz="2000" dirty="0">
              <a:latin typeface="+mj-lt"/>
              <a:ea typeface="Calibri" panose="020F0502020204030204" pitchFamily="34" charset="0"/>
              <a:cs typeface="Times New Roman" panose="02020603050405020304" pitchFamily="18" charset="0"/>
            </a:endParaRPr>
          </a:p>
          <a:p>
            <a:pPr marL="457200">
              <a:lnSpc>
                <a:spcPct val="107000"/>
              </a:lnSpc>
              <a:spcBef>
                <a:spcPts val="0"/>
              </a:spcBef>
            </a:pPr>
            <a:r>
              <a:rPr lang="en-US" sz="2000" b="1" dirty="0">
                <a:solidFill>
                  <a:srgbClr val="000000"/>
                </a:solidFill>
                <a:latin typeface="+mj-lt"/>
                <a:ea typeface="Times New Roman" panose="02020603050405020304" pitchFamily="18" charset="0"/>
                <a:cs typeface="Times New Roman" panose="02020603050405020304" pitchFamily="18" charset="0"/>
              </a:rPr>
              <a:t>Interface:</a:t>
            </a:r>
            <a:r>
              <a:rPr lang="en-US" sz="2000" dirty="0">
                <a:solidFill>
                  <a:srgbClr val="000000"/>
                </a:solidFill>
                <a:latin typeface="+mj-lt"/>
                <a:ea typeface="Times New Roman" panose="02020603050405020304" pitchFamily="18" charset="0"/>
                <a:cs typeface="Times New Roman" panose="02020603050405020304" pitchFamily="18" charset="0"/>
              </a:rPr>
              <a:t>  wildland vegetation &lt;= 50% and within 2.414 km of area with &gt;= 75% wildland vegetation</a:t>
            </a:r>
            <a:endParaRPr lang="en-US" sz="2000" dirty="0">
              <a:latin typeface="+mj-lt"/>
              <a:ea typeface="Calibri" panose="020F0502020204030204" pitchFamily="34" charset="0"/>
              <a:cs typeface="Times New Roman" panose="02020603050405020304" pitchFamily="18" charset="0"/>
            </a:endParaRPr>
          </a:p>
          <a:p>
            <a:pPr marL="457200" lvl="1" indent="0">
              <a:buFont typeface="Wingdings 3" charset="2"/>
              <a:buNone/>
            </a:pPr>
            <a:endParaRPr lang="en-US" sz="2000" dirty="0">
              <a:latin typeface="+mj-lt"/>
              <a:cs typeface="Calibri"/>
            </a:endParaRPr>
          </a:p>
        </p:txBody>
      </p:sp>
      <p:sp>
        <p:nvSpPr>
          <p:cNvPr id="5" name="TextBox 4">
            <a:extLst>
              <a:ext uri="{FF2B5EF4-FFF2-40B4-BE49-F238E27FC236}">
                <a16:creationId xmlns:a16="http://schemas.microsoft.com/office/drawing/2014/main" id="{5B30174F-9F0C-45B7-930D-9558EE285781}"/>
              </a:ext>
            </a:extLst>
          </p:cNvPr>
          <p:cNvSpPr txBox="1"/>
          <p:nvPr/>
        </p:nvSpPr>
        <p:spPr>
          <a:xfrm>
            <a:off x="10371667" y="820227"/>
            <a:ext cx="1591733" cy="369332"/>
          </a:xfrm>
          <a:prstGeom prst="rect">
            <a:avLst/>
          </a:prstGeom>
          <a:noFill/>
        </p:spPr>
        <p:txBody>
          <a:bodyPr wrap="square" rtlCol="0">
            <a:spAutoFit/>
          </a:bodyPr>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WEBMAP LINK</a:t>
            </a:r>
            <a:endParaRPr lang="en-US" dirty="0">
              <a:solidFill>
                <a:schemeClr val="tx1">
                  <a:lumMod val="95000"/>
                  <a:lumOff val="5000"/>
                </a:schemeClr>
              </a:solidFill>
            </a:endParaRPr>
          </a:p>
        </p:txBody>
      </p:sp>
      <p:pic>
        <p:nvPicPr>
          <p:cNvPr id="9" name="Picture 8" descr="Map&#10;&#10;Description automatically generated">
            <a:extLst>
              <a:ext uri="{FF2B5EF4-FFF2-40B4-BE49-F238E27FC236}">
                <a16:creationId xmlns:a16="http://schemas.microsoft.com/office/drawing/2014/main" id="{14021795-4CB7-4536-8C89-F0BC3339A2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2499" y="1136831"/>
            <a:ext cx="7021806" cy="5425942"/>
          </a:xfrm>
          <a:prstGeom prst="rect">
            <a:avLst/>
          </a:prstGeom>
        </p:spPr>
      </p:pic>
    </p:spTree>
    <p:extLst>
      <p:ext uri="{BB962C8B-B14F-4D97-AF65-F5344CB8AC3E}">
        <p14:creationId xmlns:p14="http://schemas.microsoft.com/office/powerpoint/2010/main" val="221168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90F1-DC02-421D-9028-F1C3F87954F0}"/>
              </a:ext>
            </a:extLst>
          </p:cNvPr>
          <p:cNvSpPr>
            <a:spLocks noGrp="1"/>
          </p:cNvSpPr>
          <p:nvPr>
            <p:ph type="title"/>
          </p:nvPr>
        </p:nvSpPr>
        <p:spPr/>
        <p:txBody>
          <a:bodyPr/>
          <a:lstStyle/>
          <a:p>
            <a:r>
              <a:rPr lang="en-GB" dirty="0"/>
              <a:t>Wildfire Perimeter / WUI Overlay</a:t>
            </a:r>
          </a:p>
        </p:txBody>
      </p:sp>
      <p:sp>
        <p:nvSpPr>
          <p:cNvPr id="4" name="Slide Number Placeholder 3">
            <a:extLst>
              <a:ext uri="{FF2B5EF4-FFF2-40B4-BE49-F238E27FC236}">
                <a16:creationId xmlns:a16="http://schemas.microsoft.com/office/drawing/2014/main" id="{067028FD-2082-47F6-8C0B-518E6A4F4160}"/>
              </a:ext>
            </a:extLst>
          </p:cNvPr>
          <p:cNvSpPr>
            <a:spLocks noGrp="1"/>
          </p:cNvSpPr>
          <p:nvPr>
            <p:ph type="sldNum" sz="quarter" idx="12"/>
          </p:nvPr>
        </p:nvSpPr>
        <p:spPr/>
        <p:txBody>
          <a:bodyPr/>
          <a:lstStyle/>
          <a:p>
            <a:fld id="{7B5101D9-94DC-4C18-87C2-E8AEA83A31F5}" type="slidenum">
              <a:rPr lang="en-GB" smtClean="0"/>
              <a:t>6</a:t>
            </a:fld>
            <a:endParaRPr lang="en-GB" dirty="0"/>
          </a:p>
        </p:txBody>
      </p:sp>
      <p:sp>
        <p:nvSpPr>
          <p:cNvPr id="9" name="Content Placeholder 2">
            <a:extLst>
              <a:ext uri="{FF2B5EF4-FFF2-40B4-BE49-F238E27FC236}">
                <a16:creationId xmlns:a16="http://schemas.microsoft.com/office/drawing/2014/main" id="{0E27CDAB-2C40-4039-85EF-CE0DFA25C905}"/>
              </a:ext>
            </a:extLst>
          </p:cNvPr>
          <p:cNvSpPr>
            <a:spLocks noGrp="1"/>
          </p:cNvSpPr>
          <p:nvPr>
            <p:ph idx="1"/>
          </p:nvPr>
        </p:nvSpPr>
        <p:spPr>
          <a:xfrm>
            <a:off x="327694" y="1128364"/>
            <a:ext cx="4298334" cy="4351338"/>
          </a:xfrm>
        </p:spPr>
        <p:txBody>
          <a:bodyPr vert="horz" lIns="91440" tIns="45720" rIns="91440" bIns="45720" rtlCol="0" anchor="t">
            <a:noAutofit/>
          </a:bodyPr>
          <a:lstStyle/>
          <a:p>
            <a:r>
              <a:rPr lang="en-US" sz="2000" dirty="0">
                <a:solidFill>
                  <a:srgbClr val="222222"/>
                </a:solidFill>
                <a:latin typeface="Times New Roman" panose="02020603050405020304" pitchFamily="18" charset="0"/>
                <a:cs typeface="Calibri"/>
              </a:rPr>
              <a:t>The fire perimeter polygon provided by the NIFC is crucial to this analysis as they enable me to identify spatial trends in how and why it spread into certain areas. </a:t>
            </a:r>
          </a:p>
          <a:p>
            <a:r>
              <a:rPr lang="en-US" sz="2000" dirty="0">
                <a:solidFill>
                  <a:srgbClr val="222222"/>
                </a:solidFill>
                <a:latin typeface="Times New Roman" panose="02020603050405020304" pitchFamily="18" charset="0"/>
                <a:cs typeface="Calibri"/>
              </a:rPr>
              <a:t>Scatter plot demonstrates how fires are burning longer and becoming more </a:t>
            </a:r>
            <a:r>
              <a:rPr lang="en-US" sz="2000" dirty="0" err="1">
                <a:solidFill>
                  <a:srgbClr val="222222"/>
                </a:solidFill>
                <a:latin typeface="Times New Roman" panose="02020603050405020304" pitchFamily="18" charset="0"/>
                <a:cs typeface="Calibri"/>
              </a:rPr>
              <a:t>prevelant</a:t>
            </a:r>
            <a:endParaRPr lang="en-US" sz="2000" dirty="0">
              <a:cs typeface="Calibri"/>
            </a:endParaRPr>
          </a:p>
        </p:txBody>
      </p:sp>
      <p:pic>
        <p:nvPicPr>
          <p:cNvPr id="7" name="Picture 6">
            <a:extLst>
              <a:ext uri="{FF2B5EF4-FFF2-40B4-BE49-F238E27FC236}">
                <a16:creationId xmlns:a16="http://schemas.microsoft.com/office/drawing/2014/main" id="{0C6BCCB0-B21F-4CCC-9BB7-7CB97C8FE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2499" y="1136831"/>
            <a:ext cx="7021807" cy="5425942"/>
          </a:xfrm>
          <a:prstGeom prst="rect">
            <a:avLst/>
          </a:prstGeom>
        </p:spPr>
      </p:pic>
      <p:pic>
        <p:nvPicPr>
          <p:cNvPr id="11" name="Picture 10">
            <a:extLst>
              <a:ext uri="{FF2B5EF4-FFF2-40B4-BE49-F238E27FC236}">
                <a16:creationId xmlns:a16="http://schemas.microsoft.com/office/drawing/2014/main" id="{10EACAC6-F8DF-45B9-A1B7-196423C0DD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038" y="3985573"/>
            <a:ext cx="4706520" cy="2804403"/>
          </a:xfrm>
          <a:prstGeom prst="rect">
            <a:avLst/>
          </a:prstGeom>
          <a:ln w="15875">
            <a:solidFill>
              <a:schemeClr val="tx1"/>
            </a:solidFill>
          </a:ln>
        </p:spPr>
      </p:pic>
      <p:sp>
        <p:nvSpPr>
          <p:cNvPr id="3" name="TextBox 2">
            <a:extLst>
              <a:ext uri="{FF2B5EF4-FFF2-40B4-BE49-F238E27FC236}">
                <a16:creationId xmlns:a16="http://schemas.microsoft.com/office/drawing/2014/main" id="{D35E910F-3BD8-48A4-9DC4-D80D2CD62379}"/>
              </a:ext>
            </a:extLst>
          </p:cNvPr>
          <p:cNvSpPr txBox="1"/>
          <p:nvPr/>
        </p:nvSpPr>
        <p:spPr>
          <a:xfrm>
            <a:off x="10371667" y="820227"/>
            <a:ext cx="1591733" cy="369332"/>
          </a:xfrm>
          <a:prstGeom prst="rect">
            <a:avLst/>
          </a:prstGeom>
          <a:noFill/>
        </p:spPr>
        <p:txBody>
          <a:bodyPr wrap="square" rtlCol="0">
            <a:spAutoFit/>
          </a:bodyPr>
          <a:lstStyle/>
          <a:p>
            <a:r>
              <a:rPr lang="en-US" dirty="0">
                <a:solidFill>
                  <a:schemeClr val="tx1">
                    <a:lumMod val="95000"/>
                    <a:lumOff val="5000"/>
                  </a:schemeClr>
                </a:solidFill>
                <a:hlinkClick r:id="rId5">
                  <a:extLst>
                    <a:ext uri="{A12FA001-AC4F-418D-AE19-62706E023703}">
                      <ahyp:hlinkClr xmlns:ahyp="http://schemas.microsoft.com/office/drawing/2018/hyperlinkcolor" val="tx"/>
                    </a:ext>
                  </a:extLst>
                </a:hlinkClick>
              </a:rPr>
              <a:t>WEBMAP LINK</a:t>
            </a:r>
            <a:endParaRPr lang="en-US" dirty="0">
              <a:solidFill>
                <a:schemeClr val="tx1">
                  <a:lumMod val="95000"/>
                  <a:lumOff val="5000"/>
                </a:schemeClr>
              </a:solidFill>
            </a:endParaRPr>
          </a:p>
        </p:txBody>
      </p:sp>
    </p:spTree>
    <p:extLst>
      <p:ext uri="{BB962C8B-B14F-4D97-AF65-F5344CB8AC3E}">
        <p14:creationId xmlns:p14="http://schemas.microsoft.com/office/powerpoint/2010/main" val="256446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7034-C1F8-4AF2-A50E-4B1F6C7B1584}"/>
              </a:ext>
            </a:extLst>
          </p:cNvPr>
          <p:cNvSpPr>
            <a:spLocks noGrp="1"/>
          </p:cNvSpPr>
          <p:nvPr>
            <p:ph type="title"/>
          </p:nvPr>
        </p:nvSpPr>
        <p:spPr/>
        <p:txBody>
          <a:bodyPr>
            <a:normAutofit/>
          </a:bodyPr>
          <a:lstStyle/>
          <a:p>
            <a:r>
              <a:rPr lang="en-GB" sz="4400" dirty="0"/>
              <a:t>Objectives</a:t>
            </a:r>
          </a:p>
        </p:txBody>
      </p:sp>
      <p:sp>
        <p:nvSpPr>
          <p:cNvPr id="11" name="Content Placeholder 10">
            <a:extLst>
              <a:ext uri="{FF2B5EF4-FFF2-40B4-BE49-F238E27FC236}">
                <a16:creationId xmlns:a16="http://schemas.microsoft.com/office/drawing/2014/main" id="{881BEAA9-9C6C-4EDF-8A12-237105FF325C}"/>
              </a:ext>
            </a:extLst>
          </p:cNvPr>
          <p:cNvSpPr>
            <a:spLocks noGrp="1"/>
          </p:cNvSpPr>
          <p:nvPr>
            <p:ph idx="1"/>
          </p:nvPr>
        </p:nvSpPr>
        <p:spPr>
          <a:xfrm>
            <a:off x="838200" y="1585352"/>
            <a:ext cx="8302633" cy="4561354"/>
          </a:xfrm>
        </p:spPr>
        <p:txBody>
          <a:bodyPr>
            <a:noAutofit/>
          </a:bodyPr>
          <a:lstStyle/>
          <a:p>
            <a:pPr marL="514350" indent="-514350">
              <a:buFont typeface="+mj-lt"/>
              <a:buAutoNum type="arabicPeriod"/>
            </a:pPr>
            <a:r>
              <a:rPr lang="en-US" sz="1600" dirty="0"/>
              <a:t>Identify areas where the WUI and previous large forest fires merge.  Look at precursors to why those fires occurred for education purposes</a:t>
            </a:r>
          </a:p>
          <a:p>
            <a:pPr marL="514350" indent="-514350">
              <a:buFont typeface="+mj-lt"/>
              <a:buAutoNum type="arabicPeriod"/>
            </a:pPr>
            <a:r>
              <a:rPr lang="en-US" sz="1600" dirty="0"/>
              <a:t>Spatially summarize the area and distance in the WUI and previously burned fire perimeters, quantify over time, is it disproportionate?</a:t>
            </a:r>
          </a:p>
          <a:p>
            <a:pPr marL="514350" indent="-514350">
              <a:buFont typeface="+mj-lt"/>
              <a:buAutoNum type="arabicPeriod"/>
            </a:pPr>
            <a:r>
              <a:rPr lang="en-US" sz="1600" dirty="0"/>
              <a:t>Create temporal and thematic graphics depicting regions with heavy WUI populations near large forest fires</a:t>
            </a:r>
          </a:p>
          <a:p>
            <a:pPr marL="514350" indent="-514350">
              <a:buFont typeface="+mj-lt"/>
              <a:buAutoNum type="arabicPeriod"/>
            </a:pPr>
            <a:r>
              <a:rPr lang="en-US" sz="1600" dirty="0"/>
              <a:t>Incorporating census data into the analysis, to include income level based on </a:t>
            </a:r>
            <a:r>
              <a:rPr lang="en-US" sz="1600" dirty="0" err="1"/>
              <a:t>BlockIDs</a:t>
            </a:r>
            <a:r>
              <a:rPr lang="en-US" sz="1600" dirty="0"/>
              <a:t>, to establish, through time, who is impacted and what is the cause</a:t>
            </a:r>
          </a:p>
          <a:p>
            <a:pPr marL="514350" indent="-514350">
              <a:buFont typeface="+mj-lt"/>
              <a:buAutoNum type="arabicPeriod"/>
            </a:pPr>
            <a:r>
              <a:rPr lang="en-US" sz="1600" dirty="0"/>
              <a:t>Develop a robust ArcGIS </a:t>
            </a:r>
            <a:r>
              <a:rPr lang="en-US" sz="1600" dirty="0" err="1"/>
              <a:t>Storymap</a:t>
            </a:r>
            <a:r>
              <a:rPr lang="en-US" sz="1600" dirty="0"/>
              <a:t> detailing how these datasets corollate and have changed over time.  Give people something to use for educational purposes</a:t>
            </a:r>
          </a:p>
          <a:p>
            <a:pPr marL="514350" indent="-514350">
              <a:buFont typeface="+mj-lt"/>
              <a:buAutoNum type="arabicPeriod"/>
            </a:pPr>
            <a:r>
              <a:rPr lang="en-US" sz="1600" dirty="0"/>
              <a:t>Incorporate recent stories of entire mobile home parks in Oregon being destroyed – displaced populations</a:t>
            </a:r>
          </a:p>
          <a:p>
            <a:pPr marL="514350" indent="-514350">
              <a:buFont typeface="+mj-lt"/>
              <a:buAutoNum type="arabicPeriod"/>
            </a:pPr>
            <a:r>
              <a:rPr lang="en-US" sz="1600" dirty="0"/>
              <a:t>If time permits: Overlay insurance maps or areas where coverage is not permitted</a:t>
            </a:r>
            <a:endParaRPr lang="en-GB" sz="1600" dirty="0"/>
          </a:p>
          <a:p>
            <a:endParaRPr lang="en-GB" sz="1600" dirty="0"/>
          </a:p>
        </p:txBody>
      </p:sp>
      <p:sp>
        <p:nvSpPr>
          <p:cNvPr id="3" name="Slide Number Placeholder 2">
            <a:extLst>
              <a:ext uri="{FF2B5EF4-FFF2-40B4-BE49-F238E27FC236}">
                <a16:creationId xmlns:a16="http://schemas.microsoft.com/office/drawing/2014/main" id="{DDEABB0D-DD91-473A-A5B9-2A23C154B26D}"/>
              </a:ext>
            </a:extLst>
          </p:cNvPr>
          <p:cNvSpPr>
            <a:spLocks noGrp="1"/>
          </p:cNvSpPr>
          <p:nvPr>
            <p:ph type="sldNum" sz="quarter" idx="12"/>
          </p:nvPr>
        </p:nvSpPr>
        <p:spPr/>
        <p:txBody>
          <a:bodyPr/>
          <a:lstStyle/>
          <a:p>
            <a:fld id="{7B5101D9-94DC-4C18-87C2-E8AEA83A31F5}" type="slidenum">
              <a:rPr lang="en-GB" smtClean="0"/>
              <a:t>7</a:t>
            </a:fld>
            <a:endParaRPr lang="en-GB"/>
          </a:p>
        </p:txBody>
      </p:sp>
    </p:spTree>
    <p:extLst>
      <p:ext uri="{BB962C8B-B14F-4D97-AF65-F5344CB8AC3E}">
        <p14:creationId xmlns:p14="http://schemas.microsoft.com/office/powerpoint/2010/main" val="400297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F564-FDFB-4B0E-AAFF-7FEA5DA3FB54}"/>
              </a:ext>
            </a:extLst>
          </p:cNvPr>
          <p:cNvSpPr>
            <a:spLocks noGrp="1"/>
          </p:cNvSpPr>
          <p:nvPr>
            <p:ph type="title"/>
          </p:nvPr>
        </p:nvSpPr>
        <p:spPr/>
        <p:txBody>
          <a:bodyPr/>
          <a:lstStyle/>
          <a:p>
            <a:r>
              <a:rPr lang="en-GB" dirty="0"/>
              <a:t>Methodology - Analysis</a:t>
            </a:r>
          </a:p>
        </p:txBody>
      </p:sp>
      <p:sp>
        <p:nvSpPr>
          <p:cNvPr id="3" name="Content Placeholder 2">
            <a:extLst>
              <a:ext uri="{FF2B5EF4-FFF2-40B4-BE49-F238E27FC236}">
                <a16:creationId xmlns:a16="http://schemas.microsoft.com/office/drawing/2014/main" id="{8F4019C2-682D-4604-BEDE-65FCF3CCAD27}"/>
              </a:ext>
            </a:extLst>
          </p:cNvPr>
          <p:cNvSpPr>
            <a:spLocks noGrp="1"/>
          </p:cNvSpPr>
          <p:nvPr>
            <p:ph idx="1"/>
          </p:nvPr>
        </p:nvSpPr>
        <p:spPr/>
        <p:txBody>
          <a:bodyPr vert="horz" lIns="91440" tIns="45720" rIns="91440" bIns="45720" rtlCol="0" anchor="t">
            <a:normAutofit fontScale="92500" lnSpcReduction="10000"/>
          </a:bodyPr>
          <a:lstStyle/>
          <a:p>
            <a:endParaRPr lang="en-GB" dirty="0"/>
          </a:p>
          <a:p>
            <a:r>
              <a:rPr lang="en-US" dirty="0"/>
              <a:t>Summarize available datasets to determine what attribution needs to be incorporated into analysis</a:t>
            </a:r>
          </a:p>
          <a:p>
            <a:pPr lvl="1"/>
            <a:r>
              <a:rPr lang="en-US" dirty="0"/>
              <a:t>Wildland-Urban Interface</a:t>
            </a:r>
          </a:p>
          <a:p>
            <a:pPr lvl="1"/>
            <a:r>
              <a:rPr lang="en-US" dirty="0"/>
              <a:t>Block10 perimeter</a:t>
            </a:r>
          </a:p>
          <a:p>
            <a:pPr lvl="1"/>
            <a:r>
              <a:rPr lang="en-US" dirty="0"/>
              <a:t>Annual Income levels</a:t>
            </a:r>
          </a:p>
          <a:p>
            <a:pPr lvl="1"/>
            <a:endParaRPr lang="en-US" dirty="0"/>
          </a:p>
          <a:p>
            <a:r>
              <a:rPr lang="en-US" dirty="0"/>
              <a:t>Apply spatial joins and merges to see how attribution correlates in areas determined at risk</a:t>
            </a:r>
          </a:p>
          <a:p>
            <a:pPr lvl="1"/>
            <a:r>
              <a:rPr lang="en-US" dirty="0"/>
              <a:t>TIGERLINE Block10 – WUICLASS90/00/10 – Large Fire Perimeter</a:t>
            </a:r>
          </a:p>
          <a:p>
            <a:pPr lvl="1"/>
            <a:r>
              <a:rPr lang="en-US" dirty="0"/>
              <a:t>Spatial Analyst Tools - Map Algebra - Raster Calculator</a:t>
            </a:r>
          </a:p>
          <a:p>
            <a:pPr lvl="1"/>
            <a:r>
              <a:rPr lang="en-US" dirty="0"/>
              <a:t>Fire Perimeter Polygon and Perimeter from DNR (Washington) and BLM (Oregon)</a:t>
            </a:r>
            <a:endParaRPr lang="en-GB" dirty="0"/>
          </a:p>
        </p:txBody>
      </p:sp>
      <p:sp>
        <p:nvSpPr>
          <p:cNvPr id="4" name="Slide Number Placeholder 3">
            <a:extLst>
              <a:ext uri="{FF2B5EF4-FFF2-40B4-BE49-F238E27FC236}">
                <a16:creationId xmlns:a16="http://schemas.microsoft.com/office/drawing/2014/main" id="{D472A039-CD52-4BE7-8863-5D3C46D81725}"/>
              </a:ext>
            </a:extLst>
          </p:cNvPr>
          <p:cNvSpPr>
            <a:spLocks noGrp="1"/>
          </p:cNvSpPr>
          <p:nvPr>
            <p:ph type="sldNum" sz="quarter" idx="12"/>
          </p:nvPr>
        </p:nvSpPr>
        <p:spPr/>
        <p:txBody>
          <a:bodyPr/>
          <a:lstStyle/>
          <a:p>
            <a:fld id="{7B5101D9-94DC-4C18-87C2-E8AEA83A31F5}" type="slidenum">
              <a:rPr lang="en-GB" smtClean="0"/>
              <a:t>8</a:t>
            </a:fld>
            <a:endParaRPr lang="en-GB"/>
          </a:p>
        </p:txBody>
      </p:sp>
      <p:graphicFrame>
        <p:nvGraphicFramePr>
          <p:cNvPr id="6" name="Diagram 5">
            <a:extLst>
              <a:ext uri="{FF2B5EF4-FFF2-40B4-BE49-F238E27FC236}">
                <a16:creationId xmlns:a16="http://schemas.microsoft.com/office/drawing/2014/main" id="{1E3AABA9-C852-4C3F-8DBB-2BF7EC380D6E}"/>
              </a:ext>
            </a:extLst>
          </p:cNvPr>
          <p:cNvGraphicFramePr/>
          <p:nvPr>
            <p:extLst>
              <p:ext uri="{D42A27DB-BD31-4B8C-83A1-F6EECF244321}">
                <p14:modId xmlns:p14="http://schemas.microsoft.com/office/powerpoint/2010/main" val="3549298394"/>
              </p:ext>
            </p:extLst>
          </p:nvPr>
        </p:nvGraphicFramePr>
        <p:xfrm>
          <a:off x="838200" y="1646238"/>
          <a:ext cx="10224752" cy="42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1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F564-FDFB-4B0E-AAFF-7FEA5DA3FB54}"/>
              </a:ext>
            </a:extLst>
          </p:cNvPr>
          <p:cNvSpPr>
            <a:spLocks noGrp="1"/>
          </p:cNvSpPr>
          <p:nvPr>
            <p:ph type="title"/>
          </p:nvPr>
        </p:nvSpPr>
        <p:spPr/>
        <p:txBody>
          <a:bodyPr/>
          <a:lstStyle/>
          <a:p>
            <a:r>
              <a:rPr lang="en-GB" dirty="0"/>
              <a:t>Methodology - Analysis</a:t>
            </a:r>
          </a:p>
        </p:txBody>
      </p:sp>
      <p:sp>
        <p:nvSpPr>
          <p:cNvPr id="3" name="Content Placeholder 2">
            <a:extLst>
              <a:ext uri="{FF2B5EF4-FFF2-40B4-BE49-F238E27FC236}">
                <a16:creationId xmlns:a16="http://schemas.microsoft.com/office/drawing/2014/main" id="{8F4019C2-682D-4604-BEDE-65FCF3CCAD27}"/>
              </a:ext>
            </a:extLst>
          </p:cNvPr>
          <p:cNvSpPr>
            <a:spLocks noGrp="1"/>
          </p:cNvSpPr>
          <p:nvPr>
            <p:ph idx="1"/>
          </p:nvPr>
        </p:nvSpPr>
        <p:spPr/>
        <p:txBody>
          <a:bodyPr vert="horz" lIns="91440" tIns="45720" rIns="91440" bIns="45720" rtlCol="0" anchor="t">
            <a:normAutofit lnSpcReduction="10000"/>
          </a:bodyPr>
          <a:lstStyle/>
          <a:p>
            <a:endParaRPr lang="en-GB" dirty="0"/>
          </a:p>
          <a:p>
            <a:r>
              <a:rPr lang="en-GB" dirty="0"/>
              <a:t>Conduct statistical analysis to determine how vulnerable these populations are based on where the WUI is meeting wildfire perimeters</a:t>
            </a:r>
          </a:p>
          <a:p>
            <a:pPr lvl="1"/>
            <a:r>
              <a:rPr lang="en-GB" dirty="0"/>
              <a:t>Proximity / Cost Distance Analysis from most vulnerable housing districts to fire perimeters and fire fighting resources</a:t>
            </a:r>
          </a:p>
          <a:p>
            <a:pPr lvl="1"/>
            <a:r>
              <a:rPr lang="en-GB" dirty="0"/>
              <a:t>Summarize data over time in Oregon and Washington to determine what areas are more at risk and why</a:t>
            </a:r>
          </a:p>
          <a:p>
            <a:pPr lvl="1"/>
            <a:endParaRPr lang="en-GB" dirty="0"/>
          </a:p>
          <a:p>
            <a:r>
              <a:rPr lang="en-GB" dirty="0"/>
              <a:t>Create numerous thematic maps depicting the datasets. Establish trends across time with available datasets</a:t>
            </a:r>
          </a:p>
          <a:p>
            <a:pPr lvl="1"/>
            <a:r>
              <a:rPr lang="en-GB" dirty="0"/>
              <a:t>Incorporate </a:t>
            </a:r>
            <a:r>
              <a:rPr lang="en-GB" dirty="0" err="1"/>
              <a:t>Landfire</a:t>
            </a:r>
            <a:r>
              <a:rPr lang="en-GB" dirty="0"/>
              <a:t> datasets to determine proximity to type of forest, fuel, fire regime, topology, climate.</a:t>
            </a:r>
          </a:p>
          <a:p>
            <a:pPr lvl="1"/>
            <a:endParaRPr lang="en-GB" dirty="0"/>
          </a:p>
        </p:txBody>
      </p:sp>
      <p:sp>
        <p:nvSpPr>
          <p:cNvPr id="4" name="Slide Number Placeholder 3">
            <a:extLst>
              <a:ext uri="{FF2B5EF4-FFF2-40B4-BE49-F238E27FC236}">
                <a16:creationId xmlns:a16="http://schemas.microsoft.com/office/drawing/2014/main" id="{D472A039-CD52-4BE7-8863-5D3C46D81725}"/>
              </a:ext>
            </a:extLst>
          </p:cNvPr>
          <p:cNvSpPr>
            <a:spLocks noGrp="1"/>
          </p:cNvSpPr>
          <p:nvPr>
            <p:ph type="sldNum" sz="quarter" idx="12"/>
          </p:nvPr>
        </p:nvSpPr>
        <p:spPr/>
        <p:txBody>
          <a:bodyPr/>
          <a:lstStyle/>
          <a:p>
            <a:fld id="{7B5101D9-94DC-4C18-87C2-E8AEA83A31F5}" type="slidenum">
              <a:rPr lang="en-GB" smtClean="0"/>
              <a:t>9</a:t>
            </a:fld>
            <a:endParaRPr lang="en-GB"/>
          </a:p>
        </p:txBody>
      </p:sp>
      <p:graphicFrame>
        <p:nvGraphicFramePr>
          <p:cNvPr id="6" name="Diagram 5">
            <a:extLst>
              <a:ext uri="{FF2B5EF4-FFF2-40B4-BE49-F238E27FC236}">
                <a16:creationId xmlns:a16="http://schemas.microsoft.com/office/drawing/2014/main" id="{1E3AABA9-C852-4C3F-8DBB-2BF7EC380D6E}"/>
              </a:ext>
            </a:extLst>
          </p:cNvPr>
          <p:cNvGraphicFramePr/>
          <p:nvPr>
            <p:extLst>
              <p:ext uri="{D42A27DB-BD31-4B8C-83A1-F6EECF244321}">
                <p14:modId xmlns:p14="http://schemas.microsoft.com/office/powerpoint/2010/main" val="1103042765"/>
              </p:ext>
            </p:extLst>
          </p:nvPr>
        </p:nvGraphicFramePr>
        <p:xfrm>
          <a:off x="838200" y="1646238"/>
          <a:ext cx="10224752" cy="42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25268"/>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074C1CDD849498E4FAD28584110BD" ma:contentTypeVersion="7" ma:contentTypeDescription="Create a new document." ma:contentTypeScope="" ma:versionID="226b8913e31f9aa7b3c5f9addcfa5f7d">
  <xsd:schema xmlns:xsd="http://www.w3.org/2001/XMLSchema" xmlns:xs="http://www.w3.org/2001/XMLSchema" xmlns:p="http://schemas.microsoft.com/office/2006/metadata/properties" xmlns:ns3="78fd1275-fbd1-4e59-a331-f8894c4ad0df" targetNamespace="http://schemas.microsoft.com/office/2006/metadata/properties" ma:root="true" ma:fieldsID="fcf30debb8dd81cdd2101c3fc50245fa" ns3:_="">
    <xsd:import namespace="78fd1275-fbd1-4e59-a331-f8894c4ad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d1275-fbd1-4e59-a331-f8894c4ad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6F8BB-8E68-4904-A4F9-9354CDA85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d1275-fbd1-4e59-a331-f8894c4ad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5BDD2C-9E97-4D75-A0D3-17C0A79862A1}">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78fd1275-fbd1-4e59-a331-f8894c4ad0df"/>
    <ds:schemaRef ds:uri="http://www.w3.org/XML/1998/namespace"/>
  </ds:schemaRefs>
</ds:datastoreItem>
</file>

<file path=customXml/itemProps3.xml><?xml version="1.0" encoding="utf-8"?>
<ds:datastoreItem xmlns:ds="http://schemas.openxmlformats.org/officeDocument/2006/customXml" ds:itemID="{010ED02B-6D6A-450B-884A-1803F56F21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7864</TotalTime>
  <Words>2334</Words>
  <Application>Microsoft Office PowerPoint</Application>
  <PresentationFormat>Widescreen</PresentationFormat>
  <Paragraphs>196</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 Neue</vt:lpstr>
      <vt:lpstr>Times New Roman</vt:lpstr>
      <vt:lpstr>Trebuchet MS</vt:lpstr>
      <vt:lpstr>Verlag</vt:lpstr>
      <vt:lpstr>Wingdings 3</vt:lpstr>
      <vt:lpstr>Facet</vt:lpstr>
      <vt:lpstr>PowerPoint Presentation</vt:lpstr>
      <vt:lpstr>Purpose of the Study</vt:lpstr>
      <vt:lpstr>Background</vt:lpstr>
      <vt:lpstr>Wildfire Scope: Oregon and Washington State</vt:lpstr>
      <vt:lpstr>WUI Scope: Oregon and Washington State</vt:lpstr>
      <vt:lpstr>Wildfire Perimeter / WUI Overlay</vt:lpstr>
      <vt:lpstr>Objectives</vt:lpstr>
      <vt:lpstr>Methodology - Analysis</vt:lpstr>
      <vt:lpstr>Methodology - Analysis</vt:lpstr>
      <vt:lpstr>Methodology - Data</vt:lpstr>
      <vt:lpstr>Challenges &amp; Limitations</vt:lpstr>
      <vt:lpstr>Expected Results</vt:lpstr>
      <vt:lpstr>Timeline</vt:lpstr>
      <vt:lpstr>PowerPoint Presentation</vt:lpstr>
      <vt:lpstr>References</vt:lpstr>
      <vt:lpstr>Datasets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sullivan</dc:creator>
  <cp:lastModifiedBy>john sullivan</cp:lastModifiedBy>
  <cp:revision>41</cp:revision>
  <dcterms:created xsi:type="dcterms:W3CDTF">2020-09-26T05:44:44Z</dcterms:created>
  <dcterms:modified xsi:type="dcterms:W3CDTF">2020-10-16T02:33:26Z</dcterms:modified>
</cp:coreProperties>
</file>