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43"/>
  </p:notesMasterIdLst>
  <p:handoutMasterIdLst>
    <p:handoutMasterId r:id="rId44"/>
  </p:handoutMasterIdLst>
  <p:sldIdLst>
    <p:sldId id="256" r:id="rId2"/>
    <p:sldId id="257" r:id="rId3"/>
    <p:sldId id="303" r:id="rId4"/>
    <p:sldId id="261" r:id="rId5"/>
    <p:sldId id="258" r:id="rId6"/>
    <p:sldId id="286" r:id="rId7"/>
    <p:sldId id="259" r:id="rId8"/>
    <p:sldId id="301" r:id="rId9"/>
    <p:sldId id="302" r:id="rId10"/>
    <p:sldId id="287" r:id="rId11"/>
    <p:sldId id="260" r:id="rId12"/>
    <p:sldId id="262" r:id="rId13"/>
    <p:sldId id="292" r:id="rId14"/>
    <p:sldId id="263" r:id="rId15"/>
    <p:sldId id="290" r:id="rId16"/>
    <p:sldId id="264" r:id="rId17"/>
    <p:sldId id="291" r:id="rId18"/>
    <p:sldId id="288" r:id="rId19"/>
    <p:sldId id="268" r:id="rId20"/>
    <p:sldId id="289" r:id="rId21"/>
    <p:sldId id="266" r:id="rId22"/>
    <p:sldId id="267" r:id="rId23"/>
    <p:sldId id="269" r:id="rId24"/>
    <p:sldId id="296" r:id="rId25"/>
    <p:sldId id="273" r:id="rId26"/>
    <p:sldId id="270" r:id="rId27"/>
    <p:sldId id="293" r:id="rId28"/>
    <p:sldId id="274" r:id="rId29"/>
    <p:sldId id="297" r:id="rId30"/>
    <p:sldId id="298" r:id="rId31"/>
    <p:sldId id="272" r:id="rId32"/>
    <p:sldId id="299" r:id="rId33"/>
    <p:sldId id="300" r:id="rId34"/>
    <p:sldId id="294" r:id="rId35"/>
    <p:sldId id="277" r:id="rId36"/>
    <p:sldId id="295" r:id="rId37"/>
    <p:sldId id="276" r:id="rId38"/>
    <p:sldId id="278" r:id="rId39"/>
    <p:sldId id="285" r:id="rId40"/>
    <p:sldId id="304" r:id="rId41"/>
    <p:sldId id="275" r:id="rId42"/>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62" autoAdjust="0"/>
  </p:normalViewPr>
  <p:slideViewPr>
    <p:cSldViewPr>
      <p:cViewPr varScale="1">
        <p:scale>
          <a:sx n="77" d="100"/>
          <a:sy n="77" d="100"/>
        </p:scale>
        <p:origin x="-176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9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5C6C633-0780-455F-94D1-DAFD68D0700D}" type="datetimeFigureOut">
              <a:rPr lang="en-US" smtClean="0"/>
              <a:pPr/>
              <a:t>3/28/2011</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E4CC8586-BEFA-4787-853D-480BE06149C9}" type="slidenum">
              <a:rPr lang="en-US" smtClean="0"/>
              <a:pPr/>
              <a:t>‹#›</a:t>
            </a:fld>
            <a:endParaRPr lang="en-US" dirty="0"/>
          </a:p>
        </p:txBody>
      </p:sp>
    </p:spTree>
    <p:extLst>
      <p:ext uri="{BB962C8B-B14F-4D97-AF65-F5344CB8AC3E}">
        <p14:creationId xmlns:p14="http://schemas.microsoft.com/office/powerpoint/2010/main" val="686687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A3FDFB4C-29B7-426B-A558-3E87158E899F}" type="datetimeFigureOut">
              <a:rPr lang="en-US" smtClean="0"/>
              <a:pPr/>
              <a:t>3/28/2011</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68FFD9B5-CD56-4CBC-98C6-860A7E0C681E}" type="slidenum">
              <a:rPr lang="en-US" smtClean="0"/>
              <a:pPr/>
              <a:t>‹#›</a:t>
            </a:fld>
            <a:endParaRPr lang="en-US" dirty="0"/>
          </a:p>
        </p:txBody>
      </p:sp>
    </p:spTree>
    <p:extLst>
      <p:ext uri="{BB962C8B-B14F-4D97-AF65-F5344CB8AC3E}">
        <p14:creationId xmlns:p14="http://schemas.microsoft.com/office/powerpoint/2010/main" val="2043848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javascript:HHCTRL.TextPopup(LAS,popfont,9,9,-1,-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javascript:HHCTRL.TextPopup(Raw_Flight_Line,popfont,9,9,-1,-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a:t>
            </a:fld>
            <a:endParaRPr lang="en-US" dirty="0"/>
          </a:p>
        </p:txBody>
      </p:sp>
    </p:spTree>
    <p:extLst>
      <p:ext uri="{BB962C8B-B14F-4D97-AF65-F5344CB8AC3E}">
        <p14:creationId xmlns:p14="http://schemas.microsoft.com/office/powerpoint/2010/main" val="155564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Watershed boundaries</a:t>
            </a:r>
          </a:p>
          <a:p>
            <a:r>
              <a:rPr lang="en-US" dirty="0" smtClean="0"/>
              <a:t>Roads</a:t>
            </a:r>
          </a:p>
          <a:p>
            <a:r>
              <a:rPr lang="en-US" dirty="0" smtClean="0"/>
              <a:t>Government</a:t>
            </a:r>
            <a:r>
              <a:rPr lang="en-US" baseline="0" dirty="0" smtClean="0"/>
              <a:t> boundaries</a:t>
            </a:r>
          </a:p>
          <a:p>
            <a:r>
              <a:rPr lang="en-US" baseline="0" dirty="0" smtClean="0"/>
              <a:t>State, county, local</a:t>
            </a:r>
          </a:p>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GPS had become operational in 1994.  so the system was not totally functional at the time.</a:t>
            </a:r>
          </a:p>
          <a:p>
            <a:endParaRPr lang="en-US" baseline="0" dirty="0" smtClean="0"/>
          </a:p>
          <a:p>
            <a:r>
              <a:rPr lang="en-US" baseline="0" dirty="0" smtClean="0"/>
              <a:t>we were using the Rockwell Military units.  </a:t>
            </a:r>
            <a:r>
              <a:rPr lang="en-US" dirty="0" smtClean="0"/>
              <a:t>Single Channel</a:t>
            </a:r>
            <a:r>
              <a:rPr lang="en-US" baseline="0" dirty="0" smtClean="0"/>
              <a:t> receiver. Not real good in trees.  Took long time to lock on.  Used encrypted Y band.  User didn’t wait for signal lock, moved to open location to speed up lock and took location there.</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17</a:t>
            </a:fld>
            <a:endParaRPr lang="en-US" dirty="0"/>
          </a:p>
        </p:txBody>
      </p:sp>
    </p:spTree>
    <p:extLst>
      <p:ext uri="{BB962C8B-B14F-4D97-AF65-F5344CB8AC3E}">
        <p14:creationId xmlns:p14="http://schemas.microsoft.com/office/powerpoint/2010/main" val="247640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smtClean="0"/>
              <a:t>USDA National Sedimentation Laboratory and direct, from there, the Valley Sedimentation resurvey efforts on the Whitewater River in Minnesota, Beaver and Coon Creeks in Wisconsin, and the Yazoo River and its tributaries in Mississippi. Happ accepted the challenge and, once back in Oxford, not only directed the marginally-funded resurvey project, he performed many of the resurveys himself. Stafford worked on the Valley Sedimentation resurveys while at Oxford for the next 5 years, retiring in June of 1970 (officially). While there, he had supervised or personally made the recovery of hundreds of monumented cross sections, resurveyed them all and prepared reports on the preceding 30 years of sedimentation in the valleys. Often at his own expense, he continued the Minnesota and Wisconsin work.</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over 20 years ago since some of the monuments were located.  Effort</a:t>
            </a:r>
            <a:r>
              <a:rPr lang="en-US" baseline="0" dirty="0" smtClean="0"/>
              <a:t> now is to locate them with Survey grade GPS or total stations and firmly establish the coordinates of them</a:t>
            </a:r>
          </a:p>
          <a:p>
            <a:endParaRPr lang="en-US" baseline="0" dirty="0" smtClean="0"/>
          </a:p>
          <a:p>
            <a:r>
              <a:rPr lang="en-US" baseline="0" dirty="0" smtClean="0"/>
              <a:t>Only one person is left from the 1992 and he came into it late.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19</a:t>
            </a:fld>
            <a:endParaRPr lang="en-US" dirty="0"/>
          </a:p>
        </p:txBody>
      </p:sp>
    </p:spTree>
    <p:extLst>
      <p:ext uri="{BB962C8B-B14F-4D97-AF65-F5344CB8AC3E}">
        <p14:creationId xmlns:p14="http://schemas.microsoft.com/office/powerpoint/2010/main" val="1703349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Sample of notes that are archived.</a:t>
            </a:r>
            <a:r>
              <a:rPr lang="en-US" baseline="0" dirty="0" smtClean="0"/>
              <a:t>  We have photo copies that I later scanned into PDF’s for historical purposes.  Also to distribute to other people active in the WW projects.</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of the sever flooding in 2007 The state of MN devoted funds to collect LiDAR data in 10 SE counties to aid in the recovery effort.</a:t>
            </a:r>
          </a:p>
          <a:p>
            <a:endParaRPr lang="en-US" dirty="0" smtClean="0"/>
          </a:p>
          <a:p>
            <a:r>
              <a:rPr lang="en-US" dirty="0" smtClean="0"/>
              <a:t>MN Department of Natural Resources is the license</a:t>
            </a:r>
            <a:r>
              <a:rPr lang="en-US" baseline="0" dirty="0" smtClean="0"/>
              <a:t> holder and is posted in public domain of DNR server and linked by the Minnesota Geospatial Information Office</a:t>
            </a:r>
            <a:endParaRPr lang="en-US" dirty="0" smtClean="0"/>
          </a:p>
          <a:p>
            <a:endParaRPr lang="en-US" dirty="0" smtClean="0"/>
          </a:p>
          <a:p>
            <a:r>
              <a:rPr lang="en-US" dirty="0" smtClean="0"/>
              <a:t>A contract was awarded to Aerometric, Inc. and data collection was conducted in November 2008. Data started flowing in to the DNR for QA/QC starting in April 2009. Products delivered included one-meter resolution DEMs, two-foot contours, edge-of-water breaklines and LAS points. Required vertical accuracy was 18 centimeters (a bit more than 7 inches) as measured using methodologies outlined by the National Standard for Spatial Data Accuracy (NSSDA).</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ASPRS/NSSDA (American Society of Photogrammetry and Remote Sensing/National Standard for Spatial Data Accuracy) Accuracy(z) = 1.9600*RMSE(z) (Normally Distributed Error)</a:t>
            </a:r>
          </a:p>
          <a:p>
            <a:endParaRPr lang="en-US" dirty="0" smtClean="0"/>
          </a:p>
          <a:p>
            <a:r>
              <a:rPr lang="en-US" dirty="0" smtClean="0"/>
              <a:t>ASPRS has developed the LAS standard for LiDAR data files</a:t>
            </a:r>
          </a:p>
          <a:p>
            <a:endParaRPr lang="en-US" dirty="0" smtClean="0"/>
          </a:p>
          <a:p>
            <a:r>
              <a:rPr lang="en-US" dirty="0" smtClean="0"/>
              <a:t>FEMA also has a standard for LiDAR data files that </a:t>
            </a:r>
            <a:r>
              <a:rPr lang="en-US" dirty="0" smtClean="0"/>
              <a:t>recognizes</a:t>
            </a:r>
            <a:r>
              <a:rPr lang="en-US" baseline="0" dirty="0" smtClean="0"/>
              <a:t> </a:t>
            </a:r>
            <a:r>
              <a:rPr lang="en-US" baseline="0" dirty="0" smtClean="0"/>
              <a:t>Sawgrass which I believe that reed canary grass acts much like sawgrass.</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have is scanned</a:t>
            </a:r>
            <a:r>
              <a:rPr lang="en-US" baseline="0" dirty="0" smtClean="0"/>
              <a:t> copies of the photocopies of the 39 survey notes.  Some are not quite legible.  Don’t know where original are.</a:t>
            </a:r>
          </a:p>
          <a:p>
            <a:endParaRPr lang="en-US" baseline="0" dirty="0" smtClean="0"/>
          </a:p>
          <a:p>
            <a:r>
              <a:rPr lang="en-US" baseline="0" dirty="0" smtClean="0"/>
              <a:t>Also the 1994 data was recorded in International Feet so all coordinates in x y and z have to be converted.</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24</a:t>
            </a:fld>
            <a:endParaRPr lang="en-US" dirty="0"/>
          </a:p>
        </p:txBody>
      </p:sp>
    </p:spTree>
    <p:extLst>
      <p:ext uri="{BB962C8B-B14F-4D97-AF65-F5344CB8AC3E}">
        <p14:creationId xmlns:p14="http://schemas.microsoft.com/office/powerpoint/2010/main" val="1828689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the x-section lines from the endpoints</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25</a:t>
            </a:fld>
            <a:endParaRPr lang="en-US" dirty="0"/>
          </a:p>
        </p:txBody>
      </p:sp>
    </p:spTree>
    <p:extLst>
      <p:ext uri="{BB962C8B-B14F-4D97-AF65-F5344CB8AC3E}">
        <p14:creationId xmlns:p14="http://schemas.microsoft.com/office/powerpoint/2010/main" val="3630149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MARS Explorer – MerricK and Company</a:t>
            </a:r>
          </a:p>
          <a:p>
            <a:endParaRPr lang="en-US" dirty="0" smtClean="0"/>
          </a:p>
          <a:p>
            <a:r>
              <a:rPr lang="en-US" dirty="0" smtClean="0"/>
              <a:t>LIDAR points within </a:t>
            </a:r>
            <a:r>
              <a:rPr lang="en-US" dirty="0" smtClean="0">
                <a:hlinkClick r:id="rId3" tooltip="Glossary: LAS"/>
              </a:rPr>
              <a:t>LAS</a:t>
            </a:r>
            <a:r>
              <a:rPr lang="en-US" dirty="0" smtClean="0"/>
              <a:t> files can also be exported to new LAS files. This is useful when isolating a smaller dataset from a large dataset for an analysis project, or tiling </a:t>
            </a:r>
            <a:r>
              <a:rPr lang="en-US" dirty="0" smtClean="0">
                <a:hlinkClick r:id="rId4" tooltip="Glossary: Raw_Flight_Line"/>
              </a:rPr>
              <a:t>raw flight line</a:t>
            </a:r>
            <a:r>
              <a:rPr lang="en-US" dirty="0" smtClean="0"/>
              <a:t> data in preparation for a LIDAR project. LIDAR points from many LAS files can also be consolidated into larger LAS files</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26</a:t>
            </a:fld>
            <a:endParaRPr lang="en-US" dirty="0"/>
          </a:p>
        </p:txBody>
      </p:sp>
    </p:spTree>
    <p:extLst>
      <p:ext uri="{BB962C8B-B14F-4D97-AF65-F5344CB8AC3E}">
        <p14:creationId xmlns:p14="http://schemas.microsoft.com/office/powerpoint/2010/main" val="1403068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LP360 – </a:t>
            </a:r>
            <a:r>
              <a:rPr lang="en-US" b="1" dirty="0" smtClean="0"/>
              <a:t>Qcoherent</a:t>
            </a:r>
          </a:p>
          <a:p>
            <a:pPr defTabSz="931774">
              <a:defRPr/>
            </a:pPr>
            <a:endParaRPr lang="en-US" b="1" dirty="0" smtClean="0"/>
          </a:p>
          <a:p>
            <a:pPr defTabSz="931774">
              <a:defRPr/>
            </a:pPr>
            <a:r>
              <a:rPr lang="en-US" dirty="0" smtClean="0"/>
              <a:t>LP 360 is a software package add-on to ArcMap.  Licensed but very power</a:t>
            </a:r>
            <a:r>
              <a:rPr lang="en-US" baseline="0" dirty="0" smtClean="0"/>
              <a:t>ful and can do many LiDAR manipulation tasks.</a:t>
            </a:r>
            <a:endParaRPr lang="en-US" dirty="0" smtClean="0"/>
          </a:p>
          <a:p>
            <a:endParaRPr lang="en-US" dirty="0" smtClean="0"/>
          </a:p>
          <a:p>
            <a:r>
              <a:rPr lang="en-US" dirty="0" smtClean="0"/>
              <a:t>Merge las point files and cut them down to manageable size.  Here I merged two las</a:t>
            </a:r>
            <a:r>
              <a:rPr lang="en-US" baseline="0" dirty="0" smtClean="0"/>
              <a:t> tiles as seen in the orange boundary and then exported only the extent that I need for that x-section.</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27</a:t>
            </a:fld>
            <a:endParaRPr lang="en-US" dirty="0"/>
          </a:p>
        </p:txBody>
      </p:sp>
    </p:spTree>
    <p:extLst>
      <p:ext uri="{BB962C8B-B14F-4D97-AF65-F5344CB8AC3E}">
        <p14:creationId xmlns:p14="http://schemas.microsoft.com/office/powerpoint/2010/main" val="1977239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heavy</a:t>
            </a:r>
            <a:r>
              <a:rPr lang="en-US" baseline="0" dirty="0" smtClean="0"/>
              <a:t> vegetation in the flood plain especially in the lower main branch I intend to re-classify the LiDAR point cloud along the cross section lines.  </a:t>
            </a:r>
          </a:p>
          <a:p>
            <a:endParaRPr lang="en-US" baseline="0" dirty="0" smtClean="0"/>
          </a:p>
          <a:p>
            <a:r>
              <a:rPr lang="en-US" baseline="0" dirty="0" smtClean="0"/>
              <a:t>Here are the points along one of the x-section lines and 5 meters on each side of the line</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28</a:t>
            </a:fld>
            <a:endParaRPr lang="en-US" dirty="0"/>
          </a:p>
        </p:txBody>
      </p:sp>
    </p:spTree>
    <p:extLst>
      <p:ext uri="{BB962C8B-B14F-4D97-AF65-F5344CB8AC3E}">
        <p14:creationId xmlns:p14="http://schemas.microsoft.com/office/powerpoint/2010/main" val="167482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bold red dots are keypoints</a:t>
            </a:r>
            <a:r>
              <a:rPr lang="en-US" baseline="0" dirty="0" smtClean="0"/>
              <a:t> for ground and other ground points.  You can see that the vertical is widely spread and needs to be reclassified.  The clump of trees in the 2465 shows in the middle of the screen.</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29</a:t>
            </a:fld>
            <a:endParaRPr lang="en-US" dirty="0"/>
          </a:p>
        </p:txBody>
      </p:sp>
    </p:spTree>
    <p:extLst>
      <p:ext uri="{BB962C8B-B14F-4D97-AF65-F5344CB8AC3E}">
        <p14:creationId xmlns:p14="http://schemas.microsoft.com/office/powerpoint/2010/main" val="378253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Conversion of</a:t>
            </a:r>
            <a:r>
              <a:rPr lang="en-US" baseline="0" dirty="0" smtClean="0"/>
              <a:t> LiDAR point cloud to ASCI grid. 1 meter cells.   This is where joining and clipping the LiDAR cloud down pays off in processor time.</a:t>
            </a:r>
          </a:p>
          <a:p>
            <a:endParaRPr lang="en-US" baseline="0" dirty="0" smtClean="0"/>
          </a:p>
          <a:p>
            <a:r>
              <a:rPr lang="en-US" baseline="0" dirty="0" smtClean="0"/>
              <a:t>Inverse distance weighting was used to create the raster.</a:t>
            </a:r>
          </a:p>
          <a:p>
            <a:endParaRPr lang="en-US" baseline="0" dirty="0" smtClean="0"/>
          </a:p>
          <a:p>
            <a:r>
              <a:rPr lang="en-US" baseline="0" dirty="0" smtClean="0"/>
              <a:t>Need to convert from meters in Elevation to feet.</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30</a:t>
            </a:fld>
            <a:endParaRPr lang="en-US" dirty="0"/>
          </a:p>
        </p:txBody>
      </p:sp>
    </p:spTree>
    <p:extLst>
      <p:ext uri="{BB962C8B-B14F-4D97-AF65-F5344CB8AC3E}">
        <p14:creationId xmlns:p14="http://schemas.microsoft.com/office/powerpoint/2010/main" val="3550852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EZ profiler is used to create a series</a:t>
            </a:r>
            <a:r>
              <a:rPr lang="en-US" baseline="0" dirty="0" smtClean="0"/>
              <a:t> of points along the cross section line.  Output can be sent to excel spreadsheet to graphing program or AutoCAD.</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31</a:t>
            </a:fld>
            <a:endParaRPr lang="en-US" dirty="0"/>
          </a:p>
        </p:txBody>
      </p:sp>
    </p:spTree>
    <p:extLst>
      <p:ext uri="{BB962C8B-B14F-4D97-AF65-F5344CB8AC3E}">
        <p14:creationId xmlns:p14="http://schemas.microsoft.com/office/powerpoint/2010/main" val="228367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a:t>
            </a:r>
            <a:r>
              <a:rPr lang="en-US" baseline="0" dirty="0" smtClean="0"/>
              <a:t> a little difficult to see the points.</a:t>
            </a:r>
            <a:endParaRPr lang="en-US" dirty="0" smtClean="0"/>
          </a:p>
          <a:p>
            <a:endParaRPr lang="en-US" dirty="0" smtClean="0"/>
          </a:p>
          <a:p>
            <a:r>
              <a:rPr lang="en-US" dirty="0" smtClean="0"/>
              <a:t>EZ Profiler has placed a series of evenly spaced points along the line and calculated the Z value from</a:t>
            </a:r>
            <a:r>
              <a:rPr lang="en-US" baseline="0" dirty="0" smtClean="0"/>
              <a:t> the DEM at that point.</a:t>
            </a:r>
          </a:p>
          <a:p>
            <a:endParaRPr lang="en-US" baseline="0" dirty="0" smtClean="0"/>
          </a:p>
          <a:p>
            <a:r>
              <a:rPr lang="en-US" baseline="0" dirty="0" smtClean="0"/>
              <a:t>Can do evenly spaced distance or number of points along a line.</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32</a:t>
            </a:fld>
            <a:endParaRPr lang="en-US" dirty="0"/>
          </a:p>
        </p:txBody>
      </p:sp>
    </p:spTree>
    <p:extLst>
      <p:ext uri="{BB962C8B-B14F-4D97-AF65-F5344CB8AC3E}">
        <p14:creationId xmlns:p14="http://schemas.microsoft.com/office/powerpoint/2010/main" val="1335644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Hillshade of DEM.  Smoother along line where manual reclassification</a:t>
            </a:r>
            <a:r>
              <a:rPr lang="en-US" baseline="0" dirty="0" smtClean="0"/>
              <a:t> has been done.</a:t>
            </a:r>
          </a:p>
          <a:p>
            <a:endParaRPr lang="en-US" baseline="0" dirty="0" smtClean="0"/>
          </a:p>
          <a:p>
            <a:r>
              <a:rPr lang="en-US" baseline="0" dirty="0" smtClean="0"/>
              <a:t>Note the points along the line by EZ Profiler.</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33</a:t>
            </a:fld>
            <a:endParaRPr lang="en-US" dirty="0"/>
          </a:p>
        </p:txBody>
      </p:sp>
    </p:spTree>
    <p:extLst>
      <p:ext uri="{BB962C8B-B14F-4D97-AF65-F5344CB8AC3E}">
        <p14:creationId xmlns:p14="http://schemas.microsoft.com/office/powerpoint/2010/main" val="2791528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Fusion can be a good tool</a:t>
            </a:r>
            <a:r>
              <a:rPr lang="en-US" baseline="0" dirty="0" smtClean="0"/>
              <a:t> for visualization.  Here is the 2010 NAIP flight used to color the point cloud.  It is not a solid surface but each point in the LiDAR cloud colored by the photo at that point and elevation.  Trees actually stand out as individual trees in the photo.</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34</a:t>
            </a:fld>
            <a:endParaRPr lang="en-US" dirty="0"/>
          </a:p>
        </p:txBody>
      </p:sp>
    </p:spTree>
    <p:extLst>
      <p:ext uri="{BB962C8B-B14F-4D97-AF65-F5344CB8AC3E}">
        <p14:creationId xmlns:p14="http://schemas.microsoft.com/office/powerpoint/2010/main" val="1443968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38</a:t>
            </a:fld>
            <a:endParaRPr lang="en-US" dirty="0"/>
          </a:p>
        </p:txBody>
      </p:sp>
    </p:spTree>
    <p:extLst>
      <p:ext uri="{BB962C8B-B14F-4D97-AF65-F5344CB8AC3E}">
        <p14:creationId xmlns:p14="http://schemas.microsoft.com/office/powerpoint/2010/main" val="323802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Bridges were washed out and had to be repeatedly rebuilt, highway ditches and culverts became perpetually clogged with sediment and debris; repair and maintenance costs were out of control. </a:t>
            </a:r>
          </a:p>
          <a:p>
            <a:endParaRPr lang="en-US" dirty="0" smtClean="0"/>
          </a:p>
          <a:p>
            <a:r>
              <a:rPr lang="en-US" dirty="0" smtClean="0"/>
              <a:t>Elba, which was one time on high ground survives now only because of dikes to keep out the flood waters.</a:t>
            </a:r>
          </a:p>
          <a:p>
            <a:endParaRPr lang="en-US" dirty="0" smtClean="0"/>
          </a:p>
          <a:p>
            <a:r>
              <a:rPr lang="en-US" dirty="0" smtClean="0"/>
              <a:t>  in 1938 the Whitewater River flooded 28 times. 1931 the Izaak Walton League of Minnesota, with the support of various local organizations, petitioned the Conservation Commission to establish a game preserve in the Whitewater River Valley . In 1932 the new Department of Conservation purchased the first parcel of land.</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7</a:t>
            </a:fld>
            <a:endParaRPr lang="en-US" dirty="0"/>
          </a:p>
        </p:txBody>
      </p:sp>
    </p:spTree>
    <p:extLst>
      <p:ext uri="{BB962C8B-B14F-4D97-AF65-F5344CB8AC3E}">
        <p14:creationId xmlns:p14="http://schemas.microsoft.com/office/powerpoint/2010/main" val="572567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studies</a:t>
            </a:r>
            <a:r>
              <a:rPr lang="en-US" baseline="0" dirty="0" smtClean="0"/>
              <a:t> of multiple LiDAR surveys of a river basin to detect change and characterize the river valley.  But I have not found a study that attempted to use historical survey data and LiDAR.  Will it return the same results or is it really mixing apples and oranges?</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39</a:t>
            </a:fld>
            <a:endParaRPr lang="en-US" dirty="0"/>
          </a:p>
        </p:txBody>
      </p:sp>
    </p:spTree>
    <p:extLst>
      <p:ext uri="{BB962C8B-B14F-4D97-AF65-F5344CB8AC3E}">
        <p14:creationId xmlns:p14="http://schemas.microsoft.com/office/powerpoint/2010/main" val="3695850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don’t get the acquisition</a:t>
            </a:r>
            <a:r>
              <a:rPr lang="en-US" baseline="0" dirty="0" smtClean="0"/>
              <a:t> of Survey data by may it’s not going to be done.  The vegetation will close over and finding the monuments is going to be </a:t>
            </a:r>
            <a:r>
              <a:rPr lang="en-US" baseline="0" dirty="0" err="1" smtClean="0"/>
              <a:t>signficantly</a:t>
            </a:r>
            <a:r>
              <a:rPr lang="en-US" baseline="0" dirty="0" smtClean="0"/>
              <a:t> harder.  No time at work.  Retirement of </a:t>
            </a:r>
            <a:r>
              <a:rPr lang="en-US" baseline="0" dirty="0" err="1" smtClean="0"/>
              <a:t>memeber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40</a:t>
            </a:fld>
            <a:endParaRPr lang="en-US" dirty="0"/>
          </a:p>
        </p:txBody>
      </p:sp>
    </p:spTree>
    <p:extLst>
      <p:ext uri="{BB962C8B-B14F-4D97-AF65-F5344CB8AC3E}">
        <p14:creationId xmlns:p14="http://schemas.microsoft.com/office/powerpoint/2010/main" val="4801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41</a:t>
            </a:fld>
            <a:endParaRPr lang="en-US" dirty="0"/>
          </a:p>
        </p:txBody>
      </p:sp>
    </p:spTree>
    <p:extLst>
      <p:ext uri="{BB962C8B-B14F-4D97-AF65-F5344CB8AC3E}">
        <p14:creationId xmlns:p14="http://schemas.microsoft.com/office/powerpoint/2010/main" val="321595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 land was no longer productive and the farmers were relieved that the State of Minnesota would buy their land, even at a loss. In 1930 workers tearing down the old barn at Crystal Springs discovered the cattle had actually been standing on the hayloft floor; the entire first story was buried under sediment.</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8</a:t>
            </a:fld>
            <a:endParaRPr lang="en-US" dirty="0"/>
          </a:p>
        </p:txBody>
      </p:sp>
    </p:spTree>
    <p:extLst>
      <p:ext uri="{BB962C8B-B14F-4D97-AF65-F5344CB8AC3E}">
        <p14:creationId xmlns:p14="http://schemas.microsoft.com/office/powerpoint/2010/main" val="427641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historical documents relate how a ridge top farm that was purchased for $50K in 1916 was sold to the state in 1946 for $5K. The farmer believed the frost had heaved up rocks and gravel. He did not realize that his planting corn up and down the hills led to the loss of all the top soil.</a:t>
            </a:r>
          </a:p>
          <a:p>
            <a:endParaRPr lang="en-US" dirty="0" smtClean="0"/>
          </a:p>
          <a:p>
            <a:r>
              <a:rPr lang="en-US" dirty="0" smtClean="0"/>
              <a:t>Note the man standing on the side of the gully.</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9</a:t>
            </a:fld>
            <a:endParaRPr lang="en-US" dirty="0"/>
          </a:p>
        </p:txBody>
      </p:sp>
    </p:spTree>
    <p:extLst>
      <p:ext uri="{BB962C8B-B14F-4D97-AF65-F5344CB8AC3E}">
        <p14:creationId xmlns:p14="http://schemas.microsoft.com/office/powerpoint/2010/main" val="202441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state began to purchase</a:t>
            </a:r>
            <a:r>
              <a:rPr lang="en-US" baseline="0" dirty="0" smtClean="0"/>
              <a:t> property in the Whitewater Valley beginning in the late 30’s  By 1960 most of the acquisitions had been completed </a:t>
            </a:r>
          </a:p>
          <a:p>
            <a:endParaRPr lang="en-US" baseline="0" dirty="0" smtClean="0"/>
          </a:p>
          <a:p>
            <a:r>
              <a:rPr lang="en-US" baseline="0" dirty="0" smtClean="0"/>
              <a:t>By 1980 Notice the restoration of woodland to the side slopes and the valley floor reverting back to a woodland cover.  An interesting development is because of the large buildup of the valley floor with sediment the vegetation is moving away from bottomland hardwoods to a more grassland cover.</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11</a:t>
            </a:fld>
            <a:endParaRPr lang="en-US" dirty="0"/>
          </a:p>
        </p:txBody>
      </p:sp>
    </p:spTree>
    <p:extLst>
      <p:ext uri="{BB962C8B-B14F-4D97-AF65-F5344CB8AC3E}">
        <p14:creationId xmlns:p14="http://schemas.microsoft.com/office/powerpoint/2010/main" val="317138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Significant loss of animal agriculture in the past 15 years.  Used to be predominantly dairy but very little</a:t>
            </a:r>
            <a:r>
              <a:rPr lang="en-US" baseline="0" dirty="0" smtClean="0"/>
              <a:t> remains. Mostly row crop corn and soybeans.  Loss of forage crops on the landscape.  </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Examples of heavy reed canary grass stands in riparian zones.    Even in senesce it continues to form a dense upright stand, difficult to walk through and see the ground.</a:t>
            </a:r>
          </a:p>
          <a:p>
            <a:pPr defTabSz="931774">
              <a:defRPr/>
            </a:pPr>
            <a:endParaRPr lang="en-US" dirty="0" smtClean="0"/>
          </a:p>
          <a:p>
            <a:pPr defTabSz="931774">
              <a:defRPr/>
            </a:pPr>
            <a:r>
              <a:rPr lang="en-US" dirty="0" smtClean="0"/>
              <a:t>Similar to </a:t>
            </a:r>
          </a:p>
        </p:txBody>
      </p:sp>
      <p:sp>
        <p:nvSpPr>
          <p:cNvPr id="4" name="Slide Number Placeholder 3"/>
          <p:cNvSpPr>
            <a:spLocks noGrp="1"/>
          </p:cNvSpPr>
          <p:nvPr>
            <p:ph type="sldNum" sz="quarter" idx="10"/>
          </p:nvPr>
        </p:nvSpPr>
        <p:spPr/>
        <p:txBody>
          <a:bodyPr/>
          <a:lstStyle/>
          <a:p>
            <a:fld id="{68FFD9B5-CD56-4CBC-98C6-860A7E0C681E}"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Dr. Happs notes on soil profiles.</a:t>
            </a:r>
            <a:r>
              <a:rPr lang="en-US" baseline="0" dirty="0" smtClean="0"/>
              <a:t>  This was done both in 1939 and 1964.</a:t>
            </a:r>
            <a:endParaRPr lang="en-US" dirty="0"/>
          </a:p>
        </p:txBody>
      </p:sp>
      <p:sp>
        <p:nvSpPr>
          <p:cNvPr id="4" name="Slide Number Placeholder 3"/>
          <p:cNvSpPr>
            <a:spLocks noGrp="1"/>
          </p:cNvSpPr>
          <p:nvPr>
            <p:ph type="sldNum" sz="quarter" idx="10"/>
          </p:nvPr>
        </p:nvSpPr>
        <p:spPr/>
        <p:txBody>
          <a:bodyPr/>
          <a:lstStyle/>
          <a:p>
            <a:fld id="{68FFD9B5-CD56-4CBC-98C6-860A7E0C681E}" type="slidenum">
              <a:rPr lang="en-US" smtClean="0"/>
              <a:pPr/>
              <a:t>15</a:t>
            </a:fld>
            <a:endParaRPr lang="en-US" dirty="0"/>
          </a:p>
        </p:txBody>
      </p:sp>
    </p:spTree>
    <p:extLst>
      <p:ext uri="{BB962C8B-B14F-4D97-AF65-F5344CB8AC3E}">
        <p14:creationId xmlns:p14="http://schemas.microsoft.com/office/powerpoint/2010/main" val="208657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CBA6506-457B-4622-8220-4CE2E57FEEB5}" type="datetime1">
              <a:rPr lang="en-US" smtClean="0"/>
              <a:pPr/>
              <a:t>3/28/2011</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5A6A51-9418-4658-9872-BF6B1A8756CA}" type="datetime1">
              <a:rPr lang="en-US" smtClean="0"/>
              <a:pPr/>
              <a:t>3/28/2011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E866FDF-4BBE-4364-9DF7-E12B8730E640}" type="datetime1">
              <a:rPr lang="en-US" smtClean="0"/>
              <a:pPr/>
              <a:t>3/28/2011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E25FF-0F36-4B0B-8523-0319AF2BCCD7}" type="datetime1">
              <a:rPr lang="en-US" smtClean="0"/>
              <a:pPr/>
              <a:t>3/28/2011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F91056-6A3A-4170-A424-7A8F95153701}" type="datetime1">
              <a:rPr lang="en-US" smtClean="0"/>
              <a:pPr/>
              <a:t>3/28/2011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9EAB677-D6F9-4DCD-893C-C22AD81A2566}" type="datetime1">
              <a:rPr lang="en-US" smtClean="0"/>
              <a:pPr/>
              <a:t>3/28/2011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BD85449-091D-4177-9D80-CCF46DB20329}" type="datetime1">
              <a:rPr lang="en-US" smtClean="0"/>
              <a:pPr/>
              <a:t>3/28/2011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E964663-4B3D-41FE-8A19-FAD7552E8AD2}" type="datetime1">
              <a:rPr lang="en-US" smtClean="0"/>
              <a:pPr/>
              <a:t>3/28/2011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3B18633-AB3A-4325-BC39-B6BC1D5BB405}" type="datetime1">
              <a:rPr lang="en-US" smtClean="0"/>
              <a:pPr/>
              <a:t>3/28/2011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8DEFD-D425-4972-AE43-88DC630A3536}" type="datetime1">
              <a:rPr lang="en-US" smtClean="0"/>
              <a:pPr/>
              <a:t>3/28/2011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77CAD93-8A2C-4B85-BC25-D0C2B6EB2461}" type="datetime1">
              <a:rPr lang="en-US" smtClean="0"/>
              <a:pPr/>
              <a:t>3/28/2011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7EA884-2A48-442E-AA43-88397A31C44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084A099-7C8E-423B-9947-95F1AE967EFE}" type="datetime1">
              <a:rPr lang="en-US" smtClean="0"/>
              <a:pPr/>
              <a:t>3/28/2011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4B7EA884-2A48-442E-AA43-88397A31C44C}"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BC63340-9160-4DC7-9394-933D7221FD1E}" type="datetime1">
              <a:rPr lang="en-US" smtClean="0"/>
              <a:pPr/>
              <a:t>3/28/2011</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B7EA884-2A48-442E-AA43-88397A31C44C}"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aseline="0" dirty="0" smtClean="0">
                <a:latin typeface="Calibri"/>
              </a:rPr>
              <a:t>Introductions</a:t>
            </a:r>
            <a:endParaRPr lang="en-US" baseline="0" dirty="0" smtClean="0">
              <a:latin typeface="Times New Roman"/>
            </a:endParaRPr>
          </a:p>
        </p:txBody>
      </p:sp>
      <p:sp>
        <p:nvSpPr>
          <p:cNvPr id="3" name="Text Placeholder 2"/>
          <p:cNvSpPr>
            <a:spLocks noGrp="1"/>
          </p:cNvSpPr>
          <p:nvPr>
            <p:ph type="body" idx="1"/>
          </p:nvPr>
        </p:nvSpPr>
        <p:spPr/>
        <p:txBody>
          <a:bodyPr>
            <a:normAutofit/>
          </a:bodyPr>
          <a:lstStyle/>
          <a:p>
            <a:r>
              <a:rPr lang="en-US" dirty="0" smtClean="0">
                <a:latin typeface="+mj-lt"/>
              </a:rPr>
              <a:t>GEOG </a:t>
            </a:r>
            <a:r>
              <a:rPr lang="en-US" dirty="0" smtClean="0">
                <a:latin typeface="+mj-lt"/>
              </a:rPr>
              <a:t>596A Peer Review </a:t>
            </a:r>
          </a:p>
          <a:p>
            <a:r>
              <a:rPr lang="en-US" dirty="0" smtClean="0">
                <a:latin typeface="+mj-lt"/>
              </a:rPr>
              <a:t>Lawrence Svien</a:t>
            </a:r>
          </a:p>
          <a:p>
            <a:pPr lvl="1"/>
            <a:r>
              <a:rPr lang="en-US" dirty="0" smtClean="0">
                <a:latin typeface="+mj-lt"/>
              </a:rPr>
              <a:t>Resource Conservationist</a:t>
            </a:r>
          </a:p>
          <a:p>
            <a:pPr lvl="2"/>
            <a:r>
              <a:rPr lang="en-US" dirty="0" smtClean="0">
                <a:latin typeface="+mj-lt"/>
              </a:rPr>
              <a:t>Natural Resources Conservation Service</a:t>
            </a:r>
          </a:p>
          <a:p>
            <a:pPr>
              <a:lnSpc>
                <a:spcPct val="200000"/>
              </a:lnSpc>
            </a:pPr>
            <a:r>
              <a:rPr lang="en-US" dirty="0" smtClean="0">
                <a:latin typeface="+mj-lt"/>
              </a:rPr>
              <a:t>Advisor – Jay Parrish Ph.D., P.G</a:t>
            </a:r>
          </a:p>
          <a:p>
            <a:pPr lvl="1">
              <a:lnSpc>
                <a:spcPct val="200000"/>
              </a:lnSpc>
            </a:pPr>
            <a:r>
              <a:rPr lang="en-US" dirty="0" smtClean="0">
                <a:latin typeface="+mj-lt"/>
              </a:rPr>
              <a:t>Additional thanks to Karen Schuckman C.P., P.L.S., MGIS Instructor 497D LiDAR</a:t>
            </a:r>
          </a:p>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lstStyle/>
          <a:p>
            <a:r>
              <a:rPr lang="en-US" dirty="0" smtClean="0"/>
              <a:t>Modern Flood Events</a:t>
            </a:r>
            <a:endParaRPr lang="en-US" dirty="0"/>
          </a:p>
        </p:txBody>
      </p:sp>
      <p:sp>
        <p:nvSpPr>
          <p:cNvPr id="3" name="Text Placeholder 2"/>
          <p:cNvSpPr>
            <a:spLocks noGrp="1"/>
          </p:cNvSpPr>
          <p:nvPr>
            <p:ph type="body" idx="1"/>
          </p:nvPr>
        </p:nvSpPr>
        <p:spPr>
          <a:xfrm>
            <a:off x="457200" y="1371600"/>
            <a:ext cx="3581400" cy="4648200"/>
          </a:xfrm>
        </p:spPr>
        <p:txBody>
          <a:bodyPr>
            <a:normAutofit/>
          </a:bodyPr>
          <a:lstStyle/>
          <a:p>
            <a:r>
              <a:rPr lang="en-US" dirty="0" smtClean="0"/>
              <a:t>July 1978, and again in August 2007</a:t>
            </a:r>
          </a:p>
          <a:p>
            <a:r>
              <a:rPr lang="en-US" dirty="0" smtClean="0"/>
              <a:t>Both were + 15” rainfall events in less than 24 hours</a:t>
            </a:r>
          </a:p>
          <a:p>
            <a:r>
              <a:rPr lang="en-US" dirty="0" smtClean="0"/>
              <a:t>Millions of $ in damage and loss of 6 lives</a:t>
            </a:r>
          </a:p>
          <a:p>
            <a:endParaRPr lang="en-US" dirty="0"/>
          </a:p>
        </p:txBody>
      </p:sp>
      <p:sp>
        <p:nvSpPr>
          <p:cNvPr id="5" name="Slide Number Placeholder 4"/>
          <p:cNvSpPr>
            <a:spLocks noGrp="1"/>
          </p:cNvSpPr>
          <p:nvPr>
            <p:ph type="sldNum" sz="quarter" idx="12"/>
          </p:nvPr>
        </p:nvSpPr>
        <p:spPr/>
        <p:txBody>
          <a:bodyPr/>
          <a:lstStyle/>
          <a:p>
            <a:fld id="{4B7EA884-2A48-442E-AA43-88397A31C44C}" type="slidenum">
              <a:rPr lang="en-US" smtClean="0"/>
              <a:pPr/>
              <a:t>10</a:t>
            </a:fld>
            <a:endParaRPr lang="en-US" dirty="0"/>
          </a:p>
        </p:txBody>
      </p:sp>
      <p:pic>
        <p:nvPicPr>
          <p:cNvPr id="1026" name="Picture 2" descr="File:Wwparka.jpg"/>
          <p:cNvPicPr>
            <a:picLocks noChangeAspect="1" noChangeArrowheads="1"/>
          </p:cNvPicPr>
          <p:nvPr/>
        </p:nvPicPr>
        <p:blipFill>
          <a:blip r:embed="rId2" cstate="print"/>
          <a:srcRect/>
          <a:stretch>
            <a:fillRect/>
          </a:stretch>
        </p:blipFill>
        <p:spPr bwMode="auto">
          <a:xfrm>
            <a:off x="3962400" y="1905000"/>
            <a:ext cx="48768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pPr rtl="0"/>
            <a:r>
              <a:rPr lang="en-US" baseline="0" dirty="0" smtClean="0">
                <a:latin typeface="Calibri"/>
              </a:rPr>
              <a:t>Wildlife Management Area</a:t>
            </a:r>
          </a:p>
        </p:txBody>
      </p:sp>
      <p:sp>
        <p:nvSpPr>
          <p:cNvPr id="7" name="Slide Number Placeholder 6"/>
          <p:cNvSpPr>
            <a:spLocks noGrp="1"/>
          </p:cNvSpPr>
          <p:nvPr>
            <p:ph type="sldNum" sz="quarter" idx="12"/>
          </p:nvPr>
        </p:nvSpPr>
        <p:spPr/>
        <p:txBody>
          <a:bodyPr/>
          <a:lstStyle/>
          <a:p>
            <a:fld id="{4B7EA884-2A48-442E-AA43-88397A31C44C}" type="slidenum">
              <a:rPr lang="en-US" smtClean="0"/>
              <a:pPr/>
              <a:t>11</a:t>
            </a:fld>
            <a:endParaRPr lang="en-US" dirty="0"/>
          </a:p>
        </p:txBody>
      </p:sp>
      <p:pic>
        <p:nvPicPr>
          <p:cNvPr id="1026" name="Picture 2" descr="Beaver-1949"/>
          <p:cNvPicPr>
            <a:picLocks noChangeAspect="1" noChangeArrowheads="1"/>
          </p:cNvPicPr>
          <p:nvPr/>
        </p:nvPicPr>
        <p:blipFill>
          <a:blip r:embed="rId3" cstate="print"/>
          <a:srcRect/>
          <a:stretch>
            <a:fillRect/>
          </a:stretch>
        </p:blipFill>
        <p:spPr bwMode="auto">
          <a:xfrm>
            <a:off x="457200" y="1524000"/>
            <a:ext cx="4419600" cy="3585509"/>
          </a:xfrm>
          <a:prstGeom prst="rect">
            <a:avLst/>
          </a:prstGeom>
          <a:noFill/>
          <a:ln w="9525">
            <a:noFill/>
            <a:miter lim="800000"/>
            <a:headEnd/>
            <a:tailEnd/>
          </a:ln>
        </p:spPr>
      </p:pic>
      <p:pic>
        <p:nvPicPr>
          <p:cNvPr id="1027" name="Picture 3" descr="BeaverArea_Sep-1980"/>
          <p:cNvPicPr>
            <a:picLocks noChangeAspect="1" noChangeArrowheads="1"/>
          </p:cNvPicPr>
          <p:nvPr/>
        </p:nvPicPr>
        <p:blipFill>
          <a:blip r:embed="rId4" cstate="print"/>
          <a:srcRect l="2293" t="2083" r="5167" b="19270"/>
          <a:stretch>
            <a:fillRect/>
          </a:stretch>
        </p:blipFill>
        <p:spPr bwMode="auto">
          <a:xfrm>
            <a:off x="4114800" y="3407390"/>
            <a:ext cx="4632290" cy="3145809"/>
          </a:xfrm>
          <a:prstGeom prst="rect">
            <a:avLst/>
          </a:prstGeom>
          <a:noFill/>
          <a:ln w="9525">
            <a:noFill/>
            <a:miter lim="800000"/>
            <a:headEnd/>
            <a:tailEnd/>
          </a:ln>
        </p:spPr>
      </p:pic>
      <p:sp>
        <p:nvSpPr>
          <p:cNvPr id="3" name="TextBox 2"/>
          <p:cNvSpPr txBox="1"/>
          <p:nvPr/>
        </p:nvSpPr>
        <p:spPr>
          <a:xfrm>
            <a:off x="609600" y="5105400"/>
            <a:ext cx="762000" cy="369332"/>
          </a:xfrm>
          <a:prstGeom prst="rect">
            <a:avLst/>
          </a:prstGeom>
          <a:noFill/>
        </p:spPr>
        <p:txBody>
          <a:bodyPr wrap="square" rtlCol="0">
            <a:spAutoFit/>
          </a:bodyPr>
          <a:lstStyle/>
          <a:p>
            <a:r>
              <a:rPr lang="en-US" dirty="0" smtClean="0"/>
              <a:t>1949</a:t>
            </a:r>
            <a:endParaRPr lang="en-US" dirty="0"/>
          </a:p>
        </p:txBody>
      </p:sp>
      <p:sp>
        <p:nvSpPr>
          <p:cNvPr id="4" name="TextBox 3"/>
          <p:cNvSpPr txBox="1"/>
          <p:nvPr/>
        </p:nvSpPr>
        <p:spPr>
          <a:xfrm>
            <a:off x="7086600" y="2775554"/>
            <a:ext cx="762000" cy="369332"/>
          </a:xfrm>
          <a:prstGeom prst="rect">
            <a:avLst/>
          </a:prstGeom>
          <a:noFill/>
        </p:spPr>
        <p:txBody>
          <a:bodyPr wrap="square" rtlCol="0">
            <a:spAutoFit/>
          </a:bodyPr>
          <a:lstStyle/>
          <a:p>
            <a:r>
              <a:rPr lang="en-US" dirty="0" smtClean="0"/>
              <a:t>1980</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Vegetation</a:t>
            </a:r>
          </a:p>
        </p:txBody>
      </p:sp>
      <p:sp>
        <p:nvSpPr>
          <p:cNvPr id="3" name="Text Placeholder 2"/>
          <p:cNvSpPr>
            <a:spLocks noGrp="1"/>
          </p:cNvSpPr>
          <p:nvPr>
            <p:ph type="body" idx="1"/>
          </p:nvPr>
        </p:nvSpPr>
        <p:spPr>
          <a:xfrm>
            <a:off x="457200" y="1828800"/>
            <a:ext cx="8229600" cy="4495800"/>
          </a:xfrm>
        </p:spPr>
        <p:txBody>
          <a:bodyPr>
            <a:normAutofit lnSpcReduction="10000"/>
          </a:bodyPr>
          <a:lstStyle/>
          <a:p>
            <a:r>
              <a:rPr lang="en-US" baseline="0" dirty="0" smtClean="0">
                <a:latin typeface="+mj-lt"/>
              </a:rPr>
              <a:t>Pre-settlement</a:t>
            </a:r>
          </a:p>
          <a:p>
            <a:pPr lvl="1"/>
            <a:r>
              <a:rPr lang="en-US" dirty="0" smtClean="0">
                <a:latin typeface="+mj-lt"/>
              </a:rPr>
              <a:t>Trended from the east maple-basswood forest along the Mississippi River to the oak openings and barrens to prairie in the west</a:t>
            </a:r>
          </a:p>
          <a:p>
            <a:r>
              <a:rPr lang="en-US" baseline="0" dirty="0" smtClean="0">
                <a:latin typeface="+mj-lt"/>
              </a:rPr>
              <a:t>Present</a:t>
            </a:r>
          </a:p>
          <a:p>
            <a:pPr lvl="1"/>
            <a:r>
              <a:rPr lang="en-US" dirty="0" smtClean="0">
                <a:latin typeface="+mj-lt"/>
              </a:rPr>
              <a:t>The uplands plateaus are predominantly agricultural.  The steep side slopes of the valley are oak dominated woodlands.  The floodplains are a mixture of wetland savannah sloughs with willow and hydrophitic grasses such as reed canarygrass and sedges.</a:t>
            </a:r>
          </a:p>
          <a:p>
            <a:pPr lvl="2"/>
            <a:r>
              <a:rPr lang="en-US" sz="1500" dirty="0" smtClean="0">
                <a:latin typeface="+mj-lt"/>
              </a:rPr>
              <a:t>Reed canarygrass (Phalaris arundinacea L) is a tall, dense, fast growing, invasive grass that is difficult to displace once established</a:t>
            </a:r>
            <a:r>
              <a:rPr lang="en-US" sz="1300" dirty="0" smtClean="0">
                <a:latin typeface="+mj-lt"/>
              </a:rPr>
              <a:t>.</a:t>
            </a:r>
            <a:endParaRPr lang="en-US" sz="1300" baseline="0" dirty="0" smtClean="0">
              <a:latin typeface="+mj-lt"/>
            </a:endParaRPr>
          </a:p>
          <a:p>
            <a:endParaRPr lang="en-US" baseline="0"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Vegetation cont.</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13</a:t>
            </a:fld>
            <a:endParaRPr lang="en-US" dirty="0"/>
          </a:p>
        </p:txBody>
      </p:sp>
      <p:pic>
        <p:nvPicPr>
          <p:cNvPr id="1028" name="Picture 4" descr="reed canary grass"/>
          <p:cNvPicPr>
            <a:picLocks noChangeAspect="1" noChangeArrowheads="1"/>
          </p:cNvPicPr>
          <p:nvPr/>
        </p:nvPicPr>
        <p:blipFill>
          <a:blip r:embed="rId3" cstate="print"/>
          <a:srcRect/>
          <a:stretch>
            <a:fillRect/>
          </a:stretch>
        </p:blipFill>
        <p:spPr bwMode="auto">
          <a:xfrm>
            <a:off x="4724400" y="762000"/>
            <a:ext cx="4191000" cy="3996973"/>
          </a:xfrm>
          <a:prstGeom prst="rect">
            <a:avLst/>
          </a:prstGeom>
          <a:noFill/>
        </p:spPr>
      </p:pic>
      <p:pic>
        <p:nvPicPr>
          <p:cNvPr id="1026" name="Picture 2" descr="reed canary grass"/>
          <p:cNvPicPr>
            <a:picLocks noChangeAspect="1" noChangeArrowheads="1"/>
          </p:cNvPicPr>
          <p:nvPr/>
        </p:nvPicPr>
        <p:blipFill>
          <a:blip r:embed="rId4" cstate="print"/>
          <a:srcRect/>
          <a:stretch>
            <a:fillRect/>
          </a:stretch>
        </p:blipFill>
        <p:spPr bwMode="auto">
          <a:xfrm>
            <a:off x="152400" y="2590800"/>
            <a:ext cx="5715000" cy="3810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Present</a:t>
            </a:r>
          </a:p>
        </p:txBody>
      </p:sp>
      <p:sp>
        <p:nvSpPr>
          <p:cNvPr id="3" name="Text Placeholder 2"/>
          <p:cNvSpPr>
            <a:spLocks noGrp="1"/>
          </p:cNvSpPr>
          <p:nvPr>
            <p:ph type="body" idx="1"/>
          </p:nvPr>
        </p:nvSpPr>
        <p:spPr>
          <a:xfrm>
            <a:off x="533400" y="2057400"/>
            <a:ext cx="8229600" cy="4389120"/>
          </a:xfrm>
        </p:spPr>
        <p:txBody>
          <a:bodyPr/>
          <a:lstStyle/>
          <a:p>
            <a:pPr marR="0" lvl="0" rtl="0"/>
            <a:r>
              <a:rPr lang="en-US" baseline="0" dirty="0" smtClean="0">
                <a:latin typeface="Calibri"/>
              </a:rPr>
              <a:t>Geology</a:t>
            </a:r>
          </a:p>
          <a:p>
            <a:pPr lvl="1"/>
            <a:r>
              <a:rPr lang="en-US" dirty="0" smtClean="0"/>
              <a:t>A combination of layers sedimentary rock of limestone, dolomite limestone, shale and sandstone.</a:t>
            </a:r>
          </a:p>
          <a:p>
            <a:pPr lvl="1"/>
            <a:r>
              <a:rPr lang="en-US" dirty="0" smtClean="0"/>
              <a:t>This area lays in the SE MN karst region </a:t>
            </a:r>
          </a:p>
          <a:p>
            <a:pPr lvl="1"/>
            <a:r>
              <a:rPr lang="en-US" dirty="0" smtClean="0"/>
              <a:t>The uplands are comprised mostly of loess soils covering the rolling uplands.  Loess soils by their physical nature are very erosive and are transported easily.</a:t>
            </a:r>
            <a:endParaRPr lang="en-US" baseline="0"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Valley Floor Buried in Sediment</a:t>
            </a:r>
            <a:endParaRPr lang="en-US" dirty="0"/>
          </a:p>
        </p:txBody>
      </p:sp>
      <p:sp>
        <p:nvSpPr>
          <p:cNvPr id="3" name="Text Placeholder 2"/>
          <p:cNvSpPr>
            <a:spLocks noGrp="1"/>
          </p:cNvSpPr>
          <p:nvPr>
            <p:ph type="body" idx="1"/>
          </p:nvPr>
        </p:nvSpPr>
        <p:spPr>
          <a:xfrm>
            <a:off x="457200" y="1935480"/>
            <a:ext cx="8229600" cy="2179320"/>
          </a:xfrm>
        </p:spPr>
        <p:txBody>
          <a:bodyPr/>
          <a:lstStyle/>
          <a:p>
            <a:r>
              <a:rPr lang="en-US" dirty="0" smtClean="0">
                <a:latin typeface="+mj-lt"/>
              </a:rPr>
              <a:t>In the lower portions of the valley the bottomland soils are now buried by several feet of modern sediment.  </a:t>
            </a:r>
          </a:p>
          <a:p>
            <a:r>
              <a:rPr lang="en-US" dirty="0" smtClean="0">
                <a:latin typeface="+mj-lt"/>
              </a:rPr>
              <a:t>Dr. Happ’s soil boring logs indicated that in 1939 sediment layers varied in depth from 5 feet to more than 20 feet. </a:t>
            </a:r>
          </a:p>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15</a:t>
            </a:fld>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106"/>
          <a:stretch/>
        </p:blipFill>
        <p:spPr bwMode="auto">
          <a:xfrm>
            <a:off x="2819400" y="3657600"/>
            <a:ext cx="6048131" cy="275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aseline="0" dirty="0" smtClean="0">
                <a:latin typeface="Calibri"/>
              </a:rPr>
              <a:t>Data Availability</a:t>
            </a:r>
          </a:p>
        </p:txBody>
      </p:sp>
      <p:sp>
        <p:nvSpPr>
          <p:cNvPr id="3" name="Text Placeholder 2"/>
          <p:cNvSpPr>
            <a:spLocks noGrp="1"/>
          </p:cNvSpPr>
          <p:nvPr>
            <p:ph type="body" idx="1"/>
          </p:nvPr>
        </p:nvSpPr>
        <p:spPr/>
        <p:txBody>
          <a:bodyPr>
            <a:normAutofit fontScale="92500" lnSpcReduction="10000"/>
          </a:bodyPr>
          <a:lstStyle/>
          <a:p>
            <a:r>
              <a:rPr lang="en-US" dirty="0" smtClean="0">
                <a:latin typeface="Calibri"/>
              </a:rPr>
              <a:t>Stafford Happ x-sections 1939 &amp; 1960</a:t>
            </a:r>
          </a:p>
          <a:p>
            <a:r>
              <a:rPr lang="en-US" dirty="0" smtClean="0">
                <a:latin typeface="Calibri"/>
              </a:rPr>
              <a:t>Winona SWCD PL-566 Application 1993</a:t>
            </a:r>
            <a:r>
              <a:rPr lang="en-US" sz="2400" dirty="0" smtClean="0"/>
              <a:t> </a:t>
            </a:r>
          </a:p>
          <a:p>
            <a:pPr lvl="1"/>
            <a:r>
              <a:rPr lang="en-US" dirty="0" smtClean="0">
                <a:latin typeface="Calibri"/>
              </a:rPr>
              <a:t>X-sections again surveyed</a:t>
            </a:r>
          </a:p>
          <a:p>
            <a:r>
              <a:rPr lang="en-US" sz="2800" dirty="0" smtClean="0"/>
              <a:t>The points file of the x-section end points GPS derived survey in 2009</a:t>
            </a:r>
            <a:endParaRPr lang="en-US" dirty="0" smtClean="0">
              <a:latin typeface="Calibri"/>
            </a:endParaRPr>
          </a:p>
          <a:p>
            <a:pPr lvl="0"/>
            <a:r>
              <a:rPr lang="en-US" dirty="0">
                <a:latin typeface="Calibri"/>
              </a:rPr>
              <a:t>NRCS Geospatial Data Gateway</a:t>
            </a:r>
          </a:p>
          <a:p>
            <a:pPr lvl="1"/>
            <a:r>
              <a:rPr lang="en-US" dirty="0">
                <a:latin typeface="Calibri"/>
              </a:rPr>
              <a:t>Watershed boundary</a:t>
            </a:r>
          </a:p>
          <a:p>
            <a:pPr lvl="1"/>
            <a:r>
              <a:rPr lang="en-US" dirty="0">
                <a:latin typeface="Calibri"/>
              </a:rPr>
              <a:t>General shapefiles</a:t>
            </a:r>
          </a:p>
          <a:p>
            <a:pPr lvl="0"/>
            <a:r>
              <a:rPr lang="en-US" dirty="0">
                <a:latin typeface="Calibri"/>
              </a:rPr>
              <a:t>LMIC Server</a:t>
            </a:r>
          </a:p>
          <a:p>
            <a:pPr lvl="1"/>
            <a:r>
              <a:rPr lang="en-US" dirty="0">
                <a:latin typeface="Calibri"/>
              </a:rPr>
              <a:t>Stream centerline</a:t>
            </a:r>
          </a:p>
          <a:p>
            <a:r>
              <a:rPr lang="en-US" dirty="0" smtClean="0">
                <a:latin typeface="Calibri"/>
              </a:rPr>
              <a:t>AgNPS Data</a:t>
            </a:r>
          </a:p>
          <a:p>
            <a:endParaRPr lang="en-US" baseline="0" dirty="0" smtClean="0">
              <a:latin typeface="Calibri"/>
            </a:endParaRPr>
          </a:p>
          <a:p>
            <a:pPr marL="457200" marR="0" lvl="1" indent="0" rtl="0">
              <a:buNone/>
            </a:pPr>
            <a:endParaRPr lang="en-US" baseline="0"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Availability cont.</a:t>
            </a:r>
            <a:endParaRPr lang="en-US" dirty="0"/>
          </a:p>
        </p:txBody>
      </p:sp>
      <p:sp>
        <p:nvSpPr>
          <p:cNvPr id="3" name="Text Placeholder 2"/>
          <p:cNvSpPr>
            <a:spLocks noGrp="1"/>
          </p:cNvSpPr>
          <p:nvPr>
            <p:ph type="body" idx="1"/>
          </p:nvPr>
        </p:nvSpPr>
        <p:spPr/>
        <p:txBody>
          <a:bodyPr/>
          <a:lstStyle/>
          <a:p>
            <a:pPr lvl="0"/>
            <a:r>
              <a:rPr lang="en-US" dirty="0" smtClean="0">
                <a:latin typeface="Calibri"/>
              </a:rPr>
              <a:t>Historical Administrative Documents</a:t>
            </a:r>
          </a:p>
          <a:p>
            <a:pPr lvl="1"/>
            <a:r>
              <a:rPr lang="en-US" dirty="0" smtClean="0">
                <a:latin typeface="Calibri"/>
              </a:rPr>
              <a:t>1993 PL-566 application and supporting documentation.</a:t>
            </a:r>
          </a:p>
          <a:p>
            <a:pPr lvl="1"/>
            <a:r>
              <a:rPr lang="en-US" dirty="0" smtClean="0">
                <a:latin typeface="Calibri"/>
              </a:rPr>
              <a:t>Survey Data 1994</a:t>
            </a:r>
          </a:p>
          <a:p>
            <a:pPr lvl="1"/>
            <a:r>
              <a:rPr lang="en-US" dirty="0">
                <a:latin typeface="Calibri"/>
              </a:rPr>
              <a:t>Total Station surveys</a:t>
            </a:r>
          </a:p>
          <a:p>
            <a:pPr lvl="1"/>
            <a:r>
              <a:rPr lang="en-US" dirty="0" smtClean="0">
                <a:latin typeface="Calibri"/>
              </a:rPr>
              <a:t>PLGR data</a:t>
            </a:r>
          </a:p>
          <a:p>
            <a:pPr lvl="2"/>
            <a:r>
              <a:rPr lang="en-US" dirty="0" smtClean="0">
                <a:latin typeface="Calibri"/>
              </a:rPr>
              <a:t>Limits on accuracy</a:t>
            </a:r>
          </a:p>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Data</a:t>
            </a:r>
            <a:endParaRPr lang="en-US" dirty="0"/>
          </a:p>
        </p:txBody>
      </p:sp>
      <p:sp>
        <p:nvSpPr>
          <p:cNvPr id="3" name="Text Placeholder 2"/>
          <p:cNvSpPr>
            <a:spLocks noGrp="1"/>
          </p:cNvSpPr>
          <p:nvPr>
            <p:ph type="body" idx="1"/>
          </p:nvPr>
        </p:nvSpPr>
        <p:spPr/>
        <p:txBody>
          <a:bodyPr>
            <a:normAutofit lnSpcReduction="10000"/>
          </a:bodyPr>
          <a:lstStyle/>
          <a:p>
            <a:r>
              <a:rPr lang="en-US" dirty="0" smtClean="0">
                <a:latin typeface="Calibri"/>
              </a:rPr>
              <a:t>Stafford Happ x-sections 1939 &amp; 1960</a:t>
            </a:r>
          </a:p>
          <a:p>
            <a:pPr lvl="2"/>
            <a:r>
              <a:rPr lang="en-US" dirty="0" smtClean="0">
                <a:latin typeface="+mj-lt"/>
              </a:rPr>
              <a:t>1939-1940 Hundreds of valley sedimentation ranges with permanent monuments were established, surveyed, bored, described, photographed and otherwise documented in stream basins scattered throughout the United States.  Whitewater was one of them</a:t>
            </a:r>
          </a:p>
          <a:p>
            <a:pPr lvl="1"/>
            <a:r>
              <a:rPr lang="en-US" dirty="0" smtClean="0">
                <a:latin typeface="+mj-lt"/>
              </a:rPr>
              <a:t> 1960 Happ revisited sites when already eligible for retirement and recovered many of the monument cross sections.</a:t>
            </a:r>
          </a:p>
          <a:p>
            <a:pPr lvl="1"/>
            <a:r>
              <a:rPr lang="en-US" dirty="0" smtClean="0"/>
              <a:t>1979’s  Continued the Minnesota and Wisconsin work he began early in his career at his own expense </a:t>
            </a:r>
          </a:p>
          <a:p>
            <a:pPr lvl="1">
              <a:buNone/>
            </a:pPr>
            <a:r>
              <a:rPr lang="en-US" dirty="0" smtClean="0">
                <a:latin typeface="+mj-lt"/>
              </a:rPr>
              <a:t>  </a:t>
            </a:r>
          </a:p>
        </p:txBody>
      </p:sp>
      <p:sp>
        <p:nvSpPr>
          <p:cNvPr id="4" name="Slide Number Placeholder 3"/>
          <p:cNvSpPr>
            <a:spLocks noGrp="1"/>
          </p:cNvSpPr>
          <p:nvPr>
            <p:ph type="sldNum" sz="quarter" idx="12"/>
          </p:nvPr>
        </p:nvSpPr>
        <p:spPr/>
        <p:txBody>
          <a:bodyPr/>
          <a:lstStyle/>
          <a:p>
            <a:fld id="{4B7EA884-2A48-442E-AA43-88397A31C44C}"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Happ Survey Data 1939, 1960</a:t>
            </a:r>
            <a:br>
              <a:rPr lang="en-US" dirty="0"/>
            </a:br>
            <a:endParaRPr lang="en-US" baseline="0" dirty="0" smtClean="0">
              <a:latin typeface="Calibri"/>
            </a:endParaRPr>
          </a:p>
        </p:txBody>
      </p:sp>
      <p:sp>
        <p:nvSpPr>
          <p:cNvPr id="6" name="Slide Number Placeholder 5"/>
          <p:cNvSpPr>
            <a:spLocks noGrp="1"/>
          </p:cNvSpPr>
          <p:nvPr>
            <p:ph type="sldNum" sz="quarter" idx="12"/>
          </p:nvPr>
        </p:nvSpPr>
        <p:spPr/>
        <p:txBody>
          <a:bodyPr/>
          <a:lstStyle/>
          <a:p>
            <a:fld id="{4B7EA884-2A48-442E-AA43-88397A31C44C}" type="slidenum">
              <a:rPr lang="en-US" smtClean="0"/>
              <a:pPr/>
              <a:t>19</a:t>
            </a:fld>
            <a:endParaRPr lang="en-US" dirty="0"/>
          </a:p>
        </p:txBody>
      </p:sp>
      <p:pic>
        <p:nvPicPr>
          <p:cNvPr id="2050" name="Picture 2" descr="IMAGE_008"/>
          <p:cNvPicPr>
            <a:picLocks noChangeAspect="1" noChangeArrowheads="1"/>
          </p:cNvPicPr>
          <p:nvPr/>
        </p:nvPicPr>
        <p:blipFill>
          <a:blip r:embed="rId3" cstate="print"/>
          <a:srcRect/>
          <a:stretch>
            <a:fillRect/>
          </a:stretch>
        </p:blipFill>
        <p:spPr bwMode="auto">
          <a:xfrm>
            <a:off x="457199" y="1600200"/>
            <a:ext cx="5676551" cy="4267200"/>
          </a:xfrm>
          <a:prstGeom prst="rect">
            <a:avLst/>
          </a:prstGeom>
          <a:noFill/>
          <a:ln w="9525">
            <a:noFill/>
            <a:miter lim="800000"/>
            <a:headEnd/>
            <a:tailEnd/>
          </a:ln>
        </p:spPr>
      </p:pic>
      <p:pic>
        <p:nvPicPr>
          <p:cNvPr id="5" name="Picture 4" descr="016-3-S.JPG"/>
          <p:cNvPicPr>
            <a:picLocks noChangeAspect="1"/>
          </p:cNvPicPr>
          <p:nvPr/>
        </p:nvPicPr>
        <p:blipFill>
          <a:blip r:embed="rId4" cstate="print"/>
          <a:stretch>
            <a:fillRect/>
          </a:stretch>
        </p:blipFill>
        <p:spPr>
          <a:xfrm>
            <a:off x="4495800" y="3200400"/>
            <a:ext cx="4073495" cy="3048000"/>
          </a:xfrm>
          <a:prstGeom prst="rect">
            <a:avLst/>
          </a:prstGeom>
        </p:spPr>
      </p:pic>
      <p:pic>
        <p:nvPicPr>
          <p:cNvPr id="7" name="Picture 6" descr="077-11B-S.JPG"/>
          <p:cNvPicPr>
            <a:picLocks noChangeAspect="1"/>
          </p:cNvPicPr>
          <p:nvPr/>
        </p:nvPicPr>
        <p:blipFill>
          <a:blip r:embed="rId5" cstate="print"/>
          <a:stretch>
            <a:fillRect/>
          </a:stretch>
        </p:blipFill>
        <p:spPr>
          <a:xfrm>
            <a:off x="381000" y="4343400"/>
            <a:ext cx="2971800" cy="222365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pPr rtl="0"/>
            <a:r>
              <a:rPr lang="en-US" baseline="0" dirty="0" smtClean="0">
                <a:latin typeface="Calibri"/>
              </a:rPr>
              <a:t>Project Description</a:t>
            </a:r>
          </a:p>
        </p:txBody>
      </p:sp>
      <p:sp>
        <p:nvSpPr>
          <p:cNvPr id="3" name="Text Placeholder 2"/>
          <p:cNvSpPr>
            <a:spLocks noGrp="1"/>
          </p:cNvSpPr>
          <p:nvPr>
            <p:ph type="body" idx="1"/>
          </p:nvPr>
        </p:nvSpPr>
        <p:spPr>
          <a:xfrm>
            <a:off x="457200" y="1828800"/>
            <a:ext cx="8229600" cy="4343400"/>
          </a:xfrm>
        </p:spPr>
        <p:txBody>
          <a:bodyPr/>
          <a:lstStyle/>
          <a:p>
            <a:r>
              <a:rPr lang="en-US" sz="4000" dirty="0" smtClean="0">
                <a:latin typeface="+mj-lt"/>
              </a:rPr>
              <a:t>Determine if historical surveys of a floodplain can be replicated using modern LiDAR data.  </a:t>
            </a:r>
            <a:r>
              <a:rPr lang="en-US" sz="4000" dirty="0">
                <a:latin typeface="+mj-lt"/>
              </a:rPr>
              <a:t>A</a:t>
            </a:r>
            <a:r>
              <a:rPr lang="en-US" sz="4000" dirty="0" smtClean="0">
                <a:latin typeface="+mj-lt"/>
              </a:rPr>
              <a:t>nd it’s implications on characterizing the changes in the geomorphology of a river floodplain.</a:t>
            </a:r>
          </a:p>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Survey Notes</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20</a:t>
            </a:fld>
            <a:endParaRPr lang="en-US" dirty="0"/>
          </a:p>
        </p:txBody>
      </p:sp>
      <p:pic>
        <p:nvPicPr>
          <p:cNvPr id="5" name="Picture 4" descr="Page 51.JPG"/>
          <p:cNvPicPr>
            <a:picLocks noChangeAspect="1"/>
          </p:cNvPicPr>
          <p:nvPr/>
        </p:nvPicPr>
        <p:blipFill>
          <a:blip r:embed="rId3" cstate="print"/>
          <a:stretch>
            <a:fillRect/>
          </a:stretch>
        </p:blipFill>
        <p:spPr>
          <a:xfrm>
            <a:off x="228600" y="2057400"/>
            <a:ext cx="5493093" cy="4150613"/>
          </a:xfrm>
          <a:prstGeom prst="rect">
            <a:avLst/>
          </a:prstGeom>
        </p:spPr>
      </p:pic>
      <p:pic>
        <p:nvPicPr>
          <p:cNvPr id="1027" name="Picture 3"/>
          <p:cNvPicPr>
            <a:picLocks noChangeAspect="1" noChangeArrowheads="1"/>
          </p:cNvPicPr>
          <p:nvPr/>
        </p:nvPicPr>
        <p:blipFill>
          <a:blip r:embed="rId4" cstate="print"/>
          <a:srcRect/>
          <a:stretch>
            <a:fillRect/>
          </a:stretch>
        </p:blipFill>
        <p:spPr bwMode="auto">
          <a:xfrm>
            <a:off x="5334000" y="1828800"/>
            <a:ext cx="3563471"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LiDAR Collect 2008</a:t>
            </a:r>
          </a:p>
        </p:txBody>
      </p:sp>
      <p:sp>
        <p:nvSpPr>
          <p:cNvPr id="3" name="Text Placeholder 2"/>
          <p:cNvSpPr>
            <a:spLocks noGrp="1"/>
          </p:cNvSpPr>
          <p:nvPr>
            <p:ph type="body" idx="1"/>
          </p:nvPr>
        </p:nvSpPr>
        <p:spPr/>
        <p:txBody>
          <a:bodyPr>
            <a:normAutofit fontScale="92500" lnSpcReduction="10000"/>
          </a:bodyPr>
          <a:lstStyle/>
          <a:p>
            <a:r>
              <a:rPr lang="en-US" sz="2800" dirty="0" smtClean="0">
                <a:latin typeface="+mj-lt"/>
              </a:rPr>
              <a:t>MN DNR License holder</a:t>
            </a:r>
          </a:p>
          <a:p>
            <a:pPr lvl="0"/>
            <a:r>
              <a:rPr lang="en-US" sz="2800" dirty="0" smtClean="0">
                <a:latin typeface="+mj-lt"/>
              </a:rPr>
              <a:t>Collected Fall 2008</a:t>
            </a:r>
          </a:p>
          <a:p>
            <a:r>
              <a:rPr lang="en-US" dirty="0" smtClean="0">
                <a:latin typeface="+mj-lt"/>
              </a:rPr>
              <a:t>November leaf off.</a:t>
            </a:r>
          </a:p>
          <a:p>
            <a:pPr lvl="0"/>
            <a:r>
              <a:rPr lang="en-US" sz="2800" dirty="0" smtClean="0">
                <a:latin typeface="+mj-lt"/>
              </a:rPr>
              <a:t>Deliverables</a:t>
            </a:r>
          </a:p>
          <a:p>
            <a:pPr lvl="1"/>
            <a:r>
              <a:rPr lang="en-US" dirty="0" smtClean="0">
                <a:latin typeface="+mj-lt"/>
              </a:rPr>
              <a:t>Classified LAS Points files</a:t>
            </a:r>
          </a:p>
          <a:p>
            <a:pPr lvl="1"/>
            <a:r>
              <a:rPr lang="en-US" dirty="0" smtClean="0">
                <a:latin typeface="+mj-lt"/>
              </a:rPr>
              <a:t>1 meter resolution DEM.</a:t>
            </a:r>
          </a:p>
          <a:p>
            <a:pPr lvl="1"/>
            <a:r>
              <a:rPr lang="en-US" dirty="0" smtClean="0">
                <a:latin typeface="+mj-lt"/>
              </a:rPr>
              <a:t>2 foot contours</a:t>
            </a:r>
          </a:p>
          <a:p>
            <a:pPr lvl="1"/>
            <a:r>
              <a:rPr lang="en-US" dirty="0" smtClean="0">
                <a:latin typeface="+mj-lt"/>
              </a:rPr>
              <a:t>Edge of water breaklines</a:t>
            </a:r>
          </a:p>
          <a:p>
            <a:pPr lvl="1"/>
            <a:r>
              <a:rPr lang="en-US" dirty="0" smtClean="0">
                <a:latin typeface="+mj-lt"/>
              </a:rPr>
              <a:t>Required Z accuracy 18 cm</a:t>
            </a:r>
          </a:p>
          <a:p>
            <a:r>
              <a:rPr lang="en-US" sz="2800" dirty="0" smtClean="0">
                <a:latin typeface="+mj-lt"/>
              </a:rPr>
              <a:t>A derived 3 meter DEM from the LIDAR data was produced after delivery in 2009</a:t>
            </a:r>
          </a:p>
          <a:p>
            <a:pPr lvl="0"/>
            <a:endParaRPr lang="en-US" sz="2800" dirty="0" smtClean="0"/>
          </a:p>
          <a:p>
            <a:pPr marR="0" lvl="1" rtl="0"/>
            <a:endParaRPr lang="en-US" baseline="0" dirty="0" smtClean="0">
              <a:latin typeface="Times New Roman"/>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21</a:t>
            </a:fld>
            <a:endParaRPr lang="en-US" dirty="0"/>
          </a:p>
        </p:txBody>
      </p:sp>
      <p:pic>
        <p:nvPicPr>
          <p:cNvPr id="2050" name="Picture 2" descr="http://forsys.cfr.washington.edu/JFSP06/images/lidar_schemat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707833"/>
            <a:ext cx="3429000" cy="33213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34200" y="5029201"/>
            <a:ext cx="1981200" cy="246221"/>
          </a:xfrm>
          <a:prstGeom prst="rect">
            <a:avLst/>
          </a:prstGeom>
          <a:noFill/>
        </p:spPr>
        <p:txBody>
          <a:bodyPr wrap="square" rtlCol="0">
            <a:spAutoFit/>
          </a:bodyPr>
          <a:lstStyle/>
          <a:p>
            <a:r>
              <a:rPr lang="en-US" sz="1000" dirty="0" smtClean="0"/>
              <a:t>USDA Forest Service</a:t>
            </a:r>
            <a:endParaRPr lang="en-US"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ASPRS/NSSDA Accuracy ranges</a:t>
            </a:r>
          </a:p>
        </p:txBody>
      </p:sp>
      <p:sp>
        <p:nvSpPr>
          <p:cNvPr id="3" name="Text Placeholder 2"/>
          <p:cNvSpPr>
            <a:spLocks noGrp="1"/>
          </p:cNvSpPr>
          <p:nvPr>
            <p:ph type="body" idx="1"/>
          </p:nvPr>
        </p:nvSpPr>
        <p:spPr/>
        <p:txBody>
          <a:bodyPr>
            <a:normAutofit/>
          </a:bodyPr>
          <a:lstStyle/>
          <a:p>
            <a:pPr marR="0" lvl="0" rtl="0"/>
            <a:r>
              <a:rPr lang="en-US" baseline="0" dirty="0" smtClean="0">
                <a:latin typeface="Calibri"/>
              </a:rPr>
              <a:t>Assessed Accuracy </a:t>
            </a:r>
          </a:p>
          <a:p>
            <a:pPr lvl="1"/>
            <a:r>
              <a:rPr lang="en-US" dirty="0" smtClean="0">
                <a:latin typeface="Calibri"/>
              </a:rPr>
              <a:t>4 returns/pulse</a:t>
            </a:r>
          </a:p>
          <a:p>
            <a:pPr lvl="1"/>
            <a:r>
              <a:rPr lang="en-US" dirty="0" smtClean="0">
                <a:latin typeface="Calibri"/>
              </a:rPr>
              <a:t>RMSE 0.106m – 0.161m</a:t>
            </a:r>
          </a:p>
          <a:p>
            <a:pPr lvl="1"/>
            <a:r>
              <a:rPr lang="pl-PL" dirty="0" smtClean="0">
                <a:latin typeface="+mj-lt"/>
              </a:rPr>
              <a:t>ASPRS/NSSDA Accuracy(z) (95% CI): ±</a:t>
            </a:r>
            <a:r>
              <a:rPr lang="en-US" dirty="0" smtClean="0">
                <a:latin typeface="+mj-lt"/>
              </a:rPr>
              <a:t> 0.207-</a:t>
            </a:r>
            <a:r>
              <a:rPr lang="pl-PL" dirty="0" smtClean="0">
                <a:latin typeface="+mj-lt"/>
              </a:rPr>
              <a:t>0.315</a:t>
            </a:r>
            <a:endParaRPr lang="en-US" dirty="0" smtClean="0">
              <a:latin typeface="+mj-lt"/>
            </a:endParaRPr>
          </a:p>
          <a:p>
            <a:pPr lvl="1"/>
            <a:r>
              <a:rPr lang="en-US" dirty="0" smtClean="0">
                <a:latin typeface="Calibri"/>
              </a:rPr>
              <a:t>.88 - .99 points/m</a:t>
            </a:r>
            <a:r>
              <a:rPr lang="en-US" baseline="30000" dirty="0" smtClean="0">
                <a:latin typeface="Calibri"/>
              </a:rPr>
              <a:t>2</a:t>
            </a:r>
          </a:p>
          <a:p>
            <a:pPr lvl="1"/>
            <a:r>
              <a:rPr lang="en-US" dirty="0" smtClean="0">
                <a:latin typeface="Calibri"/>
              </a:rPr>
              <a:t>Flightline Overlap 200 – 220 meters</a:t>
            </a:r>
          </a:p>
          <a:p>
            <a:pPr lvl="1"/>
            <a:endParaRPr lang="en-US" baseline="30000" dirty="0" smtClean="0">
              <a:latin typeface="Calibri"/>
            </a:endParaRPr>
          </a:p>
          <a:p>
            <a:pPr marR="0" lvl="0" rtl="0"/>
            <a:endParaRPr lang="en-US" baseline="0" dirty="0" smtClean="0">
              <a:latin typeface="Calibri"/>
            </a:endParaRPr>
          </a:p>
          <a:p>
            <a:pPr marR="0" lvl="1" rtl="0">
              <a:buNone/>
            </a:pPr>
            <a:endParaRPr lang="en-US" baseline="0"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aseline="0" dirty="0" smtClean="0">
                <a:latin typeface="Calibri"/>
              </a:rPr>
              <a:t>Methodology</a:t>
            </a:r>
          </a:p>
        </p:txBody>
      </p:sp>
      <p:sp>
        <p:nvSpPr>
          <p:cNvPr id="4" name="Slide Number Placeholder 3"/>
          <p:cNvSpPr>
            <a:spLocks noGrp="1"/>
          </p:cNvSpPr>
          <p:nvPr>
            <p:ph type="sldNum" sz="quarter" idx="12"/>
          </p:nvPr>
        </p:nvSpPr>
        <p:spPr/>
        <p:txBody>
          <a:bodyPr/>
          <a:lstStyle/>
          <a:p>
            <a:fld id="{4B7EA884-2A48-442E-AA43-88397A31C44C}" type="slidenum">
              <a:rPr lang="en-US" smtClean="0"/>
              <a:pPr/>
              <a:t>23</a:t>
            </a:fld>
            <a:endParaRPr lang="en-US" dirty="0"/>
          </a:p>
        </p:txBody>
      </p:sp>
      <p:pic>
        <p:nvPicPr>
          <p:cNvPr id="6" name="Picture 5" descr="Profile5aLAS.JPG"/>
          <p:cNvPicPr>
            <a:picLocks noChangeAspect="1"/>
          </p:cNvPicPr>
          <p:nvPr/>
        </p:nvPicPr>
        <p:blipFill>
          <a:blip r:embed="rId3" cstate="print"/>
          <a:stretch>
            <a:fillRect/>
          </a:stretch>
        </p:blipFill>
        <p:spPr>
          <a:xfrm>
            <a:off x="457200" y="1828800"/>
            <a:ext cx="8305800" cy="459757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Transpose Historical data into Excel</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24</a:t>
            </a:fld>
            <a:endParaRPr lang="en-US" dirty="0"/>
          </a:p>
        </p:txBody>
      </p:sp>
      <p:graphicFrame>
        <p:nvGraphicFramePr>
          <p:cNvPr id="5" name="Table 4"/>
          <p:cNvGraphicFramePr>
            <a:graphicFrameLocks noGrp="1"/>
          </p:cNvGraphicFramePr>
          <p:nvPr/>
        </p:nvGraphicFramePr>
        <p:xfrm>
          <a:off x="533400" y="1905000"/>
          <a:ext cx="7848600" cy="4775194"/>
        </p:xfrm>
        <a:graphic>
          <a:graphicData uri="http://schemas.openxmlformats.org/drawingml/2006/table">
            <a:tbl>
              <a:tblPr/>
              <a:tblGrid>
                <a:gridCol w="523240"/>
                <a:gridCol w="523240"/>
                <a:gridCol w="523240"/>
                <a:gridCol w="523240"/>
                <a:gridCol w="523240"/>
                <a:gridCol w="523240"/>
                <a:gridCol w="523240"/>
                <a:gridCol w="523240"/>
                <a:gridCol w="523240"/>
                <a:gridCol w="523240"/>
                <a:gridCol w="523240"/>
                <a:gridCol w="523240"/>
                <a:gridCol w="523240"/>
                <a:gridCol w="523240"/>
                <a:gridCol w="523240"/>
              </a:tblGrid>
              <a:tr h="125663">
                <a:tc>
                  <a:txBody>
                    <a:bodyPr/>
                    <a:lstStyle/>
                    <a:p>
                      <a:pPr algn="l" fontAlgn="b"/>
                      <a:r>
                        <a:rPr lang="en-US" sz="600" b="0" i="0" u="none" strike="noStrike" dirty="0">
                          <a:solidFill>
                            <a:srgbClr val="000000"/>
                          </a:solidFill>
                          <a:latin typeface="Calibri"/>
                        </a:rPr>
                        <a:t>Year1939</a:t>
                      </a:r>
                    </a:p>
                  </a:txBody>
                  <a:tcPr marL="5347" marR="5347" marT="5347" marB="0" anchor="b">
                    <a:lnL>
                      <a:noFill/>
                    </a:lnL>
                    <a:lnR>
                      <a:noFill/>
                    </a:lnR>
                    <a:lnT>
                      <a:noFill/>
                    </a:lnT>
                    <a:lnB>
                      <a:noFill/>
                    </a:lnB>
                    <a:solidFill>
                      <a:srgbClr val="FF8080"/>
                    </a:solidFill>
                  </a:tcPr>
                </a:tc>
                <a:tc>
                  <a:txBody>
                    <a:bodyPr/>
                    <a:lstStyle/>
                    <a:p>
                      <a:pPr algn="l" fontAlgn="b"/>
                      <a:r>
                        <a:rPr lang="en-US" sz="600" b="0" i="0" u="none" strike="noStrike" dirty="0">
                          <a:solidFill>
                            <a:srgbClr val="000000"/>
                          </a:solidFill>
                          <a:latin typeface="Calibri"/>
                        </a:rPr>
                        <a:t>Point1939</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Z1939</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X1939</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Sta1939</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Year1964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Point1964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Z1964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X1964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Sta1964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Year1994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Point1994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Z1994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X1994</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Sta1994</a:t>
                      </a:r>
                    </a:p>
                  </a:txBody>
                  <a:tcPr marL="5347" marR="5347" marT="5347" marB="0" anchor="b">
                    <a:lnL>
                      <a:noFill/>
                    </a:lnL>
                    <a:lnR>
                      <a:noFill/>
                    </a:lnR>
                    <a:lnT>
                      <a:noFill/>
                    </a:lnT>
                    <a:lnB>
                      <a:noFill/>
                    </a:lnB>
                  </a:tcPr>
                </a:tc>
              </a:tr>
              <a:tr h="125663">
                <a:tc>
                  <a:txBody>
                    <a:bodyPr/>
                    <a:lstStyle/>
                    <a:p>
                      <a:pPr algn="ctr" fontAlgn="b"/>
                      <a:r>
                        <a:rPr lang="en-US" sz="600" b="0" i="0" u="none" strike="noStrike" dirty="0">
                          <a:solidFill>
                            <a:srgbClr val="000000"/>
                          </a:solidFill>
                          <a:latin typeface="Calibri"/>
                        </a:rPr>
                        <a:t>Range 4C</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690.3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Range 4C</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694.0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r>
                        <a:rPr lang="en-US" sz="600" b="0" i="0" u="none" strike="noStrike" dirty="0">
                          <a:solidFill>
                            <a:srgbClr val="000000"/>
                          </a:solidFill>
                          <a:latin typeface="Calibri"/>
                        </a:rPr>
                        <a:t>Range 4C</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694.2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693.5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689.5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193.4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247.4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309.9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371.9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454.7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465.4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502.0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556.2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296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617.7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681.6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626.3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398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680.3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629.2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449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680.4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629.8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494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677.9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630.9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498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677.6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641.9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510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677.9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661.2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526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679.2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676.5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290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532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680.4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689.2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300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536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679.7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689.5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539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699.5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684.8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724.3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564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683.2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745.7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380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576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759.3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390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587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796.0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400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593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856.0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688.2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602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1005.8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684.9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1018.7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627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1078.4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469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637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684.8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1145.2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475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647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1160.1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480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687.8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1221.6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500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680.1</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666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1288.4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520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676.6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684.7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1346.9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540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1389.9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560</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675.9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685</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683.8</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1397.2</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r h="125663">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686.4</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583</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ctr"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675.6</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c>
                  <a:txBody>
                    <a:bodyPr/>
                    <a:lstStyle/>
                    <a:p>
                      <a:pPr algn="l" fontAlgn="b"/>
                      <a:endParaRPr lang="en-US" sz="600" b="0" i="0" u="none" strike="noStrike" dirty="0">
                        <a:solidFill>
                          <a:srgbClr val="000000"/>
                        </a:solidFill>
                        <a:latin typeface="Calibri"/>
                      </a:endParaRP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37</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683.9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1405.9</a:t>
                      </a:r>
                    </a:p>
                  </a:txBody>
                  <a:tcPr marL="5347" marR="5347" marT="5347" marB="0" anchor="b">
                    <a:lnL>
                      <a:noFill/>
                    </a:lnL>
                    <a:lnR>
                      <a:noFill/>
                    </a:lnR>
                    <a:lnT>
                      <a:noFill/>
                    </a:lnT>
                    <a:lnB>
                      <a:noFill/>
                    </a:lnB>
                  </a:tcPr>
                </a:tc>
                <a:tc>
                  <a:txBody>
                    <a:bodyPr/>
                    <a:lstStyle/>
                    <a:p>
                      <a:pPr algn="ctr" fontAlgn="b"/>
                      <a:r>
                        <a:rPr lang="en-US" sz="600" b="0" i="0" u="none" strike="noStrike" dirty="0">
                          <a:solidFill>
                            <a:srgbClr val="000000"/>
                          </a:solidFill>
                          <a:latin typeface="Calibri"/>
                        </a:rPr>
                        <a:t>23200</a:t>
                      </a:r>
                    </a:p>
                  </a:txBody>
                  <a:tcPr marL="5347" marR="5347" marT="5347"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Create X-section lines</a:t>
            </a:r>
          </a:p>
        </p:txBody>
      </p:sp>
      <p:sp>
        <p:nvSpPr>
          <p:cNvPr id="4" name="Slide Number Placeholder 3"/>
          <p:cNvSpPr>
            <a:spLocks noGrp="1"/>
          </p:cNvSpPr>
          <p:nvPr>
            <p:ph type="sldNum" sz="quarter" idx="12"/>
          </p:nvPr>
        </p:nvSpPr>
        <p:spPr/>
        <p:txBody>
          <a:bodyPr/>
          <a:lstStyle/>
          <a:p>
            <a:fld id="{4B7EA884-2A48-442E-AA43-88397A31C44C}" type="slidenum">
              <a:rPr lang="en-US" smtClean="0"/>
              <a:pPr/>
              <a:t>25</a:t>
            </a:fld>
            <a:endParaRPr lang="en-US" dirty="0"/>
          </a:p>
        </p:txBody>
      </p:sp>
      <p:pic>
        <p:nvPicPr>
          <p:cNvPr id="5" name="Picture 4" descr="Ortho2009_4C.png"/>
          <p:cNvPicPr>
            <a:picLocks noChangeAspect="1"/>
          </p:cNvPicPr>
          <p:nvPr/>
        </p:nvPicPr>
        <p:blipFill>
          <a:blip r:embed="rId3" cstate="print"/>
          <a:stretch>
            <a:fillRect/>
          </a:stretch>
        </p:blipFill>
        <p:spPr>
          <a:xfrm>
            <a:off x="533400" y="2209800"/>
            <a:ext cx="8001000" cy="415362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MARS Explorer</a:t>
            </a:r>
          </a:p>
        </p:txBody>
      </p:sp>
      <p:sp>
        <p:nvSpPr>
          <p:cNvPr id="4" name="Slide Number Placeholder 3"/>
          <p:cNvSpPr>
            <a:spLocks noGrp="1"/>
          </p:cNvSpPr>
          <p:nvPr>
            <p:ph type="sldNum" sz="quarter" idx="12"/>
          </p:nvPr>
        </p:nvSpPr>
        <p:spPr/>
        <p:txBody>
          <a:bodyPr/>
          <a:lstStyle/>
          <a:p>
            <a:fld id="{4B7EA884-2A48-442E-AA43-88397A31C44C}" type="slidenum">
              <a:rPr lang="en-US" smtClean="0"/>
              <a:pPr/>
              <a:t>26</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05000"/>
            <a:ext cx="833120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LP360</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27</a:t>
            </a:fld>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05000"/>
            <a:ext cx="8305800"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770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aseline="0" dirty="0" smtClean="0">
                <a:latin typeface="Calibri"/>
              </a:rPr>
              <a:t>Re-classify LiDAR points along centerline</a:t>
            </a:r>
          </a:p>
        </p:txBody>
      </p:sp>
      <p:sp>
        <p:nvSpPr>
          <p:cNvPr id="4" name="Slide Number Placeholder 3"/>
          <p:cNvSpPr>
            <a:spLocks noGrp="1"/>
          </p:cNvSpPr>
          <p:nvPr>
            <p:ph type="sldNum" sz="quarter" idx="12"/>
          </p:nvPr>
        </p:nvSpPr>
        <p:spPr/>
        <p:txBody>
          <a:bodyPr/>
          <a:lstStyle/>
          <a:p>
            <a:fld id="{4B7EA884-2A48-442E-AA43-88397A31C44C}" type="slidenum">
              <a:rPr lang="en-US" smtClean="0"/>
              <a:pPr/>
              <a:t>28</a:t>
            </a:fld>
            <a:endParaRPr lang="en-US" dirty="0"/>
          </a:p>
        </p:txBody>
      </p:sp>
      <p:pic>
        <p:nvPicPr>
          <p:cNvPr id="5" name="Picture 4" descr="LP360Profile.JPG"/>
          <p:cNvPicPr>
            <a:picLocks noChangeAspect="1"/>
          </p:cNvPicPr>
          <p:nvPr/>
        </p:nvPicPr>
        <p:blipFill>
          <a:blip r:embed="rId3" cstate="print"/>
          <a:stretch>
            <a:fillRect/>
          </a:stretch>
        </p:blipFill>
        <p:spPr>
          <a:xfrm>
            <a:off x="533400" y="2133600"/>
            <a:ext cx="7848600" cy="439525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Vegetation Challenges</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29</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 y="2057400"/>
            <a:ext cx="7857067"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666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Presentation </a:t>
            </a:r>
            <a:endParaRPr lang="en-US" dirty="0"/>
          </a:p>
        </p:txBody>
      </p:sp>
      <p:sp>
        <p:nvSpPr>
          <p:cNvPr id="3" name="Text Placeholder 2"/>
          <p:cNvSpPr>
            <a:spLocks noGrp="1"/>
          </p:cNvSpPr>
          <p:nvPr>
            <p:ph type="body" idx="1"/>
          </p:nvPr>
        </p:nvSpPr>
        <p:spPr>
          <a:xfrm>
            <a:off x="457200" y="1600200"/>
            <a:ext cx="8229600" cy="4724400"/>
          </a:xfrm>
        </p:spPr>
        <p:txBody>
          <a:bodyPr>
            <a:normAutofit/>
          </a:bodyPr>
          <a:lstStyle/>
          <a:p>
            <a:r>
              <a:rPr lang="en-US" dirty="0" smtClean="0"/>
              <a:t>History of Watershed</a:t>
            </a:r>
          </a:p>
          <a:p>
            <a:r>
              <a:rPr lang="en-US" dirty="0" smtClean="0"/>
              <a:t>Characterization of the Watershed</a:t>
            </a:r>
          </a:p>
          <a:p>
            <a:r>
              <a:rPr lang="en-US" dirty="0" smtClean="0"/>
              <a:t>Data Availability</a:t>
            </a:r>
          </a:p>
          <a:p>
            <a:r>
              <a:rPr lang="en-US" dirty="0" smtClean="0"/>
              <a:t>Methodology</a:t>
            </a:r>
          </a:p>
          <a:p>
            <a:r>
              <a:rPr lang="en-US" dirty="0" smtClean="0"/>
              <a:t>Anticipated Outcomes</a:t>
            </a:r>
          </a:p>
          <a:p>
            <a:r>
              <a:rPr lang="en-US" dirty="0" smtClean="0"/>
              <a:t>Concerns</a:t>
            </a:r>
          </a:p>
          <a:p>
            <a:r>
              <a:rPr lang="en-US" dirty="0" smtClean="0"/>
              <a:t>Similar Projects</a:t>
            </a:r>
          </a:p>
          <a:p>
            <a:r>
              <a:rPr lang="en-US" dirty="0" smtClean="0"/>
              <a:t>Timeline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a:t>
            </a:fld>
            <a:endParaRPr lang="en-US" dirty="0"/>
          </a:p>
        </p:txBody>
      </p:sp>
    </p:spTree>
    <p:extLst>
      <p:ext uri="{BB962C8B-B14F-4D97-AF65-F5344CB8AC3E}">
        <p14:creationId xmlns:p14="http://schemas.microsoft.com/office/powerpoint/2010/main" val="2520726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ARCMap Spatial </a:t>
            </a:r>
            <a:r>
              <a:rPr lang="en-US" dirty="0" smtClean="0"/>
              <a:t>Analysis</a:t>
            </a:r>
            <a:br>
              <a:rPr lang="en-US" dirty="0" smtClean="0"/>
            </a:br>
            <a:r>
              <a:rPr lang="en-US" dirty="0" smtClean="0"/>
              <a:t>Raster Creation</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30</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981199"/>
            <a:ext cx="8001000"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534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EZ Profiler</a:t>
            </a:r>
          </a:p>
        </p:txBody>
      </p:sp>
      <p:sp>
        <p:nvSpPr>
          <p:cNvPr id="4" name="Slide Number Placeholder 3"/>
          <p:cNvSpPr>
            <a:spLocks noGrp="1"/>
          </p:cNvSpPr>
          <p:nvPr>
            <p:ph type="sldNum" sz="quarter" idx="12"/>
          </p:nvPr>
        </p:nvSpPr>
        <p:spPr/>
        <p:txBody>
          <a:bodyPr/>
          <a:lstStyle/>
          <a:p>
            <a:fld id="{4B7EA884-2A48-442E-AA43-88397A31C44C}" type="slidenum">
              <a:rPr lang="en-US" smtClean="0"/>
              <a:pPr/>
              <a:t>31</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18145"/>
            <a:ext cx="8077200" cy="454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EZ Profiler</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32</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76400"/>
            <a:ext cx="8153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891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 Hillshade</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33</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2057400"/>
            <a:ext cx="799253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238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for Visualization</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34</a:t>
            </a:fld>
            <a:endParaRPr lang="en-US" dirty="0"/>
          </a:p>
        </p:txBody>
      </p:sp>
      <p:pic>
        <p:nvPicPr>
          <p:cNvPr id="3" name="Picture 2"/>
          <p:cNvPicPr>
            <a:picLocks noChangeAspect="1" noChangeArrowheads="1"/>
          </p:cNvPicPr>
          <p:nvPr/>
        </p:nvPicPr>
        <p:blipFill>
          <a:blip r:embed="rId3" cstate="print"/>
          <a:srcRect l="9091" t="7576" b="10606"/>
          <a:stretch>
            <a:fillRect/>
          </a:stretch>
        </p:blipFill>
        <p:spPr bwMode="auto">
          <a:xfrm>
            <a:off x="990600" y="1828800"/>
            <a:ext cx="6886223"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aseline="0" dirty="0" smtClean="0">
                <a:latin typeface="Calibri"/>
              </a:rPr>
              <a:t>Outcomes</a:t>
            </a:r>
          </a:p>
        </p:txBody>
      </p:sp>
      <p:sp>
        <p:nvSpPr>
          <p:cNvPr id="3" name="Text Placeholder 2"/>
          <p:cNvSpPr>
            <a:spLocks noGrp="1"/>
          </p:cNvSpPr>
          <p:nvPr>
            <p:ph type="body" idx="1"/>
          </p:nvPr>
        </p:nvSpPr>
        <p:spPr/>
        <p:txBody>
          <a:bodyPr/>
          <a:lstStyle/>
          <a:p>
            <a:r>
              <a:rPr lang="en-US" dirty="0" smtClean="0">
                <a:latin typeface="+mj-lt"/>
              </a:rPr>
              <a:t>Comparison at each x-section of the elevation for each time epoch in the study.</a:t>
            </a:r>
          </a:p>
          <a:p>
            <a:r>
              <a:rPr lang="en-US" dirty="0" smtClean="0">
                <a:latin typeface="+mj-lt"/>
              </a:rPr>
              <a:t>Calculation of volumetric differences between epochs for each x-section</a:t>
            </a:r>
          </a:p>
          <a:p>
            <a:r>
              <a:rPr lang="en-US" dirty="0" smtClean="0">
                <a:latin typeface="+mj-lt"/>
              </a:rPr>
              <a:t>Create a surface of the valley floor for each epoch and compare the differences between them</a:t>
            </a:r>
            <a:endParaRPr lang="en-US" dirty="0">
              <a:latin typeface="+mj-lt"/>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of data at X-section 4C</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36</a:t>
            </a:fld>
            <a:endParaRPr lang="en-US" dirty="0"/>
          </a:p>
        </p:txBody>
      </p:sp>
      <p:pic>
        <p:nvPicPr>
          <p:cNvPr id="5" name="Picture 4" descr="X_Section_4C.png"/>
          <p:cNvPicPr>
            <a:picLocks noChangeAspect="1"/>
          </p:cNvPicPr>
          <p:nvPr/>
        </p:nvPicPr>
        <p:blipFill>
          <a:blip r:embed="rId2" cstate="print"/>
          <a:stretch>
            <a:fillRect/>
          </a:stretch>
        </p:blipFill>
        <p:spPr>
          <a:xfrm>
            <a:off x="533400" y="2286000"/>
            <a:ext cx="8071279" cy="40424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aseline="0" dirty="0" smtClean="0">
                <a:latin typeface="Calibri"/>
              </a:rPr>
              <a:t>Alternative </a:t>
            </a:r>
            <a:r>
              <a:rPr lang="en-US" baseline="0" dirty="0" smtClean="0">
                <a:latin typeface="Calibri"/>
              </a:rPr>
              <a:t>method</a:t>
            </a:r>
            <a:r>
              <a:rPr lang="en-US" dirty="0" smtClean="0">
                <a:latin typeface="Calibri"/>
              </a:rPr>
              <a:t> w/o LiDAR</a:t>
            </a:r>
            <a:endParaRPr lang="en-US" baseline="0" dirty="0" smtClean="0">
              <a:latin typeface="Calibri"/>
            </a:endParaRPr>
          </a:p>
        </p:txBody>
      </p:sp>
      <p:sp>
        <p:nvSpPr>
          <p:cNvPr id="3" name="Text Placeholder 2"/>
          <p:cNvSpPr>
            <a:spLocks noGrp="1"/>
          </p:cNvSpPr>
          <p:nvPr>
            <p:ph type="body" idx="1"/>
          </p:nvPr>
        </p:nvSpPr>
        <p:spPr>
          <a:xfrm>
            <a:off x="457200" y="1935480"/>
            <a:ext cx="8229600" cy="2407920"/>
          </a:xfrm>
        </p:spPr>
        <p:txBody>
          <a:bodyPr/>
          <a:lstStyle/>
          <a:p>
            <a:r>
              <a:rPr lang="en-US" dirty="0" smtClean="0">
                <a:latin typeface="+mj-lt"/>
              </a:rPr>
              <a:t>Manual method employed in the past</a:t>
            </a:r>
          </a:p>
          <a:p>
            <a:pPr lvl="1"/>
            <a:r>
              <a:rPr lang="en-US" dirty="0">
                <a:latin typeface="+mj-lt"/>
              </a:rPr>
              <a:t>Better accuracy</a:t>
            </a:r>
          </a:p>
          <a:p>
            <a:pPr lvl="1"/>
            <a:r>
              <a:rPr lang="en-US" dirty="0" smtClean="0">
                <a:latin typeface="+mj-lt"/>
              </a:rPr>
              <a:t>Expensive</a:t>
            </a:r>
            <a:endParaRPr lang="en-US" dirty="0">
              <a:latin typeface="+mj-lt"/>
            </a:endParaRPr>
          </a:p>
          <a:p>
            <a:pPr lvl="2"/>
            <a:r>
              <a:rPr lang="en-US" dirty="0" smtClean="0">
                <a:latin typeface="+mj-lt"/>
              </a:rPr>
              <a:t>3 people – 6 months</a:t>
            </a:r>
          </a:p>
          <a:p>
            <a:pPr lvl="1"/>
            <a:r>
              <a:rPr lang="en-US" dirty="0" smtClean="0">
                <a:latin typeface="+mj-lt"/>
              </a:rPr>
              <a:t>Time </a:t>
            </a:r>
            <a:r>
              <a:rPr lang="en-US" dirty="0">
                <a:latin typeface="+mj-lt"/>
              </a:rPr>
              <a:t>consuming</a:t>
            </a:r>
          </a:p>
          <a:p>
            <a:pPr lvl="1"/>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Concerns</a:t>
            </a:r>
            <a:endParaRPr lang="en-US" baseline="0" dirty="0" smtClean="0">
              <a:latin typeface="Calibri"/>
            </a:endParaRPr>
          </a:p>
        </p:txBody>
      </p:sp>
      <p:sp>
        <p:nvSpPr>
          <p:cNvPr id="3" name="Text Placeholder 2"/>
          <p:cNvSpPr>
            <a:spLocks noGrp="1"/>
          </p:cNvSpPr>
          <p:nvPr>
            <p:ph type="body" idx="1"/>
          </p:nvPr>
        </p:nvSpPr>
        <p:spPr>
          <a:xfrm>
            <a:off x="457200" y="1935480"/>
            <a:ext cx="8229600" cy="4389120"/>
          </a:xfrm>
        </p:spPr>
        <p:txBody>
          <a:bodyPr>
            <a:normAutofit/>
          </a:bodyPr>
          <a:lstStyle/>
          <a:p>
            <a:pPr marR="0" lvl="0" rtl="0"/>
            <a:r>
              <a:rPr lang="en-US" baseline="0" dirty="0" smtClean="0">
                <a:latin typeface="+mj-lt"/>
              </a:rPr>
              <a:t>Workload and weather restricting the completion of locating</a:t>
            </a:r>
            <a:r>
              <a:rPr lang="en-US" dirty="0" smtClean="0">
                <a:latin typeface="+mj-lt"/>
              </a:rPr>
              <a:t> and </a:t>
            </a:r>
            <a:r>
              <a:rPr lang="en-US" baseline="0" dirty="0" smtClean="0">
                <a:latin typeface="+mj-lt"/>
              </a:rPr>
              <a:t>registration of endpoints</a:t>
            </a:r>
          </a:p>
          <a:p>
            <a:pPr lvl="0"/>
            <a:r>
              <a:rPr lang="en-US" dirty="0" smtClean="0">
                <a:latin typeface="+mj-lt"/>
              </a:rPr>
              <a:t>Lack </a:t>
            </a:r>
            <a:r>
              <a:rPr lang="en-US" dirty="0">
                <a:latin typeface="+mj-lt"/>
              </a:rPr>
              <a:t>of vertical control points in WW </a:t>
            </a:r>
            <a:r>
              <a:rPr lang="en-US" dirty="0" smtClean="0">
                <a:latin typeface="+mj-lt"/>
              </a:rPr>
              <a:t>valley</a:t>
            </a:r>
          </a:p>
          <a:p>
            <a:pPr lvl="1"/>
            <a:r>
              <a:rPr lang="en-US" dirty="0" smtClean="0">
                <a:latin typeface="+mj-lt"/>
              </a:rPr>
              <a:t>GPS VRS reception limited in upper reaches</a:t>
            </a:r>
          </a:p>
          <a:p>
            <a:pPr lvl="0"/>
            <a:r>
              <a:rPr lang="en-US" dirty="0">
                <a:latin typeface="+mj-lt"/>
              </a:rPr>
              <a:t>Difficult getting </a:t>
            </a:r>
            <a:r>
              <a:rPr lang="en-US" dirty="0" smtClean="0">
                <a:latin typeface="+mj-lt"/>
              </a:rPr>
              <a:t>QA ground </a:t>
            </a:r>
            <a:r>
              <a:rPr lang="en-US" dirty="0">
                <a:latin typeface="+mj-lt"/>
              </a:rPr>
              <a:t>shots along x-sections</a:t>
            </a:r>
            <a:endParaRPr lang="en-US" dirty="0" smtClean="0">
              <a:latin typeface="+mj-lt"/>
            </a:endParaRPr>
          </a:p>
          <a:p>
            <a:pPr lvl="0"/>
            <a:r>
              <a:rPr lang="en-US" dirty="0">
                <a:latin typeface="+mj-lt"/>
              </a:rPr>
              <a:t>Retirement of </a:t>
            </a:r>
            <a:r>
              <a:rPr lang="en-US" dirty="0" smtClean="0">
                <a:latin typeface="+mj-lt"/>
              </a:rPr>
              <a:t>only remaining 1992 survey party member looming</a:t>
            </a:r>
          </a:p>
          <a:p>
            <a:pPr lvl="0"/>
            <a:endParaRPr lang="en-US" baseline="0"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0" rtl="0"/>
            <a:r>
              <a:rPr lang="en-US" baseline="0" dirty="0" smtClean="0">
                <a:latin typeface="Calibri"/>
              </a:rPr>
              <a:t>Similar Projects</a:t>
            </a:r>
          </a:p>
        </p:txBody>
      </p:sp>
      <p:sp>
        <p:nvSpPr>
          <p:cNvPr id="3" name="Text Placeholder 2"/>
          <p:cNvSpPr>
            <a:spLocks noGrp="1"/>
          </p:cNvSpPr>
          <p:nvPr>
            <p:ph type="body" idx="1"/>
          </p:nvPr>
        </p:nvSpPr>
        <p:spPr/>
        <p:txBody>
          <a:bodyPr/>
          <a:lstStyle/>
          <a:p>
            <a:pPr marR="0" lvl="1" rtl="0"/>
            <a:r>
              <a:rPr lang="en-US" baseline="0" dirty="0" smtClean="0">
                <a:latin typeface="+mj-lt"/>
              </a:rPr>
              <a:t>Platte River Riparian Corridor</a:t>
            </a:r>
          </a:p>
          <a:p>
            <a:pPr lvl="2"/>
            <a:r>
              <a:rPr lang="en-US" baseline="0" dirty="0" smtClean="0">
                <a:latin typeface="+mj-lt"/>
              </a:rPr>
              <a:t>USGS</a:t>
            </a:r>
          </a:p>
          <a:p>
            <a:pPr lvl="2"/>
            <a:r>
              <a:rPr lang="en-US" dirty="0">
                <a:latin typeface="+mj-lt"/>
              </a:rPr>
              <a:t>USDI </a:t>
            </a:r>
            <a:r>
              <a:rPr lang="en-US" dirty="0" smtClean="0">
                <a:latin typeface="+mj-lt"/>
              </a:rPr>
              <a:t>USWS</a:t>
            </a:r>
          </a:p>
          <a:p>
            <a:pPr lvl="1"/>
            <a:r>
              <a:rPr lang="en-US" dirty="0">
                <a:latin typeface="+mj-lt"/>
              </a:rPr>
              <a:t>John Day River Oregon</a:t>
            </a:r>
          </a:p>
          <a:p>
            <a:pPr lvl="2"/>
            <a:r>
              <a:rPr lang="en-US" dirty="0">
                <a:latin typeface="+mj-lt"/>
              </a:rPr>
              <a:t>USFS</a:t>
            </a:r>
          </a:p>
          <a:p>
            <a:pPr lvl="1"/>
            <a:r>
              <a:rPr lang="en-US" dirty="0">
                <a:latin typeface="+mj-lt"/>
              </a:rPr>
              <a:t>Analysis of LiDAR Data for Fluvial </a:t>
            </a:r>
            <a:r>
              <a:rPr lang="en-US" dirty="0" smtClean="0">
                <a:latin typeface="+mj-lt"/>
              </a:rPr>
              <a:t>Geomorphic </a:t>
            </a:r>
            <a:r>
              <a:rPr lang="en-US" dirty="0">
                <a:latin typeface="+mj-lt"/>
              </a:rPr>
              <a:t>Change Detection</a:t>
            </a:r>
          </a:p>
          <a:p>
            <a:pPr lvl="2"/>
            <a:r>
              <a:rPr lang="en-US" dirty="0">
                <a:latin typeface="+mj-lt"/>
              </a:rPr>
              <a:t>Vincent J. Gardina</a:t>
            </a:r>
          </a:p>
          <a:p>
            <a:pPr lvl="1"/>
            <a:endParaRPr lang="en-US" dirty="0" smtClean="0"/>
          </a:p>
          <a:p>
            <a:pPr lvl="1"/>
            <a:endParaRPr lang="en-US" baseline="0"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R="0" rtl="0"/>
            <a:r>
              <a:rPr lang="en-US" baseline="0" dirty="0" smtClean="0">
                <a:latin typeface="Calibri"/>
              </a:rPr>
              <a:t>Watershed Description and Characterization</a:t>
            </a:r>
            <a:endParaRPr lang="en-US" baseline="0" dirty="0" smtClean="0">
              <a:latin typeface="Times New Roman"/>
            </a:endParaRPr>
          </a:p>
        </p:txBody>
      </p:sp>
      <p:sp>
        <p:nvSpPr>
          <p:cNvPr id="3" name="Text Placeholder 2"/>
          <p:cNvSpPr>
            <a:spLocks noGrp="1"/>
          </p:cNvSpPr>
          <p:nvPr>
            <p:ph type="body" idx="1"/>
          </p:nvPr>
        </p:nvSpPr>
        <p:spPr>
          <a:xfrm>
            <a:off x="457200" y="1905000"/>
            <a:ext cx="3505200" cy="4343399"/>
          </a:xfrm>
        </p:spPr>
        <p:txBody>
          <a:bodyPr/>
          <a:lstStyle/>
          <a:p>
            <a:pPr marR="0" lvl="0" rtl="0"/>
            <a:r>
              <a:rPr lang="en-US" baseline="0" dirty="0" smtClean="0">
                <a:latin typeface="Calibri"/>
              </a:rPr>
              <a:t>Location</a:t>
            </a:r>
          </a:p>
          <a:p>
            <a:pPr lvl="1"/>
            <a:r>
              <a:rPr lang="en-US" dirty="0" smtClean="0">
                <a:latin typeface="Calibri"/>
              </a:rPr>
              <a:t>SE Minnesota</a:t>
            </a:r>
          </a:p>
          <a:p>
            <a:pPr lvl="1"/>
            <a:r>
              <a:rPr lang="en-US" baseline="0" dirty="0" smtClean="0">
                <a:latin typeface="Calibri"/>
              </a:rPr>
              <a:t>Drainage area 321 Mi</a:t>
            </a:r>
            <a:r>
              <a:rPr lang="en-US" baseline="30000" dirty="0" smtClean="0">
                <a:latin typeface="Calibri"/>
              </a:rPr>
              <a:t>2</a:t>
            </a:r>
          </a:p>
          <a:p>
            <a:pPr lvl="1"/>
            <a:r>
              <a:rPr lang="en-US" dirty="0" smtClean="0">
                <a:latin typeface="Calibri"/>
              </a:rPr>
              <a:t>Approx 24 Mi long</a:t>
            </a:r>
          </a:p>
          <a:p>
            <a:pPr marR="0" lvl="0" rtl="0"/>
            <a:endParaRPr lang="en-US" dirty="0" smtClean="0">
              <a:latin typeface="Calibri"/>
            </a:endParaRPr>
          </a:p>
        </p:txBody>
      </p:sp>
      <p:sp>
        <p:nvSpPr>
          <p:cNvPr id="4" name="Slide Number Placeholder 3"/>
          <p:cNvSpPr>
            <a:spLocks noGrp="1"/>
          </p:cNvSpPr>
          <p:nvPr>
            <p:ph type="sldNum" sz="quarter" idx="12"/>
          </p:nvPr>
        </p:nvSpPr>
        <p:spPr/>
        <p:txBody>
          <a:bodyPr/>
          <a:lstStyle/>
          <a:p>
            <a:fld id="{4B7EA884-2A48-442E-AA43-88397A31C44C}" type="slidenum">
              <a:rPr lang="en-US" smtClean="0"/>
              <a:pPr/>
              <a:t>4</a:t>
            </a:fld>
            <a:endParaRPr lang="en-US" dirty="0"/>
          </a:p>
        </p:txBody>
      </p:sp>
      <p:pic>
        <p:nvPicPr>
          <p:cNvPr id="6" name="Picture 5" descr="Location.png"/>
          <p:cNvPicPr>
            <a:picLocks noChangeAspect="1"/>
          </p:cNvPicPr>
          <p:nvPr/>
        </p:nvPicPr>
        <p:blipFill>
          <a:blip r:embed="rId2" cstate="print"/>
          <a:stretch>
            <a:fillRect/>
          </a:stretch>
        </p:blipFill>
        <p:spPr>
          <a:xfrm>
            <a:off x="3657600" y="2282742"/>
            <a:ext cx="4953000" cy="419425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a:t>
            </a:r>
            <a:endParaRPr lang="en-US" dirty="0"/>
          </a:p>
        </p:txBody>
      </p:sp>
      <p:sp>
        <p:nvSpPr>
          <p:cNvPr id="3" name="Text Placeholder 2"/>
          <p:cNvSpPr>
            <a:spLocks noGrp="1"/>
          </p:cNvSpPr>
          <p:nvPr>
            <p:ph type="body" idx="1"/>
          </p:nvPr>
        </p:nvSpPr>
        <p:spPr>
          <a:xfrm>
            <a:off x="457200" y="1935480"/>
            <a:ext cx="8229600" cy="4389120"/>
          </a:xfrm>
        </p:spPr>
        <p:txBody>
          <a:bodyPr/>
          <a:lstStyle/>
          <a:p>
            <a:r>
              <a:rPr lang="en-US" dirty="0"/>
              <a:t>Transpose historical data – April 2011</a:t>
            </a:r>
          </a:p>
          <a:p>
            <a:r>
              <a:rPr lang="en-US" dirty="0"/>
              <a:t>Complete manual re-classification of LiDAR data </a:t>
            </a:r>
            <a:r>
              <a:rPr lang="en-US" dirty="0" smtClean="0"/>
              <a:t>May 2011</a:t>
            </a:r>
            <a:endParaRPr lang="en-US" dirty="0"/>
          </a:p>
          <a:p>
            <a:r>
              <a:rPr lang="en-US" dirty="0" smtClean="0"/>
              <a:t>Complete acquisition of survey data – May 2011</a:t>
            </a:r>
          </a:p>
          <a:p>
            <a:r>
              <a:rPr lang="en-US" dirty="0" smtClean="0"/>
              <a:t>Complete project June 2011</a:t>
            </a:r>
          </a:p>
          <a:p>
            <a:r>
              <a:rPr lang="en-US" dirty="0" smtClean="0"/>
              <a:t>Present to the </a:t>
            </a:r>
            <a:r>
              <a:rPr lang="en-US" dirty="0"/>
              <a:t>ISPRS </a:t>
            </a:r>
            <a:r>
              <a:rPr lang="en-US" dirty="0" smtClean="0"/>
              <a:t>Workshop on Laser </a:t>
            </a:r>
            <a:r>
              <a:rPr lang="en-US" dirty="0"/>
              <a:t>Scanning </a:t>
            </a:r>
            <a:r>
              <a:rPr lang="en-US" dirty="0" smtClean="0"/>
              <a:t>2011 August 2011 Calgary, Alberta, Canada</a:t>
            </a:r>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40</a:t>
            </a:fld>
            <a:endParaRPr lang="en-US" dirty="0"/>
          </a:p>
        </p:txBody>
      </p:sp>
    </p:spTree>
    <p:extLst>
      <p:ext uri="{BB962C8B-B14F-4D97-AF65-F5344CB8AC3E}">
        <p14:creationId xmlns:p14="http://schemas.microsoft.com/office/powerpoint/2010/main" val="4169233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Questions????????</a:t>
            </a:r>
          </a:p>
        </p:txBody>
      </p:sp>
      <p:sp>
        <p:nvSpPr>
          <p:cNvPr id="4" name="Slide Number Placeholder 3"/>
          <p:cNvSpPr>
            <a:spLocks noGrp="1"/>
          </p:cNvSpPr>
          <p:nvPr>
            <p:ph type="sldNum" sz="quarter" idx="12"/>
          </p:nvPr>
        </p:nvSpPr>
        <p:spPr/>
        <p:txBody>
          <a:bodyPr/>
          <a:lstStyle/>
          <a:p>
            <a:fld id="{4B7EA884-2A48-442E-AA43-88397A31C44C}" type="slidenum">
              <a:rPr lang="en-US" smtClean="0"/>
              <a:pPr/>
              <a:t>41</a:t>
            </a:fld>
            <a:endParaRPr lang="en-US" dirty="0"/>
          </a:p>
        </p:txBody>
      </p:sp>
      <p:grpSp>
        <p:nvGrpSpPr>
          <p:cNvPr id="7" name="Group 6"/>
          <p:cNvGrpSpPr/>
          <p:nvPr/>
        </p:nvGrpSpPr>
        <p:grpSpPr>
          <a:xfrm>
            <a:off x="1143000" y="2019299"/>
            <a:ext cx="7620000" cy="4343401"/>
            <a:chOff x="1143000" y="2019299"/>
            <a:chExt cx="7620000" cy="4343401"/>
          </a:xfrm>
        </p:grpSpPr>
        <p:pic>
          <p:nvPicPr>
            <p:cNvPr id="3078" name="Picture 6" descr="http://www.whitewaterwatershed.org/photos/images/lwwhtval_r4_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800600"/>
              <a:ext cx="76200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whitewaterwatershed.org/photos/images/lwwhtval_r3_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390900"/>
              <a:ext cx="76200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whitewaterwatershed.org/photos/images/lwwhtval_r2_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019299"/>
              <a:ext cx="7620000" cy="137160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1143000" y="6388608"/>
            <a:ext cx="7315200" cy="369332"/>
          </a:xfrm>
          <a:prstGeom prst="rect">
            <a:avLst/>
          </a:prstGeom>
          <a:noFill/>
        </p:spPr>
        <p:txBody>
          <a:bodyPr wrap="square" rtlCol="0">
            <a:spAutoFit/>
          </a:bodyPr>
          <a:lstStyle/>
          <a:p>
            <a:r>
              <a:rPr lang="en-US" dirty="0" smtClean="0"/>
              <a:t>Lower Whitewater Valley.  </a:t>
            </a:r>
            <a:r>
              <a:rPr lang="en-US" sz="1000" dirty="0" smtClean="0"/>
              <a:t>Photo courtesy of Whitewater River Project</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aseline="0" dirty="0" smtClean="0">
                <a:latin typeface="Calibri"/>
              </a:rPr>
              <a:t>History of the Whitewater Valley</a:t>
            </a:r>
          </a:p>
        </p:txBody>
      </p:sp>
      <p:sp>
        <p:nvSpPr>
          <p:cNvPr id="3" name="Text Placeholder 2"/>
          <p:cNvSpPr>
            <a:spLocks noGrp="1"/>
          </p:cNvSpPr>
          <p:nvPr>
            <p:ph type="body" idx="1"/>
          </p:nvPr>
        </p:nvSpPr>
        <p:spPr>
          <a:xfrm>
            <a:off x="457200" y="1981200"/>
            <a:ext cx="3276600" cy="4876800"/>
          </a:xfrm>
        </p:spPr>
        <p:txBody>
          <a:bodyPr>
            <a:normAutofit/>
          </a:bodyPr>
          <a:lstStyle/>
          <a:p>
            <a:pPr marR="0" lvl="0" rtl="0"/>
            <a:r>
              <a:rPr lang="en-US" baseline="0" dirty="0" smtClean="0">
                <a:latin typeface="Calibri"/>
              </a:rPr>
              <a:t>Early settlement</a:t>
            </a:r>
          </a:p>
          <a:p>
            <a:pPr marR="0" lvl="1" rtl="0"/>
            <a:r>
              <a:rPr lang="en-US" baseline="0" dirty="0" smtClean="0">
                <a:latin typeface="Calibri"/>
              </a:rPr>
              <a:t>Beaver Story</a:t>
            </a:r>
          </a:p>
          <a:p>
            <a:pPr marR="0" lvl="1" rtl="0"/>
            <a:r>
              <a:rPr lang="en-US" dirty="0" smtClean="0">
                <a:latin typeface="Calibri"/>
              </a:rPr>
              <a:t>Rapid expansion of acres being farmed</a:t>
            </a:r>
          </a:p>
          <a:p>
            <a:pPr marR="0" lvl="1" rtl="0"/>
            <a:r>
              <a:rPr lang="en-US" dirty="0" smtClean="0">
                <a:latin typeface="Calibri"/>
              </a:rPr>
              <a:t>Poor to no conservation practices</a:t>
            </a:r>
          </a:p>
          <a:p>
            <a:pPr marR="0" lvl="1" rtl="0"/>
            <a:r>
              <a:rPr lang="en-US" baseline="0" dirty="0" smtClean="0">
                <a:latin typeface="Calibri"/>
              </a:rPr>
              <a:t>Clearing of hillsides</a:t>
            </a:r>
            <a:r>
              <a:rPr lang="en-US" dirty="0" smtClean="0">
                <a:latin typeface="Calibri"/>
              </a:rPr>
              <a:t> for grazing livestock</a:t>
            </a:r>
            <a:endParaRPr lang="en-US" baseline="0" dirty="0" smtClean="0">
              <a:latin typeface="Calibri"/>
            </a:endParaRPr>
          </a:p>
        </p:txBody>
      </p:sp>
      <p:sp>
        <p:nvSpPr>
          <p:cNvPr id="6" name="Slide Number Placeholder 5"/>
          <p:cNvSpPr>
            <a:spLocks noGrp="1"/>
          </p:cNvSpPr>
          <p:nvPr>
            <p:ph type="sldNum" sz="quarter" idx="12"/>
          </p:nvPr>
        </p:nvSpPr>
        <p:spPr/>
        <p:txBody>
          <a:bodyPr/>
          <a:lstStyle/>
          <a:p>
            <a:fld id="{4B7EA884-2A48-442E-AA43-88397A31C44C}" type="slidenum">
              <a:rPr lang="en-US" smtClean="0"/>
              <a:pPr/>
              <a:t>5</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2286000"/>
            <a:ext cx="4887235" cy="4192227"/>
          </a:xfrm>
          <a:prstGeom prst="rect">
            <a:avLst/>
          </a:prstGeom>
        </p:spPr>
      </p:pic>
      <p:sp>
        <p:nvSpPr>
          <p:cNvPr id="5" name="TextBox 4"/>
          <p:cNvSpPr txBox="1"/>
          <p:nvPr/>
        </p:nvSpPr>
        <p:spPr>
          <a:xfrm>
            <a:off x="4572000" y="1828800"/>
            <a:ext cx="3810000" cy="369332"/>
          </a:xfrm>
          <a:prstGeom prst="rect">
            <a:avLst/>
          </a:prstGeom>
          <a:noFill/>
        </p:spPr>
        <p:txBody>
          <a:bodyPr wrap="square" rtlCol="0">
            <a:spAutoFit/>
          </a:bodyPr>
          <a:lstStyle/>
          <a:p>
            <a:r>
              <a:rPr lang="en-US" dirty="0" smtClean="0"/>
              <a:t>The Town of Beaver – 1880’s</a:t>
            </a:r>
            <a:endParaRPr lang="en-US" dirty="0"/>
          </a:p>
        </p:txBody>
      </p:sp>
      <p:sp>
        <p:nvSpPr>
          <p:cNvPr id="7" name="TextBox 6"/>
          <p:cNvSpPr txBox="1"/>
          <p:nvPr/>
        </p:nvSpPr>
        <p:spPr>
          <a:xfrm>
            <a:off x="6177417" y="6478227"/>
            <a:ext cx="2443618" cy="246221"/>
          </a:xfrm>
          <a:prstGeom prst="rect">
            <a:avLst/>
          </a:prstGeom>
          <a:noFill/>
        </p:spPr>
        <p:txBody>
          <a:bodyPr wrap="square" rtlCol="0">
            <a:spAutoFit/>
          </a:bodyPr>
          <a:lstStyle/>
          <a:p>
            <a:r>
              <a:rPr lang="en-US" sz="1000" dirty="0" smtClean="0"/>
              <a:t>Winona County Historical Society</a:t>
            </a:r>
            <a:endParaRPr 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6</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5233" y="1676401"/>
            <a:ext cx="7581900" cy="468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00" y="6358414"/>
            <a:ext cx="2443618" cy="246221"/>
          </a:xfrm>
          <a:prstGeom prst="rect">
            <a:avLst/>
          </a:prstGeom>
          <a:noFill/>
        </p:spPr>
        <p:txBody>
          <a:bodyPr wrap="square" rtlCol="0">
            <a:spAutoFit/>
          </a:bodyPr>
          <a:lstStyle/>
          <a:p>
            <a:r>
              <a:rPr lang="en-US" sz="1000" dirty="0" smtClean="0"/>
              <a:t>Winona County Historical Society</a:t>
            </a:r>
            <a:endParaRPr lang="en-US" sz="1000" dirty="0"/>
          </a:p>
        </p:txBody>
      </p:sp>
    </p:spTree>
    <p:extLst>
      <p:ext uri="{BB962C8B-B14F-4D97-AF65-F5344CB8AC3E}">
        <p14:creationId xmlns:p14="http://schemas.microsoft.com/office/powerpoint/2010/main" val="2276402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aseline="0" dirty="0" smtClean="0">
                <a:latin typeface="Calibri"/>
              </a:rPr>
              <a:t>Flood Events</a:t>
            </a:r>
          </a:p>
        </p:txBody>
      </p:sp>
      <p:sp>
        <p:nvSpPr>
          <p:cNvPr id="3" name="Text Placeholder 2"/>
          <p:cNvSpPr>
            <a:spLocks noGrp="1"/>
          </p:cNvSpPr>
          <p:nvPr>
            <p:ph type="body" idx="1"/>
          </p:nvPr>
        </p:nvSpPr>
        <p:spPr>
          <a:xfrm>
            <a:off x="381000" y="2133600"/>
            <a:ext cx="3048000" cy="4267200"/>
          </a:xfrm>
        </p:spPr>
        <p:txBody>
          <a:bodyPr>
            <a:normAutofit/>
          </a:bodyPr>
          <a:lstStyle/>
          <a:p>
            <a:pPr lvl="0"/>
            <a:r>
              <a:rPr lang="en-US" dirty="0" smtClean="0">
                <a:latin typeface="+mj-lt"/>
              </a:rPr>
              <a:t>In 1938 Beaver and the Whitewater valley were flooded 28 times in one year</a:t>
            </a:r>
          </a:p>
          <a:p>
            <a:pPr lvl="1"/>
            <a:r>
              <a:rPr lang="en-US" i="1" dirty="0" smtClean="0">
                <a:latin typeface="+mj-lt"/>
              </a:rPr>
              <a:t>Note cleared hillsides in background</a:t>
            </a:r>
            <a:endParaRPr lang="en-US" i="1" dirty="0">
              <a:latin typeface="+mj-lt"/>
            </a:endParaRPr>
          </a:p>
          <a:p>
            <a:endParaRPr lang="en-US" dirty="0"/>
          </a:p>
        </p:txBody>
      </p:sp>
      <p:sp>
        <p:nvSpPr>
          <p:cNvPr id="5" name="Slide Number Placeholder 4"/>
          <p:cNvSpPr>
            <a:spLocks noGrp="1"/>
          </p:cNvSpPr>
          <p:nvPr>
            <p:ph type="sldNum" sz="quarter" idx="12"/>
          </p:nvPr>
        </p:nvSpPr>
        <p:spPr/>
        <p:txBody>
          <a:bodyPr/>
          <a:lstStyle/>
          <a:p>
            <a:fld id="{4B7EA884-2A48-442E-AA43-88397A31C44C}" type="slidenum">
              <a:rPr lang="en-US" smtClean="0"/>
              <a:pPr/>
              <a:t>7</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133600"/>
            <a:ext cx="5478780" cy="4349882"/>
          </a:xfrm>
          <a:prstGeom prst="rect">
            <a:avLst/>
          </a:prstGeom>
        </p:spPr>
      </p:pic>
      <p:sp>
        <p:nvSpPr>
          <p:cNvPr id="6" name="TextBox 5"/>
          <p:cNvSpPr txBox="1"/>
          <p:nvPr/>
        </p:nvSpPr>
        <p:spPr>
          <a:xfrm>
            <a:off x="3352800" y="6483482"/>
            <a:ext cx="5257800" cy="246221"/>
          </a:xfrm>
          <a:prstGeom prst="rect">
            <a:avLst/>
          </a:prstGeom>
          <a:noFill/>
        </p:spPr>
        <p:txBody>
          <a:bodyPr wrap="square" rtlCol="0">
            <a:spAutoFit/>
          </a:bodyPr>
          <a:lstStyle/>
          <a:p>
            <a:r>
              <a:rPr lang="en-US" sz="1000" dirty="0" smtClean="0"/>
              <a:t>USDA Soil Conservation Service</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Damage and Sediment</a:t>
            </a:r>
            <a:endParaRPr lang="en-US" dirty="0"/>
          </a:p>
        </p:txBody>
      </p:sp>
      <p:sp>
        <p:nvSpPr>
          <p:cNvPr id="4" name="Slide Number Placeholder 3"/>
          <p:cNvSpPr>
            <a:spLocks noGrp="1"/>
          </p:cNvSpPr>
          <p:nvPr>
            <p:ph type="sldNum" sz="quarter" idx="12"/>
          </p:nvPr>
        </p:nvSpPr>
        <p:spPr/>
        <p:txBody>
          <a:bodyPr/>
          <a:lstStyle/>
          <a:p>
            <a:fld id="{4B7EA884-2A48-442E-AA43-88397A31C44C}" type="slidenum">
              <a:rPr lang="en-US" smtClean="0"/>
              <a:pPr/>
              <a:t>8</a:t>
            </a:fld>
            <a:endParaRPr lang="en-US" dirty="0"/>
          </a:p>
        </p:txBody>
      </p:sp>
      <p:grpSp>
        <p:nvGrpSpPr>
          <p:cNvPr id="5" name="Group 4"/>
          <p:cNvGrpSpPr/>
          <p:nvPr/>
        </p:nvGrpSpPr>
        <p:grpSpPr>
          <a:xfrm>
            <a:off x="2362200" y="2362200"/>
            <a:ext cx="6324600" cy="3962402"/>
            <a:chOff x="752983" y="1981200"/>
            <a:chExt cx="7629017" cy="5200652"/>
          </a:xfrm>
        </p:grpSpPr>
        <p:pic>
          <p:nvPicPr>
            <p:cNvPr id="4098" name="Picture 2" descr="http://www.whitewaterwatershed.org/history/Gallery/images/ellringer4_r1_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981200"/>
              <a:ext cx="76200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whitewaterwatershed.org/history/Gallery/images/ellringer4_r2_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219449"/>
              <a:ext cx="76200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whitewaterwatershed.org/history/Gallery/images/ellringer4_r3_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591050"/>
              <a:ext cx="76200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whitewaterwatershed.org/history/Gallery/images/ellringer4_r4_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983" y="5895976"/>
              <a:ext cx="7620000" cy="128587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3828142"/>
            <a:ext cx="3027679" cy="2162628"/>
          </a:xfrm>
          <a:prstGeom prst="rect">
            <a:avLst/>
          </a:prstGeom>
        </p:spPr>
      </p:pic>
      <p:sp>
        <p:nvSpPr>
          <p:cNvPr id="7" name="TextBox 6"/>
          <p:cNvSpPr txBox="1"/>
          <p:nvPr/>
        </p:nvSpPr>
        <p:spPr>
          <a:xfrm>
            <a:off x="6749955" y="6334555"/>
            <a:ext cx="1929370" cy="246221"/>
          </a:xfrm>
          <a:prstGeom prst="rect">
            <a:avLst/>
          </a:prstGeom>
          <a:noFill/>
        </p:spPr>
        <p:txBody>
          <a:bodyPr wrap="square" rtlCol="0">
            <a:spAutoFit/>
          </a:bodyPr>
          <a:lstStyle/>
          <a:p>
            <a:r>
              <a:rPr lang="en-US" sz="1000" dirty="0"/>
              <a:t>Whitewater River Project</a:t>
            </a:r>
          </a:p>
        </p:txBody>
      </p:sp>
    </p:spTree>
    <p:extLst>
      <p:ext uri="{BB962C8B-B14F-4D97-AF65-F5344CB8AC3E}">
        <p14:creationId xmlns:p14="http://schemas.microsoft.com/office/powerpoint/2010/main" val="1268497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 cont</a:t>
            </a:r>
            <a:r>
              <a:rPr lang="en-US" dirty="0"/>
              <a:t>.</a:t>
            </a:r>
          </a:p>
        </p:txBody>
      </p:sp>
      <p:sp>
        <p:nvSpPr>
          <p:cNvPr id="4" name="Slide Number Placeholder 3"/>
          <p:cNvSpPr>
            <a:spLocks noGrp="1"/>
          </p:cNvSpPr>
          <p:nvPr>
            <p:ph type="sldNum" sz="quarter" idx="12"/>
          </p:nvPr>
        </p:nvSpPr>
        <p:spPr/>
        <p:txBody>
          <a:bodyPr/>
          <a:lstStyle/>
          <a:p>
            <a:fld id="{4B7EA884-2A48-442E-AA43-88397A31C44C}" type="slidenum">
              <a:rPr lang="en-US" smtClean="0"/>
              <a:pPr/>
              <a:t>9</a:t>
            </a:fld>
            <a:endParaRPr lang="en-US" dirty="0"/>
          </a:p>
        </p:txBody>
      </p:sp>
      <p:grpSp>
        <p:nvGrpSpPr>
          <p:cNvPr id="5" name="Group 4"/>
          <p:cNvGrpSpPr/>
          <p:nvPr/>
        </p:nvGrpSpPr>
        <p:grpSpPr>
          <a:xfrm>
            <a:off x="1516792" y="2316793"/>
            <a:ext cx="7162800" cy="4236407"/>
            <a:chOff x="1143000" y="2057400"/>
            <a:chExt cx="7620000" cy="5067303"/>
          </a:xfrm>
        </p:grpSpPr>
        <p:pic>
          <p:nvPicPr>
            <p:cNvPr id="5122" name="Picture 2" descr="http://www.whitewaterwatershed.org/history/Gallery/images/hickGully_r1_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057400"/>
              <a:ext cx="76200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whitewaterwatershed.org/history/Gallery/images/hickGully_r2_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3295650"/>
              <a:ext cx="76200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whitewaterwatershed.org/history/Gallery/images/hickGully_r3_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4600576"/>
              <a:ext cx="762000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whitewaterwatershed.org/history/Gallery/images/hickGully_r4_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5905502"/>
              <a:ext cx="7620000" cy="12192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7010400" y="4800600"/>
            <a:ext cx="609600" cy="7333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55315" y="6553200"/>
            <a:ext cx="1929370" cy="246221"/>
          </a:xfrm>
          <a:prstGeom prst="rect">
            <a:avLst/>
          </a:prstGeom>
          <a:noFill/>
        </p:spPr>
        <p:txBody>
          <a:bodyPr wrap="square" rtlCol="0">
            <a:spAutoFit/>
          </a:bodyPr>
          <a:lstStyle/>
          <a:p>
            <a:r>
              <a:rPr lang="en-US" sz="1000" dirty="0"/>
              <a:t>Whitewater River Project</a:t>
            </a:r>
          </a:p>
        </p:txBody>
      </p:sp>
      <p:sp>
        <p:nvSpPr>
          <p:cNvPr id="3" name="Oval 2"/>
          <p:cNvSpPr/>
          <p:nvPr/>
        </p:nvSpPr>
        <p:spPr>
          <a:xfrm>
            <a:off x="2667000" y="3258255"/>
            <a:ext cx="533400" cy="6865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31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2286</TotalTime>
  <Words>2896</Words>
  <Application>Microsoft Office PowerPoint</Application>
  <PresentationFormat>On-screen Show (4:3)</PresentationFormat>
  <Paragraphs>761</Paragraphs>
  <Slides>41</Slides>
  <Notes>32</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Flow</vt:lpstr>
      <vt:lpstr>Introductions</vt:lpstr>
      <vt:lpstr>Project Description</vt:lpstr>
      <vt:lpstr>Presentation </vt:lpstr>
      <vt:lpstr>Watershed Description and Characterization</vt:lpstr>
      <vt:lpstr>History of the Whitewater Valley</vt:lpstr>
      <vt:lpstr>PowerPoint Presentation</vt:lpstr>
      <vt:lpstr>Flood Events</vt:lpstr>
      <vt:lpstr>Storm Damage and Sediment</vt:lpstr>
      <vt:lpstr>Damage cont.</vt:lpstr>
      <vt:lpstr>Modern Flood Events</vt:lpstr>
      <vt:lpstr>Wildlife Management Area</vt:lpstr>
      <vt:lpstr>Vegetation</vt:lpstr>
      <vt:lpstr>Vegetation cont.</vt:lpstr>
      <vt:lpstr>Present</vt:lpstr>
      <vt:lpstr>Valley Floor Buried in Sediment</vt:lpstr>
      <vt:lpstr>Data Availability</vt:lpstr>
      <vt:lpstr>Data Availability cont.</vt:lpstr>
      <vt:lpstr>Historical Data</vt:lpstr>
      <vt:lpstr>Happ Survey Data 1939, 1960 </vt:lpstr>
      <vt:lpstr>Sample Survey Notes</vt:lpstr>
      <vt:lpstr>LiDAR Collect 2008</vt:lpstr>
      <vt:lpstr>ASPRS/NSSDA Accuracy ranges</vt:lpstr>
      <vt:lpstr>Methodology</vt:lpstr>
      <vt:lpstr>Transpose Historical data into Excel</vt:lpstr>
      <vt:lpstr>Create X-section lines</vt:lpstr>
      <vt:lpstr>MARS Explorer</vt:lpstr>
      <vt:lpstr>LP360</vt:lpstr>
      <vt:lpstr>Re-classify LiDAR points along centerline</vt:lpstr>
      <vt:lpstr>Vegetation Challenges</vt:lpstr>
      <vt:lpstr>ARCMap Spatial Analysis Raster Creation</vt:lpstr>
      <vt:lpstr>EZ Profiler</vt:lpstr>
      <vt:lpstr>EZ Profiler</vt:lpstr>
      <vt:lpstr>DEM Hillshade</vt:lpstr>
      <vt:lpstr>Fusion for Visualization</vt:lpstr>
      <vt:lpstr>Outcomes</vt:lpstr>
      <vt:lpstr>Comparison of data at X-section 4C</vt:lpstr>
      <vt:lpstr>Alternative method w/o LiDAR</vt:lpstr>
      <vt:lpstr>Concerns</vt:lpstr>
      <vt:lpstr>Similar Projects</vt:lpstr>
      <vt:lpstr>Project TimeLine</vt:lpstr>
      <vt:lpstr>Questions????????</vt:lpstr>
    </vt:vector>
  </TitlesOfParts>
  <Company>USDA OCIO-ITS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Lawrence.Svien</dc:creator>
  <cp:lastModifiedBy>Patty and Laurie Svien</cp:lastModifiedBy>
  <cp:revision>188</cp:revision>
  <dcterms:created xsi:type="dcterms:W3CDTF">2011-02-15T13:55:24Z</dcterms:created>
  <dcterms:modified xsi:type="dcterms:W3CDTF">2011-03-29T02:21:47Z</dcterms:modified>
</cp:coreProperties>
</file>