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5"/>
  </p:notesMasterIdLst>
  <p:sldIdLst>
    <p:sldId id="256" r:id="rId2"/>
    <p:sldId id="258" r:id="rId3"/>
    <p:sldId id="259" r:id="rId4"/>
    <p:sldId id="260" r:id="rId5"/>
    <p:sldId id="287" r:id="rId6"/>
    <p:sldId id="262" r:id="rId7"/>
    <p:sldId id="278" r:id="rId8"/>
    <p:sldId id="282" r:id="rId9"/>
    <p:sldId id="257" r:id="rId10"/>
    <p:sldId id="283" r:id="rId11"/>
    <p:sldId id="265" r:id="rId12"/>
    <p:sldId id="280" r:id="rId13"/>
    <p:sldId id="266" r:id="rId14"/>
    <p:sldId id="268" r:id="rId15"/>
    <p:sldId id="285" r:id="rId16"/>
    <p:sldId id="269" r:id="rId17"/>
    <p:sldId id="276" r:id="rId18"/>
    <p:sldId id="270" r:id="rId19"/>
    <p:sldId id="271" r:id="rId20"/>
    <p:sldId id="279" r:id="rId21"/>
    <p:sldId id="277" r:id="rId22"/>
    <p:sldId id="273" r:id="rId23"/>
    <p:sldId id="284" r:id="rId24"/>
  </p:sldIdLst>
  <p:sldSz cx="9144000" cy="6858000" type="screen4x3"/>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40C"/>
    <a:srgbClr val="2E3010"/>
    <a:srgbClr val="2D2E12"/>
    <a:srgbClr val="FF99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70" autoAdjust="0"/>
    <p:restoredTop sz="81449" autoAdjust="0"/>
  </p:normalViewPr>
  <p:slideViewPr>
    <p:cSldViewPr>
      <p:cViewPr varScale="1">
        <p:scale>
          <a:sx n="74" d="100"/>
          <a:sy n="74" d="100"/>
        </p:scale>
        <p:origin x="-1866" y="-90"/>
      </p:cViewPr>
      <p:guideLst>
        <p:guide orient="horz" pos="2160"/>
        <p:guide pos="2880"/>
      </p:guideLst>
    </p:cSldViewPr>
  </p:slideViewPr>
  <p:notesTextViewPr>
    <p:cViewPr>
      <p:scale>
        <a:sx n="100" d="100"/>
        <a:sy n="100" d="100"/>
      </p:scale>
      <p:origin x="0" y="0"/>
    </p:cViewPr>
  </p:notesTextViewPr>
  <p:notesViewPr>
    <p:cSldViewPr>
      <p:cViewPr varScale="1">
        <p:scale>
          <a:sx n="69" d="100"/>
          <a:sy n="69" d="100"/>
        </p:scale>
        <p:origin x="-3270" y="-108"/>
      </p:cViewPr>
      <p:guideLst>
        <p:guide orient="horz" pos="2957"/>
        <p:guide pos="2237"/>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4229" tIns="47114" rIns="94229" bIns="47114" rtlCol="0"/>
          <a:lstStyle>
            <a:lvl1pPr algn="l">
              <a:defRPr sz="1200"/>
            </a:lvl1pPr>
          </a:lstStyle>
          <a:p>
            <a:endParaRPr lang="en-US" dirty="0"/>
          </a:p>
        </p:txBody>
      </p:sp>
      <p:sp>
        <p:nvSpPr>
          <p:cNvPr id="3" name="Date Placeholder 2"/>
          <p:cNvSpPr>
            <a:spLocks noGrp="1"/>
          </p:cNvSpPr>
          <p:nvPr>
            <p:ph type="dt" idx="1"/>
          </p:nvPr>
        </p:nvSpPr>
        <p:spPr>
          <a:xfrm>
            <a:off x="4023092" y="0"/>
            <a:ext cx="3077739" cy="469424"/>
          </a:xfrm>
          <a:prstGeom prst="rect">
            <a:avLst/>
          </a:prstGeom>
        </p:spPr>
        <p:txBody>
          <a:bodyPr vert="horz" lIns="94229" tIns="47114" rIns="94229" bIns="47114" rtlCol="0"/>
          <a:lstStyle>
            <a:lvl1pPr algn="r">
              <a:defRPr sz="1200"/>
            </a:lvl1pPr>
          </a:lstStyle>
          <a:p>
            <a:fld id="{9D1CDCC4-DA0C-457B-9F47-6E483D015F2E}" type="datetimeFigureOut">
              <a:rPr lang="en-US" smtClean="0"/>
              <a:pPr/>
              <a:t>6/23/2016</a:t>
            </a:fld>
            <a:endParaRPr lang="en-US" dirty="0"/>
          </a:p>
        </p:txBody>
      </p:sp>
      <p:sp>
        <p:nvSpPr>
          <p:cNvPr id="4" name="Slide Image Placeholder 3"/>
          <p:cNvSpPr>
            <a:spLocks noGrp="1" noRot="1" noChangeAspect="1"/>
          </p:cNvSpPr>
          <p:nvPr>
            <p:ph type="sldImg" idx="2"/>
          </p:nvPr>
        </p:nvSpPr>
        <p:spPr>
          <a:xfrm>
            <a:off x="1204913" y="704850"/>
            <a:ext cx="4692650" cy="3519488"/>
          </a:xfrm>
          <a:prstGeom prst="rect">
            <a:avLst/>
          </a:prstGeom>
          <a:noFill/>
          <a:ln w="12700">
            <a:solidFill>
              <a:prstClr val="black"/>
            </a:solidFill>
          </a:ln>
        </p:spPr>
        <p:txBody>
          <a:bodyPr vert="horz" lIns="94229" tIns="47114" rIns="94229" bIns="47114" rtlCol="0" anchor="ctr"/>
          <a:lstStyle/>
          <a:p>
            <a:endParaRPr lang="en-US" dirty="0"/>
          </a:p>
        </p:txBody>
      </p:sp>
      <p:sp>
        <p:nvSpPr>
          <p:cNvPr id="5" name="Notes Placeholder 4"/>
          <p:cNvSpPr>
            <a:spLocks noGrp="1"/>
          </p:cNvSpPr>
          <p:nvPr>
            <p:ph type="body" sz="quarter" idx="3"/>
          </p:nvPr>
        </p:nvSpPr>
        <p:spPr>
          <a:xfrm>
            <a:off x="710248" y="4459526"/>
            <a:ext cx="5681980" cy="4224814"/>
          </a:xfrm>
          <a:prstGeom prst="rect">
            <a:avLst/>
          </a:prstGeom>
        </p:spPr>
        <p:txBody>
          <a:bodyPr vert="horz" lIns="94229" tIns="47114" rIns="94229" bIns="4711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917422"/>
            <a:ext cx="3077739" cy="469424"/>
          </a:xfrm>
          <a:prstGeom prst="rect">
            <a:avLst/>
          </a:prstGeom>
        </p:spPr>
        <p:txBody>
          <a:bodyPr vert="horz" lIns="94229" tIns="47114" rIns="94229" bIns="47114"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3092" y="8917422"/>
            <a:ext cx="3077739" cy="469424"/>
          </a:xfrm>
          <a:prstGeom prst="rect">
            <a:avLst/>
          </a:prstGeom>
        </p:spPr>
        <p:txBody>
          <a:bodyPr vert="horz" lIns="94229" tIns="47114" rIns="94229" bIns="47114" rtlCol="0" anchor="b"/>
          <a:lstStyle>
            <a:lvl1pPr algn="r">
              <a:defRPr sz="1200"/>
            </a:lvl1pPr>
          </a:lstStyle>
          <a:p>
            <a:fld id="{A8C2A7D1-29C4-4F75-BFDF-2FB8EB147569}" type="slidenum">
              <a:rPr lang="en-US" smtClean="0"/>
              <a:pPr/>
              <a:t>‹#›</a:t>
            </a:fld>
            <a:endParaRPr lang="en-US" dirty="0"/>
          </a:p>
        </p:txBody>
      </p:sp>
    </p:spTree>
    <p:extLst>
      <p:ext uri="{BB962C8B-B14F-4D97-AF65-F5344CB8AC3E}">
        <p14:creationId xmlns:p14="http://schemas.microsoft.com/office/powerpoint/2010/main" xmlns="" val="11147797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Hi,</a:t>
            </a:r>
            <a:r>
              <a:rPr lang="en-US" b="1" baseline="0" dirty="0" smtClean="0"/>
              <a:t> my name is Jennifer Switzer and this project signifies my capstone project for the MGIS program with Penn State.  I am a GIS Analyst with a small municipality in Nevada and m</a:t>
            </a:r>
            <a:r>
              <a:rPr lang="en-US" b="1" dirty="0" smtClean="0"/>
              <a:t>y project looks</a:t>
            </a:r>
            <a:r>
              <a:rPr lang="en-US" b="1" baseline="0" dirty="0" smtClean="0"/>
              <a:t> at using the tools in Esri’s ArcGIS environment to understand and model the factors within a city’s water distribution system that contribute to water quality issues.  </a:t>
            </a:r>
          </a:p>
          <a:p>
            <a:endParaRPr lang="en-US" b="1" dirty="0" smtClean="0"/>
          </a:p>
        </p:txBody>
      </p:sp>
      <p:sp>
        <p:nvSpPr>
          <p:cNvPr id="4" name="Slide Number Placeholder 3"/>
          <p:cNvSpPr>
            <a:spLocks noGrp="1"/>
          </p:cNvSpPr>
          <p:nvPr>
            <p:ph type="sldNum" sz="quarter" idx="10"/>
          </p:nvPr>
        </p:nvSpPr>
        <p:spPr/>
        <p:txBody>
          <a:bodyPr/>
          <a:lstStyle/>
          <a:p>
            <a:fld id="{A8C2A7D1-29C4-4F75-BFDF-2FB8EB147569}"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I have calculated the percent of chlorine loss from the pump station to the test sites.</a:t>
            </a:r>
            <a:endParaRPr lang="en-US" b="1" baseline="0" dirty="0" smtClean="0"/>
          </a:p>
          <a:p>
            <a:endParaRPr lang="en-US" dirty="0" smtClean="0"/>
          </a:p>
          <a:p>
            <a:r>
              <a:rPr lang="en-US" dirty="0" smtClean="0"/>
              <a:t>This</a:t>
            </a:r>
            <a:r>
              <a:rPr lang="en-US" baseline="0" dirty="0" smtClean="0"/>
              <a:t> m</a:t>
            </a:r>
            <a:r>
              <a:rPr lang="en-US" dirty="0" smtClean="0"/>
              <a:t>ap displays the spatial layout of testing sites and the corresponding percent of chlorine that is lost between the pump station and test locations.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Sites I and J only have a distance difference of .1 miles, but site I only experiences 11% chlorine loss while site J has 51% loss</a:t>
            </a:r>
          </a:p>
          <a:p>
            <a:pPr>
              <a:buFontTx/>
              <a:buNone/>
            </a:pPr>
            <a:endParaRPr lang="en-US" dirty="0" smtClean="0"/>
          </a:p>
          <a:p>
            <a:pPr>
              <a:buFontTx/>
              <a:buNone/>
            </a:pPr>
            <a:r>
              <a:rPr lang="en-US" dirty="0" smtClean="0"/>
              <a:t>Water has 14.6 more miles to travel to reach site L than K, however there is only a 3% difference in residual chlorine loss between L and K</a:t>
            </a:r>
          </a:p>
          <a:p>
            <a:pPr>
              <a:buFontTx/>
              <a:buNone/>
            </a:pPr>
            <a:endParaRPr lang="en-US" dirty="0" smtClean="0"/>
          </a:p>
          <a:p>
            <a:pPr>
              <a:buFontTx/>
              <a:buNone/>
            </a:pPr>
            <a:r>
              <a:rPr lang="en-US" b="1" dirty="0" smtClean="0"/>
              <a:t>The inconsistencies hint that factors besides just distance</a:t>
            </a:r>
            <a:r>
              <a:rPr lang="en-US" b="1" baseline="0" dirty="0" smtClean="0"/>
              <a:t> are affecting the Cl</a:t>
            </a:r>
            <a:r>
              <a:rPr lang="en-US" b="1" baseline="-25000" dirty="0" smtClean="0"/>
              <a:t>2</a:t>
            </a:r>
            <a:r>
              <a:rPr lang="en-US" b="1" baseline="0" dirty="0" smtClean="0"/>
              <a:t> results, such as the material of the pipe and water usage…</a:t>
            </a:r>
            <a:endParaRPr lang="en-US" b="1" dirty="0" smtClean="0"/>
          </a:p>
          <a:p>
            <a:pPr>
              <a:buFontTx/>
              <a:buNone/>
            </a:pPr>
            <a:endParaRPr lang="en-US" dirty="0"/>
          </a:p>
        </p:txBody>
      </p:sp>
      <p:sp>
        <p:nvSpPr>
          <p:cNvPr id="4" name="Slide Number Placeholder 3"/>
          <p:cNvSpPr>
            <a:spLocks noGrp="1"/>
          </p:cNvSpPr>
          <p:nvPr>
            <p:ph type="sldNum" sz="quarter" idx="10"/>
          </p:nvPr>
        </p:nvSpPr>
        <p:spPr/>
        <p:txBody>
          <a:bodyPr/>
          <a:lstStyle/>
          <a:p>
            <a:fld id="{FCB8AD59-9799-4D83-BD70-15DB14E7085A}"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51022"/>
            <a:r>
              <a:rPr lang="en-US" b="1" dirty="0" smtClean="0"/>
              <a:t>Pipe</a:t>
            </a:r>
            <a:r>
              <a:rPr lang="en-US" b="1" baseline="0" dirty="0" smtClean="0"/>
              <a:t> material affects water quality because materials react differently with disinfectants, which </a:t>
            </a:r>
            <a:r>
              <a:rPr lang="en-US" b="0" baseline="0" dirty="0" smtClean="0"/>
              <a:t>i</a:t>
            </a:r>
            <a:r>
              <a:rPr lang="en-US" b="0" dirty="0" smtClean="0"/>
              <a:t>mpacts</a:t>
            </a:r>
            <a:r>
              <a:rPr lang="en-US" b="0" baseline="0" dirty="0" smtClean="0"/>
              <a:t> c</a:t>
            </a:r>
            <a:r>
              <a:rPr lang="en-US" b="0" dirty="0" smtClean="0"/>
              <a:t>orrosion and</a:t>
            </a:r>
            <a:r>
              <a:rPr lang="en-US" b="0" baseline="0" dirty="0" smtClean="0"/>
              <a:t> </a:t>
            </a:r>
            <a:r>
              <a:rPr lang="en-US" b="0" dirty="0" smtClean="0"/>
              <a:t>the amount of biofilm growth on pipe walls.</a:t>
            </a:r>
          </a:p>
          <a:p>
            <a:pPr defTabSz="951123"/>
            <a:endParaRPr lang="en-US" dirty="0" smtClean="0"/>
          </a:p>
          <a:p>
            <a:pPr defTabSz="951123"/>
            <a:r>
              <a:rPr lang="en-US" dirty="0" smtClean="0"/>
              <a:t>These</a:t>
            </a:r>
            <a:r>
              <a:rPr lang="en-US" baseline="0" dirty="0" smtClean="0"/>
              <a:t> differences create a </a:t>
            </a:r>
            <a:r>
              <a:rPr lang="en-US" b="1" baseline="0" dirty="0" smtClean="0"/>
              <a:t>hierarchy of reactivity </a:t>
            </a:r>
            <a:r>
              <a:rPr lang="en-US" baseline="0" dirty="0" smtClean="0"/>
              <a:t>- </a:t>
            </a:r>
            <a:r>
              <a:rPr lang="en-US" b="1" baseline="0" dirty="0" smtClean="0"/>
              <a:t>Me</a:t>
            </a:r>
            <a:r>
              <a:rPr lang="en-US" b="1" dirty="0" smtClean="0"/>
              <a:t>tals are classified as reactive</a:t>
            </a:r>
            <a:r>
              <a:rPr lang="en-US" b="1" baseline="0" dirty="0" smtClean="0"/>
              <a:t> and </a:t>
            </a:r>
            <a:r>
              <a:rPr lang="en-US" b="1" dirty="0" smtClean="0"/>
              <a:t>have the most potential for bacterial re-growth and pipe corrosion</a:t>
            </a:r>
            <a:r>
              <a:rPr lang="en-US" b="0" dirty="0" smtClean="0"/>
              <a:t>,</a:t>
            </a:r>
            <a:r>
              <a:rPr lang="en-US" b="0" baseline="0" dirty="0" smtClean="0"/>
              <a:t> whereas </a:t>
            </a:r>
            <a:r>
              <a:rPr lang="en-US" b="1" baseline="0" dirty="0" smtClean="0"/>
              <a:t>p</a:t>
            </a:r>
            <a:r>
              <a:rPr lang="en-US" b="1" dirty="0" smtClean="0"/>
              <a:t>lastic and cement-based pipes are considered unreactive material</a:t>
            </a:r>
            <a:endParaRPr lang="en-US" dirty="0" smtClean="0"/>
          </a:p>
          <a:p>
            <a:endParaRPr lang="en-US" dirty="0" smtClean="0"/>
          </a:p>
          <a:p>
            <a:r>
              <a:rPr lang="en-US" b="0" baseline="0" dirty="0" smtClean="0"/>
              <a:t>I determined the percentage of pipe material contained in the line for each test site and compared these statistics between sites with similar distances from the pump station.</a:t>
            </a:r>
          </a:p>
          <a:p>
            <a:endParaRPr lang="en-US" b="1" baseline="0" dirty="0" smtClean="0"/>
          </a:p>
          <a:p>
            <a:r>
              <a:rPr lang="en-US" b="1" baseline="0" dirty="0" smtClean="0"/>
              <a:t>Most of the pipes in my analysis were asbestos cement, with polyvinyl pipes in the newer areas of town or where old pipes have been replaced.  For sites with more varied material, the PVC pipes were found associated with higher Cl</a:t>
            </a:r>
            <a:r>
              <a:rPr lang="en-US" b="1" baseline="-25000" dirty="0" smtClean="0"/>
              <a:t>2</a:t>
            </a:r>
            <a:r>
              <a:rPr lang="en-US" b="1" baseline="0" dirty="0" smtClean="0"/>
              <a:t> values.</a:t>
            </a:r>
            <a:endParaRPr lang="en-US" b="1" dirty="0" smtClean="0"/>
          </a:p>
          <a:p>
            <a:endParaRPr lang="en-US" baseline="0" dirty="0" smtClean="0"/>
          </a:p>
        </p:txBody>
      </p:sp>
      <p:sp>
        <p:nvSpPr>
          <p:cNvPr id="4" name="Slide Number Placeholder 3"/>
          <p:cNvSpPr>
            <a:spLocks noGrp="1"/>
          </p:cNvSpPr>
          <p:nvPr>
            <p:ph type="sldNum" sz="quarter" idx="10"/>
          </p:nvPr>
        </p:nvSpPr>
        <p:spPr/>
        <p:txBody>
          <a:bodyPr/>
          <a:lstStyle/>
          <a:p>
            <a:fld id="{FCB8AD59-9799-4D83-BD70-15DB14E7085A}"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Pipe diameter has been suggested as a contributing factor to water quality in which smaller diameter pipes would have more effect on Cl</a:t>
            </a:r>
            <a:r>
              <a:rPr lang="en-US" baseline="-25000" dirty="0" smtClean="0"/>
              <a:t>2</a:t>
            </a:r>
            <a:r>
              <a:rPr lang="en-US" baseline="0" dirty="0" smtClean="0"/>
              <a:t> decay than larger pipes because there would be more interaction with the pipe material.</a:t>
            </a:r>
          </a:p>
          <a:p>
            <a:endParaRPr lang="en-US" baseline="0" dirty="0" smtClean="0"/>
          </a:p>
          <a:p>
            <a:r>
              <a:rPr lang="en-US" baseline="0" dirty="0" smtClean="0"/>
              <a:t>Through calculations and graphical analysis, I could not determine a clear trend in Cl</a:t>
            </a:r>
            <a:r>
              <a:rPr lang="en-US" baseline="-25000" dirty="0" smtClean="0"/>
              <a:t>2</a:t>
            </a:r>
            <a:r>
              <a:rPr lang="en-US" baseline="0" dirty="0" smtClean="0"/>
              <a:t> values per diameter size.</a:t>
            </a:r>
            <a:endParaRPr lang="en-US" dirty="0"/>
          </a:p>
        </p:txBody>
      </p:sp>
      <p:sp>
        <p:nvSpPr>
          <p:cNvPr id="4" name="Slide Number Placeholder 3"/>
          <p:cNvSpPr>
            <a:spLocks noGrp="1"/>
          </p:cNvSpPr>
          <p:nvPr>
            <p:ph type="sldNum" sz="quarter" idx="10"/>
          </p:nvPr>
        </p:nvSpPr>
        <p:spPr/>
        <p:txBody>
          <a:bodyPr/>
          <a:lstStyle/>
          <a:p>
            <a:fld id="{A8C2A7D1-29C4-4F75-BFDF-2FB8EB147569}" type="slidenum">
              <a:rPr lang="en-US" smtClean="0"/>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Low water turnover</a:t>
            </a:r>
            <a:r>
              <a:rPr lang="en-US" baseline="0" dirty="0" smtClean="0"/>
              <a:t> </a:t>
            </a:r>
            <a:r>
              <a:rPr lang="en-US" b="1" dirty="0" smtClean="0"/>
              <a:t>lengthens the time water remains in the distribution </a:t>
            </a:r>
            <a:r>
              <a:rPr lang="en-US" dirty="0" smtClean="0"/>
              <a:t>network which </a:t>
            </a:r>
            <a:r>
              <a:rPr lang="en-US" dirty="0" smtClean="0"/>
              <a:t>means</a:t>
            </a:r>
            <a:r>
              <a:rPr lang="en-US" baseline="0" dirty="0" smtClean="0"/>
              <a:t> more time for Cl</a:t>
            </a:r>
            <a:r>
              <a:rPr lang="en-US" baseline="-25000" dirty="0" smtClean="0"/>
              <a:t>2</a:t>
            </a:r>
            <a:r>
              <a:rPr lang="en-US" baseline="0" dirty="0" smtClean="0"/>
              <a:t> to be used up during disinfection.</a:t>
            </a:r>
          </a:p>
          <a:p>
            <a:endParaRPr lang="en-US" dirty="0" smtClean="0"/>
          </a:p>
          <a:p>
            <a:r>
              <a:rPr lang="en-US" dirty="0" smtClean="0"/>
              <a:t>Affects on water turnover:</a:t>
            </a:r>
            <a:endParaRPr lang="en-US" dirty="0" smtClean="0"/>
          </a:p>
          <a:p>
            <a:r>
              <a:rPr lang="en-US" dirty="0" smtClean="0"/>
              <a:t>- Many </a:t>
            </a:r>
            <a:r>
              <a:rPr lang="en-US" dirty="0" smtClean="0"/>
              <a:t>water systems are designed to not only meet </a:t>
            </a:r>
            <a:r>
              <a:rPr lang="en-US" b="1" dirty="0" smtClean="0"/>
              <a:t>current drinking water demands</a:t>
            </a:r>
            <a:r>
              <a:rPr lang="en-US" dirty="0" smtClean="0"/>
              <a:t>, but </a:t>
            </a:r>
            <a:r>
              <a:rPr lang="en-US" b="1" dirty="0" smtClean="0"/>
              <a:t>maintain pressures and quantities for firefighting and future needs</a:t>
            </a:r>
            <a:r>
              <a:rPr lang="en-US" dirty="0" smtClean="0"/>
              <a:t>.  </a:t>
            </a:r>
          </a:p>
          <a:p>
            <a:pPr>
              <a:buFontTx/>
              <a:buChar char="-"/>
            </a:pPr>
            <a:r>
              <a:rPr lang="en-US" dirty="0" smtClean="0"/>
              <a:t> Changes </a:t>
            </a:r>
            <a:r>
              <a:rPr lang="en-US" dirty="0" smtClean="0"/>
              <a:t>in water demand due to things </a:t>
            </a:r>
            <a:r>
              <a:rPr lang="en-US" b="1" dirty="0" smtClean="0"/>
              <a:t>like water conservation practices</a:t>
            </a:r>
            <a:r>
              <a:rPr lang="en-US" b="1" baseline="0" dirty="0" smtClean="0"/>
              <a:t> or </a:t>
            </a:r>
            <a:r>
              <a:rPr lang="en-US" b="1" dirty="0" smtClean="0"/>
              <a:t>relocation of a major water user</a:t>
            </a:r>
            <a:r>
              <a:rPr lang="en-US" dirty="0" smtClean="0"/>
              <a:t> can</a:t>
            </a:r>
            <a:r>
              <a:rPr lang="en-US" baseline="0" dirty="0" smtClean="0"/>
              <a:t> </a:t>
            </a:r>
            <a:r>
              <a:rPr lang="en-US" dirty="0" smtClean="0"/>
              <a:t>also greatly affect water turnover rates because</a:t>
            </a:r>
            <a:r>
              <a:rPr lang="en-US" baseline="0" dirty="0" smtClean="0"/>
              <a:t> water is cycled through the system at a slower rate</a:t>
            </a:r>
            <a:r>
              <a:rPr lang="en-US" baseline="0" dirty="0" smtClean="0"/>
              <a:t>.  </a:t>
            </a:r>
          </a:p>
          <a:p>
            <a:pPr>
              <a:buFontTx/>
              <a:buNone/>
            </a:pPr>
            <a:r>
              <a:rPr lang="en-US" dirty="0" smtClean="0"/>
              <a:t>- Dead ends limit</a:t>
            </a:r>
            <a:r>
              <a:rPr lang="en-US" baseline="0" dirty="0" smtClean="0"/>
              <a:t> the amount of water cycled through that section of water pipe</a:t>
            </a:r>
            <a:endParaRPr lang="en-US" dirty="0" smtClean="0"/>
          </a:p>
          <a:p>
            <a:endParaRPr lang="en-US" dirty="0" smtClean="0"/>
          </a:p>
          <a:p>
            <a:r>
              <a:rPr lang="en-US" dirty="0" smtClean="0"/>
              <a:t>I calculated</a:t>
            </a:r>
            <a:r>
              <a:rPr lang="en-US" baseline="0" dirty="0" smtClean="0"/>
              <a:t> the volume contained in the pipe network for each reservoir and then determined the turnover in the system by </a:t>
            </a:r>
            <a:r>
              <a:rPr lang="en-US" baseline="0" dirty="0" smtClean="0"/>
              <a:t>taking </a:t>
            </a:r>
            <a:r>
              <a:rPr lang="en-US" baseline="0" dirty="0" smtClean="0"/>
              <a:t>the amount of water pumped into the reservoir to replenish the </a:t>
            </a:r>
            <a:r>
              <a:rPr lang="en-US" baseline="0" dirty="0" smtClean="0"/>
              <a:t>supply and dividing </a:t>
            </a:r>
            <a:r>
              <a:rPr lang="en-US" baseline="0" dirty="0" smtClean="0"/>
              <a:t>by the total volume of water in the system.</a:t>
            </a:r>
          </a:p>
          <a:p>
            <a:endParaRPr lang="en-US" dirty="0" smtClean="0"/>
          </a:p>
        </p:txBody>
      </p:sp>
      <p:sp>
        <p:nvSpPr>
          <p:cNvPr id="4" name="Slide Number Placeholder 3"/>
          <p:cNvSpPr>
            <a:spLocks noGrp="1"/>
          </p:cNvSpPr>
          <p:nvPr>
            <p:ph type="sldNum" sz="quarter" idx="10"/>
          </p:nvPr>
        </p:nvSpPr>
        <p:spPr/>
        <p:txBody>
          <a:bodyPr/>
          <a:lstStyle/>
          <a:p>
            <a:fld id="{FCB8AD59-9799-4D83-BD70-15DB14E7085A}" type="slidenum">
              <a:rPr lang="en-US" smtClean="0"/>
              <a:pPr/>
              <a:t>13</a:t>
            </a:fld>
            <a:endParaRPr lang="en-US" dirty="0"/>
          </a:p>
        </p:txBody>
      </p:sp>
    </p:spTree>
    <p:extLst>
      <p:ext uri="{BB962C8B-B14F-4D97-AF65-F5344CB8AC3E}">
        <p14:creationId xmlns:p14="http://schemas.microsoft.com/office/powerpoint/2010/main" xmlns="" val="7862968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water in Reservoir #1’s pipe network was turned over less frequently</a:t>
            </a:r>
            <a:r>
              <a:rPr lang="en-US" baseline="0" dirty="0" smtClean="0"/>
              <a:t> than Reservoir #2.  Based on research, I would expect it to have lower Cl</a:t>
            </a:r>
            <a:r>
              <a:rPr lang="en-US" baseline="-25000" dirty="0" smtClean="0"/>
              <a:t>2</a:t>
            </a:r>
            <a:r>
              <a:rPr lang="en-US" baseline="0" dirty="0" smtClean="0"/>
              <a:t> concentrations.  However, on a site by site </a:t>
            </a:r>
            <a:r>
              <a:rPr lang="en-US" baseline="0" dirty="0" smtClean="0"/>
              <a:t>comparison between sites of similar distance from pump station, </a:t>
            </a:r>
            <a:r>
              <a:rPr lang="en-US" baseline="0" dirty="0" smtClean="0"/>
              <a:t>Reservoir #1 had higher residual Cl</a:t>
            </a:r>
            <a:r>
              <a:rPr lang="en-US" baseline="-25000" dirty="0" smtClean="0"/>
              <a:t>2.  </a:t>
            </a:r>
          </a:p>
          <a:p>
            <a:endParaRPr lang="en-US" baseline="-25000" dirty="0" smtClean="0"/>
          </a:p>
          <a:p>
            <a:r>
              <a:rPr lang="en-US" baseline="0" dirty="0" smtClean="0"/>
              <a:t>When looking at the Cl</a:t>
            </a:r>
            <a:r>
              <a:rPr lang="en-US" baseline="-25000" dirty="0" smtClean="0"/>
              <a:t>2</a:t>
            </a:r>
            <a:r>
              <a:rPr lang="en-US" baseline="0" dirty="0" smtClean="0"/>
              <a:t> values averaged for each reservoir, Reservoir #1 did have lower values.  But this is probably due to the fact that Reservoir #1 has the most distant sites and lowest residuals.</a:t>
            </a:r>
            <a:endParaRPr lang="en-US" baseline="0" dirty="0"/>
          </a:p>
        </p:txBody>
      </p:sp>
      <p:sp>
        <p:nvSpPr>
          <p:cNvPr id="4" name="Slide Number Placeholder 3"/>
          <p:cNvSpPr>
            <a:spLocks noGrp="1"/>
          </p:cNvSpPr>
          <p:nvPr>
            <p:ph type="sldNum" sz="quarter" idx="10"/>
          </p:nvPr>
        </p:nvSpPr>
        <p:spPr/>
        <p:txBody>
          <a:bodyPr/>
          <a:lstStyle/>
          <a:p>
            <a:fld id="{A8C2A7D1-29C4-4F75-BFDF-2FB8EB147569}" type="slidenum">
              <a:rPr lang="en-US" smtClean="0"/>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 compared the metered water usage of each</a:t>
            </a:r>
            <a:r>
              <a:rPr lang="en-US" baseline="0" dirty="0" smtClean="0"/>
              <a:t> test site and compared the Cl</a:t>
            </a:r>
            <a:r>
              <a:rPr lang="en-US" baseline="-25000" dirty="0" smtClean="0"/>
              <a:t>2</a:t>
            </a:r>
            <a:r>
              <a:rPr lang="en-US" baseline="0" dirty="0" smtClean="0"/>
              <a:t> between sites with similar distance from the pump station.</a:t>
            </a:r>
          </a:p>
          <a:p>
            <a:endParaRPr lang="en-US" baseline="0" dirty="0" smtClean="0"/>
          </a:p>
          <a:p>
            <a:r>
              <a:rPr lang="en-US" baseline="0" dirty="0" smtClean="0"/>
              <a:t>Overall, the test sites with more water usage had higher residual chlorine values or the difference in chlorine was minimized with sites that had higher usage. </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For example, we can see between sites D, E, &amp; F that F has the greatest distance and highest water usage and the highest Cl</a:t>
            </a:r>
            <a:r>
              <a:rPr lang="en-US" baseline="-25000" dirty="0" smtClean="0"/>
              <a:t>2</a:t>
            </a:r>
            <a:r>
              <a:rPr lang="en-US" baseline="0" dirty="0" smtClean="0"/>
              <a:t> values.</a:t>
            </a:r>
            <a:endParaRPr lang="en-US" baseline="-25000" dirty="0" smtClean="0"/>
          </a:p>
          <a:p>
            <a:endParaRPr lang="en-US" baseline="0" dirty="0" smtClean="0"/>
          </a:p>
          <a:p>
            <a:r>
              <a:rPr lang="en-US" baseline="0" dirty="0" smtClean="0"/>
              <a:t>Sites K and L (in orange) have a 14.6 miles difference in distance but their Cl</a:t>
            </a:r>
            <a:r>
              <a:rPr lang="en-US" baseline="-25000" dirty="0" smtClean="0"/>
              <a:t>2</a:t>
            </a:r>
            <a:r>
              <a:rPr lang="en-US" baseline="0" dirty="0" smtClean="0"/>
              <a:t> values are fairly similar.  Site L has significantly more water usage than site K, indicating that increased water usage at site L is helping the Cl</a:t>
            </a:r>
            <a:r>
              <a:rPr lang="en-US" baseline="-25000" dirty="0" smtClean="0"/>
              <a:t>2</a:t>
            </a:r>
            <a:r>
              <a:rPr lang="en-US" baseline="0" dirty="0" smtClean="0"/>
              <a:t> values be higher.</a:t>
            </a:r>
          </a:p>
          <a:p>
            <a:endParaRPr lang="en-US" baseline="0" dirty="0" smtClean="0"/>
          </a:p>
          <a:p>
            <a:r>
              <a:rPr lang="en-US" baseline="0" dirty="0" smtClean="0"/>
              <a:t>I did similar comparisons with other sites.</a:t>
            </a:r>
          </a:p>
          <a:p>
            <a:endParaRPr lang="en-US" baseline="0" dirty="0" smtClean="0"/>
          </a:p>
        </p:txBody>
      </p:sp>
      <p:sp>
        <p:nvSpPr>
          <p:cNvPr id="4" name="Slide Number Placeholder 3"/>
          <p:cNvSpPr>
            <a:spLocks noGrp="1"/>
          </p:cNvSpPr>
          <p:nvPr>
            <p:ph type="sldNum" sz="quarter" idx="10"/>
          </p:nvPr>
        </p:nvSpPr>
        <p:spPr/>
        <p:txBody>
          <a:bodyPr/>
          <a:lstStyle/>
          <a:p>
            <a:fld id="{A8C2A7D1-29C4-4F75-BFDF-2FB8EB147569}" type="slidenum">
              <a:rPr lang="en-US" smtClean="0"/>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51022"/>
            <a:r>
              <a:rPr lang="en-US" dirty="0" smtClean="0"/>
              <a:t>OLS </a:t>
            </a:r>
            <a:r>
              <a:rPr lang="en-US" baseline="0" dirty="0" smtClean="0"/>
              <a:t>is </a:t>
            </a:r>
            <a:r>
              <a:rPr lang="en-US" dirty="0" smtClean="0"/>
              <a:t>commonly the first step in spatial regression analysis</a:t>
            </a:r>
            <a:r>
              <a:rPr lang="en-US" baseline="0" dirty="0" smtClean="0"/>
              <a:t> - a</a:t>
            </a:r>
            <a:r>
              <a:rPr lang="en-US" dirty="0" smtClean="0"/>
              <a:t> single regression equation is created to model a process across the entire study region to</a:t>
            </a:r>
            <a:r>
              <a:rPr lang="en-US" baseline="0" dirty="0" smtClean="0"/>
              <a:t> </a:t>
            </a:r>
            <a:r>
              <a:rPr lang="en-US" dirty="0" smtClean="0"/>
              <a:t>predict </a:t>
            </a:r>
            <a:r>
              <a:rPr lang="en-US" baseline="0" dirty="0" smtClean="0"/>
              <a:t>Cl</a:t>
            </a:r>
            <a:r>
              <a:rPr lang="en-US" baseline="-25000" dirty="0" smtClean="0"/>
              <a:t>2</a:t>
            </a:r>
          </a:p>
          <a:p>
            <a:pPr defTabSz="951022"/>
            <a:r>
              <a:rPr lang="en-US" dirty="0" smtClean="0"/>
              <a:t> </a:t>
            </a:r>
          </a:p>
          <a:p>
            <a:r>
              <a:rPr lang="en-US" dirty="0" smtClean="0"/>
              <a:t>To perform OLS, I first needed</a:t>
            </a:r>
            <a:r>
              <a:rPr lang="en-US" baseline="0" dirty="0" smtClean="0"/>
              <a:t> to prepare the line work:</a:t>
            </a:r>
            <a:endParaRPr lang="en-US" dirty="0" smtClean="0"/>
          </a:p>
          <a:p>
            <a:r>
              <a:rPr lang="en-US" baseline="0" dirty="0" smtClean="0"/>
              <a:t>- First I removed extra vertices using the “Generalize” tool under the Editing toolbox. </a:t>
            </a:r>
          </a:p>
          <a:p>
            <a:r>
              <a:rPr lang="en-US" baseline="0" dirty="0" smtClean="0">
                <a:solidFill>
                  <a:schemeClr val="tx1"/>
                </a:solidFill>
              </a:rPr>
              <a:t>- Then I </a:t>
            </a:r>
            <a:r>
              <a:rPr lang="en-US" baseline="0" dirty="0" smtClean="0">
                <a:solidFill>
                  <a:srgbClr val="FF0000"/>
                </a:solidFill>
              </a:rPr>
              <a:t>a</a:t>
            </a:r>
            <a:r>
              <a:rPr lang="en-US" dirty="0" smtClean="0">
                <a:solidFill>
                  <a:srgbClr val="FF0000"/>
                </a:solidFill>
              </a:rPr>
              <a:t>dded vertices</a:t>
            </a:r>
            <a:r>
              <a:rPr lang="en-US" baseline="0" dirty="0" smtClean="0">
                <a:solidFill>
                  <a:srgbClr val="FF0000"/>
                </a:solidFill>
              </a:rPr>
              <a:t> every 100 ft using the Densify tool</a:t>
            </a:r>
          </a:p>
          <a:p>
            <a:r>
              <a:rPr lang="en-US" baseline="0" dirty="0" smtClean="0">
                <a:solidFill>
                  <a:srgbClr val="FF0000"/>
                </a:solidFill>
              </a:rPr>
              <a:t>- Finally, I split the lines into more even segments using the “Split Line at Vertices” tool under the Data Management </a:t>
            </a:r>
            <a:r>
              <a:rPr lang="en-US" baseline="0" dirty="0" smtClean="0">
                <a:solidFill>
                  <a:srgbClr val="FF0000"/>
                </a:solidFill>
                <a:sym typeface="Wingdings" panose="05000000000000000000" pitchFamily="2" charset="2"/>
              </a:rPr>
              <a:t> Features toolbox.</a:t>
            </a:r>
          </a:p>
          <a:p>
            <a:endParaRPr lang="en-US" baseline="0" dirty="0" smtClean="0">
              <a:solidFill>
                <a:srgbClr val="FF0000"/>
              </a:solidFill>
              <a:sym typeface="Wingdings" panose="05000000000000000000" pitchFamily="2" charset="2"/>
            </a:endParaRPr>
          </a:p>
          <a:p>
            <a:r>
              <a:rPr lang="en-US" baseline="0" dirty="0" smtClean="0">
                <a:solidFill>
                  <a:srgbClr val="FF0000"/>
                </a:solidFill>
                <a:sym typeface="Wingdings" panose="05000000000000000000" pitchFamily="2" charset="2"/>
              </a:rPr>
              <a:t>The explanatory variables must be in </a:t>
            </a:r>
            <a:r>
              <a:rPr lang="en-US" baseline="0" dirty="0" smtClean="0">
                <a:solidFill>
                  <a:srgbClr val="FF0000"/>
                </a:solidFill>
                <a:sym typeface="Wingdings" panose="05000000000000000000" pitchFamily="2" charset="2"/>
              </a:rPr>
              <a:t>numerical </a:t>
            </a:r>
            <a:r>
              <a:rPr lang="en-US" baseline="0" dirty="0" smtClean="0">
                <a:solidFill>
                  <a:srgbClr val="FF0000"/>
                </a:solidFill>
                <a:sym typeface="Wingdings" panose="05000000000000000000" pitchFamily="2" charset="2"/>
              </a:rPr>
              <a:t>form, so I used the relationships observed in the graphical analysis to assign low integers to less effective factors and higher values to more effective factors.</a:t>
            </a:r>
          </a:p>
          <a:p>
            <a:endParaRPr lang="en-US" baseline="0" dirty="0" smtClean="0">
              <a:solidFill>
                <a:srgbClr val="FF0000"/>
              </a:solidFill>
              <a:sym typeface="Wingdings" panose="05000000000000000000" pitchFamily="2" charset="2"/>
            </a:endParaRPr>
          </a:p>
          <a:p>
            <a:endParaRPr lang="en-US" dirty="0">
              <a:solidFill>
                <a:srgbClr val="FF0000"/>
              </a:solidFill>
            </a:endParaRPr>
          </a:p>
        </p:txBody>
      </p:sp>
      <p:sp>
        <p:nvSpPr>
          <p:cNvPr id="4" name="Slide Number Placeholder 3"/>
          <p:cNvSpPr>
            <a:spLocks noGrp="1"/>
          </p:cNvSpPr>
          <p:nvPr>
            <p:ph type="sldNum" sz="quarter" idx="10"/>
          </p:nvPr>
        </p:nvSpPr>
        <p:spPr/>
        <p:txBody>
          <a:bodyPr/>
          <a:lstStyle/>
          <a:p>
            <a:fld id="{A8C2A7D1-29C4-4F75-BFDF-2FB8EB147569}" type="slidenum">
              <a:rPr lang="en-US" smtClean="0"/>
              <a:pPr/>
              <a:t>16</a:t>
            </a:fld>
            <a:endParaRPr lang="en-US" dirty="0"/>
          </a:p>
        </p:txBody>
      </p:sp>
    </p:spTree>
    <p:extLst>
      <p:ext uri="{BB962C8B-B14F-4D97-AF65-F5344CB8AC3E}">
        <p14:creationId xmlns:p14="http://schemas.microsoft.com/office/powerpoint/2010/main" xmlns="" val="13253657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Constantia" pitchFamily="18" charset="0"/>
              </a:rPr>
              <a:t>Significant </a:t>
            </a:r>
            <a:r>
              <a:rPr lang="en-US" sz="1200" dirty="0" smtClean="0">
                <a:latin typeface="Constantia" pitchFamily="18" charset="0"/>
              </a:rPr>
              <a:t>model</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Constantia" pitchFamily="18" charset="0"/>
              </a:rPr>
              <a:t>Good model performance:</a:t>
            </a:r>
            <a:endParaRPr lang="en-US" sz="1200" dirty="0" smtClean="0">
              <a:latin typeface="Constantia"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Constantia" pitchFamily="18" charset="0"/>
              </a:rPr>
              <a:t>- </a:t>
            </a:r>
            <a:r>
              <a:rPr lang="en-US" sz="1200" dirty="0" err="1" smtClean="0">
                <a:latin typeface="Constantia" pitchFamily="18" charset="0"/>
              </a:rPr>
              <a:t>Akaike’s</a:t>
            </a:r>
            <a:r>
              <a:rPr lang="en-US" sz="1200" dirty="0" smtClean="0">
                <a:latin typeface="Constantia" pitchFamily="18" charset="0"/>
              </a:rPr>
              <a:t> Information Criterion</a:t>
            </a:r>
            <a:r>
              <a:rPr lang="en-US" sz="1200" baseline="0" dirty="0" smtClean="0">
                <a:latin typeface="Constantia" pitchFamily="18" charset="0"/>
              </a:rPr>
              <a:t> (</a:t>
            </a:r>
            <a:r>
              <a:rPr lang="en-US" sz="1200" baseline="0" dirty="0" err="1" smtClean="0">
                <a:latin typeface="Constantia" pitchFamily="18" charset="0"/>
              </a:rPr>
              <a:t>AICc</a:t>
            </a:r>
            <a:r>
              <a:rPr lang="en-US" sz="1200" baseline="0" dirty="0" smtClean="0">
                <a:latin typeface="Constantia" pitchFamily="18" charset="0"/>
              </a:rPr>
              <a:t>)</a:t>
            </a:r>
            <a:r>
              <a:rPr lang="en-US" sz="1200" dirty="0" smtClean="0">
                <a:latin typeface="Constantia" pitchFamily="18" charset="0"/>
              </a:rPr>
              <a:t> </a:t>
            </a:r>
            <a:r>
              <a:rPr lang="en-US" sz="1200" dirty="0" smtClean="0">
                <a:latin typeface="Constantia" pitchFamily="18" charset="0"/>
              </a:rPr>
              <a:t>is</a:t>
            </a:r>
            <a:r>
              <a:rPr lang="en-US" sz="1200" baseline="0" dirty="0" smtClean="0">
                <a:latin typeface="Constantia" pitchFamily="18" charset="0"/>
              </a:rPr>
              <a:t> a widely used mathematical statistic to </a:t>
            </a:r>
            <a:r>
              <a:rPr lang="en-US" sz="1200" dirty="0" smtClean="0">
                <a:latin typeface="Constantia" pitchFamily="18" charset="0"/>
              </a:rPr>
              <a:t>measure model</a:t>
            </a:r>
            <a:r>
              <a:rPr lang="en-US" sz="1200" baseline="0" dirty="0" smtClean="0">
                <a:latin typeface="Constantia" pitchFamily="18" charset="0"/>
              </a:rPr>
              <a:t> performance and the lower the value, the better. My model had g</a:t>
            </a:r>
            <a:r>
              <a:rPr lang="en-US" sz="1200" dirty="0" smtClean="0">
                <a:latin typeface="Constantia" pitchFamily="18" charset="0"/>
              </a:rPr>
              <a:t>ood model performance (AICc = - 19148.8) </a:t>
            </a:r>
            <a:endParaRPr lang="en-US" sz="1200" dirty="0" smtClean="0">
              <a:latin typeface="Constantia"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Constantia" pitchFamily="18" charset="0"/>
              </a:rPr>
              <a:t>- Adjusted </a:t>
            </a:r>
            <a:r>
              <a:rPr lang="en-US" sz="1200" dirty="0" err="1" smtClean="0">
                <a:latin typeface="Constantia" pitchFamily="18" charset="0"/>
              </a:rPr>
              <a:t>R</a:t>
            </a:r>
            <a:r>
              <a:rPr lang="en-US" sz="1200" baseline="30000" dirty="0" err="1" smtClean="0">
                <a:latin typeface="Constantia" pitchFamily="18" charset="0"/>
              </a:rPr>
              <a:t>2</a:t>
            </a:r>
            <a:r>
              <a:rPr lang="en-US" sz="1200" baseline="30000" dirty="0" smtClean="0">
                <a:latin typeface="Constantia" pitchFamily="18" charset="0"/>
              </a:rPr>
              <a:t> </a:t>
            </a:r>
            <a:r>
              <a:rPr lang="en-US" sz="1200" baseline="0" dirty="0" smtClean="0">
                <a:latin typeface="Constantia" pitchFamily="18" charset="0"/>
              </a:rPr>
              <a:t> = .73 </a:t>
            </a:r>
            <a:r>
              <a:rPr lang="en-US" sz="1200" baseline="0" dirty="0" smtClean="0">
                <a:latin typeface="Constantia" pitchFamily="18" charset="0"/>
                <a:sym typeface="Wingdings" pitchFamily="2" charset="2"/>
              </a:rPr>
              <a:t> </a:t>
            </a:r>
            <a:r>
              <a:rPr lang="en-US" sz="1200" baseline="0" dirty="0" smtClean="0">
                <a:latin typeface="Constantia" pitchFamily="18" charset="0"/>
              </a:rPr>
              <a:t>73% - indicates that the model (explanatory variables) explains 73% of the variation in the dependent variable;  the higher the value the better</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latin typeface="Constantia"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Constantia" pitchFamily="18" charset="0"/>
              </a:rPr>
              <a:t>Residuals displayed positive</a:t>
            </a:r>
            <a:r>
              <a:rPr lang="en-US" sz="1200" baseline="0" dirty="0" smtClean="0">
                <a:latin typeface="Constantia" pitchFamily="18" charset="0"/>
              </a:rPr>
              <a:t> </a:t>
            </a:r>
            <a:r>
              <a:rPr lang="en-US" sz="1200" dirty="0" smtClean="0">
                <a:latin typeface="Constantia" pitchFamily="18" charset="0"/>
              </a:rPr>
              <a:t>spatial autocorrelation meaning</a:t>
            </a:r>
            <a:r>
              <a:rPr lang="en-US" sz="1200" baseline="0" dirty="0" smtClean="0">
                <a:latin typeface="Constantia" pitchFamily="18" charset="0"/>
              </a:rPr>
              <a:t> the model is biased.  But this is hard to avoid with linear features where pipes of the same length and material are going to be near each other.</a:t>
            </a:r>
            <a:endParaRPr lang="en-US" sz="1200" dirty="0" smtClean="0">
              <a:latin typeface="Constantia" pitchFamily="18" charset="0"/>
            </a:endParaRPr>
          </a:p>
          <a:p>
            <a:endParaRPr lang="en-US" dirty="0" smtClean="0"/>
          </a:p>
          <a:p>
            <a:r>
              <a:rPr lang="en-US" dirty="0" smtClean="0"/>
              <a:t>Material – matched</a:t>
            </a:r>
            <a:r>
              <a:rPr lang="en-US" baseline="0" dirty="0" smtClean="0"/>
              <a:t> research and analysis</a:t>
            </a:r>
          </a:p>
          <a:p>
            <a:r>
              <a:rPr lang="en-US" baseline="0" dirty="0" smtClean="0"/>
              <a:t>Length – matched research and analysis</a:t>
            </a:r>
          </a:p>
          <a:p>
            <a:r>
              <a:rPr lang="en-US" baseline="0" dirty="0" smtClean="0"/>
              <a:t>Source (turnover) – matched graphical analysis</a:t>
            </a:r>
          </a:p>
          <a:p>
            <a:r>
              <a:rPr lang="en-US" baseline="0" dirty="0" smtClean="0"/>
              <a:t>Diameter – matched graphical analysis but not literary research</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A8C2A7D1-29C4-4F75-BFDF-2FB8EB147569}" type="slidenum">
              <a:rPr lang="en-US" smtClean="0"/>
              <a:pPr/>
              <a:t>17</a:t>
            </a:fld>
            <a:endParaRPr lang="en-US" dirty="0"/>
          </a:p>
        </p:txBody>
      </p:sp>
    </p:spTree>
    <p:extLst>
      <p:ext uri="{BB962C8B-B14F-4D97-AF65-F5344CB8AC3E}">
        <p14:creationId xmlns:p14="http://schemas.microsoft.com/office/powerpoint/2010/main" xmlns="" val="36687868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289">
              <a:defRPr/>
            </a:pPr>
            <a:r>
              <a:rPr lang="en-US" cap="small" dirty="0" smtClean="0"/>
              <a:t>GWR</a:t>
            </a:r>
            <a:r>
              <a:rPr lang="en-US" b="1" cap="small" dirty="0" smtClean="0"/>
              <a:t> - </a:t>
            </a:r>
            <a:r>
              <a:rPr lang="en-US" dirty="0" smtClean="0"/>
              <a:t>creates a local regression equation for each feature in the dataset,  which provides statistics on the relationships between variables </a:t>
            </a:r>
          </a:p>
          <a:p>
            <a:endParaRPr lang="en-US" dirty="0" smtClean="0"/>
          </a:p>
          <a:p>
            <a:r>
              <a:rPr lang="en-US" dirty="0" err="1" smtClean="0"/>
              <a:t>GWR</a:t>
            </a:r>
            <a:r>
              <a:rPr lang="en-US" dirty="0" smtClean="0"/>
              <a:t> doesn’t work with line</a:t>
            </a:r>
            <a:r>
              <a:rPr lang="en-US" baseline="0" dirty="0" smtClean="0"/>
              <a:t> features, therefore I used the “Feature to Point” tool in the Data Management </a:t>
            </a:r>
            <a:r>
              <a:rPr lang="en-US" baseline="0" dirty="0" smtClean="0">
                <a:sym typeface="Wingdings" panose="05000000000000000000" pitchFamily="2" charset="2"/>
              </a:rPr>
              <a:t> Features toolbox to convert the pipelines to points.</a:t>
            </a:r>
          </a:p>
          <a:p>
            <a:endParaRPr lang="en-US" baseline="0" dirty="0" smtClean="0">
              <a:sym typeface="Wingdings" panose="05000000000000000000" pitchFamily="2" charset="2"/>
            </a:endParaRPr>
          </a:p>
          <a:p>
            <a:pPr>
              <a:buNone/>
            </a:pPr>
            <a:r>
              <a:rPr lang="en-US" dirty="0" smtClean="0">
                <a:latin typeface="Constantia" pitchFamily="18" charset="0"/>
              </a:rPr>
              <a:t>Results:</a:t>
            </a:r>
          </a:p>
          <a:p>
            <a:r>
              <a:rPr lang="en-US" dirty="0" smtClean="0">
                <a:latin typeface="Constantia" pitchFamily="18" charset="0"/>
              </a:rPr>
              <a:t>Good model fit,</a:t>
            </a:r>
          </a:p>
          <a:p>
            <a:r>
              <a:rPr lang="en-US" dirty="0" smtClean="0">
                <a:latin typeface="Constantia" pitchFamily="18" charset="0"/>
              </a:rPr>
              <a:t>low residual squares (.003178) – the</a:t>
            </a:r>
            <a:r>
              <a:rPr lang="en-US" baseline="0" dirty="0" smtClean="0">
                <a:latin typeface="Constantia" pitchFamily="18" charset="0"/>
              </a:rPr>
              <a:t> smaller the number, the closer the fit of the GWR to the observed data</a:t>
            </a:r>
            <a:endParaRPr lang="en-US" dirty="0" smtClean="0">
              <a:latin typeface="Constantia" pitchFamily="18" charset="0"/>
            </a:endParaRPr>
          </a:p>
          <a:p>
            <a:pPr defTabSz="942289"/>
            <a:r>
              <a:rPr lang="en-US" dirty="0" smtClean="0">
                <a:latin typeface="Constantia" pitchFamily="18" charset="0"/>
              </a:rPr>
              <a:t>AICc = -18350.87</a:t>
            </a:r>
            <a:r>
              <a:rPr lang="en-US" baseline="0" dirty="0" smtClean="0">
                <a:latin typeface="Constantia" pitchFamily="18" charset="0"/>
              </a:rPr>
              <a:t> </a:t>
            </a:r>
            <a:r>
              <a:rPr lang="en-US" dirty="0" smtClean="0">
                <a:latin typeface="Constantia" pitchFamily="18" charset="0"/>
              </a:rPr>
              <a:t>- measures</a:t>
            </a:r>
            <a:r>
              <a:rPr lang="en-US" baseline="0" dirty="0" smtClean="0">
                <a:latin typeface="Constantia" pitchFamily="18" charset="0"/>
              </a:rPr>
              <a:t> model performance; lower values have better fit to observed data</a:t>
            </a:r>
            <a:endParaRPr lang="en-US" dirty="0" smtClean="0">
              <a:latin typeface="Constantia" pitchFamily="18" charset="0"/>
            </a:endParaRPr>
          </a:p>
          <a:p>
            <a:r>
              <a:rPr lang="en-US" dirty="0" smtClean="0">
                <a:latin typeface="Constantia" pitchFamily="18" charset="0"/>
              </a:rPr>
              <a:t>R</a:t>
            </a:r>
            <a:r>
              <a:rPr lang="en-US" baseline="30000" dirty="0" smtClean="0">
                <a:latin typeface="Constantia" pitchFamily="18" charset="0"/>
              </a:rPr>
              <a:t>2</a:t>
            </a:r>
            <a:r>
              <a:rPr lang="en-US" dirty="0" smtClean="0">
                <a:latin typeface="Constantia" pitchFamily="18" charset="0"/>
              </a:rPr>
              <a:t> = 58% - measures</a:t>
            </a:r>
            <a:r>
              <a:rPr lang="en-US" baseline="0" dirty="0" smtClean="0">
                <a:latin typeface="Constantia" pitchFamily="18" charset="0"/>
              </a:rPr>
              <a:t> goodness of fit; ranges 0-1.0; higher values are better</a:t>
            </a:r>
            <a:endParaRPr lang="en-US" dirty="0" smtClean="0">
              <a:latin typeface="Constantia" pitchFamily="18" charset="0"/>
            </a:endParaRPr>
          </a:p>
          <a:p>
            <a:endParaRPr lang="en-US" dirty="0"/>
          </a:p>
        </p:txBody>
      </p:sp>
      <p:sp>
        <p:nvSpPr>
          <p:cNvPr id="4" name="Slide Number Placeholder 3"/>
          <p:cNvSpPr>
            <a:spLocks noGrp="1"/>
          </p:cNvSpPr>
          <p:nvPr>
            <p:ph type="sldNum" sz="quarter" idx="10"/>
          </p:nvPr>
        </p:nvSpPr>
        <p:spPr/>
        <p:txBody>
          <a:bodyPr/>
          <a:lstStyle/>
          <a:p>
            <a:fld id="{A8C2A7D1-29C4-4F75-BFDF-2FB8EB147569}" type="slidenum">
              <a:rPr lang="en-US" smtClean="0"/>
              <a:pPr/>
              <a:t>18</a:t>
            </a:fld>
            <a:endParaRPr lang="en-US" dirty="0"/>
          </a:p>
        </p:txBody>
      </p:sp>
    </p:spTree>
    <p:extLst>
      <p:ext uri="{BB962C8B-B14F-4D97-AF65-F5344CB8AC3E}">
        <p14:creationId xmlns:p14="http://schemas.microsoft.com/office/powerpoint/2010/main" xmlns="" val="32195149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Path distance analysis determines the </a:t>
            </a:r>
            <a:r>
              <a:rPr lang="en-US" b="1" dirty="0" smtClean="0"/>
              <a:t>"cost" of travel from a source to each cell on a raster</a:t>
            </a:r>
            <a:r>
              <a:rPr lang="en-US" dirty="0" smtClean="0"/>
              <a:t> by considering a cost surface (weighted cell values for certain factors) and the surface distance (elevation layer)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 applied</a:t>
            </a:r>
            <a:r>
              <a:rPr lang="en-US" baseline="0" dirty="0" smtClean="0"/>
              <a:t> the path distance analysis to the entire water network.</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Using the relationship</a:t>
            </a:r>
            <a:r>
              <a:rPr lang="en-US" baseline="0" dirty="0" smtClean="0"/>
              <a:t> </a:t>
            </a:r>
            <a:r>
              <a:rPr lang="en-US" dirty="0" smtClean="0"/>
              <a:t>results from the regression </a:t>
            </a:r>
            <a:r>
              <a:rPr lang="en-US" baseline="0" dirty="0" smtClean="0"/>
              <a:t>and graphical trend analysis, I assigned weights to the water system attributes and created </a:t>
            </a:r>
            <a:r>
              <a:rPr lang="en-US" b="1" baseline="0" dirty="0" smtClean="0"/>
              <a:t>weighted r</a:t>
            </a:r>
            <a:r>
              <a:rPr lang="en-US" b="1" dirty="0" smtClean="0"/>
              <a:t>aster layers </a:t>
            </a:r>
            <a:r>
              <a:rPr lang="en-US" b="1" dirty="0" smtClean="0"/>
              <a:t>(cell</a:t>
            </a:r>
            <a:r>
              <a:rPr lang="en-US" b="1" baseline="0" dirty="0" smtClean="0"/>
              <a:t> size = 20) </a:t>
            </a:r>
            <a:r>
              <a:rPr lang="en-US" dirty="0" smtClean="0"/>
              <a:t>where </a:t>
            </a:r>
            <a:r>
              <a:rPr lang="en-US" dirty="0" smtClean="0"/>
              <a:t>attributes with greater</a:t>
            </a:r>
            <a:r>
              <a:rPr lang="en-US" baseline="0" dirty="0" smtClean="0"/>
              <a:t> influence </a:t>
            </a:r>
            <a:r>
              <a:rPr lang="en-US" baseline="0" dirty="0" smtClean="0"/>
              <a:t>received </a:t>
            </a:r>
            <a:r>
              <a:rPr lang="en-US" baseline="0" dirty="0" smtClean="0"/>
              <a:t>a higher weight, and less influence </a:t>
            </a:r>
            <a:r>
              <a:rPr lang="en-US" baseline="0" dirty="0" smtClean="0"/>
              <a:t>were </a:t>
            </a:r>
            <a:r>
              <a:rPr lang="en-US" baseline="0" dirty="0" smtClean="0"/>
              <a:t>given a lower </a:t>
            </a:r>
            <a:r>
              <a:rPr lang="en-US" dirty="0" smtClean="0"/>
              <a:t>weight.</a:t>
            </a:r>
          </a:p>
          <a:p>
            <a:pPr defTabSz="942289">
              <a:defRPr/>
            </a:pPr>
            <a:endParaRPr lang="en-US" baseline="0" dirty="0" smtClean="0"/>
          </a:p>
          <a:p>
            <a:pPr defTabSz="942289">
              <a:defRPr/>
            </a:pPr>
            <a:r>
              <a:rPr lang="en-US" baseline="0" dirty="0" smtClean="0"/>
              <a:t>For features that had Null values in the attribute field, I entered zero because you need to have a value here otherwise the feature will be excluded in the path distance analysis, but I didn’t want to give it too much weight and skew the results.</a:t>
            </a:r>
            <a:endParaRPr lang="en-US" dirty="0" smtClean="0"/>
          </a:p>
          <a:p>
            <a:endParaRPr lang="en-US" dirty="0" smtClean="0"/>
          </a:p>
          <a:p>
            <a:r>
              <a:rPr lang="en-US" dirty="0" smtClean="0"/>
              <a:t>I reclassified the diameter layer to be</a:t>
            </a:r>
            <a:r>
              <a:rPr lang="en-US" baseline="0" dirty="0" smtClean="0"/>
              <a:t> on a more consistent scale with the other factors.</a:t>
            </a:r>
          </a:p>
          <a:p>
            <a:endParaRPr lang="en-US" dirty="0" smtClean="0"/>
          </a:p>
          <a:p>
            <a:r>
              <a:rPr lang="en-US" dirty="0" smtClean="0"/>
              <a:t>I then used the </a:t>
            </a:r>
            <a:r>
              <a:rPr lang="en-US" b="1" dirty="0" smtClean="0"/>
              <a:t>Raster Calculator </a:t>
            </a:r>
            <a:r>
              <a:rPr lang="en-US" dirty="0" smtClean="0"/>
              <a:t>tool to add the weighted rasters to create an overall </a:t>
            </a:r>
            <a:r>
              <a:rPr lang="en-US" b="1" dirty="0" smtClean="0"/>
              <a:t>cost surface </a:t>
            </a:r>
            <a:r>
              <a:rPr lang="en-US" b="1" dirty="0" smtClean="0"/>
              <a:t>layer</a:t>
            </a:r>
            <a:endParaRPr lang="en-US" baseline="0" dirty="0" smtClean="0"/>
          </a:p>
        </p:txBody>
      </p:sp>
      <p:sp>
        <p:nvSpPr>
          <p:cNvPr id="4" name="Slide Number Placeholder 3"/>
          <p:cNvSpPr>
            <a:spLocks noGrp="1"/>
          </p:cNvSpPr>
          <p:nvPr>
            <p:ph type="sldNum" sz="quarter" idx="10"/>
          </p:nvPr>
        </p:nvSpPr>
        <p:spPr/>
        <p:txBody>
          <a:bodyPr/>
          <a:lstStyle/>
          <a:p>
            <a:fld id="{A8C2A7D1-29C4-4F75-BFDF-2FB8EB147569}" type="slidenum">
              <a:rPr lang="en-US" smtClean="0"/>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b="0" baseline="0" dirty="0" smtClean="0"/>
              <a:t>Chlorine is the most commonly used drinking water disinfectant primarily because it is </a:t>
            </a:r>
            <a:r>
              <a:rPr lang="en-US" b="1" baseline="0" dirty="0" smtClean="0"/>
              <a:t>inexpensive and very effective.  </a:t>
            </a:r>
            <a:r>
              <a:rPr lang="en-US" baseline="0" dirty="0" smtClean="0"/>
              <a:t>It</a:t>
            </a:r>
            <a:r>
              <a:rPr lang="en-US" dirty="0" smtClean="0"/>
              <a:t> is added </a:t>
            </a:r>
            <a:r>
              <a:rPr lang="en-US" baseline="0" dirty="0" smtClean="0"/>
              <a:t>to water at a </a:t>
            </a:r>
            <a:r>
              <a:rPr lang="en-US" b="1" baseline="0" dirty="0" smtClean="0"/>
              <a:t>treatment plant</a:t>
            </a:r>
            <a:r>
              <a:rPr lang="en-US" baseline="0" dirty="0" smtClean="0"/>
              <a:t> where is </a:t>
            </a:r>
            <a:r>
              <a:rPr lang="en-US" b="1" baseline="0" dirty="0" smtClean="0"/>
              <a:t>reacts with organic and inorganic materials</a:t>
            </a:r>
            <a:r>
              <a:rPr lang="en-US" baseline="0" dirty="0" smtClean="0"/>
              <a:t>.</a:t>
            </a:r>
            <a:endParaRPr lang="en-US" dirty="0" smtClean="0"/>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chlorine</a:t>
            </a:r>
            <a:r>
              <a:rPr lang="en-US" baseline="0" dirty="0" smtClean="0"/>
              <a:t> that remains after the initial reactions is called free or </a:t>
            </a:r>
            <a:r>
              <a:rPr lang="en-US" b="1" baseline="0" dirty="0" smtClean="0"/>
              <a:t>residual chlorine</a:t>
            </a:r>
            <a:r>
              <a:rPr lang="en-US" b="0" baseline="0" dirty="0" smtClean="0"/>
              <a:t>.  It</a:t>
            </a:r>
            <a:r>
              <a:rPr lang="en-US" baseline="0" dirty="0" smtClean="0"/>
              <a:t> travels through the distribution system where it continues to disinfect the water.  It gets used up through </a:t>
            </a:r>
            <a:r>
              <a:rPr lang="en-US" b="1" baseline="0" dirty="0" smtClean="0"/>
              <a:t>interactions</a:t>
            </a:r>
            <a:r>
              <a:rPr lang="en-US" baseline="0" dirty="0" smtClean="0"/>
              <a:t> with </a:t>
            </a:r>
            <a:r>
              <a:rPr lang="en-US" b="1" baseline="0" dirty="0" smtClean="0"/>
              <a:t>microbes and pipe material which</a:t>
            </a:r>
            <a:r>
              <a:rPr lang="en-US" baseline="0" dirty="0" smtClean="0"/>
              <a:t> </a:t>
            </a:r>
            <a:r>
              <a:rPr lang="en-US" b="1" baseline="0" dirty="0" smtClean="0"/>
              <a:t>reduces the Cl</a:t>
            </a:r>
            <a:r>
              <a:rPr lang="en-US" b="1" baseline="-25000" dirty="0" smtClean="0"/>
              <a:t>2</a:t>
            </a:r>
            <a:r>
              <a:rPr lang="en-US" b="1" baseline="0" dirty="0" smtClean="0"/>
              <a:t> levels </a:t>
            </a:r>
            <a:r>
              <a:rPr lang="en-US" baseline="0" dirty="0" smtClean="0"/>
              <a:t>as it reaches the end of the distribution line. </a:t>
            </a:r>
            <a:r>
              <a:rPr lang="en-US" b="1" dirty="0" smtClean="0"/>
              <a:t>The </a:t>
            </a:r>
            <a:r>
              <a:rPr lang="en-US" b="1" u="sng" dirty="0" smtClean="0"/>
              <a:t>most common indicator </a:t>
            </a:r>
            <a:r>
              <a:rPr lang="en-US" b="1" dirty="0" smtClean="0"/>
              <a:t>of water quality is the measure of residual</a:t>
            </a:r>
            <a:r>
              <a:rPr lang="en-US" b="1" baseline="0" dirty="0" smtClean="0"/>
              <a:t> chlorine at endpoints in the water system.</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Minimum levels need to be maintained to ensure sufficient disinfection takes place. </a:t>
            </a:r>
            <a:r>
              <a:rPr lang="en-US" dirty="0" smtClean="0"/>
              <a:t>The Environmental Protection Agency requires a </a:t>
            </a:r>
            <a:r>
              <a:rPr lang="en-US" b="1" dirty="0" smtClean="0"/>
              <a:t>"detectable" </a:t>
            </a:r>
            <a:r>
              <a:rPr lang="en-US" dirty="0" smtClean="0"/>
              <a:t>level of residual chlorine – (CDC suggests 0.2 mg/L, however several other sources state 0.5 mg/L should be the minimum.)</a:t>
            </a:r>
          </a:p>
          <a:p>
            <a:endParaRPr lang="en-US" dirty="0" smtClean="0"/>
          </a:p>
          <a:p>
            <a:r>
              <a:rPr lang="en-US" dirty="0" smtClean="0"/>
              <a:t>Water</a:t>
            </a:r>
            <a:r>
              <a:rPr lang="en-US" baseline="0" dirty="0" smtClean="0"/>
              <a:t> samples are regularly taken and tested throughout the city to determine the level of residual Cl</a:t>
            </a:r>
            <a:r>
              <a:rPr lang="en-US" baseline="-25000" dirty="0" smtClean="0"/>
              <a:t>2</a:t>
            </a:r>
            <a:r>
              <a:rPr lang="en-US" baseline="0" dirty="0" smtClean="0"/>
              <a:t>. </a:t>
            </a:r>
          </a:p>
          <a:p>
            <a:endParaRPr lang="en-US" baseline="0" dirty="0" smtClean="0"/>
          </a:p>
        </p:txBody>
      </p:sp>
      <p:sp>
        <p:nvSpPr>
          <p:cNvPr id="4" name="Slide Number Placeholder 3"/>
          <p:cNvSpPr>
            <a:spLocks noGrp="1"/>
          </p:cNvSpPr>
          <p:nvPr>
            <p:ph type="sldNum" sz="quarter" idx="10"/>
          </p:nvPr>
        </p:nvSpPr>
        <p:spPr/>
        <p:txBody>
          <a:bodyPr/>
          <a:lstStyle/>
          <a:p>
            <a:fld id="{A8C2A7D1-29C4-4F75-BFDF-2FB8EB147569}"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 are the results</a:t>
            </a:r>
            <a:r>
              <a:rPr lang="en-US" baseline="0" dirty="0" smtClean="0"/>
              <a:t> of the path distance analysis where we can see that the outer parts of the system have a higher cost than the more centralized locations.  </a:t>
            </a:r>
          </a:p>
          <a:p>
            <a:endParaRPr lang="en-US" baseline="0" dirty="0" smtClean="0"/>
          </a:p>
          <a:p>
            <a:r>
              <a:rPr lang="en-US" baseline="0" dirty="0" smtClean="0"/>
              <a:t>It is interesting to see the red area on the line headed to site L.  This might be an area to test to ensure sufficient Cl</a:t>
            </a:r>
            <a:r>
              <a:rPr lang="en-US" baseline="-25000" dirty="0" smtClean="0"/>
              <a:t>2</a:t>
            </a:r>
            <a:r>
              <a:rPr lang="en-US" baseline="0" dirty="0" smtClean="0"/>
              <a:t> values are present.</a:t>
            </a:r>
            <a:endParaRPr lang="en-US" dirty="0"/>
          </a:p>
        </p:txBody>
      </p:sp>
      <p:sp>
        <p:nvSpPr>
          <p:cNvPr id="4" name="Slide Number Placeholder 3"/>
          <p:cNvSpPr>
            <a:spLocks noGrp="1"/>
          </p:cNvSpPr>
          <p:nvPr>
            <p:ph type="sldNum" sz="quarter" idx="10"/>
          </p:nvPr>
        </p:nvSpPr>
        <p:spPr/>
        <p:txBody>
          <a:bodyPr/>
          <a:lstStyle/>
          <a:p>
            <a:fld id="{A8C2A7D1-29C4-4F75-BFDF-2FB8EB147569}" type="slidenum">
              <a:rPr lang="en-US" smtClean="0"/>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42289">
              <a:defRPr/>
            </a:pPr>
            <a:r>
              <a:rPr lang="en-US" dirty="0" smtClean="0"/>
              <a:t>I used interpolation to visualize</a:t>
            </a:r>
            <a:r>
              <a:rPr lang="en-US" baseline="0" dirty="0" smtClean="0"/>
              <a:t> the overall dispersion of Cl</a:t>
            </a:r>
            <a:r>
              <a:rPr lang="en-US" baseline="-25000" dirty="0" smtClean="0"/>
              <a:t>2</a:t>
            </a:r>
            <a:r>
              <a:rPr lang="en-US" baseline="0" dirty="0" smtClean="0"/>
              <a:t> throughout the city</a:t>
            </a:r>
            <a:endParaRPr lang="en-US" dirty="0" smtClean="0"/>
          </a:p>
          <a:p>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I used ordinary</a:t>
            </a:r>
            <a:r>
              <a:rPr lang="en-US" baseline="0" dirty="0" smtClean="0"/>
              <a:t> kriging with an exponential </a:t>
            </a:r>
            <a:r>
              <a:rPr lang="en-US" baseline="0" dirty="0" err="1" smtClean="0"/>
              <a:t>semivariagram</a:t>
            </a:r>
            <a:r>
              <a:rPr lang="en-US" baseline="0" dirty="0" smtClean="0"/>
              <a:t> </a:t>
            </a:r>
            <a:r>
              <a:rPr lang="en-US" sz="1200" kern="1200" dirty="0" smtClean="0">
                <a:solidFill>
                  <a:schemeClr val="tx1"/>
                </a:solidFill>
                <a:latin typeface="+mn-lt"/>
                <a:ea typeface="+mn-ea"/>
                <a:cs typeface="+mn-cs"/>
              </a:rPr>
              <a:t>(autocorrelation decreases exponentially with distance)</a:t>
            </a:r>
            <a:r>
              <a:rPr lang="en-US" baseline="0" dirty="0" smtClean="0"/>
              <a:t> </a:t>
            </a:r>
            <a:r>
              <a:rPr lang="en-US" baseline="0" dirty="0" smtClean="0"/>
              <a:t>and variable radius.  The Cl</a:t>
            </a:r>
            <a:r>
              <a:rPr lang="en-US" baseline="-25000" dirty="0" smtClean="0"/>
              <a:t>2</a:t>
            </a:r>
            <a:r>
              <a:rPr lang="en-US" baseline="0" dirty="0" smtClean="0"/>
              <a:t> averages for each season were interpolated and then combined using the cell statistics tool to find the mean values.</a:t>
            </a:r>
            <a:endParaRPr lang="en-US" baseline="-25000" dirty="0"/>
          </a:p>
        </p:txBody>
      </p:sp>
      <p:sp>
        <p:nvSpPr>
          <p:cNvPr id="4" name="Slide Number Placeholder 3"/>
          <p:cNvSpPr>
            <a:spLocks noGrp="1"/>
          </p:cNvSpPr>
          <p:nvPr>
            <p:ph type="sldNum" sz="quarter" idx="10"/>
          </p:nvPr>
        </p:nvSpPr>
        <p:spPr/>
        <p:txBody>
          <a:bodyPr/>
          <a:lstStyle/>
          <a:p>
            <a:fld id="{A8C2A7D1-29C4-4F75-BFDF-2FB8EB147569}" type="slidenum">
              <a:rPr lang="en-US" smtClean="0"/>
              <a:pPr/>
              <a:t>21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Recall that</a:t>
            </a:r>
            <a:r>
              <a:rPr lang="en-US" baseline="0" dirty="0" smtClean="0"/>
              <a:t> our objective was to determine if this approach could be used as a low cost alternative to model water quality factors without employing complex modeling software.  Given that, I have found that…</a:t>
            </a:r>
          </a:p>
          <a:p>
            <a:endParaRPr lang="en-US" dirty="0" smtClean="0"/>
          </a:p>
          <a:p>
            <a:r>
              <a:rPr lang="en-US" dirty="0" smtClean="0"/>
              <a:t>The most significant</a:t>
            </a:r>
            <a:r>
              <a:rPr lang="en-US" baseline="0" dirty="0" smtClean="0"/>
              <a:t> factors in water quality seem to be distance and water turnover.  Diameter and material may have some effect, but do not cause significant Cl</a:t>
            </a:r>
            <a:r>
              <a:rPr lang="en-US" baseline="-25000" dirty="0" smtClean="0"/>
              <a:t>2</a:t>
            </a:r>
            <a:r>
              <a:rPr lang="en-US" baseline="0" dirty="0" smtClean="0"/>
              <a:t> degradation</a:t>
            </a:r>
          </a:p>
          <a:p>
            <a:endParaRPr lang="en-US" baseline="0" dirty="0" smtClean="0"/>
          </a:p>
          <a:p>
            <a:r>
              <a:rPr lang="en-US" baseline="0" dirty="0" smtClean="0"/>
              <a:t>Using graphs helps to support or raise questions to the results of statistical analysis and are an important part to determine of your model is reflecting your distribution system.</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Some changes I would make to the analysis methods:</a:t>
            </a:r>
          </a:p>
          <a:p>
            <a:pPr marL="0" marR="0" indent="0" algn="l" defTabSz="914400" rtl="0" eaLnBrk="1" fontAlgn="auto" latinLnBrk="0" hangingPunct="1">
              <a:lnSpc>
                <a:spcPct val="100000"/>
              </a:lnSpc>
              <a:spcBef>
                <a:spcPts val="0"/>
              </a:spcBef>
              <a:spcAft>
                <a:spcPts val="0"/>
              </a:spcAft>
              <a:buClrTx/>
              <a:buSzTx/>
              <a:buFontTx/>
              <a:buChar char="-"/>
              <a:tabLst/>
              <a:defRPr/>
            </a:pPr>
            <a:r>
              <a:rPr lang="en-US" baseline="0" dirty="0" smtClean="0"/>
              <a:t> I found that GWR was not significant in this analysis and could be easily left out. </a:t>
            </a:r>
          </a:p>
          <a:p>
            <a:pPr marL="0" marR="0" indent="0" algn="l" defTabSz="914400" rtl="0" eaLnBrk="1" fontAlgn="auto" latinLnBrk="0" hangingPunct="1">
              <a:lnSpc>
                <a:spcPct val="100000"/>
              </a:lnSpc>
              <a:spcBef>
                <a:spcPts val="0"/>
              </a:spcBef>
              <a:spcAft>
                <a:spcPts val="0"/>
              </a:spcAft>
              <a:buClrTx/>
              <a:buSzTx/>
              <a:buFontTx/>
              <a:buChar char="-"/>
              <a:tabLst/>
              <a:defRPr/>
            </a:pPr>
            <a:r>
              <a:rPr lang="en-US" baseline="0" dirty="0" smtClean="0"/>
              <a:t> Since water tests are performed 1-2 times per month or every other month, I think it would have been better to obtain more frequent tests to ensure more accurate averages.</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greatest challenge to this or any analysis is the availability of data and making sure it is input into the GIS database.  I was able to gather data about the system using engineering drawings, water usage from the utility department, and Cl</a:t>
            </a:r>
            <a:r>
              <a:rPr lang="en-US" baseline="-25000" dirty="0" smtClean="0"/>
              <a:t>2</a:t>
            </a:r>
            <a:r>
              <a:rPr lang="en-US" baseline="0" dirty="0" smtClean="0"/>
              <a:t> values from the treatment plant and the testing organization.  This is information that municipalities should have access to and it would have to be gathered by the consultant anyway if they were to build the model.</a:t>
            </a:r>
          </a:p>
          <a:p>
            <a:endParaRPr lang="en-US" baseline="0" dirty="0" smtClean="0"/>
          </a:p>
          <a:p>
            <a:r>
              <a:rPr lang="en-US" dirty="0" smtClean="0"/>
              <a:t>The</a:t>
            </a:r>
            <a:r>
              <a:rPr lang="en-US" baseline="0" dirty="0" smtClean="0"/>
              <a:t> analysis is best performed using data over several years to establish a “normal” trend.  As new Cl</a:t>
            </a:r>
            <a:r>
              <a:rPr lang="en-US" baseline="-25000" dirty="0" smtClean="0"/>
              <a:t>2</a:t>
            </a:r>
            <a:r>
              <a:rPr lang="en-US" baseline="0" dirty="0" smtClean="0"/>
              <a:t> test are done, cities can determine if the values are within predictable ranges.  If values are way off, you can mostly focus on water usage changes since distance wouldn’t have changed or a possible hidden pipe break or leak that could be allowing contaminants into the system which would overwhelm the Cl</a:t>
            </a:r>
            <a:r>
              <a:rPr lang="en-US" baseline="-25000" dirty="0" smtClean="0"/>
              <a:t>2</a:t>
            </a:r>
            <a:r>
              <a:rPr lang="en-US" baseline="0" dirty="0" smtClean="0"/>
              <a:t> </a:t>
            </a:r>
          </a:p>
          <a:p>
            <a:endParaRPr lang="en-US" baseline="0" dirty="0" smtClean="0"/>
          </a:p>
          <a:p>
            <a:r>
              <a:rPr lang="en-US" baseline="0" dirty="0" smtClean="0">
                <a:solidFill>
                  <a:schemeClr val="accent5">
                    <a:lumMod val="60000"/>
                    <a:lumOff val="40000"/>
                  </a:schemeClr>
                </a:solidFill>
              </a:rPr>
              <a:t>Overall, I would recommend this analysis </a:t>
            </a:r>
            <a:r>
              <a:rPr lang="en-US" baseline="0" dirty="0" smtClean="0">
                <a:solidFill>
                  <a:schemeClr val="accent5">
                    <a:lumMod val="60000"/>
                    <a:lumOff val="40000"/>
                  </a:schemeClr>
                </a:solidFill>
              </a:rPr>
              <a:t>to </a:t>
            </a:r>
            <a:r>
              <a:rPr lang="en-US" baseline="0" dirty="0" smtClean="0">
                <a:solidFill>
                  <a:schemeClr val="accent5">
                    <a:lumMod val="60000"/>
                    <a:lumOff val="40000"/>
                  </a:schemeClr>
                </a:solidFill>
              </a:rPr>
              <a:t>municipalities as a way to </a:t>
            </a:r>
            <a:r>
              <a:rPr lang="en-US" baseline="0" dirty="0" smtClean="0">
                <a:solidFill>
                  <a:schemeClr val="accent5">
                    <a:lumMod val="60000"/>
                    <a:lumOff val="40000"/>
                  </a:schemeClr>
                </a:solidFill>
              </a:rPr>
              <a:t>analyze </a:t>
            </a:r>
            <a:r>
              <a:rPr lang="en-US" baseline="0" dirty="0" smtClean="0">
                <a:solidFill>
                  <a:schemeClr val="accent5">
                    <a:lumMod val="60000"/>
                    <a:lumOff val="40000"/>
                  </a:schemeClr>
                </a:solidFill>
              </a:rPr>
              <a:t>their infrastructure </a:t>
            </a:r>
            <a:r>
              <a:rPr lang="en-US" baseline="0" dirty="0" smtClean="0">
                <a:solidFill>
                  <a:schemeClr val="accent5">
                    <a:lumMod val="60000"/>
                    <a:lumOff val="40000"/>
                  </a:schemeClr>
                </a:solidFill>
              </a:rPr>
              <a:t>as a whole and </a:t>
            </a:r>
            <a:r>
              <a:rPr lang="en-US" baseline="0" dirty="0" smtClean="0">
                <a:solidFill>
                  <a:schemeClr val="accent5">
                    <a:lumMod val="60000"/>
                    <a:lumOff val="40000"/>
                  </a:schemeClr>
                </a:solidFill>
              </a:rPr>
              <a:t>identify normal trends throughout </a:t>
            </a:r>
            <a:r>
              <a:rPr lang="en-US" baseline="0" dirty="0" smtClean="0">
                <a:solidFill>
                  <a:schemeClr val="accent5">
                    <a:lumMod val="60000"/>
                    <a:lumOff val="40000"/>
                  </a:schemeClr>
                </a:solidFill>
              </a:rPr>
              <a:t>the town</a:t>
            </a:r>
            <a:r>
              <a:rPr lang="en-US" baseline="0" dirty="0" smtClean="0">
                <a:solidFill>
                  <a:schemeClr val="accent5">
                    <a:lumMod val="60000"/>
                    <a:lumOff val="40000"/>
                  </a:schemeClr>
                </a:solidFill>
              </a:rPr>
              <a:t>.  This analysis helps to raise awareness of the factors within a distribution system </a:t>
            </a:r>
            <a:r>
              <a:rPr lang="en-US" baseline="0" dirty="0" smtClean="0">
                <a:solidFill>
                  <a:schemeClr val="accent5">
                    <a:lumMod val="60000"/>
                    <a:lumOff val="40000"/>
                  </a:schemeClr>
                </a:solidFill>
              </a:rPr>
              <a:t>that are not apparent by reading tables of Cl</a:t>
            </a:r>
            <a:r>
              <a:rPr lang="en-US" baseline="-25000" dirty="0" smtClean="0">
                <a:solidFill>
                  <a:schemeClr val="accent5">
                    <a:lumMod val="60000"/>
                    <a:lumOff val="40000"/>
                  </a:schemeClr>
                </a:solidFill>
              </a:rPr>
              <a:t>2</a:t>
            </a:r>
            <a:r>
              <a:rPr lang="en-US" baseline="0" dirty="0" smtClean="0">
                <a:solidFill>
                  <a:schemeClr val="accent5">
                    <a:lumMod val="60000"/>
                    <a:lumOff val="40000"/>
                  </a:schemeClr>
                </a:solidFill>
              </a:rPr>
              <a:t> test values.  It creates a visual interpretation of how the system is behaving and allows the operators to be more proactive by focusing on areas that need the most maintenance attention.</a:t>
            </a:r>
            <a:endParaRPr lang="en-US" baseline="-25000" dirty="0" smtClean="0">
              <a:solidFill>
                <a:schemeClr val="accent5">
                  <a:lumMod val="60000"/>
                  <a:lumOff val="40000"/>
                </a:schemeClr>
              </a:solidFill>
            </a:endParaRPr>
          </a:p>
          <a:p>
            <a:endParaRPr lang="en-US" baseline="0" dirty="0" smtClean="0"/>
          </a:p>
        </p:txBody>
      </p:sp>
      <p:sp>
        <p:nvSpPr>
          <p:cNvPr id="4" name="Slide Number Placeholder 3"/>
          <p:cNvSpPr>
            <a:spLocks noGrp="1"/>
          </p:cNvSpPr>
          <p:nvPr>
            <p:ph type="sldNum" sz="quarter" idx="10"/>
          </p:nvPr>
        </p:nvSpPr>
        <p:spPr/>
        <p:txBody>
          <a:bodyPr/>
          <a:lstStyle/>
          <a:p>
            <a:fld id="{A8C2A7D1-29C4-4F75-BFDF-2FB8EB147569}" type="slidenum">
              <a:rPr lang="en-US" smtClean="0"/>
              <a:pPr/>
              <a:t>22</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FCB8AD59-9799-4D83-BD70-15DB14E7085A}" type="slidenum">
              <a:rPr lang="en-US" smtClean="0"/>
              <a:pPr/>
              <a:t>23</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b="1" dirty="0" smtClean="0"/>
              <a:t>The</a:t>
            </a:r>
            <a:r>
              <a:rPr lang="en-US" b="1" baseline="0" dirty="0" smtClean="0"/>
              <a:t> image on the left depicts a general water distribution system</a:t>
            </a:r>
            <a:endParaRPr lang="en-US" b="1" dirty="0" smtClean="0"/>
          </a:p>
          <a:p>
            <a:endParaRPr lang="en-US" dirty="0" smtClean="0"/>
          </a:p>
          <a:p>
            <a:r>
              <a:rPr lang="en-US" dirty="0" smtClean="0"/>
              <a:t>The</a:t>
            </a:r>
            <a:r>
              <a:rPr lang="en-US" baseline="0" dirty="0" smtClean="0"/>
              <a:t> w</a:t>
            </a:r>
            <a:r>
              <a:rPr lang="en-US" dirty="0" smtClean="0"/>
              <a:t>ater</a:t>
            </a:r>
            <a:r>
              <a:rPr lang="en-US" baseline="0" dirty="0" smtClean="0"/>
              <a:t> </a:t>
            </a:r>
            <a:r>
              <a:rPr lang="en-US" b="1" baseline="0" dirty="0" smtClean="0"/>
              <a:t>treatment plant </a:t>
            </a:r>
            <a:r>
              <a:rPr lang="en-US" baseline="0" dirty="0" smtClean="0"/>
              <a:t>takes in water from a water supply, such as a lake or groundwater, then </a:t>
            </a:r>
            <a:r>
              <a:rPr lang="en-US" b="1" baseline="0" dirty="0" smtClean="0"/>
              <a:t>treats the water </a:t>
            </a:r>
            <a:r>
              <a:rPr lang="en-US" baseline="0" dirty="0" smtClean="0"/>
              <a:t>before it is delivered to the city’s water network</a:t>
            </a:r>
          </a:p>
          <a:p>
            <a:endParaRPr lang="en-US" baseline="0" dirty="0" smtClean="0"/>
          </a:p>
          <a:p>
            <a:pPr defTabSz="951123">
              <a:defRPr/>
            </a:pPr>
            <a:r>
              <a:rPr lang="en-US" baseline="0" dirty="0" smtClean="0"/>
              <a:t>The pump station pumps the water from the treatment plant to </a:t>
            </a:r>
            <a:r>
              <a:rPr lang="en-US" b="1" baseline="0" dirty="0" smtClean="0"/>
              <a:t>city reservoirs</a:t>
            </a:r>
            <a:r>
              <a:rPr lang="en-US" baseline="0" dirty="0" smtClean="0"/>
              <a:t>, from which the water enters the water network and is distributed to customers.</a:t>
            </a:r>
          </a:p>
          <a:p>
            <a:endParaRPr lang="en-US" baseline="0" dirty="0" smtClean="0"/>
          </a:p>
          <a:p>
            <a:r>
              <a:rPr lang="en-US" b="1" baseline="0" dirty="0" smtClean="0"/>
              <a:t>The map on the right of the slide gives an overview of the system that will be used in this analysis, with a focus on the </a:t>
            </a:r>
            <a:r>
              <a:rPr lang="en-US" b="1" u="sng" baseline="0" dirty="0" smtClean="0"/>
              <a:t>main water lines that feed the testing sites</a:t>
            </a:r>
            <a:r>
              <a:rPr lang="en-US" b="1" baseline="0" dirty="0" smtClean="0"/>
              <a:t>.</a:t>
            </a:r>
          </a:p>
          <a:p>
            <a:r>
              <a:rPr lang="en-US" baseline="0" dirty="0" smtClean="0"/>
              <a:t> </a:t>
            </a:r>
            <a:r>
              <a:rPr lang="en-US" dirty="0" smtClean="0"/>
              <a:t>  </a:t>
            </a:r>
          </a:p>
          <a:p>
            <a:r>
              <a:rPr lang="en-US" dirty="0" smtClean="0"/>
              <a:t>Water from the nearby lake is</a:t>
            </a:r>
            <a:r>
              <a:rPr lang="en-US" baseline="0" dirty="0" smtClean="0"/>
              <a:t> </a:t>
            </a:r>
            <a:r>
              <a:rPr lang="en-US" b="1" baseline="0" dirty="0" smtClean="0"/>
              <a:t>filtered</a:t>
            </a:r>
            <a:r>
              <a:rPr lang="en-US" baseline="0" dirty="0" smtClean="0"/>
              <a:t> at the</a:t>
            </a:r>
            <a:r>
              <a:rPr lang="en-US" dirty="0" smtClean="0"/>
              <a:t> treatment plant and </a:t>
            </a:r>
            <a:r>
              <a:rPr lang="en-US" b="1" dirty="0" smtClean="0"/>
              <a:t>disinfected with chlorine</a:t>
            </a:r>
            <a:r>
              <a:rPr lang="en-US" dirty="0" smtClean="0"/>
              <a:t>. </a:t>
            </a:r>
          </a:p>
          <a:p>
            <a:r>
              <a:rPr lang="en-US" dirty="0" smtClean="0"/>
              <a:t> </a:t>
            </a:r>
          </a:p>
          <a:p>
            <a:r>
              <a:rPr lang="en-US" dirty="0" smtClean="0"/>
              <a:t>The treated </a:t>
            </a:r>
            <a:r>
              <a:rPr lang="en-US" b="1" dirty="0" smtClean="0"/>
              <a:t>water is then pumped uphill </a:t>
            </a:r>
            <a:r>
              <a:rPr lang="en-US" dirty="0" smtClean="0"/>
              <a:t>through a </a:t>
            </a:r>
            <a:r>
              <a:rPr lang="en-US" b="1" dirty="0" smtClean="0"/>
              <a:t>series of pump stations </a:t>
            </a:r>
            <a:r>
              <a:rPr lang="en-US" dirty="0" smtClean="0"/>
              <a:t>to </a:t>
            </a:r>
            <a:r>
              <a:rPr lang="en-US" b="1" dirty="0" smtClean="0"/>
              <a:t>three city reservoirs</a:t>
            </a:r>
            <a:r>
              <a:rPr lang="en-US" dirty="0" smtClean="0"/>
              <a:t>.  Since two of these reservoir</a:t>
            </a:r>
            <a:r>
              <a:rPr lang="en-US" baseline="0" dirty="0" smtClean="0"/>
              <a:t>s </a:t>
            </a:r>
            <a:r>
              <a:rPr lang="en-US" dirty="0" smtClean="0"/>
              <a:t>serve the same areas, I</a:t>
            </a:r>
            <a:r>
              <a:rPr lang="en-US" baseline="0" dirty="0" smtClean="0"/>
              <a:t> counted them as one for this analysis.</a:t>
            </a:r>
            <a:endParaRPr lang="en-US" dirty="0" smtClean="0"/>
          </a:p>
          <a:p>
            <a:endParaRPr lang="en-US" dirty="0" smtClean="0"/>
          </a:p>
          <a:p>
            <a:r>
              <a:rPr lang="en-US" dirty="0" smtClean="0"/>
              <a:t>A </a:t>
            </a:r>
            <a:r>
              <a:rPr lang="en-US" b="1" dirty="0" smtClean="0"/>
              <a:t>local water authority </a:t>
            </a:r>
            <a:r>
              <a:rPr lang="en-US" dirty="0" smtClean="0"/>
              <a:t>regularly collects </a:t>
            </a:r>
            <a:r>
              <a:rPr lang="en-US" b="1" dirty="0" smtClean="0"/>
              <a:t>water samples at 12 sites</a:t>
            </a:r>
            <a:r>
              <a:rPr lang="en-US" b="1" baseline="0" dirty="0" smtClean="0"/>
              <a:t> </a:t>
            </a:r>
            <a:r>
              <a:rPr lang="en-US" baseline="0" dirty="0" smtClean="0"/>
              <a:t>across the city</a:t>
            </a:r>
            <a:r>
              <a:rPr lang="en-US" dirty="0" smtClean="0"/>
              <a:t> 1-2 times per month</a:t>
            </a:r>
            <a:r>
              <a:rPr lang="en-US" baseline="0" dirty="0" smtClean="0"/>
              <a:t> </a:t>
            </a:r>
            <a:r>
              <a:rPr lang="en-US" dirty="0" smtClean="0"/>
              <a:t>or every other month, </a:t>
            </a:r>
            <a:r>
              <a:rPr lang="en-US" baseline="0" dirty="0" smtClean="0"/>
              <a:t>depending on the site, </a:t>
            </a:r>
            <a:r>
              <a:rPr lang="en-US" dirty="0" smtClean="0"/>
              <a:t>and then </a:t>
            </a:r>
            <a:r>
              <a:rPr lang="en-US" b="1" dirty="0" smtClean="0"/>
              <a:t>tests the</a:t>
            </a:r>
            <a:r>
              <a:rPr lang="en-US" b="1" baseline="0" dirty="0" smtClean="0"/>
              <a:t> </a:t>
            </a:r>
            <a:r>
              <a:rPr lang="en-US" b="1" dirty="0" smtClean="0"/>
              <a:t>chlorine </a:t>
            </a:r>
            <a:r>
              <a:rPr lang="en-US" dirty="0" smtClean="0"/>
              <a:t>levels.</a:t>
            </a:r>
          </a:p>
          <a:p>
            <a:endParaRPr lang="en-US" baseline="0" dirty="0" smtClean="0"/>
          </a:p>
          <a:p>
            <a:r>
              <a:rPr lang="en-US" baseline="0" dirty="0" smtClean="0"/>
              <a:t>Since I could not acquire accurate Cl</a:t>
            </a:r>
            <a:r>
              <a:rPr lang="en-US" baseline="-25000" dirty="0" smtClean="0"/>
              <a:t>2</a:t>
            </a:r>
            <a:r>
              <a:rPr lang="en-US" baseline="0" dirty="0" smtClean="0"/>
              <a:t> readings at the reservoirs, I used the last pump station’s values to calculate Cl</a:t>
            </a:r>
            <a:r>
              <a:rPr lang="en-US" baseline="-25000" dirty="0" smtClean="0"/>
              <a:t>2</a:t>
            </a:r>
            <a:r>
              <a:rPr lang="en-US" baseline="0" dirty="0" smtClean="0"/>
              <a:t> loss to the test sites</a:t>
            </a:r>
            <a:endParaRPr lang="en-US" baseline="-25000" dirty="0" smtClean="0"/>
          </a:p>
          <a:p>
            <a:endParaRPr lang="en-US" dirty="0"/>
          </a:p>
        </p:txBody>
      </p:sp>
      <p:sp>
        <p:nvSpPr>
          <p:cNvPr id="4" name="Slide Number Placeholder 3"/>
          <p:cNvSpPr>
            <a:spLocks noGrp="1"/>
          </p:cNvSpPr>
          <p:nvPr>
            <p:ph type="sldNum" sz="quarter" idx="10"/>
          </p:nvPr>
        </p:nvSpPr>
        <p:spPr/>
        <p:txBody>
          <a:bodyPr/>
          <a:lstStyle/>
          <a:p>
            <a:fld id="{A8C2A7D1-29C4-4F75-BFDF-2FB8EB147569}" type="slidenum">
              <a:rPr lang="en-US" smtClean="0"/>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Water age refers to the travel time of water </a:t>
            </a:r>
            <a:r>
              <a:rPr lang="en-US" b="1" dirty="0" smtClean="0"/>
              <a:t>after leaving the treatment plant </a:t>
            </a:r>
            <a:r>
              <a:rPr lang="en-US" dirty="0" smtClean="0"/>
              <a:t>and </a:t>
            </a:r>
            <a:r>
              <a:rPr lang="en-US" b="1" dirty="0" smtClean="0"/>
              <a:t>before entering the customers' plumbing system</a:t>
            </a:r>
            <a:r>
              <a:rPr lang="en-US" dirty="0" smtClean="0"/>
              <a:t>.    </a:t>
            </a:r>
          </a:p>
          <a:p>
            <a:endParaRPr lang="en-US" dirty="0" smtClean="0"/>
          </a:p>
          <a:p>
            <a:r>
              <a:rPr lang="en-US" dirty="0" smtClean="0"/>
              <a:t>Chlorine can decay as water age increases, leaving low residual chlorine levels at distant parts of a distribution line.</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FF0000"/>
                </a:solidFill>
              </a:rPr>
              <a:t>Many variables contribute to water age, including </a:t>
            </a:r>
            <a:r>
              <a:rPr lang="en-US" b="1" dirty="0" smtClean="0">
                <a:solidFill>
                  <a:srgbClr val="FF0000"/>
                </a:solidFill>
              </a:rPr>
              <a:t>distance from source and water turnover (difference between system capacity and water used</a:t>
            </a:r>
            <a:r>
              <a:rPr lang="en-US" b="1" baseline="0" dirty="0" smtClean="0">
                <a:solidFill>
                  <a:srgbClr val="FF0000"/>
                </a:solidFill>
              </a:rPr>
              <a:t> by </a:t>
            </a:r>
            <a:r>
              <a:rPr lang="en-US" b="1" dirty="0" smtClean="0">
                <a:solidFill>
                  <a:srgbClr val="FF0000"/>
                </a:solidFill>
              </a:rPr>
              <a:t>customers).</a:t>
            </a:r>
            <a:r>
              <a:rPr lang="en-US" dirty="0" smtClean="0"/>
              <a:t>  </a:t>
            </a:r>
          </a:p>
          <a:p>
            <a:endParaRPr lang="en-US" b="1" dirty="0" smtClean="0"/>
          </a:p>
          <a:p>
            <a:pPr defTabSz="951022"/>
            <a:r>
              <a:rPr lang="en-US" dirty="0" smtClean="0"/>
              <a:t>Water quality is typically</a:t>
            </a:r>
            <a:r>
              <a:rPr lang="en-US" baseline="0" dirty="0" smtClean="0"/>
              <a:t> modeled using hydraulic modeling software.  It is expensive and time-consuming to establish a model because </a:t>
            </a:r>
            <a:r>
              <a:rPr lang="en-US" b="1" baseline="0" dirty="0" smtClean="0"/>
              <a:t>consultants </a:t>
            </a:r>
            <a:r>
              <a:rPr lang="en-US" baseline="0" dirty="0" smtClean="0"/>
              <a:t>are typically hired to collect data and build the model.  Or you have the </a:t>
            </a:r>
            <a:r>
              <a:rPr lang="en-US" b="1" baseline="0" dirty="0" smtClean="0"/>
              <a:t>expense of purchasing the software and training staff</a:t>
            </a:r>
            <a:r>
              <a:rPr lang="en-US" baseline="0" dirty="0" smtClean="0"/>
              <a:t>.  Free software called </a:t>
            </a:r>
            <a:r>
              <a:rPr lang="en-US" baseline="0" dirty="0" err="1" smtClean="0"/>
              <a:t>EPANet</a:t>
            </a:r>
            <a:r>
              <a:rPr lang="en-US" baseline="0" dirty="0" smtClean="0"/>
              <a:t> is available, but it is not consistently supported and you would have to recreate your water network in the program.</a:t>
            </a:r>
            <a:endParaRPr lang="en-US" dirty="0" smtClean="0"/>
          </a:p>
          <a:p>
            <a:pPr defTabSz="951022"/>
            <a:endParaRPr lang="en-US" dirty="0" smtClean="0"/>
          </a:p>
          <a:p>
            <a:pPr defTabSz="951022"/>
            <a:r>
              <a:rPr lang="en-US" dirty="0" smtClean="0"/>
              <a:t>GIS has become </a:t>
            </a:r>
            <a:r>
              <a:rPr lang="en-US" b="1" dirty="0" smtClean="0"/>
              <a:t>integral in managing and analyzing</a:t>
            </a:r>
            <a:r>
              <a:rPr lang="en-US" b="1" baseline="0" dirty="0" smtClean="0"/>
              <a:t> </a:t>
            </a:r>
            <a:r>
              <a:rPr lang="en-US" b="1" dirty="0" smtClean="0"/>
              <a:t>utility infrastructure</a:t>
            </a:r>
            <a:r>
              <a:rPr lang="en-US" dirty="0" smtClean="0"/>
              <a:t>, and a municipality should be able to </a:t>
            </a:r>
            <a:r>
              <a:rPr lang="en-US" b="1" dirty="0" smtClean="0"/>
              <a:t>fully utilize their current investment in </a:t>
            </a:r>
            <a:r>
              <a:rPr lang="en-US" b="1" dirty="0" err="1" smtClean="0"/>
              <a:t>ArcGIS</a:t>
            </a:r>
            <a:r>
              <a:rPr lang="en-US" b="1" dirty="0" smtClean="0"/>
              <a:t> </a:t>
            </a:r>
            <a:r>
              <a:rPr lang="en-US" b="1" dirty="0" smtClean="0"/>
              <a:t>software </a:t>
            </a:r>
            <a:r>
              <a:rPr lang="en-US" dirty="0" smtClean="0"/>
              <a:t>to understand their infrastructure and its effects on water quality.</a:t>
            </a:r>
          </a:p>
          <a:p>
            <a:endParaRPr lang="en-US" dirty="0"/>
          </a:p>
        </p:txBody>
      </p:sp>
      <p:sp>
        <p:nvSpPr>
          <p:cNvPr id="4" name="Slide Number Placeholder 3"/>
          <p:cNvSpPr>
            <a:spLocks noGrp="1"/>
          </p:cNvSpPr>
          <p:nvPr>
            <p:ph type="sldNum" sz="quarter" idx="10"/>
          </p:nvPr>
        </p:nvSpPr>
        <p:spPr/>
        <p:txBody>
          <a:bodyPr/>
          <a:lstStyle/>
          <a:p>
            <a:fld id="{A8C2A7D1-29C4-4F75-BFDF-2FB8EB147569}"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CB8AD59-9799-4D83-BD70-15DB14E7085A}"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8C2A7D1-29C4-4F75-BFDF-2FB8EB147569}"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blue-shaded chain of boxes outlines the sequence of the analyzing the effects</a:t>
            </a:r>
            <a:r>
              <a:rPr lang="en-US" baseline="0" dirty="0" smtClean="0"/>
              <a:t> of </a:t>
            </a:r>
            <a:r>
              <a:rPr lang="en-US" dirty="0" smtClean="0"/>
              <a:t>distance analysis, which lead to the darker blue boxes for statistical modeling. </a:t>
            </a:r>
          </a:p>
          <a:p>
            <a:endParaRPr lang="en-US" dirty="0" smtClean="0"/>
          </a:p>
          <a:p>
            <a:r>
              <a:rPr lang="en-US" dirty="0" smtClean="0"/>
              <a:t>The chain of light and dark purple boxes outline the process for path distance analysis and interpolation. </a:t>
            </a:r>
          </a:p>
          <a:p>
            <a:endParaRPr lang="en-US" dirty="0" smtClean="0"/>
          </a:p>
          <a:p>
            <a:r>
              <a:rPr lang="en-US" dirty="0" smtClean="0"/>
              <a:t>Pipe material analysis in green</a:t>
            </a:r>
          </a:p>
          <a:p>
            <a:endParaRPr lang="en-US" dirty="0" smtClean="0"/>
          </a:p>
          <a:p>
            <a:r>
              <a:rPr lang="en-US" dirty="0" smtClean="0"/>
              <a:t>Diameter analysis in red</a:t>
            </a:r>
          </a:p>
          <a:p>
            <a:endParaRPr lang="en-US" dirty="0" smtClean="0"/>
          </a:p>
          <a:p>
            <a:r>
              <a:rPr lang="en-US" dirty="0" smtClean="0"/>
              <a:t>Water usage in orange</a:t>
            </a:r>
          </a:p>
          <a:p>
            <a:endParaRPr lang="en-US" dirty="0"/>
          </a:p>
        </p:txBody>
      </p:sp>
      <p:sp>
        <p:nvSpPr>
          <p:cNvPr id="4" name="Slide Number Placeholder 3"/>
          <p:cNvSpPr>
            <a:spLocks noGrp="1"/>
          </p:cNvSpPr>
          <p:nvPr>
            <p:ph type="sldNum" sz="quarter" idx="10"/>
          </p:nvPr>
        </p:nvSpPr>
        <p:spPr/>
        <p:txBody>
          <a:bodyPr/>
          <a:lstStyle/>
          <a:p>
            <a:fld id="{A8C2A7D1-29C4-4F75-BFDF-2FB8EB147569}"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defTabSz="951022"/>
            <a:r>
              <a:rPr lang="en-US" dirty="0" smtClean="0"/>
              <a:t>I </a:t>
            </a:r>
            <a:r>
              <a:rPr lang="en-US" baseline="0" dirty="0" smtClean="0"/>
              <a:t>calculated t</a:t>
            </a:r>
            <a:r>
              <a:rPr lang="en-US" dirty="0" smtClean="0"/>
              <a:t>he </a:t>
            </a:r>
            <a:r>
              <a:rPr lang="en-US" b="1" dirty="0" smtClean="0"/>
              <a:t>seasonal Cl</a:t>
            </a:r>
            <a:r>
              <a:rPr lang="en-US" b="1" baseline="-25000" dirty="0" smtClean="0"/>
              <a:t>2</a:t>
            </a:r>
            <a:r>
              <a:rPr lang="en-US" b="1" dirty="0" smtClean="0"/>
              <a:t> averages</a:t>
            </a:r>
            <a:r>
              <a:rPr lang="en-US" b="1" baseline="0" dirty="0" smtClean="0"/>
              <a:t> </a:t>
            </a:r>
            <a:r>
              <a:rPr lang="en-US" baseline="0" dirty="0" smtClean="0"/>
              <a:t>for spring, summer, fall and winter between 2012 and 2015 at each testing location (</a:t>
            </a:r>
            <a:r>
              <a:rPr lang="en-US" dirty="0" smtClean="0"/>
              <a:t>spring = March/April/May, summer = June/July/August, and fall = September/October/November, winter = December/January/February)</a:t>
            </a:r>
          </a:p>
          <a:p>
            <a:pPr defTabSz="951022"/>
            <a:endParaRPr lang="en-US" dirty="0" smtClean="0"/>
          </a:p>
          <a:p>
            <a:pPr defTabSz="951022">
              <a:defRPr/>
            </a:pPr>
            <a:r>
              <a:rPr lang="en-US" b="1" baseline="0" dirty="0" smtClean="0"/>
              <a:t>Comparing seasonal averages between sites is intended to normalize the data for more standard comparisons between sites and to see if there are significant changes due to temperature.</a:t>
            </a:r>
          </a:p>
          <a:p>
            <a:pPr defTabSz="951022">
              <a:defRPr/>
            </a:pPr>
            <a:endParaRPr lang="en-US" dirty="0" smtClean="0"/>
          </a:p>
          <a:p>
            <a:pPr defTabSz="951022">
              <a:defRPr/>
            </a:pPr>
            <a:r>
              <a:rPr lang="en-US" dirty="0" smtClean="0"/>
              <a:t>This</a:t>
            </a:r>
            <a:r>
              <a:rPr lang="en-US" baseline="0" dirty="0" smtClean="0"/>
              <a:t> graph p</a:t>
            </a:r>
            <a:r>
              <a:rPr lang="en-US" dirty="0" smtClean="0"/>
              <a:t>lots</a:t>
            </a:r>
            <a:r>
              <a:rPr lang="en-US" baseline="0" dirty="0" smtClean="0"/>
              <a:t> the</a:t>
            </a:r>
            <a:r>
              <a:rPr lang="en-US" dirty="0" smtClean="0"/>
              <a:t> seasonal average chlorine values at each testing site</a:t>
            </a:r>
            <a:r>
              <a:rPr lang="en-US" baseline="0" dirty="0" smtClean="0"/>
              <a:t> against the water’s travel distance, from shortest to farthest distance from the pump</a:t>
            </a:r>
          </a:p>
          <a:p>
            <a:pPr defTabSz="951022">
              <a:defRPr/>
            </a:pPr>
            <a:endParaRPr lang="en-US" dirty="0" smtClean="0"/>
          </a:p>
          <a:p>
            <a:pPr defTabSz="951022">
              <a:defRPr/>
            </a:pPr>
            <a:r>
              <a:rPr lang="en-US" dirty="0" smtClean="0"/>
              <a:t>Chlorine levels follow relatively similar trends during each season for all test sites.  </a:t>
            </a:r>
          </a:p>
          <a:p>
            <a:pPr defTabSz="951022">
              <a:defRPr/>
            </a:pPr>
            <a:endParaRPr lang="en-US" dirty="0" smtClean="0"/>
          </a:p>
          <a:p>
            <a:pPr defTabSz="951022"/>
            <a:endParaRPr lang="en-US" dirty="0" smtClean="0"/>
          </a:p>
        </p:txBody>
      </p:sp>
      <p:sp>
        <p:nvSpPr>
          <p:cNvPr id="4" name="Slide Number Placeholder 3"/>
          <p:cNvSpPr>
            <a:spLocks noGrp="1"/>
          </p:cNvSpPr>
          <p:nvPr>
            <p:ph type="sldNum" sz="quarter" idx="10"/>
          </p:nvPr>
        </p:nvSpPr>
        <p:spPr/>
        <p:txBody>
          <a:bodyPr/>
          <a:lstStyle/>
          <a:p>
            <a:fld id="{FCB8AD59-9799-4D83-BD70-15DB14E7085A}"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One of the main factors contributing to water age is the distance the water must travel through the network</a:t>
            </a:r>
          </a:p>
          <a:p>
            <a:endParaRPr lang="en-US" dirty="0" smtClean="0"/>
          </a:p>
          <a:p>
            <a:r>
              <a:rPr lang="en-US" dirty="0" smtClean="0"/>
              <a:t>Increased distance means a </a:t>
            </a:r>
            <a:r>
              <a:rPr lang="en-US" b="1" dirty="0" smtClean="0"/>
              <a:t>longer time to react with organisms and pipe material</a:t>
            </a:r>
            <a:r>
              <a:rPr lang="en-US" dirty="0" smtClean="0"/>
              <a:t>, which promote Cl</a:t>
            </a:r>
            <a:r>
              <a:rPr lang="en-US" baseline="-25000" dirty="0" smtClean="0"/>
              <a:t>2</a:t>
            </a:r>
            <a:r>
              <a:rPr lang="en-US" dirty="0" smtClean="0"/>
              <a:t> decay</a:t>
            </a:r>
            <a:r>
              <a:rPr lang="en-US" dirty="0" smtClean="0">
                <a:solidFill>
                  <a:schemeClr val="accent2">
                    <a:lumMod val="75000"/>
                  </a:schemeClr>
                </a:solidFill>
              </a:rPr>
              <a:t> </a:t>
            </a:r>
          </a:p>
          <a:p>
            <a:endParaRPr lang="en-US" dirty="0" smtClean="0"/>
          </a:p>
          <a:p>
            <a:r>
              <a:rPr lang="en-US" b="1" dirty="0" smtClean="0">
                <a:solidFill>
                  <a:srgbClr val="FF0000"/>
                </a:solidFill>
              </a:rPr>
              <a:t>This graph show</a:t>
            </a:r>
            <a:r>
              <a:rPr lang="en-US" b="1" baseline="0" dirty="0" smtClean="0">
                <a:solidFill>
                  <a:srgbClr val="FF0000"/>
                </a:solidFill>
              </a:rPr>
              <a:t>s the average residual chlorine levels for each testing site, ordered from closest to pump station to the farthest. </a:t>
            </a:r>
            <a:r>
              <a:rPr lang="en-US" baseline="0" dirty="0" smtClean="0"/>
              <a:t> </a:t>
            </a:r>
          </a:p>
          <a:p>
            <a:endParaRPr lang="en-US" baseline="0" dirty="0" smtClean="0"/>
          </a:p>
          <a:p>
            <a:r>
              <a:rPr lang="en-US" baseline="0" dirty="0" smtClean="0"/>
              <a:t>With the exceptions of sites D and I, the overall trend supports the theory that the further water must travel, the more chlorine decays.</a:t>
            </a:r>
          </a:p>
          <a:p>
            <a:endParaRPr lang="en-US" dirty="0"/>
          </a:p>
        </p:txBody>
      </p:sp>
      <p:sp>
        <p:nvSpPr>
          <p:cNvPr id="4" name="Slide Number Placeholder 3"/>
          <p:cNvSpPr>
            <a:spLocks noGrp="1"/>
          </p:cNvSpPr>
          <p:nvPr>
            <p:ph type="sldNum" sz="quarter" idx="10"/>
          </p:nvPr>
        </p:nvSpPr>
        <p:spPr/>
        <p:txBody>
          <a:bodyPr/>
          <a:lstStyle/>
          <a:p>
            <a:fld id="{A8C2A7D1-29C4-4F75-BFDF-2FB8EB147569}"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88A14223-C53D-4A2E-80CF-28136BBE65BC}" type="datetimeFigureOut">
              <a:rPr lang="en-US" smtClean="0"/>
              <a:pPr/>
              <a:t>6/23/2016</a:t>
            </a:fld>
            <a:endParaRPr lang="en-US" dirty="0"/>
          </a:p>
        </p:txBody>
      </p:sp>
      <p:sp>
        <p:nvSpPr>
          <p:cNvPr id="19" name="Footer Placeholder 18"/>
          <p:cNvSpPr>
            <a:spLocks noGrp="1"/>
          </p:cNvSpPr>
          <p:nvPr>
            <p:ph type="ftr" sz="quarter" idx="11"/>
          </p:nvPr>
        </p:nvSpPr>
        <p:spPr/>
        <p:txBody>
          <a:bodyPr/>
          <a:lstStyle/>
          <a:p>
            <a:endParaRPr lang="en-US" dirty="0"/>
          </a:p>
        </p:txBody>
      </p:sp>
      <p:sp>
        <p:nvSpPr>
          <p:cNvPr id="27" name="Slide Number Placeholder 26"/>
          <p:cNvSpPr>
            <a:spLocks noGrp="1"/>
          </p:cNvSpPr>
          <p:nvPr>
            <p:ph type="sldNum" sz="quarter" idx="12"/>
          </p:nvPr>
        </p:nvSpPr>
        <p:spPr/>
        <p:txBody>
          <a:bodyPr/>
          <a:lstStyle/>
          <a:p>
            <a:fld id="{D470E9A7-4B9E-4060-9851-605B9A2C224D}"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8A14223-C53D-4A2E-80CF-28136BBE65BC}" type="datetimeFigureOut">
              <a:rPr lang="en-US" smtClean="0"/>
              <a:pPr/>
              <a:t>6/23/2016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470E9A7-4B9E-4060-9851-605B9A2C224D}"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8A14223-C53D-4A2E-80CF-28136BBE65BC}" type="datetimeFigureOut">
              <a:rPr lang="en-US" smtClean="0"/>
              <a:pPr/>
              <a:t>6/23/2016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470E9A7-4B9E-4060-9851-605B9A2C224D}"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8A14223-C53D-4A2E-80CF-28136BBE65BC}" type="datetimeFigureOut">
              <a:rPr lang="en-US" smtClean="0"/>
              <a:pPr/>
              <a:t>6/23/2016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470E9A7-4B9E-4060-9851-605B9A2C224D}"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88A14223-C53D-4A2E-80CF-28136BBE65BC}" type="datetimeFigureOut">
              <a:rPr lang="en-US" smtClean="0"/>
              <a:pPr/>
              <a:t>6/23/2016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470E9A7-4B9E-4060-9851-605B9A2C224D}"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8A14223-C53D-4A2E-80CF-28136BBE65BC}" type="datetimeFigureOut">
              <a:rPr lang="en-US" smtClean="0"/>
              <a:pPr/>
              <a:t>6/23/2016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470E9A7-4B9E-4060-9851-605B9A2C224D}"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88A14223-C53D-4A2E-80CF-28136BBE65BC}" type="datetimeFigureOut">
              <a:rPr lang="en-US" smtClean="0"/>
              <a:pPr/>
              <a:t>6/23/2016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470E9A7-4B9E-4060-9851-605B9A2C224D}"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88A14223-C53D-4A2E-80CF-28136BBE65BC}" type="datetimeFigureOut">
              <a:rPr lang="en-US" smtClean="0"/>
              <a:pPr/>
              <a:t>6/23/2016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470E9A7-4B9E-4060-9851-605B9A2C224D}"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A14223-C53D-4A2E-80CF-28136BBE65BC}" type="datetimeFigureOut">
              <a:rPr lang="en-US" smtClean="0"/>
              <a:pPr/>
              <a:t>6/23/2016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470E9A7-4B9E-4060-9851-605B9A2C224D}"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8A14223-C53D-4A2E-80CF-28136BBE65BC}" type="datetimeFigureOut">
              <a:rPr lang="en-US" smtClean="0"/>
              <a:pPr/>
              <a:t>6/23/2016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470E9A7-4B9E-4060-9851-605B9A2C224D}"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88A14223-C53D-4A2E-80CF-28136BBE65BC}" type="datetimeFigureOut">
              <a:rPr lang="en-US" smtClean="0"/>
              <a:pPr/>
              <a:t>6/23/2016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077200" y="6356350"/>
            <a:ext cx="609600" cy="365125"/>
          </a:xfrm>
        </p:spPr>
        <p:txBody>
          <a:bodyPr/>
          <a:lstStyle/>
          <a:p>
            <a:fld id="{D470E9A7-4B9E-4060-9851-605B9A2C224D}" type="slidenum">
              <a:rPr lang="en-US" smtClean="0"/>
              <a:pPr/>
              <a:t>‹#›</a:t>
            </a:fld>
            <a:endParaRPr lang="en-US" dirty="0"/>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dirty="0"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88A14223-C53D-4A2E-80CF-28136BBE65BC}" type="datetimeFigureOut">
              <a:rPr lang="en-US" smtClean="0"/>
              <a:pPr/>
              <a:t>6/23/2016</a:t>
            </a:fld>
            <a:endParaRPr lang="en-US" dirty="0"/>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dirty="0"/>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D470E9A7-4B9E-4060-9851-605B9A2C224D}" type="slidenum">
              <a:rPr lang="en-US" smtClean="0"/>
              <a:pPr/>
              <a:t>‹#›</a:t>
            </a:fld>
            <a:endParaRPr lang="en-US" dirty="0"/>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gr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5.xml"/><Relationship Id="rId4" Type="http://schemas.openxmlformats.org/officeDocument/2006/relationships/image" Target="../media/image15.jpeg"/></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5.xml"/><Relationship Id="rId4" Type="http://schemas.openxmlformats.org/officeDocument/2006/relationships/image" Target="../media/image17.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image" Target="../media/image22.jpeg"/></Relationships>
</file>

<file path=ppt/slides/_rels/slide2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11000" r="-11000"/>
          </a:stretch>
        </a:blipFill>
        <a:effectLst/>
      </p:bgPr>
    </p:bg>
    <p:spTree>
      <p:nvGrpSpPr>
        <p:cNvPr id="1" name=""/>
        <p:cNvGrpSpPr/>
        <p:nvPr/>
      </p:nvGrpSpPr>
      <p:grpSpPr>
        <a:xfrm>
          <a:off x="0" y="0"/>
          <a:ext cx="0" cy="0"/>
          <a:chOff x="0" y="0"/>
          <a:chExt cx="0" cy="0"/>
        </a:xfrm>
      </p:grpSpPr>
      <p:sp>
        <p:nvSpPr>
          <p:cNvPr id="5" name="Rectangle 4"/>
          <p:cNvSpPr/>
          <p:nvPr/>
        </p:nvSpPr>
        <p:spPr>
          <a:xfrm>
            <a:off x="2514600" y="3886200"/>
            <a:ext cx="4114800" cy="83820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p:cNvSpPr/>
          <p:nvPr/>
        </p:nvSpPr>
        <p:spPr>
          <a:xfrm>
            <a:off x="609600" y="1828800"/>
            <a:ext cx="8077200" cy="129540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609600" y="1828800"/>
            <a:ext cx="7924800" cy="1219200"/>
          </a:xfrm>
        </p:spPr>
        <p:txBody>
          <a:bodyPr>
            <a:noAutofit/>
          </a:bodyPr>
          <a:lstStyle/>
          <a:p>
            <a:pPr algn="ctr"/>
            <a:r>
              <a:rPr lang="en-US" sz="4000" dirty="0" smtClean="0">
                <a:solidFill>
                  <a:schemeClr val="tx1"/>
                </a:solidFill>
                <a:effectLst/>
                <a:latin typeface="Constantia" pitchFamily="18" charset="0"/>
                <a:ea typeface="Arial Unicode MS" pitchFamily="34" charset="-128"/>
                <a:cs typeface="Arial Unicode MS" pitchFamily="34" charset="-128"/>
              </a:rPr>
              <a:t>Understanding Water Quality in City Water Systems Using ArcGIS</a:t>
            </a:r>
            <a:endParaRPr lang="en-US" sz="4000" dirty="0">
              <a:solidFill>
                <a:schemeClr val="tx1"/>
              </a:solidFill>
              <a:effectLst/>
              <a:latin typeface="Constantia" pitchFamily="18" charset="0"/>
              <a:ea typeface="Arial Unicode MS" pitchFamily="34" charset="-128"/>
              <a:cs typeface="Arial Unicode MS" pitchFamily="34" charset="-128"/>
            </a:endParaRPr>
          </a:p>
        </p:txBody>
      </p:sp>
      <p:sp>
        <p:nvSpPr>
          <p:cNvPr id="3" name="Subtitle 2"/>
          <p:cNvSpPr>
            <a:spLocks noGrp="1"/>
          </p:cNvSpPr>
          <p:nvPr>
            <p:ph type="subTitle" idx="1"/>
          </p:nvPr>
        </p:nvSpPr>
        <p:spPr>
          <a:xfrm>
            <a:off x="2514600" y="3886200"/>
            <a:ext cx="4114800" cy="914400"/>
          </a:xfrm>
        </p:spPr>
        <p:txBody>
          <a:bodyPr>
            <a:normAutofit/>
          </a:bodyPr>
          <a:lstStyle/>
          <a:p>
            <a:pPr algn="ctr"/>
            <a:r>
              <a:rPr lang="en-US" dirty="0" smtClean="0">
                <a:solidFill>
                  <a:schemeClr val="tx1"/>
                </a:solidFill>
                <a:latin typeface="Constantia" pitchFamily="18" charset="0"/>
                <a:ea typeface="Arial Unicode MS" pitchFamily="34" charset="-128"/>
                <a:cs typeface="Arial Unicode MS" pitchFamily="34" charset="-128"/>
              </a:rPr>
              <a:t>Jennifer Switzer</a:t>
            </a:r>
          </a:p>
          <a:p>
            <a:pPr algn="ctr"/>
            <a:r>
              <a:rPr lang="en-US" sz="2000" dirty="0" smtClean="0">
                <a:solidFill>
                  <a:schemeClr val="tx1"/>
                </a:solidFill>
                <a:latin typeface="Constantia" pitchFamily="18" charset="0"/>
                <a:ea typeface="Arial Unicode MS" pitchFamily="34" charset="-128"/>
                <a:cs typeface="Arial Unicode MS" pitchFamily="34" charset="-128"/>
              </a:rPr>
              <a:t>Penn State </a:t>
            </a:r>
            <a:r>
              <a:rPr lang="en-US" sz="2000" dirty="0" err="1" smtClean="0">
                <a:solidFill>
                  <a:schemeClr val="tx1"/>
                </a:solidFill>
                <a:latin typeface="Constantia" pitchFamily="18" charset="0"/>
                <a:ea typeface="Arial Unicode MS" pitchFamily="34" charset="-128"/>
                <a:cs typeface="Arial Unicode MS" pitchFamily="34" charset="-128"/>
              </a:rPr>
              <a:t>MGIS</a:t>
            </a:r>
            <a:r>
              <a:rPr lang="en-US" sz="2000" dirty="0" smtClean="0">
                <a:solidFill>
                  <a:schemeClr val="tx1"/>
                </a:solidFill>
                <a:latin typeface="Constantia" pitchFamily="18" charset="0"/>
                <a:ea typeface="Arial Unicode MS" pitchFamily="34" charset="-128"/>
                <a:cs typeface="Arial Unicode MS" pitchFamily="34" charset="-128"/>
              </a:rPr>
              <a:t> </a:t>
            </a:r>
            <a:r>
              <a:rPr lang="en-US" sz="2000" dirty="0" smtClean="0">
                <a:latin typeface="Constantia" pitchFamily="18" charset="0"/>
                <a:ea typeface="Arial Unicode MS" pitchFamily="34" charset="-128"/>
                <a:cs typeface="Arial Unicode MS" pitchFamily="34" charset="-128"/>
              </a:rPr>
              <a:t>Program</a:t>
            </a:r>
            <a:endParaRPr lang="en-US" sz="2000" dirty="0" smtClean="0">
              <a:solidFill>
                <a:schemeClr val="tx1"/>
              </a:solidFill>
              <a:latin typeface="Constantia" pitchFamily="18" charset="0"/>
              <a:ea typeface="Arial Unicode MS" pitchFamily="34" charset="-128"/>
              <a:cs typeface="Arial Unicode MS" pitchFamily="34" charset="-128"/>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04800" y="990600"/>
            <a:ext cx="4648200" cy="609602"/>
          </a:xfrm>
        </p:spPr>
        <p:txBody>
          <a:bodyPr/>
          <a:lstStyle/>
          <a:p>
            <a:r>
              <a:rPr lang="en-US" sz="3200" b="1" dirty="0" smtClean="0">
                <a:latin typeface="+mn-lt"/>
              </a:rPr>
              <a:t>Cl</a:t>
            </a:r>
            <a:r>
              <a:rPr lang="en-US" sz="3200" b="1" baseline="-25000" dirty="0" smtClean="0">
                <a:latin typeface="+mn-lt"/>
              </a:rPr>
              <a:t>2</a:t>
            </a:r>
            <a:r>
              <a:rPr lang="en-US" sz="3200" b="1" dirty="0" smtClean="0">
                <a:latin typeface="+mn-lt"/>
              </a:rPr>
              <a:t> Decay Comparisons</a:t>
            </a:r>
            <a:endParaRPr lang="en-US" sz="3200" b="1" dirty="0">
              <a:latin typeface="+mn-lt"/>
            </a:endParaRPr>
          </a:p>
        </p:txBody>
      </p:sp>
      <p:sp>
        <p:nvSpPr>
          <p:cNvPr id="6" name="Text Placeholder 5"/>
          <p:cNvSpPr>
            <a:spLocks noGrp="1"/>
          </p:cNvSpPr>
          <p:nvPr>
            <p:ph type="body" idx="2"/>
          </p:nvPr>
        </p:nvSpPr>
        <p:spPr>
          <a:xfrm>
            <a:off x="152400" y="1752600"/>
            <a:ext cx="4800600" cy="4953000"/>
          </a:xfrm>
        </p:spPr>
        <p:txBody>
          <a:bodyPr>
            <a:normAutofit lnSpcReduction="10000"/>
          </a:bodyPr>
          <a:lstStyle/>
          <a:p>
            <a:r>
              <a:rPr lang="en-US" sz="1900" b="1" dirty="0" smtClean="0">
                <a:solidFill>
                  <a:srgbClr val="FF0000"/>
                </a:solidFill>
              </a:rPr>
              <a:t>Cl</a:t>
            </a:r>
            <a:r>
              <a:rPr lang="en-US" sz="1900" b="1" baseline="-25000" dirty="0" smtClean="0">
                <a:solidFill>
                  <a:srgbClr val="FF0000"/>
                </a:solidFill>
              </a:rPr>
              <a:t>2</a:t>
            </a:r>
            <a:r>
              <a:rPr lang="en-US" sz="1900" b="1" dirty="0" smtClean="0">
                <a:solidFill>
                  <a:srgbClr val="FF0000"/>
                </a:solidFill>
              </a:rPr>
              <a:t> loss = ((pump Cl</a:t>
            </a:r>
            <a:r>
              <a:rPr lang="en-US" sz="1900" b="1" baseline="-25000" dirty="0" smtClean="0">
                <a:solidFill>
                  <a:srgbClr val="FF0000"/>
                </a:solidFill>
              </a:rPr>
              <a:t>2</a:t>
            </a:r>
            <a:r>
              <a:rPr lang="en-US" sz="1900" b="1" dirty="0" smtClean="0">
                <a:solidFill>
                  <a:srgbClr val="FF0000"/>
                </a:solidFill>
              </a:rPr>
              <a:t> - site Cl</a:t>
            </a:r>
            <a:r>
              <a:rPr lang="en-US" sz="1900" b="1" baseline="-25000" dirty="0" smtClean="0">
                <a:solidFill>
                  <a:srgbClr val="FF0000"/>
                </a:solidFill>
              </a:rPr>
              <a:t>2</a:t>
            </a:r>
            <a:r>
              <a:rPr lang="en-US" sz="1900" b="1" dirty="0" smtClean="0">
                <a:solidFill>
                  <a:srgbClr val="FF0000"/>
                </a:solidFill>
              </a:rPr>
              <a:t>)/pump Cl</a:t>
            </a:r>
            <a:r>
              <a:rPr lang="en-US" sz="1900" b="1" baseline="-25000" dirty="0" smtClean="0">
                <a:solidFill>
                  <a:srgbClr val="FF0000"/>
                </a:solidFill>
              </a:rPr>
              <a:t>2</a:t>
            </a:r>
            <a:r>
              <a:rPr lang="en-US" sz="1900" b="1" dirty="0" smtClean="0">
                <a:solidFill>
                  <a:srgbClr val="FF0000"/>
                </a:solidFill>
              </a:rPr>
              <a:t>)</a:t>
            </a:r>
          </a:p>
          <a:p>
            <a:endParaRPr lang="en-US" sz="1600" dirty="0" smtClean="0"/>
          </a:p>
          <a:p>
            <a:r>
              <a:rPr lang="en-US" sz="2000" dirty="0" smtClean="0"/>
              <a:t>Inconsistencies between sites within similar distances to pump station.</a:t>
            </a:r>
          </a:p>
          <a:p>
            <a:pPr>
              <a:spcBef>
                <a:spcPts val="1200"/>
              </a:spcBef>
              <a:buFont typeface="Arial" pitchFamily="34" charset="0"/>
              <a:buChar char="•"/>
            </a:pPr>
            <a:r>
              <a:rPr lang="en-US" sz="2000" dirty="0"/>
              <a:t> Sites</a:t>
            </a:r>
            <a:r>
              <a:rPr lang="en-US" sz="2000" dirty="0">
                <a:solidFill>
                  <a:srgbClr val="FF3399"/>
                </a:solidFill>
              </a:rPr>
              <a:t> </a:t>
            </a:r>
            <a:r>
              <a:rPr lang="en-US" sz="2000" b="1" dirty="0">
                <a:solidFill>
                  <a:srgbClr val="CC00CC"/>
                </a:solidFill>
              </a:rPr>
              <a:t>I</a:t>
            </a:r>
            <a:r>
              <a:rPr lang="en-US" sz="2000" dirty="0">
                <a:solidFill>
                  <a:srgbClr val="FF3399"/>
                </a:solidFill>
              </a:rPr>
              <a:t> </a:t>
            </a:r>
            <a:r>
              <a:rPr lang="en-US" sz="2000" dirty="0"/>
              <a:t>and </a:t>
            </a:r>
            <a:r>
              <a:rPr lang="en-US" sz="2000" b="1" dirty="0">
                <a:solidFill>
                  <a:srgbClr val="CC00CC"/>
                </a:solidFill>
              </a:rPr>
              <a:t>J</a:t>
            </a:r>
            <a:r>
              <a:rPr lang="en-US" sz="2000" dirty="0"/>
              <a:t> have a water travel distance difference of .1 miles from the pump, but site</a:t>
            </a:r>
            <a:r>
              <a:rPr lang="en-US" sz="2000" dirty="0">
                <a:solidFill>
                  <a:srgbClr val="FF3399"/>
                </a:solidFill>
              </a:rPr>
              <a:t> </a:t>
            </a:r>
            <a:r>
              <a:rPr lang="en-US" sz="2000" b="1" dirty="0">
                <a:solidFill>
                  <a:srgbClr val="CC00CC"/>
                </a:solidFill>
              </a:rPr>
              <a:t>I</a:t>
            </a:r>
            <a:r>
              <a:rPr lang="en-US" sz="2000" dirty="0">
                <a:solidFill>
                  <a:srgbClr val="FF3399"/>
                </a:solidFill>
              </a:rPr>
              <a:t> </a:t>
            </a:r>
            <a:r>
              <a:rPr lang="en-US" sz="2000" dirty="0"/>
              <a:t>has 11% chlorine loss while site </a:t>
            </a:r>
            <a:r>
              <a:rPr lang="en-US" sz="2000" b="1" dirty="0">
                <a:solidFill>
                  <a:srgbClr val="CC00CC"/>
                </a:solidFill>
              </a:rPr>
              <a:t>J</a:t>
            </a:r>
            <a:r>
              <a:rPr lang="en-US" sz="2000" dirty="0"/>
              <a:t> has 51% </a:t>
            </a:r>
            <a:r>
              <a:rPr lang="en-US" sz="2000" dirty="0" smtClean="0"/>
              <a:t>loss</a:t>
            </a:r>
          </a:p>
          <a:p>
            <a:pPr>
              <a:spcBef>
                <a:spcPts val="1200"/>
              </a:spcBef>
              <a:buFont typeface="Arial" pitchFamily="34" charset="0"/>
              <a:buChar char="•"/>
            </a:pPr>
            <a:r>
              <a:rPr lang="en-US" sz="2000" dirty="0" smtClean="0"/>
              <a:t>Site </a:t>
            </a:r>
            <a:r>
              <a:rPr lang="en-US" sz="2000" b="1" dirty="0">
                <a:solidFill>
                  <a:schemeClr val="bg2">
                    <a:lumMod val="50000"/>
                  </a:schemeClr>
                </a:solidFill>
              </a:rPr>
              <a:t>L</a:t>
            </a:r>
            <a:r>
              <a:rPr lang="en-US" sz="2000" dirty="0"/>
              <a:t> is 14.6 more miles from the pump than</a:t>
            </a:r>
            <a:r>
              <a:rPr lang="en-US" sz="2000" dirty="0">
                <a:solidFill>
                  <a:srgbClr val="EF5F07"/>
                </a:solidFill>
              </a:rPr>
              <a:t> </a:t>
            </a:r>
            <a:r>
              <a:rPr lang="en-US" sz="2000" b="1" dirty="0">
                <a:solidFill>
                  <a:schemeClr val="bg2">
                    <a:lumMod val="50000"/>
                  </a:schemeClr>
                </a:solidFill>
              </a:rPr>
              <a:t>K</a:t>
            </a:r>
            <a:r>
              <a:rPr lang="en-US" sz="2000" dirty="0"/>
              <a:t>, however there is only a 3% difference in residual chlorine loss between the sites</a:t>
            </a:r>
          </a:p>
          <a:p>
            <a:pPr>
              <a:spcBef>
                <a:spcPts val="1200"/>
              </a:spcBef>
              <a:buFont typeface="Arial" pitchFamily="34" charset="0"/>
              <a:buChar char="•"/>
            </a:pPr>
            <a:r>
              <a:rPr lang="en-US" sz="2000" dirty="0" smtClean="0"/>
              <a:t>Site </a:t>
            </a:r>
            <a:r>
              <a:rPr lang="en-US" sz="2000" b="1" dirty="0" smtClean="0">
                <a:solidFill>
                  <a:srgbClr val="FF0000"/>
                </a:solidFill>
              </a:rPr>
              <a:t>D</a:t>
            </a:r>
            <a:r>
              <a:rPr lang="en-US" sz="2000" dirty="0" smtClean="0"/>
              <a:t> has significantly more chlorine loss (54%) than comparable sites like </a:t>
            </a:r>
            <a:r>
              <a:rPr lang="en-US" sz="2000" b="1" dirty="0" smtClean="0">
                <a:solidFill>
                  <a:srgbClr val="FF0000"/>
                </a:solidFill>
              </a:rPr>
              <a:t>A</a:t>
            </a:r>
            <a:r>
              <a:rPr lang="en-US" sz="2000" dirty="0" smtClean="0"/>
              <a:t>, </a:t>
            </a:r>
            <a:r>
              <a:rPr lang="en-US" sz="2000" b="1" dirty="0" smtClean="0">
                <a:solidFill>
                  <a:srgbClr val="FF0000"/>
                </a:solidFill>
              </a:rPr>
              <a:t>B</a:t>
            </a:r>
            <a:r>
              <a:rPr lang="en-US" sz="2000" dirty="0" smtClean="0"/>
              <a:t>, and </a:t>
            </a:r>
            <a:r>
              <a:rPr lang="en-US" sz="2000" b="1" dirty="0" smtClean="0">
                <a:solidFill>
                  <a:srgbClr val="FF0000"/>
                </a:solidFill>
              </a:rPr>
              <a:t>C</a:t>
            </a:r>
            <a:r>
              <a:rPr lang="en-US" sz="2000" dirty="0" smtClean="0"/>
              <a:t> (19% -27% loss)</a:t>
            </a:r>
            <a:endParaRPr lang="en-US" dirty="0" smtClean="0"/>
          </a:p>
          <a:p>
            <a:endParaRPr lang="en-US" dirty="0" smtClean="0"/>
          </a:p>
          <a:p>
            <a:endParaRPr lang="en-US" dirty="0"/>
          </a:p>
        </p:txBody>
      </p:sp>
      <p:pic>
        <p:nvPicPr>
          <p:cNvPr id="4" name="Content Placeholder 3" descr="PercentDecay2.jpg"/>
          <p:cNvPicPr>
            <a:picLocks noGrp="1" noChangeAspect="1"/>
          </p:cNvPicPr>
          <p:nvPr>
            <p:ph sz="half" idx="1"/>
          </p:nvPr>
        </p:nvPicPr>
        <p:blipFill>
          <a:blip r:embed="rId3" cstate="print"/>
          <a:stretch>
            <a:fillRect/>
          </a:stretch>
        </p:blipFill>
        <p:spPr>
          <a:xfrm>
            <a:off x="5029200" y="304800"/>
            <a:ext cx="4114800" cy="6400800"/>
          </a:xfrm>
        </p:spPr>
      </p:pic>
      <p:grpSp>
        <p:nvGrpSpPr>
          <p:cNvPr id="22" name="Group 21"/>
          <p:cNvGrpSpPr/>
          <p:nvPr/>
        </p:nvGrpSpPr>
        <p:grpSpPr>
          <a:xfrm>
            <a:off x="5215466" y="2466258"/>
            <a:ext cx="2175933" cy="1625600"/>
            <a:chOff x="5215466" y="2438400"/>
            <a:chExt cx="2175933" cy="1625600"/>
          </a:xfrm>
        </p:grpSpPr>
        <p:sp>
          <p:nvSpPr>
            <p:cNvPr id="8" name="Freeform 7"/>
            <p:cNvSpPr/>
            <p:nvPr/>
          </p:nvSpPr>
          <p:spPr>
            <a:xfrm>
              <a:off x="5215466" y="2438400"/>
              <a:ext cx="2175933" cy="1625600"/>
            </a:xfrm>
            <a:custGeom>
              <a:avLst/>
              <a:gdLst>
                <a:gd name="connsiteX0" fmla="*/ 135466 w 2133600"/>
                <a:gd name="connsiteY0" fmla="*/ 11289 h 1546578"/>
                <a:gd name="connsiteX1" fmla="*/ 1546577 w 2133600"/>
                <a:gd name="connsiteY1" fmla="*/ 0 h 1546578"/>
                <a:gd name="connsiteX2" fmla="*/ 1557866 w 2133600"/>
                <a:gd name="connsiteY2" fmla="*/ 282222 h 1546578"/>
                <a:gd name="connsiteX3" fmla="*/ 2122311 w 2133600"/>
                <a:gd name="connsiteY3" fmla="*/ 270934 h 1546578"/>
                <a:gd name="connsiteX4" fmla="*/ 2133600 w 2133600"/>
                <a:gd name="connsiteY4" fmla="*/ 790222 h 1546578"/>
                <a:gd name="connsiteX5" fmla="*/ 1670755 w 2133600"/>
                <a:gd name="connsiteY5" fmla="*/ 1546578 h 1546578"/>
                <a:gd name="connsiteX6" fmla="*/ 970844 w 2133600"/>
                <a:gd name="connsiteY6" fmla="*/ 1546578 h 1546578"/>
                <a:gd name="connsiteX7" fmla="*/ 959555 w 2133600"/>
                <a:gd name="connsiteY7" fmla="*/ 857956 h 1546578"/>
                <a:gd name="connsiteX8" fmla="*/ 745066 w 2133600"/>
                <a:gd name="connsiteY8" fmla="*/ 745067 h 1546578"/>
                <a:gd name="connsiteX9" fmla="*/ 0 w 2133600"/>
                <a:gd name="connsiteY9" fmla="*/ 733778 h 1546578"/>
                <a:gd name="connsiteX10" fmla="*/ 0 w 2133600"/>
                <a:gd name="connsiteY10" fmla="*/ 158045 h 1546578"/>
                <a:gd name="connsiteX11" fmla="*/ 135466 w 2133600"/>
                <a:gd name="connsiteY11" fmla="*/ 11289 h 1546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33600" h="1546578">
                  <a:moveTo>
                    <a:pt x="135466" y="11289"/>
                  </a:moveTo>
                  <a:lnTo>
                    <a:pt x="1546577" y="0"/>
                  </a:lnTo>
                  <a:lnTo>
                    <a:pt x="1557866" y="282222"/>
                  </a:lnTo>
                  <a:lnTo>
                    <a:pt x="2122311" y="270934"/>
                  </a:lnTo>
                  <a:lnTo>
                    <a:pt x="2133600" y="790222"/>
                  </a:lnTo>
                  <a:lnTo>
                    <a:pt x="1670755" y="1546578"/>
                  </a:lnTo>
                  <a:lnTo>
                    <a:pt x="970844" y="1546578"/>
                  </a:lnTo>
                  <a:lnTo>
                    <a:pt x="959555" y="857956"/>
                  </a:lnTo>
                  <a:lnTo>
                    <a:pt x="745066" y="745067"/>
                  </a:lnTo>
                  <a:lnTo>
                    <a:pt x="0" y="733778"/>
                  </a:lnTo>
                  <a:lnTo>
                    <a:pt x="0" y="158045"/>
                  </a:lnTo>
                  <a:lnTo>
                    <a:pt x="135466" y="11289"/>
                  </a:lnTo>
                  <a:close/>
                </a:path>
              </a:pathLst>
            </a:cu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p:cNvSpPr txBox="1"/>
            <p:nvPr/>
          </p:nvSpPr>
          <p:spPr>
            <a:xfrm>
              <a:off x="5562600" y="2514600"/>
              <a:ext cx="367408" cy="369332"/>
            </a:xfrm>
            <a:prstGeom prst="rect">
              <a:avLst/>
            </a:prstGeom>
            <a:noFill/>
          </p:spPr>
          <p:txBody>
            <a:bodyPr wrap="none" rtlCol="0">
              <a:spAutoFit/>
            </a:bodyPr>
            <a:lstStyle/>
            <a:p>
              <a:r>
                <a:rPr lang="en-US" b="1" dirty="0" smtClean="0">
                  <a:solidFill>
                    <a:srgbClr val="FF0000"/>
                  </a:solidFill>
                </a:rPr>
                <a:t>D</a:t>
              </a:r>
            </a:p>
          </p:txBody>
        </p:sp>
        <p:sp>
          <p:nvSpPr>
            <p:cNvPr id="15" name="TextBox 14"/>
            <p:cNvSpPr txBox="1"/>
            <p:nvPr/>
          </p:nvSpPr>
          <p:spPr>
            <a:xfrm>
              <a:off x="6248400" y="2590800"/>
              <a:ext cx="338554" cy="369332"/>
            </a:xfrm>
            <a:prstGeom prst="rect">
              <a:avLst/>
            </a:prstGeom>
            <a:noFill/>
          </p:spPr>
          <p:txBody>
            <a:bodyPr wrap="none" rtlCol="0">
              <a:spAutoFit/>
            </a:bodyPr>
            <a:lstStyle/>
            <a:p>
              <a:r>
                <a:rPr lang="en-US" b="1" dirty="0" smtClean="0">
                  <a:solidFill>
                    <a:srgbClr val="FF0000"/>
                  </a:solidFill>
                </a:rPr>
                <a:t>A</a:t>
              </a:r>
            </a:p>
          </p:txBody>
        </p:sp>
        <p:sp>
          <p:nvSpPr>
            <p:cNvPr id="16" name="TextBox 15"/>
            <p:cNvSpPr txBox="1"/>
            <p:nvPr/>
          </p:nvSpPr>
          <p:spPr>
            <a:xfrm>
              <a:off x="6705600" y="2819400"/>
              <a:ext cx="336952" cy="369332"/>
            </a:xfrm>
            <a:prstGeom prst="rect">
              <a:avLst/>
            </a:prstGeom>
            <a:noFill/>
          </p:spPr>
          <p:txBody>
            <a:bodyPr wrap="none" rtlCol="0">
              <a:spAutoFit/>
            </a:bodyPr>
            <a:lstStyle/>
            <a:p>
              <a:r>
                <a:rPr lang="en-US" b="1" dirty="0" smtClean="0">
                  <a:solidFill>
                    <a:srgbClr val="FF0000"/>
                  </a:solidFill>
                </a:rPr>
                <a:t>B</a:t>
              </a:r>
            </a:p>
          </p:txBody>
        </p:sp>
        <p:sp>
          <p:nvSpPr>
            <p:cNvPr id="17" name="TextBox 16"/>
            <p:cNvSpPr txBox="1"/>
            <p:nvPr/>
          </p:nvSpPr>
          <p:spPr>
            <a:xfrm>
              <a:off x="6400800" y="3429000"/>
              <a:ext cx="336952" cy="369332"/>
            </a:xfrm>
            <a:prstGeom prst="rect">
              <a:avLst/>
            </a:prstGeom>
            <a:noFill/>
          </p:spPr>
          <p:txBody>
            <a:bodyPr wrap="none" rtlCol="0">
              <a:spAutoFit/>
            </a:bodyPr>
            <a:lstStyle/>
            <a:p>
              <a:r>
                <a:rPr lang="en-US" b="1" dirty="0" smtClean="0">
                  <a:solidFill>
                    <a:srgbClr val="FF0000"/>
                  </a:solidFill>
                </a:rPr>
                <a:t>C</a:t>
              </a:r>
            </a:p>
          </p:txBody>
        </p:sp>
      </p:grpSp>
      <p:sp>
        <p:nvSpPr>
          <p:cNvPr id="12" name="Rectangle 11"/>
          <p:cNvSpPr/>
          <p:nvPr/>
        </p:nvSpPr>
        <p:spPr>
          <a:xfrm>
            <a:off x="5181600" y="6019800"/>
            <a:ext cx="3505200" cy="533400"/>
          </a:xfrm>
          <a:prstGeom prst="rect">
            <a:avLst/>
          </a:prstGeom>
          <a:noFill/>
          <a:ln w="571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p:cNvSpPr txBox="1"/>
          <p:nvPr/>
        </p:nvSpPr>
        <p:spPr>
          <a:xfrm>
            <a:off x="5181600" y="6172200"/>
            <a:ext cx="352982" cy="369332"/>
          </a:xfrm>
          <a:prstGeom prst="rect">
            <a:avLst/>
          </a:prstGeom>
          <a:noFill/>
          <a:ln>
            <a:noFill/>
          </a:ln>
        </p:spPr>
        <p:txBody>
          <a:bodyPr wrap="none" rtlCol="0">
            <a:spAutoFit/>
          </a:bodyPr>
          <a:lstStyle/>
          <a:p>
            <a:r>
              <a:rPr lang="en-US" b="1" dirty="0" smtClean="0">
                <a:solidFill>
                  <a:schemeClr val="bg2">
                    <a:lumMod val="50000"/>
                  </a:schemeClr>
                </a:solidFill>
              </a:rPr>
              <a:t>K</a:t>
            </a:r>
          </a:p>
        </p:txBody>
      </p:sp>
      <p:sp>
        <p:nvSpPr>
          <p:cNvPr id="19" name="TextBox 18"/>
          <p:cNvSpPr txBox="1"/>
          <p:nvPr/>
        </p:nvSpPr>
        <p:spPr>
          <a:xfrm>
            <a:off x="7543800" y="6172200"/>
            <a:ext cx="317716" cy="369332"/>
          </a:xfrm>
          <a:prstGeom prst="rect">
            <a:avLst/>
          </a:prstGeom>
          <a:noFill/>
          <a:ln>
            <a:noFill/>
          </a:ln>
        </p:spPr>
        <p:txBody>
          <a:bodyPr wrap="none" rtlCol="0">
            <a:spAutoFit/>
          </a:bodyPr>
          <a:lstStyle/>
          <a:p>
            <a:r>
              <a:rPr lang="en-US" b="1" dirty="0" smtClean="0">
                <a:solidFill>
                  <a:schemeClr val="bg2">
                    <a:lumMod val="50000"/>
                  </a:schemeClr>
                </a:solidFill>
              </a:rPr>
              <a:t>L</a:t>
            </a:r>
          </a:p>
        </p:txBody>
      </p:sp>
      <p:grpSp>
        <p:nvGrpSpPr>
          <p:cNvPr id="25" name="Group 24"/>
          <p:cNvGrpSpPr/>
          <p:nvPr/>
        </p:nvGrpSpPr>
        <p:grpSpPr>
          <a:xfrm>
            <a:off x="7010400" y="304800"/>
            <a:ext cx="2133600" cy="4267200"/>
            <a:chOff x="7010400" y="304800"/>
            <a:chExt cx="2133600" cy="4267200"/>
          </a:xfrm>
        </p:grpSpPr>
        <p:sp>
          <p:nvSpPr>
            <p:cNvPr id="13" name="Oval 12"/>
            <p:cNvSpPr/>
            <p:nvPr/>
          </p:nvSpPr>
          <p:spPr>
            <a:xfrm>
              <a:off x="7010400" y="304800"/>
              <a:ext cx="838200" cy="838200"/>
            </a:xfrm>
            <a:prstGeom prst="ellipse">
              <a:avLst/>
            </a:prstGeom>
            <a:noFill/>
            <a:ln w="57150">
              <a:solidFill>
                <a:srgbClr val="CC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p:cNvSpPr/>
            <p:nvPr/>
          </p:nvSpPr>
          <p:spPr>
            <a:xfrm>
              <a:off x="8305800" y="3733800"/>
              <a:ext cx="838200" cy="838200"/>
            </a:xfrm>
            <a:prstGeom prst="ellipse">
              <a:avLst/>
            </a:prstGeom>
            <a:noFill/>
            <a:ln w="57150">
              <a:solidFill>
                <a:srgbClr val="CC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p:cNvSpPr txBox="1"/>
            <p:nvPr/>
          </p:nvSpPr>
          <p:spPr>
            <a:xfrm>
              <a:off x="8534400" y="3886200"/>
              <a:ext cx="268022" cy="369332"/>
            </a:xfrm>
            <a:prstGeom prst="rect">
              <a:avLst/>
            </a:prstGeom>
            <a:noFill/>
            <a:ln>
              <a:noFill/>
            </a:ln>
          </p:spPr>
          <p:txBody>
            <a:bodyPr wrap="none" rtlCol="0">
              <a:spAutoFit/>
            </a:bodyPr>
            <a:lstStyle/>
            <a:p>
              <a:r>
                <a:rPr lang="en-US" b="1" dirty="0" smtClean="0">
                  <a:solidFill>
                    <a:srgbClr val="CC00CC"/>
                  </a:solidFill>
                </a:rPr>
                <a:t>J</a:t>
              </a:r>
            </a:p>
          </p:txBody>
        </p:sp>
        <p:sp>
          <p:nvSpPr>
            <p:cNvPr id="21" name="TextBox 20"/>
            <p:cNvSpPr txBox="1"/>
            <p:nvPr/>
          </p:nvSpPr>
          <p:spPr>
            <a:xfrm>
              <a:off x="7315200" y="381000"/>
              <a:ext cx="274434" cy="369332"/>
            </a:xfrm>
            <a:prstGeom prst="rect">
              <a:avLst/>
            </a:prstGeom>
            <a:noFill/>
            <a:ln>
              <a:noFill/>
            </a:ln>
          </p:spPr>
          <p:txBody>
            <a:bodyPr wrap="none" rtlCol="0">
              <a:spAutoFit/>
            </a:bodyPr>
            <a:lstStyle/>
            <a:p>
              <a:r>
                <a:rPr lang="en-US" b="1" dirty="0" smtClean="0">
                  <a:solidFill>
                    <a:srgbClr val="CC00CC"/>
                  </a:solidFill>
                </a:rPr>
                <a:t>I</a:t>
              </a:r>
            </a:p>
          </p:txBody>
        </p:sp>
      </p:grpSp>
    </p:spTree>
    <p:extLst>
      <p:ext uri="{BB962C8B-B14F-4D97-AF65-F5344CB8AC3E}">
        <p14:creationId xmlns:p14="http://schemas.microsoft.com/office/powerpoint/2010/main" xmlns="" val="1186522574"/>
      </p:ext>
    </p:extLst>
  </p:cSld>
  <p:clrMapOvr>
    <a:masterClrMapping/>
  </p:clrMapOvr>
  <p:transition advTm="104053"/>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704088"/>
          </a:xfrm>
        </p:spPr>
        <p:txBody>
          <a:bodyPr>
            <a:normAutofit/>
          </a:bodyPr>
          <a:lstStyle/>
          <a:p>
            <a:r>
              <a:rPr lang="en-US" sz="3200" b="1" dirty="0" smtClean="0">
                <a:latin typeface="Constantia" pitchFamily="18" charset="0"/>
              </a:rPr>
              <a:t>Pipe Material Analysis</a:t>
            </a:r>
            <a:endParaRPr lang="en-US" sz="3200" b="1" dirty="0">
              <a:latin typeface="Constantia" pitchFamily="18" charset="0"/>
            </a:endParaRPr>
          </a:p>
        </p:txBody>
      </p:sp>
      <p:sp>
        <p:nvSpPr>
          <p:cNvPr id="3" name="Content Placeholder 2"/>
          <p:cNvSpPr>
            <a:spLocks noGrp="1"/>
          </p:cNvSpPr>
          <p:nvPr>
            <p:ph idx="1"/>
          </p:nvPr>
        </p:nvSpPr>
        <p:spPr>
          <a:xfrm>
            <a:off x="381000" y="1295400"/>
            <a:ext cx="8534400" cy="5105400"/>
          </a:xfrm>
        </p:spPr>
        <p:txBody>
          <a:bodyPr>
            <a:normAutofit fontScale="92500"/>
          </a:bodyPr>
          <a:lstStyle/>
          <a:p>
            <a:pPr>
              <a:lnSpc>
                <a:spcPct val="150000"/>
              </a:lnSpc>
            </a:pPr>
            <a:r>
              <a:rPr lang="en-US" sz="3000" dirty="0" smtClean="0">
                <a:latin typeface="Constantia" pitchFamily="18" charset="0"/>
              </a:rPr>
              <a:t>Materials have different chemical reactions with Cl</a:t>
            </a:r>
            <a:r>
              <a:rPr lang="en-US" sz="3000" baseline="-25000" dirty="0" smtClean="0">
                <a:latin typeface="Constantia" pitchFamily="18" charset="0"/>
              </a:rPr>
              <a:t>2</a:t>
            </a:r>
          </a:p>
          <a:p>
            <a:pPr>
              <a:lnSpc>
                <a:spcPct val="150000"/>
              </a:lnSpc>
            </a:pPr>
            <a:r>
              <a:rPr lang="en-US" sz="3000" dirty="0" smtClean="0">
                <a:latin typeface="Constantia" pitchFamily="18" charset="0"/>
              </a:rPr>
              <a:t>Reactive hierarchy </a:t>
            </a:r>
          </a:p>
          <a:p>
            <a:pPr marL="393192" lvl="1" indent="0">
              <a:lnSpc>
                <a:spcPct val="150000"/>
              </a:lnSpc>
              <a:buNone/>
            </a:pPr>
            <a:r>
              <a:rPr lang="en-US" dirty="0" smtClean="0">
                <a:latin typeface="Constantia" pitchFamily="18" charset="0"/>
              </a:rPr>
              <a:t>     </a:t>
            </a:r>
            <a:r>
              <a:rPr lang="en-US" sz="2600" dirty="0" smtClean="0">
                <a:latin typeface="Constantia" pitchFamily="18" charset="0"/>
              </a:rPr>
              <a:t>Iron 	  &gt;         Steel         &gt; 	    Cement        &gt;     Plastic</a:t>
            </a:r>
          </a:p>
          <a:p>
            <a:pPr marL="393192" lvl="1" indent="0">
              <a:buNone/>
            </a:pPr>
            <a:endParaRPr lang="en-US" dirty="0" smtClean="0">
              <a:latin typeface="Constantia" pitchFamily="18" charset="0"/>
            </a:endParaRPr>
          </a:p>
          <a:p>
            <a:pPr marL="393192" lvl="1" indent="0">
              <a:buNone/>
            </a:pPr>
            <a:endParaRPr lang="en-US" dirty="0" smtClean="0">
              <a:latin typeface="Constantia" pitchFamily="18" charset="0"/>
            </a:endParaRPr>
          </a:p>
          <a:p>
            <a:pPr marL="393192" lvl="1" indent="0">
              <a:buNone/>
            </a:pPr>
            <a:endParaRPr lang="en-US" dirty="0" smtClean="0">
              <a:latin typeface="Constantia" pitchFamily="18" charset="0"/>
            </a:endParaRPr>
          </a:p>
          <a:p>
            <a:pPr marL="393192" lvl="1" indent="0">
              <a:buNone/>
            </a:pPr>
            <a:endParaRPr lang="en-US" dirty="0" smtClean="0">
              <a:latin typeface="Constantia" pitchFamily="18" charset="0"/>
            </a:endParaRPr>
          </a:p>
          <a:p>
            <a:pPr marL="393192" lvl="1" indent="0">
              <a:buNone/>
            </a:pPr>
            <a:endParaRPr lang="en-US" sz="2400" b="1" dirty="0" smtClean="0">
              <a:solidFill>
                <a:schemeClr val="accent3">
                  <a:lumMod val="40000"/>
                  <a:lumOff val="60000"/>
                </a:schemeClr>
              </a:solidFill>
              <a:latin typeface="Constantia" pitchFamily="18" charset="0"/>
            </a:endParaRPr>
          </a:p>
          <a:p>
            <a:pPr marL="393192" lvl="1" indent="0">
              <a:buNone/>
            </a:pPr>
            <a:endParaRPr lang="en-US" sz="2400" b="1" dirty="0" smtClean="0">
              <a:solidFill>
                <a:srgbClr val="FF0000"/>
              </a:solidFill>
              <a:latin typeface="Constantia" pitchFamily="18" charset="0"/>
            </a:endParaRPr>
          </a:p>
          <a:p>
            <a:pPr marL="393192" lvl="1" indent="0">
              <a:buNone/>
            </a:pPr>
            <a:r>
              <a:rPr lang="en-US" sz="2400" b="1" dirty="0" smtClean="0">
                <a:solidFill>
                  <a:srgbClr val="FF0000"/>
                </a:solidFill>
                <a:latin typeface="Constantia" pitchFamily="18" charset="0"/>
              </a:rPr>
              <a:t>% material = (Total ft of material/Total ft of pipeline)*100 </a:t>
            </a:r>
            <a:endParaRPr lang="en-US" sz="2400" b="1" dirty="0">
              <a:solidFill>
                <a:srgbClr val="FF0000"/>
              </a:solidFill>
              <a:latin typeface="Constantia" pitchFamily="18" charset="0"/>
            </a:endParaRPr>
          </a:p>
        </p:txBody>
      </p:sp>
      <p:grpSp>
        <p:nvGrpSpPr>
          <p:cNvPr id="7" name="Group 8"/>
          <p:cNvGrpSpPr/>
          <p:nvPr/>
        </p:nvGrpSpPr>
        <p:grpSpPr>
          <a:xfrm>
            <a:off x="457200" y="3429000"/>
            <a:ext cx="8534400" cy="1676400"/>
            <a:chOff x="381000" y="3429000"/>
            <a:chExt cx="8366292" cy="1447800"/>
          </a:xfrm>
        </p:grpSpPr>
        <p:pic>
          <p:nvPicPr>
            <p:cNvPr id="4" name="Picture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81000" y="3581400"/>
              <a:ext cx="2057400" cy="1295400"/>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2667000" y="3505200"/>
              <a:ext cx="1752600" cy="1371600"/>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4724400" y="3505200"/>
              <a:ext cx="2020046" cy="1371600"/>
            </a:xfrm>
            <a:prstGeom prst="rect">
              <a:avLst/>
            </a:prstGeom>
          </p:spPr>
        </p:pic>
        <p:pic>
          <p:nvPicPr>
            <p:cNvPr id="8" name="Picture 7"/>
            <p:cNvPicPr>
              <a:picLocks noChangeAspect="1"/>
            </p:cNvPicPr>
            <p:nvPr/>
          </p:nvPicPr>
          <p:blipFill rotWithShape="1">
            <a:blip r:embed="rId6" cstate="print">
              <a:extLst>
                <a:ext uri="{28A0092B-C50C-407E-A947-70E740481C1C}">
                  <a14:useLocalDpi xmlns:a14="http://schemas.microsoft.com/office/drawing/2010/main" xmlns="" val="0"/>
                </a:ext>
              </a:extLst>
            </a:blip>
            <a:srcRect t="11994" b="5098"/>
            <a:stretch/>
          </p:blipFill>
          <p:spPr>
            <a:xfrm>
              <a:off x="7010400" y="3429000"/>
              <a:ext cx="1736892" cy="1440047"/>
            </a:xfrm>
            <a:prstGeom prst="rect">
              <a:avLst/>
            </a:prstGeom>
          </p:spPr>
        </p:pic>
      </p:grpSp>
    </p:spTree>
    <p:extLst>
      <p:ext uri="{BB962C8B-B14F-4D97-AF65-F5344CB8AC3E}">
        <p14:creationId xmlns:p14="http://schemas.microsoft.com/office/powerpoint/2010/main" xmlns="" val="2793939483"/>
      </p:ext>
    </p:extLst>
  </p:cSld>
  <p:clrMapOvr>
    <a:masterClrMapping/>
  </p:clrMapOvr>
  <p:transition advTm="117438"/>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457200" y="685800"/>
            <a:ext cx="4267200" cy="627888"/>
          </a:xfrm>
        </p:spPr>
        <p:txBody>
          <a:bodyPr>
            <a:normAutofit/>
          </a:bodyPr>
          <a:lstStyle/>
          <a:p>
            <a:r>
              <a:rPr lang="en-US" sz="3200" b="1" dirty="0" smtClean="0">
                <a:latin typeface="Constantia" pitchFamily="18" charset="0"/>
              </a:rPr>
              <a:t>Diameter Analysis</a:t>
            </a:r>
            <a:endParaRPr lang="en-US" sz="3200" b="1" dirty="0">
              <a:latin typeface="Constantia" pitchFamily="18" charset="0"/>
            </a:endParaRPr>
          </a:p>
        </p:txBody>
      </p:sp>
      <p:sp>
        <p:nvSpPr>
          <p:cNvPr id="6" name="Content Placeholder 5"/>
          <p:cNvSpPr>
            <a:spLocks noGrp="1"/>
          </p:cNvSpPr>
          <p:nvPr>
            <p:ph sz="half" idx="1"/>
          </p:nvPr>
        </p:nvSpPr>
        <p:spPr>
          <a:xfrm>
            <a:off x="228600" y="4953000"/>
            <a:ext cx="3048000" cy="1401763"/>
          </a:xfrm>
        </p:spPr>
        <p:txBody>
          <a:bodyPr>
            <a:normAutofit fontScale="92500" lnSpcReduction="10000"/>
          </a:bodyPr>
          <a:lstStyle/>
          <a:p>
            <a:pPr marL="0" indent="0">
              <a:buNone/>
            </a:pPr>
            <a:r>
              <a:rPr lang="en-US" sz="2400" b="1" dirty="0" smtClean="0">
                <a:latin typeface="Constantia" panose="02030602050306030303" pitchFamily="18" charset="0"/>
              </a:rPr>
              <a:t>Results</a:t>
            </a:r>
          </a:p>
          <a:p>
            <a:r>
              <a:rPr lang="en-US" sz="2400" dirty="0">
                <a:latin typeface="Constantia" panose="02030602050306030303" pitchFamily="18" charset="0"/>
              </a:rPr>
              <a:t>No clear </a:t>
            </a:r>
            <a:r>
              <a:rPr lang="en-US" sz="2400" dirty="0" smtClean="0">
                <a:latin typeface="Constantia" panose="02030602050306030303" pitchFamily="18" charset="0"/>
              </a:rPr>
              <a:t>trend between diameter size and Cl</a:t>
            </a:r>
            <a:r>
              <a:rPr lang="en-US" sz="2400" baseline="-25000" dirty="0" smtClean="0">
                <a:latin typeface="Constantia" panose="02030602050306030303" pitchFamily="18" charset="0"/>
              </a:rPr>
              <a:t>2</a:t>
            </a:r>
            <a:r>
              <a:rPr lang="en-US" sz="2400" dirty="0" smtClean="0">
                <a:latin typeface="Constantia" panose="02030602050306030303" pitchFamily="18" charset="0"/>
              </a:rPr>
              <a:t> residuals</a:t>
            </a:r>
            <a:endParaRPr lang="en-US" sz="2400" dirty="0">
              <a:latin typeface="Constantia" panose="02030602050306030303" pitchFamily="18" charset="0"/>
            </a:endParaRPr>
          </a:p>
          <a:p>
            <a:endParaRPr lang="en-US" dirty="0">
              <a:latin typeface="Constantia" panose="02030602050306030303" pitchFamily="18" charset="0"/>
            </a:endParaRPr>
          </a:p>
        </p:txBody>
      </p:sp>
      <p:sp>
        <p:nvSpPr>
          <p:cNvPr id="7" name="Content Placeholder 5"/>
          <p:cNvSpPr txBox="1">
            <a:spLocks/>
          </p:cNvSpPr>
          <p:nvPr/>
        </p:nvSpPr>
        <p:spPr>
          <a:xfrm>
            <a:off x="381000" y="1447800"/>
            <a:ext cx="7315200" cy="1066800"/>
          </a:xfrm>
          <a:prstGeom prst="rect">
            <a:avLst/>
          </a:prstGeom>
        </p:spPr>
        <p:txBody>
          <a:bodyPr vert="horz">
            <a:normAutofit fontScale="92500" lnSpcReduction="20000"/>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0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18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18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r>
              <a:rPr lang="en-US" sz="2400" dirty="0" smtClean="0">
                <a:latin typeface="Constantia" panose="02030602050306030303" pitchFamily="18" charset="0"/>
              </a:rPr>
              <a:t>Calculate pipe lengths for each diameter category</a:t>
            </a:r>
          </a:p>
          <a:p>
            <a:pPr>
              <a:spcBef>
                <a:spcPts val="1200"/>
              </a:spcBef>
            </a:pPr>
            <a:r>
              <a:rPr lang="en-US" sz="2400" b="1" dirty="0" smtClean="0">
                <a:solidFill>
                  <a:srgbClr val="FF0000"/>
                </a:solidFill>
                <a:latin typeface="Constantia" panose="02030602050306030303" pitchFamily="18" charset="0"/>
              </a:rPr>
              <a:t>% Diameter = Pipe length per diameter/Total pipe length to each test site</a:t>
            </a:r>
          </a:p>
          <a:p>
            <a:pPr marL="0" indent="0">
              <a:buFont typeface="Wingdings 2"/>
              <a:buNone/>
            </a:pPr>
            <a:endParaRPr lang="en-US" sz="2400" b="1" dirty="0" smtClean="0">
              <a:latin typeface="Constantia" panose="02030602050306030303" pitchFamily="18" charset="0"/>
            </a:endParaRPr>
          </a:p>
          <a:p>
            <a:endParaRPr lang="en-US" dirty="0">
              <a:latin typeface="Constantia" panose="02030602050306030303" pitchFamily="18" charset="0"/>
            </a:endParaRPr>
          </a:p>
        </p:txBody>
      </p:sp>
      <p:pic>
        <p:nvPicPr>
          <p:cNvPr id="12" name="Content Placeholder 11" descr="Diameter.jpg"/>
          <p:cNvPicPr>
            <a:picLocks noGrp="1" noChangeAspect="1"/>
          </p:cNvPicPr>
          <p:nvPr>
            <p:ph sz="half" idx="2"/>
          </p:nvPr>
        </p:nvPicPr>
        <p:blipFill>
          <a:blip r:embed="rId3" cstate="print"/>
          <a:stretch>
            <a:fillRect/>
          </a:stretch>
        </p:blipFill>
        <p:spPr>
          <a:xfrm>
            <a:off x="3124200" y="2404136"/>
            <a:ext cx="6019799" cy="4453864"/>
          </a:xfrm>
        </p:spPr>
      </p:pic>
    </p:spTree>
    <p:extLst>
      <p:ext uri="{BB962C8B-B14F-4D97-AF65-F5344CB8AC3E}">
        <p14:creationId xmlns:p14="http://schemas.microsoft.com/office/powerpoint/2010/main" xmlns="" val="191502618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704088"/>
          </a:xfrm>
        </p:spPr>
        <p:txBody>
          <a:bodyPr>
            <a:normAutofit/>
          </a:bodyPr>
          <a:lstStyle/>
          <a:p>
            <a:r>
              <a:rPr lang="en-US" sz="3200" b="1" dirty="0" smtClean="0">
                <a:latin typeface="Constantia" pitchFamily="18" charset="0"/>
              </a:rPr>
              <a:t>Water </a:t>
            </a:r>
            <a:r>
              <a:rPr lang="en-US" sz="3200" b="1" dirty="0" smtClean="0">
                <a:solidFill>
                  <a:schemeClr val="accent3">
                    <a:lumMod val="50000"/>
                  </a:schemeClr>
                </a:solidFill>
                <a:latin typeface="Constantia" pitchFamily="18" charset="0"/>
              </a:rPr>
              <a:t>Usage</a:t>
            </a:r>
            <a:r>
              <a:rPr lang="en-US" sz="3200" b="1" dirty="0" smtClean="0">
                <a:latin typeface="Constantia" pitchFamily="18" charset="0"/>
              </a:rPr>
              <a:t> Analysis</a:t>
            </a:r>
            <a:endParaRPr lang="en-US" sz="3200" b="1" dirty="0">
              <a:latin typeface="Constantia" pitchFamily="18" charset="0"/>
            </a:endParaRPr>
          </a:p>
        </p:txBody>
      </p:sp>
      <p:sp>
        <p:nvSpPr>
          <p:cNvPr id="3" name="Content Placeholder 2"/>
          <p:cNvSpPr>
            <a:spLocks noGrp="1"/>
          </p:cNvSpPr>
          <p:nvPr>
            <p:ph idx="1"/>
          </p:nvPr>
        </p:nvSpPr>
        <p:spPr>
          <a:xfrm>
            <a:off x="152400" y="1447800"/>
            <a:ext cx="8991600" cy="5257800"/>
          </a:xfrm>
        </p:spPr>
        <p:txBody>
          <a:bodyPr>
            <a:normAutofit fontScale="92500"/>
          </a:bodyPr>
          <a:lstStyle/>
          <a:p>
            <a:pPr>
              <a:spcBef>
                <a:spcPts val="600"/>
              </a:spcBef>
              <a:spcAft>
                <a:spcPts val="600"/>
              </a:spcAft>
            </a:pPr>
            <a:r>
              <a:rPr lang="en-US" dirty="0" smtClean="0">
                <a:latin typeface="Constantia" pitchFamily="18" charset="0"/>
              </a:rPr>
              <a:t>Low water turnover lengthens water residence in the </a:t>
            </a:r>
            <a:r>
              <a:rPr lang="en-US" dirty="0" smtClean="0">
                <a:latin typeface="Constantia" pitchFamily="18" charset="0"/>
              </a:rPr>
              <a:t>system</a:t>
            </a:r>
          </a:p>
          <a:p>
            <a:pPr>
              <a:spcBef>
                <a:spcPts val="600"/>
              </a:spcBef>
              <a:spcAft>
                <a:spcPts val="600"/>
              </a:spcAft>
            </a:pPr>
            <a:r>
              <a:rPr lang="en-US" dirty="0" smtClean="0">
                <a:latin typeface="Constantia" pitchFamily="18" charset="0"/>
              </a:rPr>
              <a:t>Turnover affected by network design, water demand &amp; dead ends </a:t>
            </a:r>
            <a:endParaRPr lang="en-US" dirty="0" smtClean="0">
              <a:latin typeface="Constantia" pitchFamily="18" charset="0"/>
            </a:endParaRPr>
          </a:p>
          <a:p>
            <a:pPr>
              <a:spcBef>
                <a:spcPts val="600"/>
              </a:spcBef>
              <a:spcAft>
                <a:spcPts val="1200"/>
              </a:spcAft>
            </a:pPr>
            <a:r>
              <a:rPr lang="en-US" dirty="0" smtClean="0">
                <a:latin typeface="Constantia" pitchFamily="18" charset="0"/>
              </a:rPr>
              <a:t>Calculate water volume in pipe network</a:t>
            </a:r>
          </a:p>
          <a:p>
            <a:pPr>
              <a:spcBef>
                <a:spcPts val="1200"/>
              </a:spcBef>
              <a:spcAft>
                <a:spcPts val="1200"/>
              </a:spcAft>
              <a:buNone/>
            </a:pPr>
            <a:r>
              <a:rPr lang="en-US" dirty="0" smtClean="0">
                <a:latin typeface="Constantia" pitchFamily="18" charset="0"/>
              </a:rPr>
              <a:t>			</a:t>
            </a:r>
            <a:r>
              <a:rPr lang="en-US" sz="3200" b="1" dirty="0" smtClean="0">
                <a:solidFill>
                  <a:srgbClr val="FF0000"/>
                </a:solidFill>
                <a:latin typeface="Constantia" pitchFamily="18" charset="0"/>
              </a:rPr>
              <a:t>Volume = .785 * d</a:t>
            </a:r>
            <a:r>
              <a:rPr lang="en-US" sz="3200" b="1" baseline="30000" dirty="0" smtClean="0">
                <a:solidFill>
                  <a:srgbClr val="FF0000"/>
                </a:solidFill>
                <a:latin typeface="Constantia" pitchFamily="18" charset="0"/>
              </a:rPr>
              <a:t>2</a:t>
            </a:r>
            <a:r>
              <a:rPr lang="en-US" sz="3200" b="1" dirty="0" smtClean="0">
                <a:solidFill>
                  <a:srgbClr val="FF0000"/>
                </a:solidFill>
                <a:latin typeface="Constantia" pitchFamily="18" charset="0"/>
              </a:rPr>
              <a:t> *l = ft</a:t>
            </a:r>
            <a:r>
              <a:rPr lang="en-US" sz="3200" b="1" baseline="30000" dirty="0" smtClean="0">
                <a:solidFill>
                  <a:srgbClr val="FF0000"/>
                </a:solidFill>
                <a:latin typeface="Constantia" pitchFamily="18" charset="0"/>
              </a:rPr>
              <a:t>3</a:t>
            </a:r>
          </a:p>
          <a:p>
            <a:pPr>
              <a:spcBef>
                <a:spcPts val="600"/>
              </a:spcBef>
              <a:spcAft>
                <a:spcPts val="600"/>
              </a:spcAft>
              <a:buNone/>
            </a:pPr>
            <a:r>
              <a:rPr lang="en-US" sz="2100" dirty="0" smtClean="0">
                <a:latin typeface="Constantia" pitchFamily="18" charset="0"/>
              </a:rPr>
              <a:t>	</a:t>
            </a:r>
            <a:r>
              <a:rPr lang="en-US" sz="2200" dirty="0" smtClean="0">
                <a:latin typeface="Constantia" pitchFamily="18" charset="0"/>
              </a:rPr>
              <a:t>where  d = pipe diameter, l = length of pipe feature</a:t>
            </a:r>
          </a:p>
          <a:p>
            <a:pPr>
              <a:spcBef>
                <a:spcPts val="600"/>
              </a:spcBef>
              <a:spcAft>
                <a:spcPts val="1200"/>
              </a:spcAft>
            </a:pPr>
            <a:r>
              <a:rPr lang="en-US" dirty="0" smtClean="0">
                <a:latin typeface="Constantia" pitchFamily="18" charset="0"/>
              </a:rPr>
              <a:t>Calculate water turnover</a:t>
            </a:r>
            <a:endParaRPr lang="en-US" sz="2200" b="1" dirty="0" smtClean="0">
              <a:solidFill>
                <a:schemeClr val="accent2">
                  <a:lumMod val="75000"/>
                </a:schemeClr>
              </a:solidFill>
              <a:latin typeface="Constantia" pitchFamily="18" charset="0"/>
            </a:endParaRPr>
          </a:p>
          <a:p>
            <a:pPr>
              <a:buNone/>
            </a:pPr>
            <a:r>
              <a:rPr lang="en-US" sz="2200" b="1" dirty="0" smtClean="0">
                <a:solidFill>
                  <a:schemeClr val="accent2">
                    <a:lumMod val="75000"/>
                  </a:schemeClr>
                </a:solidFill>
                <a:latin typeface="Constantia" pitchFamily="18" charset="0"/>
              </a:rPr>
              <a:t>	</a:t>
            </a:r>
            <a:r>
              <a:rPr lang="en-US" sz="2200" b="1" dirty="0" smtClean="0">
                <a:solidFill>
                  <a:schemeClr val="accent2">
                    <a:lumMod val="75000"/>
                  </a:schemeClr>
                </a:solidFill>
                <a:latin typeface="Constantia" pitchFamily="18" charset="0"/>
              </a:rPr>
              <a:t>          </a:t>
            </a:r>
            <a:r>
              <a:rPr lang="en-US" sz="3200" b="1" dirty="0" smtClean="0">
                <a:solidFill>
                  <a:srgbClr val="FF0000"/>
                </a:solidFill>
                <a:latin typeface="Constantia" pitchFamily="18" charset="0"/>
              </a:rPr>
              <a:t>%</a:t>
            </a:r>
            <a:r>
              <a:rPr lang="en-US" sz="3200" b="1" dirty="0" smtClean="0">
                <a:solidFill>
                  <a:schemeClr val="accent2">
                    <a:lumMod val="75000"/>
                  </a:schemeClr>
                </a:solidFill>
                <a:latin typeface="Constantia" pitchFamily="18" charset="0"/>
              </a:rPr>
              <a:t> </a:t>
            </a:r>
            <a:r>
              <a:rPr lang="en-US" sz="3200" b="1" dirty="0" smtClean="0">
                <a:solidFill>
                  <a:srgbClr val="FF0000"/>
                </a:solidFill>
                <a:latin typeface="Constantia" pitchFamily="18" charset="0"/>
              </a:rPr>
              <a:t>Network </a:t>
            </a:r>
            <a:r>
              <a:rPr lang="en-US" sz="3200" b="1" dirty="0" smtClean="0">
                <a:solidFill>
                  <a:srgbClr val="FF0000"/>
                </a:solidFill>
                <a:latin typeface="Constantia" pitchFamily="18" charset="0"/>
              </a:rPr>
              <a:t>Turnover = </a:t>
            </a:r>
            <a:r>
              <a:rPr lang="en-US" sz="3200" b="1" dirty="0" smtClean="0">
                <a:solidFill>
                  <a:srgbClr val="FF0000"/>
                </a:solidFill>
                <a:latin typeface="Constantia" pitchFamily="18" charset="0"/>
              </a:rPr>
              <a:t>(</a:t>
            </a:r>
            <a:r>
              <a:rPr lang="en-US" sz="3200" b="1" dirty="0" err="1" smtClean="0">
                <a:solidFill>
                  <a:srgbClr val="FF0000"/>
                </a:solidFill>
                <a:latin typeface="Constantia" pitchFamily="18" charset="0"/>
              </a:rPr>
              <a:t>RW</a:t>
            </a:r>
            <a:r>
              <a:rPr lang="en-US" sz="3200" b="1" dirty="0" smtClean="0">
                <a:solidFill>
                  <a:srgbClr val="FF0000"/>
                </a:solidFill>
                <a:latin typeface="Constantia" pitchFamily="18" charset="0"/>
              </a:rPr>
              <a:t>/PV</a:t>
            </a:r>
            <a:r>
              <a:rPr lang="en-US" sz="3200" b="1" dirty="0" smtClean="0">
                <a:solidFill>
                  <a:srgbClr val="FF0000"/>
                </a:solidFill>
                <a:latin typeface="Constantia" pitchFamily="18" charset="0"/>
              </a:rPr>
              <a:t>) * 100</a:t>
            </a:r>
          </a:p>
          <a:p>
            <a:pPr>
              <a:buNone/>
            </a:pPr>
            <a:endParaRPr lang="en-US" sz="2400" dirty="0" smtClean="0"/>
          </a:p>
          <a:p>
            <a:pPr>
              <a:buNone/>
            </a:pPr>
            <a:r>
              <a:rPr lang="en-US" sz="2000" dirty="0" smtClean="0">
                <a:latin typeface="Constantia" pitchFamily="18" charset="0"/>
              </a:rPr>
              <a:t>	</a:t>
            </a:r>
            <a:r>
              <a:rPr lang="en-US" sz="2200" dirty="0" smtClean="0">
                <a:latin typeface="Constantia" pitchFamily="18" charset="0"/>
              </a:rPr>
              <a:t>where  </a:t>
            </a:r>
            <a:r>
              <a:rPr lang="en-US" sz="2200" dirty="0" err="1" smtClean="0">
                <a:latin typeface="Constantia" pitchFamily="18" charset="0"/>
              </a:rPr>
              <a:t>RW</a:t>
            </a:r>
            <a:r>
              <a:rPr lang="en-US" sz="2200" dirty="0" smtClean="0">
                <a:latin typeface="Constantia" pitchFamily="18" charset="0"/>
              </a:rPr>
              <a:t> </a:t>
            </a:r>
            <a:r>
              <a:rPr lang="en-US" sz="2200" dirty="0" smtClean="0">
                <a:latin typeface="Constantia" pitchFamily="18" charset="0"/>
              </a:rPr>
              <a:t>= Avg monthly amount of water pumped into reservoir, </a:t>
            </a:r>
          </a:p>
          <a:p>
            <a:pPr>
              <a:buNone/>
            </a:pPr>
            <a:r>
              <a:rPr lang="en-US" sz="2200" dirty="0" smtClean="0">
                <a:latin typeface="Constantia" pitchFamily="18" charset="0"/>
              </a:rPr>
              <a:t>	PV = Total volume in pipes per </a:t>
            </a:r>
            <a:r>
              <a:rPr lang="en-US" sz="2200" dirty="0" smtClean="0">
                <a:latin typeface="Constantia" pitchFamily="18" charset="0"/>
              </a:rPr>
              <a:t>reservoir</a:t>
            </a:r>
            <a:endParaRPr lang="en-US" sz="2200" dirty="0" smtClean="0">
              <a:latin typeface="Constantia" pitchFamily="18" charset="0"/>
            </a:endParaRPr>
          </a:p>
        </p:txBody>
      </p:sp>
    </p:spTree>
    <p:extLst>
      <p:ext uri="{BB962C8B-B14F-4D97-AF65-F5344CB8AC3E}">
        <p14:creationId xmlns:p14="http://schemas.microsoft.com/office/powerpoint/2010/main" xmlns="" val="628453739"/>
      </p:ext>
    </p:extLst>
  </p:cSld>
  <p:clrMapOvr>
    <a:masterClrMapping/>
  </p:clrMapOvr>
  <p:transition advTm="83414"/>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72314" y="762000"/>
            <a:ext cx="8229600" cy="609600"/>
          </a:xfrm>
          <a:prstGeom prst="rect">
            <a:avLst/>
          </a:prstGeom>
        </p:spPr>
        <p:txBody>
          <a:bodyPr vert="horz" lIns="91440" tIns="45720" rIns="91440" bIns="45720" rtlCol="0" anchor="ctr">
            <a:norm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smtClean="0">
                <a:ln>
                  <a:noFill/>
                </a:ln>
                <a:solidFill>
                  <a:schemeClr val="accent3">
                    <a:lumMod val="50000"/>
                  </a:schemeClr>
                </a:solidFill>
                <a:effectLst/>
                <a:uLnTx/>
                <a:uFillTx/>
                <a:latin typeface="Constantia" pitchFamily="18" charset="0"/>
                <a:ea typeface="+mj-ea"/>
                <a:cs typeface="+mj-cs"/>
              </a:rPr>
              <a:t>Water </a:t>
            </a:r>
            <a:r>
              <a:rPr lang="en-US" sz="3200" b="1" dirty="0" smtClean="0">
                <a:solidFill>
                  <a:schemeClr val="accent3">
                    <a:lumMod val="50000"/>
                  </a:schemeClr>
                </a:solidFill>
                <a:latin typeface="Constantia" pitchFamily="18" charset="0"/>
                <a:ea typeface="+mj-ea"/>
                <a:cs typeface="+mj-cs"/>
              </a:rPr>
              <a:t>Turnover</a:t>
            </a:r>
            <a:r>
              <a:rPr kumimoji="0" lang="en-US" sz="3200" b="1" i="0" u="none" strike="noStrike" kern="1200" cap="none" spc="0" normalizeH="0" noProof="0" dirty="0" smtClean="0">
                <a:ln>
                  <a:noFill/>
                </a:ln>
                <a:solidFill>
                  <a:schemeClr val="accent3">
                    <a:lumMod val="50000"/>
                  </a:schemeClr>
                </a:solidFill>
                <a:effectLst/>
                <a:uLnTx/>
                <a:uFillTx/>
                <a:latin typeface="Constantia" pitchFamily="18" charset="0"/>
                <a:ea typeface="+mj-ea"/>
                <a:cs typeface="+mj-cs"/>
              </a:rPr>
              <a:t> Analysis - Reservoirs</a:t>
            </a:r>
            <a:endParaRPr kumimoji="0" lang="en-US" sz="3200" b="1" i="0" u="none" strike="noStrike" kern="1200" cap="none" spc="0" normalizeH="0" baseline="0" noProof="0" dirty="0">
              <a:ln>
                <a:noFill/>
              </a:ln>
              <a:solidFill>
                <a:schemeClr val="accent3">
                  <a:lumMod val="50000"/>
                </a:schemeClr>
              </a:solidFill>
              <a:effectLst/>
              <a:uLnTx/>
              <a:uFillTx/>
              <a:latin typeface="Constantia" pitchFamily="18" charset="0"/>
              <a:ea typeface="+mj-ea"/>
              <a:cs typeface="+mj-cs"/>
            </a:endParaRPr>
          </a:p>
        </p:txBody>
      </p:sp>
      <p:sp>
        <p:nvSpPr>
          <p:cNvPr id="20" name="Content Placeholder 19"/>
          <p:cNvSpPr>
            <a:spLocks noGrp="1"/>
          </p:cNvSpPr>
          <p:nvPr>
            <p:ph sz="quarter" idx="2"/>
          </p:nvPr>
        </p:nvSpPr>
        <p:spPr>
          <a:xfrm>
            <a:off x="5181600" y="1676400"/>
            <a:ext cx="3735388" cy="1676400"/>
          </a:xfrm>
        </p:spPr>
        <p:txBody>
          <a:bodyPr>
            <a:normAutofit/>
          </a:bodyPr>
          <a:lstStyle/>
          <a:p>
            <a:r>
              <a:rPr lang="en-US" dirty="0" smtClean="0">
                <a:latin typeface="Constantia" panose="02030602050306030303" pitchFamily="18" charset="0"/>
              </a:rPr>
              <a:t>Reservoir #1 had lowest turnover </a:t>
            </a:r>
            <a:r>
              <a:rPr lang="en-US" dirty="0" smtClean="0">
                <a:latin typeface="Constantia" panose="02030602050306030303" pitchFamily="18" charset="0"/>
              </a:rPr>
              <a:t>rate, assuming lower residual Cl</a:t>
            </a:r>
            <a:r>
              <a:rPr lang="en-US" baseline="-25000" dirty="0" smtClean="0">
                <a:latin typeface="Constantia" panose="02030602050306030303" pitchFamily="18" charset="0"/>
              </a:rPr>
              <a:t>2</a:t>
            </a:r>
            <a:r>
              <a:rPr lang="en-US" dirty="0" smtClean="0">
                <a:latin typeface="Constantia" panose="02030602050306030303" pitchFamily="18" charset="0"/>
              </a:rPr>
              <a:t> values</a:t>
            </a:r>
            <a:endParaRPr lang="en-US" baseline="-25000" dirty="0">
              <a:latin typeface="Constantia" panose="02030602050306030303" pitchFamily="18" charset="0"/>
            </a:endParaRPr>
          </a:p>
        </p:txBody>
      </p:sp>
      <p:sp>
        <p:nvSpPr>
          <p:cNvPr id="28" name="Content Placeholder 19"/>
          <p:cNvSpPr>
            <a:spLocks noGrp="1"/>
          </p:cNvSpPr>
          <p:nvPr>
            <p:ph sz="quarter" idx="4"/>
          </p:nvPr>
        </p:nvSpPr>
        <p:spPr>
          <a:xfrm>
            <a:off x="304801" y="4648200"/>
            <a:ext cx="2971799" cy="1752600"/>
          </a:xfrm>
        </p:spPr>
        <p:txBody>
          <a:bodyPr>
            <a:noAutofit/>
          </a:bodyPr>
          <a:lstStyle/>
          <a:p>
            <a:r>
              <a:rPr lang="en-US" dirty="0" smtClean="0">
                <a:latin typeface="Constantia" panose="02030602050306030303" pitchFamily="18" charset="0"/>
              </a:rPr>
              <a:t>However, Reservoir #1 had higher residual Cl</a:t>
            </a:r>
            <a:r>
              <a:rPr lang="en-US" baseline="-25000" dirty="0" smtClean="0">
                <a:latin typeface="Constantia" panose="02030602050306030303" pitchFamily="18" charset="0"/>
              </a:rPr>
              <a:t>2</a:t>
            </a:r>
            <a:r>
              <a:rPr lang="en-US" dirty="0" smtClean="0">
                <a:latin typeface="Constantia" panose="02030602050306030303" pitchFamily="18" charset="0"/>
              </a:rPr>
              <a:t> on site by site comparison (compared sites circled in red).</a:t>
            </a:r>
            <a:endParaRPr lang="en-US" baseline="-25000" dirty="0">
              <a:latin typeface="Constantia" panose="02030602050306030303" pitchFamily="18" charset="0"/>
            </a:endParaRPr>
          </a:p>
        </p:txBody>
      </p:sp>
      <p:pic>
        <p:nvPicPr>
          <p:cNvPr id="13" name="Picture 12" descr="Cl2PerReservoir.jpg"/>
          <p:cNvPicPr>
            <a:picLocks noChangeAspect="1"/>
          </p:cNvPicPr>
          <p:nvPr/>
        </p:nvPicPr>
        <p:blipFill>
          <a:blip r:embed="rId3" cstate="print"/>
          <a:stretch>
            <a:fillRect/>
          </a:stretch>
        </p:blipFill>
        <p:spPr>
          <a:xfrm>
            <a:off x="3465401" y="4114800"/>
            <a:ext cx="5678600" cy="2743200"/>
          </a:xfrm>
          <a:prstGeom prst="rect">
            <a:avLst/>
          </a:prstGeom>
        </p:spPr>
      </p:pic>
      <p:pic>
        <p:nvPicPr>
          <p:cNvPr id="14" name="Picture 13" descr="ReservoirTurnover.jpg"/>
          <p:cNvPicPr>
            <a:picLocks noChangeAspect="1"/>
          </p:cNvPicPr>
          <p:nvPr/>
        </p:nvPicPr>
        <p:blipFill>
          <a:blip r:embed="rId4" cstate="print"/>
          <a:stretch>
            <a:fillRect/>
          </a:stretch>
        </p:blipFill>
        <p:spPr>
          <a:xfrm>
            <a:off x="228600" y="1295400"/>
            <a:ext cx="4572000" cy="2807677"/>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Content Placeholder 16" descr="AvgCl2.jpg"/>
          <p:cNvPicPr>
            <a:picLocks noGrp="1" noChangeAspect="1"/>
          </p:cNvPicPr>
          <p:nvPr>
            <p:ph sz="quarter" idx="4"/>
          </p:nvPr>
        </p:nvPicPr>
        <p:blipFill>
          <a:blip r:embed="rId3" cstate="print"/>
          <a:stretch>
            <a:fillRect/>
          </a:stretch>
        </p:blipFill>
        <p:spPr>
          <a:xfrm>
            <a:off x="4495801" y="3276600"/>
            <a:ext cx="4648200" cy="2971799"/>
          </a:xfrm>
        </p:spPr>
      </p:pic>
      <p:pic>
        <p:nvPicPr>
          <p:cNvPr id="16" name="Content Placeholder 15" descr="AnnualWaterUse.jpg"/>
          <p:cNvPicPr>
            <a:picLocks noGrp="1" noChangeAspect="1"/>
          </p:cNvPicPr>
          <p:nvPr>
            <p:ph sz="quarter" idx="2"/>
          </p:nvPr>
        </p:nvPicPr>
        <p:blipFill>
          <a:blip r:embed="rId4" cstate="print"/>
          <a:stretch>
            <a:fillRect/>
          </a:stretch>
        </p:blipFill>
        <p:spPr>
          <a:xfrm>
            <a:off x="-1" y="3276600"/>
            <a:ext cx="4538839" cy="2971800"/>
          </a:xfrm>
        </p:spPr>
      </p:pic>
      <p:sp>
        <p:nvSpPr>
          <p:cNvPr id="2" name="Title 1"/>
          <p:cNvSpPr>
            <a:spLocks noGrp="1"/>
          </p:cNvSpPr>
          <p:nvPr>
            <p:ph type="title"/>
          </p:nvPr>
        </p:nvSpPr>
        <p:spPr>
          <a:xfrm>
            <a:off x="457200" y="838200"/>
            <a:ext cx="6705600" cy="627888"/>
          </a:xfrm>
        </p:spPr>
        <p:txBody>
          <a:bodyPr>
            <a:normAutofit/>
          </a:bodyPr>
          <a:lstStyle/>
          <a:p>
            <a:r>
              <a:rPr lang="en-US" sz="3200" b="1" dirty="0" smtClean="0">
                <a:latin typeface="Constantia" pitchFamily="18" charset="0"/>
              </a:rPr>
              <a:t>Water </a:t>
            </a:r>
            <a:r>
              <a:rPr lang="en-US" sz="3200" b="1" dirty="0" smtClean="0">
                <a:solidFill>
                  <a:schemeClr val="accent3">
                    <a:lumMod val="50000"/>
                  </a:schemeClr>
                </a:solidFill>
                <a:latin typeface="Constantia" pitchFamily="18" charset="0"/>
              </a:rPr>
              <a:t>Usage</a:t>
            </a:r>
            <a:r>
              <a:rPr lang="en-US" sz="3200" b="1" dirty="0" smtClean="0">
                <a:latin typeface="Constantia" pitchFamily="18" charset="0"/>
              </a:rPr>
              <a:t> Analysis – Test Sites</a:t>
            </a:r>
            <a:endParaRPr lang="en-US" sz="3200" dirty="0"/>
          </a:p>
        </p:txBody>
      </p:sp>
      <p:sp>
        <p:nvSpPr>
          <p:cNvPr id="8" name="Text Placeholder 7"/>
          <p:cNvSpPr>
            <a:spLocks noGrp="1"/>
          </p:cNvSpPr>
          <p:nvPr>
            <p:ph type="body" idx="1"/>
          </p:nvPr>
        </p:nvSpPr>
        <p:spPr>
          <a:xfrm>
            <a:off x="228600" y="1600200"/>
            <a:ext cx="4268788" cy="1371600"/>
          </a:xfrm>
        </p:spPr>
        <p:txBody>
          <a:bodyPr/>
          <a:lstStyle/>
          <a:p>
            <a:pPr>
              <a:buFont typeface="Arial" pitchFamily="34" charset="0"/>
              <a:buChar char="•"/>
            </a:pPr>
            <a:r>
              <a:rPr lang="en-US" sz="2200" dirty="0" smtClean="0"/>
              <a:t> </a:t>
            </a:r>
            <a:r>
              <a:rPr lang="en-US" b="0" dirty="0" smtClean="0">
                <a:solidFill>
                  <a:srgbClr val="33340C"/>
                </a:solidFill>
              </a:rPr>
              <a:t>Metered water usage compared between sites of similar distance from source</a:t>
            </a:r>
            <a:endParaRPr lang="en-US" b="0" dirty="0">
              <a:solidFill>
                <a:srgbClr val="33340C"/>
              </a:solidFill>
            </a:endParaRPr>
          </a:p>
        </p:txBody>
      </p:sp>
      <p:sp>
        <p:nvSpPr>
          <p:cNvPr id="9" name="Text Placeholder 8"/>
          <p:cNvSpPr>
            <a:spLocks noGrp="1"/>
          </p:cNvSpPr>
          <p:nvPr>
            <p:ph type="body" sz="half" idx="3"/>
          </p:nvPr>
        </p:nvSpPr>
        <p:spPr>
          <a:xfrm>
            <a:off x="4645025" y="1600201"/>
            <a:ext cx="4346575" cy="1295400"/>
          </a:xfrm>
        </p:spPr>
        <p:txBody>
          <a:bodyPr>
            <a:normAutofit/>
          </a:bodyPr>
          <a:lstStyle/>
          <a:p>
            <a:pPr>
              <a:buFont typeface="Arial" pitchFamily="34" charset="0"/>
              <a:buChar char="•"/>
            </a:pPr>
            <a:r>
              <a:rPr lang="en-US" dirty="0" smtClean="0"/>
              <a:t> </a:t>
            </a:r>
            <a:r>
              <a:rPr lang="en-US" b="0" dirty="0" smtClean="0">
                <a:solidFill>
                  <a:srgbClr val="33340C"/>
                </a:solidFill>
              </a:rPr>
              <a:t>Avg Cl</a:t>
            </a:r>
            <a:r>
              <a:rPr lang="en-US" b="0" baseline="-25000" dirty="0" smtClean="0">
                <a:solidFill>
                  <a:srgbClr val="33340C"/>
                </a:solidFill>
              </a:rPr>
              <a:t>2</a:t>
            </a:r>
            <a:r>
              <a:rPr lang="en-US" b="0" dirty="0" smtClean="0">
                <a:solidFill>
                  <a:srgbClr val="33340C"/>
                </a:solidFill>
              </a:rPr>
              <a:t> is higher or difference in values was minimized with sites with </a:t>
            </a:r>
            <a:r>
              <a:rPr lang="en-US" b="0" dirty="0" smtClean="0">
                <a:solidFill>
                  <a:srgbClr val="33340C"/>
                </a:solidFill>
              </a:rPr>
              <a:t>higher water </a:t>
            </a:r>
            <a:r>
              <a:rPr lang="en-US" b="0" dirty="0" smtClean="0">
                <a:solidFill>
                  <a:srgbClr val="33340C"/>
                </a:solidFill>
              </a:rPr>
              <a:t>usage</a:t>
            </a:r>
            <a:endParaRPr lang="en-US" b="0" baseline="-25000" dirty="0">
              <a:solidFill>
                <a:srgbClr val="33340C"/>
              </a:solidFill>
            </a:endParaRPr>
          </a:p>
        </p:txBody>
      </p:sp>
      <p:sp>
        <p:nvSpPr>
          <p:cNvPr id="7" name="Down Arrow 6"/>
          <p:cNvSpPr/>
          <p:nvPr/>
        </p:nvSpPr>
        <p:spPr>
          <a:xfrm>
            <a:off x="2133600" y="4572000"/>
            <a:ext cx="256032" cy="7498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Down Arrow 9"/>
          <p:cNvSpPr/>
          <p:nvPr/>
        </p:nvSpPr>
        <p:spPr>
          <a:xfrm>
            <a:off x="6629400" y="3581400"/>
            <a:ext cx="256032" cy="7498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Down Arrow 10"/>
          <p:cNvSpPr/>
          <p:nvPr/>
        </p:nvSpPr>
        <p:spPr>
          <a:xfrm>
            <a:off x="8458200" y="4267200"/>
            <a:ext cx="256032" cy="749808"/>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Down Arrow 11"/>
          <p:cNvSpPr/>
          <p:nvPr/>
        </p:nvSpPr>
        <p:spPr>
          <a:xfrm>
            <a:off x="4038600" y="2971800"/>
            <a:ext cx="256032" cy="749808"/>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28600" y="1447800"/>
            <a:ext cx="8686800" cy="5181600"/>
          </a:xfrm>
        </p:spPr>
        <p:txBody>
          <a:bodyPr>
            <a:normAutofit fontScale="70000" lnSpcReduction="20000"/>
          </a:bodyPr>
          <a:lstStyle/>
          <a:p>
            <a:r>
              <a:rPr lang="en-US" sz="3200" dirty="0" smtClean="0">
                <a:latin typeface="Constantia" pitchFamily="18" charset="0"/>
              </a:rPr>
              <a:t>Prepare line work</a:t>
            </a:r>
          </a:p>
          <a:p>
            <a:pPr lvl="1"/>
            <a:r>
              <a:rPr lang="en-US" sz="2900" dirty="0" smtClean="0">
                <a:latin typeface="Constantia" pitchFamily="18" charset="0"/>
              </a:rPr>
              <a:t>Editing Tools </a:t>
            </a:r>
            <a:r>
              <a:rPr lang="en-US" sz="2900" dirty="0" smtClean="0">
                <a:latin typeface="Constantia" pitchFamily="18" charset="0"/>
                <a:sym typeface="Wingdings" panose="05000000000000000000" pitchFamily="2" charset="2"/>
              </a:rPr>
              <a:t> Generalize (4 ft tolerance)</a:t>
            </a:r>
            <a:endParaRPr lang="en-US" sz="2900" dirty="0">
              <a:latin typeface="Constantia" pitchFamily="18" charset="0"/>
              <a:sym typeface="Wingdings" panose="05000000000000000000" pitchFamily="2" charset="2"/>
            </a:endParaRPr>
          </a:p>
          <a:p>
            <a:pPr lvl="1"/>
            <a:r>
              <a:rPr lang="en-US" sz="2900" dirty="0" smtClean="0">
                <a:latin typeface="Constantia" pitchFamily="18" charset="0"/>
              </a:rPr>
              <a:t>Editing Tools </a:t>
            </a:r>
            <a:r>
              <a:rPr lang="en-US" sz="2900" dirty="0" smtClean="0">
                <a:latin typeface="Constantia" pitchFamily="18" charset="0"/>
                <a:sym typeface="Wingdings" panose="05000000000000000000" pitchFamily="2" charset="2"/>
              </a:rPr>
              <a:t> Densify (100 max distance)</a:t>
            </a:r>
            <a:endParaRPr lang="en-US" sz="2900" dirty="0">
              <a:latin typeface="Constantia" pitchFamily="18" charset="0"/>
              <a:sym typeface="Wingdings" panose="05000000000000000000" pitchFamily="2" charset="2"/>
            </a:endParaRPr>
          </a:p>
          <a:p>
            <a:pPr lvl="1"/>
            <a:r>
              <a:rPr lang="en-US" sz="2900" dirty="0" smtClean="0">
                <a:latin typeface="Constantia" pitchFamily="18" charset="0"/>
              </a:rPr>
              <a:t>Data </a:t>
            </a:r>
            <a:r>
              <a:rPr lang="en-US" sz="2900" dirty="0">
                <a:latin typeface="Constantia" pitchFamily="18" charset="0"/>
              </a:rPr>
              <a:t>Management </a:t>
            </a:r>
            <a:r>
              <a:rPr lang="en-US" sz="2900" dirty="0">
                <a:latin typeface="Constantia" pitchFamily="18" charset="0"/>
                <a:sym typeface="Wingdings" panose="05000000000000000000" pitchFamily="2" charset="2"/>
              </a:rPr>
              <a:t> Features  Split Line at Vertices</a:t>
            </a:r>
            <a:endParaRPr lang="en-US" sz="2900" dirty="0">
              <a:latin typeface="Constantia" pitchFamily="18" charset="0"/>
            </a:endParaRPr>
          </a:p>
          <a:p>
            <a:pPr>
              <a:spcBef>
                <a:spcPts val="1200"/>
              </a:spcBef>
            </a:pPr>
            <a:r>
              <a:rPr lang="en-US" sz="3200" dirty="0" smtClean="0">
                <a:latin typeface="Constantia" pitchFamily="18" charset="0"/>
              </a:rPr>
              <a:t>Dependent Variable = Cl</a:t>
            </a:r>
            <a:r>
              <a:rPr lang="en-US" sz="3200" baseline="-25000" dirty="0" smtClean="0">
                <a:latin typeface="Constantia" pitchFamily="18" charset="0"/>
              </a:rPr>
              <a:t>2</a:t>
            </a:r>
            <a:r>
              <a:rPr lang="en-US" sz="3200" dirty="0" smtClean="0">
                <a:latin typeface="Constantia" pitchFamily="18" charset="0"/>
              </a:rPr>
              <a:t> loss per </a:t>
            </a:r>
            <a:r>
              <a:rPr lang="en-US" sz="3200" dirty="0" smtClean="0">
                <a:latin typeface="Constantia" pitchFamily="18" charset="0"/>
              </a:rPr>
              <a:t>foot</a:t>
            </a:r>
            <a:endParaRPr lang="en-US" sz="3200" dirty="0" smtClean="0">
              <a:latin typeface="Constantia" pitchFamily="18" charset="0"/>
            </a:endParaRPr>
          </a:p>
          <a:p>
            <a:pPr>
              <a:spcBef>
                <a:spcPts val="1200"/>
              </a:spcBef>
            </a:pPr>
            <a:r>
              <a:rPr lang="en-US" sz="3200" dirty="0" smtClean="0">
                <a:latin typeface="Constantia" pitchFamily="18" charset="0"/>
              </a:rPr>
              <a:t>Explanatory variables = </a:t>
            </a:r>
          </a:p>
          <a:p>
            <a:pPr lvl="1"/>
            <a:r>
              <a:rPr lang="en-US" sz="2900" dirty="0" smtClean="0">
                <a:latin typeface="Constantia" pitchFamily="18" charset="0"/>
              </a:rPr>
              <a:t>Pipe material</a:t>
            </a:r>
          </a:p>
          <a:p>
            <a:pPr lvl="2"/>
            <a:r>
              <a:rPr lang="en-US" sz="2900" dirty="0" smtClean="0">
                <a:latin typeface="Constantia" pitchFamily="18" charset="0"/>
              </a:rPr>
              <a:t>PVC = 1</a:t>
            </a:r>
            <a:endParaRPr lang="en-US" sz="2900" dirty="0">
              <a:latin typeface="Constantia" pitchFamily="18" charset="0"/>
            </a:endParaRPr>
          </a:p>
          <a:p>
            <a:pPr lvl="2"/>
            <a:r>
              <a:rPr lang="en-US" sz="2900" dirty="0" smtClean="0">
                <a:latin typeface="Constantia" pitchFamily="18" charset="0"/>
              </a:rPr>
              <a:t>Cement = 2</a:t>
            </a:r>
            <a:endParaRPr lang="en-US" sz="2900" dirty="0">
              <a:latin typeface="Constantia" pitchFamily="18" charset="0"/>
            </a:endParaRPr>
          </a:p>
          <a:p>
            <a:pPr lvl="2"/>
            <a:r>
              <a:rPr lang="en-US" sz="2900" dirty="0" smtClean="0">
                <a:latin typeface="Constantia" pitchFamily="18" charset="0"/>
              </a:rPr>
              <a:t>Steel = 3 </a:t>
            </a:r>
          </a:p>
          <a:p>
            <a:pPr lvl="2"/>
            <a:r>
              <a:rPr lang="en-US" sz="2900" dirty="0" smtClean="0">
                <a:latin typeface="Constantia" pitchFamily="18" charset="0"/>
              </a:rPr>
              <a:t>Iron = 4</a:t>
            </a:r>
          </a:p>
          <a:p>
            <a:pPr lvl="1"/>
            <a:r>
              <a:rPr lang="en-US" sz="2900" dirty="0" smtClean="0">
                <a:latin typeface="Constantia" pitchFamily="18" charset="0"/>
              </a:rPr>
              <a:t>Source (reservoir)</a:t>
            </a:r>
          </a:p>
          <a:p>
            <a:pPr lvl="2"/>
            <a:r>
              <a:rPr lang="en-US" sz="2900" dirty="0" smtClean="0">
                <a:latin typeface="Constantia" pitchFamily="18" charset="0"/>
              </a:rPr>
              <a:t>Reservoir #1 = 6</a:t>
            </a:r>
          </a:p>
          <a:p>
            <a:pPr lvl="2"/>
            <a:r>
              <a:rPr lang="en-US" sz="2900" dirty="0" smtClean="0">
                <a:latin typeface="Constantia" pitchFamily="18" charset="0"/>
              </a:rPr>
              <a:t>Reservoir #2 = 5</a:t>
            </a:r>
          </a:p>
          <a:p>
            <a:pPr lvl="1"/>
            <a:r>
              <a:rPr lang="en-US" sz="2900" dirty="0" smtClean="0">
                <a:latin typeface="Constantia" pitchFamily="18" charset="0"/>
              </a:rPr>
              <a:t>Diameter</a:t>
            </a:r>
          </a:p>
          <a:p>
            <a:pPr lvl="1"/>
            <a:r>
              <a:rPr lang="en-US" sz="2900" dirty="0" smtClean="0">
                <a:latin typeface="Constantia" pitchFamily="18" charset="0"/>
              </a:rPr>
              <a:t>Length</a:t>
            </a:r>
          </a:p>
          <a:p>
            <a:pPr lvl="1">
              <a:buNone/>
            </a:pPr>
            <a:endParaRPr lang="en-US" dirty="0" smtClean="0"/>
          </a:p>
        </p:txBody>
      </p:sp>
      <p:sp>
        <p:nvSpPr>
          <p:cNvPr id="5" name="Title 1"/>
          <p:cNvSpPr txBox="1">
            <a:spLocks/>
          </p:cNvSpPr>
          <p:nvPr/>
        </p:nvSpPr>
        <p:spPr>
          <a:xfrm>
            <a:off x="457200" y="762000"/>
            <a:ext cx="8229600" cy="704088"/>
          </a:xfrm>
          <a:prstGeom prst="rect">
            <a:avLst/>
          </a:prstGeom>
        </p:spPr>
        <p:txBody>
          <a:bodyPr vert="horz" lIns="91440" tIns="45720" rIns="91440" bIns="45720" rtlCol="0" anchor="ctr">
            <a:norm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lang="en-US" sz="3200" b="1" dirty="0" smtClean="0">
                <a:solidFill>
                  <a:schemeClr val="accent3">
                    <a:lumMod val="50000"/>
                  </a:schemeClr>
                </a:solidFill>
                <a:latin typeface="Constantia" pitchFamily="18" charset="0"/>
                <a:ea typeface="+mj-ea"/>
                <a:cs typeface="+mj-cs"/>
              </a:rPr>
              <a:t>Ordinary Least Squares Regression</a:t>
            </a:r>
            <a:endParaRPr kumimoji="0" lang="en-US" sz="3200" b="1" i="0" u="none" strike="noStrike" kern="1200" cap="none" spc="0" normalizeH="0" baseline="0" noProof="0" dirty="0">
              <a:ln>
                <a:noFill/>
              </a:ln>
              <a:solidFill>
                <a:schemeClr val="accent3">
                  <a:lumMod val="50000"/>
                </a:schemeClr>
              </a:solidFill>
              <a:effectLst/>
              <a:uLnTx/>
              <a:uFillTx/>
              <a:latin typeface="Constantia" pitchFamily="18" charset="0"/>
              <a:ea typeface="+mj-ea"/>
              <a:cs typeface="+mj-cs"/>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0" y="1371600"/>
            <a:ext cx="5257800" cy="5486400"/>
          </a:xfrm>
        </p:spPr>
        <p:txBody>
          <a:bodyPr>
            <a:normAutofit fontScale="62500" lnSpcReduction="20000"/>
          </a:bodyPr>
          <a:lstStyle/>
          <a:p>
            <a:pPr>
              <a:lnSpc>
                <a:spcPct val="120000"/>
              </a:lnSpc>
              <a:spcAft>
                <a:spcPts val="1000"/>
              </a:spcAft>
            </a:pPr>
            <a:r>
              <a:rPr lang="en-US" sz="3200" dirty="0" smtClean="0">
                <a:latin typeface="Constantia" pitchFamily="18" charset="0"/>
              </a:rPr>
              <a:t>Significant </a:t>
            </a:r>
            <a:r>
              <a:rPr lang="en-US" sz="3200" dirty="0" smtClean="0">
                <a:latin typeface="Constantia" pitchFamily="18" charset="0"/>
              </a:rPr>
              <a:t>model w/ good </a:t>
            </a:r>
            <a:r>
              <a:rPr lang="en-US" sz="3200" dirty="0" smtClean="0">
                <a:latin typeface="Constantia" pitchFamily="18" charset="0"/>
              </a:rPr>
              <a:t>model performance </a:t>
            </a:r>
            <a:r>
              <a:rPr lang="en-US" sz="3200" dirty="0" smtClean="0">
                <a:latin typeface="Constantia" pitchFamily="18" charset="0"/>
              </a:rPr>
              <a:t>(</a:t>
            </a:r>
            <a:r>
              <a:rPr lang="en-US" sz="3200" dirty="0" err="1" smtClean="0">
                <a:latin typeface="Constantia" pitchFamily="18" charset="0"/>
              </a:rPr>
              <a:t>Adj</a:t>
            </a:r>
            <a:r>
              <a:rPr lang="en-US" sz="3200" dirty="0" smtClean="0">
                <a:latin typeface="Constantia" pitchFamily="18" charset="0"/>
              </a:rPr>
              <a:t> </a:t>
            </a:r>
            <a:r>
              <a:rPr lang="en-US" sz="3200" dirty="0" err="1" smtClean="0">
                <a:latin typeface="Constantia" pitchFamily="18" charset="0"/>
              </a:rPr>
              <a:t>R</a:t>
            </a:r>
            <a:r>
              <a:rPr lang="en-US" sz="3200" baseline="30000" dirty="0" err="1" smtClean="0">
                <a:latin typeface="Constantia" pitchFamily="18" charset="0"/>
              </a:rPr>
              <a:t>2</a:t>
            </a:r>
            <a:r>
              <a:rPr lang="en-US" sz="3200" dirty="0" smtClean="0">
                <a:latin typeface="Constantia" pitchFamily="18" charset="0"/>
              </a:rPr>
              <a:t> = .73, </a:t>
            </a:r>
            <a:r>
              <a:rPr lang="en-US" sz="3200" dirty="0" err="1" smtClean="0">
                <a:latin typeface="Constantia" pitchFamily="18" charset="0"/>
              </a:rPr>
              <a:t>AICc</a:t>
            </a:r>
            <a:r>
              <a:rPr lang="en-US" sz="3200" dirty="0" smtClean="0">
                <a:latin typeface="Constantia" pitchFamily="18" charset="0"/>
              </a:rPr>
              <a:t> = -19148.8)</a:t>
            </a:r>
            <a:endParaRPr lang="en-US" sz="3200" dirty="0" smtClean="0">
              <a:latin typeface="Constantia" pitchFamily="18" charset="0"/>
            </a:endParaRPr>
          </a:p>
          <a:p>
            <a:pPr>
              <a:lnSpc>
                <a:spcPct val="120000"/>
              </a:lnSpc>
              <a:spcAft>
                <a:spcPts val="1000"/>
              </a:spcAft>
            </a:pPr>
            <a:r>
              <a:rPr lang="en-US" sz="3200" dirty="0" smtClean="0">
                <a:latin typeface="Constantia" pitchFamily="18" charset="0"/>
              </a:rPr>
              <a:t>Residuals spatially autocorrelated – explainable with linear </a:t>
            </a:r>
            <a:r>
              <a:rPr lang="en-US" sz="3200" dirty="0" smtClean="0">
                <a:latin typeface="Constantia" pitchFamily="18" charset="0"/>
              </a:rPr>
              <a:t>features</a:t>
            </a:r>
            <a:endParaRPr lang="en-US" sz="3200" dirty="0" smtClean="0">
              <a:latin typeface="Constantia" pitchFamily="18" charset="0"/>
            </a:endParaRPr>
          </a:p>
          <a:p>
            <a:pPr>
              <a:lnSpc>
                <a:spcPct val="120000"/>
              </a:lnSpc>
            </a:pPr>
            <a:r>
              <a:rPr lang="en-US" sz="3200" dirty="0" smtClean="0">
                <a:latin typeface="Constantia" pitchFamily="18" charset="0"/>
              </a:rPr>
              <a:t>Overall relationships:</a:t>
            </a:r>
          </a:p>
          <a:p>
            <a:pPr lvl="1">
              <a:lnSpc>
                <a:spcPct val="120000"/>
              </a:lnSpc>
              <a:spcAft>
                <a:spcPts val="1200"/>
              </a:spcAft>
            </a:pPr>
            <a:r>
              <a:rPr lang="en-US" sz="2900" b="1" i="1" dirty="0" smtClean="0">
                <a:latin typeface="Constantia" pitchFamily="18" charset="0"/>
              </a:rPr>
              <a:t>Material (+) </a:t>
            </a:r>
            <a:r>
              <a:rPr lang="en-US" sz="2900" dirty="0" smtClean="0">
                <a:latin typeface="Constantia" pitchFamily="18" charset="0"/>
              </a:rPr>
              <a:t>: the more reactive the pipe material, the more Cl</a:t>
            </a:r>
            <a:r>
              <a:rPr lang="en-US" sz="2900" baseline="-25000" dirty="0" smtClean="0">
                <a:latin typeface="Constantia" pitchFamily="18" charset="0"/>
              </a:rPr>
              <a:t>2</a:t>
            </a:r>
            <a:r>
              <a:rPr lang="en-US" sz="2900" dirty="0" smtClean="0">
                <a:latin typeface="Constantia" pitchFamily="18" charset="0"/>
              </a:rPr>
              <a:t> is lost</a:t>
            </a:r>
          </a:p>
          <a:p>
            <a:pPr lvl="1">
              <a:lnSpc>
                <a:spcPct val="120000"/>
              </a:lnSpc>
              <a:spcAft>
                <a:spcPts val="1200"/>
              </a:spcAft>
            </a:pPr>
            <a:r>
              <a:rPr lang="en-US" sz="2900" b="1" i="1" dirty="0" smtClean="0">
                <a:latin typeface="Constantia" pitchFamily="18" charset="0"/>
              </a:rPr>
              <a:t>Length (mostly +) </a:t>
            </a:r>
            <a:r>
              <a:rPr lang="en-US" sz="2900" dirty="0" smtClean="0">
                <a:latin typeface="Constantia" pitchFamily="18" charset="0"/>
              </a:rPr>
              <a:t>: as length increases, more Cl</a:t>
            </a:r>
            <a:r>
              <a:rPr lang="en-US" sz="2900" baseline="-25000" dirty="0" smtClean="0">
                <a:latin typeface="Constantia" pitchFamily="18" charset="0"/>
              </a:rPr>
              <a:t>2</a:t>
            </a:r>
            <a:r>
              <a:rPr lang="en-US" sz="2900" dirty="0" smtClean="0">
                <a:latin typeface="Constantia" pitchFamily="18" charset="0"/>
              </a:rPr>
              <a:t> is lost</a:t>
            </a:r>
          </a:p>
          <a:p>
            <a:pPr lvl="1">
              <a:lnSpc>
                <a:spcPct val="120000"/>
              </a:lnSpc>
              <a:spcAft>
                <a:spcPts val="1200"/>
              </a:spcAft>
            </a:pPr>
            <a:r>
              <a:rPr lang="en-US" sz="2900" b="1" i="1" dirty="0" smtClean="0">
                <a:latin typeface="Constantia" pitchFamily="18" charset="0"/>
              </a:rPr>
              <a:t>Source (-) </a:t>
            </a:r>
            <a:r>
              <a:rPr lang="en-US" sz="2900" dirty="0" smtClean="0">
                <a:latin typeface="Constantia" pitchFamily="18" charset="0"/>
              </a:rPr>
              <a:t>: the reservoir with greater turnover had more Cl</a:t>
            </a:r>
            <a:r>
              <a:rPr lang="en-US" sz="2900" baseline="-25000" dirty="0" smtClean="0">
                <a:latin typeface="Constantia" pitchFamily="18" charset="0"/>
              </a:rPr>
              <a:t>2 </a:t>
            </a:r>
            <a:r>
              <a:rPr lang="en-US" sz="2900" dirty="0" smtClean="0">
                <a:latin typeface="Constantia" pitchFamily="18" charset="0"/>
              </a:rPr>
              <a:t>loss</a:t>
            </a:r>
          </a:p>
          <a:p>
            <a:pPr lvl="1">
              <a:lnSpc>
                <a:spcPct val="120000"/>
              </a:lnSpc>
            </a:pPr>
            <a:r>
              <a:rPr lang="en-US" sz="2900" b="1" i="1" dirty="0" smtClean="0">
                <a:latin typeface="Constantia" pitchFamily="18" charset="0"/>
              </a:rPr>
              <a:t>Diameter (not very significant, but mainly positive) </a:t>
            </a:r>
            <a:r>
              <a:rPr lang="en-US" sz="2900" dirty="0" smtClean="0">
                <a:latin typeface="Constantia" pitchFamily="18" charset="0"/>
              </a:rPr>
              <a:t>: as diameter increases, the amount of Cl</a:t>
            </a:r>
            <a:r>
              <a:rPr lang="en-US" sz="2900" baseline="-25000" dirty="0" smtClean="0">
                <a:latin typeface="Constantia" pitchFamily="18" charset="0"/>
              </a:rPr>
              <a:t>2</a:t>
            </a:r>
            <a:r>
              <a:rPr lang="en-US" sz="2900" dirty="0" smtClean="0">
                <a:latin typeface="Constantia" pitchFamily="18" charset="0"/>
              </a:rPr>
              <a:t> loss increases</a:t>
            </a:r>
          </a:p>
          <a:p>
            <a:endParaRPr lang="en-US" dirty="0"/>
          </a:p>
        </p:txBody>
      </p:sp>
      <p:pic>
        <p:nvPicPr>
          <p:cNvPr id="7" name="Content Placeholder 6" descr="OLS_Regression.jpg"/>
          <p:cNvPicPr>
            <a:picLocks noGrp="1" noChangeAspect="1"/>
          </p:cNvPicPr>
          <p:nvPr>
            <p:ph sz="half" idx="2"/>
          </p:nvPr>
        </p:nvPicPr>
        <p:blipFill>
          <a:blip r:embed="rId3" cstate="print"/>
          <a:stretch>
            <a:fillRect/>
          </a:stretch>
        </p:blipFill>
        <p:spPr>
          <a:xfrm>
            <a:off x="5105400" y="533400"/>
            <a:ext cx="4038600" cy="6324600"/>
          </a:xfrm>
        </p:spPr>
      </p:pic>
      <p:sp>
        <p:nvSpPr>
          <p:cNvPr id="4" name="Title 1"/>
          <p:cNvSpPr txBox="1">
            <a:spLocks/>
          </p:cNvSpPr>
          <p:nvPr/>
        </p:nvSpPr>
        <p:spPr>
          <a:xfrm>
            <a:off x="381000" y="685800"/>
            <a:ext cx="4734476" cy="704088"/>
          </a:xfrm>
          <a:prstGeom prst="rect">
            <a:avLst/>
          </a:prstGeom>
        </p:spPr>
        <p:txBody>
          <a:bodyPr vert="horz" lIns="91440" tIns="45720" rIns="91440" bIns="45720" rtlCol="0" anchor="ctr">
            <a:norm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lang="en-US" sz="3200" b="1" dirty="0" smtClean="0">
                <a:solidFill>
                  <a:schemeClr val="accent3">
                    <a:lumMod val="50000"/>
                  </a:schemeClr>
                </a:solidFill>
                <a:latin typeface="Constantia" pitchFamily="18" charset="0"/>
                <a:ea typeface="+mj-ea"/>
                <a:cs typeface="+mj-cs"/>
              </a:rPr>
              <a:t>OLS Regression Results</a:t>
            </a:r>
            <a:endParaRPr kumimoji="0" lang="en-US" sz="3200" b="1" i="0" u="none" strike="noStrike" kern="1200" cap="none" spc="0" normalizeH="0" baseline="0" noProof="0" dirty="0">
              <a:ln>
                <a:noFill/>
              </a:ln>
              <a:solidFill>
                <a:schemeClr val="accent3">
                  <a:lumMod val="50000"/>
                </a:schemeClr>
              </a:solidFill>
              <a:effectLst/>
              <a:uLnTx/>
              <a:uFillTx/>
              <a:latin typeface="Constantia" pitchFamily="18" charset="0"/>
              <a:ea typeface="+mj-ea"/>
              <a:cs typeface="+mj-cs"/>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sz="half" idx="1"/>
          </p:nvPr>
        </p:nvSpPr>
        <p:spPr>
          <a:xfrm>
            <a:off x="304800" y="1447800"/>
            <a:ext cx="8839200" cy="3200400"/>
          </a:xfrm>
        </p:spPr>
        <p:txBody>
          <a:bodyPr>
            <a:normAutofit fontScale="92500"/>
          </a:bodyPr>
          <a:lstStyle/>
          <a:p>
            <a:r>
              <a:rPr lang="en-US" dirty="0" smtClean="0">
                <a:latin typeface="Constantia" pitchFamily="18" charset="0"/>
              </a:rPr>
              <a:t>Convert line features to points</a:t>
            </a:r>
          </a:p>
          <a:p>
            <a:pPr>
              <a:spcBef>
                <a:spcPts val="1200"/>
              </a:spcBef>
            </a:pPr>
            <a:r>
              <a:rPr lang="en-US" dirty="0" smtClean="0">
                <a:latin typeface="Constantia" pitchFamily="18" charset="0"/>
              </a:rPr>
              <a:t>Spatial Statistics </a:t>
            </a:r>
            <a:r>
              <a:rPr lang="en-US" dirty="0" smtClean="0">
                <a:latin typeface="Constantia" pitchFamily="18" charset="0"/>
                <a:sym typeface="Wingdings" panose="05000000000000000000" pitchFamily="2" charset="2"/>
              </a:rPr>
              <a:t> Modeling Spatial Relationships  GWR</a:t>
            </a:r>
            <a:endParaRPr lang="en-US" dirty="0" smtClean="0">
              <a:latin typeface="Constantia" pitchFamily="18" charset="0"/>
            </a:endParaRPr>
          </a:p>
          <a:p>
            <a:pPr lvl="1">
              <a:spcBef>
                <a:spcPts val="1200"/>
              </a:spcBef>
            </a:pPr>
            <a:r>
              <a:rPr lang="en-US" dirty="0" smtClean="0">
                <a:latin typeface="Constantia" pitchFamily="18" charset="0"/>
              </a:rPr>
              <a:t>Dependent variable = Cl</a:t>
            </a:r>
            <a:r>
              <a:rPr lang="en-US" baseline="-25000" dirty="0" smtClean="0">
                <a:latin typeface="Constantia" pitchFamily="18" charset="0"/>
              </a:rPr>
              <a:t>2</a:t>
            </a:r>
            <a:r>
              <a:rPr lang="en-US" dirty="0" smtClean="0">
                <a:latin typeface="Constantia" pitchFamily="18" charset="0"/>
              </a:rPr>
              <a:t> loss per foot</a:t>
            </a:r>
          </a:p>
          <a:p>
            <a:pPr lvl="1">
              <a:spcBef>
                <a:spcPts val="1200"/>
              </a:spcBef>
            </a:pPr>
            <a:r>
              <a:rPr lang="en-US" dirty="0" smtClean="0">
                <a:latin typeface="Constantia" pitchFamily="18" charset="0"/>
              </a:rPr>
              <a:t>Explanatory variables = Diameter &amp; material</a:t>
            </a:r>
          </a:p>
          <a:p>
            <a:pPr lvl="1">
              <a:spcBef>
                <a:spcPts val="1200"/>
              </a:spcBef>
            </a:pPr>
            <a:r>
              <a:rPr lang="en-US" dirty="0" smtClean="0">
                <a:latin typeface="Constantia" pitchFamily="18" charset="0"/>
              </a:rPr>
              <a:t>Kernel = Fixed</a:t>
            </a:r>
          </a:p>
          <a:p>
            <a:pPr lvl="1">
              <a:spcBef>
                <a:spcPts val="1200"/>
              </a:spcBef>
            </a:pPr>
            <a:r>
              <a:rPr lang="en-US" dirty="0" smtClean="0">
                <a:latin typeface="Constantia" pitchFamily="18" charset="0"/>
              </a:rPr>
              <a:t>Bandwidth = AICc</a:t>
            </a:r>
          </a:p>
        </p:txBody>
      </p:sp>
      <p:sp>
        <p:nvSpPr>
          <p:cNvPr id="5" name="Title 1"/>
          <p:cNvSpPr txBox="1">
            <a:spLocks/>
          </p:cNvSpPr>
          <p:nvPr/>
        </p:nvSpPr>
        <p:spPr>
          <a:xfrm>
            <a:off x="457200" y="685800"/>
            <a:ext cx="8229600" cy="704088"/>
          </a:xfrm>
          <a:prstGeom prst="rect">
            <a:avLst/>
          </a:prstGeom>
        </p:spPr>
        <p:txBody>
          <a:bodyPr vert="horz" lIns="91440" tIns="45720" rIns="91440" bIns="45720" rtlCol="0" anchor="ctr">
            <a:norm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lang="en-US" sz="3200" b="1" dirty="0" smtClean="0">
                <a:solidFill>
                  <a:schemeClr val="accent3">
                    <a:lumMod val="50000"/>
                  </a:schemeClr>
                </a:solidFill>
                <a:latin typeface="Constantia" pitchFamily="18" charset="0"/>
                <a:ea typeface="+mj-ea"/>
                <a:cs typeface="+mj-cs"/>
              </a:rPr>
              <a:t>Geographically Weighted Regression</a:t>
            </a:r>
            <a:endParaRPr kumimoji="0" lang="en-US" sz="3200" b="1" i="0" u="none" strike="noStrike" kern="1200" cap="none" spc="0" normalizeH="0" baseline="0" noProof="0" dirty="0">
              <a:ln>
                <a:noFill/>
              </a:ln>
              <a:solidFill>
                <a:schemeClr val="accent3">
                  <a:lumMod val="50000"/>
                </a:schemeClr>
              </a:solidFill>
              <a:effectLst/>
              <a:uLnTx/>
              <a:uFillTx/>
              <a:latin typeface="Constantia" pitchFamily="18" charset="0"/>
              <a:ea typeface="+mj-ea"/>
              <a:cs typeface="+mj-cs"/>
            </a:endParaRPr>
          </a:p>
        </p:txBody>
      </p:sp>
      <p:sp>
        <p:nvSpPr>
          <p:cNvPr id="6" name="Content Placeholder 7"/>
          <p:cNvSpPr txBox="1">
            <a:spLocks/>
          </p:cNvSpPr>
          <p:nvPr/>
        </p:nvSpPr>
        <p:spPr>
          <a:xfrm>
            <a:off x="457200" y="1389888"/>
            <a:ext cx="8458200" cy="533400"/>
          </a:xfrm>
          <a:prstGeom prst="rect">
            <a:avLst/>
          </a:prstGeom>
        </p:spPr>
        <p:txBody>
          <a:bodyPr vert="horz">
            <a:norm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0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18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18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indent="0">
              <a:buNone/>
            </a:pPr>
            <a:endParaRPr lang="en-US" dirty="0">
              <a:latin typeface="Constantia" pitchFamily="18" charset="0"/>
            </a:endParaRPr>
          </a:p>
        </p:txBody>
      </p:sp>
      <p:pic>
        <p:nvPicPr>
          <p:cNvPr id="13" name="Content Placeholder 12" descr="GWR.jpg"/>
          <p:cNvPicPr>
            <a:picLocks noGrp="1" noChangeAspect="1"/>
          </p:cNvPicPr>
          <p:nvPr>
            <p:ph sz="half" idx="2"/>
          </p:nvPr>
        </p:nvPicPr>
        <p:blipFill>
          <a:blip r:embed="rId3" cstate="print"/>
          <a:stretch>
            <a:fillRect/>
          </a:stretch>
        </p:blipFill>
        <p:spPr>
          <a:xfrm>
            <a:off x="3590297" y="3733800"/>
            <a:ext cx="5553703" cy="3124200"/>
          </a:xfrm>
        </p:spPr>
      </p:pic>
      <p:sp>
        <p:nvSpPr>
          <p:cNvPr id="15" name="Rectangle 14"/>
          <p:cNvSpPr/>
          <p:nvPr/>
        </p:nvSpPr>
        <p:spPr>
          <a:xfrm>
            <a:off x="3581400" y="4343400"/>
            <a:ext cx="3505200" cy="3048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p:cNvSpPr/>
          <p:nvPr/>
        </p:nvSpPr>
        <p:spPr>
          <a:xfrm>
            <a:off x="3581400" y="5181600"/>
            <a:ext cx="3505200" cy="3048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p:cNvSpPr/>
          <p:nvPr/>
        </p:nvSpPr>
        <p:spPr>
          <a:xfrm>
            <a:off x="3581400" y="5486400"/>
            <a:ext cx="3505200" cy="2286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sz="half" idx="1"/>
          </p:nvPr>
        </p:nvSpPr>
        <p:spPr>
          <a:xfrm>
            <a:off x="152400" y="2133600"/>
            <a:ext cx="4419600" cy="4724400"/>
          </a:xfrm>
        </p:spPr>
        <p:txBody>
          <a:bodyPr>
            <a:normAutofit fontScale="92500" lnSpcReduction="10000"/>
          </a:bodyPr>
          <a:lstStyle/>
          <a:p>
            <a:pPr>
              <a:spcAft>
                <a:spcPts val="1200"/>
              </a:spcAft>
            </a:pPr>
            <a:r>
              <a:rPr lang="en-US" sz="2600" dirty="0" smtClean="0">
                <a:latin typeface="Constantia" pitchFamily="18" charset="0"/>
              </a:rPr>
              <a:t>Create weighted rasters </a:t>
            </a:r>
            <a:r>
              <a:rPr lang="en-US" sz="2600" dirty="0" smtClean="0">
                <a:latin typeface="Constantia" pitchFamily="18" charset="0"/>
              </a:rPr>
              <a:t>for </a:t>
            </a:r>
            <a:r>
              <a:rPr lang="en-US" sz="2600" dirty="0" smtClean="0">
                <a:latin typeface="Constantia" pitchFamily="18" charset="0"/>
              </a:rPr>
              <a:t>material, source, and diameter based on </a:t>
            </a:r>
            <a:r>
              <a:rPr lang="en-US" sz="2600" dirty="0" err="1" smtClean="0">
                <a:latin typeface="Constantia" pitchFamily="18" charset="0"/>
              </a:rPr>
              <a:t>OLS</a:t>
            </a:r>
            <a:r>
              <a:rPr lang="en-US" sz="2600" dirty="0" smtClean="0">
                <a:latin typeface="Constantia" pitchFamily="18" charset="0"/>
              </a:rPr>
              <a:t> </a:t>
            </a:r>
            <a:r>
              <a:rPr lang="en-US" sz="2600" dirty="0" smtClean="0">
                <a:latin typeface="Constantia" pitchFamily="18" charset="0"/>
              </a:rPr>
              <a:t>results</a:t>
            </a:r>
          </a:p>
          <a:p>
            <a:pPr>
              <a:spcAft>
                <a:spcPts val="1200"/>
              </a:spcAft>
            </a:pPr>
            <a:r>
              <a:rPr lang="en-US" sz="2600" dirty="0" smtClean="0">
                <a:latin typeface="Constantia" pitchFamily="18" charset="0"/>
              </a:rPr>
              <a:t>Null attributes need a </a:t>
            </a:r>
            <a:r>
              <a:rPr lang="en-US" sz="2600" dirty="0" smtClean="0">
                <a:latin typeface="Constantia" pitchFamily="18" charset="0"/>
              </a:rPr>
              <a:t>value for path distance</a:t>
            </a:r>
            <a:endParaRPr lang="en-US" sz="2600" dirty="0" smtClean="0">
              <a:latin typeface="Constantia" pitchFamily="18" charset="0"/>
            </a:endParaRPr>
          </a:p>
          <a:p>
            <a:pPr>
              <a:spcAft>
                <a:spcPts val="1200"/>
              </a:spcAft>
            </a:pPr>
            <a:r>
              <a:rPr lang="en-US" sz="2600" dirty="0" smtClean="0">
                <a:latin typeface="Constantia" pitchFamily="18" charset="0"/>
              </a:rPr>
              <a:t>Reclassify rasters to common scale</a:t>
            </a:r>
          </a:p>
          <a:p>
            <a:pPr>
              <a:spcAft>
                <a:spcPts val="1200"/>
              </a:spcAft>
            </a:pPr>
            <a:r>
              <a:rPr lang="en-US" sz="2600" dirty="0" smtClean="0">
                <a:latin typeface="Constantia" pitchFamily="18" charset="0"/>
              </a:rPr>
              <a:t>Create cost surface (add weighted </a:t>
            </a:r>
            <a:r>
              <a:rPr lang="en-US" sz="2600" dirty="0" smtClean="0">
                <a:latin typeface="Constantia" pitchFamily="18" charset="0"/>
              </a:rPr>
              <a:t>rasters with Raster Calculator)</a:t>
            </a:r>
          </a:p>
          <a:p>
            <a:pPr lvl="1">
              <a:buNone/>
            </a:pPr>
            <a:endParaRPr lang="en-US" dirty="0" smtClean="0"/>
          </a:p>
        </p:txBody>
      </p:sp>
      <p:sp>
        <p:nvSpPr>
          <p:cNvPr id="5" name="Title 1"/>
          <p:cNvSpPr txBox="1">
            <a:spLocks/>
          </p:cNvSpPr>
          <p:nvPr/>
        </p:nvSpPr>
        <p:spPr>
          <a:xfrm>
            <a:off x="457200" y="838200"/>
            <a:ext cx="3962400" cy="1066800"/>
          </a:xfrm>
          <a:prstGeom prst="rect">
            <a:avLst/>
          </a:prstGeom>
        </p:spPr>
        <p:txBody>
          <a:bodyPr vert="horz" lIns="91440" tIns="45720" rIns="91440" bIns="45720" rtlCol="0" anchor="ctr">
            <a:norm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lang="en-US" sz="3200" b="1" dirty="0" smtClean="0">
                <a:solidFill>
                  <a:schemeClr val="accent3">
                    <a:lumMod val="50000"/>
                  </a:schemeClr>
                </a:solidFill>
                <a:latin typeface="Constantia" pitchFamily="18" charset="0"/>
                <a:ea typeface="+mj-ea"/>
                <a:cs typeface="+mj-cs"/>
              </a:rPr>
              <a:t>Path Distance</a:t>
            </a:r>
          </a:p>
          <a:p>
            <a:pPr marL="0" marR="0" lvl="0" indent="0" defTabSz="914400" rtl="0" eaLnBrk="1" fontAlgn="auto" latinLnBrk="0" hangingPunct="1">
              <a:lnSpc>
                <a:spcPct val="100000"/>
              </a:lnSpc>
              <a:spcBef>
                <a:spcPct val="0"/>
              </a:spcBef>
              <a:spcAft>
                <a:spcPts val="0"/>
              </a:spcAft>
              <a:buClrTx/>
              <a:buSzTx/>
              <a:buFontTx/>
              <a:buNone/>
              <a:tabLst/>
              <a:defRPr/>
            </a:pPr>
            <a:r>
              <a:rPr lang="en-US" sz="3200" b="1" dirty="0" smtClean="0">
                <a:solidFill>
                  <a:schemeClr val="accent3">
                    <a:lumMod val="50000"/>
                  </a:schemeClr>
                </a:solidFill>
                <a:latin typeface="Constantia" pitchFamily="18" charset="0"/>
                <a:ea typeface="+mj-ea"/>
                <a:cs typeface="+mj-cs"/>
              </a:rPr>
              <a:t> Analysis</a:t>
            </a:r>
            <a:endParaRPr kumimoji="0" lang="en-US" sz="3200" b="1" i="0" u="none" strike="noStrike" kern="1200" cap="none" spc="0" normalizeH="0" baseline="0" noProof="0" dirty="0">
              <a:ln>
                <a:noFill/>
              </a:ln>
              <a:solidFill>
                <a:schemeClr val="accent3">
                  <a:lumMod val="50000"/>
                </a:schemeClr>
              </a:solidFill>
              <a:effectLst/>
              <a:uLnTx/>
              <a:uFillTx/>
              <a:latin typeface="Constantia" pitchFamily="18" charset="0"/>
              <a:ea typeface="+mj-ea"/>
              <a:cs typeface="+mj-cs"/>
            </a:endParaRPr>
          </a:p>
        </p:txBody>
      </p:sp>
      <p:pic>
        <p:nvPicPr>
          <p:cNvPr id="9" name="Picture 8" descr="CostSurface.jpg"/>
          <p:cNvPicPr>
            <a:picLocks noChangeAspect="1"/>
          </p:cNvPicPr>
          <p:nvPr/>
        </p:nvPicPr>
        <p:blipFill>
          <a:blip r:embed="rId3" cstate="print"/>
          <a:stretch>
            <a:fillRect/>
          </a:stretch>
        </p:blipFill>
        <p:spPr>
          <a:xfrm>
            <a:off x="4572001" y="0"/>
            <a:ext cx="4572000" cy="6858000"/>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838200"/>
            <a:ext cx="2514600" cy="563562"/>
          </a:xfrm>
        </p:spPr>
        <p:txBody>
          <a:bodyPr>
            <a:normAutofit/>
          </a:bodyPr>
          <a:lstStyle/>
          <a:p>
            <a:r>
              <a:rPr lang="en-US" sz="3200" b="1" dirty="0" smtClean="0">
                <a:latin typeface="Constantia" pitchFamily="18" charset="0"/>
              </a:rPr>
              <a:t>Background</a:t>
            </a:r>
            <a:endParaRPr lang="en-US" sz="3200" b="1" dirty="0">
              <a:latin typeface="Constantia" pitchFamily="18" charset="0"/>
            </a:endParaRPr>
          </a:p>
        </p:txBody>
      </p:sp>
      <p:sp>
        <p:nvSpPr>
          <p:cNvPr id="3" name="Content Placeholder 2"/>
          <p:cNvSpPr>
            <a:spLocks noGrp="1"/>
          </p:cNvSpPr>
          <p:nvPr>
            <p:ph idx="1"/>
          </p:nvPr>
        </p:nvSpPr>
        <p:spPr>
          <a:xfrm>
            <a:off x="457200" y="1600200"/>
            <a:ext cx="8382000" cy="4800600"/>
          </a:xfrm>
        </p:spPr>
        <p:txBody>
          <a:bodyPr>
            <a:noAutofit/>
          </a:bodyPr>
          <a:lstStyle/>
          <a:p>
            <a:pPr>
              <a:spcBef>
                <a:spcPts val="0"/>
              </a:spcBef>
              <a:spcAft>
                <a:spcPts val="600"/>
              </a:spcAft>
            </a:pPr>
            <a:r>
              <a:rPr lang="en-US" sz="3000" dirty="0" smtClean="0">
                <a:latin typeface="Constantia" pitchFamily="18" charset="0"/>
              </a:rPr>
              <a:t>Chlorine (Cl</a:t>
            </a:r>
            <a:r>
              <a:rPr lang="en-US" sz="3000" baseline="-25000" dirty="0" smtClean="0">
                <a:latin typeface="Constantia" pitchFamily="18" charset="0"/>
              </a:rPr>
              <a:t>2</a:t>
            </a:r>
            <a:r>
              <a:rPr lang="en-US" sz="3000" dirty="0" smtClean="0">
                <a:latin typeface="Constantia" pitchFamily="18" charset="0"/>
              </a:rPr>
              <a:t>) most common drinking water disinfectant</a:t>
            </a:r>
          </a:p>
          <a:p>
            <a:pPr>
              <a:spcBef>
                <a:spcPts val="600"/>
              </a:spcBef>
              <a:spcAft>
                <a:spcPts val="600"/>
              </a:spcAft>
            </a:pPr>
            <a:r>
              <a:rPr lang="en-US" sz="3000" dirty="0" smtClean="0">
                <a:latin typeface="Constantia" pitchFamily="18" charset="0"/>
              </a:rPr>
              <a:t>Residual Cl</a:t>
            </a:r>
            <a:r>
              <a:rPr lang="en-US" sz="3000" baseline="-25000" dirty="0" smtClean="0">
                <a:latin typeface="Constantia" pitchFamily="18" charset="0"/>
              </a:rPr>
              <a:t>2</a:t>
            </a:r>
            <a:r>
              <a:rPr lang="en-US" sz="3000" dirty="0" smtClean="0">
                <a:latin typeface="Constantia" pitchFamily="18" charset="0"/>
              </a:rPr>
              <a:t> </a:t>
            </a:r>
          </a:p>
          <a:p>
            <a:pPr lvl="1">
              <a:spcBef>
                <a:spcPts val="600"/>
              </a:spcBef>
              <a:spcAft>
                <a:spcPts val="600"/>
              </a:spcAft>
            </a:pPr>
            <a:r>
              <a:rPr lang="en-US" sz="3000" dirty="0" smtClean="0">
                <a:latin typeface="Constantia" pitchFamily="18" charset="0"/>
              </a:rPr>
              <a:t>travels through the distribution system </a:t>
            </a:r>
          </a:p>
          <a:p>
            <a:pPr lvl="1">
              <a:spcBef>
                <a:spcPts val="600"/>
              </a:spcBef>
              <a:spcAft>
                <a:spcPts val="600"/>
              </a:spcAft>
            </a:pPr>
            <a:r>
              <a:rPr lang="en-US" sz="3000" dirty="0" smtClean="0">
                <a:latin typeface="Constantia" pitchFamily="18" charset="0"/>
              </a:rPr>
              <a:t>measures water’s potability</a:t>
            </a:r>
          </a:p>
          <a:p>
            <a:pPr lvl="1">
              <a:spcBef>
                <a:spcPts val="600"/>
              </a:spcBef>
              <a:spcAft>
                <a:spcPts val="600"/>
              </a:spcAft>
            </a:pPr>
            <a:r>
              <a:rPr lang="en-US" sz="3000" dirty="0" smtClean="0">
                <a:latin typeface="Constantia" pitchFamily="18" charset="0"/>
              </a:rPr>
              <a:t>minimum levels (&gt;.5 mg/L) necessary to maintain water quality</a:t>
            </a:r>
          </a:p>
          <a:p>
            <a:pPr>
              <a:spcBef>
                <a:spcPts val="600"/>
              </a:spcBef>
              <a:spcAft>
                <a:spcPts val="600"/>
              </a:spcAft>
            </a:pPr>
            <a:r>
              <a:rPr lang="en-US" sz="3000" dirty="0" smtClean="0">
                <a:latin typeface="Constantia" pitchFamily="18" charset="0"/>
              </a:rPr>
              <a:t>Water samples tested throughout the city</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04800" y="685800"/>
            <a:ext cx="4495800" cy="704088"/>
          </a:xfrm>
          <a:prstGeom prst="rect">
            <a:avLst/>
          </a:prstGeom>
        </p:spPr>
        <p:txBody>
          <a:bodyPr vert="horz" lIns="91440" tIns="45720" rIns="91440" bIns="45720" rtlCol="0" anchor="ctr">
            <a:norm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lang="en-US" sz="3200" b="1" dirty="0" smtClean="0">
                <a:solidFill>
                  <a:schemeClr val="accent3">
                    <a:lumMod val="50000"/>
                  </a:schemeClr>
                </a:solidFill>
                <a:latin typeface="Constantia" pitchFamily="18" charset="0"/>
                <a:ea typeface="+mj-ea"/>
                <a:cs typeface="+mj-cs"/>
              </a:rPr>
              <a:t>Path Distance Results</a:t>
            </a:r>
            <a:endParaRPr kumimoji="0" lang="en-US" sz="3200" b="1" i="0" u="none" strike="noStrike" kern="1200" cap="none" spc="0" normalizeH="0" baseline="0" noProof="0" dirty="0">
              <a:ln>
                <a:noFill/>
              </a:ln>
              <a:solidFill>
                <a:schemeClr val="accent3">
                  <a:lumMod val="50000"/>
                </a:schemeClr>
              </a:solidFill>
              <a:effectLst/>
              <a:uLnTx/>
              <a:uFillTx/>
              <a:latin typeface="Constantia" pitchFamily="18" charset="0"/>
              <a:ea typeface="+mj-ea"/>
              <a:cs typeface="+mj-cs"/>
            </a:endParaRPr>
          </a:p>
        </p:txBody>
      </p:sp>
      <p:pic>
        <p:nvPicPr>
          <p:cNvPr id="11" name="Picture 10" descr="Path_Distance_EldoVal.jpg"/>
          <p:cNvPicPr>
            <a:picLocks noChangeAspect="1"/>
          </p:cNvPicPr>
          <p:nvPr/>
        </p:nvPicPr>
        <p:blipFill>
          <a:blip r:embed="rId3" cstate="print"/>
          <a:stretch>
            <a:fillRect/>
          </a:stretch>
        </p:blipFill>
        <p:spPr>
          <a:xfrm>
            <a:off x="1066800" y="1219200"/>
            <a:ext cx="3648635" cy="5638800"/>
          </a:xfrm>
          <a:prstGeom prst="rect">
            <a:avLst/>
          </a:prstGeom>
        </p:spPr>
      </p:pic>
      <p:pic>
        <p:nvPicPr>
          <p:cNvPr id="7" name="Content Placeholder 6" descr="Path_Distance.jpg"/>
          <p:cNvPicPr>
            <a:picLocks noGrp="1" noChangeAspect="1"/>
          </p:cNvPicPr>
          <p:nvPr>
            <p:ph sz="half" idx="2"/>
          </p:nvPr>
        </p:nvPicPr>
        <p:blipFill>
          <a:blip r:embed="rId4" cstate="print"/>
          <a:stretch>
            <a:fillRect/>
          </a:stretch>
        </p:blipFill>
        <p:spPr>
          <a:xfrm>
            <a:off x="4706471" y="1"/>
            <a:ext cx="4437529" cy="6858000"/>
          </a:xfrm>
        </p:spPr>
      </p:pic>
    </p:spTree>
    <p:extLst>
      <p:ext uri="{BB962C8B-B14F-4D97-AF65-F5344CB8AC3E}">
        <p14:creationId xmlns:p14="http://schemas.microsoft.com/office/powerpoint/2010/main" xmlns="" val="335945468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descr="Interpolation.jpg"/>
          <p:cNvPicPr>
            <a:picLocks noGrp="1" noChangeAspect="1"/>
          </p:cNvPicPr>
          <p:nvPr>
            <p:ph idx="1"/>
          </p:nvPr>
        </p:nvPicPr>
        <p:blipFill>
          <a:blip r:embed="rId3" cstate="print"/>
          <a:stretch>
            <a:fillRect/>
          </a:stretch>
        </p:blipFill>
        <p:spPr>
          <a:xfrm>
            <a:off x="4191000" y="0"/>
            <a:ext cx="4953000" cy="6858000"/>
          </a:xfrm>
        </p:spPr>
      </p:pic>
      <p:sp>
        <p:nvSpPr>
          <p:cNvPr id="5" name="Content Placeholder 7"/>
          <p:cNvSpPr txBox="1">
            <a:spLocks/>
          </p:cNvSpPr>
          <p:nvPr/>
        </p:nvSpPr>
        <p:spPr>
          <a:xfrm>
            <a:off x="0" y="1676400"/>
            <a:ext cx="4191000" cy="5181600"/>
          </a:xfrm>
          <a:prstGeom prst="rect">
            <a:avLst/>
          </a:prstGeom>
        </p:spPr>
        <p:txBody>
          <a:bodyPr vert="horz">
            <a:normAutofit fontScale="92500"/>
          </a:bodyPr>
          <a:lstStyle/>
          <a:p>
            <a:pPr marL="274320" marR="0" lvl="0" indent="-274320" algn="l" defTabSz="914400" rtl="0" eaLnBrk="1" fontAlgn="auto" latinLnBrk="0" hangingPunct="1">
              <a:lnSpc>
                <a:spcPct val="100000"/>
              </a:lnSpc>
              <a:spcBef>
                <a:spcPts val="2400"/>
              </a:spcBef>
              <a:spcAft>
                <a:spcPts val="0"/>
              </a:spcAft>
              <a:buClr>
                <a:schemeClr val="accent3"/>
              </a:buClr>
              <a:buSzPct val="95000"/>
              <a:buFont typeface="Wingdings 2"/>
              <a:buChar char=""/>
              <a:tabLst/>
              <a:defRPr/>
            </a:pPr>
            <a:endParaRPr kumimoji="0" lang="en-US" sz="900" b="0" i="0" u="none" strike="noStrike" kern="1200" cap="none" spc="0" normalizeH="0" baseline="0" noProof="0" dirty="0" smtClean="0">
              <a:ln>
                <a:noFill/>
              </a:ln>
              <a:solidFill>
                <a:schemeClr val="tx1"/>
              </a:solidFill>
              <a:effectLst/>
              <a:uLnTx/>
              <a:uFillTx/>
              <a:latin typeface="Constantia" pitchFamily="18" charset="0"/>
              <a:ea typeface="+mn-ea"/>
              <a:cs typeface="+mn-cs"/>
            </a:endParaRPr>
          </a:p>
          <a:p>
            <a:pPr marL="274320" marR="0" lvl="0" indent="-274320" algn="l" defTabSz="914400" rtl="0" eaLnBrk="1" fontAlgn="auto" latinLnBrk="0" hangingPunct="1">
              <a:lnSpc>
                <a:spcPct val="100000"/>
              </a:lnSpc>
              <a:spcBef>
                <a:spcPts val="1200"/>
              </a:spcBef>
              <a:spcAft>
                <a:spcPts val="0"/>
              </a:spcAft>
              <a:buClr>
                <a:schemeClr val="accent3"/>
              </a:buClr>
              <a:buSzPct val="95000"/>
              <a:buFont typeface="Wingdings 2"/>
              <a:buChar char=""/>
              <a:tabLst/>
              <a:defRPr/>
            </a:pPr>
            <a:r>
              <a:rPr kumimoji="0" lang="en-US" sz="2400" b="0" i="0" u="none" strike="noStrike" kern="1200" cap="none" spc="0" normalizeH="0" baseline="0" noProof="0" dirty="0" smtClean="0">
                <a:ln>
                  <a:noFill/>
                </a:ln>
                <a:solidFill>
                  <a:schemeClr val="tx1"/>
                </a:solidFill>
                <a:effectLst/>
                <a:uLnTx/>
                <a:uFillTx/>
                <a:latin typeface="Constantia" pitchFamily="18" charset="0"/>
                <a:ea typeface="+mn-ea"/>
                <a:cs typeface="+mn-cs"/>
              </a:rPr>
              <a:t>Spatial Analyst Tools </a:t>
            </a:r>
            <a:r>
              <a:rPr kumimoji="0" lang="en-US" sz="2400" b="0" i="0" u="none" strike="noStrike" kern="1200" cap="none" spc="0" normalizeH="0" baseline="0" noProof="0" dirty="0" smtClean="0">
                <a:ln>
                  <a:noFill/>
                </a:ln>
                <a:solidFill>
                  <a:schemeClr val="tx1"/>
                </a:solidFill>
                <a:effectLst/>
                <a:uLnTx/>
                <a:uFillTx/>
                <a:latin typeface="Constantia" pitchFamily="18" charset="0"/>
                <a:ea typeface="+mn-ea"/>
                <a:cs typeface="+mn-cs"/>
                <a:sym typeface="Wingdings" pitchFamily="2" charset="2"/>
              </a:rPr>
              <a:t> Interpolation  Kriging</a:t>
            </a:r>
          </a:p>
          <a:p>
            <a:pPr marL="640080" marR="0" lvl="1" indent="-246888" algn="l" defTabSz="914400" rtl="0" eaLnBrk="1" fontAlgn="auto" latinLnBrk="0" hangingPunct="1">
              <a:lnSpc>
                <a:spcPct val="100000"/>
              </a:lnSpc>
              <a:spcBef>
                <a:spcPct val="20000"/>
              </a:spcBef>
              <a:spcAft>
                <a:spcPts val="0"/>
              </a:spcAft>
              <a:buClr>
                <a:schemeClr val="accent1"/>
              </a:buClr>
              <a:buSzPct val="85000"/>
              <a:buFont typeface="Wingdings 2"/>
              <a:buChar char=""/>
              <a:tabLst/>
              <a:defRPr/>
            </a:pPr>
            <a:r>
              <a:rPr kumimoji="0" lang="en-US" sz="2400" b="0" i="0" u="none" strike="noStrike" kern="1200" cap="none" spc="0" normalizeH="0" baseline="0" noProof="0" dirty="0" smtClean="0">
                <a:ln>
                  <a:noFill/>
                </a:ln>
                <a:solidFill>
                  <a:schemeClr val="tx1"/>
                </a:solidFill>
                <a:effectLst/>
                <a:uLnTx/>
                <a:uFillTx/>
                <a:latin typeface="Constantia" pitchFamily="18" charset="0"/>
                <a:ea typeface="+mn-ea"/>
                <a:cs typeface="+mn-cs"/>
                <a:sym typeface="Wingdings" pitchFamily="2" charset="2"/>
              </a:rPr>
              <a:t>Input features = Test sites</a:t>
            </a:r>
          </a:p>
          <a:p>
            <a:pPr marL="640080" marR="0" lvl="1" indent="-246888" algn="l" defTabSz="914400" rtl="0" eaLnBrk="1" fontAlgn="auto" latinLnBrk="0" hangingPunct="1">
              <a:lnSpc>
                <a:spcPct val="100000"/>
              </a:lnSpc>
              <a:spcBef>
                <a:spcPct val="20000"/>
              </a:spcBef>
              <a:spcAft>
                <a:spcPts val="0"/>
              </a:spcAft>
              <a:buClr>
                <a:schemeClr val="accent1"/>
              </a:buClr>
              <a:buSzPct val="85000"/>
              <a:buFont typeface="Wingdings 2"/>
              <a:buChar char=""/>
              <a:tabLst/>
              <a:defRPr/>
            </a:pPr>
            <a:r>
              <a:rPr kumimoji="0" lang="en-US" sz="2400" b="0" i="0" u="none" strike="noStrike" kern="1200" cap="none" spc="0" normalizeH="0" baseline="0" noProof="0" dirty="0" smtClean="0">
                <a:ln>
                  <a:noFill/>
                </a:ln>
                <a:solidFill>
                  <a:schemeClr val="tx1"/>
                </a:solidFill>
                <a:effectLst/>
                <a:uLnTx/>
                <a:uFillTx/>
                <a:latin typeface="Constantia" pitchFamily="18" charset="0"/>
                <a:ea typeface="+mn-ea"/>
                <a:cs typeface="+mn-cs"/>
                <a:sym typeface="Wingdings" pitchFamily="2" charset="2"/>
              </a:rPr>
              <a:t>Z value field = Cl</a:t>
            </a:r>
            <a:r>
              <a:rPr kumimoji="0" lang="en-US" sz="2400" b="0" i="0" u="none" strike="noStrike" kern="1200" cap="none" spc="0" normalizeH="0" baseline="-25000" noProof="0" dirty="0" smtClean="0">
                <a:ln>
                  <a:noFill/>
                </a:ln>
                <a:solidFill>
                  <a:schemeClr val="tx1"/>
                </a:solidFill>
                <a:effectLst/>
                <a:uLnTx/>
                <a:uFillTx/>
                <a:latin typeface="Constantia" pitchFamily="18" charset="0"/>
                <a:ea typeface="+mn-ea"/>
                <a:cs typeface="+mn-cs"/>
                <a:sym typeface="Wingdings" pitchFamily="2" charset="2"/>
              </a:rPr>
              <a:t>2</a:t>
            </a:r>
            <a:r>
              <a:rPr kumimoji="0" lang="en-US" sz="2400" b="0" i="0" u="none" strike="noStrike" kern="1200" cap="none" spc="0" normalizeH="0" baseline="0" noProof="0" dirty="0" smtClean="0">
                <a:ln>
                  <a:noFill/>
                </a:ln>
                <a:solidFill>
                  <a:schemeClr val="tx1"/>
                </a:solidFill>
                <a:effectLst/>
                <a:uLnTx/>
                <a:uFillTx/>
                <a:latin typeface="Constantia" pitchFamily="18" charset="0"/>
                <a:ea typeface="+mn-ea"/>
                <a:cs typeface="+mn-cs"/>
                <a:sym typeface="Wingdings" pitchFamily="2" charset="2"/>
              </a:rPr>
              <a:t> loss per ft</a:t>
            </a:r>
          </a:p>
          <a:p>
            <a:pPr marL="640080" marR="0" lvl="1" indent="-246888" algn="l" defTabSz="914400" rtl="0" eaLnBrk="1" fontAlgn="auto" latinLnBrk="0" hangingPunct="1">
              <a:lnSpc>
                <a:spcPct val="100000"/>
              </a:lnSpc>
              <a:spcBef>
                <a:spcPct val="20000"/>
              </a:spcBef>
              <a:spcAft>
                <a:spcPts val="0"/>
              </a:spcAft>
              <a:buClr>
                <a:schemeClr val="accent1"/>
              </a:buClr>
              <a:buSzPct val="85000"/>
              <a:buFont typeface="Wingdings 2"/>
              <a:buChar char=""/>
              <a:tabLst/>
              <a:defRPr/>
            </a:pPr>
            <a:r>
              <a:rPr kumimoji="0" lang="en-US" sz="2400" b="0" i="0" u="none" strike="noStrike" kern="1200" cap="none" spc="0" normalizeH="0" baseline="0" noProof="0" dirty="0" smtClean="0">
                <a:ln>
                  <a:noFill/>
                </a:ln>
                <a:solidFill>
                  <a:schemeClr val="tx1"/>
                </a:solidFill>
                <a:effectLst/>
                <a:uLnTx/>
                <a:uFillTx/>
                <a:latin typeface="Constantia" pitchFamily="18" charset="0"/>
                <a:ea typeface="+mn-ea"/>
                <a:cs typeface="+mn-cs"/>
                <a:sym typeface="Wingdings" pitchFamily="2" charset="2"/>
              </a:rPr>
              <a:t>Kriging method = ordinary</a:t>
            </a:r>
          </a:p>
          <a:p>
            <a:pPr marL="640080" marR="0" lvl="1" indent="-246888" algn="l" defTabSz="914400" rtl="0" eaLnBrk="1" fontAlgn="auto" latinLnBrk="0" hangingPunct="1">
              <a:lnSpc>
                <a:spcPct val="100000"/>
              </a:lnSpc>
              <a:spcBef>
                <a:spcPct val="20000"/>
              </a:spcBef>
              <a:spcAft>
                <a:spcPts val="0"/>
              </a:spcAft>
              <a:buClr>
                <a:schemeClr val="accent1"/>
              </a:buClr>
              <a:buSzPct val="85000"/>
              <a:buFont typeface="Wingdings 2"/>
              <a:buChar char=""/>
              <a:tabLst/>
              <a:defRPr/>
            </a:pPr>
            <a:r>
              <a:rPr kumimoji="0" lang="en-US" sz="2400" b="0" i="0" u="none" strike="noStrike" kern="1200" cap="none" spc="0" normalizeH="0" baseline="0" noProof="0" dirty="0" smtClean="0">
                <a:ln>
                  <a:noFill/>
                </a:ln>
                <a:solidFill>
                  <a:schemeClr val="tx1"/>
                </a:solidFill>
                <a:effectLst/>
                <a:uLnTx/>
                <a:uFillTx/>
                <a:latin typeface="Constantia" pitchFamily="18" charset="0"/>
                <a:ea typeface="+mn-ea"/>
                <a:cs typeface="+mn-cs"/>
                <a:sym typeface="Wingdings" pitchFamily="2" charset="2"/>
              </a:rPr>
              <a:t>Semivariagram model = exponential</a:t>
            </a:r>
          </a:p>
          <a:p>
            <a:pPr marL="640080" marR="0" lvl="1" indent="-246888" algn="l" defTabSz="914400" rtl="0" eaLnBrk="1" fontAlgn="auto" latinLnBrk="0" hangingPunct="1">
              <a:lnSpc>
                <a:spcPct val="100000"/>
              </a:lnSpc>
              <a:spcBef>
                <a:spcPct val="20000"/>
              </a:spcBef>
              <a:spcAft>
                <a:spcPts val="0"/>
              </a:spcAft>
              <a:buClr>
                <a:schemeClr val="accent1"/>
              </a:buClr>
              <a:buSzPct val="85000"/>
              <a:buFont typeface="Wingdings 2"/>
              <a:buChar char=""/>
              <a:tabLst/>
              <a:defRPr/>
            </a:pPr>
            <a:r>
              <a:rPr kumimoji="0" lang="en-US" sz="2400" b="0" i="0" u="none" strike="noStrike" kern="1200" cap="none" spc="0" normalizeH="0" baseline="0" noProof="0" dirty="0" smtClean="0">
                <a:ln>
                  <a:noFill/>
                </a:ln>
                <a:solidFill>
                  <a:schemeClr val="tx1"/>
                </a:solidFill>
                <a:effectLst/>
                <a:uLnTx/>
                <a:uFillTx/>
                <a:latin typeface="Constantia" pitchFamily="18" charset="0"/>
                <a:ea typeface="+mn-ea"/>
                <a:cs typeface="+mn-cs"/>
                <a:sym typeface="Wingdings" pitchFamily="2" charset="2"/>
              </a:rPr>
              <a:t>Variable radius, 12 points</a:t>
            </a:r>
          </a:p>
          <a:p>
            <a:pPr marL="274320" marR="0" lvl="1" indent="-274320" algn="l" defTabSz="914400" rtl="0" eaLnBrk="1" fontAlgn="auto" latinLnBrk="0" hangingPunct="1">
              <a:lnSpc>
                <a:spcPct val="100000"/>
              </a:lnSpc>
              <a:spcBef>
                <a:spcPts val="1200"/>
              </a:spcBef>
              <a:spcAft>
                <a:spcPts val="0"/>
              </a:spcAft>
              <a:buClr>
                <a:schemeClr val="accent3"/>
              </a:buClr>
              <a:buSzPct val="95000"/>
              <a:buFont typeface="Wingdings 2"/>
              <a:buChar char=""/>
              <a:tabLst/>
              <a:defRPr/>
            </a:pPr>
            <a:r>
              <a:rPr kumimoji="0" lang="en-US" sz="2400" b="0" i="0" u="none" strike="noStrike" kern="1200" cap="none" spc="0" normalizeH="0" baseline="0" noProof="0" dirty="0" smtClean="0">
                <a:ln>
                  <a:noFill/>
                </a:ln>
                <a:solidFill>
                  <a:schemeClr val="tx1"/>
                </a:solidFill>
                <a:effectLst/>
                <a:uLnTx/>
                <a:uFillTx/>
                <a:latin typeface="Constantia" pitchFamily="18" charset="0"/>
                <a:ea typeface="+mn-ea"/>
                <a:cs typeface="+mn-cs"/>
                <a:sym typeface="Wingdings" pitchFamily="2" charset="2"/>
              </a:rPr>
              <a:t>Performed interpolation on each season’s Cl</a:t>
            </a:r>
            <a:r>
              <a:rPr kumimoji="0" lang="en-US" sz="2400" b="0" i="0" u="none" strike="noStrike" kern="1200" cap="none" spc="0" normalizeH="0" baseline="-25000" noProof="0" dirty="0" smtClean="0">
                <a:ln>
                  <a:noFill/>
                </a:ln>
                <a:solidFill>
                  <a:schemeClr val="tx1"/>
                </a:solidFill>
                <a:effectLst/>
                <a:uLnTx/>
                <a:uFillTx/>
                <a:latin typeface="Constantia" pitchFamily="18" charset="0"/>
                <a:ea typeface="+mn-ea"/>
                <a:cs typeface="+mn-cs"/>
                <a:sym typeface="Wingdings" pitchFamily="2" charset="2"/>
              </a:rPr>
              <a:t>2</a:t>
            </a:r>
            <a:r>
              <a:rPr kumimoji="0" lang="en-US" sz="2400" b="0" i="0" u="none" strike="noStrike" kern="1200" cap="none" spc="0" normalizeH="0" baseline="0" noProof="0" dirty="0" smtClean="0">
                <a:ln>
                  <a:noFill/>
                </a:ln>
                <a:solidFill>
                  <a:schemeClr val="tx1"/>
                </a:solidFill>
                <a:effectLst/>
                <a:uLnTx/>
                <a:uFillTx/>
                <a:latin typeface="Constantia" pitchFamily="18" charset="0"/>
                <a:ea typeface="+mn-ea"/>
                <a:cs typeface="+mn-cs"/>
                <a:sym typeface="Wingdings" pitchFamily="2" charset="2"/>
              </a:rPr>
              <a:t>, then combined surfaces using Cell Statistics </a:t>
            </a:r>
            <a:r>
              <a:rPr kumimoji="0" lang="en-US" sz="2400" b="0" i="0" u="none" strike="noStrike" kern="1200" cap="none" spc="0" normalizeH="0" baseline="0" noProof="0" dirty="0" smtClean="0">
                <a:ln>
                  <a:noFill/>
                </a:ln>
                <a:solidFill>
                  <a:schemeClr val="tx1"/>
                </a:solidFill>
                <a:effectLst/>
                <a:uLnTx/>
                <a:uFillTx/>
                <a:latin typeface="Constantia" pitchFamily="18" charset="0"/>
                <a:ea typeface="+mn-ea"/>
                <a:cs typeface="+mn-cs"/>
                <a:sym typeface="Wingdings" pitchFamily="2" charset="2"/>
              </a:rPr>
              <a:t>tool</a:t>
            </a:r>
            <a:endParaRPr kumimoji="0" lang="en-US" sz="2400" b="0" i="0" u="none" strike="noStrike" kern="1200" cap="none" spc="0" normalizeH="0" baseline="0" noProof="0" dirty="0" smtClean="0">
              <a:ln>
                <a:noFill/>
              </a:ln>
              <a:solidFill>
                <a:schemeClr val="tx1"/>
              </a:solidFill>
              <a:effectLst/>
              <a:uLnTx/>
              <a:uFillTx/>
              <a:latin typeface="Constantia" pitchFamily="18" charset="0"/>
              <a:ea typeface="+mn-ea"/>
              <a:cs typeface="+mn-cs"/>
              <a:sym typeface="Wingdings" pitchFamily="2" charset="2"/>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endParaRPr kumimoji="0" lang="en-US" sz="2600" b="0" i="0" u="none" strike="noStrike" kern="1200" cap="none" spc="0" normalizeH="0" baseline="0" noProof="0" dirty="0" smtClean="0">
              <a:ln>
                <a:noFill/>
              </a:ln>
              <a:solidFill>
                <a:schemeClr val="tx1"/>
              </a:solidFill>
              <a:effectLst/>
              <a:uLnTx/>
              <a:uFillTx/>
              <a:latin typeface="Constantia" pitchFamily="18" charset="0"/>
              <a:ea typeface="+mn-ea"/>
              <a:cs typeface="+mn-cs"/>
              <a:sym typeface="Wingdings" pitchFamily="2" charset="2"/>
            </a:endParaRPr>
          </a:p>
          <a:p>
            <a:pPr marL="640080" marR="0" lvl="1" indent="-246888" algn="l" defTabSz="914400" rtl="0" eaLnBrk="1" fontAlgn="auto" latinLnBrk="0" hangingPunct="1">
              <a:lnSpc>
                <a:spcPct val="100000"/>
              </a:lnSpc>
              <a:spcBef>
                <a:spcPct val="20000"/>
              </a:spcBef>
              <a:spcAft>
                <a:spcPts val="0"/>
              </a:spcAft>
              <a:buClr>
                <a:schemeClr val="accent1"/>
              </a:buClr>
              <a:buSzPct val="85000"/>
              <a:buFont typeface="Wingdings 2"/>
              <a:buChar char=""/>
              <a:tabLst/>
              <a:defRPr/>
            </a:pPr>
            <a:endParaRPr kumimoji="0" lang="en-US" sz="2400" b="0" i="0" u="none" strike="noStrike" kern="1200" cap="none" spc="0" normalizeH="0" baseline="0" noProof="0" dirty="0" smtClean="0">
              <a:ln>
                <a:noFill/>
              </a:ln>
              <a:solidFill>
                <a:schemeClr val="tx1"/>
              </a:solidFill>
              <a:effectLst/>
              <a:uLnTx/>
              <a:uFillTx/>
              <a:latin typeface="Constantia" pitchFamily="18" charset="0"/>
              <a:ea typeface="+mn-ea"/>
              <a:cs typeface="+mn-cs"/>
              <a:sym typeface="Wingdings" pitchFamily="2" charset="2"/>
            </a:endParaRPr>
          </a:p>
        </p:txBody>
      </p:sp>
      <p:sp>
        <p:nvSpPr>
          <p:cNvPr id="6" name="Title 1"/>
          <p:cNvSpPr txBox="1">
            <a:spLocks/>
          </p:cNvSpPr>
          <p:nvPr/>
        </p:nvSpPr>
        <p:spPr>
          <a:xfrm>
            <a:off x="304800" y="762000"/>
            <a:ext cx="3276600" cy="1143000"/>
          </a:xfrm>
          <a:prstGeom prst="rect">
            <a:avLst/>
          </a:prstGeom>
        </p:spPr>
        <p:txBody>
          <a:bodyPr vert="horz" lIns="91440" tIns="45720" rIns="91440" bIns="45720" rtlCol="0" anchor="ctr">
            <a:norm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lang="en-US" sz="3200" b="1" dirty="0" smtClean="0">
                <a:solidFill>
                  <a:schemeClr val="accent3">
                    <a:lumMod val="50000"/>
                  </a:schemeClr>
                </a:solidFill>
                <a:latin typeface="Constantia" pitchFamily="18" charset="0"/>
                <a:ea typeface="+mj-ea"/>
                <a:cs typeface="+mj-cs"/>
              </a:rPr>
              <a:t>Interpolation – </a:t>
            </a:r>
          </a:p>
          <a:p>
            <a:pPr marL="0" marR="0" lvl="0" indent="0" defTabSz="914400" rtl="0" eaLnBrk="1" fontAlgn="auto" latinLnBrk="0" hangingPunct="1">
              <a:lnSpc>
                <a:spcPct val="100000"/>
              </a:lnSpc>
              <a:spcBef>
                <a:spcPct val="0"/>
              </a:spcBef>
              <a:spcAft>
                <a:spcPts val="0"/>
              </a:spcAft>
              <a:buClrTx/>
              <a:buSzTx/>
              <a:buFontTx/>
              <a:buNone/>
              <a:tabLst/>
              <a:defRPr/>
            </a:pPr>
            <a:r>
              <a:rPr lang="en-US" sz="3200" b="1" dirty="0" smtClean="0">
                <a:solidFill>
                  <a:schemeClr val="accent3">
                    <a:lumMod val="50000"/>
                  </a:schemeClr>
                </a:solidFill>
                <a:latin typeface="Constantia" pitchFamily="18" charset="0"/>
                <a:ea typeface="+mj-ea"/>
                <a:cs typeface="+mj-cs"/>
              </a:rPr>
              <a:t>Kriging</a:t>
            </a:r>
            <a:endParaRPr kumimoji="0" lang="en-US" sz="3200" b="1" i="0" u="none" strike="noStrike" kern="1200" cap="none" spc="0" normalizeH="0" baseline="0" noProof="0" dirty="0">
              <a:ln>
                <a:noFill/>
              </a:ln>
              <a:solidFill>
                <a:schemeClr val="accent3">
                  <a:lumMod val="50000"/>
                </a:schemeClr>
              </a:solidFill>
              <a:effectLst/>
              <a:uLnTx/>
              <a:uFillTx/>
              <a:latin typeface="Constantia" pitchFamily="18" charset="0"/>
              <a:ea typeface="+mj-ea"/>
              <a:cs typeface="+mj-cs"/>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228600" y="1447800"/>
            <a:ext cx="8686800" cy="5410200"/>
          </a:xfrm>
        </p:spPr>
        <p:txBody>
          <a:bodyPr>
            <a:normAutofit lnSpcReduction="10000"/>
          </a:bodyPr>
          <a:lstStyle/>
          <a:p>
            <a:pPr>
              <a:spcBef>
                <a:spcPts val="1200"/>
              </a:spcBef>
            </a:pPr>
            <a:r>
              <a:rPr lang="en-US" dirty="0" smtClean="0">
                <a:latin typeface="Constantia" panose="02030602050306030303" pitchFamily="18" charset="0"/>
              </a:rPr>
              <a:t>Distance &amp; turnover most significant factors</a:t>
            </a:r>
          </a:p>
          <a:p>
            <a:pPr>
              <a:spcBef>
                <a:spcPts val="1200"/>
              </a:spcBef>
            </a:pPr>
            <a:r>
              <a:rPr lang="en-US" dirty="0" smtClean="0">
                <a:latin typeface="Constantia" panose="02030602050306030303" pitchFamily="18" charset="0"/>
              </a:rPr>
              <a:t>Graphical analysis helps support or question the statistical analysis</a:t>
            </a:r>
          </a:p>
          <a:p>
            <a:pPr>
              <a:spcBef>
                <a:spcPts val="1200"/>
              </a:spcBef>
            </a:pPr>
            <a:r>
              <a:rPr lang="en-US" dirty="0" smtClean="0">
                <a:latin typeface="Constantia" panose="02030602050306030303" pitchFamily="18" charset="0"/>
              </a:rPr>
              <a:t>Analysis changes:</a:t>
            </a:r>
          </a:p>
          <a:p>
            <a:pPr lvl="1">
              <a:spcBef>
                <a:spcPts val="1200"/>
              </a:spcBef>
            </a:pPr>
            <a:r>
              <a:rPr lang="en-US" dirty="0" smtClean="0">
                <a:latin typeface="Constantia" panose="02030602050306030303" pitchFamily="18" charset="0"/>
              </a:rPr>
              <a:t>GWR not necessary</a:t>
            </a:r>
          </a:p>
          <a:p>
            <a:pPr lvl="1">
              <a:spcBef>
                <a:spcPts val="1200"/>
              </a:spcBef>
            </a:pPr>
            <a:r>
              <a:rPr lang="en-US" dirty="0" smtClean="0">
                <a:latin typeface="Constantia" panose="02030602050306030303" pitchFamily="18" charset="0"/>
              </a:rPr>
              <a:t>More frequent Cl</a:t>
            </a:r>
            <a:r>
              <a:rPr lang="en-US" baseline="-25000" dirty="0" smtClean="0">
                <a:latin typeface="Constantia" panose="02030602050306030303" pitchFamily="18" charset="0"/>
              </a:rPr>
              <a:t>2</a:t>
            </a:r>
            <a:r>
              <a:rPr lang="en-US" dirty="0" smtClean="0">
                <a:latin typeface="Constantia" panose="02030602050306030303" pitchFamily="18" charset="0"/>
              </a:rPr>
              <a:t> test results to establish </a:t>
            </a:r>
            <a:r>
              <a:rPr lang="en-US" dirty="0" smtClean="0">
                <a:latin typeface="Constantia" panose="02030602050306030303" pitchFamily="18" charset="0"/>
              </a:rPr>
              <a:t>averages</a:t>
            </a:r>
          </a:p>
          <a:p>
            <a:pPr>
              <a:spcBef>
                <a:spcPts val="1200"/>
              </a:spcBef>
            </a:pPr>
            <a:r>
              <a:rPr lang="en-US" dirty="0" smtClean="0">
                <a:latin typeface="Constantia" panose="02030602050306030303" pitchFamily="18" charset="0"/>
              </a:rPr>
              <a:t>Greatest challeng</a:t>
            </a:r>
            <a:r>
              <a:rPr lang="en-US" dirty="0" smtClean="0">
                <a:latin typeface="Constantia" panose="02030602050306030303" pitchFamily="18" charset="0"/>
              </a:rPr>
              <a:t>e – data availability</a:t>
            </a:r>
            <a:endParaRPr lang="en-US" dirty="0" smtClean="0">
              <a:latin typeface="Constantia" panose="02030602050306030303" pitchFamily="18" charset="0"/>
            </a:endParaRPr>
          </a:p>
          <a:p>
            <a:pPr>
              <a:spcBef>
                <a:spcPts val="1200"/>
              </a:spcBef>
            </a:pPr>
            <a:r>
              <a:rPr lang="en-US" dirty="0" smtClean="0">
                <a:latin typeface="Constantia" panose="02030602050306030303" pitchFamily="18" charset="0"/>
              </a:rPr>
              <a:t>Use </a:t>
            </a:r>
            <a:r>
              <a:rPr lang="en-US" dirty="0" smtClean="0">
                <a:latin typeface="Constantia" panose="02030602050306030303" pitchFamily="18" charset="0"/>
              </a:rPr>
              <a:t>analysis to determine “normal” system behavior &amp; track </a:t>
            </a:r>
            <a:r>
              <a:rPr lang="en-US" dirty="0" smtClean="0">
                <a:latin typeface="Constantia" panose="02030602050306030303" pitchFamily="18" charset="0"/>
              </a:rPr>
              <a:t>changes</a:t>
            </a:r>
          </a:p>
          <a:p>
            <a:pPr>
              <a:spcBef>
                <a:spcPts val="1200"/>
              </a:spcBef>
            </a:pPr>
            <a:r>
              <a:rPr lang="en-US" dirty="0" smtClean="0">
                <a:latin typeface="Constantia" panose="02030602050306030303" pitchFamily="18" charset="0"/>
              </a:rPr>
              <a:t>Operators and managers can visually interpret Cl</a:t>
            </a:r>
            <a:r>
              <a:rPr lang="en-US" baseline="-25000" dirty="0" smtClean="0">
                <a:latin typeface="Constantia" panose="02030602050306030303" pitchFamily="18" charset="0"/>
              </a:rPr>
              <a:t>2</a:t>
            </a:r>
            <a:r>
              <a:rPr lang="en-US" dirty="0" smtClean="0">
                <a:latin typeface="Constantia" panose="02030602050306030303" pitchFamily="18" charset="0"/>
              </a:rPr>
              <a:t> results  and system behavior to focus maintenance operations</a:t>
            </a:r>
            <a:endParaRPr lang="en-US" dirty="0" smtClean="0">
              <a:latin typeface="Constantia" panose="02030602050306030303" pitchFamily="18" charset="0"/>
            </a:endParaRPr>
          </a:p>
        </p:txBody>
      </p:sp>
      <p:sp>
        <p:nvSpPr>
          <p:cNvPr id="5" name="Title 1"/>
          <p:cNvSpPr txBox="1">
            <a:spLocks/>
          </p:cNvSpPr>
          <p:nvPr/>
        </p:nvSpPr>
        <p:spPr>
          <a:xfrm>
            <a:off x="431380" y="685800"/>
            <a:ext cx="8229600" cy="704088"/>
          </a:xfrm>
          <a:prstGeom prst="rect">
            <a:avLst/>
          </a:prstGeom>
        </p:spPr>
        <p:txBody>
          <a:bodyPr vert="horz" lIns="91440" tIns="45720" rIns="91440" bIns="45720" rtlCol="0" anchor="ctr">
            <a:norm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lang="en-US" sz="3200" b="1" noProof="0" dirty="0" smtClean="0">
                <a:solidFill>
                  <a:schemeClr val="accent3">
                    <a:lumMod val="50000"/>
                  </a:schemeClr>
                </a:solidFill>
                <a:latin typeface="Constantia" pitchFamily="18" charset="0"/>
                <a:ea typeface="+mj-ea"/>
                <a:cs typeface="+mj-cs"/>
              </a:rPr>
              <a:t>Conclusions</a:t>
            </a:r>
            <a:endParaRPr kumimoji="0" lang="en-US" sz="3200" b="1" i="0" u="none" strike="noStrike" kern="1200" cap="none" spc="0" normalizeH="0" baseline="0" noProof="0" dirty="0">
              <a:ln>
                <a:noFill/>
              </a:ln>
              <a:solidFill>
                <a:schemeClr val="accent3">
                  <a:lumMod val="50000"/>
                </a:schemeClr>
              </a:solidFill>
              <a:effectLst/>
              <a:uLnTx/>
              <a:uFillTx/>
              <a:latin typeface="Constantia" pitchFamily="18" charset="0"/>
              <a:ea typeface="+mj-ea"/>
              <a:cs typeface="+mj-cs"/>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8229600" cy="1143000"/>
          </a:xfrm>
        </p:spPr>
        <p:txBody>
          <a:bodyPr>
            <a:normAutofit/>
          </a:bodyPr>
          <a:lstStyle/>
          <a:p>
            <a:pPr algn="ctr"/>
            <a:r>
              <a:rPr lang="en-US" sz="6000" dirty="0" smtClean="0">
                <a:latin typeface="+mn-lt"/>
              </a:rPr>
              <a:t>Questions?</a:t>
            </a:r>
            <a:endParaRPr lang="en-US" sz="6000" dirty="0">
              <a:latin typeface="+mn-lt"/>
            </a:endParaRPr>
          </a:p>
        </p:txBody>
      </p:sp>
      <p:pic>
        <p:nvPicPr>
          <p:cNvPr id="5" name="Content Placeholder 4" descr="potable water pipe.jpg"/>
          <p:cNvPicPr>
            <a:picLocks noChangeAspect="1"/>
          </p:cNvPicPr>
          <p:nvPr/>
        </p:nvPicPr>
        <p:blipFill>
          <a:blip r:embed="rId3" cstate="print"/>
          <a:stretch>
            <a:fillRect/>
          </a:stretch>
        </p:blipFill>
        <p:spPr>
          <a:xfrm>
            <a:off x="2362200" y="2667000"/>
            <a:ext cx="4495800" cy="2991750"/>
          </a:xfrm>
          <a:prstGeom prst="rect">
            <a:avLst/>
          </a:prstGeom>
        </p:spPr>
      </p:pic>
    </p:spTree>
    <p:extLst>
      <p:ext uri="{BB962C8B-B14F-4D97-AF65-F5344CB8AC3E}">
        <p14:creationId xmlns:p14="http://schemas.microsoft.com/office/powerpoint/2010/main" xmlns="" val="2117055553"/>
      </p:ext>
    </p:extLst>
  </p:cSld>
  <p:clrMapOvr>
    <a:masterClrMapping/>
  </p:clrMapOvr>
  <p:transition advTm="15646"/>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066800"/>
            <a:ext cx="4343400" cy="457200"/>
          </a:xfrm>
        </p:spPr>
        <p:txBody>
          <a:bodyPr>
            <a:noAutofit/>
          </a:bodyPr>
          <a:lstStyle/>
          <a:p>
            <a:r>
              <a:rPr lang="en-US" sz="3200" b="1" dirty="0" smtClean="0">
                <a:latin typeface="Constantia" pitchFamily="18" charset="0"/>
              </a:rPr>
              <a:t>Distribution Systems</a:t>
            </a:r>
            <a:endParaRPr lang="en-US" sz="3200" b="1" dirty="0">
              <a:latin typeface="Constantia" pitchFamily="18" charset="0"/>
            </a:endParaRPr>
          </a:p>
        </p:txBody>
      </p:sp>
      <p:pic>
        <p:nvPicPr>
          <p:cNvPr id="9" name="Content Placeholder 8" descr="Water_Network_Overview.jpg"/>
          <p:cNvPicPr>
            <a:picLocks noGrp="1" noChangeAspect="1"/>
          </p:cNvPicPr>
          <p:nvPr>
            <p:ph sz="half" idx="2"/>
          </p:nvPr>
        </p:nvPicPr>
        <p:blipFill>
          <a:blip r:embed="rId3" cstate="print"/>
          <a:stretch>
            <a:fillRect/>
          </a:stretch>
        </p:blipFill>
        <p:spPr>
          <a:xfrm>
            <a:off x="5004407" y="228600"/>
            <a:ext cx="4139593" cy="6397554"/>
          </a:xfrm>
        </p:spPr>
      </p:pic>
      <p:pic>
        <p:nvPicPr>
          <p:cNvPr id="7" name="Content Placeholder 6" descr="Schematic_Diagram.jpg"/>
          <p:cNvPicPr>
            <a:picLocks noGrp="1" noChangeAspect="1"/>
          </p:cNvPicPr>
          <p:nvPr>
            <p:ph sz="half" idx="1"/>
          </p:nvPr>
        </p:nvPicPr>
        <p:blipFill>
          <a:blip r:embed="rId4" cstate="print"/>
          <a:stretch>
            <a:fillRect/>
          </a:stretch>
        </p:blipFill>
        <p:spPr>
          <a:xfrm>
            <a:off x="0" y="1905000"/>
            <a:ext cx="5041922" cy="3886200"/>
          </a:xfr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4267200" cy="639762"/>
          </a:xfrm>
        </p:spPr>
        <p:txBody>
          <a:bodyPr>
            <a:normAutofit/>
          </a:bodyPr>
          <a:lstStyle/>
          <a:p>
            <a:r>
              <a:rPr lang="en-US" sz="3200" b="1" dirty="0" smtClean="0">
                <a:latin typeface="Constantia" pitchFamily="18" charset="0"/>
              </a:rPr>
              <a:t>Background (cont)</a:t>
            </a:r>
            <a:endParaRPr lang="en-US" sz="3200" b="1" dirty="0">
              <a:latin typeface="Constantia" pitchFamily="18" charset="0"/>
            </a:endParaRPr>
          </a:p>
        </p:txBody>
      </p:sp>
      <p:sp>
        <p:nvSpPr>
          <p:cNvPr id="3" name="Content Placeholder 2"/>
          <p:cNvSpPr>
            <a:spLocks noGrp="1"/>
          </p:cNvSpPr>
          <p:nvPr>
            <p:ph idx="1"/>
          </p:nvPr>
        </p:nvSpPr>
        <p:spPr>
          <a:xfrm>
            <a:off x="457200" y="1447800"/>
            <a:ext cx="8305800" cy="5410200"/>
          </a:xfrm>
        </p:spPr>
        <p:txBody>
          <a:bodyPr>
            <a:noAutofit/>
          </a:bodyPr>
          <a:lstStyle/>
          <a:p>
            <a:pPr>
              <a:spcBef>
                <a:spcPts val="600"/>
              </a:spcBef>
              <a:spcAft>
                <a:spcPts val="600"/>
              </a:spcAft>
            </a:pPr>
            <a:r>
              <a:rPr lang="en-US" sz="3000" dirty="0" smtClean="0">
                <a:latin typeface="Constantia" pitchFamily="18" charset="0"/>
              </a:rPr>
              <a:t>Water age - water’s travel time from treatment plant to customer</a:t>
            </a:r>
          </a:p>
          <a:p>
            <a:pPr lvl="1">
              <a:spcBef>
                <a:spcPts val="600"/>
              </a:spcBef>
              <a:spcAft>
                <a:spcPts val="600"/>
              </a:spcAft>
            </a:pPr>
            <a:r>
              <a:rPr lang="en-US" sz="2500" dirty="0" smtClean="0">
                <a:latin typeface="Constantia" pitchFamily="18" charset="0"/>
              </a:rPr>
              <a:t>Cl</a:t>
            </a:r>
            <a:r>
              <a:rPr lang="en-US" sz="2500" baseline="-25000" dirty="0" smtClean="0">
                <a:latin typeface="Constantia" pitchFamily="18" charset="0"/>
              </a:rPr>
              <a:t>2</a:t>
            </a:r>
            <a:r>
              <a:rPr lang="en-US" sz="2500" dirty="0" smtClean="0">
                <a:latin typeface="Constantia" pitchFamily="18" charset="0"/>
              </a:rPr>
              <a:t> decays as water age increases</a:t>
            </a:r>
          </a:p>
          <a:p>
            <a:pPr lvl="1">
              <a:spcBef>
                <a:spcPts val="600"/>
              </a:spcBef>
              <a:spcAft>
                <a:spcPts val="600"/>
              </a:spcAft>
            </a:pPr>
            <a:r>
              <a:rPr lang="en-US" sz="2500" dirty="0" smtClean="0">
                <a:latin typeface="Constantia" pitchFamily="18" charset="0"/>
              </a:rPr>
              <a:t>Affected by turnover &amp; distance</a:t>
            </a:r>
          </a:p>
          <a:p>
            <a:pPr>
              <a:spcBef>
                <a:spcPts val="600"/>
              </a:spcBef>
              <a:spcAft>
                <a:spcPts val="600"/>
              </a:spcAft>
            </a:pPr>
            <a:r>
              <a:rPr lang="en-US" sz="3000" dirty="0" smtClean="0">
                <a:latin typeface="Constantia" pitchFamily="18" charset="0"/>
              </a:rPr>
              <a:t>Water modeling</a:t>
            </a:r>
          </a:p>
          <a:p>
            <a:pPr lvl="1">
              <a:spcBef>
                <a:spcPts val="600"/>
              </a:spcBef>
              <a:spcAft>
                <a:spcPts val="600"/>
              </a:spcAft>
            </a:pPr>
            <a:r>
              <a:rPr lang="en-US" sz="2500" dirty="0" smtClean="0">
                <a:latin typeface="Constantia" pitchFamily="18" charset="0"/>
              </a:rPr>
              <a:t>Water quality typically modeled using hydraulic modeling</a:t>
            </a:r>
          </a:p>
          <a:p>
            <a:pPr lvl="1">
              <a:spcBef>
                <a:spcPts val="600"/>
              </a:spcBef>
              <a:spcAft>
                <a:spcPts val="600"/>
              </a:spcAft>
            </a:pPr>
            <a:r>
              <a:rPr lang="en-US" sz="2500" dirty="0" smtClean="0">
                <a:latin typeface="Constantia" pitchFamily="18" charset="0"/>
              </a:rPr>
              <a:t>State-of-the-art modeling software is expensive and time-consuming to use</a:t>
            </a:r>
          </a:p>
          <a:p>
            <a:pPr lvl="1">
              <a:spcBef>
                <a:spcPts val="600"/>
              </a:spcBef>
              <a:spcAft>
                <a:spcPts val="600"/>
              </a:spcAft>
            </a:pPr>
            <a:r>
              <a:rPr lang="en-US" sz="2500" dirty="0" smtClean="0">
                <a:latin typeface="Constantia" pitchFamily="18" charset="0"/>
              </a:rPr>
              <a:t>Most municipalities invest in GIS, but have limited resources to create models</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627888"/>
          </a:xfrm>
        </p:spPr>
        <p:txBody>
          <a:bodyPr>
            <a:normAutofit/>
          </a:bodyPr>
          <a:lstStyle/>
          <a:p>
            <a:r>
              <a:rPr lang="en-US" sz="3200" b="1" dirty="0" smtClean="0">
                <a:latin typeface="+mn-lt"/>
              </a:rPr>
              <a:t>Objective</a:t>
            </a:r>
            <a:endParaRPr lang="en-US" sz="3200" b="1" dirty="0">
              <a:latin typeface="+mn-lt"/>
            </a:endParaRPr>
          </a:p>
        </p:txBody>
      </p:sp>
      <p:sp>
        <p:nvSpPr>
          <p:cNvPr id="3" name="Content Placeholder 2"/>
          <p:cNvSpPr>
            <a:spLocks noGrp="1"/>
          </p:cNvSpPr>
          <p:nvPr>
            <p:ph idx="1"/>
          </p:nvPr>
        </p:nvSpPr>
        <p:spPr>
          <a:xfrm>
            <a:off x="457200" y="2362200"/>
            <a:ext cx="8229600" cy="1905000"/>
          </a:xfrm>
        </p:spPr>
        <p:txBody>
          <a:bodyPr>
            <a:normAutofit/>
          </a:bodyPr>
          <a:lstStyle/>
          <a:p>
            <a:pPr marL="0" indent="0" algn="ctr">
              <a:spcBef>
                <a:spcPts val="600"/>
              </a:spcBef>
              <a:spcAft>
                <a:spcPts val="600"/>
              </a:spcAft>
              <a:buNone/>
            </a:pPr>
            <a:r>
              <a:rPr lang="en-US" sz="2800" dirty="0" smtClean="0"/>
              <a:t>Determine if this </a:t>
            </a:r>
            <a:r>
              <a:rPr lang="en-US" sz="2800" dirty="0" smtClean="0"/>
              <a:t>study </a:t>
            </a:r>
            <a:r>
              <a:rPr lang="en-US" sz="2800" dirty="0" smtClean="0"/>
              <a:t>could be used as a low cost alternative to </a:t>
            </a:r>
            <a:r>
              <a:rPr lang="en-US" sz="2800" dirty="0" smtClean="0"/>
              <a:t>using additional modeling </a:t>
            </a:r>
            <a:r>
              <a:rPr lang="en-US" sz="2800" dirty="0" smtClean="0"/>
              <a:t>software </a:t>
            </a:r>
            <a:r>
              <a:rPr lang="en-US" sz="2800" dirty="0"/>
              <a:t>to </a:t>
            </a:r>
            <a:r>
              <a:rPr lang="en-US" sz="2800" dirty="0" smtClean="0"/>
              <a:t>analyze and </a:t>
            </a:r>
            <a:r>
              <a:rPr lang="en-US" sz="2800" dirty="0"/>
              <a:t>model factors that affect residual chlorine </a:t>
            </a:r>
            <a:r>
              <a:rPr lang="en-US" sz="2800" dirty="0" smtClean="0"/>
              <a:t>levels</a:t>
            </a:r>
            <a:r>
              <a:rPr lang="en-US" sz="2800" dirty="0"/>
              <a:t>.</a:t>
            </a:r>
          </a:p>
        </p:txBody>
      </p:sp>
    </p:spTree>
  </p:cSld>
  <p:clrMapOvr>
    <a:masterClrMapping/>
  </p:clrMapOvr>
  <p:transition advTm="47861"/>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1981200" cy="609600"/>
          </a:xfrm>
        </p:spPr>
        <p:txBody>
          <a:bodyPr>
            <a:normAutofit/>
          </a:bodyPr>
          <a:lstStyle/>
          <a:p>
            <a:r>
              <a:rPr lang="en-US" sz="3200" b="1" dirty="0" smtClean="0">
                <a:latin typeface="Constantia" pitchFamily="18" charset="0"/>
              </a:rPr>
              <a:t>Methods</a:t>
            </a:r>
            <a:endParaRPr lang="en-US" sz="3200" b="1" dirty="0">
              <a:latin typeface="Constantia" pitchFamily="18" charset="0"/>
            </a:endParaRPr>
          </a:p>
        </p:txBody>
      </p:sp>
      <p:sp>
        <p:nvSpPr>
          <p:cNvPr id="3" name="Content Placeholder 2"/>
          <p:cNvSpPr>
            <a:spLocks noGrp="1"/>
          </p:cNvSpPr>
          <p:nvPr>
            <p:ph idx="1"/>
          </p:nvPr>
        </p:nvSpPr>
        <p:spPr>
          <a:xfrm>
            <a:off x="304800" y="1447800"/>
            <a:ext cx="8686800" cy="5410200"/>
          </a:xfrm>
        </p:spPr>
        <p:txBody>
          <a:bodyPr>
            <a:normAutofit fontScale="77500" lnSpcReduction="20000"/>
          </a:bodyPr>
          <a:lstStyle/>
          <a:p>
            <a:r>
              <a:rPr lang="en-US" sz="3100" dirty="0" smtClean="0">
                <a:latin typeface="Constantia" pitchFamily="18" charset="0"/>
              </a:rPr>
              <a:t>Base Calculations </a:t>
            </a:r>
          </a:p>
          <a:p>
            <a:pPr lvl="1"/>
            <a:r>
              <a:rPr lang="en-US" sz="3100" dirty="0" smtClean="0">
                <a:latin typeface="Constantia" pitchFamily="18" charset="0"/>
              </a:rPr>
              <a:t>average monthly &amp; seasonal residual </a:t>
            </a:r>
            <a:r>
              <a:rPr lang="en-US" sz="3100" dirty="0" smtClean="0">
                <a:latin typeface="Constantia" pitchFamily="18" charset="0"/>
              </a:rPr>
              <a:t>chlorine </a:t>
            </a:r>
            <a:r>
              <a:rPr lang="en-US" sz="3100" dirty="0" smtClean="0">
                <a:latin typeface="Constantia" pitchFamily="18" charset="0"/>
              </a:rPr>
              <a:t>levels </a:t>
            </a:r>
          </a:p>
          <a:p>
            <a:pPr lvl="1"/>
            <a:r>
              <a:rPr lang="en-US" sz="3100" dirty="0" smtClean="0">
                <a:latin typeface="Constantia" pitchFamily="18" charset="0"/>
              </a:rPr>
              <a:t>pipe length to each site</a:t>
            </a:r>
          </a:p>
          <a:p>
            <a:pPr lvl="1"/>
            <a:r>
              <a:rPr lang="en-US" sz="3100" dirty="0" smtClean="0">
                <a:latin typeface="Constantia" pitchFamily="18" charset="0"/>
              </a:rPr>
              <a:t>% </a:t>
            </a:r>
            <a:r>
              <a:rPr lang="en-US" sz="3100" dirty="0" smtClean="0">
                <a:latin typeface="Constantia" pitchFamily="18" charset="0"/>
              </a:rPr>
              <a:t>chlorine </a:t>
            </a:r>
            <a:r>
              <a:rPr lang="en-US" sz="3100" dirty="0" smtClean="0">
                <a:latin typeface="Constantia" pitchFamily="18" charset="0"/>
              </a:rPr>
              <a:t>loss</a:t>
            </a:r>
          </a:p>
          <a:p>
            <a:pPr lvl="1"/>
            <a:r>
              <a:rPr lang="en-US" sz="3100" dirty="0" smtClean="0">
                <a:latin typeface="Constantia" pitchFamily="18" charset="0"/>
              </a:rPr>
              <a:t>ch</a:t>
            </a:r>
            <a:r>
              <a:rPr lang="en-US" sz="3100" dirty="0" smtClean="0">
                <a:latin typeface="Constantia" pitchFamily="18" charset="0"/>
              </a:rPr>
              <a:t>lorine </a:t>
            </a:r>
            <a:r>
              <a:rPr lang="en-US" sz="3100" dirty="0" smtClean="0">
                <a:latin typeface="Constantia" pitchFamily="18" charset="0"/>
              </a:rPr>
              <a:t>loss </a:t>
            </a:r>
            <a:r>
              <a:rPr lang="en-US" sz="3100" dirty="0" smtClean="0">
                <a:latin typeface="Constantia" pitchFamily="18" charset="0"/>
              </a:rPr>
              <a:t>per foot</a:t>
            </a:r>
          </a:p>
          <a:p>
            <a:pPr lvl="1"/>
            <a:r>
              <a:rPr lang="en-US" sz="3100" dirty="0" smtClean="0">
                <a:latin typeface="Constantia" pitchFamily="18" charset="0"/>
              </a:rPr>
              <a:t>quantity of pipe material to each site </a:t>
            </a:r>
          </a:p>
          <a:p>
            <a:pPr lvl="1">
              <a:spcAft>
                <a:spcPts val="600"/>
              </a:spcAft>
            </a:pPr>
            <a:r>
              <a:rPr lang="en-US" sz="3100" dirty="0" smtClean="0">
                <a:latin typeface="Constantia" pitchFamily="18" charset="0"/>
              </a:rPr>
              <a:t>quantity of small, med, &amp; large pipe diameters to each site</a:t>
            </a:r>
          </a:p>
          <a:p>
            <a:pPr>
              <a:spcAft>
                <a:spcPts val="600"/>
              </a:spcAft>
            </a:pPr>
            <a:r>
              <a:rPr lang="en-US" sz="3100" dirty="0" smtClean="0">
                <a:latin typeface="Constantia" pitchFamily="18" charset="0"/>
              </a:rPr>
              <a:t>Water turnover and use comparisons</a:t>
            </a:r>
          </a:p>
          <a:p>
            <a:pPr>
              <a:spcAft>
                <a:spcPts val="600"/>
              </a:spcAft>
            </a:pPr>
            <a:r>
              <a:rPr lang="en-US" sz="3100" dirty="0">
                <a:latin typeface="Constantia" pitchFamily="18" charset="0"/>
              </a:rPr>
              <a:t>Graphical trend </a:t>
            </a:r>
            <a:r>
              <a:rPr lang="en-US" sz="3100" dirty="0" smtClean="0">
                <a:latin typeface="Constantia" pitchFamily="18" charset="0"/>
              </a:rPr>
              <a:t>analysis</a:t>
            </a:r>
          </a:p>
          <a:p>
            <a:r>
              <a:rPr lang="en-US" sz="3100" dirty="0" smtClean="0">
                <a:latin typeface="Constantia" pitchFamily="18" charset="0"/>
              </a:rPr>
              <a:t>Statistical Modeling</a:t>
            </a:r>
          </a:p>
          <a:p>
            <a:pPr lvl="1"/>
            <a:r>
              <a:rPr lang="en-US" sz="3100" dirty="0" smtClean="0">
                <a:latin typeface="Constantia" pitchFamily="18" charset="0"/>
              </a:rPr>
              <a:t>Regression – OLS and GWR</a:t>
            </a:r>
          </a:p>
          <a:p>
            <a:pPr lvl="1"/>
            <a:r>
              <a:rPr lang="en-US" sz="3100" dirty="0" smtClean="0">
                <a:latin typeface="Constantia" pitchFamily="18" charset="0"/>
              </a:rPr>
              <a:t>Path distance analysis</a:t>
            </a:r>
          </a:p>
          <a:p>
            <a:pPr lvl="1"/>
            <a:r>
              <a:rPr lang="en-US" sz="3100" dirty="0" smtClean="0">
                <a:latin typeface="Constantia" pitchFamily="18" charset="0"/>
              </a:rPr>
              <a:t>Interpolation</a:t>
            </a:r>
          </a:p>
          <a:p>
            <a:pPr>
              <a:buNone/>
            </a:pP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685800"/>
            <a:ext cx="2286000" cy="609600"/>
          </a:xfrm>
        </p:spPr>
        <p:txBody>
          <a:bodyPr>
            <a:normAutofit/>
          </a:bodyPr>
          <a:lstStyle/>
          <a:p>
            <a:r>
              <a:rPr lang="en-US" sz="3200" b="1" dirty="0" smtClean="0">
                <a:latin typeface="+mn-lt"/>
              </a:rPr>
              <a:t>Workflow</a:t>
            </a:r>
            <a:endParaRPr lang="en-US" sz="3200" b="1" dirty="0">
              <a:latin typeface="+mn-lt"/>
            </a:endParaRPr>
          </a:p>
        </p:txBody>
      </p:sp>
      <p:pic>
        <p:nvPicPr>
          <p:cNvPr id="7" name="Content Placeholder 6" descr="JSwitzer_WorkflowNew.jpg"/>
          <p:cNvPicPr>
            <a:picLocks noGrp="1" noChangeAspect="1"/>
          </p:cNvPicPr>
          <p:nvPr>
            <p:ph idx="1"/>
          </p:nvPr>
        </p:nvPicPr>
        <p:blipFill>
          <a:blip r:embed="rId3" cstate="print"/>
          <a:stretch>
            <a:fillRect/>
          </a:stretch>
        </p:blipFill>
        <p:spPr>
          <a:xfrm>
            <a:off x="685799" y="1369028"/>
            <a:ext cx="7726323" cy="5488971"/>
          </a:xfr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762000"/>
            <a:ext cx="8229600" cy="551688"/>
          </a:xfrm>
        </p:spPr>
        <p:txBody>
          <a:bodyPr>
            <a:normAutofit/>
          </a:bodyPr>
          <a:lstStyle/>
          <a:p>
            <a:r>
              <a:rPr lang="en-US" sz="3200" b="1" dirty="0" smtClean="0">
                <a:latin typeface="+mn-lt"/>
              </a:rPr>
              <a:t>Seasonal Residual Cl</a:t>
            </a:r>
            <a:r>
              <a:rPr lang="en-US" sz="3200" b="1" baseline="-25000" dirty="0" smtClean="0">
                <a:latin typeface="+mn-lt"/>
              </a:rPr>
              <a:t>2</a:t>
            </a:r>
            <a:endParaRPr lang="en-US" sz="3200" b="1" dirty="0">
              <a:latin typeface="+mn-lt"/>
            </a:endParaRPr>
          </a:p>
        </p:txBody>
      </p:sp>
      <p:sp>
        <p:nvSpPr>
          <p:cNvPr id="4" name="Content Placeholder 3"/>
          <p:cNvSpPr>
            <a:spLocks noGrp="1"/>
          </p:cNvSpPr>
          <p:nvPr>
            <p:ph idx="1"/>
          </p:nvPr>
        </p:nvSpPr>
        <p:spPr>
          <a:xfrm>
            <a:off x="457200" y="1447800"/>
            <a:ext cx="8229600" cy="1447800"/>
          </a:xfrm>
        </p:spPr>
        <p:txBody>
          <a:bodyPr>
            <a:normAutofit/>
          </a:bodyPr>
          <a:lstStyle/>
          <a:p>
            <a:pPr>
              <a:buNone/>
            </a:pPr>
            <a:r>
              <a:rPr lang="en-US" dirty="0" smtClean="0"/>
              <a:t>Base calculations:</a:t>
            </a:r>
          </a:p>
          <a:p>
            <a:pPr lvl="1"/>
            <a:r>
              <a:rPr lang="en-US" dirty="0" smtClean="0"/>
              <a:t>Average monthly Cl</a:t>
            </a:r>
            <a:r>
              <a:rPr lang="en-US" baseline="-25000" dirty="0" smtClean="0"/>
              <a:t>2</a:t>
            </a:r>
            <a:r>
              <a:rPr lang="en-US" dirty="0" smtClean="0"/>
              <a:t> levels at each site across all years</a:t>
            </a:r>
          </a:p>
          <a:p>
            <a:pPr lvl="1"/>
            <a:r>
              <a:rPr lang="en-US" dirty="0" smtClean="0"/>
              <a:t>Seasonal averages (spring, summer, fall, winter)</a:t>
            </a:r>
          </a:p>
        </p:txBody>
      </p:sp>
      <p:pic>
        <p:nvPicPr>
          <p:cNvPr id="6" name="Picture 5" descr="SeasonalCl2.jpg"/>
          <p:cNvPicPr>
            <a:picLocks noChangeAspect="1"/>
          </p:cNvPicPr>
          <p:nvPr/>
        </p:nvPicPr>
        <p:blipFill>
          <a:blip r:embed="rId3" cstate="print"/>
          <a:stretch>
            <a:fillRect/>
          </a:stretch>
        </p:blipFill>
        <p:spPr>
          <a:xfrm>
            <a:off x="152400" y="2792614"/>
            <a:ext cx="8839200" cy="4065386"/>
          </a:xfrm>
          <a:prstGeom prst="rect">
            <a:avLst/>
          </a:prstGeom>
        </p:spPr>
      </p:pic>
    </p:spTree>
    <p:extLst>
      <p:ext uri="{BB962C8B-B14F-4D97-AF65-F5344CB8AC3E}">
        <p14:creationId xmlns:p14="http://schemas.microsoft.com/office/powerpoint/2010/main" xmlns="" val="779273499"/>
      </p:ext>
    </p:extLst>
  </p:cSld>
  <p:clrMapOvr>
    <a:masterClrMapping/>
  </p:clrMapOvr>
  <p:transition advTm="58875"/>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2362200" cy="639762"/>
          </a:xfrm>
        </p:spPr>
        <p:txBody>
          <a:bodyPr>
            <a:normAutofit/>
          </a:bodyPr>
          <a:lstStyle/>
          <a:p>
            <a:r>
              <a:rPr lang="en-US" sz="3200" b="1" dirty="0" smtClean="0">
                <a:latin typeface="+mn-lt"/>
              </a:rPr>
              <a:t>Distance</a:t>
            </a:r>
            <a:endParaRPr lang="en-US" sz="3200" b="1" dirty="0">
              <a:latin typeface="+mn-lt"/>
            </a:endParaRPr>
          </a:p>
        </p:txBody>
      </p:sp>
      <p:sp>
        <p:nvSpPr>
          <p:cNvPr id="5" name="Content Placeholder 2"/>
          <p:cNvSpPr txBox="1">
            <a:spLocks/>
          </p:cNvSpPr>
          <p:nvPr/>
        </p:nvSpPr>
        <p:spPr>
          <a:xfrm>
            <a:off x="457200" y="1524000"/>
            <a:ext cx="8229600" cy="838200"/>
          </a:xfrm>
          <a:prstGeom prst="rect">
            <a:avLst/>
          </a:prstGeom>
        </p:spPr>
        <p:txBody>
          <a:bodyPr vert="horz" lIns="91440" tIns="45720" rIns="91440" bIns="45720" rtlCol="0">
            <a:normAutofit fontScale="77500" lnSpcReduction="20000"/>
          </a:bodyPr>
          <a:lstStyle/>
          <a:p>
            <a:pPr marL="274320" marR="0" lvl="0" indent="-274320" defTabSz="914400" fontAlgn="auto">
              <a:lnSpc>
                <a:spcPct val="100000"/>
              </a:lnSpc>
              <a:spcBef>
                <a:spcPct val="20000"/>
              </a:spcBef>
              <a:spcAft>
                <a:spcPts val="0"/>
              </a:spcAft>
              <a:buClr>
                <a:schemeClr val="accent3"/>
              </a:buClr>
              <a:buSzPct val="95000"/>
              <a:buFont typeface="Wingdings 2"/>
              <a:buChar char=""/>
              <a:tabLst/>
              <a:defRPr/>
            </a:pPr>
            <a:r>
              <a:rPr lang="en-US" sz="3400" dirty="0" smtClean="0"/>
              <a:t>Residual Cl</a:t>
            </a:r>
            <a:r>
              <a:rPr lang="en-US" sz="3400" baseline="-25000" dirty="0" smtClean="0"/>
              <a:t>2</a:t>
            </a:r>
            <a:r>
              <a:rPr lang="en-US" sz="3400" dirty="0" smtClean="0"/>
              <a:t> decreases as distance increases</a:t>
            </a:r>
          </a:p>
          <a:p>
            <a:pPr marL="274320" marR="0" lvl="0" indent="-274320" defTabSz="914400" fontAlgn="auto">
              <a:lnSpc>
                <a:spcPct val="100000"/>
              </a:lnSpc>
              <a:spcBef>
                <a:spcPct val="20000"/>
              </a:spcBef>
              <a:spcAft>
                <a:spcPts val="0"/>
              </a:spcAft>
              <a:buClr>
                <a:schemeClr val="accent3"/>
              </a:buClr>
              <a:buSzPct val="95000"/>
              <a:buFont typeface="Wingdings 2"/>
              <a:buChar char=""/>
              <a:tabLst/>
              <a:defRPr/>
            </a:pPr>
            <a:r>
              <a:rPr lang="en-US" sz="3400" dirty="0" smtClean="0"/>
              <a:t>Longer time to react with organisms and pipe material</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pic>
        <p:nvPicPr>
          <p:cNvPr id="8" name="Content Placeholder 7" descr="DistanceGraph.jpg"/>
          <p:cNvPicPr>
            <a:picLocks noGrp="1" noChangeAspect="1"/>
          </p:cNvPicPr>
          <p:nvPr>
            <p:ph idx="1"/>
          </p:nvPr>
        </p:nvPicPr>
        <p:blipFill>
          <a:blip r:embed="rId3" cstate="print"/>
          <a:stretch>
            <a:fillRect/>
          </a:stretch>
        </p:blipFill>
        <p:spPr>
          <a:xfrm>
            <a:off x="457200" y="2362200"/>
            <a:ext cx="8288831" cy="4495800"/>
          </a:xfrm>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2079</TotalTime>
  <Words>3605</Words>
  <Application>Microsoft Office PowerPoint</Application>
  <PresentationFormat>On-screen Show (4:3)</PresentationFormat>
  <Paragraphs>327</Paragraphs>
  <Slides>23</Slides>
  <Notes>23</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Flow</vt:lpstr>
      <vt:lpstr>Understanding Water Quality in City Water Systems Using ArcGIS</vt:lpstr>
      <vt:lpstr>Background</vt:lpstr>
      <vt:lpstr>Distribution Systems</vt:lpstr>
      <vt:lpstr>Background (cont)</vt:lpstr>
      <vt:lpstr>Objective</vt:lpstr>
      <vt:lpstr>Methods</vt:lpstr>
      <vt:lpstr>Workflow</vt:lpstr>
      <vt:lpstr>Seasonal Residual Cl2</vt:lpstr>
      <vt:lpstr>Distance</vt:lpstr>
      <vt:lpstr>Cl2 Decay Comparisons</vt:lpstr>
      <vt:lpstr>Pipe Material Analysis</vt:lpstr>
      <vt:lpstr>Diameter Analysis</vt:lpstr>
      <vt:lpstr>Water Usage Analysis</vt:lpstr>
      <vt:lpstr>Slide 14</vt:lpstr>
      <vt:lpstr>Water Usage Analysis – Test Sites</vt:lpstr>
      <vt:lpstr>Slide 16</vt:lpstr>
      <vt:lpstr>Slide 17</vt:lpstr>
      <vt:lpstr>Slide 18</vt:lpstr>
      <vt:lpstr>Slide 19</vt:lpstr>
      <vt:lpstr>Slide 20</vt:lpstr>
      <vt:lpstr>Slide 21</vt:lpstr>
      <vt:lpstr>Slide 22</vt:lpstr>
      <vt:lpstr>Questions?</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Jennifer Switzer</dc:creator>
  <cp:lastModifiedBy>Jennifer Switzer</cp:lastModifiedBy>
  <cp:revision>371</cp:revision>
  <dcterms:created xsi:type="dcterms:W3CDTF">2016-05-19T05:35:59Z</dcterms:created>
  <dcterms:modified xsi:type="dcterms:W3CDTF">2016-06-24T08:30:31Z</dcterms:modified>
</cp:coreProperties>
</file>