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6" r:id="rId3"/>
    <p:sldId id="271" r:id="rId4"/>
    <p:sldId id="258" r:id="rId5"/>
    <p:sldId id="269" r:id="rId6"/>
    <p:sldId id="259" r:id="rId7"/>
    <p:sldId id="263" r:id="rId8"/>
    <p:sldId id="260" r:id="rId9"/>
    <p:sldId id="267" r:id="rId10"/>
    <p:sldId id="268" r:id="rId11"/>
    <p:sldId id="261" r:id="rId12"/>
    <p:sldId id="270" r:id="rId13"/>
    <p:sldId id="272" r:id="rId14"/>
    <p:sldId id="274" r:id="rId15"/>
    <p:sldId id="275" r:id="rId16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39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44BA81F-B2C6-4611-B7B6-8F378EBA0A47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937EA70-E03C-4F7E-8596-3D9A55D3A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96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ABE0E26F-13F4-40AD-BD3D-2057E212BC00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07B0CEC-DAF5-4B25-9A6B-91FE6434B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85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B0CEC-DAF5-4B25-9A6B-91FE6434B6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35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en-US" baseline="0" dirty="0" smtClean="0"/>
              <a:t> of some values in the Pole installed year field</a:t>
            </a:r>
          </a:p>
          <a:p>
            <a:r>
              <a:rPr lang="en-US" baseline="0" dirty="0" smtClean="0"/>
              <a:t>Soil Data viewer window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B0CEC-DAF5-4B25-9A6B-91FE6434B6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24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B0CEC-DAF5-4B25-9A6B-91FE6434B6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19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B0CEC-DAF5-4B25-9A6B-91FE6434B6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937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B0CEC-DAF5-4B25-9A6B-91FE6434B67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55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B0CEC-DAF5-4B25-9A6B-91FE6434B67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89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B0CEC-DAF5-4B25-9A6B-91FE6434B67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04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B0CEC-DAF5-4B25-9A6B-91FE6434B6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96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B0CEC-DAF5-4B25-9A6B-91FE6434B6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56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http://www.coloradoindependent.com/2698/qwest-ordered-to-pay-84-million-to-injured-lineman – Xcel lineman paraplegic due to Qwest</a:t>
            </a:r>
            <a:r>
              <a:rPr lang="en-US" baseline="0" dirty="0" smtClean="0"/>
              <a:t> failing to inspect utility pole.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B0CEC-DAF5-4B25-9A6B-91FE6434B6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81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http://www.coloradoindependent.com/2698/qwest-ordered-to-pay-84-million-to-injured-lineman – Xcel lineman paraplegic due to Qwest</a:t>
            </a:r>
            <a:r>
              <a:rPr lang="en-US" baseline="0" dirty="0" smtClean="0"/>
              <a:t> failing to inspect utility pole.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B0CEC-DAF5-4B25-9A6B-91FE6434B6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81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MP Service territory with each area highlighted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B0CEC-DAF5-4B25-9A6B-91FE6434B6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17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STATSGO2</a:t>
            </a:r>
            <a:r>
              <a:rPr lang="en-US" baseline="0" dirty="0" smtClean="0"/>
              <a:t> Hydrologic Soil Conditions for State of Minnesota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B0CEC-DAF5-4B25-9A6B-91FE6434B6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77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en-US" baseline="0" dirty="0" smtClean="0"/>
              <a:t> of some values in the Pole installed year field</a:t>
            </a:r>
          </a:p>
          <a:p>
            <a:r>
              <a:rPr lang="en-US" baseline="0" dirty="0" smtClean="0"/>
              <a:t>Soil Data viewer window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B0CEC-DAF5-4B25-9A6B-91FE6434B6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24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en-US" baseline="0" dirty="0" smtClean="0"/>
              <a:t> of some values in the Pole installed year field</a:t>
            </a:r>
          </a:p>
          <a:p>
            <a:r>
              <a:rPr lang="en-US" baseline="0" dirty="0" smtClean="0"/>
              <a:t>Soil Data viewer window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B0CEC-DAF5-4B25-9A6B-91FE6434B6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24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3967-0AB5-4EB7-BAAF-F7A1C0260E85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675A-7AD4-4CB8-A7A0-ECECABD752C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3967-0AB5-4EB7-BAAF-F7A1C0260E85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675A-7AD4-4CB8-A7A0-ECECABD752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3967-0AB5-4EB7-BAAF-F7A1C0260E85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675A-7AD4-4CB8-A7A0-ECECABD752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3967-0AB5-4EB7-BAAF-F7A1C0260E85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675A-7AD4-4CB8-A7A0-ECECABD752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3967-0AB5-4EB7-BAAF-F7A1C0260E85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675A-7AD4-4CB8-A7A0-ECECABD752C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3967-0AB5-4EB7-BAAF-F7A1C0260E85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675A-7AD4-4CB8-A7A0-ECECABD752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3967-0AB5-4EB7-BAAF-F7A1C0260E85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675A-7AD4-4CB8-A7A0-ECECABD752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3967-0AB5-4EB7-BAAF-F7A1C0260E85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675A-7AD4-4CB8-A7A0-ECECABD752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3967-0AB5-4EB7-BAAF-F7A1C0260E85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675A-7AD4-4CB8-A7A0-ECECABD752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3967-0AB5-4EB7-BAAF-F7A1C0260E85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675A-7AD4-4CB8-A7A0-ECECABD752C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2CB3967-0AB5-4EB7-BAAF-F7A1C0260E85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623675A-7AD4-4CB8-A7A0-ECECABD752C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2CB3967-0AB5-4EB7-BAAF-F7A1C0260E85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623675A-7AD4-4CB8-A7A0-ECECABD752C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Utility </a:t>
            </a:r>
            <a:r>
              <a:rPr lang="en-US" dirty="0" smtClean="0"/>
              <a:t>Poles failures in relation to soil and terrain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Analyzing </a:t>
            </a:r>
            <a:r>
              <a:rPr lang="en-US" dirty="0" smtClean="0"/>
              <a:t>utility pole </a:t>
            </a:r>
            <a:r>
              <a:rPr lang="en-US" dirty="0" smtClean="0"/>
              <a:t>relationships </a:t>
            </a:r>
            <a:r>
              <a:rPr lang="en-US" dirty="0" smtClean="0"/>
              <a:t>with soil hydrography and terrain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163626" y="5257800"/>
            <a:ext cx="4904173" cy="1499616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None/>
              <a:defRPr kumimoji="0"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None/>
              <a:defRPr kumimoji="0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/>
            <a:r>
              <a:rPr lang="en-US" dirty="0" smtClean="0"/>
              <a:t>Timothy Tabor GEOG </a:t>
            </a:r>
            <a:r>
              <a:rPr lang="en-US" dirty="0" smtClean="0"/>
              <a:t>596A</a:t>
            </a:r>
            <a:r>
              <a:rPr lang="en-US" dirty="0" smtClean="0"/>
              <a:t>, Summer </a:t>
            </a:r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3622" y="5257800"/>
            <a:ext cx="4904173" cy="1499616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None/>
              <a:defRPr kumimoji="0"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None/>
              <a:defRPr kumimoji="0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Advisor: Seth </a:t>
            </a:r>
            <a:r>
              <a:rPr lang="en-US" dirty="0" err="1" smtClean="0"/>
              <a:t>Blumsack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58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Elevation Data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1m resolution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Generated from raw LIDAR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Collected between 2006 and 2012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Used to for aspect and slope layers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3008376" y="2100181"/>
            <a:ext cx="6026534" cy="3299458"/>
            <a:chOff x="3008376" y="1597261"/>
            <a:chExt cx="6026534" cy="329945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8376" y="1597261"/>
              <a:ext cx="6026534" cy="300217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655459" y="4619720"/>
              <a:ext cx="33794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ArcGIS model to generate aspect and slope </a:t>
              </a:r>
              <a:r>
                <a:rPr lang="en-US" sz="1200" dirty="0" err="1" smtClean="0"/>
                <a:t>rasters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3524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 Overview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Clean up Pole </a:t>
            </a:r>
            <a:r>
              <a:rPr lang="en-US" dirty="0" smtClean="0"/>
              <a:t>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Download Required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SURGO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Elevation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Create shapefiles from SURGO Databases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Generate Aspect and Slope from elevation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Join soil, slope, and aspect to pole data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Export to Excel </a:t>
            </a:r>
            <a:r>
              <a:rPr lang="en-US" dirty="0" smtClean="0"/>
              <a:t>for further cleanup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Conduct regression analysis to determine effect on pole failures using R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Placeholder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5" t="59282" r="62686" b="16772"/>
          <a:stretch/>
        </p:blipFill>
        <p:spPr>
          <a:xfrm>
            <a:off x="5234963" y="3363224"/>
            <a:ext cx="1516645" cy="1620175"/>
          </a:xfrm>
          <a:prstGeom prst="rect">
            <a:avLst/>
          </a:prstGeom>
          <a:solidFill>
            <a:schemeClr val="bg2">
              <a:shade val="75000"/>
            </a:schemeClr>
          </a:solidFill>
          <a:scene3d>
            <a:camera prst="orthographicFront">
              <a:rot lat="17937864" lon="8664452" rev="1999110"/>
            </a:camera>
            <a:lightRig rig="threePt" dir="t"/>
          </a:scene3d>
          <a:sp3d>
            <a:bevelT/>
          </a:sp3d>
        </p:spPr>
      </p:pic>
      <p:sp>
        <p:nvSpPr>
          <p:cNvPr id="9" name="Rectangle 8"/>
          <p:cNvSpPr/>
          <p:nvPr/>
        </p:nvSpPr>
        <p:spPr>
          <a:xfrm rot="19439787">
            <a:off x="5117549" y="2022944"/>
            <a:ext cx="1466299" cy="1370942"/>
          </a:xfrm>
          <a:prstGeom prst="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  <a:scene3d>
            <a:camera prst="orthographicFront">
              <a:rot lat="13800000" lon="8400000" rev="0"/>
            </a:camera>
            <a:lightRig rig="threePt" dir="t"/>
          </a:scene3d>
          <a:sp3d extrusionH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963" y="4687409"/>
            <a:ext cx="1611781" cy="143638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976781" lon="17635353" rev="5499484"/>
            </a:camera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own Arrow 10"/>
          <p:cNvSpPr/>
          <p:nvPr/>
        </p:nvSpPr>
        <p:spPr>
          <a:xfrm>
            <a:off x="5676868" y="3204715"/>
            <a:ext cx="363985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5676868" y="4591111"/>
            <a:ext cx="363985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73157" y="2423604"/>
            <a:ext cx="119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Point Data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173157" y="3907654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Soil Data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245035" y="5220933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79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June-July 2016</a:t>
            </a:r>
          </a:p>
          <a:p>
            <a:pPr lvl="1"/>
            <a:r>
              <a:rPr lang="en-US" dirty="0" smtClean="0"/>
              <a:t>Gather Data and produce final table</a:t>
            </a:r>
          </a:p>
          <a:p>
            <a:r>
              <a:rPr lang="en-US" dirty="0" smtClean="0"/>
              <a:t>August-September</a:t>
            </a:r>
          </a:p>
          <a:p>
            <a:pPr lvl="1"/>
            <a:r>
              <a:rPr lang="en-US" dirty="0" smtClean="0"/>
              <a:t>Conduct analysis</a:t>
            </a:r>
          </a:p>
          <a:p>
            <a:r>
              <a:rPr lang="en-US" dirty="0" smtClean="0"/>
              <a:t>October </a:t>
            </a:r>
          </a:p>
          <a:p>
            <a:pPr lvl="1"/>
            <a:r>
              <a:rPr lang="en-US" dirty="0" smtClean="0"/>
              <a:t>Present at MN GIS/LIS Conference in Duluth, MN</a:t>
            </a:r>
          </a:p>
          <a:p>
            <a:r>
              <a:rPr lang="en-US" dirty="0" smtClean="0"/>
              <a:t>November-December</a:t>
            </a:r>
          </a:p>
          <a:p>
            <a:pPr lvl="1"/>
            <a:r>
              <a:rPr lang="en-US" dirty="0" smtClean="0"/>
              <a:t>Finalize paper</a:t>
            </a:r>
          </a:p>
          <a:p>
            <a:r>
              <a:rPr lang="en-US" dirty="0" smtClean="0"/>
              <a:t>December</a:t>
            </a:r>
          </a:p>
          <a:p>
            <a:pPr lvl="1"/>
            <a:r>
              <a:rPr lang="en-US" dirty="0" smtClean="0"/>
              <a:t>Turn in final results</a:t>
            </a:r>
            <a:r>
              <a:rPr lang="en-US" dirty="0"/>
              <a:t> </a:t>
            </a:r>
            <a:r>
              <a:rPr lang="en-US" dirty="0" smtClean="0"/>
              <a:t>paper</a:t>
            </a:r>
          </a:p>
        </p:txBody>
      </p:sp>
    </p:spTree>
    <p:extLst>
      <p:ext uri="{BB962C8B-B14F-4D97-AF65-F5344CB8AC3E}">
        <p14:creationId xmlns:p14="http://schemas.microsoft.com/office/powerpoint/2010/main" val="347638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en-US" sz="1200" dirty="0" err="1"/>
              <a:t>Bajestani</a:t>
            </a:r>
            <a:r>
              <a:rPr lang="en-US" sz="1200" dirty="0"/>
              <a:t>, </a:t>
            </a:r>
            <a:r>
              <a:rPr lang="en-US" sz="1200" dirty="0" err="1"/>
              <a:t>Maliheh</a:t>
            </a:r>
            <a:r>
              <a:rPr lang="en-US" sz="1200" dirty="0"/>
              <a:t> </a:t>
            </a:r>
            <a:r>
              <a:rPr lang="en-US" sz="1200" dirty="0" err="1"/>
              <a:t>Aramon</a:t>
            </a:r>
            <a:r>
              <a:rPr lang="en-US" sz="1200" dirty="0"/>
              <a:t>, et al. "Maintenance Resource Planning for Utility Poles in </a:t>
            </a:r>
            <a:r>
              <a:rPr lang="en-US" sz="1200" dirty="0" smtClean="0"/>
              <a:t>a Power </a:t>
            </a:r>
            <a:r>
              <a:rPr lang="en-US" sz="1200" dirty="0"/>
              <a:t>Distribution </a:t>
            </a:r>
            <a:r>
              <a:rPr lang="en-US" sz="1200" dirty="0" err="1"/>
              <a:t>Network".Web</a:t>
            </a:r>
            <a:r>
              <a:rPr lang="en-US" sz="1200" dirty="0" smtClean="0"/>
              <a:t>.</a:t>
            </a:r>
          </a:p>
          <a:p>
            <a:pPr marL="118872" indent="0">
              <a:buNone/>
            </a:pPr>
            <a:endParaRPr lang="en-US" sz="1200" dirty="0"/>
          </a:p>
          <a:p>
            <a:pPr marL="118872" indent="0">
              <a:buNone/>
            </a:pPr>
            <a:r>
              <a:rPr lang="en-US" sz="1200" dirty="0"/>
              <a:t>Gao, Lu. “GIS Application to Investigate Soil Condition Effect on Pavement  Performance.” GIS Hydro 2006. University of Texas at Austin. 	2006. Web. 27 May. 2016</a:t>
            </a:r>
            <a:r>
              <a:rPr lang="en-US" sz="1200" dirty="0" smtClean="0"/>
              <a:t>.</a:t>
            </a:r>
          </a:p>
          <a:p>
            <a:pPr marL="118872" indent="0">
              <a:buNone/>
            </a:pPr>
            <a:endParaRPr lang="en-US" sz="1200" dirty="0"/>
          </a:p>
          <a:p>
            <a:pPr marL="118872" indent="0">
              <a:buNone/>
            </a:pPr>
            <a:r>
              <a:rPr lang="en-US" sz="1200" dirty="0" smtClean="0"/>
              <a:t>Gezer</a:t>
            </a:r>
            <a:r>
              <a:rPr lang="en-US" sz="1200" dirty="0"/>
              <a:t>, </a:t>
            </a:r>
            <a:r>
              <a:rPr lang="en-US" sz="1200" dirty="0" err="1"/>
              <a:t>Engin</a:t>
            </a:r>
            <a:r>
              <a:rPr lang="en-US" sz="1200" dirty="0"/>
              <a:t> </a:t>
            </a:r>
            <a:r>
              <a:rPr lang="en-US" sz="1200" dirty="0" err="1"/>
              <a:t>Derya</a:t>
            </a:r>
            <a:r>
              <a:rPr lang="en-US" sz="1200" dirty="0"/>
              <a:t>, Ali </a:t>
            </a:r>
            <a:r>
              <a:rPr lang="en-US" sz="1200" dirty="0" err="1"/>
              <a:t>Temiz</a:t>
            </a:r>
            <a:r>
              <a:rPr lang="en-US" sz="1200" dirty="0"/>
              <a:t>, and </a:t>
            </a:r>
            <a:r>
              <a:rPr lang="en-US" sz="1200" dirty="0" err="1"/>
              <a:t>Turan</a:t>
            </a:r>
            <a:r>
              <a:rPr lang="en-US" sz="1200" dirty="0"/>
              <a:t> </a:t>
            </a:r>
            <a:r>
              <a:rPr lang="en-US" sz="1200" dirty="0" err="1"/>
              <a:t>Yüksek</a:t>
            </a:r>
            <a:r>
              <a:rPr lang="en-US" sz="1200" dirty="0"/>
              <a:t>. "Inspection of Wooden Poles in Electrical Power Distribution Networks in </a:t>
            </a:r>
            <a:r>
              <a:rPr lang="en-US" sz="1200" dirty="0" err="1"/>
              <a:t>Artvin</a:t>
            </a:r>
            <a:r>
              <a:rPr lang="en-US" sz="1200" dirty="0"/>
              <a:t>, </a:t>
            </a:r>
            <a:r>
              <a:rPr lang="en-US" sz="1200" dirty="0" smtClean="0"/>
              <a:t>Turkey</a:t>
            </a:r>
            <a:r>
              <a:rPr lang="en-US" sz="1200" dirty="0"/>
              <a:t>." Advances in Materials Science and Engineering 2015 (2015): 1-11. Web</a:t>
            </a:r>
            <a:r>
              <a:rPr lang="en-US" sz="1200" dirty="0" smtClean="0"/>
              <a:t>.</a:t>
            </a:r>
          </a:p>
          <a:p>
            <a:pPr marL="118872" indent="0">
              <a:buNone/>
            </a:pPr>
            <a:endParaRPr lang="en-US" sz="1200" dirty="0"/>
          </a:p>
          <a:p>
            <a:pPr marL="118872" indent="0">
              <a:buNone/>
            </a:pPr>
            <a:r>
              <a:rPr lang="en-US" sz="1200" dirty="0" smtClean="0"/>
              <a:t>Johnson</a:t>
            </a:r>
            <a:r>
              <a:rPr lang="en-US" sz="1200" dirty="0"/>
              <a:t>, Alan A., and Randall J. </a:t>
            </a:r>
            <a:r>
              <a:rPr lang="en-US" sz="1200" dirty="0" err="1"/>
              <a:t>Storey</a:t>
            </a:r>
            <a:r>
              <a:rPr lang="en-US" sz="1200" dirty="0"/>
              <a:t>. "Failure Of A Southern Pine Utility Pole. “Technology, Law &amp; Insurance 4.1/2 (1999): Business </a:t>
            </a:r>
            <a:r>
              <a:rPr lang="en-US" sz="1200" dirty="0" smtClean="0"/>
              <a:t>	Source </a:t>
            </a:r>
            <a:r>
              <a:rPr lang="en-US" sz="1200" dirty="0"/>
              <a:t>Premier. Web. 30 May 2016</a:t>
            </a:r>
            <a:r>
              <a:rPr lang="en-US" sz="1200" dirty="0" smtClean="0"/>
              <a:t>.</a:t>
            </a:r>
          </a:p>
          <a:p>
            <a:pPr marL="118872" indent="0">
              <a:buNone/>
            </a:pPr>
            <a:endParaRPr lang="en-US" sz="1200" dirty="0"/>
          </a:p>
          <a:p>
            <a:pPr marL="118872" indent="0">
              <a:buNone/>
            </a:pPr>
            <a:r>
              <a:rPr lang="en-US" sz="1200" dirty="0"/>
              <a:t>Li, H., J. Zhang, and G. </a:t>
            </a:r>
            <a:r>
              <a:rPr lang="en-US" sz="1200" dirty="0" err="1"/>
              <a:t>Bhuyan</a:t>
            </a:r>
            <a:r>
              <a:rPr lang="en-US" sz="1200" dirty="0"/>
              <a:t>. "Reliability Assessment of Electrical Overhead Distribution Wood </a:t>
            </a:r>
            <a:r>
              <a:rPr lang="en-US" sz="1200" dirty="0" err="1"/>
              <a:t>Poles".Web</a:t>
            </a:r>
            <a:r>
              <a:rPr lang="en-US" sz="1200" dirty="0" smtClean="0"/>
              <a:t>.</a:t>
            </a:r>
          </a:p>
          <a:p>
            <a:pPr marL="118872" indent="0">
              <a:buNone/>
            </a:pPr>
            <a:endParaRPr lang="en-US" sz="1200" dirty="0"/>
          </a:p>
          <a:p>
            <a:pPr marL="118872" indent="0">
              <a:buNone/>
            </a:pPr>
            <a:r>
              <a:rPr lang="en-US" sz="1200" dirty="0" err="1"/>
              <a:t>Onyewuchi</a:t>
            </a:r>
            <a:r>
              <a:rPr lang="en-US" sz="1200" dirty="0"/>
              <a:t>, </a:t>
            </a:r>
            <a:r>
              <a:rPr lang="en-US" sz="1200" dirty="0" err="1"/>
              <a:t>Urenna</a:t>
            </a:r>
            <a:r>
              <a:rPr lang="en-US" sz="1200" dirty="0"/>
              <a:t> P., et al. "A Probabilistic Framework for Prioritizing Wood </a:t>
            </a:r>
            <a:r>
              <a:rPr lang="en-US" sz="1200" dirty="0" smtClean="0"/>
              <a:t>Pole Inspections </a:t>
            </a:r>
            <a:r>
              <a:rPr lang="en-US" sz="1200" dirty="0"/>
              <a:t>Given Pole Geospatial Data." IEEE </a:t>
            </a:r>
            <a:r>
              <a:rPr lang="en-US" sz="1200" dirty="0" smtClean="0"/>
              <a:t>	Transactions </a:t>
            </a:r>
            <a:r>
              <a:rPr lang="en-US" sz="1200" dirty="0"/>
              <a:t>on Smart Grid 6.2 (2015): 973-9. Web</a:t>
            </a:r>
            <a:r>
              <a:rPr lang="en-US" sz="1200" dirty="0" smtClean="0"/>
              <a:t>.</a:t>
            </a:r>
          </a:p>
          <a:p>
            <a:pPr marL="118872" indent="0">
              <a:buNone/>
            </a:pPr>
            <a:endParaRPr lang="en-US" sz="1200" dirty="0"/>
          </a:p>
          <a:p>
            <a:pPr marL="118872" indent="0">
              <a:buNone/>
            </a:pPr>
            <a:r>
              <a:rPr lang="en-US" sz="1200" dirty="0" smtClean="0"/>
              <a:t>Rahman</a:t>
            </a:r>
            <a:r>
              <a:rPr lang="en-US" sz="1200" dirty="0"/>
              <a:t>, A., and G. Chattopadhyay. "Soil Factors Behind </a:t>
            </a:r>
            <a:r>
              <a:rPr lang="en-US" sz="1200" dirty="0" smtClean="0"/>
              <a:t>In ground </a:t>
            </a:r>
            <a:r>
              <a:rPr lang="en-US" sz="1200" dirty="0"/>
              <a:t>Decay of Timber Poles: Testing and Interpretation of Results." IEEE </a:t>
            </a:r>
            <a:r>
              <a:rPr lang="en-US" sz="1200" dirty="0" smtClean="0"/>
              <a:t>	Transactions </a:t>
            </a:r>
            <a:r>
              <a:rPr lang="en-US" sz="1200" dirty="0"/>
              <a:t>on Power Delivery 22.3 (2007): 1897-903. Web</a:t>
            </a:r>
            <a:r>
              <a:rPr lang="en-US" sz="1200" dirty="0" smtClean="0"/>
              <a:t>.</a:t>
            </a:r>
          </a:p>
          <a:p>
            <a:pPr marL="118872" indent="0">
              <a:buNone/>
            </a:pPr>
            <a:endParaRPr lang="en-US" sz="1200" dirty="0"/>
          </a:p>
          <a:p>
            <a:pPr marL="118872" indent="0">
              <a:buNone/>
            </a:pPr>
            <a:r>
              <a:rPr lang="en-US" sz="1200" dirty="0" smtClean="0"/>
              <a:t>“</a:t>
            </a:r>
            <a:r>
              <a:rPr lang="en-US" sz="1200" dirty="0"/>
              <a:t>RUS Bulletin 1730B-121.” Rural Utilities Service. United States Department of </a:t>
            </a:r>
            <a:r>
              <a:rPr lang="en-US" sz="1200" dirty="0" smtClean="0"/>
              <a:t> Agriculture</a:t>
            </a:r>
            <a:r>
              <a:rPr lang="en-US" sz="1200" dirty="0"/>
              <a:t>, 13 Aug. 2013. Web. 28 May 2016.</a:t>
            </a:r>
          </a:p>
          <a:p>
            <a:pPr marL="118872" indent="0">
              <a:buNone/>
            </a:pPr>
            <a:endParaRPr lang="en-US" sz="1200" dirty="0"/>
          </a:p>
          <a:p>
            <a:pPr marL="118872" indent="0">
              <a:buNone/>
            </a:pPr>
            <a:r>
              <a:rPr lang="en-US" sz="1200" dirty="0"/>
              <a:t>Ryan, </a:t>
            </a:r>
            <a:r>
              <a:rPr lang="en-US" sz="1200" dirty="0" err="1"/>
              <a:t>Paraic</a:t>
            </a:r>
            <a:r>
              <a:rPr lang="en-US" sz="1200" dirty="0"/>
              <a:t> C., et al. "Reliability Assessment of Power Pole Infrastructure Incorporating Deterioration and Network Maintenance. </a:t>
            </a:r>
            <a:r>
              <a:rPr lang="en-US" sz="1200" dirty="0" smtClean="0"/>
              <a:t>	"</a:t>
            </a:r>
            <a:r>
              <a:rPr lang="en-US" sz="1200" dirty="0"/>
              <a:t>Reliability Engineering &amp; System Safety 132 (2014): 261-73. Web</a:t>
            </a:r>
            <a:r>
              <a:rPr lang="en-US" sz="1200" dirty="0" smtClean="0"/>
              <a:t>.</a:t>
            </a:r>
          </a:p>
          <a:p>
            <a:pPr marL="118872" indent="0">
              <a:buNone/>
            </a:pPr>
            <a:endParaRPr lang="en-US" sz="1200" dirty="0"/>
          </a:p>
          <a:p>
            <a:pPr marL="118872" indent="0">
              <a:buNone/>
            </a:pPr>
            <a:r>
              <a:rPr lang="en-US" sz="1200" dirty="0" err="1"/>
              <a:t>Shafieezadeh</a:t>
            </a:r>
            <a:r>
              <a:rPr lang="en-US" sz="1200" dirty="0"/>
              <a:t>, </a:t>
            </a:r>
            <a:r>
              <a:rPr lang="en-US" sz="1200" dirty="0" err="1"/>
              <a:t>Abdollah</a:t>
            </a:r>
            <a:r>
              <a:rPr lang="en-US" sz="1200" dirty="0"/>
              <a:t>, et al. "Age-Dependent Fragility Models of Utility Wood Poles </a:t>
            </a:r>
            <a:r>
              <a:rPr lang="en-US" sz="1200" dirty="0" smtClean="0"/>
              <a:t>in Power </a:t>
            </a:r>
            <a:r>
              <a:rPr lang="en-US" sz="1200" dirty="0"/>
              <a:t>Distribution Networks Against Extreme </a:t>
            </a:r>
            <a:r>
              <a:rPr lang="en-US" sz="1200" dirty="0" smtClean="0"/>
              <a:t>	Wind </a:t>
            </a:r>
            <a:r>
              <a:rPr lang="en-US" sz="1200" dirty="0"/>
              <a:t>Hazards." IEEE Transactions on Power Delivery 29.1 (2014): 131-9. Web.</a:t>
            </a:r>
          </a:p>
          <a:p>
            <a:pPr marL="118872" indent="0">
              <a:buNone/>
            </a:pPr>
            <a:endParaRPr lang="en-US" sz="1200" dirty="0"/>
          </a:p>
          <a:p>
            <a:pPr marL="118872" indent="0">
              <a:buNone/>
            </a:pPr>
            <a:r>
              <a:rPr lang="en-US" sz="1200" dirty="0" err="1"/>
              <a:t>Yumbe</a:t>
            </a:r>
            <a:r>
              <a:rPr lang="en-US" sz="1200" dirty="0"/>
              <a:t>, Y., T. Hasegawa, and N. Furukawa. "Optimization Method for </a:t>
            </a:r>
            <a:r>
              <a:rPr lang="en-US" sz="1200" dirty="0" smtClean="0"/>
              <a:t>Inspection Scheduling </a:t>
            </a:r>
            <a:r>
              <a:rPr lang="en-US" sz="1200" dirty="0"/>
              <a:t>of Power Distribution Facilities." IEEE </a:t>
            </a:r>
            <a:r>
              <a:rPr lang="en-US" sz="1200" dirty="0" smtClean="0"/>
              <a:t>	Transactions </a:t>
            </a:r>
            <a:r>
              <a:rPr lang="en-US" sz="1200" dirty="0"/>
              <a:t>on Power Delivery 28.3 (2013): 1558-65. Web.</a:t>
            </a:r>
          </a:p>
          <a:p>
            <a:pPr marL="118872" indent="0">
              <a:buNone/>
            </a:pPr>
            <a:endParaRPr lang="en-US" sz="1200" dirty="0"/>
          </a:p>
          <a:p>
            <a:pPr marL="118872" indent="0">
              <a:buNone/>
            </a:pPr>
            <a:endParaRPr lang="en-US" sz="1200" dirty="0" smtClean="0"/>
          </a:p>
          <a:p>
            <a:pPr marL="118872" indent="0">
              <a:buNone/>
            </a:pPr>
            <a:endParaRPr lang="en-US" sz="1200" dirty="0"/>
          </a:p>
          <a:p>
            <a:pPr marL="118872" indent="0">
              <a:buNone/>
            </a:pPr>
            <a:endParaRPr lang="en-US" sz="1200" dirty="0"/>
          </a:p>
          <a:p>
            <a:pPr marL="118872" indent="0">
              <a:buNone/>
            </a:pPr>
            <a:endParaRPr lang="en-US" sz="1200" dirty="0" smtClean="0"/>
          </a:p>
          <a:p>
            <a:pPr marL="118872" indent="0">
              <a:buNone/>
            </a:pPr>
            <a:endParaRPr lang="en-US" sz="1200" dirty="0"/>
          </a:p>
          <a:p>
            <a:pPr marL="11887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647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78520" y="3178206"/>
            <a:ext cx="8022336" cy="6858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dirty="0" smtClean="0"/>
              <a:t>Special Thanks to my advisor: Seth </a:t>
            </a:r>
            <a:r>
              <a:rPr lang="en-US" dirty="0" err="1" smtClean="0"/>
              <a:t>Blumsack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61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3074" name="Picture 2" descr="C:\Users\Tabor\AppData\Local\Microsoft\Windows\INetCache\IE\349PL58P\Questionmark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71" b="90000" l="10000" r="92857">
                        <a14:backgroundMark x1="53750" y1="45286" x2="53750" y2="45286"/>
                        <a14:backgroundMark x1="48036" y1="69857" x2="48036" y2="69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392" y="2909692"/>
            <a:ext cx="2379216" cy="297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44179" y="6063448"/>
            <a:ext cx="178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Timothy Tabor</a:t>
            </a:r>
          </a:p>
          <a:p>
            <a:r>
              <a:rPr lang="en-US" dirty="0" smtClean="0"/>
              <a:t>tut150@psu.edu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26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Study Area</a:t>
            </a:r>
          </a:p>
          <a:p>
            <a:r>
              <a:rPr lang="en-US" dirty="0" smtClean="0"/>
              <a:t>Data</a:t>
            </a:r>
          </a:p>
          <a:p>
            <a:r>
              <a:rPr lang="en-US" dirty="0" smtClean="0"/>
              <a:t>Process</a:t>
            </a:r>
          </a:p>
          <a:p>
            <a:r>
              <a:rPr lang="en-US" dirty="0" smtClean="0"/>
              <a:t>Timeline</a:t>
            </a:r>
          </a:p>
          <a:p>
            <a:r>
              <a:rPr lang="en-US" dirty="0" smtClean="0"/>
              <a:t>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04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if terrain, slope, and soil hydrography impact pole failure 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1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National Electric Safety code requires poles to be replaced if less than 67% of installed strength remaining.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Failed poles can cost companies millions of dollars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Companies must inspect utility poles to determine remaining strength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Minnesota </a:t>
            </a:r>
            <a:r>
              <a:rPr lang="en-US" dirty="0" smtClean="0"/>
              <a:t>Power owns ~160,000 poles and </a:t>
            </a:r>
            <a:r>
              <a:rPr lang="en-US" dirty="0" smtClean="0"/>
              <a:t>inspects ~10% of their system every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1027" name="Picture 3" descr="C:\Users\Tabor\Downloads\V__72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00200"/>
            <a:ext cx="381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64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Pole Failure Background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Pole failure usually caused gradually by insects for rot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Moisture increases </a:t>
            </a:r>
            <a:r>
              <a:rPr lang="en-US" dirty="0" err="1" smtClean="0"/>
              <a:t>probabiltiy</a:t>
            </a:r>
            <a:r>
              <a:rPr lang="en-US" dirty="0" smtClean="0"/>
              <a:t> of decay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Poles are treated to delay decay and repel insects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USDA Rural Utilities Services has 5 zones for decay in the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Zones are based on summer humidity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892" y="1846554"/>
            <a:ext cx="5573816" cy="361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58892" y="5464206"/>
            <a:ext cx="5573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Decay severity zones for wood utility poles as defined by the USDA Rural Utilities Service. Decay is least severe in zone 1, most severe in zone 5.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252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8" t="4538" r="5826" b="4305"/>
          <a:stretch/>
        </p:blipFill>
        <p:spPr>
          <a:xfrm>
            <a:off x="4114800" y="1600200"/>
            <a:ext cx="3810000" cy="509354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Minnesota Power feeds North Central Minnesota, Duluth &amp;35 Corridor, and the Iron 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Service Territory contains large amount of wetlands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Covers all types </a:t>
            </a:r>
            <a:r>
              <a:rPr lang="en-US" dirty="0" smtClean="0"/>
              <a:t>of drainage, aspect, and slope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91000" y="4142913"/>
            <a:ext cx="1447800" cy="195308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72200" y="4135515"/>
            <a:ext cx="1143000" cy="157948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86400" y="3048000"/>
            <a:ext cx="1981200" cy="105792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53100" y="2175029"/>
            <a:ext cx="310349" cy="26337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2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Tools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ArcGIS 10.2.2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Soil Data Viewer 6.2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Microsoft Excel </a:t>
            </a:r>
            <a:r>
              <a:rPr lang="en-US" dirty="0" smtClean="0"/>
              <a:t>2010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Data 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Minnesota Power </a:t>
            </a:r>
            <a:r>
              <a:rPr lang="en-US" dirty="0" err="1" smtClean="0"/>
              <a:t>Groundline</a:t>
            </a:r>
            <a:r>
              <a:rPr lang="en-US" dirty="0" smtClean="0"/>
              <a:t> Inspection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Soil Survey Spatial and Tabular Data (SSURGO 2.2)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Digital Surface Model (DSM), Minnesota (2006-2012)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52" name="Picture 4" descr="C:\Users\Tabor\AppData\Local\Microsoft\Windows\INetCache\IE\D5RX7Z4U\all_arcgis_color_gif[1]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16" b="100000" l="1389" r="99653">
                        <a14:foregroundMark x1="29514" y1="37736" x2="29514" y2="37736"/>
                        <a14:foregroundMark x1="47569" y1="37736" x2="47569" y2="37736"/>
                        <a14:foregroundMark x1="59375" y1="39623" x2="59375" y2="39623"/>
                        <a14:foregroundMark x1="57639" y1="68553" x2="57639" y2="68553"/>
                        <a14:foregroundMark x1="72917" y1="74214" x2="72917" y2="74214"/>
                        <a14:foregroundMark x1="87153" y1="79245" x2="87153" y2="79245"/>
                        <a14:foregroundMark x1="35417" y1="70440" x2="35417" y2="70440"/>
                        <a14:foregroundMark x1="29514" y1="70440" x2="29514" y2="70440"/>
                        <a14:foregroundMark x1="23958" y1="70440" x2="23958" y2="70440"/>
                        <a14:foregroundMark x1="18403" y1="71069" x2="18403" y2="710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421" y="1677463"/>
            <a:ext cx="27432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323" y="1792364"/>
            <a:ext cx="1143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C:\Users\Tabor\AppData\Local\Microsoft\Windows\INetCache\IE\349PL58P\Excel-logo[1]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445" y="3297315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Tabor\AppData\Local\Microsoft\Windows\INetCache\IE\D5RX7Z4U\Schultz_Sphagnum_Peat_Moss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961" y="4059315"/>
            <a:ext cx="2532659" cy="169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79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Pole Data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Pole Data required cleanup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Many records missing data or unknown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Soil data needed Soil Data viewer tool for ArcGIS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Spatial join between poles, drainage, and hydrologic soil type to locate required values in one 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88776" y="4419474"/>
            <a:ext cx="2620392" cy="1946306"/>
          </a:xfrm>
          <a:prstGeom prst="rect">
            <a:avLst/>
          </a:prstGeom>
        </p:spPr>
        <p:txBody>
          <a:bodyPr vert="horz" lIns="146304" tIns="0" rIns="45720" bIns="0" rtlCol="0" anchor="t">
            <a:no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None/>
              <a:defRPr kumimoji="0"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None/>
              <a:defRPr kumimoji="0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Assumptions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All poles have been treated from the factory to prevent decay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No poles are structurally overloaded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There is no mechanical damage to any pole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Each pole is in its </a:t>
            </a:r>
            <a:r>
              <a:rPr lang="en-US" sz="1400" dirty="0" smtClean="0">
                <a:solidFill>
                  <a:schemeClr val="tx1"/>
                </a:solidFill>
              </a:rPr>
              <a:t>initial </a:t>
            </a:r>
            <a:r>
              <a:rPr lang="en-US" sz="1400" dirty="0" smtClean="0">
                <a:solidFill>
                  <a:schemeClr val="tx1"/>
                </a:solidFill>
              </a:rPr>
              <a:t>install position (no  replanted poles)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7" name="Picture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" t="5398" r="4115" b="5173"/>
          <a:stretch/>
        </p:blipFill>
        <p:spPr>
          <a:xfrm>
            <a:off x="4246593" y="3160450"/>
            <a:ext cx="4805959" cy="3619033"/>
          </a:xfrm>
          <a:prstGeom prst="rect">
            <a:avLst/>
          </a:prstGeom>
          <a:solidFill>
            <a:schemeClr val="bg2">
              <a:shade val="75000"/>
            </a:schemeClr>
          </a:solidFill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900150"/>
              </p:ext>
            </p:extLst>
          </p:nvPr>
        </p:nvGraphicFramePr>
        <p:xfrm>
          <a:off x="3387571" y="1529178"/>
          <a:ext cx="1219200" cy="438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POLEYEAR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168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2110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`2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134E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150E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779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Data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Downloaded from United States Department of Agriculture (USDA) – Natural Resources Conservation Service</a:t>
            </a:r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Comes as tabular data which must be referenced to an Access template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the Soil Data Viewer tool to display in ArcGIS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455" y="1580223"/>
            <a:ext cx="1899199" cy="279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19" y="1580223"/>
            <a:ext cx="4078281" cy="527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4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5970</TotalTime>
  <Words>680</Words>
  <Application>Microsoft Office PowerPoint</Application>
  <PresentationFormat>On-screen Show (4:3)</PresentationFormat>
  <Paragraphs>193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Module</vt:lpstr>
      <vt:lpstr>Utility Poles failures in relation to soil and terrain</vt:lpstr>
      <vt:lpstr>Table of Contents</vt:lpstr>
      <vt:lpstr>Goal</vt:lpstr>
      <vt:lpstr>Background</vt:lpstr>
      <vt:lpstr>Pole Failure Background</vt:lpstr>
      <vt:lpstr>Study Area</vt:lpstr>
      <vt:lpstr>Data Overview</vt:lpstr>
      <vt:lpstr>Pole Data</vt:lpstr>
      <vt:lpstr>Soil Data</vt:lpstr>
      <vt:lpstr>Elevation Data</vt:lpstr>
      <vt:lpstr>Workflow Overview</vt:lpstr>
      <vt:lpstr>Timeline</vt:lpstr>
      <vt:lpstr>Sources</vt:lpstr>
      <vt:lpstr>Thank You</vt:lpstr>
      <vt:lpstr>Questions?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Utility Poles in Soil</dc:title>
  <dc:creator>Tabor</dc:creator>
  <cp:lastModifiedBy>Tabor</cp:lastModifiedBy>
  <cp:revision>42</cp:revision>
  <cp:lastPrinted>2016-07-28T02:15:53Z</cp:lastPrinted>
  <dcterms:created xsi:type="dcterms:W3CDTF">2015-07-08T01:26:23Z</dcterms:created>
  <dcterms:modified xsi:type="dcterms:W3CDTF">2016-07-28T22:08:44Z</dcterms:modified>
</cp:coreProperties>
</file>