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2" r:id="rId2"/>
    <p:sldMasterId id="2147483744" r:id="rId3"/>
  </p:sldMasterIdLst>
  <p:notesMasterIdLst>
    <p:notesMasterId r:id="rId24"/>
  </p:notesMasterIdLst>
  <p:handoutMasterIdLst>
    <p:handoutMasterId r:id="rId25"/>
  </p:handoutMasterIdLst>
  <p:sldIdLst>
    <p:sldId id="256" r:id="rId4"/>
    <p:sldId id="266" r:id="rId5"/>
    <p:sldId id="271" r:id="rId6"/>
    <p:sldId id="258" r:id="rId7"/>
    <p:sldId id="269" r:id="rId8"/>
    <p:sldId id="259" r:id="rId9"/>
    <p:sldId id="263" r:id="rId10"/>
    <p:sldId id="261" r:id="rId11"/>
    <p:sldId id="260" r:id="rId12"/>
    <p:sldId id="267" r:id="rId13"/>
    <p:sldId id="268" r:id="rId14"/>
    <p:sldId id="276" r:id="rId15"/>
    <p:sldId id="279" r:id="rId16"/>
    <p:sldId id="278" r:id="rId17"/>
    <p:sldId id="277" r:id="rId18"/>
    <p:sldId id="281" r:id="rId19"/>
    <p:sldId id="272" r:id="rId20"/>
    <p:sldId id="274" r:id="rId21"/>
    <p:sldId id="275" r:id="rId22"/>
    <p:sldId id="280" r:id="rId23"/>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370" autoAdjust="0"/>
  </p:normalViewPr>
  <p:slideViewPr>
    <p:cSldViewPr snapToGrid="0">
      <p:cViewPr varScale="1">
        <p:scale>
          <a:sx n="76" d="100"/>
          <a:sy n="76" d="100"/>
        </p:scale>
        <p:origin x="-1902" y="-90"/>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3" y="0"/>
            <a:ext cx="3077739" cy="469424"/>
          </a:xfrm>
          <a:prstGeom prst="rect">
            <a:avLst/>
          </a:prstGeom>
        </p:spPr>
        <p:txBody>
          <a:bodyPr vert="horz" lIns="94229" tIns="47114" rIns="94229" bIns="47114" rtlCol="0"/>
          <a:lstStyle>
            <a:lvl1pPr algn="r">
              <a:defRPr sz="1200"/>
            </a:lvl1pPr>
          </a:lstStyle>
          <a:p>
            <a:fld id="{844BA81F-B2C6-4611-B7B6-8F378EBA0A47}" type="datetimeFigureOut">
              <a:rPr lang="en-US" smtClean="0"/>
              <a:t>10/14/2017</a:t>
            </a:fld>
            <a:endParaRPr lang="en-US"/>
          </a:p>
        </p:txBody>
      </p:sp>
      <p:sp>
        <p:nvSpPr>
          <p:cNvPr id="4" name="Footer Placeholder 3"/>
          <p:cNvSpPr>
            <a:spLocks noGrp="1"/>
          </p:cNvSpPr>
          <p:nvPr>
            <p:ph type="ftr" sz="quarter" idx="2"/>
          </p:nvPr>
        </p:nvSpPr>
        <p:spPr>
          <a:xfrm>
            <a:off x="1"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3" y="8917422"/>
            <a:ext cx="3077739" cy="469424"/>
          </a:xfrm>
          <a:prstGeom prst="rect">
            <a:avLst/>
          </a:prstGeom>
        </p:spPr>
        <p:txBody>
          <a:bodyPr vert="horz" lIns="94229" tIns="47114" rIns="94229" bIns="47114" rtlCol="0" anchor="b"/>
          <a:lstStyle>
            <a:lvl1pPr algn="r">
              <a:defRPr sz="1200"/>
            </a:lvl1pPr>
          </a:lstStyle>
          <a:p>
            <a:fld id="{7937EA70-E03C-4F7E-8596-3D9A55D3A203}" type="slidenum">
              <a:rPr lang="en-US" smtClean="0"/>
              <a:t>‹#›</a:t>
            </a:fld>
            <a:endParaRPr lang="en-US"/>
          </a:p>
        </p:txBody>
      </p:sp>
    </p:spTree>
    <p:extLst>
      <p:ext uri="{BB962C8B-B14F-4D97-AF65-F5344CB8AC3E}">
        <p14:creationId xmlns:p14="http://schemas.microsoft.com/office/powerpoint/2010/main" val="9354962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3" y="0"/>
            <a:ext cx="3077739" cy="469424"/>
          </a:xfrm>
          <a:prstGeom prst="rect">
            <a:avLst/>
          </a:prstGeom>
        </p:spPr>
        <p:txBody>
          <a:bodyPr vert="horz" lIns="94229" tIns="47114" rIns="94229" bIns="47114" rtlCol="0"/>
          <a:lstStyle>
            <a:lvl1pPr algn="r">
              <a:defRPr sz="1200"/>
            </a:lvl1pPr>
          </a:lstStyle>
          <a:p>
            <a:fld id="{ABE0E26F-13F4-40AD-BD3D-2057E212BC00}" type="datetimeFigureOut">
              <a:rPr lang="en-US" smtClean="0"/>
              <a:t>10/14/2017</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29" tIns="47114" rIns="94229" bIns="47114" rtlCol="0" anchor="b"/>
          <a:lstStyle>
            <a:lvl1pPr algn="r">
              <a:defRPr sz="1200"/>
            </a:lvl1pPr>
          </a:lstStyle>
          <a:p>
            <a:fld id="{D07B0CEC-DAF5-4B25-9A6B-91FE6434B67A}" type="slidenum">
              <a:rPr lang="en-US" smtClean="0"/>
              <a:t>‹#›</a:t>
            </a:fld>
            <a:endParaRPr lang="en-US"/>
          </a:p>
        </p:txBody>
      </p:sp>
    </p:spTree>
    <p:extLst>
      <p:ext uri="{BB962C8B-B14F-4D97-AF65-F5344CB8AC3E}">
        <p14:creationId xmlns:p14="http://schemas.microsoft.com/office/powerpoint/2010/main" val="1298685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 </a:t>
            </a:r>
          </a:p>
          <a:p>
            <a:r>
              <a:rPr lang="en-US" dirty="0" smtClean="0"/>
              <a:t>Tim Tabor</a:t>
            </a:r>
          </a:p>
          <a:p>
            <a:r>
              <a:rPr lang="en-US" dirty="0" smtClean="0"/>
              <a:t>Started</a:t>
            </a:r>
            <a:r>
              <a:rPr lang="en-US" baseline="0" dirty="0" smtClean="0"/>
              <a:t> off as high voltage electrician where I learned to install and climb poles</a:t>
            </a:r>
          </a:p>
          <a:p>
            <a:r>
              <a:rPr lang="en-US" baseline="0" dirty="0" smtClean="0"/>
              <a:t>While in the Air Force Reserves I went to University of Minnesota for Geography/GIS</a:t>
            </a:r>
          </a:p>
          <a:p>
            <a:r>
              <a:rPr lang="en-US" baseline="0" dirty="0" smtClean="0"/>
              <a:t>Upon Graduation received a job at Minnesota Power doing line design and modernizing the inspection program from access database to GIS</a:t>
            </a:r>
          </a:p>
          <a:p>
            <a:r>
              <a:rPr lang="en-US" baseline="0" dirty="0" smtClean="0"/>
              <a:t>Started my Masters in GIS in 2014</a:t>
            </a:r>
          </a:p>
          <a:p>
            <a:r>
              <a:rPr lang="en-US" baseline="0" dirty="0" smtClean="0"/>
              <a:t>Currently supervisor at </a:t>
            </a:r>
            <a:r>
              <a:rPr lang="en-US" baseline="0" dirty="0" err="1" smtClean="0"/>
              <a:t>MnDOT</a:t>
            </a:r>
            <a:r>
              <a:rPr lang="en-US" baseline="0" dirty="0" smtClean="0"/>
              <a:t> for maintaining map of all roads in Minnesota</a:t>
            </a:r>
            <a:endParaRPr lang="en-US" dirty="0"/>
          </a:p>
        </p:txBody>
      </p:sp>
      <p:sp>
        <p:nvSpPr>
          <p:cNvPr id="4" name="Slide Number Placeholder 3"/>
          <p:cNvSpPr>
            <a:spLocks noGrp="1"/>
          </p:cNvSpPr>
          <p:nvPr>
            <p:ph type="sldNum" sz="quarter" idx="10"/>
          </p:nvPr>
        </p:nvSpPr>
        <p:spPr/>
        <p:txBody>
          <a:bodyPr/>
          <a:lstStyle/>
          <a:p>
            <a:fld id="{D07B0CEC-DAF5-4B25-9A6B-91FE6434B67A}" type="slidenum">
              <a:rPr lang="en-US" smtClean="0"/>
              <a:t>1</a:t>
            </a:fld>
            <a:endParaRPr lang="en-US"/>
          </a:p>
        </p:txBody>
      </p:sp>
    </p:spTree>
    <p:extLst>
      <p:ext uri="{BB962C8B-B14F-4D97-AF65-F5344CB8AC3E}">
        <p14:creationId xmlns:p14="http://schemas.microsoft.com/office/powerpoint/2010/main" val="2421535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r>
              <a:rPr lang="en-US" baseline="0" dirty="0" smtClean="0"/>
              <a:t> of some values in the Pole installed year field</a:t>
            </a:r>
          </a:p>
          <a:p>
            <a:r>
              <a:rPr lang="en-US" baseline="0" dirty="0" smtClean="0"/>
              <a:t>Soil Data viewer window</a:t>
            </a:r>
          </a:p>
          <a:p>
            <a:r>
              <a:rPr lang="en-US" baseline="0" dirty="0" smtClean="0"/>
              <a:t>Add soil attributes to pole points</a:t>
            </a:r>
            <a:endParaRPr lang="en-US" dirty="0"/>
          </a:p>
        </p:txBody>
      </p:sp>
      <p:sp>
        <p:nvSpPr>
          <p:cNvPr id="4" name="Slide Number Placeholder 3"/>
          <p:cNvSpPr>
            <a:spLocks noGrp="1"/>
          </p:cNvSpPr>
          <p:nvPr>
            <p:ph type="sldNum" sz="quarter" idx="10"/>
          </p:nvPr>
        </p:nvSpPr>
        <p:spPr/>
        <p:txBody>
          <a:bodyPr/>
          <a:lstStyle/>
          <a:p>
            <a:fld id="{D07B0CEC-DAF5-4B25-9A6B-91FE6434B67A}" type="slidenum">
              <a:rPr lang="en-US" smtClean="0"/>
              <a:t>10</a:t>
            </a:fld>
            <a:endParaRPr lang="en-US"/>
          </a:p>
        </p:txBody>
      </p:sp>
    </p:spTree>
    <p:extLst>
      <p:ext uri="{BB962C8B-B14F-4D97-AF65-F5344CB8AC3E}">
        <p14:creationId xmlns:p14="http://schemas.microsoft.com/office/powerpoint/2010/main" val="2983424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Model to generate slope </a:t>
            </a:r>
            <a:r>
              <a:rPr lang="en-US" dirty="0" err="1" smtClean="0"/>
              <a:t>rasters</a:t>
            </a:r>
            <a:r>
              <a:rPr lang="en-US" baseline="0" dirty="0" smtClean="0"/>
              <a:t> and aspect </a:t>
            </a:r>
            <a:r>
              <a:rPr lang="en-US" baseline="0" dirty="0" err="1" smtClean="0"/>
              <a:t>rasters</a:t>
            </a:r>
            <a:r>
              <a:rPr lang="en-US" baseline="0" dirty="0" smtClean="0"/>
              <a:t> automatically.</a:t>
            </a:r>
          </a:p>
          <a:p>
            <a:endParaRPr lang="en-US" baseline="0" dirty="0" smtClean="0"/>
          </a:p>
          <a:p>
            <a:r>
              <a:rPr lang="en-US" baseline="0" dirty="0" smtClean="0"/>
              <a:t>Add raster values to pole data</a:t>
            </a:r>
          </a:p>
          <a:p>
            <a:endParaRPr lang="en-US" dirty="0"/>
          </a:p>
        </p:txBody>
      </p:sp>
      <p:sp>
        <p:nvSpPr>
          <p:cNvPr id="4" name="Slide Number Placeholder 3"/>
          <p:cNvSpPr>
            <a:spLocks noGrp="1"/>
          </p:cNvSpPr>
          <p:nvPr>
            <p:ph type="sldNum" sz="quarter" idx="10"/>
          </p:nvPr>
        </p:nvSpPr>
        <p:spPr/>
        <p:txBody>
          <a:bodyPr/>
          <a:lstStyle/>
          <a:p>
            <a:fld id="{D07B0CEC-DAF5-4B25-9A6B-91FE6434B67A}" type="slidenum">
              <a:rPr lang="en-US" smtClean="0"/>
              <a:t>11</a:t>
            </a:fld>
            <a:endParaRPr lang="en-US"/>
          </a:p>
        </p:txBody>
      </p:sp>
    </p:spTree>
    <p:extLst>
      <p:ext uri="{BB962C8B-B14F-4D97-AF65-F5344CB8AC3E}">
        <p14:creationId xmlns:p14="http://schemas.microsoft.com/office/powerpoint/2010/main" val="2983424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STATSGO</a:t>
            </a:r>
            <a:r>
              <a:rPr lang="en-US" baseline="0" dirty="0" smtClean="0"/>
              <a:t> – 1:250000 – State, Regional, Multi-state</a:t>
            </a:r>
          </a:p>
          <a:p>
            <a:r>
              <a:rPr lang="en-US" baseline="0" dirty="0" smtClean="0"/>
              <a:t>SSURGO – Ranging from 1:63360 to 1:12000 – Landowners, townships, and counties</a:t>
            </a:r>
            <a:endParaRPr lang="en-US" dirty="0"/>
          </a:p>
        </p:txBody>
      </p:sp>
      <p:sp>
        <p:nvSpPr>
          <p:cNvPr id="4" name="Slide Number Placeholder 3"/>
          <p:cNvSpPr>
            <a:spLocks noGrp="1"/>
          </p:cNvSpPr>
          <p:nvPr>
            <p:ph type="sldNum" sz="quarter" idx="10"/>
          </p:nvPr>
        </p:nvSpPr>
        <p:spPr/>
        <p:txBody>
          <a:bodyPr/>
          <a:lstStyle/>
          <a:p>
            <a:fld id="{D07B0CEC-DAF5-4B25-9A6B-91FE6434B67A}" type="slidenum">
              <a:rPr lang="en-US" smtClean="0"/>
              <a:t>12</a:t>
            </a:fld>
            <a:endParaRPr lang="en-US"/>
          </a:p>
        </p:txBody>
      </p:sp>
    </p:spTree>
    <p:extLst>
      <p:ext uri="{BB962C8B-B14F-4D97-AF65-F5344CB8AC3E}">
        <p14:creationId xmlns:p14="http://schemas.microsoft.com/office/powerpoint/2010/main" val="16556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Can say poles in this type of soil X% more/less likely to fail than pole is other type of soil</a:t>
            </a:r>
          </a:p>
          <a:p>
            <a:r>
              <a:rPr lang="en-US" baseline="0" dirty="0" smtClean="0"/>
              <a:t>Good for this study because terrain/slope/soil type do not change very fast/often</a:t>
            </a:r>
            <a:endParaRPr lang="en-US" dirty="0"/>
          </a:p>
        </p:txBody>
      </p:sp>
      <p:sp>
        <p:nvSpPr>
          <p:cNvPr id="4" name="Slide Number Placeholder 3"/>
          <p:cNvSpPr>
            <a:spLocks noGrp="1"/>
          </p:cNvSpPr>
          <p:nvPr>
            <p:ph type="sldNum" sz="quarter" idx="10"/>
          </p:nvPr>
        </p:nvSpPr>
        <p:spPr/>
        <p:txBody>
          <a:bodyPr/>
          <a:lstStyle/>
          <a:p>
            <a:fld id="{D07B0CEC-DAF5-4B25-9A6B-91FE6434B67A}"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231093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Aspect and slope might be significant</a:t>
            </a:r>
            <a:r>
              <a:rPr lang="en-US" baseline="0" dirty="0" smtClean="0"/>
              <a:t> in other models but soil type seemed to be overwhelmingly significant.</a:t>
            </a:r>
          </a:p>
          <a:p>
            <a:r>
              <a:rPr lang="en-US" baseline="0" dirty="0" smtClean="0"/>
              <a:t>Stratified by decade – what this means is that each decade have a different baseline hazard function but share hazard ratios – chose decade since it had few values and was not interested in the variable</a:t>
            </a:r>
          </a:p>
          <a:p>
            <a:endParaRPr lang="en-US" dirty="0"/>
          </a:p>
        </p:txBody>
      </p:sp>
      <p:sp>
        <p:nvSpPr>
          <p:cNvPr id="4" name="Slide Number Placeholder 3"/>
          <p:cNvSpPr>
            <a:spLocks noGrp="1"/>
          </p:cNvSpPr>
          <p:nvPr>
            <p:ph type="sldNum" sz="quarter" idx="10"/>
          </p:nvPr>
        </p:nvSpPr>
        <p:spPr/>
        <p:txBody>
          <a:bodyPr/>
          <a:lstStyle/>
          <a:p>
            <a:fld id="{D07B0CEC-DAF5-4B25-9A6B-91FE6434B67A}"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231093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be read by column/vertically </a:t>
            </a:r>
            <a:r>
              <a:rPr lang="en-US" baseline="0" dirty="0" smtClean="0"/>
              <a:t> (i.e. Column 2 is hazard ratio to all other soil type) </a:t>
            </a:r>
            <a:endParaRPr lang="en-US" dirty="0"/>
          </a:p>
        </p:txBody>
      </p:sp>
      <p:sp>
        <p:nvSpPr>
          <p:cNvPr id="4" name="Slide Number Placeholder 3"/>
          <p:cNvSpPr>
            <a:spLocks noGrp="1"/>
          </p:cNvSpPr>
          <p:nvPr>
            <p:ph type="sldNum" sz="quarter" idx="10"/>
          </p:nvPr>
        </p:nvSpPr>
        <p:spPr/>
        <p:txBody>
          <a:bodyPr/>
          <a:lstStyle/>
          <a:p>
            <a:fld id="{D07B0CEC-DAF5-4B25-9A6B-91FE6434B67A}" type="slidenum">
              <a:rPr lang="en-US" smtClean="0"/>
              <a:t>15</a:t>
            </a:fld>
            <a:endParaRPr lang="en-US"/>
          </a:p>
        </p:txBody>
      </p:sp>
    </p:spTree>
    <p:extLst>
      <p:ext uri="{BB962C8B-B14F-4D97-AF65-F5344CB8AC3E}">
        <p14:creationId xmlns:p14="http://schemas.microsoft.com/office/powerpoint/2010/main" val="12310937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be read by column/vertically </a:t>
            </a:r>
            <a:r>
              <a:rPr lang="en-US" baseline="0" dirty="0" smtClean="0"/>
              <a:t> (i.e. Column 2 is hazard ratio to all other soil type) </a:t>
            </a:r>
            <a:endParaRPr lang="en-US" dirty="0"/>
          </a:p>
        </p:txBody>
      </p:sp>
      <p:sp>
        <p:nvSpPr>
          <p:cNvPr id="4" name="Slide Number Placeholder 3"/>
          <p:cNvSpPr>
            <a:spLocks noGrp="1"/>
          </p:cNvSpPr>
          <p:nvPr>
            <p:ph type="sldNum" sz="quarter" idx="10"/>
          </p:nvPr>
        </p:nvSpPr>
        <p:spPr/>
        <p:txBody>
          <a:bodyPr/>
          <a:lstStyle/>
          <a:p>
            <a:fld id="{D07B0CEC-DAF5-4B25-9A6B-91FE6434B67A}"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231093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7B0CEC-DAF5-4B25-9A6B-91FE6434B67A}" type="slidenum">
              <a:rPr lang="en-US" smtClean="0"/>
              <a:t>17</a:t>
            </a:fld>
            <a:endParaRPr lang="en-US"/>
          </a:p>
        </p:txBody>
      </p:sp>
    </p:spTree>
    <p:extLst>
      <p:ext uri="{BB962C8B-B14F-4D97-AF65-F5344CB8AC3E}">
        <p14:creationId xmlns:p14="http://schemas.microsoft.com/office/powerpoint/2010/main" val="16921552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Seth </a:t>
            </a:r>
            <a:r>
              <a:rPr lang="en-US" dirty="0" err="1" smtClean="0"/>
              <a:t>Blumsask</a:t>
            </a:r>
            <a:r>
              <a:rPr lang="en-US" baseline="0" dirty="0" smtClean="0"/>
              <a:t> – Advisor</a:t>
            </a:r>
          </a:p>
          <a:p>
            <a:r>
              <a:rPr lang="en-US" baseline="0" dirty="0" smtClean="0"/>
              <a:t>Minnesota Power – provided pole data</a:t>
            </a:r>
          </a:p>
          <a:p>
            <a:r>
              <a:rPr lang="en-US" baseline="0" dirty="0" smtClean="0"/>
              <a:t>Mehdi </a:t>
            </a:r>
            <a:r>
              <a:rPr lang="en-US" baseline="0" dirty="0" err="1" smtClean="0"/>
              <a:t>Shahriari</a:t>
            </a:r>
            <a:r>
              <a:rPr lang="en-US" baseline="0" dirty="0" smtClean="0"/>
              <a:t> – provided help with raster processing.</a:t>
            </a:r>
          </a:p>
          <a:p>
            <a:r>
              <a:rPr lang="en-US" baseline="0" dirty="0" smtClean="0"/>
              <a:t>Ann Johnston &amp; Mauricio </a:t>
            </a:r>
            <a:r>
              <a:rPr lang="en-US" baseline="0" dirty="0" err="1" smtClean="0"/>
              <a:t>Fernandes</a:t>
            </a:r>
            <a:r>
              <a:rPr lang="en-US" baseline="0" dirty="0" smtClean="0"/>
              <a:t> – Statistics help at Penn State.</a:t>
            </a:r>
          </a:p>
          <a:p>
            <a:endParaRPr lang="en-US" dirty="0"/>
          </a:p>
        </p:txBody>
      </p:sp>
      <p:sp>
        <p:nvSpPr>
          <p:cNvPr id="4" name="Slide Number Placeholder 3"/>
          <p:cNvSpPr>
            <a:spLocks noGrp="1"/>
          </p:cNvSpPr>
          <p:nvPr>
            <p:ph type="sldNum" sz="quarter" idx="10"/>
          </p:nvPr>
        </p:nvSpPr>
        <p:spPr/>
        <p:txBody>
          <a:bodyPr/>
          <a:lstStyle/>
          <a:p>
            <a:fld id="{D07B0CEC-DAF5-4B25-9A6B-91FE6434B67A}" type="slidenum">
              <a:rPr lang="en-US" smtClean="0"/>
              <a:t>18</a:t>
            </a:fld>
            <a:endParaRPr lang="en-US"/>
          </a:p>
        </p:txBody>
      </p:sp>
    </p:spTree>
    <p:extLst>
      <p:ext uri="{BB962C8B-B14F-4D97-AF65-F5344CB8AC3E}">
        <p14:creationId xmlns:p14="http://schemas.microsoft.com/office/powerpoint/2010/main" val="27368892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7B0CEC-DAF5-4B25-9A6B-91FE6434B67A}" type="slidenum">
              <a:rPr lang="en-US" smtClean="0"/>
              <a:t>19</a:t>
            </a:fld>
            <a:endParaRPr lang="en-US"/>
          </a:p>
        </p:txBody>
      </p:sp>
    </p:spTree>
    <p:extLst>
      <p:ext uri="{BB962C8B-B14F-4D97-AF65-F5344CB8AC3E}">
        <p14:creationId xmlns:p14="http://schemas.microsoft.com/office/powerpoint/2010/main" val="4035704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7B0CEC-DAF5-4B25-9A6B-91FE6434B67A}" type="slidenum">
              <a:rPr lang="en-US" smtClean="0"/>
              <a:t>2</a:t>
            </a:fld>
            <a:endParaRPr lang="en-US"/>
          </a:p>
        </p:txBody>
      </p:sp>
    </p:spTree>
    <p:extLst>
      <p:ext uri="{BB962C8B-B14F-4D97-AF65-F5344CB8AC3E}">
        <p14:creationId xmlns:p14="http://schemas.microsoft.com/office/powerpoint/2010/main" val="864196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 – Lower score to the far right</a:t>
            </a:r>
            <a:r>
              <a:rPr lang="en-US" baseline="0" dirty="0" smtClean="0"/>
              <a:t> = more significant</a:t>
            </a:r>
          </a:p>
          <a:p>
            <a:r>
              <a:rPr lang="en-US" baseline="0" dirty="0" smtClean="0"/>
              <a:t>Bottom – Low score means it violates proportional hazards</a:t>
            </a:r>
            <a:endParaRPr lang="en-US" dirty="0"/>
          </a:p>
        </p:txBody>
      </p:sp>
      <p:sp>
        <p:nvSpPr>
          <p:cNvPr id="4" name="Slide Number Placeholder 3"/>
          <p:cNvSpPr>
            <a:spLocks noGrp="1"/>
          </p:cNvSpPr>
          <p:nvPr>
            <p:ph type="sldNum" sz="quarter" idx="10"/>
          </p:nvPr>
        </p:nvSpPr>
        <p:spPr/>
        <p:txBody>
          <a:bodyPr/>
          <a:lstStyle/>
          <a:p>
            <a:fld id="{D07B0CEC-DAF5-4B25-9A6B-91FE6434B67A}" type="slidenum">
              <a:rPr lang="en-US" smtClean="0"/>
              <a:t>20</a:t>
            </a:fld>
            <a:endParaRPr lang="en-US"/>
          </a:p>
        </p:txBody>
      </p:sp>
    </p:spTree>
    <p:extLst>
      <p:ext uri="{BB962C8B-B14F-4D97-AF65-F5344CB8AC3E}">
        <p14:creationId xmlns:p14="http://schemas.microsoft.com/office/powerpoint/2010/main" val="16556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type of Geospatial analysis has not been conducted on utility poles before so part of the goal is to understand how this analysis could be used to help utilities</a:t>
            </a:r>
            <a:r>
              <a:rPr lang="en-US" baseline="0" dirty="0" smtClean="0"/>
              <a:t> plan for pole replacement or future line placement. Most relevant study found went into field in Australia  to collect soil samples around failed poles. Moisture content shown to influence decay on utility poles. Also identified other soil factors (</a:t>
            </a:r>
            <a:r>
              <a:rPr lang="en-US" baseline="0" dirty="0" err="1" smtClean="0"/>
              <a:t>ph</a:t>
            </a:r>
            <a:r>
              <a:rPr lang="en-US" baseline="0" dirty="0" smtClean="0"/>
              <a:t> value, salinity, and electrical conductivity). Work flow was adapted from </a:t>
            </a:r>
            <a:r>
              <a:rPr lang="en-US" sz="1200" b="1" i="0" kern="1200" dirty="0" smtClean="0">
                <a:solidFill>
                  <a:schemeClr val="tx1"/>
                </a:solidFill>
                <a:effectLst/>
                <a:latin typeface="+mn-lt"/>
                <a:ea typeface="+mn-ea"/>
                <a:cs typeface="+mn-cs"/>
              </a:rPr>
              <a:t>GIS Application to Investigate Soil Condition Effect on Pavement Performance by Lu Gao.</a:t>
            </a:r>
          </a:p>
          <a:p>
            <a:endParaRPr lang="en-US" dirty="0"/>
          </a:p>
        </p:txBody>
      </p:sp>
      <p:sp>
        <p:nvSpPr>
          <p:cNvPr id="4" name="Slide Number Placeholder 3"/>
          <p:cNvSpPr>
            <a:spLocks noGrp="1"/>
          </p:cNvSpPr>
          <p:nvPr>
            <p:ph type="sldNum" sz="quarter" idx="10"/>
          </p:nvPr>
        </p:nvSpPr>
        <p:spPr/>
        <p:txBody>
          <a:bodyPr/>
          <a:lstStyle/>
          <a:p>
            <a:fld id="{D07B0CEC-DAF5-4B25-9A6B-91FE6434B67A}" type="slidenum">
              <a:rPr lang="en-US" smtClean="0"/>
              <a:t>3</a:t>
            </a:fld>
            <a:endParaRPr lang="en-US"/>
          </a:p>
        </p:txBody>
      </p:sp>
    </p:spTree>
    <p:extLst>
      <p:ext uri="{BB962C8B-B14F-4D97-AF65-F5344CB8AC3E}">
        <p14:creationId xmlns:p14="http://schemas.microsoft.com/office/powerpoint/2010/main" val="956556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National Electric Safety Code (NESC)</a:t>
            </a:r>
            <a:r>
              <a:rPr lang="en-US" baseline="0" dirty="0" smtClean="0"/>
              <a:t> – governs safety requirements for utilities – minimum safety standards</a:t>
            </a:r>
            <a:endParaRPr lang="en-US" dirty="0" smtClean="0"/>
          </a:p>
          <a:p>
            <a:r>
              <a:rPr lang="en-US" dirty="0" smtClean="0"/>
              <a:t>Xcel lineman paraplegic due to Qwest</a:t>
            </a:r>
            <a:r>
              <a:rPr lang="en-US" baseline="0" dirty="0" smtClean="0"/>
              <a:t> failing to inspect utility pole. </a:t>
            </a:r>
          </a:p>
          <a:p>
            <a:r>
              <a:rPr lang="en-US" baseline="0" dirty="0" smtClean="0"/>
              <a:t>Replace pole 35ft ~$1500, 40ft ~$2000</a:t>
            </a:r>
          </a:p>
          <a:p>
            <a:r>
              <a:rPr lang="en-US" baseline="0" dirty="0" smtClean="0"/>
              <a:t>Annual Measurements</a:t>
            </a:r>
          </a:p>
          <a:p>
            <a:r>
              <a:rPr lang="en-US" baseline="0" dirty="0" err="1" smtClean="0"/>
              <a:t>Saidi</a:t>
            </a:r>
            <a:r>
              <a:rPr lang="en-US" baseline="0" dirty="0" smtClean="0"/>
              <a:t> – System Average Interruption Duration Index – media value 1.5</a:t>
            </a:r>
          </a:p>
          <a:p>
            <a:r>
              <a:rPr lang="en-US" baseline="0" dirty="0" err="1" smtClean="0"/>
              <a:t>Saifi</a:t>
            </a:r>
            <a:r>
              <a:rPr lang="en-US" baseline="0" dirty="0" smtClean="0"/>
              <a:t> – System Average Interruption Frequency Index – 1.1 interruptions/customer</a:t>
            </a:r>
          </a:p>
          <a:p>
            <a:r>
              <a:rPr lang="en-US" baseline="0" dirty="0" smtClean="0"/>
              <a:t>Inspection involves visual inspection for poles &lt;20 years old, 1 drilling for poles 20-30 years old, 3 drillings for poles &gt;30 years old</a:t>
            </a:r>
          </a:p>
          <a:p>
            <a:r>
              <a:rPr lang="en-US" baseline="0" dirty="0" smtClean="0"/>
              <a:t>	Drilling is done at </a:t>
            </a:r>
            <a:r>
              <a:rPr lang="en-US" baseline="0" dirty="0" err="1" smtClean="0"/>
              <a:t>groundline</a:t>
            </a:r>
            <a:r>
              <a:rPr lang="en-US" baseline="0" dirty="0" smtClean="0"/>
              <a:t>, 45 degree angle to try to detect decay at and below </a:t>
            </a:r>
            <a:r>
              <a:rPr lang="en-US" baseline="0" dirty="0" err="1" smtClean="0"/>
              <a:t>groundline</a:t>
            </a:r>
            <a:endParaRPr lang="en-US" dirty="0"/>
          </a:p>
        </p:txBody>
      </p:sp>
      <p:sp>
        <p:nvSpPr>
          <p:cNvPr id="4" name="Slide Number Placeholder 3"/>
          <p:cNvSpPr>
            <a:spLocks noGrp="1"/>
          </p:cNvSpPr>
          <p:nvPr>
            <p:ph type="sldNum" sz="quarter" idx="10"/>
          </p:nvPr>
        </p:nvSpPr>
        <p:spPr/>
        <p:txBody>
          <a:bodyPr/>
          <a:lstStyle/>
          <a:p>
            <a:fld id="{D07B0CEC-DAF5-4B25-9A6B-91FE6434B67A}" type="slidenum">
              <a:rPr lang="en-US" smtClean="0"/>
              <a:t>4</a:t>
            </a:fld>
            <a:endParaRPr lang="en-US"/>
          </a:p>
        </p:txBody>
      </p:sp>
    </p:spTree>
    <p:extLst>
      <p:ext uri="{BB962C8B-B14F-4D97-AF65-F5344CB8AC3E}">
        <p14:creationId xmlns:p14="http://schemas.microsoft.com/office/powerpoint/2010/main" val="4126181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7B0CEC-DAF5-4B25-9A6B-91FE6434B67A}" type="slidenum">
              <a:rPr lang="en-US" smtClean="0"/>
              <a:t>5</a:t>
            </a:fld>
            <a:endParaRPr lang="en-US"/>
          </a:p>
        </p:txBody>
      </p:sp>
    </p:spTree>
    <p:extLst>
      <p:ext uri="{BB962C8B-B14F-4D97-AF65-F5344CB8AC3E}">
        <p14:creationId xmlns:p14="http://schemas.microsoft.com/office/powerpoint/2010/main" val="4126181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MP Service territory with each area highlighted</a:t>
            </a:r>
            <a:endParaRPr lang="en-US" dirty="0"/>
          </a:p>
        </p:txBody>
      </p:sp>
      <p:sp>
        <p:nvSpPr>
          <p:cNvPr id="4" name="Slide Number Placeholder 3"/>
          <p:cNvSpPr>
            <a:spLocks noGrp="1"/>
          </p:cNvSpPr>
          <p:nvPr>
            <p:ph type="sldNum" sz="quarter" idx="10"/>
          </p:nvPr>
        </p:nvSpPr>
        <p:spPr/>
        <p:txBody>
          <a:bodyPr/>
          <a:lstStyle/>
          <a:p>
            <a:fld id="{D07B0CEC-DAF5-4B25-9A6B-91FE6434B67A}" type="slidenum">
              <a:rPr lang="en-US" smtClean="0"/>
              <a:t>6</a:t>
            </a:fld>
            <a:endParaRPr lang="en-US"/>
          </a:p>
        </p:txBody>
      </p:sp>
    </p:spTree>
    <p:extLst>
      <p:ext uri="{BB962C8B-B14F-4D97-AF65-F5344CB8AC3E}">
        <p14:creationId xmlns:p14="http://schemas.microsoft.com/office/powerpoint/2010/main" val="3889417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STATSGO2</a:t>
            </a:r>
            <a:r>
              <a:rPr lang="en-US" baseline="0" dirty="0" smtClean="0"/>
              <a:t> Hydrologic Soil Conditions for State of Minnesota</a:t>
            </a:r>
            <a:endParaRPr lang="en-US" dirty="0"/>
          </a:p>
        </p:txBody>
      </p:sp>
      <p:sp>
        <p:nvSpPr>
          <p:cNvPr id="4" name="Slide Number Placeholder 3"/>
          <p:cNvSpPr>
            <a:spLocks noGrp="1"/>
          </p:cNvSpPr>
          <p:nvPr>
            <p:ph type="sldNum" sz="quarter" idx="10"/>
          </p:nvPr>
        </p:nvSpPr>
        <p:spPr/>
        <p:txBody>
          <a:bodyPr/>
          <a:lstStyle/>
          <a:p>
            <a:fld id="{D07B0CEC-DAF5-4B25-9A6B-91FE6434B67A}" type="slidenum">
              <a:rPr lang="en-US" smtClean="0"/>
              <a:t>7</a:t>
            </a:fld>
            <a:endParaRPr lang="en-US"/>
          </a:p>
        </p:txBody>
      </p:sp>
    </p:spTree>
    <p:extLst>
      <p:ext uri="{BB962C8B-B14F-4D97-AF65-F5344CB8AC3E}">
        <p14:creationId xmlns:p14="http://schemas.microsoft.com/office/powerpoint/2010/main" val="3949777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7B0CEC-DAF5-4B25-9A6B-91FE6434B67A}" type="slidenum">
              <a:rPr lang="en-US" smtClean="0"/>
              <a:t>8</a:t>
            </a:fld>
            <a:endParaRPr lang="en-US"/>
          </a:p>
        </p:txBody>
      </p:sp>
    </p:spTree>
    <p:extLst>
      <p:ext uri="{BB962C8B-B14F-4D97-AF65-F5344CB8AC3E}">
        <p14:creationId xmlns:p14="http://schemas.microsoft.com/office/powerpoint/2010/main" val="4159319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r>
              <a:rPr lang="en-US" baseline="0" dirty="0" smtClean="0"/>
              <a:t> of some values in the Pole installed year field</a:t>
            </a:r>
          </a:p>
          <a:p>
            <a:r>
              <a:rPr lang="en-US" baseline="0" dirty="0" smtClean="0"/>
              <a:t>Soil Data viewer window</a:t>
            </a:r>
          </a:p>
          <a:p>
            <a:r>
              <a:rPr lang="en-US" baseline="0" dirty="0" smtClean="0"/>
              <a:t>Data is right censored – not all poles wait until failing an inspections, poles can be replaced for other reasons (increase in clearance requirements, line upgrade)</a:t>
            </a:r>
            <a:endParaRPr lang="en-US" dirty="0"/>
          </a:p>
        </p:txBody>
      </p:sp>
      <p:sp>
        <p:nvSpPr>
          <p:cNvPr id="4" name="Slide Number Placeholder 3"/>
          <p:cNvSpPr>
            <a:spLocks noGrp="1"/>
          </p:cNvSpPr>
          <p:nvPr>
            <p:ph type="sldNum" sz="quarter" idx="10"/>
          </p:nvPr>
        </p:nvSpPr>
        <p:spPr/>
        <p:txBody>
          <a:bodyPr/>
          <a:lstStyle/>
          <a:p>
            <a:fld id="{D07B0CEC-DAF5-4B25-9A6B-91FE6434B67A}" type="slidenum">
              <a:rPr lang="en-US" smtClean="0"/>
              <a:t>9</a:t>
            </a:fld>
            <a:endParaRPr lang="en-US"/>
          </a:p>
        </p:txBody>
      </p:sp>
    </p:spTree>
    <p:extLst>
      <p:ext uri="{BB962C8B-B14F-4D97-AF65-F5344CB8AC3E}">
        <p14:creationId xmlns:p14="http://schemas.microsoft.com/office/powerpoint/2010/main" val="2983424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E2CB3967-0AB5-4EB7-BAAF-F7A1C0260E85}" type="datetimeFigureOut">
              <a:rPr lang="en-US" smtClean="0"/>
              <a:t>10/14/2017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3675A-7AD4-4CB8-A7A0-ECECABD752C1}"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CB3967-0AB5-4EB7-BAAF-F7A1C0260E85}" type="datetimeFigureOut">
              <a:rPr lang="en-US" smtClean="0"/>
              <a:t>10/14/2017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3675A-7AD4-4CB8-A7A0-ECECABD752C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CB3967-0AB5-4EB7-BAAF-F7A1C0260E85}" type="datetimeFigureOut">
              <a:rPr lang="en-US" smtClean="0"/>
              <a:t>10/14/2017</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1623675A-7AD4-4CB8-A7A0-ECECABD752C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E2CB3967-0AB5-4EB7-BAAF-F7A1C0260E85}" type="datetimeFigureOut">
              <a:rPr lang="en-US" smtClean="0">
                <a:solidFill>
                  <a:prstClr val="white">
                    <a:tint val="95000"/>
                  </a:prstClr>
                </a:solidFill>
              </a:rPr>
              <a:pPr/>
              <a:t>10/14/2017</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1623675A-7AD4-4CB8-A7A0-ECECABD752C1}" type="slidenum">
              <a:rPr lang="en-US" smtClean="0">
                <a:solidFill>
                  <a:prstClr val="white">
                    <a:tint val="95000"/>
                  </a:prstClr>
                </a:solidFill>
              </a:rPr>
              <a:pPr/>
              <a:t>‹#›</a:t>
            </a:fld>
            <a:endParaRPr lang="en-US">
              <a:solidFill>
                <a:prstClr val="white">
                  <a:tint val="95000"/>
                </a:prstClr>
              </a:solidFill>
            </a:endParaRP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Tree>
    <p:extLst>
      <p:ext uri="{BB962C8B-B14F-4D97-AF65-F5344CB8AC3E}">
        <p14:creationId xmlns:p14="http://schemas.microsoft.com/office/powerpoint/2010/main" val="3620981001"/>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CB3967-0AB5-4EB7-BAAF-F7A1C0260E85}" type="datetimeFigureOut">
              <a:rPr lang="en-US" smtClean="0">
                <a:solidFill>
                  <a:prstClr val="black">
                    <a:tint val="95000"/>
                  </a:prstClr>
                </a:solidFill>
              </a:rPr>
              <a:pPr/>
              <a:t>10/14/2017</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1623675A-7AD4-4CB8-A7A0-ECECABD752C1}"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843387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2CB3967-0AB5-4EB7-BAAF-F7A1C0260E85}" type="datetimeFigureOut">
              <a:rPr lang="en-US" smtClean="0">
                <a:solidFill>
                  <a:prstClr val="white">
                    <a:tint val="95000"/>
                  </a:prstClr>
                </a:solidFill>
              </a:rPr>
              <a:pPr/>
              <a:t>10/14/2017</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1623675A-7AD4-4CB8-A7A0-ECECABD752C1}" type="slidenum">
              <a:rPr lang="en-US" smtClean="0">
                <a:solidFill>
                  <a:prstClr val="white">
                    <a:tint val="95000"/>
                  </a:prstClr>
                </a:solidFill>
              </a:rPr>
              <a:pPr/>
              <a:t>‹#›</a:t>
            </a:fld>
            <a:endParaRPr lang="en-US">
              <a:solidFill>
                <a:prstClr val="white">
                  <a:tint val="95000"/>
                </a:prstClr>
              </a:solidFill>
            </a:endParaRPr>
          </a:p>
        </p:txBody>
      </p:sp>
    </p:spTree>
    <p:extLst>
      <p:ext uri="{BB962C8B-B14F-4D97-AF65-F5344CB8AC3E}">
        <p14:creationId xmlns:p14="http://schemas.microsoft.com/office/powerpoint/2010/main" val="275453487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2CB3967-0AB5-4EB7-BAAF-F7A1C0260E85}" type="datetimeFigureOut">
              <a:rPr lang="en-US" smtClean="0">
                <a:solidFill>
                  <a:prstClr val="black">
                    <a:tint val="95000"/>
                  </a:prstClr>
                </a:solidFill>
              </a:rPr>
              <a:pPr/>
              <a:t>10/14/2017</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1623675A-7AD4-4CB8-A7A0-ECECABD752C1}"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583611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2CB3967-0AB5-4EB7-BAAF-F7A1C0260E85}" type="datetimeFigureOut">
              <a:rPr lang="en-US" smtClean="0">
                <a:solidFill>
                  <a:prstClr val="black">
                    <a:tint val="95000"/>
                  </a:prstClr>
                </a:solidFill>
              </a:rPr>
              <a:pPr/>
              <a:t>10/14/2017</a:t>
            </a:fld>
            <a:endParaRPr lang="en-US">
              <a:solidFill>
                <a:prstClr val="black">
                  <a:tint val="95000"/>
                </a:prstClr>
              </a:solidFill>
            </a:endParaRPr>
          </a:p>
        </p:txBody>
      </p:sp>
      <p:sp>
        <p:nvSpPr>
          <p:cNvPr id="8" name="Footer Placeholder 7"/>
          <p:cNvSpPr>
            <a:spLocks noGrp="1"/>
          </p:cNvSpPr>
          <p:nvPr>
            <p:ph type="ftr" sz="quarter" idx="11"/>
          </p:nvPr>
        </p:nvSpPr>
        <p:spPr/>
        <p:txBody>
          <a:bodyPr/>
          <a:lstStyle/>
          <a:p>
            <a:endParaRPr lang="en-US">
              <a:solidFill>
                <a:prstClr val="black">
                  <a:tint val="95000"/>
                </a:prstClr>
              </a:solidFill>
            </a:endParaRPr>
          </a:p>
        </p:txBody>
      </p:sp>
      <p:sp>
        <p:nvSpPr>
          <p:cNvPr id="9" name="Slide Number Placeholder 8"/>
          <p:cNvSpPr>
            <a:spLocks noGrp="1"/>
          </p:cNvSpPr>
          <p:nvPr>
            <p:ph type="sldNum" sz="quarter" idx="12"/>
          </p:nvPr>
        </p:nvSpPr>
        <p:spPr/>
        <p:txBody>
          <a:bodyPr/>
          <a:lstStyle/>
          <a:p>
            <a:fld id="{1623675A-7AD4-4CB8-A7A0-ECECABD752C1}"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878382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2CB3967-0AB5-4EB7-BAAF-F7A1C0260E85}" type="datetimeFigureOut">
              <a:rPr lang="en-US" smtClean="0">
                <a:solidFill>
                  <a:prstClr val="black">
                    <a:tint val="95000"/>
                  </a:prstClr>
                </a:solidFill>
              </a:rPr>
              <a:pPr/>
              <a:t>10/14/2017</a:t>
            </a:fld>
            <a:endParaRPr lang="en-US">
              <a:solidFill>
                <a:prstClr val="black">
                  <a:tint val="95000"/>
                </a:prstClr>
              </a:solidFill>
            </a:endParaRPr>
          </a:p>
        </p:txBody>
      </p:sp>
      <p:sp>
        <p:nvSpPr>
          <p:cNvPr id="4" name="Footer Placeholder 3"/>
          <p:cNvSpPr>
            <a:spLocks noGrp="1"/>
          </p:cNvSpPr>
          <p:nvPr>
            <p:ph type="ftr" sz="quarter" idx="11"/>
          </p:nvPr>
        </p:nvSpPr>
        <p:spPr/>
        <p:txBody>
          <a:bodyPr/>
          <a:lstStyle/>
          <a:p>
            <a:endParaRPr lang="en-US">
              <a:solidFill>
                <a:prstClr val="black">
                  <a:tint val="95000"/>
                </a:prstClr>
              </a:solidFill>
            </a:endParaRPr>
          </a:p>
        </p:txBody>
      </p:sp>
      <p:sp>
        <p:nvSpPr>
          <p:cNvPr id="5" name="Slide Number Placeholder 4"/>
          <p:cNvSpPr>
            <a:spLocks noGrp="1"/>
          </p:cNvSpPr>
          <p:nvPr>
            <p:ph type="sldNum" sz="quarter" idx="12"/>
          </p:nvPr>
        </p:nvSpPr>
        <p:spPr/>
        <p:txBody>
          <a:bodyPr/>
          <a:lstStyle/>
          <a:p>
            <a:fld id="{1623675A-7AD4-4CB8-A7A0-ECECABD752C1}"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0525934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CB3967-0AB5-4EB7-BAAF-F7A1C0260E85}" type="datetimeFigureOut">
              <a:rPr lang="en-US" smtClean="0">
                <a:solidFill>
                  <a:prstClr val="black">
                    <a:tint val="95000"/>
                  </a:prstClr>
                </a:solidFill>
              </a:rPr>
              <a:pPr/>
              <a:t>10/14/2017</a:t>
            </a:fld>
            <a:endParaRPr lang="en-US">
              <a:solidFill>
                <a:prstClr val="black">
                  <a:tint val="95000"/>
                </a:prstClr>
              </a:solidFill>
            </a:endParaRPr>
          </a:p>
        </p:txBody>
      </p:sp>
      <p:sp>
        <p:nvSpPr>
          <p:cNvPr id="3" name="Footer Placeholder 2"/>
          <p:cNvSpPr>
            <a:spLocks noGrp="1"/>
          </p:cNvSpPr>
          <p:nvPr>
            <p:ph type="ftr" sz="quarter" idx="11"/>
          </p:nvPr>
        </p:nvSpPr>
        <p:spPr/>
        <p:txBody>
          <a:bodyPr/>
          <a:lstStyle/>
          <a:p>
            <a:endParaRPr lang="en-US">
              <a:solidFill>
                <a:prstClr val="black">
                  <a:tint val="95000"/>
                </a:prstClr>
              </a:solidFill>
            </a:endParaRPr>
          </a:p>
        </p:txBody>
      </p:sp>
      <p:sp>
        <p:nvSpPr>
          <p:cNvPr id="4" name="Slide Number Placeholder 3"/>
          <p:cNvSpPr>
            <a:spLocks noGrp="1"/>
          </p:cNvSpPr>
          <p:nvPr>
            <p:ph type="sldNum" sz="quarter" idx="12"/>
          </p:nvPr>
        </p:nvSpPr>
        <p:spPr/>
        <p:txBody>
          <a:bodyPr/>
          <a:lstStyle/>
          <a:p>
            <a:fld id="{1623675A-7AD4-4CB8-A7A0-ECECABD752C1}"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7862169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2CB3967-0AB5-4EB7-BAAF-F7A1C0260E85}" type="datetimeFigureOut">
              <a:rPr lang="en-US" smtClean="0">
                <a:solidFill>
                  <a:prstClr val="black">
                    <a:tint val="95000"/>
                  </a:prstClr>
                </a:solidFill>
              </a:rPr>
              <a:pPr/>
              <a:t>10/14/2017</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1623675A-7AD4-4CB8-A7A0-ECECABD752C1}" type="slidenum">
              <a:rPr lang="en-US" smtClean="0">
                <a:solidFill>
                  <a:prstClr val="black">
                    <a:tint val="95000"/>
                  </a:prstClr>
                </a:solidFill>
              </a:rPr>
              <a:pPr/>
              <a:t>‹#›</a:t>
            </a:fld>
            <a:endParaRPr lang="en-US">
              <a:solidFill>
                <a:prstClr val="black">
                  <a:tint val="95000"/>
                </a:prstClr>
              </a:solidFil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Tree>
    <p:extLst>
      <p:ext uri="{BB962C8B-B14F-4D97-AF65-F5344CB8AC3E}">
        <p14:creationId xmlns:p14="http://schemas.microsoft.com/office/powerpoint/2010/main" val="3960714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CB3967-0AB5-4EB7-BAAF-F7A1C0260E85}" type="datetimeFigureOut">
              <a:rPr lang="en-US" smtClean="0"/>
              <a:t>10/14/2017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3675A-7AD4-4CB8-A7A0-ECECABD752C1}"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E2CB3967-0AB5-4EB7-BAAF-F7A1C0260E85}" type="datetimeFigureOut">
              <a:rPr lang="en-US" smtClean="0">
                <a:solidFill>
                  <a:prstClr val="black">
                    <a:tint val="95000"/>
                  </a:prstClr>
                </a:solidFill>
              </a:rPr>
              <a:pPr/>
              <a:t>10/14/2017</a:t>
            </a:fld>
            <a:endParaRPr lang="en-US">
              <a:solidFill>
                <a:prstClr val="black">
                  <a:tint val="95000"/>
                </a:prstClr>
              </a:solidFill>
            </a:endParaRP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solidFill>
                <a:prstClr val="white">
                  <a:shade val="50000"/>
                </a:prstClr>
              </a:solidFill>
            </a:endParaRPr>
          </a:p>
        </p:txBody>
      </p:sp>
      <p:sp>
        <p:nvSpPr>
          <p:cNvPr id="7" name="Slide Number Placeholder 6"/>
          <p:cNvSpPr>
            <a:spLocks noGrp="1"/>
          </p:cNvSpPr>
          <p:nvPr>
            <p:ph type="sldNum" sz="quarter" idx="12"/>
          </p:nvPr>
        </p:nvSpPr>
        <p:spPr>
          <a:xfrm>
            <a:off x="8339328" y="1170432"/>
            <a:ext cx="733864" cy="201168"/>
          </a:xfrm>
        </p:spPr>
        <p:txBody>
          <a:bodyPr/>
          <a:lstStyle/>
          <a:p>
            <a:fld id="{1623675A-7AD4-4CB8-A7A0-ECECABD752C1}"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489203996"/>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CB3967-0AB5-4EB7-BAAF-F7A1C0260E85}" type="datetimeFigureOut">
              <a:rPr lang="en-US" smtClean="0">
                <a:solidFill>
                  <a:prstClr val="black">
                    <a:tint val="95000"/>
                  </a:prstClr>
                </a:solidFill>
              </a:rPr>
              <a:pPr/>
              <a:t>10/14/2017</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1623675A-7AD4-4CB8-A7A0-ECECABD752C1}"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8640206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CB3967-0AB5-4EB7-BAAF-F7A1C0260E85}" type="datetimeFigureOut">
              <a:rPr lang="en-US" smtClean="0">
                <a:solidFill>
                  <a:prstClr val="black">
                    <a:tint val="95000"/>
                  </a:prstClr>
                </a:solidFill>
              </a:rPr>
              <a:pPr/>
              <a:t>10/14/2017</a:t>
            </a:fld>
            <a:endParaRPr lang="en-US">
              <a:solidFill>
                <a:prstClr val="black">
                  <a:tint val="95000"/>
                </a:prstClr>
              </a:solidFill>
            </a:endParaRPr>
          </a:p>
        </p:txBody>
      </p:sp>
      <p:sp>
        <p:nvSpPr>
          <p:cNvPr id="5" name="Footer Placeholder 4"/>
          <p:cNvSpPr>
            <a:spLocks noGrp="1"/>
          </p:cNvSpPr>
          <p:nvPr>
            <p:ph type="ftr" sz="quarter" idx="11"/>
          </p:nvPr>
        </p:nvSpPr>
        <p:spPr>
          <a:xfrm>
            <a:off x="2640597" y="6377459"/>
            <a:ext cx="3836404" cy="365125"/>
          </a:xfrm>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1623675A-7AD4-4CB8-A7A0-ECECABD752C1}"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1548684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E2CB3967-0AB5-4EB7-BAAF-F7A1C0260E85}" type="datetimeFigureOut">
              <a:rPr lang="en-US" smtClean="0">
                <a:solidFill>
                  <a:prstClr val="white">
                    <a:tint val="95000"/>
                  </a:prstClr>
                </a:solidFill>
              </a:rPr>
              <a:pPr/>
              <a:t>10/14/2017</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1623675A-7AD4-4CB8-A7A0-ECECABD752C1}" type="slidenum">
              <a:rPr lang="en-US" smtClean="0">
                <a:solidFill>
                  <a:prstClr val="white">
                    <a:tint val="95000"/>
                  </a:prstClr>
                </a:solidFill>
              </a:rPr>
              <a:pPr/>
              <a:t>‹#›</a:t>
            </a:fld>
            <a:endParaRPr lang="en-US">
              <a:solidFill>
                <a:prstClr val="white">
                  <a:tint val="95000"/>
                </a:prstClr>
              </a:solidFill>
            </a:endParaRP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Tree>
    <p:extLst>
      <p:ext uri="{BB962C8B-B14F-4D97-AF65-F5344CB8AC3E}">
        <p14:creationId xmlns:p14="http://schemas.microsoft.com/office/powerpoint/2010/main" val="4288459736"/>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CB3967-0AB5-4EB7-BAAF-F7A1C0260E85}" type="datetimeFigureOut">
              <a:rPr lang="en-US" smtClean="0">
                <a:solidFill>
                  <a:prstClr val="black">
                    <a:tint val="95000"/>
                  </a:prstClr>
                </a:solidFill>
              </a:rPr>
              <a:pPr/>
              <a:t>10/14/2017</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1623675A-7AD4-4CB8-A7A0-ECECABD752C1}"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32151388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2CB3967-0AB5-4EB7-BAAF-F7A1C0260E85}" type="datetimeFigureOut">
              <a:rPr lang="en-US" smtClean="0">
                <a:solidFill>
                  <a:prstClr val="white">
                    <a:tint val="95000"/>
                  </a:prstClr>
                </a:solidFill>
              </a:rPr>
              <a:pPr/>
              <a:t>10/14/2017</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1623675A-7AD4-4CB8-A7A0-ECECABD752C1}" type="slidenum">
              <a:rPr lang="en-US" smtClean="0">
                <a:solidFill>
                  <a:prstClr val="white">
                    <a:tint val="95000"/>
                  </a:prstClr>
                </a:solidFill>
              </a:rPr>
              <a:pPr/>
              <a:t>‹#›</a:t>
            </a:fld>
            <a:endParaRPr lang="en-US">
              <a:solidFill>
                <a:prstClr val="white">
                  <a:tint val="95000"/>
                </a:prstClr>
              </a:solidFill>
            </a:endParaRPr>
          </a:p>
        </p:txBody>
      </p:sp>
    </p:spTree>
    <p:extLst>
      <p:ext uri="{BB962C8B-B14F-4D97-AF65-F5344CB8AC3E}">
        <p14:creationId xmlns:p14="http://schemas.microsoft.com/office/powerpoint/2010/main" val="1793220774"/>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2CB3967-0AB5-4EB7-BAAF-F7A1C0260E85}" type="datetimeFigureOut">
              <a:rPr lang="en-US" smtClean="0">
                <a:solidFill>
                  <a:prstClr val="black">
                    <a:tint val="95000"/>
                  </a:prstClr>
                </a:solidFill>
              </a:rPr>
              <a:pPr/>
              <a:t>10/14/2017</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1623675A-7AD4-4CB8-A7A0-ECECABD752C1}"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7229062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2CB3967-0AB5-4EB7-BAAF-F7A1C0260E85}" type="datetimeFigureOut">
              <a:rPr lang="en-US" smtClean="0">
                <a:solidFill>
                  <a:prstClr val="black">
                    <a:tint val="95000"/>
                  </a:prstClr>
                </a:solidFill>
              </a:rPr>
              <a:pPr/>
              <a:t>10/14/2017</a:t>
            </a:fld>
            <a:endParaRPr lang="en-US">
              <a:solidFill>
                <a:prstClr val="black">
                  <a:tint val="95000"/>
                </a:prstClr>
              </a:solidFill>
            </a:endParaRPr>
          </a:p>
        </p:txBody>
      </p:sp>
      <p:sp>
        <p:nvSpPr>
          <p:cNvPr id="8" name="Footer Placeholder 7"/>
          <p:cNvSpPr>
            <a:spLocks noGrp="1"/>
          </p:cNvSpPr>
          <p:nvPr>
            <p:ph type="ftr" sz="quarter" idx="11"/>
          </p:nvPr>
        </p:nvSpPr>
        <p:spPr/>
        <p:txBody>
          <a:bodyPr/>
          <a:lstStyle/>
          <a:p>
            <a:endParaRPr lang="en-US">
              <a:solidFill>
                <a:prstClr val="black">
                  <a:tint val="95000"/>
                </a:prstClr>
              </a:solidFill>
            </a:endParaRPr>
          </a:p>
        </p:txBody>
      </p:sp>
      <p:sp>
        <p:nvSpPr>
          <p:cNvPr id="9" name="Slide Number Placeholder 8"/>
          <p:cNvSpPr>
            <a:spLocks noGrp="1"/>
          </p:cNvSpPr>
          <p:nvPr>
            <p:ph type="sldNum" sz="quarter" idx="12"/>
          </p:nvPr>
        </p:nvSpPr>
        <p:spPr/>
        <p:txBody>
          <a:bodyPr/>
          <a:lstStyle/>
          <a:p>
            <a:fld id="{1623675A-7AD4-4CB8-A7A0-ECECABD752C1}"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1324072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2CB3967-0AB5-4EB7-BAAF-F7A1C0260E85}" type="datetimeFigureOut">
              <a:rPr lang="en-US" smtClean="0">
                <a:solidFill>
                  <a:prstClr val="black">
                    <a:tint val="95000"/>
                  </a:prstClr>
                </a:solidFill>
              </a:rPr>
              <a:pPr/>
              <a:t>10/14/2017</a:t>
            </a:fld>
            <a:endParaRPr lang="en-US">
              <a:solidFill>
                <a:prstClr val="black">
                  <a:tint val="95000"/>
                </a:prstClr>
              </a:solidFill>
            </a:endParaRPr>
          </a:p>
        </p:txBody>
      </p:sp>
      <p:sp>
        <p:nvSpPr>
          <p:cNvPr id="4" name="Footer Placeholder 3"/>
          <p:cNvSpPr>
            <a:spLocks noGrp="1"/>
          </p:cNvSpPr>
          <p:nvPr>
            <p:ph type="ftr" sz="quarter" idx="11"/>
          </p:nvPr>
        </p:nvSpPr>
        <p:spPr/>
        <p:txBody>
          <a:bodyPr/>
          <a:lstStyle/>
          <a:p>
            <a:endParaRPr lang="en-US">
              <a:solidFill>
                <a:prstClr val="black">
                  <a:tint val="95000"/>
                </a:prstClr>
              </a:solidFill>
            </a:endParaRPr>
          </a:p>
        </p:txBody>
      </p:sp>
      <p:sp>
        <p:nvSpPr>
          <p:cNvPr id="5" name="Slide Number Placeholder 4"/>
          <p:cNvSpPr>
            <a:spLocks noGrp="1"/>
          </p:cNvSpPr>
          <p:nvPr>
            <p:ph type="sldNum" sz="quarter" idx="12"/>
          </p:nvPr>
        </p:nvSpPr>
        <p:spPr/>
        <p:txBody>
          <a:bodyPr/>
          <a:lstStyle/>
          <a:p>
            <a:fld id="{1623675A-7AD4-4CB8-A7A0-ECECABD752C1}"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5974510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CB3967-0AB5-4EB7-BAAF-F7A1C0260E85}" type="datetimeFigureOut">
              <a:rPr lang="en-US" smtClean="0">
                <a:solidFill>
                  <a:prstClr val="black">
                    <a:tint val="95000"/>
                  </a:prstClr>
                </a:solidFill>
              </a:rPr>
              <a:pPr/>
              <a:t>10/14/2017</a:t>
            </a:fld>
            <a:endParaRPr lang="en-US">
              <a:solidFill>
                <a:prstClr val="black">
                  <a:tint val="95000"/>
                </a:prstClr>
              </a:solidFill>
            </a:endParaRPr>
          </a:p>
        </p:txBody>
      </p:sp>
      <p:sp>
        <p:nvSpPr>
          <p:cNvPr id="3" name="Footer Placeholder 2"/>
          <p:cNvSpPr>
            <a:spLocks noGrp="1"/>
          </p:cNvSpPr>
          <p:nvPr>
            <p:ph type="ftr" sz="quarter" idx="11"/>
          </p:nvPr>
        </p:nvSpPr>
        <p:spPr/>
        <p:txBody>
          <a:bodyPr/>
          <a:lstStyle/>
          <a:p>
            <a:endParaRPr lang="en-US">
              <a:solidFill>
                <a:prstClr val="black">
                  <a:tint val="95000"/>
                </a:prstClr>
              </a:solidFill>
            </a:endParaRPr>
          </a:p>
        </p:txBody>
      </p:sp>
      <p:sp>
        <p:nvSpPr>
          <p:cNvPr id="4" name="Slide Number Placeholder 3"/>
          <p:cNvSpPr>
            <a:spLocks noGrp="1"/>
          </p:cNvSpPr>
          <p:nvPr>
            <p:ph type="sldNum" sz="quarter" idx="12"/>
          </p:nvPr>
        </p:nvSpPr>
        <p:spPr/>
        <p:txBody>
          <a:bodyPr/>
          <a:lstStyle/>
          <a:p>
            <a:fld id="{1623675A-7AD4-4CB8-A7A0-ECECABD752C1}"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962865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2CB3967-0AB5-4EB7-BAAF-F7A1C0260E85}" type="datetimeFigureOut">
              <a:rPr lang="en-US" smtClean="0"/>
              <a:t>10/14/2017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3675A-7AD4-4CB8-A7A0-ECECABD752C1}"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2CB3967-0AB5-4EB7-BAAF-F7A1C0260E85}" type="datetimeFigureOut">
              <a:rPr lang="en-US" smtClean="0">
                <a:solidFill>
                  <a:prstClr val="black">
                    <a:tint val="95000"/>
                  </a:prstClr>
                </a:solidFill>
              </a:rPr>
              <a:pPr/>
              <a:t>10/14/2017</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1623675A-7AD4-4CB8-A7A0-ECECABD752C1}" type="slidenum">
              <a:rPr lang="en-US" smtClean="0">
                <a:solidFill>
                  <a:prstClr val="black">
                    <a:tint val="95000"/>
                  </a:prstClr>
                </a:solidFill>
              </a:rPr>
              <a:pPr/>
              <a:t>‹#›</a:t>
            </a:fld>
            <a:endParaRPr lang="en-US">
              <a:solidFill>
                <a:prstClr val="black">
                  <a:tint val="95000"/>
                </a:prstClr>
              </a:solidFil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Tree>
    <p:extLst>
      <p:ext uri="{BB962C8B-B14F-4D97-AF65-F5344CB8AC3E}">
        <p14:creationId xmlns:p14="http://schemas.microsoft.com/office/powerpoint/2010/main" val="15907809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E2CB3967-0AB5-4EB7-BAAF-F7A1C0260E85}" type="datetimeFigureOut">
              <a:rPr lang="en-US" smtClean="0">
                <a:solidFill>
                  <a:prstClr val="black">
                    <a:tint val="95000"/>
                  </a:prstClr>
                </a:solidFill>
              </a:rPr>
              <a:pPr/>
              <a:t>10/14/2017</a:t>
            </a:fld>
            <a:endParaRPr lang="en-US">
              <a:solidFill>
                <a:prstClr val="black">
                  <a:tint val="95000"/>
                </a:prstClr>
              </a:solidFill>
            </a:endParaRP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solidFill>
                <a:prstClr val="white">
                  <a:shade val="50000"/>
                </a:prstClr>
              </a:solidFill>
            </a:endParaRPr>
          </a:p>
        </p:txBody>
      </p:sp>
      <p:sp>
        <p:nvSpPr>
          <p:cNvPr id="7" name="Slide Number Placeholder 6"/>
          <p:cNvSpPr>
            <a:spLocks noGrp="1"/>
          </p:cNvSpPr>
          <p:nvPr>
            <p:ph type="sldNum" sz="quarter" idx="12"/>
          </p:nvPr>
        </p:nvSpPr>
        <p:spPr>
          <a:xfrm>
            <a:off x="8339328" y="1170432"/>
            <a:ext cx="733864" cy="201168"/>
          </a:xfrm>
        </p:spPr>
        <p:txBody>
          <a:bodyPr/>
          <a:lstStyle/>
          <a:p>
            <a:fld id="{1623675A-7AD4-4CB8-A7A0-ECECABD752C1}"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3837566049"/>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CB3967-0AB5-4EB7-BAAF-F7A1C0260E85}" type="datetimeFigureOut">
              <a:rPr lang="en-US" smtClean="0">
                <a:solidFill>
                  <a:prstClr val="black">
                    <a:tint val="95000"/>
                  </a:prstClr>
                </a:solidFill>
              </a:rPr>
              <a:pPr/>
              <a:t>10/14/2017</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1623675A-7AD4-4CB8-A7A0-ECECABD752C1}"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708714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CB3967-0AB5-4EB7-BAAF-F7A1C0260E85}" type="datetimeFigureOut">
              <a:rPr lang="en-US" smtClean="0">
                <a:solidFill>
                  <a:prstClr val="black">
                    <a:tint val="95000"/>
                  </a:prstClr>
                </a:solidFill>
              </a:rPr>
              <a:pPr/>
              <a:t>10/14/2017</a:t>
            </a:fld>
            <a:endParaRPr lang="en-US">
              <a:solidFill>
                <a:prstClr val="black">
                  <a:tint val="95000"/>
                </a:prstClr>
              </a:solidFill>
            </a:endParaRPr>
          </a:p>
        </p:txBody>
      </p:sp>
      <p:sp>
        <p:nvSpPr>
          <p:cNvPr id="5" name="Footer Placeholder 4"/>
          <p:cNvSpPr>
            <a:spLocks noGrp="1"/>
          </p:cNvSpPr>
          <p:nvPr>
            <p:ph type="ftr" sz="quarter" idx="11"/>
          </p:nvPr>
        </p:nvSpPr>
        <p:spPr>
          <a:xfrm>
            <a:off x="2640597" y="6377459"/>
            <a:ext cx="3836404" cy="365125"/>
          </a:xfrm>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1623675A-7AD4-4CB8-A7A0-ECECABD752C1}"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3504972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2CB3967-0AB5-4EB7-BAAF-F7A1C0260E85}" type="datetimeFigureOut">
              <a:rPr lang="en-US" smtClean="0"/>
              <a:t>10/14/2017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3675A-7AD4-4CB8-A7A0-ECECABD752C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2CB3967-0AB5-4EB7-BAAF-F7A1C0260E85}" type="datetimeFigureOut">
              <a:rPr lang="en-US" smtClean="0"/>
              <a:t>10/14/2017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23675A-7AD4-4CB8-A7A0-ECECABD752C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2CB3967-0AB5-4EB7-BAAF-F7A1C0260E85}" type="datetimeFigureOut">
              <a:rPr lang="en-US" smtClean="0"/>
              <a:t>10/14/2017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23675A-7AD4-4CB8-A7A0-ECECABD752C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CB3967-0AB5-4EB7-BAAF-F7A1C0260E85}" type="datetimeFigureOut">
              <a:rPr lang="en-US" smtClean="0"/>
              <a:t>10/14/2017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23675A-7AD4-4CB8-A7A0-ECECABD752C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2CB3967-0AB5-4EB7-BAAF-F7A1C0260E85}" type="datetimeFigureOut">
              <a:rPr lang="en-US" smtClean="0"/>
              <a:t>10/14/2017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3675A-7AD4-4CB8-A7A0-ECECABD752C1}"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E2CB3967-0AB5-4EB7-BAAF-F7A1C0260E85}" type="datetimeFigureOut">
              <a:rPr lang="en-US" smtClean="0"/>
              <a:t>10/14/2017</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1623675A-7AD4-4CB8-A7A0-ECECABD752C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E2CB3967-0AB5-4EB7-BAAF-F7A1C0260E85}" type="datetimeFigureOut">
              <a:rPr lang="en-US" smtClean="0"/>
              <a:t>10/14/2017</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1623675A-7AD4-4CB8-A7A0-ECECABD752C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E2CB3967-0AB5-4EB7-BAAF-F7A1C0260E85}" type="datetimeFigureOut">
              <a:rPr lang="en-US" smtClean="0">
                <a:solidFill>
                  <a:prstClr val="black">
                    <a:tint val="95000"/>
                  </a:prstClr>
                </a:solidFill>
              </a:rPr>
              <a:pPr/>
              <a:t>10/14/2017</a:t>
            </a:fld>
            <a:endParaRPr lang="en-US">
              <a:solidFill>
                <a:prstClr val="black">
                  <a:tint val="95000"/>
                </a:prstClr>
              </a:solidFill>
            </a:endParaRP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solidFill>
                <a:prstClr val="black">
                  <a:tint val="95000"/>
                </a:prstClr>
              </a:solidFill>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1623675A-7AD4-4CB8-A7A0-ECECABD752C1}"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312193282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E2CB3967-0AB5-4EB7-BAAF-F7A1C0260E85}" type="datetimeFigureOut">
              <a:rPr lang="en-US" smtClean="0">
                <a:solidFill>
                  <a:prstClr val="black">
                    <a:tint val="95000"/>
                  </a:prstClr>
                </a:solidFill>
              </a:rPr>
              <a:pPr/>
              <a:t>10/14/2017</a:t>
            </a:fld>
            <a:endParaRPr lang="en-US">
              <a:solidFill>
                <a:prstClr val="black">
                  <a:tint val="95000"/>
                </a:prstClr>
              </a:solidFill>
            </a:endParaRP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solidFill>
                <a:prstClr val="black">
                  <a:tint val="95000"/>
                </a:prstClr>
              </a:solidFill>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1623675A-7AD4-4CB8-A7A0-ECECABD752C1}"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72821745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tm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20.tm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7.gif"/><Relationship Id="rId5" Type="http://schemas.openxmlformats.org/officeDocument/2006/relationships/image" Target="../media/image6.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Utility Poles failures in relation to soil and terrain</a:t>
            </a:r>
            <a:endParaRPr lang="en-US" dirty="0"/>
          </a:p>
        </p:txBody>
      </p:sp>
      <p:sp>
        <p:nvSpPr>
          <p:cNvPr id="3" name="Subtitle 2"/>
          <p:cNvSpPr>
            <a:spLocks noGrp="1"/>
          </p:cNvSpPr>
          <p:nvPr>
            <p:ph type="subTitle" idx="1"/>
          </p:nvPr>
        </p:nvSpPr>
        <p:spPr/>
        <p:txBody>
          <a:bodyPr/>
          <a:lstStyle/>
          <a:p>
            <a:r>
              <a:rPr lang="en-US" dirty="0" smtClean="0"/>
              <a:t>Analyzing utility pole relationships with soil hydrography and terrain</a:t>
            </a:r>
            <a:endParaRPr lang="en-US" dirty="0"/>
          </a:p>
        </p:txBody>
      </p:sp>
      <p:sp>
        <p:nvSpPr>
          <p:cNvPr id="4" name="Subtitle 2"/>
          <p:cNvSpPr txBox="1">
            <a:spLocks/>
          </p:cNvSpPr>
          <p:nvPr/>
        </p:nvSpPr>
        <p:spPr>
          <a:xfrm>
            <a:off x="4163626" y="5257800"/>
            <a:ext cx="4904173" cy="1499616"/>
          </a:xfrm>
          <a:prstGeom prst="rect">
            <a:avLst/>
          </a:prstGeom>
        </p:spPr>
        <p:txBody>
          <a:bodyPr vert="horz" lIns="118872" tIns="0" rIns="45720" bIns="0" rtlCol="0" anchor="b">
            <a:normAutofit/>
          </a:bodyPr>
          <a:lstStyle>
            <a:lvl1pPr marL="0" indent="0" algn="l" rtl="0" eaLnBrk="1" latinLnBrk="0" hangingPunct="1">
              <a:spcBef>
                <a:spcPts val="0"/>
              </a:spcBef>
              <a:buClr>
                <a:schemeClr val="accent1"/>
              </a:buClr>
              <a:buSzPct val="80000"/>
              <a:buFont typeface="Wingdings 2"/>
              <a:buNone/>
              <a:defRPr kumimoji="0" sz="2000" kern="1200">
                <a:solidFill>
                  <a:srgbClr val="FFFFFF"/>
                </a:solidFill>
                <a:latin typeface="+mn-lt"/>
                <a:ea typeface="+mn-ea"/>
                <a:cs typeface="+mn-cs"/>
              </a:defRPr>
            </a:lvl1pPr>
            <a:lvl2pPr marL="457200" indent="0" algn="ctr" rtl="0" eaLnBrk="1" latinLnBrk="0" hangingPunct="1">
              <a:spcBef>
                <a:spcPct val="20000"/>
              </a:spcBef>
              <a:buClr>
                <a:schemeClr val="accent2"/>
              </a:buClr>
              <a:buSzPct val="90000"/>
              <a:buFont typeface="Wingdings"/>
              <a:buNone/>
              <a:defRPr kumimoji="0" sz="2800" kern="1200">
                <a:solidFill>
                  <a:schemeClr val="tx1">
                    <a:tint val="75000"/>
                  </a:schemeClr>
                </a:solidFill>
                <a:latin typeface="+mn-lt"/>
                <a:ea typeface="+mn-ea"/>
                <a:cs typeface="+mn-cs"/>
              </a:defRPr>
            </a:lvl2pPr>
            <a:lvl3pPr marL="914400" indent="0" algn="ctr" rtl="0" eaLnBrk="1" latinLnBrk="0" hangingPunct="1">
              <a:spcBef>
                <a:spcPct val="20000"/>
              </a:spcBef>
              <a:buClr>
                <a:schemeClr val="accent3"/>
              </a:buClr>
              <a:buFont typeface="Arial"/>
              <a:buNone/>
              <a:defRPr kumimoji="0" sz="2400" kern="1200">
                <a:solidFill>
                  <a:schemeClr val="tx1">
                    <a:tint val="75000"/>
                  </a:schemeClr>
                </a:solidFill>
                <a:latin typeface="+mn-lt"/>
                <a:ea typeface="+mn-ea"/>
                <a:cs typeface="+mn-cs"/>
              </a:defRPr>
            </a:lvl3pPr>
            <a:lvl4pPr marL="1371600" indent="0" algn="ctr" rtl="0" eaLnBrk="1" latinLnBrk="0" hangingPunct="1">
              <a:spcBef>
                <a:spcPct val="20000"/>
              </a:spcBef>
              <a:buClr>
                <a:schemeClr val="accent4"/>
              </a:buClr>
              <a:buFont typeface="Arial"/>
              <a:buNone/>
              <a:defRPr kumimoji="0" sz="2000" kern="1200">
                <a:solidFill>
                  <a:schemeClr val="tx1">
                    <a:tint val="75000"/>
                  </a:schemeClr>
                </a:solidFill>
                <a:latin typeface="+mn-lt"/>
                <a:ea typeface="+mn-ea"/>
                <a:cs typeface="+mn-cs"/>
              </a:defRPr>
            </a:lvl4pPr>
            <a:lvl5pPr marL="1828800" indent="0" algn="ctr" rtl="0" eaLnBrk="1" latinLnBrk="0" hangingPunct="1">
              <a:spcBef>
                <a:spcPct val="20000"/>
              </a:spcBef>
              <a:buClr>
                <a:schemeClr val="accent5"/>
              </a:buClr>
              <a:buFont typeface="Wingdings 3"/>
              <a:buNone/>
              <a:defRPr kumimoji="0" lang="en-US" sz="2000" kern="1200">
                <a:solidFill>
                  <a:schemeClr val="tx1">
                    <a:tint val="75000"/>
                  </a:schemeClr>
                </a:solidFill>
                <a:latin typeface="+mn-lt"/>
                <a:ea typeface="+mn-ea"/>
                <a:cs typeface="+mn-cs"/>
              </a:defRPr>
            </a:lvl5pPr>
            <a:lvl6pPr marL="2286000" indent="0" algn="ctr" rtl="0" eaLnBrk="1" latinLnBrk="0" hangingPunct="1">
              <a:spcBef>
                <a:spcPct val="20000"/>
              </a:spcBef>
              <a:buClr>
                <a:schemeClr val="accent6"/>
              </a:buClr>
              <a:buSzPct val="100000"/>
              <a:buFont typeface="Wingdings 2"/>
              <a:buNone/>
              <a:defRPr kumimoji="0" sz="2000" kern="1200">
                <a:solidFill>
                  <a:schemeClr val="tx1">
                    <a:tint val="75000"/>
                  </a:schemeClr>
                </a:solidFill>
                <a:latin typeface="+mn-lt"/>
                <a:ea typeface="+mn-ea"/>
                <a:cs typeface="+mn-cs"/>
              </a:defRPr>
            </a:lvl6pPr>
            <a:lvl7pPr marL="2743200" indent="0" algn="ctr" rtl="0" eaLnBrk="1" latinLnBrk="0" hangingPunct="1">
              <a:spcBef>
                <a:spcPct val="20000"/>
              </a:spcBef>
              <a:buClr>
                <a:schemeClr val="accent1"/>
              </a:buClr>
              <a:buSzPct val="100000"/>
              <a:buFont typeface="Wingdings 2"/>
              <a:buNone/>
              <a:defRPr kumimoji="0" sz="1800" kern="1200">
                <a:solidFill>
                  <a:schemeClr val="tx1">
                    <a:tint val="75000"/>
                  </a:schemeClr>
                </a:solidFill>
                <a:latin typeface="+mn-lt"/>
                <a:ea typeface="+mn-ea"/>
                <a:cs typeface="+mn-cs"/>
              </a:defRPr>
            </a:lvl7pPr>
            <a:lvl8pPr marL="3200400" indent="0" algn="ctr" rtl="0" eaLnBrk="1" latinLnBrk="0" hangingPunct="1">
              <a:spcBef>
                <a:spcPct val="20000"/>
              </a:spcBef>
              <a:buClr>
                <a:schemeClr val="accent2"/>
              </a:buClr>
              <a:buFont typeface="Wingdings 2" pitchFamily="18" charset="2"/>
              <a:buNone/>
              <a:defRPr kumimoji="0" sz="1800" kern="1200">
                <a:solidFill>
                  <a:schemeClr val="tx1">
                    <a:tint val="75000"/>
                  </a:schemeClr>
                </a:solidFill>
                <a:latin typeface="+mn-lt"/>
                <a:ea typeface="+mn-ea"/>
                <a:cs typeface="+mn-cs"/>
              </a:defRPr>
            </a:lvl8pPr>
            <a:lvl9pPr marL="3657600" indent="0" algn="ctr" rtl="0" eaLnBrk="1" latinLnBrk="0" hangingPunct="1">
              <a:spcBef>
                <a:spcPct val="20000"/>
              </a:spcBef>
              <a:buClr>
                <a:schemeClr val="accent3"/>
              </a:buClr>
              <a:buFont typeface="Wingdings 2" pitchFamily="18" charset="2"/>
              <a:buNone/>
              <a:defRPr kumimoji="0" sz="1800" kern="1200" baseline="0">
                <a:solidFill>
                  <a:schemeClr val="tx1">
                    <a:tint val="75000"/>
                  </a:schemeClr>
                </a:solidFill>
                <a:latin typeface="+mn-lt"/>
                <a:ea typeface="+mn-ea"/>
                <a:cs typeface="+mn-cs"/>
              </a:defRPr>
            </a:lvl9pPr>
            <a:extLst/>
          </a:lstStyle>
          <a:p>
            <a:pPr algn="r"/>
            <a:r>
              <a:rPr lang="en-US" dirty="0" smtClean="0"/>
              <a:t>Timothy Tabor</a:t>
            </a:r>
            <a:endParaRPr lang="en-US" dirty="0"/>
          </a:p>
        </p:txBody>
      </p:sp>
      <p:sp>
        <p:nvSpPr>
          <p:cNvPr id="5" name="Subtitle 2"/>
          <p:cNvSpPr txBox="1">
            <a:spLocks/>
          </p:cNvSpPr>
          <p:nvPr/>
        </p:nvSpPr>
        <p:spPr>
          <a:xfrm>
            <a:off x="63622" y="5257800"/>
            <a:ext cx="4904173" cy="1499616"/>
          </a:xfrm>
          <a:prstGeom prst="rect">
            <a:avLst/>
          </a:prstGeom>
        </p:spPr>
        <p:txBody>
          <a:bodyPr vert="horz" lIns="118872" tIns="0" rIns="45720" bIns="0" rtlCol="0" anchor="b">
            <a:normAutofit/>
          </a:bodyPr>
          <a:lstStyle>
            <a:lvl1pPr marL="0" indent="0" algn="l" rtl="0" eaLnBrk="1" latinLnBrk="0" hangingPunct="1">
              <a:spcBef>
                <a:spcPts val="0"/>
              </a:spcBef>
              <a:buClr>
                <a:schemeClr val="accent1"/>
              </a:buClr>
              <a:buSzPct val="80000"/>
              <a:buFont typeface="Wingdings 2"/>
              <a:buNone/>
              <a:defRPr kumimoji="0" sz="2000" kern="1200">
                <a:solidFill>
                  <a:srgbClr val="FFFFFF"/>
                </a:solidFill>
                <a:latin typeface="+mn-lt"/>
                <a:ea typeface="+mn-ea"/>
                <a:cs typeface="+mn-cs"/>
              </a:defRPr>
            </a:lvl1pPr>
            <a:lvl2pPr marL="457200" indent="0" algn="ctr" rtl="0" eaLnBrk="1" latinLnBrk="0" hangingPunct="1">
              <a:spcBef>
                <a:spcPct val="20000"/>
              </a:spcBef>
              <a:buClr>
                <a:schemeClr val="accent2"/>
              </a:buClr>
              <a:buSzPct val="90000"/>
              <a:buFont typeface="Wingdings"/>
              <a:buNone/>
              <a:defRPr kumimoji="0" sz="2800" kern="1200">
                <a:solidFill>
                  <a:schemeClr val="tx1">
                    <a:tint val="75000"/>
                  </a:schemeClr>
                </a:solidFill>
                <a:latin typeface="+mn-lt"/>
                <a:ea typeface="+mn-ea"/>
                <a:cs typeface="+mn-cs"/>
              </a:defRPr>
            </a:lvl2pPr>
            <a:lvl3pPr marL="914400" indent="0" algn="ctr" rtl="0" eaLnBrk="1" latinLnBrk="0" hangingPunct="1">
              <a:spcBef>
                <a:spcPct val="20000"/>
              </a:spcBef>
              <a:buClr>
                <a:schemeClr val="accent3"/>
              </a:buClr>
              <a:buFont typeface="Arial"/>
              <a:buNone/>
              <a:defRPr kumimoji="0" sz="2400" kern="1200">
                <a:solidFill>
                  <a:schemeClr val="tx1">
                    <a:tint val="75000"/>
                  </a:schemeClr>
                </a:solidFill>
                <a:latin typeface="+mn-lt"/>
                <a:ea typeface="+mn-ea"/>
                <a:cs typeface="+mn-cs"/>
              </a:defRPr>
            </a:lvl3pPr>
            <a:lvl4pPr marL="1371600" indent="0" algn="ctr" rtl="0" eaLnBrk="1" latinLnBrk="0" hangingPunct="1">
              <a:spcBef>
                <a:spcPct val="20000"/>
              </a:spcBef>
              <a:buClr>
                <a:schemeClr val="accent4"/>
              </a:buClr>
              <a:buFont typeface="Arial"/>
              <a:buNone/>
              <a:defRPr kumimoji="0" sz="2000" kern="1200">
                <a:solidFill>
                  <a:schemeClr val="tx1">
                    <a:tint val="75000"/>
                  </a:schemeClr>
                </a:solidFill>
                <a:latin typeface="+mn-lt"/>
                <a:ea typeface="+mn-ea"/>
                <a:cs typeface="+mn-cs"/>
              </a:defRPr>
            </a:lvl4pPr>
            <a:lvl5pPr marL="1828800" indent="0" algn="ctr" rtl="0" eaLnBrk="1" latinLnBrk="0" hangingPunct="1">
              <a:spcBef>
                <a:spcPct val="20000"/>
              </a:spcBef>
              <a:buClr>
                <a:schemeClr val="accent5"/>
              </a:buClr>
              <a:buFont typeface="Wingdings 3"/>
              <a:buNone/>
              <a:defRPr kumimoji="0" lang="en-US" sz="2000" kern="1200">
                <a:solidFill>
                  <a:schemeClr val="tx1">
                    <a:tint val="75000"/>
                  </a:schemeClr>
                </a:solidFill>
                <a:latin typeface="+mn-lt"/>
                <a:ea typeface="+mn-ea"/>
                <a:cs typeface="+mn-cs"/>
              </a:defRPr>
            </a:lvl5pPr>
            <a:lvl6pPr marL="2286000" indent="0" algn="ctr" rtl="0" eaLnBrk="1" latinLnBrk="0" hangingPunct="1">
              <a:spcBef>
                <a:spcPct val="20000"/>
              </a:spcBef>
              <a:buClr>
                <a:schemeClr val="accent6"/>
              </a:buClr>
              <a:buSzPct val="100000"/>
              <a:buFont typeface="Wingdings 2"/>
              <a:buNone/>
              <a:defRPr kumimoji="0" sz="2000" kern="1200">
                <a:solidFill>
                  <a:schemeClr val="tx1">
                    <a:tint val="75000"/>
                  </a:schemeClr>
                </a:solidFill>
                <a:latin typeface="+mn-lt"/>
                <a:ea typeface="+mn-ea"/>
                <a:cs typeface="+mn-cs"/>
              </a:defRPr>
            </a:lvl6pPr>
            <a:lvl7pPr marL="2743200" indent="0" algn="ctr" rtl="0" eaLnBrk="1" latinLnBrk="0" hangingPunct="1">
              <a:spcBef>
                <a:spcPct val="20000"/>
              </a:spcBef>
              <a:buClr>
                <a:schemeClr val="accent1"/>
              </a:buClr>
              <a:buSzPct val="100000"/>
              <a:buFont typeface="Wingdings 2"/>
              <a:buNone/>
              <a:defRPr kumimoji="0" sz="1800" kern="1200">
                <a:solidFill>
                  <a:schemeClr val="tx1">
                    <a:tint val="75000"/>
                  </a:schemeClr>
                </a:solidFill>
                <a:latin typeface="+mn-lt"/>
                <a:ea typeface="+mn-ea"/>
                <a:cs typeface="+mn-cs"/>
              </a:defRPr>
            </a:lvl7pPr>
            <a:lvl8pPr marL="3200400" indent="0" algn="ctr" rtl="0" eaLnBrk="1" latinLnBrk="0" hangingPunct="1">
              <a:spcBef>
                <a:spcPct val="20000"/>
              </a:spcBef>
              <a:buClr>
                <a:schemeClr val="accent2"/>
              </a:buClr>
              <a:buFont typeface="Wingdings 2" pitchFamily="18" charset="2"/>
              <a:buNone/>
              <a:defRPr kumimoji="0" sz="1800" kern="1200">
                <a:solidFill>
                  <a:schemeClr val="tx1">
                    <a:tint val="75000"/>
                  </a:schemeClr>
                </a:solidFill>
                <a:latin typeface="+mn-lt"/>
                <a:ea typeface="+mn-ea"/>
                <a:cs typeface="+mn-cs"/>
              </a:defRPr>
            </a:lvl8pPr>
            <a:lvl9pPr marL="3657600" indent="0" algn="ctr" rtl="0" eaLnBrk="1" latinLnBrk="0" hangingPunct="1">
              <a:spcBef>
                <a:spcPct val="20000"/>
              </a:spcBef>
              <a:buClr>
                <a:schemeClr val="accent3"/>
              </a:buClr>
              <a:buFont typeface="Wingdings 2" pitchFamily="18" charset="2"/>
              <a:buNone/>
              <a:defRPr kumimoji="0" sz="1800" kern="1200" baseline="0">
                <a:solidFill>
                  <a:schemeClr val="tx1">
                    <a:tint val="75000"/>
                  </a:schemeClr>
                </a:solidFill>
                <a:latin typeface="+mn-lt"/>
                <a:ea typeface="+mn-ea"/>
                <a:cs typeface="+mn-cs"/>
              </a:defRPr>
            </a:lvl9pPr>
            <a:extLst/>
          </a:lstStyle>
          <a:p>
            <a:endParaRPr lang="en-US" dirty="0"/>
          </a:p>
        </p:txBody>
      </p:sp>
    </p:spTree>
    <p:extLst>
      <p:ext uri="{BB962C8B-B14F-4D97-AF65-F5344CB8AC3E}">
        <p14:creationId xmlns:p14="http://schemas.microsoft.com/office/powerpoint/2010/main" val="1662583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Soil Data</a:t>
            </a:r>
            <a:endParaRPr lang="en-US" dirty="0"/>
          </a:p>
        </p:txBody>
      </p:sp>
      <p:sp>
        <p:nvSpPr>
          <p:cNvPr id="4" name="Text Placeholder 3"/>
          <p:cNvSpPr>
            <a:spLocks noGrp="1"/>
          </p:cNvSpPr>
          <p:nvPr>
            <p:ph type="body" sz="half" idx="2"/>
          </p:nvPr>
        </p:nvSpPr>
        <p:spPr/>
        <p:txBody>
          <a:bodyPr/>
          <a:lstStyle/>
          <a:p>
            <a:pPr marL="285750" indent="-285750">
              <a:buFont typeface="Arial" panose="020B0604020202020204" pitchFamily="34" charset="0"/>
              <a:buChar char="•"/>
            </a:pPr>
            <a:r>
              <a:rPr lang="en-US" dirty="0" smtClean="0"/>
              <a:t>Downloaded SSURGO from United States Department of Agriculture (USDA) – Natural Resources Conservation Service</a:t>
            </a:r>
          </a:p>
          <a:p>
            <a:endParaRPr lang="en-US" dirty="0"/>
          </a:p>
          <a:p>
            <a:pPr marL="285750" indent="-285750">
              <a:buFont typeface="Arial" panose="020B0604020202020204" pitchFamily="34" charset="0"/>
              <a:buChar char="•"/>
            </a:pPr>
            <a:r>
              <a:rPr lang="en-US" dirty="0" smtClean="0"/>
              <a:t>Comes as tabular data which must be referenced to an Access template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Use the Soil Data Viewer tool to display in ArcGIS</a:t>
            </a:r>
          </a:p>
          <a:p>
            <a:endParaRPr lang="en-US" dirty="0" smtClean="0"/>
          </a:p>
          <a:p>
            <a:pPr marL="285750" indent="-285750">
              <a:buFont typeface="Arial" panose="020B0604020202020204" pitchFamily="34" charset="0"/>
              <a:buChar char="•"/>
            </a:pPr>
            <a:r>
              <a:rPr lang="en-US" dirty="0" smtClean="0"/>
              <a:t>Old project used STATSGO – state level</a:t>
            </a:r>
            <a:endParaRPr lang="en-US" dirty="0"/>
          </a:p>
          <a:p>
            <a:pPr marL="285750" indent="-285750">
              <a:buFont typeface="Arial" panose="020B0604020202020204" pitchFamily="34" charset="0"/>
              <a:buChar char="•"/>
            </a:pPr>
            <a:endParaRPr lang="en-US"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9455" y="1580223"/>
            <a:ext cx="1899199" cy="2796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5719" y="1580223"/>
            <a:ext cx="4078281" cy="5277775"/>
          </a:xfrm>
          <a:prstGeom prst="rect">
            <a:avLst/>
          </a:prstGeom>
        </p:spPr>
      </p:pic>
    </p:spTree>
    <p:extLst>
      <p:ext uri="{BB962C8B-B14F-4D97-AF65-F5344CB8AC3E}">
        <p14:creationId xmlns:p14="http://schemas.microsoft.com/office/powerpoint/2010/main" val="21352453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Elevation Data</a:t>
            </a:r>
            <a:endParaRPr lang="en-US" dirty="0"/>
          </a:p>
        </p:txBody>
      </p:sp>
      <p:sp>
        <p:nvSpPr>
          <p:cNvPr id="4" name="Text Placeholder 3"/>
          <p:cNvSpPr>
            <a:spLocks noGrp="1"/>
          </p:cNvSpPr>
          <p:nvPr>
            <p:ph type="body" sz="half" idx="2"/>
          </p:nvPr>
        </p:nvSpPr>
        <p:spPr/>
        <p:txBody>
          <a:bodyPr/>
          <a:lstStyle/>
          <a:p>
            <a:pPr marL="285750" indent="-285750">
              <a:buFont typeface="Arial" panose="020B0604020202020204" pitchFamily="34" charset="0"/>
              <a:buChar char="•"/>
            </a:pPr>
            <a:r>
              <a:rPr lang="en-US" dirty="0" smtClean="0"/>
              <a:t>1m resolution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Generated from raw LIDAR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Collected between 2006 and 2012</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Used to for aspect and slope layers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p:txBody>
      </p:sp>
      <p:grpSp>
        <p:nvGrpSpPr>
          <p:cNvPr id="6" name="Group 5"/>
          <p:cNvGrpSpPr/>
          <p:nvPr/>
        </p:nvGrpSpPr>
        <p:grpSpPr>
          <a:xfrm>
            <a:off x="3008376" y="2100181"/>
            <a:ext cx="6026534" cy="3299458"/>
            <a:chOff x="3008376" y="1597261"/>
            <a:chExt cx="6026534" cy="3299458"/>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8376" y="1597261"/>
              <a:ext cx="6026534" cy="3002171"/>
            </a:xfrm>
            <a:prstGeom prst="rect">
              <a:avLst/>
            </a:prstGeom>
          </p:spPr>
        </p:pic>
        <p:sp>
          <p:nvSpPr>
            <p:cNvPr id="8" name="TextBox 7"/>
            <p:cNvSpPr txBox="1"/>
            <p:nvPr/>
          </p:nvSpPr>
          <p:spPr>
            <a:xfrm>
              <a:off x="5655459" y="4619720"/>
              <a:ext cx="3379451" cy="276999"/>
            </a:xfrm>
            <a:prstGeom prst="rect">
              <a:avLst/>
            </a:prstGeom>
            <a:noFill/>
          </p:spPr>
          <p:txBody>
            <a:bodyPr wrap="none" rtlCol="0">
              <a:spAutoFit/>
            </a:bodyPr>
            <a:lstStyle/>
            <a:p>
              <a:r>
                <a:rPr lang="en-US" sz="1200" dirty="0" smtClean="0"/>
                <a:t>ArcGIS model to generate aspect and slope </a:t>
              </a:r>
              <a:r>
                <a:rPr lang="en-US" sz="1200" dirty="0" err="1" smtClean="0"/>
                <a:t>rasters</a:t>
              </a:r>
              <a:endParaRPr lang="en-US" sz="1200" dirty="0"/>
            </a:p>
          </p:txBody>
        </p:sp>
      </p:grpSp>
    </p:spTree>
    <p:extLst>
      <p:ext uri="{BB962C8B-B14F-4D97-AF65-F5344CB8AC3E}">
        <p14:creationId xmlns:p14="http://schemas.microsoft.com/office/powerpoint/2010/main" val="21352453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Statistics</a:t>
            </a:r>
            <a:endParaRPr lang="en-US" dirty="0"/>
          </a:p>
        </p:txBody>
      </p:sp>
      <p:sp>
        <p:nvSpPr>
          <p:cNvPr id="4" name="Text Placeholder 3"/>
          <p:cNvSpPr>
            <a:spLocks noGrp="1"/>
          </p:cNvSpPr>
          <p:nvPr>
            <p:ph type="body" sz="half" idx="2"/>
          </p:nvPr>
        </p:nvSpPr>
        <p:spPr/>
        <p:txBody>
          <a:bodyPr>
            <a:normAutofit/>
          </a:bodyPr>
          <a:lstStyle/>
          <a:p>
            <a:pPr marL="285750" indent="-285750">
              <a:buFont typeface="Arial" panose="020B0604020202020204" pitchFamily="34" charset="0"/>
              <a:buChar char="•"/>
            </a:pPr>
            <a:r>
              <a:rPr lang="en-US" dirty="0" smtClean="0"/>
              <a:t>Compared to previous study with different soil data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Higher percentage of rejects in poorly drained areas</a:t>
            </a:r>
          </a:p>
          <a:p>
            <a:endParaRPr lang="en-US" dirty="0"/>
          </a:p>
          <a:p>
            <a:r>
              <a:rPr lang="en-US" dirty="0" smtClean="0"/>
              <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p:txBody>
      </p:sp>
      <p:pic>
        <p:nvPicPr>
          <p:cNvPr id="3" name="Picture 2"/>
          <p:cNvPicPr>
            <a:picLocks noChangeAspect="1"/>
          </p:cNvPicPr>
          <p:nvPr/>
        </p:nvPicPr>
        <p:blipFill>
          <a:blip r:embed="rId3"/>
          <a:stretch>
            <a:fillRect/>
          </a:stretch>
        </p:blipFill>
        <p:spPr>
          <a:xfrm>
            <a:off x="3032688" y="2636166"/>
            <a:ext cx="5969307" cy="1809843"/>
          </a:xfrm>
          <a:prstGeom prst="rect">
            <a:avLst/>
          </a:prstGeom>
        </p:spPr>
      </p:pic>
    </p:spTree>
    <p:extLst>
      <p:ext uri="{BB962C8B-B14F-4D97-AF65-F5344CB8AC3E}">
        <p14:creationId xmlns:p14="http://schemas.microsoft.com/office/powerpoint/2010/main" val="36264944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Cox Proportional-Hazards Regression</a:t>
            </a:r>
            <a:endParaRPr lang="en-US" dirty="0"/>
          </a:p>
        </p:txBody>
      </p:sp>
      <p:sp>
        <p:nvSpPr>
          <p:cNvPr id="3" name="Content Placeholder 2"/>
          <p:cNvSpPr>
            <a:spLocks noGrp="1"/>
          </p:cNvSpPr>
          <p:nvPr>
            <p:ph idx="1"/>
          </p:nvPr>
        </p:nvSpPr>
        <p:spPr/>
        <p:txBody>
          <a:bodyPr>
            <a:normAutofit/>
          </a:bodyPr>
          <a:lstStyle/>
          <a:p>
            <a:r>
              <a:rPr lang="en-US" dirty="0" smtClean="0"/>
              <a:t>Used to investigate effects of several variables upon time to failure</a:t>
            </a:r>
          </a:p>
          <a:p>
            <a:endParaRPr lang="en-US" dirty="0"/>
          </a:p>
          <a:p>
            <a:r>
              <a:rPr lang="en-US" dirty="0" smtClean="0"/>
              <a:t>Gives risk between subjects – not absolute</a:t>
            </a:r>
          </a:p>
          <a:p>
            <a:endParaRPr lang="en-US" dirty="0"/>
          </a:p>
          <a:p>
            <a:r>
              <a:rPr lang="en-US" dirty="0" smtClean="0"/>
              <a:t>Assumes effects of predictors are constant over time</a:t>
            </a:r>
          </a:p>
          <a:p>
            <a:endParaRPr lang="en-US" dirty="0"/>
          </a:p>
          <a:p>
            <a:endParaRPr lang="en-US" dirty="0" smtClean="0"/>
          </a:p>
        </p:txBody>
      </p:sp>
    </p:spTree>
    <p:extLst>
      <p:ext uri="{BB962C8B-B14F-4D97-AF65-F5344CB8AC3E}">
        <p14:creationId xmlns:p14="http://schemas.microsoft.com/office/powerpoint/2010/main" val="30833540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Results</a:t>
            </a:r>
            <a:endParaRPr lang="en-US" dirty="0"/>
          </a:p>
        </p:txBody>
      </p:sp>
      <p:sp>
        <p:nvSpPr>
          <p:cNvPr id="3" name="Content Placeholder 2"/>
          <p:cNvSpPr>
            <a:spLocks noGrp="1"/>
          </p:cNvSpPr>
          <p:nvPr>
            <p:ph idx="1"/>
          </p:nvPr>
        </p:nvSpPr>
        <p:spPr/>
        <p:txBody>
          <a:bodyPr>
            <a:normAutofit/>
          </a:bodyPr>
          <a:lstStyle/>
          <a:p>
            <a:r>
              <a:rPr lang="en-US" dirty="0" smtClean="0"/>
              <a:t>Aspect and slope not significant</a:t>
            </a:r>
          </a:p>
          <a:p>
            <a:endParaRPr lang="en-US" dirty="0"/>
          </a:p>
          <a:p>
            <a:r>
              <a:rPr lang="en-US" dirty="0" smtClean="0"/>
              <a:t>Slope related to drainage has limited effect</a:t>
            </a:r>
          </a:p>
          <a:p>
            <a:endParaRPr lang="en-US" dirty="0"/>
          </a:p>
          <a:p>
            <a:r>
              <a:rPr lang="en-US" dirty="0" smtClean="0"/>
              <a:t>Most significance is with poorly drained soils</a:t>
            </a:r>
          </a:p>
          <a:p>
            <a:endParaRPr lang="en-US" dirty="0"/>
          </a:p>
          <a:p>
            <a:r>
              <a:rPr lang="en-US" dirty="0" smtClean="0"/>
              <a:t>Best model fit from stratification by decade</a:t>
            </a:r>
          </a:p>
          <a:p>
            <a:endParaRPr lang="en-US" dirty="0"/>
          </a:p>
          <a:p>
            <a:endParaRPr lang="en-US" dirty="0" smtClean="0"/>
          </a:p>
          <a:p>
            <a:endParaRPr lang="en-US" dirty="0"/>
          </a:p>
          <a:p>
            <a:endParaRPr lang="en-US" dirty="0" smtClean="0"/>
          </a:p>
        </p:txBody>
      </p:sp>
    </p:spTree>
    <p:extLst>
      <p:ext uri="{BB962C8B-B14F-4D97-AF65-F5344CB8AC3E}">
        <p14:creationId xmlns:p14="http://schemas.microsoft.com/office/powerpoint/2010/main" val="5726515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Results - 2</a:t>
            </a:r>
            <a:endParaRPr lang="en-US" dirty="0"/>
          </a:p>
        </p:txBody>
      </p:sp>
      <p:sp>
        <p:nvSpPr>
          <p:cNvPr id="3" name="Content Placeholder 2"/>
          <p:cNvSpPr>
            <a:spLocks noGrp="1"/>
          </p:cNvSpPr>
          <p:nvPr>
            <p:ph idx="1"/>
          </p:nvPr>
        </p:nvSpPr>
        <p:spPr/>
        <p:txBody>
          <a:bodyPr>
            <a:normAutofit/>
          </a:bodyPr>
          <a:lstStyle/>
          <a:p>
            <a:r>
              <a:rPr lang="en-US" dirty="0" smtClean="0"/>
              <a:t>Proportional Hazard Matrix</a:t>
            </a:r>
          </a:p>
          <a:p>
            <a:endParaRPr lang="en-US" dirty="0"/>
          </a:p>
          <a:p>
            <a:endParaRPr lang="en-US" dirty="0" smtClean="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758" y="3288914"/>
            <a:ext cx="8335538" cy="2038635"/>
          </a:xfrm>
          <a:prstGeom prst="rect">
            <a:avLst/>
          </a:prstGeom>
          <a:ln w="28575">
            <a:solidFill>
              <a:schemeClr val="tx1"/>
            </a:solidFill>
          </a:ln>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230" y="3288914"/>
            <a:ext cx="8345065" cy="2038635"/>
          </a:xfrm>
          <a:prstGeom prst="rect">
            <a:avLst/>
          </a:prstGeom>
          <a:ln w="28575">
            <a:solidFill>
              <a:schemeClr val="tx1"/>
            </a:solidFill>
          </a:ln>
        </p:spPr>
      </p:pic>
    </p:spTree>
    <p:extLst>
      <p:ext uri="{BB962C8B-B14F-4D97-AF65-F5344CB8AC3E}">
        <p14:creationId xmlns:p14="http://schemas.microsoft.com/office/powerpoint/2010/main" val="151469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4" fill="hold" nodeType="clickEffect">
                                  <p:stCondLst>
                                    <p:cond delay="0"/>
                                  </p:stCondLst>
                                  <p:childTnLst>
                                    <p:animEffect transition="out" filter="wipe(down)">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par>
                                <p:cTn id="12" presetID="22" presetClass="entr" presetSubtype="4"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r>
              <a:rPr lang="en-US" dirty="0" smtClean="0"/>
              <a:t>More attention should be shown to soil type in line design</a:t>
            </a:r>
          </a:p>
          <a:p>
            <a:endParaRPr lang="en-US" dirty="0"/>
          </a:p>
          <a:p>
            <a:r>
              <a:rPr lang="en-US" dirty="0" smtClean="0"/>
              <a:t>Better drained soils should be inspected more often due to increased failure chance</a:t>
            </a:r>
          </a:p>
          <a:p>
            <a:endParaRPr lang="en-US" dirty="0"/>
          </a:p>
          <a:p>
            <a:r>
              <a:rPr lang="en-US" dirty="0" smtClean="0"/>
              <a:t>GIS is a feasible tool for this type of analysis</a:t>
            </a:r>
          </a:p>
          <a:p>
            <a:endParaRPr lang="en-US" dirty="0"/>
          </a:p>
          <a:p>
            <a:endParaRPr lang="en-US" dirty="0" smtClean="0"/>
          </a:p>
        </p:txBody>
      </p:sp>
    </p:spTree>
    <p:extLst>
      <p:ext uri="{BB962C8B-B14F-4D97-AF65-F5344CB8AC3E}">
        <p14:creationId xmlns:p14="http://schemas.microsoft.com/office/powerpoint/2010/main" val="3032719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normAutofit fontScale="92500" lnSpcReduction="10000"/>
          </a:bodyPr>
          <a:lstStyle/>
          <a:p>
            <a:pPr marL="118872" indent="0">
              <a:buNone/>
            </a:pPr>
            <a:r>
              <a:rPr lang="en-US" sz="1200" dirty="0" err="1"/>
              <a:t>Bajestani</a:t>
            </a:r>
            <a:r>
              <a:rPr lang="en-US" sz="1200" dirty="0"/>
              <a:t>, </a:t>
            </a:r>
            <a:r>
              <a:rPr lang="en-US" sz="1200" dirty="0" err="1"/>
              <a:t>Maliheh</a:t>
            </a:r>
            <a:r>
              <a:rPr lang="en-US" sz="1200" dirty="0"/>
              <a:t> </a:t>
            </a:r>
            <a:r>
              <a:rPr lang="en-US" sz="1200" dirty="0" err="1"/>
              <a:t>Aramon</a:t>
            </a:r>
            <a:r>
              <a:rPr lang="en-US" sz="1200" dirty="0"/>
              <a:t>, et al. "Maintenance Resource Planning for Utility Poles in </a:t>
            </a:r>
            <a:r>
              <a:rPr lang="en-US" sz="1200" dirty="0" smtClean="0"/>
              <a:t>a Power </a:t>
            </a:r>
            <a:r>
              <a:rPr lang="en-US" sz="1200" dirty="0"/>
              <a:t>Distribution </a:t>
            </a:r>
            <a:r>
              <a:rPr lang="en-US" sz="1200" dirty="0" err="1"/>
              <a:t>Network".Web</a:t>
            </a:r>
            <a:r>
              <a:rPr lang="en-US" sz="1200" dirty="0" smtClean="0"/>
              <a:t>.</a:t>
            </a:r>
          </a:p>
          <a:p>
            <a:pPr marL="118872" indent="0">
              <a:buNone/>
            </a:pPr>
            <a:endParaRPr lang="en-US" sz="1200" dirty="0"/>
          </a:p>
          <a:p>
            <a:pPr marL="118872" indent="0">
              <a:buNone/>
            </a:pPr>
            <a:r>
              <a:rPr lang="en-US" sz="1200" dirty="0"/>
              <a:t>Gao, Lu. “GIS Application to Investigate Soil Condition Effect on Pavement  Performance.” GIS Hydro 2006. University of Texas at Austin. 	2006. Web. 27 May. 2016</a:t>
            </a:r>
            <a:r>
              <a:rPr lang="en-US" sz="1200" dirty="0" smtClean="0"/>
              <a:t>.</a:t>
            </a:r>
          </a:p>
          <a:p>
            <a:pPr marL="118872" indent="0">
              <a:buNone/>
            </a:pPr>
            <a:endParaRPr lang="en-US" sz="1200" dirty="0"/>
          </a:p>
          <a:p>
            <a:pPr marL="118872" indent="0">
              <a:buNone/>
            </a:pPr>
            <a:r>
              <a:rPr lang="en-US" sz="1200" dirty="0" smtClean="0"/>
              <a:t>Gezer</a:t>
            </a:r>
            <a:r>
              <a:rPr lang="en-US" sz="1200" dirty="0"/>
              <a:t>, </a:t>
            </a:r>
            <a:r>
              <a:rPr lang="en-US" sz="1200" dirty="0" err="1"/>
              <a:t>Engin</a:t>
            </a:r>
            <a:r>
              <a:rPr lang="en-US" sz="1200" dirty="0"/>
              <a:t> </a:t>
            </a:r>
            <a:r>
              <a:rPr lang="en-US" sz="1200" dirty="0" err="1"/>
              <a:t>Derya</a:t>
            </a:r>
            <a:r>
              <a:rPr lang="en-US" sz="1200" dirty="0"/>
              <a:t>, Ali </a:t>
            </a:r>
            <a:r>
              <a:rPr lang="en-US" sz="1200" dirty="0" err="1"/>
              <a:t>Temiz</a:t>
            </a:r>
            <a:r>
              <a:rPr lang="en-US" sz="1200" dirty="0"/>
              <a:t>, and </a:t>
            </a:r>
            <a:r>
              <a:rPr lang="en-US" sz="1200" dirty="0" err="1"/>
              <a:t>Turan</a:t>
            </a:r>
            <a:r>
              <a:rPr lang="en-US" sz="1200" dirty="0"/>
              <a:t> </a:t>
            </a:r>
            <a:r>
              <a:rPr lang="en-US" sz="1200" dirty="0" err="1"/>
              <a:t>Yüksek</a:t>
            </a:r>
            <a:r>
              <a:rPr lang="en-US" sz="1200" dirty="0"/>
              <a:t>. "Inspection of Wooden Poles in Electrical Power Distribution Networks in </a:t>
            </a:r>
            <a:r>
              <a:rPr lang="en-US" sz="1200" dirty="0" err="1"/>
              <a:t>Artvin</a:t>
            </a:r>
            <a:r>
              <a:rPr lang="en-US" sz="1200" dirty="0"/>
              <a:t>, </a:t>
            </a:r>
            <a:r>
              <a:rPr lang="en-US" sz="1200" dirty="0" smtClean="0"/>
              <a:t>Turkey</a:t>
            </a:r>
            <a:r>
              <a:rPr lang="en-US" sz="1200" dirty="0"/>
              <a:t>." Advances in Materials Science and Engineering 2015 (2015): 1-11. Web</a:t>
            </a:r>
            <a:r>
              <a:rPr lang="en-US" sz="1200" dirty="0" smtClean="0"/>
              <a:t>.</a:t>
            </a:r>
          </a:p>
          <a:p>
            <a:pPr marL="118872" indent="0">
              <a:buNone/>
            </a:pPr>
            <a:endParaRPr lang="en-US" sz="1200" dirty="0"/>
          </a:p>
          <a:p>
            <a:pPr marL="118872" indent="0">
              <a:buNone/>
            </a:pPr>
            <a:r>
              <a:rPr lang="en-US" sz="1200" dirty="0" smtClean="0"/>
              <a:t>Johnson</a:t>
            </a:r>
            <a:r>
              <a:rPr lang="en-US" sz="1200" dirty="0"/>
              <a:t>, Alan A., and Randall J. </a:t>
            </a:r>
            <a:r>
              <a:rPr lang="en-US" sz="1200" dirty="0" err="1"/>
              <a:t>Storey</a:t>
            </a:r>
            <a:r>
              <a:rPr lang="en-US" sz="1200" dirty="0"/>
              <a:t>. "Failure Of A Southern Pine Utility Pole. “Technology, Law &amp; Insurance 4.1/2 (1999): Business </a:t>
            </a:r>
            <a:r>
              <a:rPr lang="en-US" sz="1200" dirty="0" smtClean="0"/>
              <a:t>	Source </a:t>
            </a:r>
            <a:r>
              <a:rPr lang="en-US" sz="1200" dirty="0"/>
              <a:t>Premier. Web. 30 May 2016</a:t>
            </a:r>
            <a:r>
              <a:rPr lang="en-US" sz="1200" dirty="0" smtClean="0"/>
              <a:t>.</a:t>
            </a:r>
          </a:p>
          <a:p>
            <a:pPr marL="118872" indent="0">
              <a:buNone/>
            </a:pPr>
            <a:endParaRPr lang="en-US" sz="1200" dirty="0"/>
          </a:p>
          <a:p>
            <a:pPr marL="118872" indent="0">
              <a:buNone/>
            </a:pPr>
            <a:r>
              <a:rPr lang="en-US" sz="1200" dirty="0"/>
              <a:t>Li, H., J. Zhang, and G. </a:t>
            </a:r>
            <a:r>
              <a:rPr lang="en-US" sz="1200" dirty="0" err="1"/>
              <a:t>Bhuyan</a:t>
            </a:r>
            <a:r>
              <a:rPr lang="en-US" sz="1200" dirty="0"/>
              <a:t>. "Reliability Assessment of Electrical Overhead Distribution Wood </a:t>
            </a:r>
            <a:r>
              <a:rPr lang="en-US" sz="1200" dirty="0" err="1"/>
              <a:t>Poles".Web</a:t>
            </a:r>
            <a:r>
              <a:rPr lang="en-US" sz="1200" dirty="0" smtClean="0"/>
              <a:t>.</a:t>
            </a:r>
          </a:p>
          <a:p>
            <a:pPr marL="118872" indent="0">
              <a:buNone/>
            </a:pPr>
            <a:endParaRPr lang="en-US" sz="1200" dirty="0"/>
          </a:p>
          <a:p>
            <a:pPr marL="118872" indent="0">
              <a:buNone/>
            </a:pPr>
            <a:r>
              <a:rPr lang="en-US" sz="1200" dirty="0" err="1"/>
              <a:t>Onyewuchi</a:t>
            </a:r>
            <a:r>
              <a:rPr lang="en-US" sz="1200" dirty="0"/>
              <a:t>, </a:t>
            </a:r>
            <a:r>
              <a:rPr lang="en-US" sz="1200" dirty="0" err="1"/>
              <a:t>Urenna</a:t>
            </a:r>
            <a:r>
              <a:rPr lang="en-US" sz="1200" dirty="0"/>
              <a:t> P., et al. "A Probabilistic Framework for Prioritizing Wood </a:t>
            </a:r>
            <a:r>
              <a:rPr lang="en-US" sz="1200" dirty="0" smtClean="0"/>
              <a:t>Pole Inspections </a:t>
            </a:r>
            <a:r>
              <a:rPr lang="en-US" sz="1200" dirty="0"/>
              <a:t>Given Pole Geospatial Data." IEEE </a:t>
            </a:r>
            <a:r>
              <a:rPr lang="en-US" sz="1200" dirty="0" smtClean="0"/>
              <a:t>	Transactions </a:t>
            </a:r>
            <a:r>
              <a:rPr lang="en-US" sz="1200" dirty="0"/>
              <a:t>on Smart Grid 6.2 (2015): 973-9. Web</a:t>
            </a:r>
            <a:r>
              <a:rPr lang="en-US" sz="1200" dirty="0" smtClean="0"/>
              <a:t>.</a:t>
            </a:r>
          </a:p>
          <a:p>
            <a:pPr marL="118872" indent="0">
              <a:buNone/>
            </a:pPr>
            <a:endParaRPr lang="en-US" sz="1200" dirty="0"/>
          </a:p>
          <a:p>
            <a:pPr marL="118872" indent="0">
              <a:buNone/>
            </a:pPr>
            <a:r>
              <a:rPr lang="en-US" sz="1200" dirty="0" smtClean="0"/>
              <a:t>Rahman</a:t>
            </a:r>
            <a:r>
              <a:rPr lang="en-US" sz="1200" dirty="0"/>
              <a:t>, A., and G. Chattopadhyay. "Soil Factors Behind </a:t>
            </a:r>
            <a:r>
              <a:rPr lang="en-US" sz="1200" dirty="0" smtClean="0"/>
              <a:t>In ground </a:t>
            </a:r>
            <a:r>
              <a:rPr lang="en-US" sz="1200" dirty="0"/>
              <a:t>Decay of Timber Poles: Testing and Interpretation of Results." IEEE </a:t>
            </a:r>
            <a:r>
              <a:rPr lang="en-US" sz="1200" dirty="0" smtClean="0"/>
              <a:t>	Transactions </a:t>
            </a:r>
            <a:r>
              <a:rPr lang="en-US" sz="1200" dirty="0"/>
              <a:t>on Power Delivery 22.3 (2007): 1897-903. Web</a:t>
            </a:r>
            <a:r>
              <a:rPr lang="en-US" sz="1200" dirty="0" smtClean="0"/>
              <a:t>.</a:t>
            </a:r>
          </a:p>
          <a:p>
            <a:pPr marL="118872" indent="0">
              <a:buNone/>
            </a:pPr>
            <a:endParaRPr lang="en-US" sz="1200" dirty="0"/>
          </a:p>
          <a:p>
            <a:pPr marL="118872" indent="0">
              <a:buNone/>
            </a:pPr>
            <a:r>
              <a:rPr lang="en-US" sz="1200" dirty="0" smtClean="0"/>
              <a:t>“</a:t>
            </a:r>
            <a:r>
              <a:rPr lang="en-US" sz="1200" dirty="0"/>
              <a:t>RUS Bulletin 1730B-121.” Rural Utilities Service. United States Department of </a:t>
            </a:r>
            <a:r>
              <a:rPr lang="en-US" sz="1200" dirty="0" smtClean="0"/>
              <a:t> Agriculture</a:t>
            </a:r>
            <a:r>
              <a:rPr lang="en-US" sz="1200" dirty="0"/>
              <a:t>, 13 Aug. 2013. Web. 28 May 2016.</a:t>
            </a:r>
          </a:p>
          <a:p>
            <a:pPr marL="118872" indent="0">
              <a:buNone/>
            </a:pPr>
            <a:endParaRPr lang="en-US" sz="1200" dirty="0"/>
          </a:p>
          <a:p>
            <a:pPr marL="118872" indent="0">
              <a:buNone/>
            </a:pPr>
            <a:r>
              <a:rPr lang="en-US" sz="1200" dirty="0"/>
              <a:t>Ryan, </a:t>
            </a:r>
            <a:r>
              <a:rPr lang="en-US" sz="1200" dirty="0" err="1"/>
              <a:t>Paraic</a:t>
            </a:r>
            <a:r>
              <a:rPr lang="en-US" sz="1200" dirty="0"/>
              <a:t> C., et al. "Reliability Assessment of Power Pole Infrastructure Incorporating Deterioration and Network Maintenance. </a:t>
            </a:r>
            <a:r>
              <a:rPr lang="en-US" sz="1200" dirty="0" smtClean="0"/>
              <a:t>	"</a:t>
            </a:r>
            <a:r>
              <a:rPr lang="en-US" sz="1200" dirty="0"/>
              <a:t>Reliability Engineering &amp; System Safety 132 (2014): 261-73. Web</a:t>
            </a:r>
            <a:r>
              <a:rPr lang="en-US" sz="1200" dirty="0" smtClean="0"/>
              <a:t>.</a:t>
            </a:r>
          </a:p>
          <a:p>
            <a:pPr marL="118872" indent="0">
              <a:buNone/>
            </a:pPr>
            <a:endParaRPr lang="en-US" sz="1200" dirty="0"/>
          </a:p>
          <a:p>
            <a:pPr marL="118872" indent="0">
              <a:buNone/>
            </a:pPr>
            <a:r>
              <a:rPr lang="en-US" sz="1200" dirty="0" err="1"/>
              <a:t>Shafieezadeh</a:t>
            </a:r>
            <a:r>
              <a:rPr lang="en-US" sz="1200" dirty="0"/>
              <a:t>, </a:t>
            </a:r>
            <a:r>
              <a:rPr lang="en-US" sz="1200" dirty="0" err="1"/>
              <a:t>Abdollah</a:t>
            </a:r>
            <a:r>
              <a:rPr lang="en-US" sz="1200" dirty="0"/>
              <a:t>, et al. "Age-Dependent Fragility Models of Utility Wood Poles </a:t>
            </a:r>
            <a:r>
              <a:rPr lang="en-US" sz="1200" dirty="0" smtClean="0"/>
              <a:t>in Power </a:t>
            </a:r>
            <a:r>
              <a:rPr lang="en-US" sz="1200" dirty="0"/>
              <a:t>Distribution Networks Against Extreme </a:t>
            </a:r>
            <a:r>
              <a:rPr lang="en-US" sz="1200" dirty="0" smtClean="0"/>
              <a:t>	Wind </a:t>
            </a:r>
            <a:r>
              <a:rPr lang="en-US" sz="1200" dirty="0"/>
              <a:t>Hazards." IEEE Transactions on Power Delivery 29.1 (2014): 131-9. Web.</a:t>
            </a:r>
          </a:p>
          <a:p>
            <a:pPr marL="118872" indent="0">
              <a:buNone/>
            </a:pPr>
            <a:endParaRPr lang="en-US" sz="1200" dirty="0"/>
          </a:p>
          <a:p>
            <a:pPr marL="118872" indent="0">
              <a:buNone/>
            </a:pPr>
            <a:r>
              <a:rPr lang="en-US" sz="1200" dirty="0" err="1"/>
              <a:t>Yumbe</a:t>
            </a:r>
            <a:r>
              <a:rPr lang="en-US" sz="1200" dirty="0"/>
              <a:t>, Y., T. Hasegawa, and N. Furukawa. "Optimization Method for </a:t>
            </a:r>
            <a:r>
              <a:rPr lang="en-US" sz="1200" dirty="0" smtClean="0"/>
              <a:t>Inspection Scheduling </a:t>
            </a:r>
            <a:r>
              <a:rPr lang="en-US" sz="1200" dirty="0"/>
              <a:t>of Power Distribution Facilities." IEEE </a:t>
            </a:r>
            <a:r>
              <a:rPr lang="en-US" sz="1200" dirty="0" smtClean="0"/>
              <a:t>	Transactions </a:t>
            </a:r>
            <a:r>
              <a:rPr lang="en-US" sz="1200" dirty="0"/>
              <a:t>on Power Delivery 28.3 (2013): 1558-65. Web.</a:t>
            </a:r>
          </a:p>
          <a:p>
            <a:pPr marL="118872" indent="0">
              <a:buNone/>
            </a:pPr>
            <a:endParaRPr lang="en-US" sz="1200" dirty="0"/>
          </a:p>
          <a:p>
            <a:pPr marL="118872" indent="0">
              <a:buNone/>
            </a:pPr>
            <a:endParaRPr lang="en-US" sz="1200" dirty="0" smtClean="0"/>
          </a:p>
          <a:p>
            <a:pPr marL="118872" indent="0">
              <a:buNone/>
            </a:pPr>
            <a:endParaRPr lang="en-US" sz="1200" dirty="0"/>
          </a:p>
          <a:p>
            <a:pPr marL="118872" indent="0">
              <a:buNone/>
            </a:pPr>
            <a:endParaRPr lang="en-US" sz="1200" dirty="0"/>
          </a:p>
          <a:p>
            <a:pPr marL="118872" indent="0">
              <a:buNone/>
            </a:pPr>
            <a:endParaRPr lang="en-US" sz="1200" dirty="0" smtClean="0"/>
          </a:p>
          <a:p>
            <a:pPr marL="118872" indent="0">
              <a:buNone/>
            </a:pPr>
            <a:endParaRPr lang="en-US" sz="1200" dirty="0"/>
          </a:p>
          <a:p>
            <a:pPr marL="118872" indent="0">
              <a:buNone/>
            </a:pPr>
            <a:endParaRPr lang="en-US" dirty="0" smtClean="0"/>
          </a:p>
        </p:txBody>
      </p:sp>
    </p:spTree>
    <p:extLst>
      <p:ext uri="{BB962C8B-B14F-4D97-AF65-F5344CB8AC3E}">
        <p14:creationId xmlns:p14="http://schemas.microsoft.com/office/powerpoint/2010/main" val="32264705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type="body" idx="1"/>
          </p:nvPr>
        </p:nvSpPr>
        <p:spPr>
          <a:xfrm>
            <a:off x="678520" y="3178206"/>
            <a:ext cx="8022336" cy="685800"/>
          </a:xfrm>
        </p:spPr>
        <p:txBody>
          <a:bodyPr>
            <a:normAutofit/>
          </a:bodyPr>
          <a:lstStyle/>
          <a:p>
            <a:pPr marL="118872"/>
            <a:r>
              <a:rPr lang="en-US" dirty="0" smtClean="0"/>
              <a:t>Special Thanks to: Seth Blumsack, Minnesota Power, Mehdi </a:t>
            </a:r>
            <a:r>
              <a:rPr lang="en-US" dirty="0" err="1" smtClean="0"/>
              <a:t>Shahriari</a:t>
            </a:r>
            <a:r>
              <a:rPr lang="en-US" dirty="0" smtClean="0"/>
              <a:t>, Ann Johnston, and Mauricio </a:t>
            </a:r>
            <a:r>
              <a:rPr lang="en-US" dirty="0" err="1" smtClean="0"/>
              <a:t>Fernandes</a:t>
            </a:r>
            <a:r>
              <a:rPr lang="en-US" dirty="0" smtClean="0"/>
              <a:t>.</a:t>
            </a:r>
          </a:p>
        </p:txBody>
      </p:sp>
    </p:spTree>
    <p:extLst>
      <p:ext uri="{BB962C8B-B14F-4D97-AF65-F5344CB8AC3E}">
        <p14:creationId xmlns:p14="http://schemas.microsoft.com/office/powerpoint/2010/main" val="656125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3074" name="Picture 2" descr="C:\Users\Tabor\AppData\Local\Microsoft\Windows\INetCache\IE\349PL58P\Questionmark[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571" b="90000" l="10000" r="92857">
                        <a14:backgroundMark x1="53750" y1="45286" x2="53750" y2="45286"/>
                        <a14:backgroundMark x1="48036" y1="69857" x2="48036" y2="69857"/>
                      </a14:backgroundRemoval>
                    </a14:imgEffect>
                  </a14:imgLayer>
                </a14:imgProps>
              </a:ext>
              <a:ext uri="{28A0092B-C50C-407E-A947-70E740481C1C}">
                <a14:useLocalDpi xmlns:a14="http://schemas.microsoft.com/office/drawing/2010/main" val="0"/>
              </a:ext>
            </a:extLst>
          </a:blip>
          <a:srcRect/>
          <a:stretch>
            <a:fillRect/>
          </a:stretch>
        </p:blipFill>
        <p:spPr bwMode="auto">
          <a:xfrm>
            <a:off x="3382392" y="2909692"/>
            <a:ext cx="2379216" cy="29740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244179" y="6063448"/>
            <a:ext cx="1783180" cy="646331"/>
          </a:xfrm>
          <a:prstGeom prst="rect">
            <a:avLst/>
          </a:prstGeom>
          <a:noFill/>
        </p:spPr>
        <p:txBody>
          <a:bodyPr wrap="none" rtlCol="0">
            <a:spAutoFit/>
          </a:bodyPr>
          <a:lstStyle/>
          <a:p>
            <a:r>
              <a:rPr lang="en-US" dirty="0" smtClean="0"/>
              <a:t>Timothy Tabor</a:t>
            </a:r>
          </a:p>
          <a:p>
            <a:r>
              <a:rPr lang="en-US" dirty="0" smtClean="0"/>
              <a:t>tut150@psu.edu</a:t>
            </a:r>
            <a:endParaRPr lang="en-US" dirty="0"/>
          </a:p>
        </p:txBody>
      </p:sp>
    </p:spTree>
    <p:extLst>
      <p:ext uri="{BB962C8B-B14F-4D97-AF65-F5344CB8AC3E}">
        <p14:creationId xmlns:p14="http://schemas.microsoft.com/office/powerpoint/2010/main" val="13402635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Contents</a:t>
            </a:r>
            <a:endParaRPr lang="en-US" dirty="0"/>
          </a:p>
        </p:txBody>
      </p:sp>
      <p:sp>
        <p:nvSpPr>
          <p:cNvPr id="3" name="Content Placeholder 2"/>
          <p:cNvSpPr>
            <a:spLocks noGrp="1"/>
          </p:cNvSpPr>
          <p:nvPr>
            <p:ph idx="1"/>
          </p:nvPr>
        </p:nvSpPr>
        <p:spPr/>
        <p:txBody>
          <a:bodyPr/>
          <a:lstStyle/>
          <a:p>
            <a:r>
              <a:rPr lang="en-US" dirty="0" smtClean="0"/>
              <a:t>Background</a:t>
            </a:r>
          </a:p>
          <a:p>
            <a:r>
              <a:rPr lang="en-US" dirty="0" smtClean="0"/>
              <a:t>Study Area</a:t>
            </a:r>
          </a:p>
          <a:p>
            <a:r>
              <a:rPr lang="en-US" dirty="0" smtClean="0"/>
              <a:t>Data</a:t>
            </a:r>
          </a:p>
          <a:p>
            <a:r>
              <a:rPr lang="en-US" dirty="0" smtClean="0"/>
              <a:t>Process</a:t>
            </a:r>
          </a:p>
          <a:p>
            <a:r>
              <a:rPr lang="en-US" dirty="0" smtClean="0"/>
              <a:t>Initial Statistics</a:t>
            </a:r>
          </a:p>
          <a:p>
            <a:r>
              <a:rPr lang="en-US" dirty="0" smtClean="0"/>
              <a:t>Cox Regression</a:t>
            </a:r>
          </a:p>
          <a:p>
            <a:r>
              <a:rPr lang="en-US" dirty="0" smtClean="0"/>
              <a:t>Results</a:t>
            </a:r>
          </a:p>
          <a:p>
            <a:r>
              <a:rPr lang="en-US" dirty="0" smtClean="0"/>
              <a:t>Conclusion</a:t>
            </a:r>
          </a:p>
          <a:p>
            <a:r>
              <a:rPr lang="en-US" dirty="0" smtClean="0"/>
              <a:t>Sources</a:t>
            </a:r>
            <a:endParaRPr lang="en-US" dirty="0"/>
          </a:p>
        </p:txBody>
      </p:sp>
    </p:spTree>
    <p:extLst>
      <p:ext uri="{BB962C8B-B14F-4D97-AF65-F5344CB8AC3E}">
        <p14:creationId xmlns:p14="http://schemas.microsoft.com/office/powerpoint/2010/main" val="42560463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Raw Output</a:t>
            </a:r>
            <a:endParaRPr lang="en-US" dirty="0"/>
          </a:p>
        </p:txBody>
      </p:sp>
      <p:sp>
        <p:nvSpPr>
          <p:cNvPr id="4" name="Text Placeholder 3"/>
          <p:cNvSpPr>
            <a:spLocks noGrp="1"/>
          </p:cNvSpPr>
          <p:nvPr>
            <p:ph type="body" sz="half" idx="2"/>
          </p:nvPr>
        </p:nvSpPr>
        <p:spPr/>
        <p:txBody>
          <a:bodyPr>
            <a:normAutofit/>
          </a:bodyPr>
          <a:lstStyle/>
          <a:p>
            <a:pPr marL="285750" indent="-285750">
              <a:buFont typeface="Arial" panose="020B0604020202020204" pitchFamily="34" charset="0"/>
              <a:buChar char="•"/>
            </a:pPr>
            <a:r>
              <a:rPr lang="en-US" dirty="0" smtClean="0"/>
              <a:t>Run in </a:t>
            </a:r>
            <a:r>
              <a:rPr lang="en-US" dirty="0" err="1" smtClean="0"/>
              <a:t>RStudio</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Top shows coefficients used to build Hazard Ratio</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Bottom shows test for proportional Hazards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endParaRPr lang="en-US" dirty="0"/>
          </a:p>
          <a:p>
            <a:r>
              <a:rPr lang="en-US" dirty="0" smtClean="0"/>
              <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p:txBody>
      </p:sp>
      <p:pic>
        <p:nvPicPr>
          <p:cNvPr id="5" name="Picture 4" descr="Screen Clipping"/>
          <p:cNvPicPr>
            <a:picLocks noChangeAspect="1"/>
          </p:cNvPicPr>
          <p:nvPr/>
        </p:nvPicPr>
        <p:blipFill rotWithShape="1">
          <a:blip r:embed="rId3">
            <a:extLst>
              <a:ext uri="{28A0092B-C50C-407E-A947-70E740481C1C}">
                <a14:useLocalDpi xmlns:a14="http://schemas.microsoft.com/office/drawing/2010/main" val="0"/>
              </a:ext>
            </a:extLst>
          </a:blip>
          <a:srcRect b="46324"/>
          <a:stretch/>
        </p:blipFill>
        <p:spPr>
          <a:xfrm>
            <a:off x="2863444" y="0"/>
            <a:ext cx="6276934" cy="3692769"/>
          </a:xfrm>
          <a:prstGeom prst="rect">
            <a:avLst/>
          </a:prstGeom>
        </p:spPr>
      </p:pic>
      <p:pic>
        <p:nvPicPr>
          <p:cNvPr id="6" name="Picture 5" descr="Screen Clipping"/>
          <p:cNvPicPr>
            <a:picLocks noChangeAspect="1"/>
          </p:cNvPicPr>
          <p:nvPr/>
        </p:nvPicPr>
        <p:blipFill rotWithShape="1">
          <a:blip r:embed="rId4">
            <a:extLst>
              <a:ext uri="{28A0092B-C50C-407E-A947-70E740481C1C}">
                <a14:useLocalDpi xmlns:a14="http://schemas.microsoft.com/office/drawing/2010/main" val="0"/>
              </a:ext>
            </a:extLst>
          </a:blip>
          <a:srcRect t="3468" b="1"/>
          <a:stretch/>
        </p:blipFill>
        <p:spPr>
          <a:xfrm>
            <a:off x="3593206" y="3942459"/>
            <a:ext cx="4662771" cy="2535812"/>
          </a:xfrm>
          <a:prstGeom prst="rect">
            <a:avLst/>
          </a:prstGeom>
        </p:spPr>
      </p:pic>
    </p:spTree>
    <p:extLst>
      <p:ext uri="{BB962C8B-B14F-4D97-AF65-F5344CB8AC3E}">
        <p14:creationId xmlns:p14="http://schemas.microsoft.com/office/powerpoint/2010/main" val="2134003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a:t>
            </a:r>
            <a:endParaRPr lang="en-US" dirty="0"/>
          </a:p>
        </p:txBody>
      </p:sp>
      <p:sp>
        <p:nvSpPr>
          <p:cNvPr id="3" name="Content Placeholder 2"/>
          <p:cNvSpPr>
            <a:spLocks noGrp="1"/>
          </p:cNvSpPr>
          <p:nvPr>
            <p:ph idx="1"/>
          </p:nvPr>
        </p:nvSpPr>
        <p:spPr/>
        <p:txBody>
          <a:bodyPr/>
          <a:lstStyle/>
          <a:p>
            <a:r>
              <a:rPr lang="en-US" dirty="0" smtClean="0"/>
              <a:t>Determine if terrain, slope, and soil hydrography impact pole failure rates using GIS and statistical analysis tools</a:t>
            </a:r>
            <a:endParaRPr lang="en-US" dirty="0"/>
          </a:p>
        </p:txBody>
      </p:sp>
    </p:spTree>
    <p:extLst>
      <p:ext uri="{BB962C8B-B14F-4D97-AF65-F5344CB8AC3E}">
        <p14:creationId xmlns:p14="http://schemas.microsoft.com/office/powerpoint/2010/main" val="24120153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4" name="Text Placeholder 3"/>
          <p:cNvSpPr>
            <a:spLocks noGrp="1"/>
          </p:cNvSpPr>
          <p:nvPr>
            <p:ph type="body" sz="half" idx="2"/>
          </p:nvPr>
        </p:nvSpPr>
        <p:spPr/>
        <p:txBody>
          <a:bodyPr/>
          <a:lstStyle/>
          <a:p>
            <a:pPr marL="285750" indent="-285750">
              <a:buFont typeface="Arial" panose="020B0604020202020204" pitchFamily="34" charset="0"/>
              <a:buChar char="•"/>
            </a:pPr>
            <a:r>
              <a:rPr lang="en-US" dirty="0" smtClean="0"/>
              <a:t>National Electric Safety code requires poles to be replaced if less than 67% of installed strength remaining.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Failed poles can cost companies millions of dollars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Impact SAIDI &amp; SAIFI</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Companies must inspect utility poles to determine remaining strength</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Minnesota Power owns ~160,000 poles and inspects ~10% of their system every year</a:t>
            </a:r>
          </a:p>
          <a:p>
            <a:pPr marL="285750" indent="-285750">
              <a:buFont typeface="Arial" panose="020B0604020202020204" pitchFamily="34" charset="0"/>
              <a:buChar char="•"/>
            </a:pPr>
            <a:endParaRPr lang="en-US" dirty="0"/>
          </a:p>
          <a:p>
            <a:endParaRPr lang="en-US" dirty="0"/>
          </a:p>
        </p:txBody>
      </p:sp>
      <p:pic>
        <p:nvPicPr>
          <p:cNvPr id="1027" name="Picture 3" descr="C:\Users\Tabor\Downloads\V__726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1600200"/>
            <a:ext cx="3810000" cy="5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6461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Pole Failure Background</a:t>
            </a:r>
            <a:endParaRPr lang="en-US" dirty="0"/>
          </a:p>
        </p:txBody>
      </p:sp>
      <p:sp>
        <p:nvSpPr>
          <p:cNvPr id="4" name="Text Placeholder 3"/>
          <p:cNvSpPr>
            <a:spLocks noGrp="1"/>
          </p:cNvSpPr>
          <p:nvPr>
            <p:ph type="body" sz="half" idx="2"/>
          </p:nvPr>
        </p:nvSpPr>
        <p:spPr/>
        <p:txBody>
          <a:bodyPr/>
          <a:lstStyle/>
          <a:p>
            <a:pPr marL="285750" indent="-285750">
              <a:buFont typeface="Arial" panose="020B0604020202020204" pitchFamily="34" charset="0"/>
              <a:buChar char="•"/>
            </a:pPr>
            <a:r>
              <a:rPr lang="en-US" dirty="0" smtClean="0"/>
              <a:t>Pole failure usually caused gradually by insects or rot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Moisture increases probability of decay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Poles are treated to delay decay and repel insects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USDA Rural Utilities Services has 5 zones for decay in the US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Zones are based on summer humidity</a:t>
            </a:r>
          </a:p>
          <a:p>
            <a:pPr marL="285750" indent="-285750">
              <a:buFont typeface="Arial" panose="020B0604020202020204" pitchFamily="34" charset="0"/>
              <a:buChar char="•"/>
            </a:pPr>
            <a:endParaRPr lang="en-US" dirty="0"/>
          </a:p>
          <a:p>
            <a:endParaRPr lang="en-US" dirty="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8892" y="1846554"/>
            <a:ext cx="5573816" cy="3617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258892" y="5464206"/>
            <a:ext cx="5573816" cy="400110"/>
          </a:xfrm>
          <a:prstGeom prst="rect">
            <a:avLst/>
          </a:prstGeom>
          <a:noFill/>
        </p:spPr>
        <p:txBody>
          <a:bodyPr wrap="square" rtlCol="0">
            <a:spAutoFit/>
          </a:bodyPr>
          <a:lstStyle/>
          <a:p>
            <a:r>
              <a:rPr lang="en-US" sz="1000" i="1" dirty="0"/>
              <a:t>Decay severity zones for wood utility poles as defined by the USDA Rural Utilities Service. Decay is least severe in zone 1, most severe in zone 5. </a:t>
            </a:r>
            <a:endParaRPr lang="en-US" sz="1000" dirty="0"/>
          </a:p>
        </p:txBody>
      </p:sp>
    </p:spTree>
    <p:extLst>
      <p:ext uri="{BB962C8B-B14F-4D97-AF65-F5344CB8AC3E}">
        <p14:creationId xmlns:p14="http://schemas.microsoft.com/office/powerpoint/2010/main" val="4025249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Area</a:t>
            </a:r>
            <a:endParaRPr lang="en-US" dirty="0"/>
          </a:p>
        </p:txBody>
      </p:sp>
      <p:pic>
        <p:nvPicPr>
          <p:cNvPr id="5" name="Picture Placeholder 4"/>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5928" t="4538" r="5826" b="4305"/>
          <a:stretch/>
        </p:blipFill>
        <p:spPr>
          <a:xfrm>
            <a:off x="4114800" y="1600200"/>
            <a:ext cx="3810000" cy="5093549"/>
          </a:xfrm>
        </p:spPr>
      </p:pic>
      <p:sp>
        <p:nvSpPr>
          <p:cNvPr id="4" name="Text Placeholder 3"/>
          <p:cNvSpPr>
            <a:spLocks noGrp="1"/>
          </p:cNvSpPr>
          <p:nvPr>
            <p:ph type="body" sz="half" idx="2"/>
          </p:nvPr>
        </p:nvSpPr>
        <p:spPr/>
        <p:txBody>
          <a:bodyPr/>
          <a:lstStyle/>
          <a:p>
            <a:pPr marL="285750" indent="-285750">
              <a:buFont typeface="Arial" panose="020B0604020202020204" pitchFamily="34" charset="0"/>
              <a:buChar char="•"/>
            </a:pPr>
            <a:r>
              <a:rPr lang="en-US" dirty="0" smtClean="0"/>
              <a:t>Minnesota Power feeds North Central Minnesota, Duluth &amp;35 Corridor, and the Iron Range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Service Territory contains large amount of wetlands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Covers all types of drainage, aspect, and slope</a:t>
            </a:r>
            <a:endParaRPr lang="en-US" dirty="0"/>
          </a:p>
        </p:txBody>
      </p:sp>
      <p:sp>
        <p:nvSpPr>
          <p:cNvPr id="6" name="Rectangle 5"/>
          <p:cNvSpPr/>
          <p:nvPr/>
        </p:nvSpPr>
        <p:spPr>
          <a:xfrm>
            <a:off x="4191000" y="4142913"/>
            <a:ext cx="1447800" cy="195308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172200" y="4135515"/>
            <a:ext cx="1143000" cy="1579485"/>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86400" y="3048000"/>
            <a:ext cx="1981200" cy="105792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753100" y="2175029"/>
            <a:ext cx="310349" cy="26337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512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Overview</a:t>
            </a:r>
            <a:endParaRPr lang="en-US" dirty="0"/>
          </a:p>
        </p:txBody>
      </p:sp>
      <p:sp>
        <p:nvSpPr>
          <p:cNvPr id="4" name="Text Placeholder 3"/>
          <p:cNvSpPr>
            <a:spLocks noGrp="1"/>
          </p:cNvSpPr>
          <p:nvPr>
            <p:ph type="body" sz="half" idx="2"/>
          </p:nvPr>
        </p:nvSpPr>
        <p:spPr/>
        <p:txBody>
          <a:bodyPr/>
          <a:lstStyle/>
          <a:p>
            <a:r>
              <a:rPr lang="en-US" dirty="0" smtClean="0"/>
              <a:t>Tools Used</a:t>
            </a:r>
          </a:p>
          <a:p>
            <a:pPr marL="285750" indent="-285750">
              <a:buFont typeface="Arial" panose="020B0604020202020204" pitchFamily="34" charset="0"/>
              <a:buChar char="•"/>
            </a:pPr>
            <a:r>
              <a:rPr lang="en-US" dirty="0" smtClean="0"/>
              <a:t>ArcGIS 10.2.2</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Soil Data Viewer 6.2</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Microsoft Excel 2010</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R</a:t>
            </a:r>
          </a:p>
          <a:p>
            <a:pPr marL="285750" indent="-285750">
              <a:buFont typeface="Arial" panose="020B0604020202020204" pitchFamily="34" charset="0"/>
              <a:buChar char="•"/>
            </a:pPr>
            <a:endParaRPr lang="en-US" dirty="0"/>
          </a:p>
          <a:p>
            <a:r>
              <a:rPr lang="en-US" dirty="0" smtClean="0"/>
              <a:t>Data Sets</a:t>
            </a:r>
          </a:p>
          <a:p>
            <a:pPr marL="285750" indent="-285750">
              <a:buFont typeface="Arial" panose="020B0604020202020204" pitchFamily="34" charset="0"/>
              <a:buChar char="•"/>
            </a:pPr>
            <a:r>
              <a:rPr lang="en-US" dirty="0" smtClean="0"/>
              <a:t>Minnesota Power </a:t>
            </a:r>
            <a:r>
              <a:rPr lang="en-US" dirty="0" err="1" smtClean="0"/>
              <a:t>Groundline</a:t>
            </a:r>
            <a:r>
              <a:rPr lang="en-US" dirty="0" smtClean="0"/>
              <a:t> Inspection Records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Soil Survey Spatial and Tabular Data (SSURGO 2.2)</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Digital Surface Model (DSM), Minnesota (2006-2012)</a:t>
            </a:r>
          </a:p>
          <a:p>
            <a:pPr marL="285750" indent="-285750">
              <a:buFont typeface="Arial" panose="020B0604020202020204" pitchFamily="34" charset="0"/>
              <a:buChar char="•"/>
            </a:pPr>
            <a:endParaRPr lang="en-US" dirty="0"/>
          </a:p>
        </p:txBody>
      </p:sp>
      <p:pic>
        <p:nvPicPr>
          <p:cNvPr id="2052" name="Picture 4" descr="C:\Users\Tabor\AppData\Local\Microsoft\Windows\INetCache\IE\D5RX7Z4U\all_arcgis_color_gif[1].gif"/>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516" b="100000" l="1389" r="99653">
                        <a14:foregroundMark x1="29514" y1="37736" x2="29514" y2="37736"/>
                        <a14:foregroundMark x1="47569" y1="37736" x2="47569" y2="37736"/>
                        <a14:foregroundMark x1="59375" y1="39623" x2="59375" y2="39623"/>
                        <a14:foregroundMark x1="57639" y1="68553" x2="57639" y2="68553"/>
                        <a14:foregroundMark x1="72917" y1="74214" x2="72917" y2="74214"/>
                        <a14:foregroundMark x1="87153" y1="79245" x2="87153" y2="79245"/>
                        <a14:foregroundMark x1="35417" y1="70440" x2="35417" y2="70440"/>
                        <a14:foregroundMark x1="29514" y1="70440" x2="29514" y2="70440"/>
                        <a14:foregroundMark x1="23958" y1="70440" x2="23958" y2="70440"/>
                        <a14:foregroundMark x1="18403" y1="71069" x2="18403" y2="71069"/>
                      </a14:backgroundRemoval>
                    </a14:imgEffect>
                  </a14:imgLayer>
                </a14:imgProps>
              </a:ext>
              <a:ext uri="{28A0092B-C50C-407E-A947-70E740481C1C}">
                <a14:useLocalDpi xmlns:a14="http://schemas.microsoft.com/office/drawing/2010/main" val="0"/>
              </a:ext>
            </a:extLst>
          </a:blip>
          <a:srcRect/>
          <a:stretch>
            <a:fillRect/>
          </a:stretch>
        </p:blipFill>
        <p:spPr bwMode="auto">
          <a:xfrm>
            <a:off x="3271421" y="1677463"/>
            <a:ext cx="274320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9323" y="1792364"/>
            <a:ext cx="1143000" cy="87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descr="C:\Users\Tabor\AppData\Local\Microsoft\Windows\INetCache\IE\349PL58P\Excel-logo[1].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35445" y="3297315"/>
            <a:ext cx="1524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Tabor\AppData\Local\Microsoft\Windows\INetCache\IE\D5RX7Z4U\Schultz_Sphagnum_Peat_Moss[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81961" y="4059315"/>
            <a:ext cx="2532659" cy="1691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7937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Workflow Overview</a:t>
            </a:r>
            <a:endParaRPr lang="en-US" dirty="0"/>
          </a:p>
        </p:txBody>
      </p:sp>
      <p:sp>
        <p:nvSpPr>
          <p:cNvPr id="4" name="Text Placeholder 3"/>
          <p:cNvSpPr>
            <a:spLocks noGrp="1"/>
          </p:cNvSpPr>
          <p:nvPr>
            <p:ph type="body" sz="half" idx="2"/>
          </p:nvPr>
        </p:nvSpPr>
        <p:spPr/>
        <p:txBody>
          <a:bodyPr>
            <a:normAutofit lnSpcReduction="10000"/>
          </a:bodyPr>
          <a:lstStyle/>
          <a:p>
            <a:pPr marL="285750" indent="-285750">
              <a:buFont typeface="Arial" panose="020B0604020202020204" pitchFamily="34" charset="0"/>
              <a:buChar char="•"/>
            </a:pPr>
            <a:r>
              <a:rPr lang="en-US" dirty="0" smtClean="0"/>
              <a:t>Clean up Pole Data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Download Required Data</a:t>
            </a:r>
          </a:p>
          <a:p>
            <a:pPr marL="742950" lvl="1" indent="-285750">
              <a:buFont typeface="Arial" panose="020B0604020202020204" pitchFamily="34" charset="0"/>
              <a:buChar char="•"/>
            </a:pPr>
            <a:r>
              <a:rPr lang="en-US" dirty="0" smtClean="0"/>
              <a:t>SURGO</a:t>
            </a:r>
          </a:p>
          <a:p>
            <a:pPr marL="742950" lvl="1" indent="-285750">
              <a:buFont typeface="Arial" panose="020B0604020202020204" pitchFamily="34" charset="0"/>
              <a:buChar char="•"/>
            </a:pPr>
            <a:r>
              <a:rPr lang="en-US" dirty="0" smtClean="0"/>
              <a:t>Elevation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Create shapefiles from SURGO Databases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Generate Aspect and Slope from elevation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Join soil, slope, and aspect values to pole data</a:t>
            </a: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Export to Excel for further cleanup and initial statistics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Conduct regression analysis to determine effect on pole failures using R</a:t>
            </a:r>
          </a:p>
          <a:p>
            <a:pPr marL="285750" indent="-285750">
              <a:buFont typeface="Arial" panose="020B0604020202020204" pitchFamily="34" charset="0"/>
              <a:buChar char="•"/>
            </a:pPr>
            <a:endParaRPr lang="en-US" dirty="0"/>
          </a:p>
        </p:txBody>
      </p:sp>
      <p:pic>
        <p:nvPicPr>
          <p:cNvPr id="8" name="Picture Placeholder 6"/>
          <p:cNvPicPr>
            <a:picLocks noChangeAspect="1"/>
          </p:cNvPicPr>
          <p:nvPr/>
        </p:nvPicPr>
        <p:blipFill rotWithShape="1">
          <a:blip r:embed="rId3">
            <a:extLst>
              <a:ext uri="{28A0092B-C50C-407E-A947-70E740481C1C}">
                <a14:useLocalDpi xmlns:a14="http://schemas.microsoft.com/office/drawing/2010/main" val="0"/>
              </a:ext>
            </a:extLst>
          </a:blip>
          <a:srcRect l="8305" t="59282" r="62686" b="16772"/>
          <a:stretch/>
        </p:blipFill>
        <p:spPr>
          <a:xfrm>
            <a:off x="5234963" y="3363224"/>
            <a:ext cx="1516645" cy="1620175"/>
          </a:xfrm>
          <a:prstGeom prst="rect">
            <a:avLst/>
          </a:prstGeom>
          <a:solidFill>
            <a:schemeClr val="bg2">
              <a:shade val="75000"/>
            </a:schemeClr>
          </a:solidFill>
          <a:scene3d>
            <a:camera prst="orthographicFront">
              <a:rot lat="17937864" lon="8664452" rev="1999110"/>
            </a:camera>
            <a:lightRig rig="threePt" dir="t"/>
          </a:scene3d>
          <a:sp3d>
            <a:bevelT/>
          </a:sp3d>
        </p:spPr>
      </p:pic>
      <p:sp>
        <p:nvSpPr>
          <p:cNvPr id="9" name="Rectangle 8"/>
          <p:cNvSpPr/>
          <p:nvPr/>
        </p:nvSpPr>
        <p:spPr>
          <a:xfrm rot="19439787">
            <a:off x="5117549" y="2022944"/>
            <a:ext cx="1466299" cy="1370942"/>
          </a:xfrm>
          <a:prstGeom prst="rect">
            <a:avLst/>
          </a:prstGeom>
          <a:pattFill prst="pct5">
            <a:fgClr>
              <a:srgbClr val="0070C0"/>
            </a:fgClr>
            <a:bgClr>
              <a:schemeClr val="bg1"/>
            </a:bgClr>
          </a:pattFill>
          <a:scene3d>
            <a:camera prst="orthographicFront">
              <a:rot lat="13800000" lon="8400000" rev="0"/>
            </a:camera>
            <a:lightRig rig="threePt" dir="t"/>
          </a:scene3d>
          <a:sp3d extrusionH="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4963" y="4687409"/>
            <a:ext cx="1611781" cy="1436381"/>
          </a:xfrm>
          <a:prstGeom prst="rect">
            <a:avLst/>
          </a:prstGeom>
          <a:noFill/>
          <a:ln>
            <a:noFill/>
          </a:ln>
          <a:scene3d>
            <a:camera prst="orthographicFront">
              <a:rot lat="976781" lon="17635353" rev="5499484"/>
            </a:camera>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Down Arrow 10"/>
          <p:cNvSpPr/>
          <p:nvPr/>
        </p:nvSpPr>
        <p:spPr>
          <a:xfrm>
            <a:off x="5676868" y="3204715"/>
            <a:ext cx="363985"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5676868" y="4591111"/>
            <a:ext cx="363985"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173157" y="2423604"/>
            <a:ext cx="1194045" cy="369332"/>
          </a:xfrm>
          <a:prstGeom prst="rect">
            <a:avLst/>
          </a:prstGeom>
          <a:noFill/>
        </p:spPr>
        <p:txBody>
          <a:bodyPr wrap="none" rtlCol="0">
            <a:spAutoFit/>
          </a:bodyPr>
          <a:lstStyle/>
          <a:p>
            <a:r>
              <a:rPr lang="en-US" dirty="0" smtClean="0"/>
              <a:t>Point Data</a:t>
            </a:r>
            <a:endParaRPr lang="en-US" dirty="0"/>
          </a:p>
        </p:txBody>
      </p:sp>
      <p:sp>
        <p:nvSpPr>
          <p:cNvPr id="14" name="TextBox 13"/>
          <p:cNvSpPr txBox="1"/>
          <p:nvPr/>
        </p:nvSpPr>
        <p:spPr>
          <a:xfrm>
            <a:off x="7173157" y="3907654"/>
            <a:ext cx="1050288" cy="369332"/>
          </a:xfrm>
          <a:prstGeom prst="rect">
            <a:avLst/>
          </a:prstGeom>
          <a:noFill/>
        </p:spPr>
        <p:txBody>
          <a:bodyPr wrap="none" rtlCol="0">
            <a:spAutoFit/>
          </a:bodyPr>
          <a:lstStyle/>
          <a:p>
            <a:r>
              <a:rPr lang="en-US" dirty="0" smtClean="0"/>
              <a:t>Soil Data</a:t>
            </a:r>
            <a:endParaRPr lang="en-US" dirty="0"/>
          </a:p>
        </p:txBody>
      </p:sp>
      <p:sp>
        <p:nvSpPr>
          <p:cNvPr id="15" name="TextBox 14"/>
          <p:cNvSpPr txBox="1"/>
          <p:nvPr/>
        </p:nvSpPr>
        <p:spPr>
          <a:xfrm>
            <a:off x="7245035" y="5220933"/>
            <a:ext cx="655949" cy="369332"/>
          </a:xfrm>
          <a:prstGeom prst="rect">
            <a:avLst/>
          </a:prstGeom>
          <a:noFill/>
        </p:spPr>
        <p:txBody>
          <a:bodyPr wrap="none" rtlCol="0">
            <a:spAutoFit/>
          </a:bodyPr>
          <a:lstStyle/>
          <a:p>
            <a:r>
              <a:rPr lang="en-US" dirty="0" smtClean="0"/>
              <a:t>DSM</a:t>
            </a:r>
            <a:endParaRPr lang="en-US" dirty="0"/>
          </a:p>
        </p:txBody>
      </p:sp>
    </p:spTree>
    <p:extLst>
      <p:ext uri="{BB962C8B-B14F-4D97-AF65-F5344CB8AC3E}">
        <p14:creationId xmlns:p14="http://schemas.microsoft.com/office/powerpoint/2010/main" val="10077937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Pole Data</a:t>
            </a:r>
            <a:endParaRPr lang="en-US" dirty="0"/>
          </a:p>
        </p:txBody>
      </p:sp>
      <p:sp>
        <p:nvSpPr>
          <p:cNvPr id="4" name="Text Placeholder 3"/>
          <p:cNvSpPr>
            <a:spLocks noGrp="1"/>
          </p:cNvSpPr>
          <p:nvPr>
            <p:ph type="body" sz="half" idx="2"/>
          </p:nvPr>
        </p:nvSpPr>
        <p:spPr/>
        <p:txBody>
          <a:bodyPr/>
          <a:lstStyle/>
          <a:p>
            <a:pPr marL="285750" indent="-285750">
              <a:buFont typeface="Arial" panose="020B0604020202020204" pitchFamily="34" charset="0"/>
              <a:buChar char="•"/>
            </a:pPr>
            <a:r>
              <a:rPr lang="en-US" dirty="0" smtClean="0"/>
              <a:t>Pole Data required cleanup</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Many records missing data or unknown values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Soil data needed Soil Data viewer tool for ArcGIS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Spatial join between poles, drainage, and hydrologic soil type to locate required values in one table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p:txBody>
      </p:sp>
      <p:sp>
        <p:nvSpPr>
          <p:cNvPr id="6" name="Text Placeholder 2"/>
          <p:cNvSpPr txBox="1">
            <a:spLocks/>
          </p:cNvSpPr>
          <p:nvPr/>
        </p:nvSpPr>
        <p:spPr>
          <a:xfrm>
            <a:off x="88776" y="4419474"/>
            <a:ext cx="2620392" cy="1946306"/>
          </a:xfrm>
          <a:prstGeom prst="rect">
            <a:avLst/>
          </a:prstGeom>
        </p:spPr>
        <p:txBody>
          <a:bodyPr vert="horz" lIns="146304" tIns="0" rIns="45720" bIns="0" rtlCol="0" anchor="t">
            <a:noAutofit/>
          </a:bodyPr>
          <a:lstStyle>
            <a:lvl1pPr marL="0" indent="0" algn="l" rtl="0" eaLnBrk="1" latinLnBrk="0" hangingPunct="1">
              <a:spcBef>
                <a:spcPts val="0"/>
              </a:spcBef>
              <a:buClr>
                <a:schemeClr val="accent1"/>
              </a:buClr>
              <a:buSzPct val="80000"/>
              <a:buFont typeface="Wingdings 2"/>
              <a:buNone/>
              <a:defRPr kumimoji="0" sz="2000" kern="1200">
                <a:solidFill>
                  <a:srgbClr val="FFFFFF"/>
                </a:solidFill>
                <a:latin typeface="+mn-lt"/>
                <a:ea typeface="+mn-ea"/>
                <a:cs typeface="+mn-cs"/>
              </a:defRPr>
            </a:lvl1pPr>
            <a:lvl2pPr marL="457200" indent="0" algn="l" rtl="0" eaLnBrk="1" latinLnBrk="0" hangingPunct="1">
              <a:spcBef>
                <a:spcPct val="20000"/>
              </a:spcBef>
              <a:buClr>
                <a:schemeClr val="accent2"/>
              </a:buClr>
              <a:buSzPct val="90000"/>
              <a:buFont typeface="Wingdings"/>
              <a:buNone/>
              <a:defRPr kumimoji="0" sz="1800" kern="1200">
                <a:solidFill>
                  <a:schemeClr val="tx1">
                    <a:tint val="75000"/>
                  </a:schemeClr>
                </a:solidFill>
                <a:latin typeface="+mn-lt"/>
                <a:ea typeface="+mn-ea"/>
                <a:cs typeface="+mn-cs"/>
              </a:defRPr>
            </a:lvl2pPr>
            <a:lvl3pPr marL="914400" indent="0" algn="l" rtl="0" eaLnBrk="1" latinLnBrk="0" hangingPunct="1">
              <a:spcBef>
                <a:spcPct val="20000"/>
              </a:spcBef>
              <a:buClr>
                <a:schemeClr val="accent3"/>
              </a:buClr>
              <a:buFont typeface="Arial"/>
              <a:buNone/>
              <a:defRPr kumimoji="0" sz="1600" kern="1200">
                <a:solidFill>
                  <a:schemeClr val="tx1">
                    <a:tint val="75000"/>
                  </a:schemeClr>
                </a:solidFill>
                <a:latin typeface="+mn-lt"/>
                <a:ea typeface="+mn-ea"/>
                <a:cs typeface="+mn-cs"/>
              </a:defRPr>
            </a:lvl3pPr>
            <a:lvl4pPr marL="1371600" indent="0" algn="l" rtl="0" eaLnBrk="1" latinLnBrk="0" hangingPunct="1">
              <a:spcBef>
                <a:spcPct val="20000"/>
              </a:spcBef>
              <a:buClr>
                <a:schemeClr val="accent4"/>
              </a:buClr>
              <a:buFont typeface="Arial"/>
              <a:buNone/>
              <a:defRPr kumimoji="0" sz="1400" kern="1200">
                <a:solidFill>
                  <a:schemeClr val="tx1">
                    <a:tint val="75000"/>
                  </a:schemeClr>
                </a:solidFill>
                <a:latin typeface="+mn-lt"/>
                <a:ea typeface="+mn-ea"/>
                <a:cs typeface="+mn-cs"/>
              </a:defRPr>
            </a:lvl4pPr>
            <a:lvl5pPr marL="1828800" indent="0" algn="l" rtl="0" eaLnBrk="1" latinLnBrk="0" hangingPunct="1">
              <a:spcBef>
                <a:spcPct val="20000"/>
              </a:spcBef>
              <a:buClr>
                <a:schemeClr val="accent5"/>
              </a:buClr>
              <a:buFont typeface="Wingdings 3"/>
              <a:buNone/>
              <a:defRPr kumimoji="0" lang="en-US" sz="1400" kern="1200">
                <a:solidFill>
                  <a:schemeClr val="tx1">
                    <a:tint val="75000"/>
                  </a:schemeClr>
                </a:solidFill>
                <a:latin typeface="+mn-lt"/>
                <a:ea typeface="+mn-ea"/>
                <a:cs typeface="+mn-cs"/>
              </a:defRPr>
            </a:lvl5pPr>
            <a:lvl6pPr marL="2286000" indent="0" algn="l" rtl="0" eaLnBrk="1" latinLnBrk="0" hangingPunct="1">
              <a:spcBef>
                <a:spcPct val="20000"/>
              </a:spcBef>
              <a:buClr>
                <a:schemeClr val="accent6"/>
              </a:buClr>
              <a:buSzPct val="100000"/>
              <a:buFont typeface="Wingdings 2"/>
              <a:buNone/>
              <a:defRPr kumimoji="0" sz="1400" kern="1200">
                <a:solidFill>
                  <a:schemeClr val="tx1">
                    <a:tint val="75000"/>
                  </a:schemeClr>
                </a:solidFill>
                <a:latin typeface="+mn-lt"/>
                <a:ea typeface="+mn-ea"/>
                <a:cs typeface="+mn-cs"/>
              </a:defRPr>
            </a:lvl6pPr>
            <a:lvl7pPr marL="2743200" indent="0" algn="l" rtl="0" eaLnBrk="1" latinLnBrk="0" hangingPunct="1">
              <a:spcBef>
                <a:spcPct val="20000"/>
              </a:spcBef>
              <a:buClr>
                <a:schemeClr val="accent1"/>
              </a:buClr>
              <a:buSzPct val="100000"/>
              <a:buFont typeface="Wingdings 2"/>
              <a:buNone/>
              <a:defRPr kumimoji="0" sz="1400" kern="1200">
                <a:solidFill>
                  <a:schemeClr val="tx1">
                    <a:tint val="75000"/>
                  </a:schemeClr>
                </a:solidFill>
                <a:latin typeface="+mn-lt"/>
                <a:ea typeface="+mn-ea"/>
                <a:cs typeface="+mn-cs"/>
              </a:defRPr>
            </a:lvl7pPr>
            <a:lvl8pPr marL="3200400" indent="0" algn="l" rtl="0" eaLnBrk="1" latinLnBrk="0" hangingPunct="1">
              <a:spcBef>
                <a:spcPct val="20000"/>
              </a:spcBef>
              <a:buClr>
                <a:schemeClr val="accent2"/>
              </a:buClr>
              <a:buFont typeface="Wingdings 2" pitchFamily="18" charset="2"/>
              <a:buNone/>
              <a:defRPr kumimoji="0" sz="1400" kern="1200">
                <a:solidFill>
                  <a:schemeClr val="tx1">
                    <a:tint val="75000"/>
                  </a:schemeClr>
                </a:solidFill>
                <a:latin typeface="+mn-lt"/>
                <a:ea typeface="+mn-ea"/>
                <a:cs typeface="+mn-cs"/>
              </a:defRPr>
            </a:lvl8pPr>
            <a:lvl9pPr marL="3657600" indent="0" algn="l" rtl="0" eaLnBrk="1" latinLnBrk="0" hangingPunct="1">
              <a:spcBef>
                <a:spcPct val="20000"/>
              </a:spcBef>
              <a:buClr>
                <a:schemeClr val="accent3"/>
              </a:buClr>
              <a:buFont typeface="Wingdings 2" pitchFamily="18" charset="2"/>
              <a:buNone/>
              <a:defRPr kumimoji="0" sz="1400" kern="1200" baseline="0">
                <a:solidFill>
                  <a:schemeClr val="tx1">
                    <a:tint val="75000"/>
                  </a:schemeClr>
                </a:solidFill>
                <a:latin typeface="+mn-lt"/>
                <a:ea typeface="+mn-ea"/>
                <a:cs typeface="+mn-cs"/>
              </a:defRPr>
            </a:lvl9pPr>
            <a:extLst/>
          </a:lstStyle>
          <a:p>
            <a:r>
              <a:rPr lang="en-US" sz="1400" b="1" dirty="0" smtClean="0">
                <a:solidFill>
                  <a:schemeClr val="tx1"/>
                </a:solidFill>
              </a:rPr>
              <a:t>Assumptions</a:t>
            </a:r>
          </a:p>
          <a:p>
            <a:pPr marL="342900" indent="-342900">
              <a:buFont typeface="Arial" panose="020B0604020202020204" pitchFamily="34" charset="0"/>
              <a:buChar char="•"/>
            </a:pPr>
            <a:r>
              <a:rPr lang="en-US" sz="1400" dirty="0" smtClean="0">
                <a:solidFill>
                  <a:schemeClr val="tx1"/>
                </a:solidFill>
              </a:rPr>
              <a:t>All poles have been treated from the factory to prevent decay</a:t>
            </a:r>
          </a:p>
          <a:p>
            <a:pPr marL="342900" indent="-342900">
              <a:buFont typeface="Arial" panose="020B0604020202020204" pitchFamily="34" charset="0"/>
              <a:buChar char="•"/>
            </a:pPr>
            <a:r>
              <a:rPr lang="en-US" sz="1400" dirty="0" smtClean="0">
                <a:solidFill>
                  <a:schemeClr val="tx1"/>
                </a:solidFill>
              </a:rPr>
              <a:t>No poles are structurally overloaded</a:t>
            </a:r>
          </a:p>
          <a:p>
            <a:pPr marL="342900" indent="-342900">
              <a:buFont typeface="Arial" panose="020B0604020202020204" pitchFamily="34" charset="0"/>
              <a:buChar char="•"/>
            </a:pPr>
            <a:r>
              <a:rPr lang="en-US" sz="1400" dirty="0" smtClean="0">
                <a:solidFill>
                  <a:schemeClr val="tx1"/>
                </a:solidFill>
              </a:rPr>
              <a:t>There is no mechanical damage to any pole</a:t>
            </a:r>
          </a:p>
          <a:p>
            <a:pPr marL="342900" indent="-342900">
              <a:buFont typeface="Arial" panose="020B0604020202020204" pitchFamily="34" charset="0"/>
              <a:buChar char="•"/>
            </a:pPr>
            <a:r>
              <a:rPr lang="en-US" sz="1400" dirty="0" smtClean="0">
                <a:solidFill>
                  <a:schemeClr val="tx1"/>
                </a:solidFill>
              </a:rPr>
              <a:t>Each pole is in its initial install position (no  replanted poles)</a:t>
            </a:r>
            <a:endParaRPr lang="en-US" sz="1400" dirty="0">
              <a:solidFill>
                <a:schemeClr val="tx1"/>
              </a:solidFill>
            </a:endParaRPr>
          </a:p>
        </p:txBody>
      </p:sp>
      <p:pic>
        <p:nvPicPr>
          <p:cNvPr id="7" name="Picture Placeholder 4"/>
          <p:cNvPicPr>
            <a:picLocks noChangeAspect="1"/>
          </p:cNvPicPr>
          <p:nvPr/>
        </p:nvPicPr>
        <p:blipFill rotWithShape="1">
          <a:blip r:embed="rId3">
            <a:extLst>
              <a:ext uri="{28A0092B-C50C-407E-A947-70E740481C1C}">
                <a14:useLocalDpi xmlns:a14="http://schemas.microsoft.com/office/drawing/2010/main" val="0"/>
              </a:ext>
            </a:extLst>
          </a:blip>
          <a:srcRect l="4115" t="5398" r="4115" b="5173"/>
          <a:stretch/>
        </p:blipFill>
        <p:spPr>
          <a:xfrm>
            <a:off x="4246593" y="3160450"/>
            <a:ext cx="4805959" cy="3619033"/>
          </a:xfrm>
          <a:prstGeom prst="rect">
            <a:avLst/>
          </a:prstGeom>
          <a:solidFill>
            <a:schemeClr val="bg2">
              <a:shade val="75000"/>
            </a:schemeClr>
          </a:solidFill>
        </p:spPr>
      </p:pic>
      <p:graphicFrame>
        <p:nvGraphicFramePr>
          <p:cNvPr id="5" name="Table 4"/>
          <p:cNvGraphicFramePr>
            <a:graphicFrameLocks noGrp="1"/>
          </p:cNvGraphicFramePr>
          <p:nvPr>
            <p:extLst>
              <p:ext uri="{D42A27DB-BD31-4B8C-83A1-F6EECF244321}">
                <p14:modId xmlns:p14="http://schemas.microsoft.com/office/powerpoint/2010/main" val="2309900150"/>
              </p:ext>
            </p:extLst>
          </p:nvPr>
        </p:nvGraphicFramePr>
        <p:xfrm>
          <a:off x="3387571" y="1529178"/>
          <a:ext cx="1219200" cy="4381500"/>
        </p:xfrm>
        <a:graphic>
          <a:graphicData uri="http://schemas.openxmlformats.org/drawingml/2006/table">
            <a:tbl>
              <a:tblPr>
                <a:tableStyleId>{5C22544A-7EE6-4342-B048-85BDC9FD1C3A}</a:tableStyleId>
              </a:tblPr>
              <a:tblGrid>
                <a:gridCol w="1219200"/>
              </a:tblGrid>
              <a:tr h="190500">
                <a:tc>
                  <a:txBody>
                    <a:bodyPr/>
                    <a:lstStyle/>
                    <a:p>
                      <a:pPr algn="ctr" fontAlgn="b"/>
                      <a:r>
                        <a:rPr lang="en-US" sz="1100" u="none" strike="noStrike" dirty="0">
                          <a:effectLst/>
                        </a:rPr>
                        <a:t>POLEYEAR</a:t>
                      </a:r>
                      <a:endParaRPr lang="en-US" sz="1100" b="0" i="0" u="none" strike="noStrike" dirty="0">
                        <a:solidFill>
                          <a:srgbClr val="000000"/>
                        </a:solidFill>
                        <a:effectLst/>
                        <a:latin typeface="Calibri"/>
                      </a:endParaRPr>
                    </a:p>
                  </a:txBody>
                  <a:tcPr marL="9525" marR="9525" marT="9525" marB="0" anchor="b"/>
                </a:tc>
              </a:tr>
              <a:tr h="190500">
                <a:tc>
                  <a:txBody>
                    <a:bodyPr/>
                    <a:lstStyle/>
                    <a:p>
                      <a:pPr algn="ctr" fontAlgn="b"/>
                      <a:r>
                        <a:rPr lang="en-US" sz="1100" u="none" strike="noStrike" dirty="0">
                          <a:effectLst/>
                        </a:rPr>
                        <a:t>0E</a:t>
                      </a:r>
                      <a:endParaRPr lang="en-US" sz="1100" b="0" i="0" u="none" strike="noStrike" dirty="0">
                        <a:solidFill>
                          <a:srgbClr val="000000"/>
                        </a:solidFill>
                        <a:effectLst/>
                        <a:latin typeface="Calibri"/>
                      </a:endParaRPr>
                    </a:p>
                  </a:txBody>
                  <a:tcPr marL="9525" marR="9525" marT="9525" marB="0" anchor="b"/>
                </a:tc>
              </a:tr>
              <a:tr h="190500">
                <a:tc>
                  <a:txBody>
                    <a:bodyPr/>
                    <a:lstStyle/>
                    <a:p>
                      <a:pPr algn="ctr" fontAlgn="b"/>
                      <a:r>
                        <a:rPr lang="en-US" sz="1100" u="none" strike="noStrike">
                          <a:effectLst/>
                        </a:rPr>
                        <a:t>0E</a:t>
                      </a:r>
                      <a:endParaRPr lang="en-US" sz="1100" b="0" i="0" u="none" strike="noStrike">
                        <a:solidFill>
                          <a:srgbClr val="000000"/>
                        </a:solidFill>
                        <a:effectLst/>
                        <a:latin typeface="Calibri"/>
                      </a:endParaRPr>
                    </a:p>
                  </a:txBody>
                  <a:tcPr marL="9525" marR="9525" marT="9525" marB="0" anchor="b"/>
                </a:tc>
              </a:tr>
              <a:tr h="190500">
                <a:tc>
                  <a:txBody>
                    <a:bodyPr/>
                    <a:lstStyle/>
                    <a:p>
                      <a:pPr algn="ctr" fontAlgn="b"/>
                      <a:r>
                        <a:rPr lang="en-US" sz="1100" u="none" strike="noStrike">
                          <a:effectLst/>
                        </a:rPr>
                        <a:t>1</a:t>
                      </a:r>
                      <a:endParaRPr lang="en-US" sz="1100" b="0" i="0" u="none" strike="noStrike">
                        <a:solidFill>
                          <a:srgbClr val="000000"/>
                        </a:solidFill>
                        <a:effectLst/>
                        <a:latin typeface="Calibri"/>
                      </a:endParaRPr>
                    </a:p>
                  </a:txBody>
                  <a:tcPr marL="9525" marR="9525" marT="9525" marB="0" anchor="b"/>
                </a:tc>
              </a:tr>
              <a:tr h="190500">
                <a:tc>
                  <a:txBody>
                    <a:bodyPr/>
                    <a:lstStyle/>
                    <a:p>
                      <a:pPr algn="ctr" fontAlgn="b"/>
                      <a:r>
                        <a:rPr lang="en-US" sz="1100" u="none" strike="noStrike">
                          <a:effectLst/>
                        </a:rPr>
                        <a:t>1075</a:t>
                      </a:r>
                      <a:endParaRPr lang="en-US" sz="1100" b="0" i="0" u="none" strike="noStrike">
                        <a:solidFill>
                          <a:srgbClr val="000000"/>
                        </a:solidFill>
                        <a:effectLst/>
                        <a:latin typeface="Calibri"/>
                      </a:endParaRPr>
                    </a:p>
                  </a:txBody>
                  <a:tcPr marL="9525" marR="9525" marT="9525" marB="0" anchor="b"/>
                </a:tc>
              </a:tr>
              <a:tr h="190500">
                <a:tc>
                  <a:txBody>
                    <a:bodyPr/>
                    <a:lstStyle/>
                    <a:p>
                      <a:pPr algn="ctr" fontAlgn="b"/>
                      <a:r>
                        <a:rPr lang="en-US" sz="1100" u="none" strike="noStrike">
                          <a:effectLst/>
                        </a:rPr>
                        <a:t>0E</a:t>
                      </a:r>
                      <a:endParaRPr lang="en-US" sz="1100" b="0" i="0" u="none" strike="noStrike">
                        <a:solidFill>
                          <a:srgbClr val="000000"/>
                        </a:solidFill>
                        <a:effectLst/>
                        <a:latin typeface="Calibri"/>
                      </a:endParaRPr>
                    </a:p>
                  </a:txBody>
                  <a:tcPr marL="9525" marR="9525" marT="9525" marB="0" anchor="b"/>
                </a:tc>
              </a:tr>
              <a:tr h="190500">
                <a:tc>
                  <a:txBody>
                    <a:bodyPr/>
                    <a:lstStyle/>
                    <a:p>
                      <a:pPr algn="ctr" fontAlgn="b"/>
                      <a:r>
                        <a:rPr lang="en-US" sz="1100" u="none" strike="noStrike">
                          <a:effectLst/>
                        </a:rPr>
                        <a:t>9</a:t>
                      </a:r>
                      <a:endParaRPr lang="en-US" sz="1100" b="0" i="0" u="none" strike="noStrike">
                        <a:solidFill>
                          <a:srgbClr val="000000"/>
                        </a:solidFill>
                        <a:effectLst/>
                        <a:latin typeface="Calibri"/>
                      </a:endParaRPr>
                    </a:p>
                  </a:txBody>
                  <a:tcPr marL="9525" marR="9525" marT="9525" marB="0" anchor="b"/>
                </a:tc>
              </a:tr>
              <a:tr h="190500">
                <a:tc>
                  <a:txBody>
                    <a:bodyPr/>
                    <a:lstStyle/>
                    <a:p>
                      <a:pPr algn="ctr" fontAlgn="b"/>
                      <a:r>
                        <a:rPr lang="en-US" sz="1100" u="none" strike="noStrike" dirty="0">
                          <a:effectLst/>
                        </a:rPr>
                        <a:t>168</a:t>
                      </a:r>
                      <a:endParaRPr lang="en-US" sz="1100" b="0" i="0" u="none" strike="noStrike" dirty="0">
                        <a:solidFill>
                          <a:srgbClr val="000000"/>
                        </a:solidFill>
                        <a:effectLst/>
                        <a:latin typeface="Calibri"/>
                      </a:endParaRPr>
                    </a:p>
                  </a:txBody>
                  <a:tcPr marL="9525" marR="9525" marT="9525" marB="0" anchor="b"/>
                </a:tc>
              </a:tr>
              <a:tr h="190500">
                <a:tc>
                  <a:txBody>
                    <a:bodyPr/>
                    <a:lstStyle/>
                    <a:p>
                      <a:pPr algn="ctr" fontAlgn="b"/>
                      <a:r>
                        <a:rPr lang="en-US" sz="1100" u="none" strike="noStrike">
                          <a:effectLst/>
                        </a:rPr>
                        <a:t>67</a:t>
                      </a:r>
                      <a:endParaRPr lang="en-US" sz="1100" b="0" i="0" u="none" strike="noStrike">
                        <a:solidFill>
                          <a:srgbClr val="000000"/>
                        </a:solidFill>
                        <a:effectLst/>
                        <a:latin typeface="Calibri"/>
                      </a:endParaRPr>
                    </a:p>
                  </a:txBody>
                  <a:tcPr marL="9525" marR="9525" marT="9525" marB="0" anchor="b"/>
                </a:tc>
              </a:tr>
              <a:tr h="190500">
                <a:tc>
                  <a:txBody>
                    <a:bodyPr/>
                    <a:lstStyle/>
                    <a:p>
                      <a:pPr algn="ctr" fontAlgn="b"/>
                      <a:r>
                        <a:rPr lang="en-US" sz="1100" u="none" strike="noStrike">
                          <a:effectLst/>
                        </a:rPr>
                        <a:t>67</a:t>
                      </a:r>
                      <a:endParaRPr lang="en-US" sz="1100" b="0" i="0" u="none" strike="noStrike">
                        <a:solidFill>
                          <a:srgbClr val="000000"/>
                        </a:solidFill>
                        <a:effectLst/>
                        <a:latin typeface="Calibri"/>
                      </a:endParaRPr>
                    </a:p>
                  </a:txBody>
                  <a:tcPr marL="9525" marR="9525" marT="9525" marB="0" anchor="b"/>
                </a:tc>
              </a:tr>
              <a:tr h="190500">
                <a:tc>
                  <a:txBody>
                    <a:bodyPr/>
                    <a:lstStyle/>
                    <a:p>
                      <a:pPr algn="ctr" fontAlgn="b"/>
                      <a:r>
                        <a:rPr lang="en-US" sz="1100" u="none" strike="noStrike">
                          <a:effectLst/>
                        </a:rPr>
                        <a:t>0E</a:t>
                      </a:r>
                      <a:endParaRPr lang="en-US" sz="1100" b="0" i="0" u="none" strike="noStrike">
                        <a:solidFill>
                          <a:srgbClr val="000000"/>
                        </a:solidFill>
                        <a:effectLst/>
                        <a:latin typeface="Calibri"/>
                      </a:endParaRPr>
                    </a:p>
                  </a:txBody>
                  <a:tcPr marL="9525" marR="9525" marT="9525" marB="0" anchor="b"/>
                </a:tc>
              </a:tr>
              <a:tr h="190500">
                <a:tc>
                  <a:txBody>
                    <a:bodyPr/>
                    <a:lstStyle/>
                    <a:p>
                      <a:pPr algn="ctr" fontAlgn="b"/>
                      <a:r>
                        <a:rPr lang="en-US" sz="1100" u="none" strike="noStrike">
                          <a:effectLst/>
                        </a:rPr>
                        <a:t>0R</a:t>
                      </a:r>
                      <a:endParaRPr lang="en-US" sz="1100" b="0" i="0" u="none" strike="noStrike">
                        <a:solidFill>
                          <a:srgbClr val="000000"/>
                        </a:solidFill>
                        <a:effectLst/>
                        <a:latin typeface="Calibri"/>
                      </a:endParaRPr>
                    </a:p>
                  </a:txBody>
                  <a:tcPr marL="9525" marR="9525" marT="9525" marB="0" anchor="b"/>
                </a:tc>
              </a:tr>
              <a:tr h="190500">
                <a:tc>
                  <a:txBody>
                    <a:bodyPr/>
                    <a:lstStyle/>
                    <a:p>
                      <a:pPr algn="ctr" fontAlgn="b"/>
                      <a:r>
                        <a:rPr lang="en-US" sz="1100" u="none" strike="noStrike" dirty="0">
                          <a:effectLst/>
                        </a:rPr>
                        <a:t>1040</a:t>
                      </a:r>
                      <a:endParaRPr lang="en-US" sz="1100" b="0" i="0" u="none" strike="noStrike" dirty="0">
                        <a:solidFill>
                          <a:srgbClr val="000000"/>
                        </a:solidFill>
                        <a:effectLst/>
                        <a:latin typeface="Calibri"/>
                      </a:endParaRPr>
                    </a:p>
                  </a:txBody>
                  <a:tcPr marL="9525" marR="9525" marT="9525" marB="0" anchor="b"/>
                </a:tc>
              </a:tr>
              <a:tr h="190500">
                <a:tc>
                  <a:txBody>
                    <a:bodyPr/>
                    <a:lstStyle/>
                    <a:p>
                      <a:pPr algn="ctr" fontAlgn="b"/>
                      <a:r>
                        <a:rPr lang="en-US" sz="1100" u="none" strike="noStrike" dirty="0">
                          <a:effectLst/>
                        </a:rPr>
                        <a:t>2021</a:t>
                      </a:r>
                      <a:endParaRPr lang="en-US" sz="1100" b="0" i="0" u="none" strike="noStrike" dirty="0">
                        <a:solidFill>
                          <a:srgbClr val="000000"/>
                        </a:solidFill>
                        <a:effectLst/>
                        <a:latin typeface="Calibri"/>
                      </a:endParaRPr>
                    </a:p>
                  </a:txBody>
                  <a:tcPr marL="9525" marR="9525" marT="9525" marB="0" anchor="b"/>
                </a:tc>
              </a:tr>
              <a:tr h="190500">
                <a:tc>
                  <a:txBody>
                    <a:bodyPr/>
                    <a:lstStyle/>
                    <a:p>
                      <a:pPr algn="ctr" fontAlgn="b"/>
                      <a:r>
                        <a:rPr lang="en-US" sz="1100" u="none" strike="noStrike" dirty="0">
                          <a:effectLst/>
                        </a:rPr>
                        <a:t>2110</a:t>
                      </a:r>
                      <a:endParaRPr lang="en-US" sz="1100" b="0" i="0" u="none" strike="noStrike" dirty="0">
                        <a:solidFill>
                          <a:srgbClr val="000000"/>
                        </a:solidFill>
                        <a:effectLst/>
                        <a:latin typeface="Calibri"/>
                      </a:endParaRPr>
                    </a:p>
                  </a:txBody>
                  <a:tcPr marL="9525" marR="9525" marT="9525" marB="0" anchor="b"/>
                </a:tc>
              </a:tr>
              <a:tr h="190500">
                <a:tc>
                  <a:txBody>
                    <a:bodyPr/>
                    <a:lstStyle/>
                    <a:p>
                      <a:pPr algn="ctr" fontAlgn="b"/>
                      <a:r>
                        <a:rPr lang="en-US" sz="1100" u="none" strike="noStrike">
                          <a:effectLst/>
                        </a:rPr>
                        <a:t>167</a:t>
                      </a:r>
                      <a:endParaRPr lang="en-US" sz="1100" b="0" i="0" u="none" strike="noStrike">
                        <a:solidFill>
                          <a:srgbClr val="000000"/>
                        </a:solidFill>
                        <a:effectLst/>
                        <a:latin typeface="Calibri"/>
                      </a:endParaRPr>
                    </a:p>
                  </a:txBody>
                  <a:tcPr marL="9525" marR="9525" marT="9525" marB="0" anchor="b"/>
                </a:tc>
              </a:tr>
              <a:tr h="190500">
                <a:tc>
                  <a:txBody>
                    <a:bodyPr/>
                    <a:lstStyle/>
                    <a:p>
                      <a:pPr algn="ctr" fontAlgn="b"/>
                      <a:r>
                        <a:rPr lang="en-US" sz="1100" u="none" strike="noStrike">
                          <a:effectLst/>
                        </a:rPr>
                        <a:t>1075</a:t>
                      </a:r>
                      <a:endParaRPr lang="en-US" sz="1100" b="0" i="0" u="none" strike="noStrike">
                        <a:solidFill>
                          <a:srgbClr val="000000"/>
                        </a:solidFill>
                        <a:effectLst/>
                        <a:latin typeface="Calibri"/>
                      </a:endParaRPr>
                    </a:p>
                  </a:txBody>
                  <a:tcPr marL="9525" marR="9525" marT="9525" marB="0" anchor="b"/>
                </a:tc>
              </a:tr>
              <a:tr h="190500">
                <a:tc>
                  <a:txBody>
                    <a:bodyPr/>
                    <a:lstStyle/>
                    <a:p>
                      <a:pPr algn="ctr" fontAlgn="b"/>
                      <a:r>
                        <a:rPr lang="en-US" sz="1100" u="none" strike="noStrike">
                          <a:effectLst/>
                        </a:rPr>
                        <a:t>`2</a:t>
                      </a:r>
                      <a:endParaRPr lang="en-US" sz="1100" b="0" i="0" u="none" strike="noStrike">
                        <a:solidFill>
                          <a:srgbClr val="000000"/>
                        </a:solidFill>
                        <a:effectLst/>
                        <a:latin typeface="Calibri"/>
                      </a:endParaRPr>
                    </a:p>
                  </a:txBody>
                  <a:tcPr marL="9525" marR="9525" marT="9525" marB="0" anchor="b"/>
                </a:tc>
              </a:tr>
              <a:tr h="190500">
                <a:tc>
                  <a:txBody>
                    <a:bodyPr/>
                    <a:lstStyle/>
                    <a:p>
                      <a:pPr algn="ctr" fontAlgn="b"/>
                      <a:r>
                        <a:rPr lang="en-US" sz="1100" u="none" strike="noStrike">
                          <a:effectLst/>
                        </a:rPr>
                        <a:t>1075</a:t>
                      </a:r>
                      <a:endParaRPr lang="en-US" sz="1100" b="0" i="0" u="none" strike="noStrike">
                        <a:solidFill>
                          <a:srgbClr val="000000"/>
                        </a:solidFill>
                        <a:effectLst/>
                        <a:latin typeface="Calibri"/>
                      </a:endParaRPr>
                    </a:p>
                  </a:txBody>
                  <a:tcPr marL="9525" marR="9525" marT="9525" marB="0" anchor="b"/>
                </a:tc>
              </a:tr>
              <a:tr h="190500">
                <a:tc>
                  <a:txBody>
                    <a:bodyPr/>
                    <a:lstStyle/>
                    <a:p>
                      <a:pPr algn="ctr" fontAlgn="b"/>
                      <a:r>
                        <a:rPr lang="en-US" sz="1100" u="none" strike="noStrike">
                          <a:effectLst/>
                        </a:rPr>
                        <a:t>82</a:t>
                      </a:r>
                      <a:endParaRPr lang="en-US" sz="1100" b="0" i="0" u="none" strike="noStrike">
                        <a:solidFill>
                          <a:srgbClr val="000000"/>
                        </a:solidFill>
                        <a:effectLst/>
                        <a:latin typeface="Calibri"/>
                      </a:endParaRPr>
                    </a:p>
                  </a:txBody>
                  <a:tcPr marL="9525" marR="9525" marT="9525" marB="0" anchor="b"/>
                </a:tc>
              </a:tr>
              <a:tr h="190500">
                <a:tc>
                  <a:txBody>
                    <a:bodyPr/>
                    <a:lstStyle/>
                    <a:p>
                      <a:pPr algn="ctr" fontAlgn="b"/>
                      <a:r>
                        <a:rPr lang="en-US" sz="1100" u="none" strike="noStrike">
                          <a:effectLst/>
                        </a:rPr>
                        <a:t>134E</a:t>
                      </a:r>
                      <a:endParaRPr lang="en-US" sz="1100" b="0" i="0" u="none" strike="noStrike">
                        <a:solidFill>
                          <a:srgbClr val="000000"/>
                        </a:solidFill>
                        <a:effectLst/>
                        <a:latin typeface="Calibri"/>
                      </a:endParaRPr>
                    </a:p>
                  </a:txBody>
                  <a:tcPr marL="9525" marR="9525" marT="9525" marB="0" anchor="b"/>
                </a:tc>
              </a:tr>
              <a:tr h="190500">
                <a:tc>
                  <a:txBody>
                    <a:bodyPr/>
                    <a:lstStyle/>
                    <a:p>
                      <a:pPr algn="ctr" fontAlgn="b"/>
                      <a:r>
                        <a:rPr lang="en-US" sz="1100" u="none" strike="noStrike">
                          <a:effectLst/>
                        </a:rPr>
                        <a:t>150E</a:t>
                      </a:r>
                      <a:endParaRPr lang="en-US" sz="1100" b="0" i="0" u="none" strike="noStrike">
                        <a:solidFill>
                          <a:srgbClr val="000000"/>
                        </a:solidFill>
                        <a:effectLst/>
                        <a:latin typeface="Calibri"/>
                      </a:endParaRPr>
                    </a:p>
                  </a:txBody>
                  <a:tcPr marL="9525" marR="9525" marT="9525" marB="0" anchor="b"/>
                </a:tc>
              </a:tr>
              <a:tr h="190500">
                <a:tc>
                  <a:txBody>
                    <a:bodyPr/>
                    <a:lstStyle/>
                    <a:p>
                      <a:pPr algn="ctr" fontAlgn="b"/>
                      <a:r>
                        <a:rPr lang="en-US" sz="1100" u="none" strike="noStrike" dirty="0">
                          <a:effectLst/>
                        </a:rPr>
                        <a:t>78</a:t>
                      </a:r>
                      <a:endParaRPr lang="en-US" sz="11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10077937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1_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2_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22684</TotalTime>
  <Words>1284</Words>
  <Application>Microsoft Office PowerPoint</Application>
  <PresentationFormat>On-screen Show (4:3)</PresentationFormat>
  <Paragraphs>264</Paragraphs>
  <Slides>20</Slides>
  <Notes>20</Notes>
  <HiddenSlides>0</HiddenSlides>
  <MMClips>0</MMClips>
  <ScaleCrop>false</ScaleCrop>
  <HeadingPairs>
    <vt:vector size="4" baseType="variant">
      <vt:variant>
        <vt:lpstr>Theme</vt:lpstr>
      </vt:variant>
      <vt:variant>
        <vt:i4>3</vt:i4>
      </vt:variant>
      <vt:variant>
        <vt:lpstr>Slide Titles</vt:lpstr>
      </vt:variant>
      <vt:variant>
        <vt:i4>20</vt:i4>
      </vt:variant>
    </vt:vector>
  </HeadingPairs>
  <TitlesOfParts>
    <vt:vector size="23" baseType="lpstr">
      <vt:lpstr>Module</vt:lpstr>
      <vt:lpstr>1_Module</vt:lpstr>
      <vt:lpstr>2_Module</vt:lpstr>
      <vt:lpstr>Utility Poles failures in relation to soil and terrain</vt:lpstr>
      <vt:lpstr>Table of Contents</vt:lpstr>
      <vt:lpstr>Goal</vt:lpstr>
      <vt:lpstr>Background</vt:lpstr>
      <vt:lpstr>Pole Failure Background</vt:lpstr>
      <vt:lpstr>Study Area</vt:lpstr>
      <vt:lpstr>Data Overview</vt:lpstr>
      <vt:lpstr>Workflow Overview</vt:lpstr>
      <vt:lpstr>Pole Data</vt:lpstr>
      <vt:lpstr>Soil Data</vt:lpstr>
      <vt:lpstr>Elevation Data</vt:lpstr>
      <vt:lpstr>Initial Statistics</vt:lpstr>
      <vt:lpstr>Cox Proportional-Hazards Regression</vt:lpstr>
      <vt:lpstr>Results</vt:lpstr>
      <vt:lpstr>Results - 2</vt:lpstr>
      <vt:lpstr>Conclusion</vt:lpstr>
      <vt:lpstr>Sources</vt:lpstr>
      <vt:lpstr>Thank You</vt:lpstr>
      <vt:lpstr>Questions?</vt:lpstr>
      <vt:lpstr>Raw Output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Utility Poles in Soil</dc:title>
  <dc:creator>Tabor</dc:creator>
  <cp:lastModifiedBy>Tabor</cp:lastModifiedBy>
  <cp:revision>70</cp:revision>
  <cp:lastPrinted>2017-02-20T00:42:19Z</cp:lastPrinted>
  <dcterms:created xsi:type="dcterms:W3CDTF">2015-07-08T01:26:23Z</dcterms:created>
  <dcterms:modified xsi:type="dcterms:W3CDTF">2017-10-18T16:45:07Z</dcterms:modified>
</cp:coreProperties>
</file>