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</p:sldMasterIdLst>
  <p:notesMasterIdLst>
    <p:notesMasterId r:id="rId28"/>
  </p:notesMasterIdLst>
  <p:sldIdLst>
    <p:sldId id="256" r:id="rId4"/>
    <p:sldId id="257" r:id="rId5"/>
    <p:sldId id="283" r:id="rId6"/>
    <p:sldId id="282" r:id="rId7"/>
    <p:sldId id="260" r:id="rId8"/>
    <p:sldId id="263" r:id="rId9"/>
    <p:sldId id="275" r:id="rId10"/>
    <p:sldId id="261" r:id="rId11"/>
    <p:sldId id="274" r:id="rId12"/>
    <p:sldId id="262" r:id="rId13"/>
    <p:sldId id="264" r:id="rId14"/>
    <p:sldId id="276" r:id="rId15"/>
    <p:sldId id="277" r:id="rId16"/>
    <p:sldId id="278" r:id="rId17"/>
    <p:sldId id="265" r:id="rId18"/>
    <p:sldId id="279" r:id="rId19"/>
    <p:sldId id="280" r:id="rId20"/>
    <p:sldId id="281" r:id="rId21"/>
    <p:sldId id="284" r:id="rId22"/>
    <p:sldId id="287" r:id="rId23"/>
    <p:sldId id="267" r:id="rId24"/>
    <p:sldId id="258" r:id="rId25"/>
    <p:sldId id="271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365" autoAdjust="0"/>
  </p:normalViewPr>
  <p:slideViewPr>
    <p:cSldViewPr snapToGrid="0">
      <p:cViewPr varScale="1">
        <p:scale>
          <a:sx n="32" d="100"/>
          <a:sy n="32" d="100"/>
        </p:scale>
        <p:origin x="16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t\Google%20Drive\Capstone\Data\NySampleForPaper\2014-08_rebal_20150115_22310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t\Google%20Drive\Capstone\Data\NySampleForPaper\2014-08_rebal_20150115_22310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t\Google%20Drive\Capstone\Data\NySampleForPaper\Station47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t\Google%20Drive\Capstone\Data\NySampleForPaper\Station47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t\Google%20Drive\Capstone\Data\NySampleForPaper\Station477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8651880226684"/>
          <c:y val="8.2949270386645776E-2"/>
          <c:w val="0.77620265935226562"/>
          <c:h val="0.7641991841985232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Duration!$H$3</c:f>
              <c:strCache>
                <c:ptCount val="1"/>
                <c:pt idx="0">
                  <c:v>CumPct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Duration!$E$4:$E$31</c:f>
              <c:strCach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 to 48</c:v>
                </c:pt>
                <c:pt idx="26">
                  <c:v>49+</c:v>
                </c:pt>
                <c:pt idx="27">
                  <c:v>Error</c:v>
                </c:pt>
              </c:strCache>
            </c:strRef>
          </c:cat>
          <c:val>
            <c:numRef>
              <c:f>Duration!$H$4:$H$31</c:f>
              <c:numCache>
                <c:formatCode>0%</c:formatCode>
                <c:ptCount val="28"/>
                <c:pt idx="0">
                  <c:v>0.11378794615788836</c:v>
                </c:pt>
                <c:pt idx="1">
                  <c:v>0.32576094425805407</c:v>
                </c:pt>
                <c:pt idx="2">
                  <c:v>0.43312179150329438</c:v>
                </c:pt>
                <c:pt idx="3">
                  <c:v>0.50075589150733657</c:v>
                </c:pt>
                <c:pt idx="4">
                  <c:v>0.5450099033914062</c:v>
                </c:pt>
                <c:pt idx="5">
                  <c:v>0.57605400379966842</c:v>
                </c:pt>
                <c:pt idx="6">
                  <c:v>0.60066292089413464</c:v>
                </c:pt>
                <c:pt idx="7">
                  <c:v>0.6248433647277577</c:v>
                </c:pt>
                <c:pt idx="8">
                  <c:v>0.6503253971462063</c:v>
                </c:pt>
                <c:pt idx="9">
                  <c:v>0.67699583653340867</c:v>
                </c:pt>
                <c:pt idx="10">
                  <c:v>0.702073648894458</c:v>
                </c:pt>
                <c:pt idx="11">
                  <c:v>0.72449169327782026</c:v>
                </c:pt>
                <c:pt idx="12">
                  <c:v>0.74873681232062717</c:v>
                </c:pt>
                <c:pt idx="13">
                  <c:v>0.77265047091636674</c:v>
                </c:pt>
                <c:pt idx="14">
                  <c:v>0.79618416265815095</c:v>
                </c:pt>
                <c:pt idx="15">
                  <c:v>0.81675896357977273</c:v>
                </c:pt>
                <c:pt idx="16">
                  <c:v>0.83481143134322311</c:v>
                </c:pt>
                <c:pt idx="17">
                  <c:v>0.84863575730627738</c:v>
                </c:pt>
                <c:pt idx="18">
                  <c:v>0.861215085492542</c:v>
                </c:pt>
                <c:pt idx="19">
                  <c:v>0.8718299041998463</c:v>
                </c:pt>
                <c:pt idx="20">
                  <c:v>0.8815231011762803</c:v>
                </c:pt>
                <c:pt idx="21">
                  <c:v>0.88996321597477657</c:v>
                </c:pt>
                <c:pt idx="22">
                  <c:v>0.89767573466995421</c:v>
                </c:pt>
                <c:pt idx="23">
                  <c:v>0.90496786450543665</c:v>
                </c:pt>
                <c:pt idx="24">
                  <c:v>0.91128178180201291</c:v>
                </c:pt>
                <c:pt idx="25">
                  <c:v>0.95748178180201293</c:v>
                </c:pt>
                <c:pt idx="26">
                  <c:v>0.99888178180201292</c:v>
                </c:pt>
                <c:pt idx="27">
                  <c:v>0.99998178180201291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8477712"/>
        <c:axId val="658477152"/>
      </c:barChart>
      <c:lineChart>
        <c:grouping val="standard"/>
        <c:varyColors val="0"/>
        <c:ser>
          <c:idx val="0"/>
          <c:order val="1"/>
          <c:tx>
            <c:strRef>
              <c:f>Duration!$F$3</c:f>
              <c:strCache>
                <c:ptCount val="1"/>
                <c:pt idx="0">
                  <c:v>Count</c:v>
                </c:pt>
              </c:strCache>
            </c:strRef>
          </c:tx>
          <c:marker>
            <c:symbol val="none"/>
          </c:marker>
          <c:cat>
            <c:strRef>
              <c:f>Duration!$E$4:$E$31</c:f>
              <c:strCach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 to 48</c:v>
                </c:pt>
                <c:pt idx="26">
                  <c:v>49+</c:v>
                </c:pt>
                <c:pt idx="27">
                  <c:v>Error</c:v>
                </c:pt>
              </c:strCache>
            </c:strRef>
          </c:cat>
          <c:val>
            <c:numRef>
              <c:f>Duration!$F$4:$F$31</c:f>
              <c:numCache>
                <c:formatCode>General</c:formatCode>
                <c:ptCount val="28"/>
                <c:pt idx="0">
                  <c:v>14075</c:v>
                </c:pt>
                <c:pt idx="1">
                  <c:v>26220</c:v>
                </c:pt>
                <c:pt idx="2">
                  <c:v>13280</c:v>
                </c:pt>
                <c:pt idx="3">
                  <c:v>8366</c:v>
                </c:pt>
                <c:pt idx="4">
                  <c:v>5474</c:v>
                </c:pt>
                <c:pt idx="5">
                  <c:v>3840</c:v>
                </c:pt>
                <c:pt idx="6">
                  <c:v>3044</c:v>
                </c:pt>
                <c:pt idx="7">
                  <c:v>2991</c:v>
                </c:pt>
                <c:pt idx="8">
                  <c:v>3152</c:v>
                </c:pt>
                <c:pt idx="9">
                  <c:v>3299</c:v>
                </c:pt>
                <c:pt idx="10">
                  <c:v>3102</c:v>
                </c:pt>
                <c:pt idx="11">
                  <c:v>2773</c:v>
                </c:pt>
                <c:pt idx="12">
                  <c:v>2999</c:v>
                </c:pt>
                <c:pt idx="13">
                  <c:v>2958</c:v>
                </c:pt>
                <c:pt idx="14">
                  <c:v>2911</c:v>
                </c:pt>
                <c:pt idx="15">
                  <c:v>2545</c:v>
                </c:pt>
                <c:pt idx="16">
                  <c:v>2233</c:v>
                </c:pt>
                <c:pt idx="17">
                  <c:v>1710</c:v>
                </c:pt>
                <c:pt idx="18">
                  <c:v>1556</c:v>
                </c:pt>
                <c:pt idx="19">
                  <c:v>1313</c:v>
                </c:pt>
                <c:pt idx="20">
                  <c:v>1199</c:v>
                </c:pt>
                <c:pt idx="21">
                  <c:v>1044</c:v>
                </c:pt>
                <c:pt idx="22">
                  <c:v>954</c:v>
                </c:pt>
                <c:pt idx="23">
                  <c:v>902</c:v>
                </c:pt>
                <c:pt idx="24">
                  <c:v>781</c:v>
                </c:pt>
                <c:pt idx="25">
                  <c:v>5719</c:v>
                </c:pt>
                <c:pt idx="26">
                  <c:v>5120</c:v>
                </c:pt>
                <c:pt idx="27">
                  <c:v>135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476032"/>
        <c:axId val="658476592"/>
      </c:lineChart>
      <c:catAx>
        <c:axId val="6584760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Duration (hours)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658476592"/>
        <c:crosses val="autoZero"/>
        <c:auto val="1"/>
        <c:lblAlgn val="ctr"/>
        <c:lblOffset val="100"/>
        <c:tickMarkSkip val="6"/>
        <c:noMultiLvlLbl val="0"/>
      </c:catAx>
      <c:valAx>
        <c:axId val="658476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Rebalancing Trips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58476032"/>
        <c:crosses val="autoZero"/>
        <c:crossBetween val="midCat"/>
      </c:valAx>
      <c:valAx>
        <c:axId val="6584771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</a:t>
                </a:r>
                <a:r>
                  <a:rPr lang="en-US" baseline="0"/>
                  <a:t> % of Rebalancing Trips</a:t>
                </a:r>
                <a:endParaRPr lang="en-US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58477712"/>
        <c:crosses val="max"/>
        <c:crossBetween val="between"/>
      </c:valAx>
      <c:catAx>
        <c:axId val="658477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84771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HourOfDay!$F$3</c:f>
              <c:strCache>
                <c:ptCount val="1"/>
                <c:pt idx="0">
                  <c:v>Rebal_25-48Hr (n=5719)</c:v>
                </c:pt>
              </c:strCache>
            </c:strRef>
          </c:tx>
          <c:marker>
            <c:symbol val="none"/>
          </c:marker>
          <c:val>
            <c:numRef>
              <c:f>HourOfDay!$F$4:$F$27</c:f>
              <c:numCache>
                <c:formatCode>0.00%</c:formatCode>
                <c:ptCount val="24"/>
                <c:pt idx="0">
                  <c:v>3.2523168386081484E-2</c:v>
                </c:pt>
                <c:pt idx="1">
                  <c:v>3.9167686658506728E-2</c:v>
                </c:pt>
                <c:pt idx="2">
                  <c:v>4.2664801538730548E-2</c:v>
                </c:pt>
                <c:pt idx="3">
                  <c:v>3.9167686658506728E-2</c:v>
                </c:pt>
                <c:pt idx="4">
                  <c:v>4.581220493093198E-2</c:v>
                </c:pt>
                <c:pt idx="5">
                  <c:v>4.4413358978842452E-2</c:v>
                </c:pt>
                <c:pt idx="6">
                  <c:v>3.9167686658506728E-2</c:v>
                </c:pt>
                <c:pt idx="7">
                  <c:v>3.0599755201958383E-2</c:v>
                </c:pt>
                <c:pt idx="8">
                  <c:v>2.9026053505857668E-2</c:v>
                </c:pt>
                <c:pt idx="9">
                  <c:v>3.0250043713936001E-2</c:v>
                </c:pt>
                <c:pt idx="10">
                  <c:v>2.8151774785801713E-2</c:v>
                </c:pt>
                <c:pt idx="11">
                  <c:v>3.5670571778282915E-2</c:v>
                </c:pt>
                <c:pt idx="12">
                  <c:v>5.472984787550271E-2</c:v>
                </c:pt>
                <c:pt idx="13">
                  <c:v>8.2531911173282041E-2</c:v>
                </c:pt>
                <c:pt idx="14">
                  <c:v>8.4979891589438708E-2</c:v>
                </c:pt>
                <c:pt idx="15">
                  <c:v>6.6620038468263684E-2</c:v>
                </c:pt>
                <c:pt idx="16">
                  <c:v>5.5429270851547474E-2</c:v>
                </c:pt>
                <c:pt idx="17">
                  <c:v>4.5112781954887216E-2</c:v>
                </c:pt>
                <c:pt idx="18">
                  <c:v>2.7976919041790522E-2</c:v>
                </c:pt>
                <c:pt idx="19">
                  <c:v>2.3955236929533136E-2</c:v>
                </c:pt>
                <c:pt idx="20">
                  <c:v>3.357230285014863E-2</c:v>
                </c:pt>
                <c:pt idx="21">
                  <c:v>3.5320860290260533E-2</c:v>
                </c:pt>
                <c:pt idx="22">
                  <c:v>2.5703794369645042E-2</c:v>
                </c:pt>
                <c:pt idx="23">
                  <c:v>2.7452351809756949E-2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HourOfDay!$G$3</c:f>
              <c:strCache>
                <c:ptCount val="1"/>
                <c:pt idx="0">
                  <c:v>Rebal_13-24Hr (n=20106)</c:v>
                </c:pt>
              </c:strCache>
            </c:strRef>
          </c:tx>
          <c:marker>
            <c:symbol val="none"/>
          </c:marker>
          <c:val>
            <c:numRef>
              <c:f>HourOfDay!$G$4:$G$27</c:f>
              <c:numCache>
                <c:formatCode>0.00%</c:formatCode>
                <c:ptCount val="24"/>
                <c:pt idx="0">
                  <c:v>3.3578481383238261E-2</c:v>
                </c:pt>
                <c:pt idx="1">
                  <c:v>5.3042467685701866E-2</c:v>
                </c:pt>
                <c:pt idx="2">
                  <c:v>5.1702877014930669E-2</c:v>
                </c:pt>
                <c:pt idx="3">
                  <c:v>3.9398160058906506E-2</c:v>
                </c:pt>
                <c:pt idx="4">
                  <c:v>2.6916013874965623E-2</c:v>
                </c:pt>
                <c:pt idx="5">
                  <c:v>1.8523611394505018E-2</c:v>
                </c:pt>
                <c:pt idx="6">
                  <c:v>1.564925790225424E-2</c:v>
                </c:pt>
                <c:pt idx="7">
                  <c:v>2.3553730005943879E-2</c:v>
                </c:pt>
                <c:pt idx="8">
                  <c:v>3.7783554084864397E-2</c:v>
                </c:pt>
                <c:pt idx="9">
                  <c:v>4.3541132530761792E-2</c:v>
                </c:pt>
                <c:pt idx="10">
                  <c:v>4.2929001694449125E-2</c:v>
                </c:pt>
                <c:pt idx="11">
                  <c:v>4.6193699488116677E-2</c:v>
                </c:pt>
                <c:pt idx="12">
                  <c:v>5.3113439376868549E-2</c:v>
                </c:pt>
                <c:pt idx="13">
                  <c:v>5.7957257298994862E-2</c:v>
                </c:pt>
                <c:pt idx="14">
                  <c:v>4.9316453899450857E-2</c:v>
                </c:pt>
                <c:pt idx="15">
                  <c:v>5.026570026880528E-2</c:v>
                </c:pt>
                <c:pt idx="16">
                  <c:v>5.9731549578162013E-2</c:v>
                </c:pt>
                <c:pt idx="17">
                  <c:v>7.1353164006706826E-2</c:v>
                </c:pt>
                <c:pt idx="18">
                  <c:v>7.1663665155561079E-2</c:v>
                </c:pt>
                <c:pt idx="19">
                  <c:v>5.0931059873492959E-2</c:v>
                </c:pt>
                <c:pt idx="20">
                  <c:v>3.727788078530176E-2</c:v>
                </c:pt>
                <c:pt idx="21">
                  <c:v>2.6827299261007267E-2</c:v>
                </c:pt>
                <c:pt idx="22">
                  <c:v>1.8709912083817566E-2</c:v>
                </c:pt>
                <c:pt idx="23">
                  <c:v>2.0040631293192928E-2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HourOfDay!$H$3</c:f>
              <c:strCache>
                <c:ptCount val="1"/>
                <c:pt idx="0">
                  <c:v>Rebal_7-12Hr (n=18316)</c:v>
                </c:pt>
              </c:strCache>
            </c:strRef>
          </c:tx>
          <c:marker>
            <c:symbol val="none"/>
          </c:marker>
          <c:val>
            <c:numRef>
              <c:f>HourOfDay!$H$4:$H$27</c:f>
              <c:numCache>
                <c:formatCode>0.00%</c:formatCode>
                <c:ptCount val="24"/>
                <c:pt idx="0">
                  <c:v>5.5361432627211181E-2</c:v>
                </c:pt>
                <c:pt idx="1">
                  <c:v>0.10717405547062678</c:v>
                </c:pt>
                <c:pt idx="2">
                  <c:v>0.13791220790565625</c:v>
                </c:pt>
                <c:pt idx="3">
                  <c:v>0.11241537453592487</c:v>
                </c:pt>
                <c:pt idx="4">
                  <c:v>6.0384363398121858E-2</c:v>
                </c:pt>
                <c:pt idx="5">
                  <c:v>3.3468006114872245E-2</c:v>
                </c:pt>
                <c:pt idx="6">
                  <c:v>1.8890587464511902E-2</c:v>
                </c:pt>
                <c:pt idx="7">
                  <c:v>9.1723083642716759E-3</c:v>
                </c:pt>
                <c:pt idx="8">
                  <c:v>4.8591395501201137E-3</c:v>
                </c:pt>
                <c:pt idx="9">
                  <c:v>5.5689015068792315E-3</c:v>
                </c:pt>
                <c:pt idx="10">
                  <c:v>1.5778554269491155E-2</c:v>
                </c:pt>
                <c:pt idx="11">
                  <c:v>3.9091504695348327E-2</c:v>
                </c:pt>
                <c:pt idx="12">
                  <c:v>9.974885346145447E-2</c:v>
                </c:pt>
                <c:pt idx="13">
                  <c:v>0.12524568683118584</c:v>
                </c:pt>
                <c:pt idx="14">
                  <c:v>5.6671762393535705E-2</c:v>
                </c:pt>
                <c:pt idx="15">
                  <c:v>2.4623280192181699E-2</c:v>
                </c:pt>
                <c:pt idx="16">
                  <c:v>1.5177986459925748E-2</c:v>
                </c:pt>
                <c:pt idx="17">
                  <c:v>1.1738370823323871E-2</c:v>
                </c:pt>
                <c:pt idx="18">
                  <c:v>1.2011356191308145E-2</c:v>
                </c:pt>
                <c:pt idx="19">
                  <c:v>1.1301594234549028E-2</c:v>
                </c:pt>
                <c:pt idx="20">
                  <c:v>1.0428041056999345E-2</c:v>
                </c:pt>
                <c:pt idx="21">
                  <c:v>1.0373443983402489E-2</c:v>
                </c:pt>
                <c:pt idx="22">
                  <c:v>9.0085171434811095E-3</c:v>
                </c:pt>
                <c:pt idx="23">
                  <c:v>1.3594671325616947E-2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HourOfDay!$I$3</c:f>
              <c:strCache>
                <c:ptCount val="1"/>
                <c:pt idx="0">
                  <c:v>Rebal_4-6Hr (n=12358)</c:v>
                </c:pt>
              </c:strCache>
            </c:strRef>
          </c:tx>
          <c:marker>
            <c:symbol val="none"/>
          </c:marker>
          <c:val>
            <c:numRef>
              <c:f>HourOfDay!$I$4:$I$27</c:f>
              <c:numCache>
                <c:formatCode>0.00%</c:formatCode>
                <c:ptCount val="24"/>
                <c:pt idx="0">
                  <c:v>6.7162971354588121E-3</c:v>
                </c:pt>
                <c:pt idx="1">
                  <c:v>5.2597507687328045E-3</c:v>
                </c:pt>
                <c:pt idx="2">
                  <c:v>6.9590548632464796E-3</c:v>
                </c:pt>
                <c:pt idx="3">
                  <c:v>1.4646382909855964E-2</c:v>
                </c:pt>
                <c:pt idx="4">
                  <c:v>1.3027998057938178E-2</c:v>
                </c:pt>
                <c:pt idx="5">
                  <c:v>1.0114905324486162E-2</c:v>
                </c:pt>
                <c:pt idx="6">
                  <c:v>6.1498624372875871E-3</c:v>
                </c:pt>
                <c:pt idx="7">
                  <c:v>5.9071047094999187E-3</c:v>
                </c:pt>
                <c:pt idx="8">
                  <c:v>1.7559475643307978E-2</c:v>
                </c:pt>
                <c:pt idx="9">
                  <c:v>5.4620488752225277E-2</c:v>
                </c:pt>
                <c:pt idx="10">
                  <c:v>9.1438744133354913E-2</c:v>
                </c:pt>
                <c:pt idx="11">
                  <c:v>0.10851270432108756</c:v>
                </c:pt>
                <c:pt idx="12">
                  <c:v>7.9300857743971512E-2</c:v>
                </c:pt>
                <c:pt idx="13">
                  <c:v>6.2469655284026544E-2</c:v>
                </c:pt>
                <c:pt idx="14">
                  <c:v>7.7439715164266065E-2</c:v>
                </c:pt>
                <c:pt idx="15">
                  <c:v>9.1519663375950799E-2</c:v>
                </c:pt>
                <c:pt idx="16">
                  <c:v>7.2584560608512705E-2</c:v>
                </c:pt>
                <c:pt idx="17">
                  <c:v>4.984625343906781E-2</c:v>
                </c:pt>
                <c:pt idx="18">
                  <c:v>4.2806279333225443E-2</c:v>
                </c:pt>
                <c:pt idx="19">
                  <c:v>4.984625343906781E-2</c:v>
                </c:pt>
                <c:pt idx="20">
                  <c:v>5.437773102443761E-2</c:v>
                </c:pt>
                <c:pt idx="21">
                  <c:v>4.0297782812752869E-2</c:v>
                </c:pt>
                <c:pt idx="22">
                  <c:v>2.5084965204725685E-2</c:v>
                </c:pt>
                <c:pt idx="23">
                  <c:v>1.3513513513513514E-2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HourOfDay!$J$3</c:f>
              <c:strCache>
                <c:ptCount val="1"/>
                <c:pt idx="0">
                  <c:v>Rebal_3Hr (n=8366)</c:v>
                </c:pt>
              </c:strCache>
            </c:strRef>
          </c:tx>
          <c:marker>
            <c:symbol val="none"/>
          </c:marker>
          <c:val>
            <c:numRef>
              <c:f>HourOfDay!$J$4:$J$27</c:f>
              <c:numCache>
                <c:formatCode>0.00%</c:formatCode>
                <c:ptCount val="24"/>
                <c:pt idx="0">
                  <c:v>6.8132918957685869E-3</c:v>
                </c:pt>
                <c:pt idx="1">
                  <c:v>2.629691608893139E-3</c:v>
                </c:pt>
                <c:pt idx="2">
                  <c:v>1.5539086779823093E-3</c:v>
                </c:pt>
                <c:pt idx="3">
                  <c:v>4.781257470714798E-4</c:v>
                </c:pt>
                <c:pt idx="4">
                  <c:v>1.3148458044465695E-3</c:v>
                </c:pt>
                <c:pt idx="5">
                  <c:v>2.629691608893139E-3</c:v>
                </c:pt>
                <c:pt idx="6">
                  <c:v>3.1078173559646186E-3</c:v>
                </c:pt>
                <c:pt idx="7">
                  <c:v>1.996174994023428E-2</c:v>
                </c:pt>
                <c:pt idx="8">
                  <c:v>3.7652402581879033E-2</c:v>
                </c:pt>
                <c:pt idx="9">
                  <c:v>4.8171169017451589E-2</c:v>
                </c:pt>
                <c:pt idx="10">
                  <c:v>9.2875926368634953E-2</c:v>
                </c:pt>
                <c:pt idx="11">
                  <c:v>7.9368874013865651E-2</c:v>
                </c:pt>
                <c:pt idx="12">
                  <c:v>5.1159454936648335E-2</c:v>
                </c:pt>
                <c:pt idx="13">
                  <c:v>5.8570404016256274E-2</c:v>
                </c:pt>
                <c:pt idx="14">
                  <c:v>6.4427444417881896E-2</c:v>
                </c:pt>
                <c:pt idx="15">
                  <c:v>8.0683719818312211E-2</c:v>
                </c:pt>
                <c:pt idx="16">
                  <c:v>9.6461869471671055E-2</c:v>
                </c:pt>
                <c:pt idx="17">
                  <c:v>7.5304805163758065E-2</c:v>
                </c:pt>
                <c:pt idx="18">
                  <c:v>7.1360267750418357E-2</c:v>
                </c:pt>
                <c:pt idx="19">
                  <c:v>6.1439158498685156E-2</c:v>
                </c:pt>
                <c:pt idx="20">
                  <c:v>6.1558689935453027E-2</c:v>
                </c:pt>
                <c:pt idx="21">
                  <c:v>4.661726033946928E-2</c:v>
                </c:pt>
                <c:pt idx="22">
                  <c:v>2.4743007410949081E-2</c:v>
                </c:pt>
                <c:pt idx="23">
                  <c:v>1.1116423619411906E-2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HourOfDay!$K$3</c:f>
              <c:strCache>
                <c:ptCount val="1"/>
                <c:pt idx="0">
                  <c:v>Rebal_2Hr (n=13280)</c:v>
                </c:pt>
              </c:strCache>
            </c:strRef>
          </c:tx>
          <c:marker>
            <c:symbol val="none"/>
          </c:marker>
          <c:val>
            <c:numRef>
              <c:f>HourOfDay!$K$4:$K$27</c:f>
              <c:numCache>
                <c:formatCode>0.00%</c:formatCode>
                <c:ptCount val="24"/>
                <c:pt idx="0">
                  <c:v>5.1204819277108436E-3</c:v>
                </c:pt>
                <c:pt idx="1">
                  <c:v>2.7108433734939759E-3</c:v>
                </c:pt>
                <c:pt idx="2">
                  <c:v>6.7771084337349397E-4</c:v>
                </c:pt>
                <c:pt idx="3">
                  <c:v>3.7650602409638556E-4</c:v>
                </c:pt>
                <c:pt idx="4">
                  <c:v>3.0120481927710846E-4</c:v>
                </c:pt>
                <c:pt idx="5">
                  <c:v>1.7319277108433734E-3</c:v>
                </c:pt>
                <c:pt idx="6">
                  <c:v>5.6475903614457831E-3</c:v>
                </c:pt>
                <c:pt idx="7">
                  <c:v>3.0798192771084337E-2</c:v>
                </c:pt>
                <c:pt idx="8">
                  <c:v>3.8780120481927714E-2</c:v>
                </c:pt>
                <c:pt idx="9">
                  <c:v>5.0451807228915665E-2</c:v>
                </c:pt>
                <c:pt idx="10">
                  <c:v>6.5662650602409639E-2</c:v>
                </c:pt>
                <c:pt idx="11">
                  <c:v>5.9638554216867472E-2</c:v>
                </c:pt>
                <c:pt idx="12">
                  <c:v>5.1280120481927711E-2</c:v>
                </c:pt>
                <c:pt idx="13">
                  <c:v>6.099397590361446E-2</c:v>
                </c:pt>
                <c:pt idx="14">
                  <c:v>6.4231927710843378E-2</c:v>
                </c:pt>
                <c:pt idx="15">
                  <c:v>7.5150602409638556E-2</c:v>
                </c:pt>
                <c:pt idx="16">
                  <c:v>9.7665662650602406E-2</c:v>
                </c:pt>
                <c:pt idx="17">
                  <c:v>0.10225903614457832</c:v>
                </c:pt>
                <c:pt idx="18">
                  <c:v>9.5030120481927716E-2</c:v>
                </c:pt>
                <c:pt idx="19">
                  <c:v>6.9954819277108435E-2</c:v>
                </c:pt>
                <c:pt idx="20">
                  <c:v>4.8644578313253015E-2</c:v>
                </c:pt>
                <c:pt idx="21">
                  <c:v>4.0286144578313254E-2</c:v>
                </c:pt>
                <c:pt idx="22">
                  <c:v>2.0481927710843374E-2</c:v>
                </c:pt>
                <c:pt idx="23">
                  <c:v>1.2123493975903614E-2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HourOfDay!$L$3</c:f>
              <c:strCache>
                <c:ptCount val="1"/>
                <c:pt idx="0">
                  <c:v>Rebal_1Hr (n=26220)</c:v>
                </c:pt>
              </c:strCache>
            </c:strRef>
          </c:tx>
          <c:marker>
            <c:symbol val="none"/>
          </c:marker>
          <c:val>
            <c:numRef>
              <c:f>HourOfDay!$L$4:$L$27</c:f>
              <c:numCache>
                <c:formatCode>0.00%</c:formatCode>
                <c:ptCount val="24"/>
                <c:pt idx="0">
                  <c:v>3.3943554538520214E-3</c:v>
                </c:pt>
                <c:pt idx="1">
                  <c:v>1.2967200610221204E-3</c:v>
                </c:pt>
                <c:pt idx="2">
                  <c:v>6.4836003051106021E-4</c:v>
                </c:pt>
                <c:pt idx="3">
                  <c:v>7.6277650648360034E-5</c:v>
                </c:pt>
                <c:pt idx="4">
                  <c:v>2.288329519450801E-4</c:v>
                </c:pt>
                <c:pt idx="5">
                  <c:v>6.1022120518688027E-4</c:v>
                </c:pt>
                <c:pt idx="6">
                  <c:v>5.2250190694126623E-3</c:v>
                </c:pt>
                <c:pt idx="7">
                  <c:v>3.0320366132723112E-2</c:v>
                </c:pt>
                <c:pt idx="8">
                  <c:v>4.938977879481312E-2</c:v>
                </c:pt>
                <c:pt idx="9">
                  <c:v>6.0717009916094584E-2</c:v>
                </c:pt>
                <c:pt idx="10">
                  <c:v>4.6872616323417236E-2</c:v>
                </c:pt>
                <c:pt idx="11">
                  <c:v>4.7940503432494279E-2</c:v>
                </c:pt>
                <c:pt idx="12">
                  <c:v>5.6025934401220445E-2</c:v>
                </c:pt>
                <c:pt idx="13">
                  <c:v>5.9000762776506482E-2</c:v>
                </c:pt>
                <c:pt idx="14">
                  <c:v>6.2662090007627763E-2</c:v>
                </c:pt>
                <c:pt idx="15">
                  <c:v>6.7581998474446986E-2</c:v>
                </c:pt>
                <c:pt idx="16">
                  <c:v>9.401220442410374E-2</c:v>
                </c:pt>
                <c:pt idx="17">
                  <c:v>0.12356979405034325</c:v>
                </c:pt>
                <c:pt idx="18">
                  <c:v>0.11609458428680397</c:v>
                </c:pt>
                <c:pt idx="19">
                  <c:v>7.6659038901601834E-2</c:v>
                </c:pt>
                <c:pt idx="20">
                  <c:v>4.6720061022120521E-2</c:v>
                </c:pt>
                <c:pt idx="21">
                  <c:v>2.749809305873379E-2</c:v>
                </c:pt>
                <c:pt idx="22">
                  <c:v>1.5408085430968726E-2</c:v>
                </c:pt>
                <c:pt idx="23">
                  <c:v>8.047292143401984E-3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HourOfDay!$M$3</c:f>
              <c:strCache>
                <c:ptCount val="1"/>
                <c:pt idx="0">
                  <c:v>Rebal_0Hr (n=14075)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HourOfDay!$M$4:$M$27</c:f>
              <c:numCache>
                <c:formatCode>0.00%</c:formatCode>
                <c:ptCount val="24"/>
                <c:pt idx="0">
                  <c:v>1.8472468916518651E-3</c:v>
                </c:pt>
                <c:pt idx="1">
                  <c:v>1.5630550621669626E-3</c:v>
                </c:pt>
                <c:pt idx="2">
                  <c:v>3.5523978685612787E-4</c:v>
                </c:pt>
                <c:pt idx="3">
                  <c:v>1.4209591474245115E-4</c:v>
                </c:pt>
                <c:pt idx="4">
                  <c:v>7.1047957371225576E-5</c:v>
                </c:pt>
                <c:pt idx="5">
                  <c:v>3.5523978685612787E-4</c:v>
                </c:pt>
                <c:pt idx="6">
                  <c:v>2.9129662522202485E-3</c:v>
                </c:pt>
                <c:pt idx="7">
                  <c:v>2.7921847246891653E-2</c:v>
                </c:pt>
                <c:pt idx="8">
                  <c:v>0.10152753108348135</c:v>
                </c:pt>
                <c:pt idx="9">
                  <c:v>9.0373001776198933E-2</c:v>
                </c:pt>
                <c:pt idx="10">
                  <c:v>3.3463587921847247E-2</c:v>
                </c:pt>
                <c:pt idx="11">
                  <c:v>2.9058614564831262E-2</c:v>
                </c:pt>
                <c:pt idx="12">
                  <c:v>4.099467140319716E-2</c:v>
                </c:pt>
                <c:pt idx="13">
                  <c:v>4.127886323268206E-2</c:v>
                </c:pt>
                <c:pt idx="14">
                  <c:v>3.4174067495559506E-2</c:v>
                </c:pt>
                <c:pt idx="15">
                  <c:v>3.9786856127886322E-2</c:v>
                </c:pt>
                <c:pt idx="16">
                  <c:v>6.5506216696269978E-2</c:v>
                </c:pt>
                <c:pt idx="17">
                  <c:v>0.13797513321492008</c:v>
                </c:pt>
                <c:pt idx="18">
                  <c:v>0.1685968028419183</c:v>
                </c:pt>
                <c:pt idx="19">
                  <c:v>9.3996447602131439E-2</c:v>
                </c:pt>
                <c:pt idx="20">
                  <c:v>4.7033747779751334E-2</c:v>
                </c:pt>
                <c:pt idx="21">
                  <c:v>2.3232682060390763E-2</c:v>
                </c:pt>
                <c:pt idx="22">
                  <c:v>1.1367673179396092E-2</c:v>
                </c:pt>
                <c:pt idx="23">
                  <c:v>6.4653641207815275E-3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HourOfDay!$N$3</c:f>
              <c:strCache>
                <c:ptCount val="1"/>
                <c:pt idx="0">
                  <c:v>Subscriber Trips (n=963489)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HourOfDay!$N$4:$N$27</c:f>
              <c:numCache>
                <c:formatCode>0.00%</c:formatCode>
                <c:ptCount val="24"/>
                <c:pt idx="0">
                  <c:v>1.0962242433489122E-2</c:v>
                </c:pt>
                <c:pt idx="1">
                  <c:v>6.2055716256231262E-3</c:v>
                </c:pt>
                <c:pt idx="2">
                  <c:v>3.7966183319166073E-3</c:v>
                </c:pt>
                <c:pt idx="3">
                  <c:v>2.296860680298374E-3</c:v>
                </c:pt>
                <c:pt idx="4">
                  <c:v>2.0228565141895754E-3</c:v>
                </c:pt>
                <c:pt idx="5">
                  <c:v>4.9517949867616548E-3</c:v>
                </c:pt>
                <c:pt idx="6">
                  <c:v>1.9677443125972378E-2</c:v>
                </c:pt>
                <c:pt idx="7">
                  <c:v>3.8854621069882481E-2</c:v>
                </c:pt>
                <c:pt idx="8">
                  <c:v>6.8690976233252279E-2</c:v>
                </c:pt>
                <c:pt idx="9">
                  <c:v>5.9401819844336574E-2</c:v>
                </c:pt>
                <c:pt idx="10">
                  <c:v>4.3273976142955445E-2</c:v>
                </c:pt>
                <c:pt idx="11">
                  <c:v>4.7812689091416713E-2</c:v>
                </c:pt>
                <c:pt idx="12">
                  <c:v>5.5996487764779876E-2</c:v>
                </c:pt>
                <c:pt idx="13">
                  <c:v>5.8931653604763518E-2</c:v>
                </c:pt>
                <c:pt idx="14">
                  <c:v>5.8620285234185339E-2</c:v>
                </c:pt>
                <c:pt idx="15">
                  <c:v>6.1663392109302752E-2</c:v>
                </c:pt>
                <c:pt idx="16">
                  <c:v>7.0660900124443565E-2</c:v>
                </c:pt>
                <c:pt idx="17">
                  <c:v>9.5378359275508071E-2</c:v>
                </c:pt>
                <c:pt idx="18">
                  <c:v>9.5740584479947363E-2</c:v>
                </c:pt>
                <c:pt idx="19">
                  <c:v>7.0567489613270099E-2</c:v>
                </c:pt>
                <c:pt idx="20">
                  <c:v>4.769955858343998E-2</c:v>
                </c:pt>
                <c:pt idx="21">
                  <c:v>3.3259331450592587E-2</c:v>
                </c:pt>
                <c:pt idx="22">
                  <c:v>2.5679587416151093E-2</c:v>
                </c:pt>
                <c:pt idx="23">
                  <c:v>1.785490026352143E-2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939936"/>
        <c:axId val="658940496"/>
      </c:lineChart>
      <c:catAx>
        <c:axId val="658939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 of Day</a:t>
                </a:r>
              </a:p>
            </c:rich>
          </c:tx>
          <c:overlay val="0"/>
        </c:title>
        <c:majorTickMark val="out"/>
        <c:minorTickMark val="none"/>
        <c:tickLblPos val="nextTo"/>
        <c:crossAx val="658940496"/>
        <c:crosses val="autoZero"/>
        <c:auto val="1"/>
        <c:lblAlgn val="ctr"/>
        <c:lblOffset val="100"/>
        <c:noMultiLvlLbl val="0"/>
      </c:catAx>
      <c:valAx>
        <c:axId val="658940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  <a:r>
                  <a:rPr lang="en-US" baseline="0"/>
                  <a:t> Trips</a:t>
                </a:r>
                <a:endParaRPr lang="en-US"/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658939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HourOfDayRebal!$J$6</c:f>
              <c:strCache>
                <c:ptCount val="1"/>
                <c:pt idx="0">
                  <c:v>Inbound</c:v>
                </c:pt>
              </c:strCache>
            </c:strRef>
          </c:tx>
          <c:spPr>
            <a:ln w="38100"/>
          </c:spPr>
          <c:marker>
            <c:symbol val="none"/>
          </c:marker>
          <c:val>
            <c:numRef>
              <c:f>HourOfDayRebal!$J$7:$J$30</c:f>
              <c:numCache>
                <c:formatCode>General</c:formatCode>
                <c:ptCount val="24"/>
                <c:pt idx="0">
                  <c:v>165</c:v>
                </c:pt>
                <c:pt idx="1">
                  <c:v>160</c:v>
                </c:pt>
                <c:pt idx="2">
                  <c:v>95</c:v>
                </c:pt>
                <c:pt idx="3">
                  <c:v>47</c:v>
                </c:pt>
                <c:pt idx="4">
                  <c:v>21</c:v>
                </c:pt>
                <c:pt idx="5">
                  <c:v>9</c:v>
                </c:pt>
                <c:pt idx="6">
                  <c:v>13</c:v>
                </c:pt>
                <c:pt idx="7">
                  <c:v>72</c:v>
                </c:pt>
                <c:pt idx="8">
                  <c:v>187</c:v>
                </c:pt>
                <c:pt idx="9">
                  <c:v>200</c:v>
                </c:pt>
                <c:pt idx="10">
                  <c:v>151</c:v>
                </c:pt>
                <c:pt idx="11">
                  <c:v>112</c:v>
                </c:pt>
                <c:pt idx="12">
                  <c:v>52</c:v>
                </c:pt>
                <c:pt idx="13">
                  <c:v>33</c:v>
                </c:pt>
                <c:pt idx="14">
                  <c:v>24</c:v>
                </c:pt>
                <c:pt idx="15">
                  <c:v>23</c:v>
                </c:pt>
                <c:pt idx="16">
                  <c:v>22</c:v>
                </c:pt>
                <c:pt idx="17">
                  <c:v>29</c:v>
                </c:pt>
                <c:pt idx="18">
                  <c:v>45</c:v>
                </c:pt>
                <c:pt idx="19">
                  <c:v>50</c:v>
                </c:pt>
                <c:pt idx="20">
                  <c:v>37</c:v>
                </c:pt>
                <c:pt idx="21">
                  <c:v>37</c:v>
                </c:pt>
                <c:pt idx="22">
                  <c:v>36</c:v>
                </c:pt>
                <c:pt idx="23">
                  <c:v>66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HourOfDayRebal!$K$6</c:f>
              <c:strCache>
                <c:ptCount val="1"/>
                <c:pt idx="0">
                  <c:v>Outbound</c:v>
                </c:pt>
              </c:strCache>
            </c:strRef>
          </c:tx>
          <c:spPr>
            <a:ln w="3810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HourOfDayRebal!$K$7:$K$30</c:f>
              <c:numCache>
                <c:formatCode>General</c:formatCode>
                <c:ptCount val="24"/>
                <c:pt idx="0">
                  <c:v>24</c:v>
                </c:pt>
                <c:pt idx="1">
                  <c:v>20</c:v>
                </c:pt>
                <c:pt idx="2">
                  <c:v>15</c:v>
                </c:pt>
                <c:pt idx="3">
                  <c:v>15</c:v>
                </c:pt>
                <c:pt idx="4">
                  <c:v>12</c:v>
                </c:pt>
                <c:pt idx="5">
                  <c:v>5</c:v>
                </c:pt>
                <c:pt idx="6">
                  <c:v>7</c:v>
                </c:pt>
                <c:pt idx="7">
                  <c:v>5</c:v>
                </c:pt>
                <c:pt idx="8">
                  <c:v>23</c:v>
                </c:pt>
                <c:pt idx="9">
                  <c:v>18</c:v>
                </c:pt>
                <c:pt idx="10">
                  <c:v>19</c:v>
                </c:pt>
                <c:pt idx="11">
                  <c:v>15</c:v>
                </c:pt>
                <c:pt idx="12">
                  <c:v>28</c:v>
                </c:pt>
                <c:pt idx="13">
                  <c:v>32</c:v>
                </c:pt>
                <c:pt idx="14">
                  <c:v>36</c:v>
                </c:pt>
                <c:pt idx="15">
                  <c:v>198</c:v>
                </c:pt>
                <c:pt idx="16">
                  <c:v>454</c:v>
                </c:pt>
                <c:pt idx="17">
                  <c:v>498</c:v>
                </c:pt>
                <c:pt idx="18">
                  <c:v>390</c:v>
                </c:pt>
                <c:pt idx="19">
                  <c:v>67</c:v>
                </c:pt>
                <c:pt idx="20">
                  <c:v>23</c:v>
                </c:pt>
                <c:pt idx="21">
                  <c:v>12</c:v>
                </c:pt>
                <c:pt idx="22">
                  <c:v>21</c:v>
                </c:pt>
                <c:pt idx="23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8943296"/>
        <c:axId val="658943856"/>
      </c:lineChart>
      <c:catAx>
        <c:axId val="658943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Hour of Day</a:t>
                </a:r>
              </a:p>
            </c:rich>
          </c:tx>
          <c:overlay val="0"/>
        </c:title>
        <c:majorTickMark val="out"/>
        <c:minorTickMark val="none"/>
        <c:tickLblPos val="nextTo"/>
        <c:crossAx val="658943856"/>
        <c:crosses val="autoZero"/>
        <c:auto val="1"/>
        <c:lblAlgn val="ctr"/>
        <c:lblOffset val="100"/>
        <c:noMultiLvlLbl val="0"/>
      </c:catAx>
      <c:valAx>
        <c:axId val="658943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Count of Rebalancing Trips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589432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Sheet2!$M$6</c:f>
              <c:strCache>
                <c:ptCount val="1"/>
                <c:pt idx="0">
                  <c:v>Rider Out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val>
            <c:numRef>
              <c:f>Sheet2!$M$7:$M$29</c:f>
              <c:numCache>
                <c:formatCode>General</c:formatCode>
                <c:ptCount val="23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-2</c:v>
                </c:pt>
                <c:pt idx="4">
                  <c:v>-15</c:v>
                </c:pt>
                <c:pt idx="5">
                  <c:v>-25</c:v>
                </c:pt>
                <c:pt idx="6">
                  <c:v>-5</c:v>
                </c:pt>
                <c:pt idx="7">
                  <c:v>-14</c:v>
                </c:pt>
                <c:pt idx="8">
                  <c:v>-37</c:v>
                </c:pt>
                <c:pt idx="9">
                  <c:v>-11</c:v>
                </c:pt>
                <c:pt idx="10">
                  <c:v>-15</c:v>
                </c:pt>
                <c:pt idx="11">
                  <c:v>-7</c:v>
                </c:pt>
                <c:pt idx="12">
                  <c:v>-6</c:v>
                </c:pt>
                <c:pt idx="13">
                  <c:v>-11</c:v>
                </c:pt>
                <c:pt idx="14">
                  <c:v>-9</c:v>
                </c:pt>
                <c:pt idx="15">
                  <c:v>-6</c:v>
                </c:pt>
                <c:pt idx="16">
                  <c:v>-15</c:v>
                </c:pt>
                <c:pt idx="17">
                  <c:v>-36</c:v>
                </c:pt>
                <c:pt idx="18">
                  <c:v>-26</c:v>
                </c:pt>
                <c:pt idx="19">
                  <c:v>-12</c:v>
                </c:pt>
                <c:pt idx="20">
                  <c:v>-10</c:v>
                </c:pt>
                <c:pt idx="21">
                  <c:v>-14</c:v>
                </c:pt>
                <c:pt idx="22">
                  <c:v>-6</c:v>
                </c:pt>
              </c:numCache>
            </c:numRef>
          </c:val>
        </c:ser>
        <c:ser>
          <c:idx val="4"/>
          <c:order val="1"/>
          <c:tx>
            <c:strRef>
              <c:f>Sheet2!$N$6</c:f>
              <c:strCache>
                <c:ptCount val="1"/>
                <c:pt idx="0">
                  <c:v>Rebal Out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invertIfNegative val="0"/>
          <c:val>
            <c:numRef>
              <c:f>Sheet2!$N$7:$N$29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-3</c:v>
                </c:pt>
                <c:pt idx="8">
                  <c:v>-1</c:v>
                </c:pt>
                <c:pt idx="9">
                  <c:v>-4</c:v>
                </c:pt>
                <c:pt idx="10">
                  <c:v>0</c:v>
                </c:pt>
                <c:pt idx="11">
                  <c:v>-1</c:v>
                </c:pt>
                <c:pt idx="12">
                  <c:v>-2</c:v>
                </c:pt>
                <c:pt idx="13">
                  <c:v>-6</c:v>
                </c:pt>
                <c:pt idx="14">
                  <c:v>-15</c:v>
                </c:pt>
                <c:pt idx="15">
                  <c:v>-27</c:v>
                </c:pt>
                <c:pt idx="16">
                  <c:v>-48</c:v>
                </c:pt>
                <c:pt idx="17">
                  <c:v>-16</c:v>
                </c:pt>
                <c:pt idx="18">
                  <c:v>-3</c:v>
                </c:pt>
                <c:pt idx="19">
                  <c:v>0</c:v>
                </c:pt>
                <c:pt idx="20">
                  <c:v>0</c:v>
                </c:pt>
                <c:pt idx="21">
                  <c:v>-1</c:v>
                </c:pt>
                <c:pt idx="22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Sheet2!$K$6</c:f>
              <c:strCache>
                <c:ptCount val="1"/>
                <c:pt idx="0">
                  <c:v>Rider In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val>
            <c:numRef>
              <c:f>Sheet2!$K$7:$K$29</c:f>
              <c:numCache>
                <c:formatCode>General</c:formatCode>
                <c:ptCount val="23"/>
                <c:pt idx="0">
                  <c:v>4</c:v>
                </c:pt>
                <c:pt idx="1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15</c:v>
                </c:pt>
                <c:pt idx="8">
                  <c:v>8</c:v>
                </c:pt>
                <c:pt idx="9">
                  <c:v>9</c:v>
                </c:pt>
                <c:pt idx="10">
                  <c:v>6</c:v>
                </c:pt>
                <c:pt idx="11">
                  <c:v>12</c:v>
                </c:pt>
                <c:pt idx="12">
                  <c:v>4</c:v>
                </c:pt>
                <c:pt idx="13">
                  <c:v>16</c:v>
                </c:pt>
                <c:pt idx="14">
                  <c:v>28</c:v>
                </c:pt>
                <c:pt idx="15">
                  <c:v>35</c:v>
                </c:pt>
                <c:pt idx="16">
                  <c:v>66</c:v>
                </c:pt>
                <c:pt idx="17">
                  <c:v>40</c:v>
                </c:pt>
                <c:pt idx="18">
                  <c:v>26</c:v>
                </c:pt>
                <c:pt idx="19">
                  <c:v>13</c:v>
                </c:pt>
                <c:pt idx="20">
                  <c:v>9</c:v>
                </c:pt>
                <c:pt idx="21">
                  <c:v>12</c:v>
                </c:pt>
                <c:pt idx="22">
                  <c:v>9</c:v>
                </c:pt>
              </c:numCache>
            </c:numRef>
          </c:val>
        </c:ser>
        <c:ser>
          <c:idx val="2"/>
          <c:order val="3"/>
          <c:tx>
            <c:strRef>
              <c:f>Sheet2!$L$6</c:f>
              <c:strCache>
                <c:ptCount val="1"/>
                <c:pt idx="0">
                  <c:v>Rebal In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val>
            <c:numRef>
              <c:f>Sheet2!$L$7:$L$29</c:f>
              <c:numCache>
                <c:formatCode>General</c:formatCode>
                <c:ptCount val="23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15</c:v>
                </c:pt>
                <c:pt idx="9">
                  <c:v>7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  <c:pt idx="17">
                  <c:v>6</c:v>
                </c:pt>
                <c:pt idx="18">
                  <c:v>6</c:v>
                </c:pt>
                <c:pt idx="19">
                  <c:v>3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8156864"/>
        <c:axId val="658157424"/>
      </c:barChart>
      <c:catAx>
        <c:axId val="658156864"/>
        <c:scaling>
          <c:orientation val="minMax"/>
        </c:scaling>
        <c:delete val="0"/>
        <c:axPos val="b"/>
        <c:majorTickMark val="out"/>
        <c:minorTickMark val="none"/>
        <c:tickLblPos val="nextTo"/>
        <c:crossAx val="658157424"/>
        <c:crosses val="autoZero"/>
        <c:auto val="1"/>
        <c:lblAlgn val="ctr"/>
        <c:lblOffset val="100"/>
        <c:noMultiLvlLbl val="0"/>
      </c:catAx>
      <c:valAx>
        <c:axId val="65815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81568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Station 447</a:t>
            </a:r>
          </a:p>
        </c:rich>
      </c:tx>
      <c:overlay val="0"/>
    </c:title>
    <c:autoTitleDeleted val="0"/>
    <c:plotArea>
      <c:layout/>
      <c:areaChart>
        <c:grouping val="standard"/>
        <c:varyColors val="0"/>
        <c:ser>
          <c:idx val="0"/>
          <c:order val="2"/>
          <c:tx>
            <c:strRef>
              <c:f>Sheet1!$N$3</c:f>
              <c:strCache>
                <c:ptCount val="1"/>
                <c:pt idx="0">
                  <c:v>Cumulative Distance</c:v>
                </c:pt>
              </c:strCache>
            </c:strRef>
          </c:tx>
          <c:val>
            <c:numRef>
              <c:f>Sheet1!$N$4:$N$56</c:f>
              <c:numCache>
                <c:formatCode>0.0%</c:formatCode>
                <c:ptCount val="53"/>
                <c:pt idx="0">
                  <c:v>1.1614401858304299E-3</c:v>
                </c:pt>
                <c:pt idx="1">
                  <c:v>6.7845103538143395E-2</c:v>
                </c:pt>
                <c:pt idx="2">
                  <c:v>7.073454009801422E-2</c:v>
                </c:pt>
                <c:pt idx="3">
                  <c:v>0.13860797144556813</c:v>
                </c:pt>
                <c:pt idx="4">
                  <c:v>0.16863544942069628</c:v>
                </c:pt>
                <c:pt idx="5">
                  <c:v>0.20772782640718393</c:v>
                </c:pt>
                <c:pt idx="6">
                  <c:v>0.23707543695646016</c:v>
                </c:pt>
                <c:pt idx="7">
                  <c:v>0.26064417438599474</c:v>
                </c:pt>
                <c:pt idx="8">
                  <c:v>0.27874564459930312</c:v>
                </c:pt>
                <c:pt idx="9">
                  <c:v>0.3337015948556698</c:v>
                </c:pt>
                <c:pt idx="10">
                  <c:v>0.37483357411971335</c:v>
                </c:pt>
                <c:pt idx="11">
                  <c:v>0.40610747570890349</c:v>
                </c:pt>
                <c:pt idx="12">
                  <c:v>0.43188578227245694</c:v>
                </c:pt>
                <c:pt idx="13">
                  <c:v>0.463612928812215</c:v>
                </c:pt>
                <c:pt idx="14">
                  <c:v>0.49080762584629334</c:v>
                </c:pt>
                <c:pt idx="15">
                  <c:v>0.49987252485765282</c:v>
                </c:pt>
                <c:pt idx="16">
                  <c:v>0.51865386249681311</c:v>
                </c:pt>
                <c:pt idx="17">
                  <c:v>0.52936177445398147</c:v>
                </c:pt>
                <c:pt idx="18">
                  <c:v>0.57134358800034002</c:v>
                </c:pt>
                <c:pt idx="19">
                  <c:v>0.60477040310472796</c:v>
                </c:pt>
                <c:pt idx="20">
                  <c:v>0.67139741083821991</c:v>
                </c:pt>
                <c:pt idx="21">
                  <c:v>0.68386164697883911</c:v>
                </c:pt>
                <c:pt idx="22">
                  <c:v>0.68711934506104644</c:v>
                </c:pt>
                <c:pt idx="23">
                  <c:v>0.70547576555904934</c:v>
                </c:pt>
                <c:pt idx="24">
                  <c:v>0.71468230361746132</c:v>
                </c:pt>
                <c:pt idx="25">
                  <c:v>0.72573014928755564</c:v>
                </c:pt>
                <c:pt idx="26">
                  <c:v>0.73414350868247358</c:v>
                </c:pt>
                <c:pt idx="27">
                  <c:v>0.74762754596187075</c:v>
                </c:pt>
                <c:pt idx="28">
                  <c:v>0.76323616894705526</c:v>
                </c:pt>
                <c:pt idx="29">
                  <c:v>0.77258434605251969</c:v>
                </c:pt>
                <c:pt idx="30">
                  <c:v>0.78663493952012686</c:v>
                </c:pt>
                <c:pt idx="31">
                  <c:v>0.79841930823489404</c:v>
                </c:pt>
                <c:pt idx="32">
                  <c:v>0.8115067561825442</c:v>
                </c:pt>
                <c:pt idx="33">
                  <c:v>0.82402764794198446</c:v>
                </c:pt>
                <c:pt idx="34">
                  <c:v>0.85476332115237508</c:v>
                </c:pt>
                <c:pt idx="35">
                  <c:v>0.87515934392793382</c:v>
                </c:pt>
                <c:pt idx="36">
                  <c:v>0.88668876235800664</c:v>
                </c:pt>
                <c:pt idx="37">
                  <c:v>0.90391207047958966</c:v>
                </c:pt>
                <c:pt idx="38">
                  <c:v>0.91054077788164622</c:v>
                </c:pt>
                <c:pt idx="39">
                  <c:v>0.91280700263448611</c:v>
                </c:pt>
                <c:pt idx="40">
                  <c:v>0.91512988300614695</c:v>
                </c:pt>
                <c:pt idx="41">
                  <c:v>0.92464802696807435</c:v>
                </c:pt>
                <c:pt idx="42">
                  <c:v>0.93073850599133146</c:v>
                </c:pt>
                <c:pt idx="43">
                  <c:v>0.93966176595563844</c:v>
                </c:pt>
                <c:pt idx="44">
                  <c:v>0.9500863998187018</c:v>
                </c:pt>
                <c:pt idx="45">
                  <c:v>0.95274921390328871</c:v>
                </c:pt>
                <c:pt idx="46">
                  <c:v>0.9568284184584005</c:v>
                </c:pt>
                <c:pt idx="47">
                  <c:v>0.96793291974731577</c:v>
                </c:pt>
                <c:pt idx="48">
                  <c:v>0.97218209115889043</c:v>
                </c:pt>
                <c:pt idx="49">
                  <c:v>0.99096342879805088</c:v>
                </c:pt>
                <c:pt idx="50">
                  <c:v>0.99685561315543458</c:v>
                </c:pt>
                <c:pt idx="51">
                  <c:v>0.99841364267301203</c:v>
                </c:pt>
                <c:pt idx="52">
                  <c:v>0.99999999999999989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8946656"/>
        <c:axId val="658161344"/>
      </c:areaChart>
      <c:lineChart>
        <c:grouping val="standard"/>
        <c:varyColors val="0"/>
        <c:ser>
          <c:idx val="1"/>
          <c:order val="0"/>
          <c:tx>
            <c:strRef>
              <c:f>Sheet1!$I$3</c:f>
              <c:strCache>
                <c:ptCount val="1"/>
                <c:pt idx="0">
                  <c:v>From 447</c:v>
                </c:pt>
              </c:strCache>
            </c:strRef>
          </c:tx>
          <c:marker>
            <c:symbol val="none"/>
          </c:marker>
          <c:cat>
            <c:numRef>
              <c:f>Sheet1!$H$4:$H$56</c:f>
              <c:numCache>
                <c:formatCode>General</c:formatCode>
                <c:ptCount val="53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4.7</c:v>
                </c:pt>
                <c:pt idx="46">
                  <c:v>4.8</c:v>
                </c:pt>
                <c:pt idx="47">
                  <c:v>4.9000000000000004</c:v>
                </c:pt>
                <c:pt idx="48">
                  <c:v>5</c:v>
                </c:pt>
                <c:pt idx="49">
                  <c:v>5.0999999999999996</c:v>
                </c:pt>
                <c:pt idx="50">
                  <c:v>5.2</c:v>
                </c:pt>
                <c:pt idx="51">
                  <c:v>5.5</c:v>
                </c:pt>
                <c:pt idx="52">
                  <c:v>5.6</c:v>
                </c:pt>
              </c:numCache>
            </c:numRef>
          </c:cat>
          <c:val>
            <c:numRef>
              <c:f>Sheet1!$I$4:$I$56</c:f>
              <c:numCache>
                <c:formatCode>General</c:formatCode>
                <c:ptCount val="53"/>
                <c:pt idx="0">
                  <c:v>36</c:v>
                </c:pt>
                <c:pt idx="1">
                  <c:v>152</c:v>
                </c:pt>
                <c:pt idx="2">
                  <c:v>12</c:v>
                </c:pt>
                <c:pt idx="3">
                  <c:v>522</c:v>
                </c:pt>
                <c:pt idx="4">
                  <c:v>105</c:v>
                </c:pt>
                <c:pt idx="5">
                  <c:v>22</c:v>
                </c:pt>
                <c:pt idx="6">
                  <c:v>68</c:v>
                </c:pt>
                <c:pt idx="7">
                  <c:v>53</c:v>
                </c:pt>
                <c:pt idx="8">
                  <c:v>31</c:v>
                </c:pt>
                <c:pt idx="9">
                  <c:v>129</c:v>
                </c:pt>
                <c:pt idx="10">
                  <c:v>79</c:v>
                </c:pt>
                <c:pt idx="11">
                  <c:v>44</c:v>
                </c:pt>
                <c:pt idx="12">
                  <c:v>40</c:v>
                </c:pt>
                <c:pt idx="13">
                  <c:v>60</c:v>
                </c:pt>
                <c:pt idx="14">
                  <c:v>45</c:v>
                </c:pt>
                <c:pt idx="15">
                  <c:v>11</c:v>
                </c:pt>
                <c:pt idx="16">
                  <c:v>29</c:v>
                </c:pt>
                <c:pt idx="17">
                  <c:v>12</c:v>
                </c:pt>
                <c:pt idx="18">
                  <c:v>62</c:v>
                </c:pt>
                <c:pt idx="19">
                  <c:v>55</c:v>
                </c:pt>
                <c:pt idx="20">
                  <c:v>108</c:v>
                </c:pt>
                <c:pt idx="21">
                  <c:v>14</c:v>
                </c:pt>
                <c:pt idx="22">
                  <c:v>2</c:v>
                </c:pt>
                <c:pt idx="23">
                  <c:v>20</c:v>
                </c:pt>
                <c:pt idx="24">
                  <c:v>10</c:v>
                </c:pt>
                <c:pt idx="25">
                  <c:v>12</c:v>
                </c:pt>
                <c:pt idx="26">
                  <c:v>6</c:v>
                </c:pt>
                <c:pt idx="27">
                  <c:v>16</c:v>
                </c:pt>
                <c:pt idx="28">
                  <c:v>9</c:v>
                </c:pt>
                <c:pt idx="29">
                  <c:v>5</c:v>
                </c:pt>
                <c:pt idx="30">
                  <c:v>13</c:v>
                </c:pt>
                <c:pt idx="31">
                  <c:v>8</c:v>
                </c:pt>
                <c:pt idx="32">
                  <c:v>14</c:v>
                </c:pt>
                <c:pt idx="33">
                  <c:v>7</c:v>
                </c:pt>
                <c:pt idx="34">
                  <c:v>28</c:v>
                </c:pt>
                <c:pt idx="35">
                  <c:v>18</c:v>
                </c:pt>
                <c:pt idx="36">
                  <c:v>9</c:v>
                </c:pt>
                <c:pt idx="37">
                  <c:v>12</c:v>
                </c:pt>
                <c:pt idx="38">
                  <c:v>5</c:v>
                </c:pt>
                <c:pt idx="39">
                  <c:v>1</c:v>
                </c:pt>
                <c:pt idx="40">
                  <c:v>2</c:v>
                </c:pt>
                <c:pt idx="41">
                  <c:v>6</c:v>
                </c:pt>
                <c:pt idx="42">
                  <c:v>5</c:v>
                </c:pt>
                <c:pt idx="43">
                  <c:v>7</c:v>
                </c:pt>
                <c:pt idx="44">
                  <c:v>8</c:v>
                </c:pt>
                <c:pt idx="45">
                  <c:v>2</c:v>
                </c:pt>
                <c:pt idx="46">
                  <c:v>3</c:v>
                </c:pt>
                <c:pt idx="47">
                  <c:v>8</c:v>
                </c:pt>
                <c:pt idx="48">
                  <c:v>3</c:v>
                </c:pt>
                <c:pt idx="49">
                  <c:v>13</c:v>
                </c:pt>
                <c:pt idx="50">
                  <c:v>4</c:v>
                </c:pt>
                <c:pt idx="51">
                  <c:v>1</c:v>
                </c:pt>
                <c:pt idx="52">
                  <c:v>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Sheet1!$J$3</c:f>
              <c:strCache>
                <c:ptCount val="1"/>
                <c:pt idx="0">
                  <c:v>To 447</c:v>
                </c:pt>
              </c:strCache>
            </c:strRef>
          </c:tx>
          <c:marker>
            <c:symbol val="none"/>
          </c:marker>
          <c:cat>
            <c:numRef>
              <c:f>Sheet1!$H$4:$H$56</c:f>
              <c:numCache>
                <c:formatCode>General</c:formatCode>
                <c:ptCount val="53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4.5</c:v>
                </c:pt>
                <c:pt idx="44">
                  <c:v>4.5999999999999996</c:v>
                </c:pt>
                <c:pt idx="45">
                  <c:v>4.7</c:v>
                </c:pt>
                <c:pt idx="46">
                  <c:v>4.8</c:v>
                </c:pt>
                <c:pt idx="47">
                  <c:v>4.9000000000000004</c:v>
                </c:pt>
                <c:pt idx="48">
                  <c:v>5</c:v>
                </c:pt>
                <c:pt idx="49">
                  <c:v>5.0999999999999996</c:v>
                </c:pt>
                <c:pt idx="50">
                  <c:v>5.2</c:v>
                </c:pt>
                <c:pt idx="51">
                  <c:v>5.5</c:v>
                </c:pt>
                <c:pt idx="52">
                  <c:v>5.6</c:v>
                </c:pt>
              </c:numCache>
            </c:numRef>
          </c:cat>
          <c:val>
            <c:numRef>
              <c:f>Sheet1!$J$4:$J$56</c:f>
              <c:numCache>
                <c:formatCode>General</c:formatCode>
                <c:ptCount val="53"/>
                <c:pt idx="0">
                  <c:v>5</c:v>
                </c:pt>
                <c:pt idx="1">
                  <c:v>1025</c:v>
                </c:pt>
                <c:pt idx="2">
                  <c:v>22</c:v>
                </c:pt>
                <c:pt idx="3">
                  <c:v>77</c:v>
                </c:pt>
                <c:pt idx="4">
                  <c:v>107</c:v>
                </c:pt>
                <c:pt idx="5">
                  <c:v>208</c:v>
                </c:pt>
                <c:pt idx="6">
                  <c:v>80</c:v>
                </c:pt>
                <c:pt idx="7">
                  <c:v>51</c:v>
                </c:pt>
                <c:pt idx="8">
                  <c:v>40</c:v>
                </c:pt>
                <c:pt idx="9">
                  <c:v>65</c:v>
                </c:pt>
                <c:pt idx="10">
                  <c:v>53</c:v>
                </c:pt>
                <c:pt idx="11">
                  <c:v>48</c:v>
                </c:pt>
                <c:pt idx="12">
                  <c:v>30</c:v>
                </c:pt>
                <c:pt idx="13">
                  <c:v>20</c:v>
                </c:pt>
                <c:pt idx="14">
                  <c:v>19</c:v>
                </c:pt>
                <c:pt idx="15">
                  <c:v>9</c:v>
                </c:pt>
                <c:pt idx="16">
                  <c:v>10</c:v>
                </c:pt>
                <c:pt idx="17">
                  <c:v>9</c:v>
                </c:pt>
                <c:pt idx="18">
                  <c:v>16</c:v>
                </c:pt>
                <c:pt idx="19">
                  <c:v>4</c:v>
                </c:pt>
                <c:pt idx="20">
                  <c:v>4</c:v>
                </c:pt>
                <c:pt idx="21">
                  <c:v>6</c:v>
                </c:pt>
                <c:pt idx="22">
                  <c:v>3</c:v>
                </c:pt>
                <c:pt idx="23">
                  <c:v>7</c:v>
                </c:pt>
                <c:pt idx="24">
                  <c:v>3</c:v>
                </c:pt>
                <c:pt idx="25">
                  <c:v>3</c:v>
                </c:pt>
                <c:pt idx="26">
                  <c:v>5</c:v>
                </c:pt>
                <c:pt idx="27">
                  <c:v>1</c:v>
                </c:pt>
                <c:pt idx="28">
                  <c:v>10</c:v>
                </c:pt>
                <c:pt idx="29">
                  <c:v>6</c:v>
                </c:pt>
                <c:pt idx="30">
                  <c:v>3</c:v>
                </c:pt>
                <c:pt idx="31">
                  <c:v>5</c:v>
                </c:pt>
                <c:pt idx="32">
                  <c:v>0</c:v>
                </c:pt>
                <c:pt idx="33">
                  <c:v>6</c:v>
                </c:pt>
                <c:pt idx="34">
                  <c:v>3</c:v>
                </c:pt>
                <c:pt idx="35">
                  <c:v>2</c:v>
                </c:pt>
                <c:pt idx="36">
                  <c:v>2</c:v>
                </c:pt>
                <c:pt idx="37">
                  <c:v>4</c:v>
                </c:pt>
                <c:pt idx="38">
                  <c:v>1</c:v>
                </c:pt>
                <c:pt idx="39">
                  <c:v>1</c:v>
                </c:pt>
                <c:pt idx="40">
                  <c:v>0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160224"/>
        <c:axId val="658160784"/>
      </c:lineChart>
      <c:catAx>
        <c:axId val="658160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Route Length (mi)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5816078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658160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Rebalancing Trip 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58160224"/>
        <c:crosses val="autoZero"/>
        <c:crossBetween val="midCat"/>
      </c:valAx>
      <c:valAx>
        <c:axId val="658161344"/>
        <c:scaling>
          <c:orientation val="minMax"/>
          <c:max val="1.100000000000000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Cumulative Rebalancing</a:t>
                </a:r>
                <a:r>
                  <a:rPr lang="en-US" baseline="0"/>
                  <a:t> Distance (%)</a:t>
                </a:r>
                <a:endParaRPr lang="en-US"/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658946656"/>
        <c:crosses val="max"/>
        <c:crossBetween val="between"/>
        <c:majorUnit val="0.1"/>
        <c:minorUnit val="5.000000000000001E-2"/>
      </c:valAx>
      <c:catAx>
        <c:axId val="658946656"/>
        <c:scaling>
          <c:orientation val="minMax"/>
        </c:scaling>
        <c:delete val="1"/>
        <c:axPos val="b"/>
        <c:majorTickMark val="out"/>
        <c:minorTickMark val="none"/>
        <c:tickLblPos val="nextTo"/>
        <c:crossAx val="65816134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D640-93A6-4D1E-AB1C-159C823004C7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768C6-79D1-4C79-874A-9F31BBBB8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22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36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7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43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0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2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6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00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57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15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9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Riverside Ave &amp; 23rd Ave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58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5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0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8C6-79D1-4C79-874A-9F31BBBB8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412583-05F3-4F18-9284-D7AD2FD2CD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2583-05F3-4F18-9284-D7AD2FD2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2583-05F3-4F18-9284-D7AD2FD2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2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5C34F9-224E-4FC6-9A0D-AD8D344876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1A822-B29E-4B85-8548-BA47B7850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14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D70E7-2F73-4B94-B783-12F1B76CB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37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413C0-C442-47C5-8E71-8F64EB31A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029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18A3C-6C68-4E52-A7F9-3891866C9D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372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26D40-2BAF-438A-BD73-547AC6CE2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287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73023-BEAC-4CB5-A735-F28178EBA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468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69D5F-D1B2-4F1E-9A82-87800277B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22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2583-05F3-4F18-9284-D7AD2FD2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CDF1F-4476-4780-A46A-1DF989C94B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596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A21BB-B210-4707-9DCF-DFD74EDDB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430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7D2F9-B797-4E35-866E-C75957C65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21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5C34F9-224E-4FC6-9A0D-AD8D344876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1A822-B29E-4B85-8548-BA47B785095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D70E7-2F73-4B94-B783-12F1B76CB43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413C0-C442-47C5-8E71-8F64EB31A55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218A3C-6C68-4E52-A7F9-3891866C9D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26D40-2BAF-438A-BD73-547AC6CE201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A73023-BEAC-4CB5-A735-F28178EBA00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2583-05F3-4F18-9284-D7AD2FD2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03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69D5F-D1B2-4F1E-9A82-87800277B3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0CDF1F-4476-4780-A46A-1DF989C94B2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DA21BB-B210-4707-9DCF-DFD74EDDB8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7D2F9-B797-4E35-866E-C75957C655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2583-05F3-4F18-9284-D7AD2FD2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1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2583-05F3-4F18-9284-D7AD2FD2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2583-05F3-4F18-9284-D7AD2FD2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2583-05F3-4F18-9284-D7AD2FD2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6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2583-05F3-4F18-9284-D7AD2FD2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12583-05F3-4F18-9284-D7AD2FD2C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5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412583-05F3-4F18-9284-D7AD2FD2CD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E3588A-6B7A-474D-9815-87E5CC27CA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412583-05F3-4F18-9284-D7AD2FD2CD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bikesharingmap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itibikeblog.tumblr.com/post/101182979267/expansion-woo-hoo" TargetMode="External"/><Relationship Id="rId7" Type="http://schemas.openxmlformats.org/officeDocument/2006/relationships/hyperlink" Target="https://ddv.ull.es/users/inoc2013/public/Proceedings/ENDM-024.pdf" TargetMode="External"/><Relationship Id="rId2" Type="http://schemas.openxmlformats.org/officeDocument/2006/relationships/hyperlink" Target="http://bikeshare.com/map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usnews.com/news/articles/2012/04/17/bike-sharing-systems-arent-trying-to-peddle-for-profit" TargetMode="External"/><Relationship Id="rId5" Type="http://schemas.openxmlformats.org/officeDocument/2006/relationships/hyperlink" Target="http://www.metrobike.net/the-bike-sharing-world-map/" TargetMode="External"/><Relationship Id="rId4" Type="http://schemas.openxmlformats.org/officeDocument/2006/relationships/hyperlink" Target="https://www.google.com/maps/d/viewer?mid=zGPlSU9zZvZw.kmqv_ul1Mfk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518"/>
            <a:ext cx="7772400" cy="3449637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Finding Balance</a:t>
            </a:r>
            <a:r>
              <a:rPr lang="en-US" sz="4400" b="1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sz="3200" i="1" dirty="0"/>
              <a:t>Estimating </a:t>
            </a:r>
            <a:r>
              <a:rPr lang="en-US" sz="3200" i="1" dirty="0" err="1"/>
              <a:t>bikeshare</a:t>
            </a:r>
            <a:r>
              <a:rPr lang="en-US" sz="3200" i="1" dirty="0"/>
              <a:t> rebalancing events </a:t>
            </a:r>
            <a:r>
              <a:rPr lang="en-US" sz="3200" i="1" dirty="0" smtClean="0"/>
              <a:t>using trip data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808663"/>
            <a:ext cx="6858000" cy="567813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Nathan L. </a:t>
            </a:r>
            <a:r>
              <a:rPr lang="en-US" b="1" dirty="0" err="1">
                <a:solidFill>
                  <a:schemeClr val="bg1"/>
                </a:solidFill>
              </a:rPr>
              <a:t>Teigland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34F9-224E-4FC6-9A0D-AD8D344876B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4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039785"/>
              </p:ext>
            </p:extLst>
          </p:nvPr>
        </p:nvGraphicFramePr>
        <p:xfrm>
          <a:off x="608729" y="1601521"/>
          <a:ext cx="8247405" cy="4334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956"/>
                <a:gridCol w="1215115"/>
                <a:gridCol w="1439333"/>
                <a:gridCol w="2274852"/>
                <a:gridCol w="2297149"/>
              </a:tblGrid>
              <a:tr h="605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Bike ID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Start Station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End 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Station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Start 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Time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End 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Time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56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19117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8/1/2014 0:00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8/1/2014 0:19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56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20549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236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8/1/2014 0:00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8/1/2014 0:02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56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15997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224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8/1/2014 0:00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8/1/2014 0:09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56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21437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8/1/2014 0:00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8/1/2014 0:35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56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16693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519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477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8/1/2014 0:00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8/1/2014 0:05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56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19797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477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478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8/1/2014 0:00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8/1/2014 0:05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Rebalancing Estimation—Flow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1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163891"/>
              </p:ext>
            </p:extLst>
          </p:nvPr>
        </p:nvGraphicFramePr>
        <p:xfrm>
          <a:off x="579509" y="1250045"/>
          <a:ext cx="7731484" cy="4752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967"/>
                <a:gridCol w="1227394"/>
                <a:gridCol w="1049867"/>
                <a:gridCol w="2250494"/>
                <a:gridCol w="2182762"/>
              </a:tblGrid>
              <a:tr h="57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Bike ID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Start 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Station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End 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Station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Start 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Time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End </a:t>
                      </a:r>
                      <a:r>
                        <a:rPr lang="en-US" sz="2000" dirty="0" smtClean="0">
                          <a:effectLst/>
                        </a:rPr>
                        <a:t/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2000" dirty="0" smtClean="0">
                          <a:effectLst/>
                        </a:rPr>
                        <a:t>Time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88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19117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529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498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8/1/2014 17:30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8/1/2014 17:36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88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19117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498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520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8/1/2014 18:01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8/1/2014 18:09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88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19117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520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492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8/1/2014 18:09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8/1/2014 18:39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88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19117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362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478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8/1/2014 19:04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8/1/2014 19:13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88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19117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462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468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8/2/2014 13:12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8/2/2014 13:37</a:t>
                      </a: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88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19117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468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362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8/2/2014 13:42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8/2/2014 13:55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788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19117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362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8/2/2014 14:09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8/2/2014 14:17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Between the Lines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93376" y="3270326"/>
            <a:ext cx="2271217" cy="1602636"/>
            <a:chOff x="1981237" y="3642852"/>
            <a:chExt cx="2271217" cy="1602636"/>
          </a:xfrm>
        </p:grpSpPr>
        <p:sp>
          <p:nvSpPr>
            <p:cNvPr id="5" name="Oval 4"/>
            <p:cNvSpPr/>
            <p:nvPr/>
          </p:nvSpPr>
          <p:spPr>
            <a:xfrm>
              <a:off x="3288889" y="3642852"/>
              <a:ext cx="958645" cy="42770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81237" y="4267188"/>
              <a:ext cx="958645" cy="42770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93809" y="4193448"/>
              <a:ext cx="958645" cy="42770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86157" y="4817784"/>
              <a:ext cx="958645" cy="42770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endCxn id="5" idx="2"/>
            </p:cNvCxnSpPr>
            <p:nvPr/>
          </p:nvCxnSpPr>
          <p:spPr>
            <a:xfrm flipV="1">
              <a:off x="2944802" y="3856704"/>
              <a:ext cx="344087" cy="6243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6"/>
              <a:endCxn id="7" idx="2"/>
            </p:cNvCxnSpPr>
            <p:nvPr/>
          </p:nvCxnSpPr>
          <p:spPr>
            <a:xfrm flipV="1">
              <a:off x="2944802" y="4407300"/>
              <a:ext cx="349007" cy="6243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Between the Lines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 bwMode="auto">
          <a:xfrm>
            <a:off x="199737" y="2399307"/>
            <a:ext cx="8649295" cy="329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1422400"/>
            <a:ext cx="668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Deriving rebalancing trips from flow data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6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288317"/>
              </p:ext>
            </p:extLst>
          </p:nvPr>
        </p:nvGraphicFramePr>
        <p:xfrm>
          <a:off x="457200" y="1163086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 / Timeframe - Trips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5739" y="5778236"/>
            <a:ext cx="7851911" cy="923330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Chart 1: Timeframe of Rebalancing Trips (blue line) and Total Cumulative Percentage (green bars) of Rebalancing Trips, New York Citi Bike (August 2014)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7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642837"/>
              </p:ext>
            </p:extLst>
          </p:nvPr>
        </p:nvGraphicFramePr>
        <p:xfrm>
          <a:off x="437322" y="130223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 / Timeframe - Trips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5130" y="5864087"/>
            <a:ext cx="7752521" cy="947386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Chart 2: Comparison of Rebalancing Trips (48 hour or shorter timeframe) and Rider trips by Hour of Day and Timeframe, New York Citi Bike (August 2014).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3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Comparison - Routes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40947"/>
              </p:ext>
            </p:extLst>
          </p:nvPr>
        </p:nvGraphicFramePr>
        <p:xfrm>
          <a:off x="290287" y="1206929"/>
          <a:ext cx="8200569" cy="4051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259"/>
                <a:gridCol w="866770"/>
                <a:gridCol w="824143"/>
                <a:gridCol w="753095"/>
                <a:gridCol w="483118"/>
                <a:gridCol w="1207794"/>
                <a:gridCol w="753095"/>
                <a:gridCol w="866771"/>
                <a:gridCol w="1138524"/>
              </a:tblGrid>
              <a:tr h="26922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Rider Routes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Rebalancing Routes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Route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Trips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%Total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Rebal</a:t>
                      </a:r>
                      <a:r>
                        <a:rPr lang="en-US" sz="1600" dirty="0" smtClean="0">
                          <a:effectLst/>
                        </a:rPr>
                        <a:t/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Trips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Route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Trips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%Total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Rider Trips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2006_2006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1954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477_465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0.81%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8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281_281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1029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484_318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885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499_499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947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22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510_500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0.57%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387_387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0.06%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510_469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0.47%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457_457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529_2021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0.46%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281_499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492_267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0.38%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426_426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359_519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0.38%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514_514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493_477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0.38%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514_426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492_362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0.28%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281_2006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359_318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0.24%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0400" y="5507335"/>
            <a:ext cx="797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Table 6: Top ten rider routes compares with top ten rebalancing routes, New York Citi Bike, August 2014.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6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Rebalancing Routes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t="13131" r="32276" b="40533"/>
          <a:stretch/>
        </p:blipFill>
        <p:spPr bwMode="auto">
          <a:xfrm>
            <a:off x="3750892" y="1364349"/>
            <a:ext cx="4885105" cy="4862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778" y="1364349"/>
            <a:ext cx="3164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Map 1: Top ten rebalancing routes and trip count, New York Citi Bike, August 2014.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0891" y="6350169"/>
            <a:ext cx="488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Data source: New York </a:t>
            </a:r>
            <a:r>
              <a:rPr lang="en-US" sz="900" i="1" dirty="0"/>
              <a:t>Citi Bike (http://www.citibikenyc.com/), </a:t>
            </a:r>
            <a:r>
              <a:rPr lang="en-US" sz="900" i="1" dirty="0" smtClean="0"/>
              <a:t>used for educational purposes.  </a:t>
            </a:r>
            <a:r>
              <a:rPr lang="en-US" sz="900" i="1" dirty="0" err="1" smtClean="0"/>
              <a:t>Basemap</a:t>
            </a:r>
            <a:r>
              <a:rPr lang="en-US" sz="900" i="1" dirty="0" smtClean="0"/>
              <a:t> source: </a:t>
            </a:r>
            <a:r>
              <a:rPr lang="en-US" sz="900" i="1" dirty="0" err="1" smtClean="0"/>
              <a:t>OpenStreetMap</a:t>
            </a:r>
            <a:r>
              <a:rPr lang="en-US" sz="900" i="1" dirty="0" smtClean="0"/>
              <a:t>. Mapping by author.</a:t>
            </a:r>
            <a:endParaRPr lang="en-US" sz="9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4351283" y="3331780"/>
            <a:ext cx="2228193" cy="101950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92658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447—Rebalancing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55700" y="5864136"/>
            <a:ext cx="7454900" cy="923330"/>
          </a:xfrm>
          <a:prstGeom prst="rect">
            <a:avLst/>
          </a:prstGeom>
          <a:solidFill>
            <a:srgbClr val="BFBFBF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Chart 4: Station 477 rebalancing by direction, New York Citi Bike, August 2014. Data limited to rebalancing trips with timeframe &lt;= 24 hours (n=3922).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5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the Life of Station 447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92403005"/>
              </p:ext>
            </p:extLst>
          </p:nvPr>
        </p:nvGraphicFramePr>
        <p:xfrm>
          <a:off x="459104" y="1291272"/>
          <a:ext cx="8418195" cy="484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71500" y="6090335"/>
            <a:ext cx="8331200" cy="646331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Chart 5: Gains and losses for Station 447 on Wednesday, August 6, 2014.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9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 447 Rebalancing—Spatial Attributes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5918199"/>
            <a:ext cx="7962900" cy="923330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Chart 6: Inbound and outbound rebalancing trips for station 447 by route length (mi), and total cumulative rebalancing distance (% of rebalancing miles), New York Citi Bike, August 2014.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9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870"/>
            <a:ext cx="9144000" cy="483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27200" y="6299200"/>
            <a:ext cx="7416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Source: The </a:t>
            </a:r>
            <a:r>
              <a:rPr lang="en-US" sz="900" dirty="0"/>
              <a:t>Bike-sharing World </a:t>
            </a:r>
            <a:r>
              <a:rPr lang="en-US" sz="900" dirty="0" smtClean="0"/>
              <a:t>Map, </a:t>
            </a:r>
            <a:r>
              <a:rPr lang="en-US" sz="900" dirty="0" smtClean="0">
                <a:hlinkClick r:id="rId4"/>
              </a:rPr>
              <a:t>www.bikesharingmap.com</a:t>
            </a:r>
            <a:r>
              <a:rPr lang="en-US" sz="900" dirty="0" smtClean="0"/>
              <a:t>.  Used for educational purposes.</a:t>
            </a:r>
            <a:endParaRPr lang="en-US" sz="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49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Stations—Hotspot vs Surface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6" t="3231" r="38784" b="57555"/>
          <a:stretch/>
        </p:blipFill>
        <p:spPr>
          <a:xfrm>
            <a:off x="5502078" y="1472417"/>
            <a:ext cx="3467743" cy="4928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6971" y="1103086"/>
            <a:ext cx="79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Start                         End	                         Net Change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87752"/>
            <a:ext cx="9869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dirty="0" smtClean="0"/>
              <a:t>Rider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dirty="0" err="1" smtClean="0"/>
              <a:t>Rebal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74420" y="6324600"/>
            <a:ext cx="4046220" cy="46482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8" t="56615" r="25683" b="35637"/>
          <a:stretch/>
        </p:blipFill>
        <p:spPr>
          <a:xfrm>
            <a:off x="1684020" y="6301740"/>
            <a:ext cx="2657476" cy="531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8" t="65474" r="25683" b="28971"/>
          <a:stretch/>
        </p:blipFill>
        <p:spPr>
          <a:xfrm>
            <a:off x="5853557" y="6339840"/>
            <a:ext cx="2657476" cy="381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6" t="2314" r="5333" b="34949"/>
          <a:stretch/>
        </p:blipFill>
        <p:spPr>
          <a:xfrm>
            <a:off x="1066800" y="1443474"/>
            <a:ext cx="4095768" cy="4888745"/>
          </a:xfrm>
        </p:spPr>
      </p:pic>
      <p:sp>
        <p:nvSpPr>
          <p:cNvPr id="2" name="TextBox 1"/>
          <p:cNvSpPr txBox="1"/>
          <p:nvPr/>
        </p:nvSpPr>
        <p:spPr>
          <a:xfrm>
            <a:off x="2268187" y="3277589"/>
            <a:ext cx="744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Brooklyn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14946" y="1484002"/>
            <a:ext cx="744571" cy="215444"/>
          </a:xfrm>
          <a:prstGeom prst="rect">
            <a:avLst/>
          </a:prstGeom>
          <a:solidFill>
            <a:srgbClr val="D9D9D9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Manhattan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00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Next Steps</a:t>
            </a:r>
          </a:p>
          <a:p>
            <a:pPr lvl="1"/>
            <a:r>
              <a:rPr lang="en-US" dirty="0" smtClean="0"/>
              <a:t>Obtain true rebalancing data from </a:t>
            </a:r>
            <a:r>
              <a:rPr lang="en-US" dirty="0" err="1" smtClean="0"/>
              <a:t>bikeshare</a:t>
            </a:r>
            <a:r>
              <a:rPr lang="en-US" dirty="0" smtClean="0"/>
              <a:t> system(s)</a:t>
            </a:r>
          </a:p>
          <a:p>
            <a:pPr lvl="1"/>
            <a:r>
              <a:rPr lang="en-US" dirty="0" smtClean="0"/>
              <a:t>Develop method to differentiate between rebalancing and maintenance operations</a:t>
            </a:r>
          </a:p>
          <a:p>
            <a:pPr lvl="1"/>
            <a:r>
              <a:rPr lang="en-US" dirty="0" smtClean="0"/>
              <a:t>Develop and finalize datasets for each system</a:t>
            </a:r>
          </a:p>
          <a:p>
            <a:pPr lvl="1"/>
            <a:r>
              <a:rPr lang="en-US" dirty="0" smtClean="0"/>
              <a:t>Compute baseline comparative statistics for each system</a:t>
            </a:r>
          </a:p>
          <a:p>
            <a:r>
              <a:rPr lang="en-US" dirty="0"/>
              <a:t>Expected </a:t>
            </a:r>
            <a:r>
              <a:rPr lang="en-US" dirty="0" smtClean="0"/>
              <a:t>Outcomes</a:t>
            </a:r>
          </a:p>
          <a:p>
            <a:pPr lvl="1"/>
            <a:r>
              <a:rPr lang="en-US" dirty="0"/>
              <a:t>Develop method to reliably estimate rebalancing operations within a public </a:t>
            </a:r>
            <a:r>
              <a:rPr lang="en-US" dirty="0" err="1"/>
              <a:t>bikeshare</a:t>
            </a:r>
            <a:r>
              <a:rPr lang="en-US" dirty="0"/>
              <a:t> system (and differentiate maintenance operations)</a:t>
            </a:r>
          </a:p>
          <a:p>
            <a:pPr lvl="1"/>
            <a:r>
              <a:rPr lang="en-US" dirty="0"/>
              <a:t>Analytic framework to support comparative geographic analysis of rebalancing </a:t>
            </a:r>
            <a:r>
              <a:rPr lang="en-US" dirty="0" smtClean="0"/>
              <a:t>operations</a:t>
            </a:r>
            <a:endParaRPr lang="en-US" dirty="0"/>
          </a:p>
          <a:p>
            <a:pPr lvl="1"/>
            <a:r>
              <a:rPr lang="en-US" dirty="0"/>
              <a:t>Assess utility of comparative analysis—between systems versus within </a:t>
            </a:r>
            <a:r>
              <a:rPr lang="en-US" dirty="0" smtClean="0"/>
              <a:t>systems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9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743"/>
            <a:ext cx="8229600" cy="4525963"/>
          </a:xfrm>
        </p:spPr>
        <p:txBody>
          <a:bodyPr/>
          <a:lstStyle/>
          <a:p>
            <a:r>
              <a:rPr lang="en-US" sz="2400" dirty="0"/>
              <a:t>Fall 2015: </a:t>
            </a:r>
          </a:p>
          <a:p>
            <a:pPr lvl="1"/>
            <a:r>
              <a:rPr lang="en-US" sz="2000" dirty="0"/>
              <a:t>Obtain rebalancing data in order to validate results</a:t>
            </a:r>
          </a:p>
          <a:p>
            <a:pPr lvl="1"/>
            <a:r>
              <a:rPr lang="en-US" sz="2000" dirty="0"/>
              <a:t>Comparative analysis of rebalancing data between selected </a:t>
            </a:r>
            <a:r>
              <a:rPr lang="en-US" sz="2000" dirty="0" err="1"/>
              <a:t>bikeshare</a:t>
            </a:r>
            <a:r>
              <a:rPr lang="en-US" sz="2000" dirty="0"/>
              <a:t> programs</a:t>
            </a:r>
          </a:p>
          <a:p>
            <a:r>
              <a:rPr lang="en-US" sz="2400" dirty="0"/>
              <a:t>Spring 2016: </a:t>
            </a:r>
          </a:p>
          <a:p>
            <a:pPr lvl="1"/>
            <a:r>
              <a:rPr lang="en-US" sz="2000" dirty="0"/>
              <a:t>Prepare abstract for conference submissions</a:t>
            </a:r>
          </a:p>
          <a:p>
            <a:pPr lvl="1"/>
            <a:r>
              <a:rPr lang="en-US" sz="2000" dirty="0"/>
              <a:t>Finalize paper to submit for publication February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22</a:t>
            </a:fld>
            <a:endParaRPr lang="en-US" alt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981434"/>
              </p:ext>
            </p:extLst>
          </p:nvPr>
        </p:nvGraphicFramePr>
        <p:xfrm>
          <a:off x="727792" y="3856235"/>
          <a:ext cx="7399178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4459"/>
                <a:gridCol w="1789736"/>
                <a:gridCol w="1892392"/>
                <a:gridCol w="1182591"/>
              </a:tblGrid>
              <a:tr h="229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Trips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Rebalances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Rate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2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Boston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1,579,025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    183,413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2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Minneapolis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   308,051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      31,079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10%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2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York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10,407,546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1,259,469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12%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2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San Francisco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   144,015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      23,804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17%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2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Washington DC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                  2,945,512 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    384,885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13%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9300"/>
            <a:ext cx="9144000" cy="5257991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Bikeshare.com, 2012. </a:t>
            </a:r>
            <a:r>
              <a:rPr lang="en-US" i="1" dirty="0"/>
              <a:t>Bike Share Cities</a:t>
            </a:r>
            <a:r>
              <a:rPr lang="en-US" dirty="0"/>
              <a:t>. Retrieved on November 14, 2014 from </a:t>
            </a:r>
            <a:r>
              <a:rPr lang="en-US" u="sng" dirty="0">
                <a:hlinkClick r:id="rId2"/>
              </a:rPr>
              <a:t>http://bikeshare.com/map/</a:t>
            </a:r>
            <a:r>
              <a:rPr lang="en-US" dirty="0"/>
              <a:t>. </a:t>
            </a:r>
          </a:p>
          <a:p>
            <a:r>
              <a:rPr lang="en-US" dirty="0" err="1"/>
              <a:t>Caggiani</a:t>
            </a:r>
            <a:r>
              <a:rPr lang="en-US" dirty="0"/>
              <a:t>, Leonardo &amp; Michele </a:t>
            </a:r>
            <a:r>
              <a:rPr lang="en-US" dirty="0" err="1"/>
              <a:t>Ottomanelli</a:t>
            </a:r>
            <a:r>
              <a:rPr lang="en-US" dirty="0"/>
              <a:t>, 2012. A Modular Soft Computing based Method for Vehicles Repositioning in Bike-sharing Systems, Procedia - Social and Behavioral Sciences, Volume 54, 4 October 2012, Pages 675-684, ISSN 1877-0428, http://dx.doi.org/10.1016/j.sbspro.2012.09.785.</a:t>
            </a:r>
          </a:p>
          <a:p>
            <a:r>
              <a:rPr lang="en-US" dirty="0" err="1"/>
              <a:t>Chemla</a:t>
            </a:r>
            <a:r>
              <a:rPr lang="en-US" dirty="0"/>
              <a:t>, Daniel &amp; </a:t>
            </a:r>
            <a:r>
              <a:rPr lang="en-US" dirty="0" err="1"/>
              <a:t>Frédéric</a:t>
            </a:r>
            <a:r>
              <a:rPr lang="en-US" dirty="0"/>
              <a:t> </a:t>
            </a:r>
            <a:r>
              <a:rPr lang="en-US" dirty="0" err="1"/>
              <a:t>Meunier</a:t>
            </a:r>
            <a:r>
              <a:rPr lang="en-US" dirty="0"/>
              <a:t>, Roberto </a:t>
            </a:r>
            <a:r>
              <a:rPr lang="en-US" dirty="0" err="1"/>
              <a:t>Wolfler</a:t>
            </a:r>
            <a:r>
              <a:rPr lang="en-US" dirty="0"/>
              <a:t> </a:t>
            </a:r>
            <a:r>
              <a:rPr lang="en-US" dirty="0" err="1"/>
              <a:t>Calvo</a:t>
            </a:r>
            <a:r>
              <a:rPr lang="en-US" dirty="0"/>
              <a:t>, 2013. Bike sharing systems: Solving the static rebalancing problem, Discrete Optimization, Volume 10, Issue 2, May 2013, Pages 120-146, ISSN 1572-5286, http://dx.doi.org/10.1016/j.disopt.2012.11.005.</a:t>
            </a:r>
          </a:p>
          <a:p>
            <a:r>
              <a:rPr lang="en-US" dirty="0"/>
              <a:t>Citi Bike, 2014. </a:t>
            </a:r>
            <a:r>
              <a:rPr lang="en-US" i="1" dirty="0"/>
              <a:t>Expansion! Woo </a:t>
            </a:r>
            <a:r>
              <a:rPr lang="en-US" i="1" dirty="0" err="1"/>
              <a:t>hoo</a:t>
            </a:r>
            <a:r>
              <a:rPr lang="en-US" i="1" dirty="0"/>
              <a:t>!</a:t>
            </a:r>
            <a:r>
              <a:rPr lang="en-US" dirty="0"/>
              <a:t> Retrieved on November 14, 2014 from </a:t>
            </a:r>
            <a:r>
              <a:rPr lang="en-US" u="sng" dirty="0">
                <a:hlinkClick r:id="rId3"/>
              </a:rPr>
              <a:t>http://Citi Bikeblog.tumblr.com/post/101182979267/expansion-woo-</a:t>
            </a:r>
            <a:r>
              <a:rPr lang="en-US" u="sng" dirty="0" err="1">
                <a:hlinkClick r:id="rId3"/>
              </a:rPr>
              <a:t>hoo</a:t>
            </a:r>
            <a:r>
              <a:rPr lang="en-US" dirty="0"/>
              <a:t>.</a:t>
            </a:r>
          </a:p>
          <a:p>
            <a:r>
              <a:rPr lang="en-US" dirty="0"/>
              <a:t>Corcoran, Jonathan and </a:t>
            </a:r>
            <a:r>
              <a:rPr lang="en-US" dirty="0" err="1"/>
              <a:t>Tiebei</a:t>
            </a:r>
            <a:r>
              <a:rPr lang="en-US" dirty="0"/>
              <a:t> Li, 2014. Spatial analytical approaches in public bicycle sharing programs. Journal of Transport Geography, Volume 41, December 2014, Pages 268-271, ISSN 0966-6923, http://dx.doi.org/10.1016/j.jtrangeo.2014.09.005.</a:t>
            </a:r>
          </a:p>
          <a:p>
            <a:r>
              <a:rPr lang="en-US" dirty="0" err="1"/>
              <a:t>Dell'Amico</a:t>
            </a:r>
            <a:r>
              <a:rPr lang="en-US" dirty="0"/>
              <a:t>, Mauro, </a:t>
            </a:r>
            <a:r>
              <a:rPr lang="en-US" dirty="0" err="1"/>
              <a:t>Eleni</a:t>
            </a:r>
            <a:r>
              <a:rPr lang="en-US" dirty="0"/>
              <a:t> </a:t>
            </a:r>
            <a:r>
              <a:rPr lang="en-US" dirty="0" err="1"/>
              <a:t>Hadjicostantinou</a:t>
            </a:r>
            <a:r>
              <a:rPr lang="en-US" dirty="0"/>
              <a:t>, Manuel </a:t>
            </a:r>
            <a:r>
              <a:rPr lang="en-US" dirty="0" err="1"/>
              <a:t>Iori</a:t>
            </a:r>
            <a:r>
              <a:rPr lang="en-US" dirty="0"/>
              <a:t>, &amp; Stefano </a:t>
            </a:r>
            <a:r>
              <a:rPr lang="en-US" dirty="0" err="1"/>
              <a:t>Novellani</a:t>
            </a:r>
            <a:r>
              <a:rPr lang="en-US" dirty="0"/>
              <a:t>, 2014. The bike sharing rebalancing problem: Mathematical formulations and benchmark instances, Omega, Volume 45, June 2014, Pages 7-19, ISSN 0305-0483, http://dx.doi.org/10.1016/j.omega.2013.12.001.</a:t>
            </a:r>
          </a:p>
          <a:p>
            <a:r>
              <a:rPr lang="en-US" dirty="0"/>
              <a:t>DeMaio, P., 2009. Bike-sharing: history, impacts, models of provision, and future. Journal of Public Transportation. 12 (4), 41-56.</a:t>
            </a:r>
          </a:p>
          <a:p>
            <a:r>
              <a:rPr lang="en-US" dirty="0"/>
              <a:t>DeMaio, P., No Date. </a:t>
            </a:r>
            <a:r>
              <a:rPr lang="en-US" i="1" dirty="0"/>
              <a:t>The Bike-sharing World Map</a:t>
            </a:r>
            <a:r>
              <a:rPr lang="en-US" dirty="0"/>
              <a:t>. Retrieved on November 14, 2014 from </a:t>
            </a:r>
            <a:r>
              <a:rPr lang="en-US" u="sng" dirty="0">
                <a:hlinkClick r:id="rId4"/>
              </a:rPr>
              <a:t>https://www.google.com/maps/d/viewer?mid=zGPlSU9zZvZw.kmqv_ul1MfkI</a:t>
            </a:r>
            <a:r>
              <a:rPr lang="en-US" dirty="0"/>
              <a:t> and </a:t>
            </a:r>
            <a:r>
              <a:rPr lang="en-US" u="sng" dirty="0">
                <a:hlinkClick r:id="rId5"/>
              </a:rPr>
              <a:t>http://www.metrobike.net/the-bike-sharing-world-map/</a:t>
            </a:r>
            <a:r>
              <a:rPr lang="en-US" dirty="0"/>
              <a:t>.</a:t>
            </a:r>
          </a:p>
          <a:p>
            <a:r>
              <a:rPr lang="en-US" dirty="0" err="1"/>
              <a:t>Erdoğan</a:t>
            </a:r>
            <a:r>
              <a:rPr lang="en-US" dirty="0"/>
              <a:t>, </a:t>
            </a:r>
            <a:r>
              <a:rPr lang="en-US" dirty="0" err="1"/>
              <a:t>Güneş</a:t>
            </a:r>
            <a:r>
              <a:rPr lang="en-US" dirty="0"/>
              <a:t> &amp; Gilbert </a:t>
            </a:r>
            <a:r>
              <a:rPr lang="en-US" dirty="0" err="1"/>
              <a:t>Laporte</a:t>
            </a:r>
            <a:r>
              <a:rPr lang="en-US" dirty="0"/>
              <a:t>, Roberto </a:t>
            </a:r>
            <a:r>
              <a:rPr lang="en-US" dirty="0" err="1"/>
              <a:t>Wolfler</a:t>
            </a:r>
            <a:r>
              <a:rPr lang="en-US" dirty="0"/>
              <a:t> </a:t>
            </a:r>
            <a:r>
              <a:rPr lang="en-US" dirty="0" err="1"/>
              <a:t>Calvo</a:t>
            </a:r>
            <a:r>
              <a:rPr lang="en-US" dirty="0"/>
              <a:t>, 2014. The static bicycle relocation problem with demand intervals, European Journal of Operational Research, Volume 238, Issue 2, 16 October 2014, Pages 451-457, ISSN 0377-2217, http://dx.doi.org/10.1016/j.ejor.2014.04.013.</a:t>
            </a:r>
          </a:p>
          <a:p>
            <a:r>
              <a:rPr lang="en-US" dirty="0" err="1"/>
              <a:t>Flegenheimer</a:t>
            </a:r>
            <a:r>
              <a:rPr lang="en-US" dirty="0"/>
              <a:t>, M., 2013. The balancing act that bike-share riders just watch: Metropolitan desk. New York Times.</a:t>
            </a:r>
          </a:p>
          <a:p>
            <a:r>
              <a:rPr lang="en-US" dirty="0"/>
              <a:t>Forma, Iris A., Tal </a:t>
            </a:r>
            <a:r>
              <a:rPr lang="en-US" dirty="0" err="1"/>
              <a:t>Raviv</a:t>
            </a:r>
            <a:r>
              <a:rPr lang="en-US" dirty="0"/>
              <a:t>, &amp; Michal </a:t>
            </a:r>
            <a:r>
              <a:rPr lang="en-US" dirty="0" err="1"/>
              <a:t>Tzur</a:t>
            </a:r>
            <a:r>
              <a:rPr lang="en-US" dirty="0"/>
              <a:t>, 2015. A 3-step math heuristic for the static repositioning problem in bike-sharing systems, Transportation Research Part B: Methodological, Volume 71, January 2015, Pages 230-247, ISSN 0191-2615, http://dx.doi.org/10.1016/j.trb.2014.10.003.</a:t>
            </a:r>
          </a:p>
          <a:p>
            <a:r>
              <a:rPr lang="en-US" dirty="0" err="1"/>
              <a:t>García-Palomares</a:t>
            </a:r>
            <a:r>
              <a:rPr lang="en-US" dirty="0"/>
              <a:t>, J. C., Gutiérrez, J., &amp; </a:t>
            </a:r>
            <a:r>
              <a:rPr lang="en-US" dirty="0" err="1"/>
              <a:t>Latorre</a:t>
            </a:r>
            <a:r>
              <a:rPr lang="en-US" dirty="0"/>
              <a:t>, M., 2012. Optimizing the location of stations in bike-sharing programs: A GIS approach. Applied Geography, 35(1-2), 235-246. doi:10.1016/j.apgeog.2012.07.002</a:t>
            </a:r>
          </a:p>
          <a:p>
            <a:r>
              <a:rPr lang="en-US" dirty="0"/>
              <a:t>Garcia-</a:t>
            </a:r>
            <a:r>
              <a:rPr lang="en-US" dirty="0" err="1"/>
              <a:t>Palomares</a:t>
            </a:r>
            <a:r>
              <a:rPr lang="en-US" dirty="0"/>
              <a:t>, J.C., Gutierrez, J., &amp; </a:t>
            </a:r>
            <a:r>
              <a:rPr lang="en-US" dirty="0" err="1"/>
              <a:t>Latorre</a:t>
            </a:r>
            <a:r>
              <a:rPr lang="en-US" dirty="0"/>
              <a:t>, M., 2012. Optimizing the location of stations in bike-sharing programs: A GIS approach. </a:t>
            </a:r>
            <a:r>
              <a:rPr lang="en-US" i="1" dirty="0"/>
              <a:t>Applied Geography</a:t>
            </a:r>
            <a:r>
              <a:rPr lang="en-US" dirty="0"/>
              <a:t> </a:t>
            </a:r>
            <a:r>
              <a:rPr lang="en-US" i="1" dirty="0"/>
              <a:t>35</a:t>
            </a:r>
            <a:r>
              <a:rPr lang="en-US" dirty="0"/>
              <a:t>, 235-246.</a:t>
            </a:r>
          </a:p>
          <a:p>
            <a:r>
              <a:rPr lang="en-US" dirty="0"/>
              <a:t>Gordon-</a:t>
            </a:r>
            <a:r>
              <a:rPr lang="en-US" dirty="0" err="1"/>
              <a:t>Koven</a:t>
            </a:r>
            <a:r>
              <a:rPr lang="en-US" dirty="0"/>
              <a:t>, L. &amp; </a:t>
            </a:r>
            <a:r>
              <a:rPr lang="en-US" dirty="0" err="1"/>
              <a:t>Levenson</a:t>
            </a:r>
            <a:r>
              <a:rPr lang="en-US" dirty="0"/>
              <a:t>, N., 2014. </a:t>
            </a:r>
            <a:r>
              <a:rPr lang="en-US" i="1" dirty="0"/>
              <a:t>Citi Bike Takes New York</a:t>
            </a:r>
            <a:r>
              <a:rPr lang="en-US" dirty="0"/>
              <a:t>. NYU Robert F. Wagner Graduate School of Public Service: </a:t>
            </a:r>
            <a:r>
              <a:rPr lang="en-US" dirty="0" err="1"/>
              <a:t>Rudin</a:t>
            </a:r>
            <a:r>
              <a:rPr lang="en-US" dirty="0"/>
              <a:t> Center for Transportation Management and Policy.</a:t>
            </a:r>
          </a:p>
          <a:p>
            <a:r>
              <a:rPr lang="en-US" dirty="0" err="1"/>
              <a:t>Haider</a:t>
            </a:r>
            <a:r>
              <a:rPr lang="en-US" dirty="0"/>
              <a:t>, Z., 2014. Inventory rebalancing through pricing in public bike sharing systems (Order No. 1566895). Available from ProQuest Dissertations &amp; Theses A&amp;I. (1625768707). Retrieved from http://search.proquest.com/docview/1625768707?accountid=13158</a:t>
            </a:r>
          </a:p>
          <a:p>
            <a:r>
              <a:rPr lang="en-US" dirty="0"/>
              <a:t>Ho, Sin C. &amp; W.Y. Szeto, 2014. Solving a static repositioning problem in bike-sharing systems using iterated </a:t>
            </a:r>
            <a:r>
              <a:rPr lang="en-US" dirty="0" err="1"/>
              <a:t>tabu</a:t>
            </a:r>
            <a:r>
              <a:rPr lang="en-US" dirty="0"/>
              <a:t> search, Transportation Research Part E: Logistics and Transportation Review, Volume 69, September 2014, Pages 180-198, ISSN 1366-5545, http://dx.doi.org/10.1016/j.tre.2014.05.017.</a:t>
            </a:r>
          </a:p>
          <a:p>
            <a:r>
              <a:rPr lang="en-US" dirty="0" err="1"/>
              <a:t>Kurtzleben</a:t>
            </a:r>
            <a:r>
              <a:rPr lang="en-US" dirty="0"/>
              <a:t>, Danielle, 2012. Bike Sharing Systems Aren't Trying to Peddle for Profit. </a:t>
            </a:r>
            <a:r>
              <a:rPr lang="en-US" i="1" dirty="0"/>
              <a:t>US News &amp; World Report, </a:t>
            </a:r>
            <a:r>
              <a:rPr lang="en-US" dirty="0"/>
              <a:t>April 17, 2012. Retrieved from </a:t>
            </a:r>
            <a:r>
              <a:rPr lang="en-US" u="sng" dirty="0">
                <a:hlinkClick r:id="rId6"/>
              </a:rPr>
              <a:t>http://www.usnews.com/news/articles/2012/04/17/bike-sharing-systems-arent-trying-to-peddle-for-profit</a:t>
            </a:r>
            <a:r>
              <a:rPr lang="en-US" dirty="0"/>
              <a:t>. </a:t>
            </a:r>
          </a:p>
          <a:p>
            <a:r>
              <a:rPr lang="en-US" dirty="0"/>
              <a:t>Lin, J. H., &amp; Chou, T. C., 2012. A geo-aware and VRP-based public bicycle redistribution system. International Journal of Vehicular Technology, 2012 doi:10.1155/2012/963427</a:t>
            </a:r>
          </a:p>
          <a:p>
            <a:r>
              <a:rPr lang="en-US" dirty="0"/>
              <a:t>Lin, Jenn-</a:t>
            </a:r>
            <a:r>
              <a:rPr lang="en-US" dirty="0" err="1"/>
              <a:t>Rong</a:t>
            </a:r>
            <a:r>
              <a:rPr lang="en-US" dirty="0"/>
              <a:t> &amp; Ta-Hui Yang, 2011. Strategic design of public bicycle sharing systems with service level constraints, Transportation Research Part E: Logistics and Transportation Review, Volume 47, Issue 2, March 2011, Pages 284-294, ISSN 1366-5545, http://dx.doi.org/10.1016/j.tre.2010.09.004.</a:t>
            </a:r>
          </a:p>
          <a:p>
            <a:r>
              <a:rPr lang="en-US" dirty="0" err="1"/>
              <a:t>Médard</a:t>
            </a:r>
            <a:r>
              <a:rPr lang="en-US" dirty="0"/>
              <a:t> de Chardon, </a:t>
            </a:r>
            <a:r>
              <a:rPr lang="en-US" dirty="0" err="1"/>
              <a:t>Cyrille</a:t>
            </a:r>
            <a:r>
              <a:rPr lang="en-US" dirty="0"/>
              <a:t> &amp; Geoffrey Caruso, 2015. Estimating bike-share trips using station level data. Transportation Research Part B: Methodological, Volume 78, August 2015, Pages 260-279, ISSN 0191-2615, http://dx.doi.org/10.1016/j.trb.2015.05.003.</a:t>
            </a:r>
          </a:p>
          <a:p>
            <a:r>
              <a:rPr lang="en-US" dirty="0"/>
              <a:t>Nair, Rahul &amp; Elise Miller-Hooks, 2011. Fleet Management for Vehicle Sharing Operations. Transportation Science 45(4):524-540. http://dx.doi.org/10.1287/trsc.1100.0347</a:t>
            </a:r>
          </a:p>
          <a:p>
            <a:r>
              <a:rPr lang="en-US" dirty="0"/>
              <a:t>Nair, Rahul &amp; Elise Miller-Hooks, 2014. Equilibrium network design of shared-vehicle systems, European Journal of Operational Research, Volume 235, Issue 1, 16 May 2014, Pages 47-61, ISSN 0377-2217, http://dx.doi.org/10.1016/j.ejor.2013.09.019.</a:t>
            </a:r>
          </a:p>
          <a:p>
            <a:r>
              <a:rPr lang="en-US" dirty="0"/>
              <a:t>O’Brien, Oliver , James Cheshire &amp; Michael Batty, 2013. Mining bicycle sharing data for generating insights into sustainable transport systems, Journal of Transport Geography, Volume 34, January 2014, Pages 262-273, ISSN 0966-6923, http://dx.doi.org/10.1016/j.jtrangeo.2013.06.007.</a:t>
            </a:r>
          </a:p>
          <a:p>
            <a:r>
              <a:rPr lang="en-US" dirty="0" err="1"/>
              <a:t>Raviv</a:t>
            </a:r>
            <a:r>
              <a:rPr lang="en-US" dirty="0"/>
              <a:t>, Tal &amp; </a:t>
            </a:r>
            <a:r>
              <a:rPr lang="en-US" dirty="0" err="1"/>
              <a:t>Ofer</a:t>
            </a:r>
            <a:r>
              <a:rPr lang="en-US" dirty="0"/>
              <a:t> </a:t>
            </a:r>
            <a:r>
              <a:rPr lang="en-US" dirty="0" err="1"/>
              <a:t>Kolka</a:t>
            </a:r>
            <a:r>
              <a:rPr lang="en-US" dirty="0"/>
              <a:t>, 2013. Optimal inventory management of a bike-sharing station, IIE Transactions, 45:10, 1077-1093, DOI: 10.1080/0740817X.2013.770186</a:t>
            </a:r>
          </a:p>
          <a:p>
            <a:r>
              <a:rPr lang="en-US" dirty="0" err="1"/>
              <a:t>Regue</a:t>
            </a:r>
            <a:r>
              <a:rPr lang="en-US" dirty="0"/>
              <a:t>, Robert &amp; Will </a:t>
            </a:r>
            <a:r>
              <a:rPr lang="en-US" dirty="0" err="1"/>
              <a:t>Recker</a:t>
            </a:r>
            <a:r>
              <a:rPr lang="en-US" dirty="0"/>
              <a:t>, 2014. Proactive vehicle routing with inferred demand to solve the </a:t>
            </a:r>
            <a:r>
              <a:rPr lang="en-US" dirty="0" err="1"/>
              <a:t>bikesharing</a:t>
            </a:r>
            <a:r>
              <a:rPr lang="en-US" dirty="0"/>
              <a:t> rebalancing problem, Transportation Research Part E: Logistics and Transportation Review, Volume 72, December 2014, Pages 192-209, ISSN 1366-5545, http://dx.doi.org/10.1016/j.tre.2014.10.005.</a:t>
            </a:r>
          </a:p>
          <a:p>
            <a:r>
              <a:rPr lang="en-US" dirty="0" err="1"/>
              <a:t>Schuijbroek</a:t>
            </a:r>
            <a:r>
              <a:rPr lang="en-US" dirty="0"/>
              <a:t>, Jasper, Robert Hampshire &amp; Willem-Jan van </a:t>
            </a:r>
            <a:r>
              <a:rPr lang="en-US" dirty="0" err="1"/>
              <a:t>Hoeve</a:t>
            </a:r>
            <a:r>
              <a:rPr lang="en-US" dirty="0"/>
              <a:t>, 2013. Inventory Rebalancing and Vehicle Routing in Bike Sharing Systems. Carnegie Mellon University, </a:t>
            </a:r>
            <a:r>
              <a:rPr lang="en-US" dirty="0" err="1"/>
              <a:t>Tepper</a:t>
            </a:r>
            <a:r>
              <a:rPr lang="en-US" dirty="0"/>
              <a:t> School of Business, Research Showcase, 2-2013. Accessed at http://repository.cmu.edu/cgi/viewcontent.cgi?article=2490&amp;context=tepper. </a:t>
            </a:r>
          </a:p>
          <a:p>
            <a:r>
              <a:rPr lang="en-US" dirty="0" err="1"/>
              <a:t>Shaheen</a:t>
            </a:r>
            <a:r>
              <a:rPr lang="en-US" dirty="0"/>
              <a:t>, S. A., Martin, E. W., Cohen, A. P., &amp; </a:t>
            </a:r>
            <a:r>
              <a:rPr lang="en-US" dirty="0" err="1"/>
              <a:t>Finson</a:t>
            </a:r>
            <a:r>
              <a:rPr lang="en-US" dirty="0"/>
              <a:t>, R. S., 2012. PUBLIC BIKESHARING IN NORTH AMERICA: EARLY OPERATOR AND USER UNDERSTANDING. </a:t>
            </a:r>
            <a:r>
              <a:rPr lang="en-US" dirty="0" err="1"/>
              <a:t>Mineta</a:t>
            </a:r>
            <a:r>
              <a:rPr lang="en-US" dirty="0"/>
              <a:t> Transportation Institute Report CA-MTI-12-1029,  June 2012.  Retrieved from http://transweb.sjsu.edu/PDFs/research/1029-public-bikesharing-understanding-early-operators-users.pdf</a:t>
            </a:r>
          </a:p>
          <a:p>
            <a:r>
              <a:rPr lang="en-US" dirty="0" err="1"/>
              <a:t>Singla</a:t>
            </a:r>
            <a:r>
              <a:rPr lang="en-US" dirty="0"/>
              <a:t>, </a:t>
            </a:r>
            <a:r>
              <a:rPr lang="en-US" dirty="0" err="1"/>
              <a:t>Adish</a:t>
            </a:r>
            <a:r>
              <a:rPr lang="en-US" dirty="0"/>
              <a:t>, Marco </a:t>
            </a:r>
            <a:r>
              <a:rPr lang="en-US" dirty="0" err="1"/>
              <a:t>Santoni</a:t>
            </a:r>
            <a:r>
              <a:rPr lang="en-US" dirty="0"/>
              <a:t>, Gabor Bartok, Pratik </a:t>
            </a:r>
            <a:r>
              <a:rPr lang="en-US" dirty="0" err="1"/>
              <a:t>Mukerji</a:t>
            </a:r>
            <a:r>
              <a:rPr lang="en-US" dirty="0"/>
              <a:t>, Moritz </a:t>
            </a:r>
            <a:r>
              <a:rPr lang="en-US" dirty="0" err="1"/>
              <a:t>Meenen</a:t>
            </a:r>
            <a:r>
              <a:rPr lang="en-US" dirty="0"/>
              <a:t>, and Andreas Krause, 2015. Incentivizing Users for Balancing Bike Sharing Systems, In Proc. Conference on Artificial Intelligence (AAAI), 2015.  Retrieved from http://las.ethz.ch/files/singla15incentivizing.pdf.</a:t>
            </a:r>
          </a:p>
          <a:p>
            <a:r>
              <a:rPr lang="en-US" dirty="0"/>
              <a:t>Vogel, P., </a:t>
            </a:r>
            <a:r>
              <a:rPr lang="en-US" dirty="0" err="1"/>
              <a:t>Mattfeld</a:t>
            </a:r>
            <a:r>
              <a:rPr lang="en-US" dirty="0"/>
              <a:t>, D., 2011. Strategic and operational planning of bike-sharing systems by data mining – a case study. Lect. Notes </a:t>
            </a:r>
            <a:r>
              <a:rPr lang="en-US" dirty="0" err="1"/>
              <a:t>Comput</a:t>
            </a:r>
            <a:r>
              <a:rPr lang="en-US" dirty="0"/>
              <a:t>. Sci. 6971, 127–141.</a:t>
            </a:r>
          </a:p>
          <a:p>
            <a:r>
              <a:rPr lang="en-US" dirty="0"/>
              <a:t>Vogel, Patrick, </a:t>
            </a:r>
            <a:r>
              <a:rPr lang="en-US" dirty="0" err="1"/>
              <a:t>Torsten</a:t>
            </a:r>
            <a:r>
              <a:rPr lang="en-US" dirty="0"/>
              <a:t> </a:t>
            </a:r>
            <a:r>
              <a:rPr lang="en-US" dirty="0" err="1"/>
              <a:t>Greiser</a:t>
            </a:r>
            <a:r>
              <a:rPr lang="en-US" dirty="0"/>
              <a:t> and Dirk Christian </a:t>
            </a:r>
            <a:r>
              <a:rPr lang="en-US" dirty="0" err="1"/>
              <a:t>Mattfeld</a:t>
            </a:r>
            <a:r>
              <a:rPr lang="en-US" dirty="0"/>
              <a:t>, 2011. Understanding Bike-Sharing Systems using Data Mining: Exploring Activity Patterns, Procedia - Social and Behavioral Sciences, Volume 20, 2011, Pages 514-523, ISSN 1877-0428, http://dx.doi.org/10.1016/j.sbspro.2011.08.058.</a:t>
            </a:r>
          </a:p>
          <a:p>
            <a:r>
              <a:rPr lang="en-US" dirty="0" err="1"/>
              <a:t>Waserhole</a:t>
            </a:r>
            <a:r>
              <a:rPr lang="en-US" dirty="0"/>
              <a:t>, Ariel, Vincent </a:t>
            </a:r>
            <a:r>
              <a:rPr lang="en-US" dirty="0" err="1"/>
              <a:t>Jost</a:t>
            </a:r>
            <a:r>
              <a:rPr lang="en-US" dirty="0"/>
              <a:t>, and Nadia </a:t>
            </a:r>
            <a:r>
              <a:rPr lang="en-US" dirty="0" err="1"/>
              <a:t>Brauner</a:t>
            </a:r>
            <a:r>
              <a:rPr lang="en-US" dirty="0"/>
              <a:t>, 2013. Pricing techniques for self regulation in Vehicle Sharing Systems. Electronic Notes in Discrete Mathematics, Volume 41, 5 June 2013, Pages 149-156, ISSN 1571-0653.  Retrieved from </a:t>
            </a:r>
            <a:r>
              <a:rPr lang="en-US" u="sng" dirty="0">
                <a:hlinkClick r:id="rId7"/>
              </a:rPr>
              <a:t>https://ddv.ull.es/users/inoc2013/public/Proceedings/ENDM-024.pdf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4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828959"/>
            <a:ext cx="4040188" cy="762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6" y="1828959"/>
            <a:ext cx="4041775" cy="762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584539"/>
            <a:ext cx="4040188" cy="3941763"/>
          </a:xfrm>
        </p:spPr>
        <p:txBody>
          <a:bodyPr/>
          <a:lstStyle/>
          <a:p>
            <a:r>
              <a:rPr lang="en-US" dirty="0" smtClean="0"/>
              <a:t>Dr. Justine </a:t>
            </a:r>
            <a:r>
              <a:rPr lang="en-US" dirty="0" err="1" smtClean="0"/>
              <a:t>Blanford</a:t>
            </a:r>
            <a:r>
              <a:rPr lang="en-US" dirty="0" smtClean="0"/>
              <a:t>, Department of Geography, Pennsylvania State University</a:t>
            </a:r>
          </a:p>
          <a:p>
            <a:r>
              <a:rPr lang="en-US" dirty="0" smtClean="0"/>
              <a:t>GEOG 586 – Geographic Information Analysis</a:t>
            </a:r>
          </a:p>
          <a:p>
            <a:r>
              <a:rPr lang="en-US" dirty="0" smtClean="0"/>
              <a:t>New York Citi Bike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1026" name="Picture 2" descr="C:\Users\nlt\AppData\Local\Microsoft\Windows\Temporary Internet Files\Content.IE5\54ZM2OS4\question-mark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80" y="2743212"/>
            <a:ext cx="3783648" cy="378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lt\Google Drive\Capstone\Writing\20150729_1140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45136" r="20032" b="35121"/>
          <a:stretch/>
        </p:blipFill>
        <p:spPr bwMode="auto">
          <a:xfrm>
            <a:off x="494852" y="155281"/>
            <a:ext cx="8154296" cy="15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2" r="1271" b="10680"/>
          <a:stretch/>
        </p:blipFill>
        <p:spPr bwMode="auto">
          <a:xfrm>
            <a:off x="31529" y="1"/>
            <a:ext cx="9067801" cy="405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78569"/>
              </p:ext>
            </p:extLst>
          </p:nvPr>
        </p:nvGraphicFramePr>
        <p:xfrm>
          <a:off x="2931880" y="4221665"/>
          <a:ext cx="6096000" cy="25532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1658"/>
                <a:gridCol w="1248228"/>
                <a:gridCol w="1393372"/>
                <a:gridCol w="1262742"/>
              </a:tblGrid>
              <a:tr h="3826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</a:tr>
              <a:tr h="382633">
                <a:tc>
                  <a:txBody>
                    <a:bodyPr/>
                    <a:lstStyle/>
                    <a:p>
                      <a:r>
                        <a:rPr lang="en-US" dirty="0" smtClean="0"/>
                        <a:t>Base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$9.95</a:t>
                      </a:r>
                      <a:endParaRPr lang="en-US" dirty="0"/>
                    </a:p>
                  </a:txBody>
                  <a:tcPr/>
                </a:tc>
              </a:tr>
              <a:tr h="382633">
                <a:tc>
                  <a:txBody>
                    <a:bodyPr/>
                    <a:lstStyle/>
                    <a:p>
                      <a:r>
                        <a:rPr lang="en-US" dirty="0" smtClean="0"/>
                        <a:t>Free Trip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min</a:t>
                      </a:r>
                      <a:endParaRPr lang="en-US" dirty="0"/>
                    </a:p>
                  </a:txBody>
                  <a:tcPr/>
                </a:tc>
              </a:tr>
              <a:tr h="382633">
                <a:tc>
                  <a:txBody>
                    <a:bodyPr/>
                    <a:lstStyle/>
                    <a:p>
                      <a:r>
                        <a:rPr lang="en-US" dirty="0" smtClean="0"/>
                        <a:t>+30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</a:t>
                      </a:r>
                      <a:endParaRPr lang="en-US" dirty="0"/>
                    </a:p>
                  </a:txBody>
                  <a:tcPr/>
                </a:tc>
              </a:tr>
              <a:tr h="382633">
                <a:tc>
                  <a:txBody>
                    <a:bodyPr/>
                    <a:lstStyle/>
                    <a:p>
                      <a:r>
                        <a:rPr lang="en-US" dirty="0" smtClean="0"/>
                        <a:t>+30 min 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</a:t>
                      </a:r>
                      <a:endParaRPr lang="en-US" dirty="0"/>
                    </a:p>
                  </a:txBody>
                  <a:tcPr/>
                </a:tc>
              </a:tr>
              <a:tr h="382633">
                <a:tc>
                  <a:txBody>
                    <a:bodyPr/>
                    <a:lstStyle/>
                    <a:p>
                      <a:r>
                        <a:rPr lang="en-US" dirty="0" smtClean="0"/>
                        <a:t>+30 min extensions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73" y="4410985"/>
            <a:ext cx="2841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Source: New York </a:t>
            </a:r>
            <a:r>
              <a:rPr lang="en-US" sz="900" i="1" dirty="0"/>
              <a:t>Citi Bike (http://www.citibikenyc.com/), </a:t>
            </a:r>
            <a:r>
              <a:rPr lang="en-US" sz="900" i="1" dirty="0" smtClean="0"/>
              <a:t>used for educational purposes.</a:t>
            </a:r>
            <a:endParaRPr lang="en-US" sz="9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3023-BEAC-4CB5-A735-F28178EBA003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2" descr="Bike Share - coming soon to New York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5011358"/>
            <a:ext cx="2208388" cy="166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"/>
          <a:stretch/>
        </p:blipFill>
        <p:spPr bwMode="auto">
          <a:xfrm>
            <a:off x="58673" y="141746"/>
            <a:ext cx="2841496" cy="431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"/>
          <a:stretch/>
        </p:blipFill>
        <p:spPr bwMode="auto">
          <a:xfrm>
            <a:off x="3021766" y="1070642"/>
            <a:ext cx="2923609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/>
          <a:stretch/>
        </p:blipFill>
        <p:spPr bwMode="auto">
          <a:xfrm>
            <a:off x="6066972" y="2057594"/>
            <a:ext cx="2921000" cy="456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3" y="4556128"/>
            <a:ext cx="2841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Source: New York </a:t>
            </a:r>
            <a:r>
              <a:rPr lang="en-US" sz="900" i="1" dirty="0"/>
              <a:t>Citi Bike (http://www.citibikenyc.com/), </a:t>
            </a:r>
            <a:r>
              <a:rPr lang="en-US" sz="900" i="1" dirty="0" smtClean="0"/>
              <a:t>used for educational purposes.</a:t>
            </a:r>
            <a:endParaRPr lang="en-US" sz="9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3023-BEAC-4CB5-A735-F28178EBA003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22" y="141746"/>
            <a:ext cx="1771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6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algorithms</a:t>
            </a:r>
          </a:p>
          <a:p>
            <a:pPr lvl="1"/>
            <a:r>
              <a:rPr lang="en-US" dirty="0" smtClean="0"/>
              <a:t>Optimal available bikes</a:t>
            </a:r>
          </a:p>
          <a:p>
            <a:pPr lvl="1"/>
            <a:r>
              <a:rPr lang="en-US" dirty="0" smtClean="0"/>
              <a:t>Optimal open docks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Bikes are not in the right </a:t>
            </a:r>
            <a:br>
              <a:rPr lang="en-US" dirty="0" smtClean="0"/>
            </a:br>
            <a:r>
              <a:rPr lang="en-US" dirty="0" smtClean="0"/>
              <a:t>place at the right time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Rebalancing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Optimizing Bike Allocation</a:t>
            </a:r>
            <a:endParaRPr lang="en-US" dirty="0"/>
          </a:p>
        </p:txBody>
      </p:sp>
      <p:pic>
        <p:nvPicPr>
          <p:cNvPr id="4" name="Picture 2" descr="Citi Bike Kio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4902200"/>
            <a:ext cx="1775477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4842" y="5715168"/>
            <a:ext cx="21403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Source: New York </a:t>
            </a:r>
            <a:r>
              <a:rPr lang="en-US" sz="900" i="1" dirty="0"/>
              <a:t>Citi Bike (http://www.citibikenyc.com/), </a:t>
            </a:r>
            <a:r>
              <a:rPr lang="en-US" sz="900" i="1" dirty="0" smtClean="0"/>
              <a:t>used for educational purposes.</a:t>
            </a:r>
            <a:endParaRPr lang="en-US" sz="9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5" t="1852" r="38017" b="56852"/>
          <a:stretch/>
        </p:blipFill>
        <p:spPr>
          <a:xfrm>
            <a:off x="5387335" y="1625600"/>
            <a:ext cx="3534416" cy="5219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4900" y="6273882"/>
            <a:ext cx="3088635" cy="369332"/>
          </a:xfrm>
          <a:prstGeom prst="rect">
            <a:avLst/>
          </a:prstGeom>
          <a:solidFill>
            <a:srgbClr val="BFBFBF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Sources: New York </a:t>
            </a:r>
            <a:r>
              <a:rPr lang="en-US" sz="900" i="1" dirty="0"/>
              <a:t>Citi </a:t>
            </a:r>
            <a:r>
              <a:rPr lang="en-US" sz="900" i="1" dirty="0" smtClean="0"/>
              <a:t>Bike, Open </a:t>
            </a:r>
            <a:r>
              <a:rPr lang="en-US" sz="900" i="1" dirty="0" err="1" smtClean="0"/>
              <a:t>StreetMap</a:t>
            </a:r>
            <a:r>
              <a:rPr lang="en-US" sz="900" i="1" dirty="0" smtClean="0"/>
              <a:t>, used for educational purposes. Mapping by the author.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4987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Manually moving bikes from full stations to empty stations to meet user demand for both bikes and open docks</a:t>
            </a:r>
          </a:p>
          <a:p>
            <a:r>
              <a:rPr lang="en-US" dirty="0" smtClean="0"/>
              <a:t>Box trucks, sprinter vehicles, and bicycle trailers</a:t>
            </a:r>
          </a:p>
          <a:p>
            <a:r>
              <a:rPr lang="en-US" dirty="0"/>
              <a:t>Crews travel in pairs. Loading a truck can take 45 </a:t>
            </a:r>
            <a:r>
              <a:rPr lang="en-US" dirty="0" smtClean="0"/>
              <a:t>minutes</a:t>
            </a:r>
          </a:p>
          <a:p>
            <a:r>
              <a:rPr lang="en-US" dirty="0" smtClean="0"/>
              <a:t>Lease three staging areas near stations that empty quickly</a:t>
            </a:r>
          </a:p>
          <a:p>
            <a:r>
              <a:rPr lang="en-US" dirty="0" smtClean="0"/>
              <a:t>Plan to introduce bike trailers </a:t>
            </a:r>
            <a:br>
              <a:rPr lang="en-US" dirty="0" smtClean="0"/>
            </a:br>
            <a:r>
              <a:rPr lang="en-US" dirty="0" smtClean="0"/>
              <a:t>for one bike to haul a few others </a:t>
            </a:r>
            <a:br>
              <a:rPr lang="en-US" dirty="0" smtClean="0"/>
            </a:br>
            <a:r>
              <a:rPr lang="en-US" dirty="0" smtClean="0"/>
              <a:t>during traffic congestion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Rebalancing</a:t>
            </a:r>
            <a:endParaRPr lang="en-US" dirty="0"/>
          </a:p>
        </p:txBody>
      </p:sp>
      <p:pic>
        <p:nvPicPr>
          <p:cNvPr id="3074" name="Picture 2" descr="http://static01.nyt.com/images/2013/08/15/nyregion/bike/bike-master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533" y="4538099"/>
            <a:ext cx="2573867" cy="16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4532" y="6189188"/>
            <a:ext cx="2573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Source: New York </a:t>
            </a:r>
            <a:r>
              <a:rPr lang="en-US" sz="900" i="1" dirty="0"/>
              <a:t>Citi Bike (http://www.citibikenyc.com/), </a:t>
            </a:r>
            <a:r>
              <a:rPr lang="en-US" sz="900" i="1" dirty="0" smtClean="0"/>
              <a:t>used for educational purposes.</a:t>
            </a:r>
            <a:endParaRPr lang="en-US" sz="9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Improve optimization predictions</a:t>
            </a:r>
          </a:p>
          <a:p>
            <a:pPr lvl="1"/>
            <a:r>
              <a:rPr lang="en-US" smtClean="0"/>
              <a:t>GIS-based predictive demand</a:t>
            </a:r>
          </a:p>
          <a:p>
            <a:r>
              <a:rPr lang="en-US" smtClean="0"/>
              <a:t>Fleet Management / Vehicle Routing Problem</a:t>
            </a:r>
          </a:p>
          <a:p>
            <a:pPr lvl="1"/>
            <a:r>
              <a:rPr lang="en-US" smtClean="0"/>
              <a:t>Enhancements through real-time station data and advanced routing capabilities</a:t>
            </a:r>
          </a:p>
          <a:p>
            <a:pPr lvl="1"/>
            <a:r>
              <a:rPr lang="en-US" smtClean="0"/>
              <a:t>Cluster-based routing vs station-based</a:t>
            </a:r>
          </a:p>
          <a:p>
            <a:r>
              <a:rPr lang="en-US" smtClean="0"/>
              <a:t>Reducing rebalancing demand</a:t>
            </a:r>
          </a:p>
          <a:p>
            <a:pPr lvl="1"/>
            <a:r>
              <a:rPr lang="en-US" smtClean="0"/>
              <a:t>Rebalancing through pricing schemes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78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95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 methodology </a:t>
            </a:r>
            <a:r>
              <a:rPr lang="en-US" dirty="0"/>
              <a:t>to standardize and automate estimations of rebalancing trips</a:t>
            </a:r>
          </a:p>
          <a:p>
            <a:r>
              <a:rPr lang="en-US" dirty="0" smtClean="0"/>
              <a:t>Develop analytic </a:t>
            </a:r>
            <a:r>
              <a:rPr lang="en-US" dirty="0"/>
              <a:t>framework </a:t>
            </a:r>
            <a:r>
              <a:rPr lang="en-US" dirty="0" smtClean="0"/>
              <a:t>to support comparative </a:t>
            </a:r>
            <a:r>
              <a:rPr lang="en-US" dirty="0"/>
              <a:t>geographic analysis of rebalancing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Assess utility of comparative analysis—between systems versus within systems</a:t>
            </a:r>
          </a:p>
          <a:p>
            <a:r>
              <a:rPr lang="en-US" dirty="0" smtClean="0"/>
              <a:t>Explore different comparative measures at the station, route, and system levels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" y="5096941"/>
            <a:ext cx="750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 for remainder of presentation: New York Citi Bike</a:t>
            </a:r>
            <a:r>
              <a:rPr lang="en-US" dirty="0"/>
              <a:t>, August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9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Statistical Attributes</a:t>
            </a:r>
          </a:p>
          <a:p>
            <a:pPr lvl="1"/>
            <a:r>
              <a:rPr lang="en-US" dirty="0" smtClean="0"/>
              <a:t>Timeframe of rebalancing operations?</a:t>
            </a:r>
          </a:p>
          <a:p>
            <a:pPr lvl="1"/>
            <a:r>
              <a:rPr lang="en-US" dirty="0" smtClean="0"/>
              <a:t>Ratio of rebalancing trips to rider trips?</a:t>
            </a:r>
          </a:p>
          <a:p>
            <a:pPr lvl="1"/>
            <a:r>
              <a:rPr lang="en-US" dirty="0" smtClean="0"/>
              <a:t>Number of rebalancing routes?</a:t>
            </a:r>
          </a:p>
          <a:p>
            <a:pPr lvl="1"/>
            <a:r>
              <a:rPr lang="en-US" dirty="0" smtClean="0"/>
              <a:t>Volume of rebalancing operations by day/time?</a:t>
            </a:r>
          </a:p>
          <a:p>
            <a:pPr lvl="1"/>
            <a:r>
              <a:rPr lang="en-US" dirty="0" smtClean="0"/>
              <a:t>Station-level inflow/outflow?)</a:t>
            </a:r>
          </a:p>
          <a:p>
            <a:r>
              <a:rPr lang="en-US" dirty="0" smtClean="0"/>
              <a:t>Spatial Attributes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rebalancing distance?</a:t>
            </a:r>
          </a:p>
          <a:p>
            <a:pPr lvl="1"/>
            <a:r>
              <a:rPr lang="en-US" dirty="0"/>
              <a:t>Number of rebalancing trips by distance?</a:t>
            </a:r>
          </a:p>
          <a:p>
            <a:pPr lvl="1"/>
            <a:r>
              <a:rPr lang="en-US" dirty="0" smtClean="0"/>
              <a:t>Popular routes: rebalancing vs. rider trips?</a:t>
            </a:r>
          </a:p>
          <a:p>
            <a:pPr lvl="1"/>
            <a:r>
              <a:rPr lang="en-US" dirty="0" smtClean="0"/>
              <a:t>Rebalancing station location/density?</a:t>
            </a:r>
            <a:endParaRPr lang="en-US" dirty="0"/>
          </a:p>
          <a:p>
            <a:r>
              <a:rPr lang="en-US" dirty="0" smtClean="0"/>
              <a:t>Visualization options</a:t>
            </a:r>
          </a:p>
          <a:p>
            <a:pPr lvl="1"/>
            <a:r>
              <a:rPr lang="en-US" dirty="0" smtClean="0"/>
              <a:t>Popular routes?</a:t>
            </a:r>
          </a:p>
          <a:p>
            <a:pPr lvl="1"/>
            <a:r>
              <a:rPr lang="en-US" dirty="0" smtClean="0"/>
              <a:t>Stations (inbound, outbound, net change, time series)?</a:t>
            </a:r>
            <a:endParaRPr lang="en-US" dirty="0"/>
          </a:p>
          <a:p>
            <a:pPr lvl="1"/>
            <a:r>
              <a:rPr lang="en-US" dirty="0" smtClean="0"/>
              <a:t>Hotspot </a:t>
            </a:r>
            <a:r>
              <a:rPr lang="en-US" dirty="0"/>
              <a:t>analysis</a:t>
            </a:r>
            <a:r>
              <a:rPr lang="en-US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comparative analysis of different programs make sense?  If so, can we establish a baseline</a:t>
            </a:r>
            <a:r>
              <a:rPr lang="en-US" dirty="0"/>
              <a:t> </a:t>
            </a:r>
            <a:r>
              <a:rPr lang="en-US" dirty="0" smtClean="0"/>
              <a:t>for identifying “healthy” rebalancing characteristics, evaluate effectiveness of rebalancing techniques, or develop new techniques?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A822-B29E-4B85-8548-BA47B785095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8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d_0713_slide">
  <a:themeElements>
    <a:clrScheme name="Default Design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5189</TotalTime>
  <Words>2394</Words>
  <Application>Microsoft Office PowerPoint</Application>
  <PresentationFormat>On-screen Show (4:3)</PresentationFormat>
  <Paragraphs>417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ind_0713_slide</vt:lpstr>
      <vt:lpstr>1_Default Design</vt:lpstr>
      <vt:lpstr>Concourse</vt:lpstr>
      <vt:lpstr>Finding Balance: Estimating bikeshare rebalancing events using trip data</vt:lpstr>
      <vt:lpstr>Background</vt:lpstr>
      <vt:lpstr>PowerPoint Presentation</vt:lpstr>
      <vt:lpstr>PowerPoint Presentation</vt:lpstr>
      <vt:lpstr>Optimizing Bike Allocation</vt:lpstr>
      <vt:lpstr>Rebalancing</vt:lpstr>
      <vt:lpstr>Literature</vt:lpstr>
      <vt:lpstr>Objectives</vt:lpstr>
      <vt:lpstr>Methodologies</vt:lpstr>
      <vt:lpstr>Rebalancing Estimation—Flow Data</vt:lpstr>
      <vt:lpstr>Reading Between the Lines</vt:lpstr>
      <vt:lpstr>Reading Between the Lines</vt:lpstr>
      <vt:lpstr>Duration / Timeframe - Trips</vt:lpstr>
      <vt:lpstr>Duration / Timeframe - Trips</vt:lpstr>
      <vt:lpstr>Spatial Comparison - Routes</vt:lpstr>
      <vt:lpstr>Top 10 Rebalancing Routes</vt:lpstr>
      <vt:lpstr>Station 447—Rebalancing</vt:lpstr>
      <vt:lpstr>A Day in the Life of Station 447</vt:lpstr>
      <vt:lpstr>Station 447 Rebalancing—Spatial Attributes</vt:lpstr>
      <vt:lpstr>Stations—Hotspot vs Surface</vt:lpstr>
      <vt:lpstr>Going Forward</vt:lpstr>
      <vt:lpstr>Timeline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distribution of bikes: Myth or feasible</dc:title>
  <dc:creator>Justine Blanford</dc:creator>
  <cp:lastModifiedBy>Beth King</cp:lastModifiedBy>
  <cp:revision>110</cp:revision>
  <dcterms:created xsi:type="dcterms:W3CDTF">2015-06-25T01:07:21Z</dcterms:created>
  <dcterms:modified xsi:type="dcterms:W3CDTF">2015-08-03T23:39:13Z</dcterms:modified>
</cp:coreProperties>
</file>