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1"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79" autoAdjust="0"/>
  </p:normalViewPr>
  <p:slideViewPr>
    <p:cSldViewPr>
      <p:cViewPr varScale="1">
        <p:scale>
          <a:sx n="56" d="100"/>
          <a:sy n="56" d="100"/>
        </p:scale>
        <p:origin x="-8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CEF699F-25D0-4759-A7DA-AEC39ACE7EC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ibazaar.com/meprotest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readwriteweb.com/archives/evolution_revolution_visualizing_millions_iran_tweets.php"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thedailybeast.com/newsweek/2009/06/25/a-twitter-timeline-of-the-iran-election.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lracrisistracker.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ebmazine.org/issues/bull242/documents/GISindustryForecast.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richard.cyganiak.de/2007/10/lod"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ckan.net/" TargetMode="External"/><Relationship Id="rId4" Type="http://schemas.openxmlformats.org/officeDocument/2006/relationships/hyperlink" Target="http://lod-cloud.ne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ii.ox.ac.uk/publications/convoco_geographies_en.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ii.ox.ac.uk/research/projects/?id=5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88C46B-B77E-4412-9510-74B340259A91}"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3FEC0-5AA5-4D6F-BF82-EE88573FE79E}" type="slidenum">
              <a:rPr lang="en-US"/>
              <a:pPr/>
              <a:t>10</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b="1"/>
              <a:t>Figure 8.</a:t>
            </a:r>
            <a:r>
              <a:rPr lang="en-US" altLang="ja-JP" b="1"/>
              <a:t> </a:t>
            </a:r>
            <a:r>
              <a:rPr lang="en-US" altLang="ja-JP" b="1" i="1"/>
              <a:t>“State TV accuses the opposition as traitors! Who is the real traitor, the poor citizen or the ruling regime which ruined the country?"</a:t>
            </a:r>
            <a:r>
              <a:rPr lang="en-US" altLang="ja-JP" b="1"/>
              <a:t> is an example of a political commentary made presumably by an irritated Syrian civilian in the 120 characters or less available on a Twitter broadcast 5Nov2011. A quick message broadcast over the Web obviously provides a glimpse into the thought of HUMINT sources in country. From </a:t>
            </a:r>
            <a:r>
              <a:rPr lang="en-US" altLang="ja-JP" b="1">
                <a:hlinkClick r:id="rId3"/>
              </a:rPr>
              <a:t>http://www.mibazaar.com/meprotests.html</a:t>
            </a:r>
            <a:r>
              <a:rPr lang="th-TH" altLang="ja-JP"/>
              <a:t> </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F53CB-8115-44A8-9834-61E13CA606B8}" type="slidenum">
              <a:rPr lang="en-US"/>
              <a:pPr/>
              <a:t>11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b="1"/>
              <a:t>Figure 9</a:t>
            </a:r>
            <a:r>
              <a:rPr lang="th-TH" b="1"/>
              <a:t>. </a:t>
            </a:r>
            <a:r>
              <a:rPr lang="en-US" altLang="ja-JP" b="1"/>
              <a:t>The map is arranged to place individuals near the individuals they influence, and factions near the factions they influence. The color is based on the language they tweet in. The size of the node reflects the individual influence on the entire network.</a:t>
            </a:r>
            <a:r>
              <a:rPr lang="en-US" altLang="ja-JP"/>
              <a:t> </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96A8A-BDCB-4F5E-8941-B753F133F809}" type="slidenum">
              <a:rPr lang="en-US"/>
              <a:pPr/>
              <a:t>12</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b="1"/>
              <a:t>Figure 10. Display of tweets from key persons in the 2009 Iranian election protest</a:t>
            </a:r>
            <a:r>
              <a:rPr lang="th-TH" b="1" u="sng">
                <a:hlinkClick r:id="" action="ppaction://noaction"/>
              </a:rPr>
              <a:t>[1]</a:t>
            </a:r>
            <a:r>
              <a:rPr lang="en-US" b="1"/>
              <a:t>. The structure shows the emergence not of a community but of an elite group of leaders. The Iranian intelligence services were interested but most people did not discover more than one of the top Iranians. The network simply grew faster than the information could naturally propagate. One wonders if a six shot revolver could have collapsed the network had the officials identified all 5 organizers. Graphic downloaded from </a:t>
            </a:r>
            <a:endParaRPr lang="th-TH">
              <a:hlinkClick r:id="rId3"/>
            </a:endParaRPr>
          </a:p>
          <a:p>
            <a:r>
              <a:rPr lang="en-US">
                <a:hlinkClick r:id="rId3"/>
              </a:rPr>
              <a:t>http://www.readwriteweb.com/archives/evolution_revolution_visualizing_millions_iran_tweets.php</a:t>
            </a:r>
            <a:endParaRPr lang="en-US"/>
          </a:p>
          <a:p>
            <a:r>
              <a:rPr lang="en-US"/>
              <a:t/>
            </a:r>
            <a:br>
              <a:rPr lang="en-US"/>
            </a:br>
            <a:r>
              <a:rPr lang="th-TH" u="sng">
                <a:hlinkClick r:id="" action="ppaction://noaction"/>
              </a:rPr>
              <a:t>[1]</a:t>
            </a:r>
            <a:r>
              <a:rPr lang="en-US"/>
              <a:t> This was also documented by Newsweek Magazine in June 2009. The timeline high points are listed and analyzed at </a:t>
            </a:r>
            <a:r>
              <a:rPr lang="en-US">
                <a:hlinkClick r:id="rId4"/>
              </a:rPr>
              <a:t>http://www.thedailybeast.com/newsweek/2009/06/25/a-twitter-timeline-of-the-iran-election.html</a:t>
            </a:r>
            <a:r>
              <a:rPr lang="th-TH"/>
              <a:t> .</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B3C8B-65A9-41E8-BBAF-155732A472FF}" type="slidenum">
              <a:rPr lang="en-US"/>
              <a:pPr/>
              <a:t>13</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b="1"/>
              <a:t>Figure 11. Not only an increase in the fiber-optic cable infrastructure took place in Africa in the last decade. It was accompanied by internal increases in connectivity predominantly represented in the wireless sector that does not rely on expensive physical infrastructure in order to exist.</a:t>
            </a:r>
            <a:r>
              <a:rPr 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F507D-9B5C-440D-8FF7-0EC685352B6D}" type="slidenum">
              <a:rPr lang="en-US"/>
              <a:pPr/>
              <a:t>14</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b="1"/>
              <a:t>Figure 12. Hotspot analysis available online of activities of the LRA in Central Africa. Basic resources and Cyberspace have provided a source of real time Intel previously unavailable.</a:t>
            </a:r>
            <a:r>
              <a:rPr lang="th-TH" b="1"/>
              <a:t>  </a:t>
            </a:r>
            <a:r>
              <a:rPr lang="en-US" b="1"/>
              <a:t>Accessed on 6Nov2011 from </a:t>
            </a:r>
            <a:r>
              <a:rPr lang="en-US" b="1">
                <a:hlinkClick r:id="rId3"/>
              </a:rPr>
              <a:t>http://www.lracrisistracker.com/</a:t>
            </a:r>
            <a:r>
              <a:rPr lang="th-TH" b="1"/>
              <a:t> .</a:t>
            </a:r>
            <a:endParaRPr lang="en-US"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FC7AC-0FC5-4DF8-912C-F77B30B46C78}" type="slidenum">
              <a:rPr lang="en-US"/>
              <a:pPr/>
              <a:t>15</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b="1"/>
              <a:t>Figure 13. Relationship between Knowledge generated in the Open Source vs. generated within the Intelligence Community. The line between the two represents a 1-way communication path from the Open Source to the IC. Underlying both is a context rich layer with Geospatial underpinnings. This foundation adds context but decrease in effect as it moves upward in the information hierarchy. Original graphic by M. Thomas. In a perfect world, wisdom serves as an input to policy.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FBC06-3C17-4D6E-AC32-D9F843D258B6}" type="slidenum">
              <a:rPr lang="en-US"/>
              <a:pPr/>
              <a:t>16</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Mahgreb Penetration Rates compared to Turkey as a contrast.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72318-3BA8-4632-A288-8F7131948673}" type="slidenum">
              <a:rPr lang="en-US"/>
              <a:pPr/>
              <a:t>17</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Mahgreb Penetration Rates compared to Saudi Arabia as a contrast.</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F03999-7606-4FDA-A5AA-6DFAA0F88783}" type="slidenum">
              <a:rPr lang="en-US"/>
              <a:pPr/>
              <a:t>18</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CC3CC-C933-4C1A-A1C7-3410E37179B8}" type="slidenum">
              <a:rPr lang="en-US"/>
              <a:pPr/>
              <a:t>19</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b="1"/>
              <a:t>Figure 13 showing the rest of Africa compared to the 2010 average rate in the Mahgreb. While there are areas of almost full penetration, most of Sub-Saharan African lags the North in development. It is coming – albeit at a rate slower due to the remoteness of many areas as one factor. The 2010 rate in the Mahgreb might be the threshold rate that facilitates change. When everyone can speak, text etc. with everyone else, a dictator can no longer control the message. Data source: ITU World Telecommunication / ICT Indicators Database Original graphic by M. Thomas.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8E75E-1219-44ED-9C39-498FDA1E8904}" type="slidenum">
              <a:rPr lang="en-US"/>
              <a:pPr/>
              <a:t>2</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b="1"/>
              <a:t>Figure 1. Thomas P.M. Barnett’s original characterization of the Pentagon’s New Atlas. This division between the connected and non-connected areas of the globe drew the association between the lack free flow of knowledge and the areas where US military forces were most likely to be engaged. The author’s premise is that the more “connected” the less likelihood of a need for military intervention by the US military.</a:t>
            </a:r>
            <a:r>
              <a:rPr lang="en-U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0796E-9DF6-4CDA-B08E-FBC9BBA19743}" type="slidenum">
              <a:rPr lang="en-US"/>
              <a:pPr/>
              <a:t>20</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b="1"/>
              <a:t>Figure 14. Using Africa as a Meta-model, the combinations of 24-7 GPS location technology (external infrastructure and global in nature), the exponential increase of external connectivity of fiber optic planned or already installed since 2009 (external infrastructure and regional in nature) and the exponential growth of the wireless phone market (internal infrastructure and local in nature) makes the future of the continent as a whole unknowable using current methods. What has already occurred in the Mahgreb may pale in comparison with what’s to come in the near term based on the impact of georectified enabled ICTs in sub-Saharan Africa</a:t>
            </a:r>
            <a:r>
              <a:rPr lang="th-TH" b="1"/>
              <a:t>.  </a:t>
            </a:r>
            <a:r>
              <a:rPr lang="en-US" b="1"/>
              <a:t>Original graphic by M. Thomas.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84BC4-296F-4F1A-8CD5-B9A9AB981CB8}" type="slidenum">
              <a:rPr lang="en-US"/>
              <a:pPr/>
              <a:t>3</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b="1"/>
              <a:t>Figure 2. GIS/geospatial industry growth, 2004-2009: Total (software, services, hardware, data) worldwide revenue estimates and forecast. Accessed from </a:t>
            </a:r>
            <a:r>
              <a:rPr lang="en-US" b="1">
                <a:hlinkClick r:id="rId3"/>
              </a:rPr>
              <a:t>http://www.webmazine.org/issues/bull242/documents/GISindustryForecast.pdf</a:t>
            </a:r>
            <a:r>
              <a:rPr lang="en-US" b="1"/>
              <a:t> on16Oct2011.</a:t>
            </a:r>
            <a:r>
              <a:rPr lang="th-TH"/>
              <a:t> </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3EABA-9F68-4AF4-A803-4EFAE2376A7E}" type="slidenum">
              <a:rPr lang="en-US"/>
              <a:pPr/>
              <a:t>4</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b="1"/>
              <a:t>Figure 3a. (Left) The Map of Science as compiled by researches at Los Alamos National Labs. This is a visualization of over 1 billion citations from scientific journals collected over 2006-2007 and displayed according to connections by discipline.</a:t>
            </a:r>
            <a:r>
              <a:rPr lang="th-TH" b="1"/>
              <a:t>  </a:t>
            </a:r>
            <a:r>
              <a:rPr lang="en-US" b="1"/>
              <a:t>A further discussion of the methodology and categorization is discussed at http://www.plosone.org/article/info:doi/10.1371/journal.pone.0004803</a:t>
            </a:r>
            <a:r>
              <a:rPr lang="th-TH" b="1"/>
              <a:t> .</a:t>
            </a:r>
            <a:endParaRPr 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A657EC-6472-4652-A9E0-EA8E1B26CFBC}" type="slidenum">
              <a:rPr lang="en-US"/>
              <a:pPr/>
              <a:t>5</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b="1"/>
              <a:t>Fig 3b. (Right) The database of databases compiled in the linked data project with the goal to have all databases everywhere linked and accessible in real time. Downloaded from </a:t>
            </a:r>
            <a:r>
              <a:rPr lang="en-US" b="1">
                <a:hlinkClick r:id="rId3"/>
              </a:rPr>
              <a:t>http://richard.cyganiak.de/2007/10/lod</a:t>
            </a:r>
            <a:r>
              <a:rPr lang="th-TH" b="1"/>
              <a:t> .    </a:t>
            </a:r>
            <a:r>
              <a:rPr lang="en-US" b="1"/>
              <a:t>Linking Open Data</a:t>
            </a:r>
            <a:r>
              <a:rPr lang="th-TH" b="1" u="sng">
                <a:hlinkClick r:id="" action="ppaction://noaction"/>
              </a:rPr>
              <a:t>[1]</a:t>
            </a:r>
            <a:r>
              <a:rPr lang="en-US" b="1"/>
              <a:t> cloud diagram, by Richard Cyganiak and Anja Jentzsch. </a:t>
            </a:r>
            <a:r>
              <a:rPr lang="en-US" b="1">
                <a:hlinkClick r:id="rId4"/>
              </a:rPr>
              <a:t>http://lod-cloud.net</a:t>
            </a:r>
            <a:r>
              <a:rPr lang="th-TH" b="1"/>
              <a:t> </a:t>
            </a:r>
          </a:p>
          <a:p>
            <a:r>
              <a:rPr lang="th-TH" b="1"/>
              <a:t/>
            </a:r>
            <a:br>
              <a:rPr lang="th-TH" b="1"/>
            </a:br>
            <a:r>
              <a:rPr lang="en-US"/>
              <a:t/>
            </a:r>
            <a:br>
              <a:rPr lang="en-US"/>
            </a:br>
            <a:r>
              <a:rPr lang="th-TH" u="sng">
                <a:hlinkClick r:id="" action="ppaction://noaction"/>
              </a:rPr>
              <a:t>[1]</a:t>
            </a:r>
            <a:r>
              <a:rPr lang="th-TH"/>
              <a:t> </a:t>
            </a:r>
            <a:r>
              <a:rPr lang="en-US"/>
              <a:t>This</a:t>
            </a:r>
            <a:r>
              <a:rPr lang="th-TH"/>
              <a:t> </a:t>
            </a:r>
            <a:r>
              <a:rPr lang="en-US"/>
              <a:t>image</a:t>
            </a:r>
            <a:r>
              <a:rPr lang="th-TH"/>
              <a:t> </a:t>
            </a:r>
            <a:r>
              <a:rPr lang="en-US"/>
              <a:t>shows</a:t>
            </a:r>
            <a:r>
              <a:rPr lang="th-TH"/>
              <a:t> </a:t>
            </a:r>
            <a:r>
              <a:rPr lang="en-US"/>
              <a:t>datasets</a:t>
            </a:r>
            <a:r>
              <a:rPr lang="th-TH"/>
              <a:t> </a:t>
            </a:r>
            <a:r>
              <a:rPr lang="en-US"/>
              <a:t>that</a:t>
            </a:r>
            <a:r>
              <a:rPr lang="th-TH"/>
              <a:t> </a:t>
            </a:r>
            <a:r>
              <a:rPr lang="en-US"/>
              <a:t>have</a:t>
            </a:r>
            <a:r>
              <a:rPr lang="th-TH"/>
              <a:t> </a:t>
            </a:r>
            <a:r>
              <a:rPr lang="en-US"/>
              <a:t>been</a:t>
            </a:r>
            <a:r>
              <a:rPr lang="th-TH"/>
              <a:t> </a:t>
            </a:r>
            <a:r>
              <a:rPr lang="en-US"/>
              <a:t>published</a:t>
            </a:r>
            <a:r>
              <a:rPr lang="th-TH"/>
              <a:t> </a:t>
            </a:r>
            <a:r>
              <a:rPr lang="en-US"/>
              <a:t>in</a:t>
            </a:r>
            <a:r>
              <a:rPr lang="th-TH"/>
              <a:t> </a:t>
            </a:r>
            <a:r>
              <a:rPr lang="en-US"/>
              <a:t>Linked</a:t>
            </a:r>
            <a:r>
              <a:rPr lang="th-TH"/>
              <a:t> </a:t>
            </a:r>
            <a:r>
              <a:rPr lang="en-US"/>
              <a:t>Data</a:t>
            </a:r>
            <a:r>
              <a:rPr lang="th-TH"/>
              <a:t> </a:t>
            </a:r>
            <a:r>
              <a:rPr lang="en-US"/>
              <a:t>format</a:t>
            </a:r>
            <a:r>
              <a:rPr lang="th-TH"/>
              <a:t>, </a:t>
            </a:r>
            <a:r>
              <a:rPr lang="en-US"/>
              <a:t>by</a:t>
            </a:r>
            <a:r>
              <a:rPr lang="th-TH"/>
              <a:t> </a:t>
            </a:r>
            <a:r>
              <a:rPr lang="en-US"/>
              <a:t>contributors</a:t>
            </a:r>
            <a:r>
              <a:rPr lang="th-TH"/>
              <a:t> </a:t>
            </a:r>
            <a:r>
              <a:rPr lang="en-US"/>
              <a:t>to</a:t>
            </a:r>
            <a:r>
              <a:rPr lang="th-TH"/>
              <a:t> </a:t>
            </a:r>
            <a:r>
              <a:rPr lang="en-US"/>
              <a:t>the</a:t>
            </a:r>
            <a:r>
              <a:rPr lang="th-TH"/>
              <a:t> </a:t>
            </a:r>
            <a:r>
              <a:rPr lang="en-US"/>
              <a:t>Linking</a:t>
            </a:r>
            <a:r>
              <a:rPr lang="th-TH"/>
              <a:t> </a:t>
            </a:r>
            <a:r>
              <a:rPr lang="en-US"/>
              <a:t>Open</a:t>
            </a:r>
            <a:r>
              <a:rPr lang="th-TH"/>
              <a:t> </a:t>
            </a:r>
            <a:r>
              <a:rPr lang="en-US"/>
              <a:t>Data</a:t>
            </a:r>
            <a:r>
              <a:rPr lang="th-TH"/>
              <a:t> (</a:t>
            </a:r>
            <a:r>
              <a:rPr lang="en-US"/>
              <a:t>LOD</a:t>
            </a:r>
            <a:r>
              <a:rPr lang="th-TH"/>
              <a:t>) </a:t>
            </a:r>
            <a:r>
              <a:rPr lang="en-US"/>
              <a:t>community project and other individuals and organizations. It is based on metadata collected and curated by contributors to the </a:t>
            </a:r>
            <a:r>
              <a:rPr lang="en-US">
                <a:hlinkClick r:id="rId5"/>
              </a:rPr>
              <a:t>CKAN directory</a:t>
            </a:r>
            <a:r>
              <a:rPr lang="en-US"/>
              <a:t>. After going to the webpage, clicking the image will take you to an image map, where each dataset is a hyperlink to its homepage.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41BBF-43DF-42C5-86F5-60DDDBFA5ABF}" type="slidenum">
              <a:rPr lang="en-US"/>
              <a:pPr/>
              <a:t>6</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b="1">
                <a:cs typeface="Angsana New" pitchFamily="18" charset="-34"/>
              </a:rPr>
              <a:t>Figure 4. Items geotagged in Wikipedia in all languages. When comparing this map with Figure 1, one could draw the conclusion that not only is the information existent in the Functioning Core, but information seems to beget information. The New York Times Idea of the Day in December 2009, pointed out that more Wikipedia articles are written about fictional places like Middle Earth than about many countries in Africa, the Americas and Asia. Behold the “terra incognita” of the Internet. Accessed from</a:t>
            </a:r>
            <a:r>
              <a:rPr lang="th-TH" b="1">
                <a:cs typeface="Angsana New" pitchFamily="18" charset="-34"/>
              </a:rPr>
              <a:t>  </a:t>
            </a:r>
            <a:r>
              <a:rPr lang="en-US" b="1">
                <a:cs typeface="Angsana New" pitchFamily="18" charset="-34"/>
                <a:hlinkClick r:id="rId3"/>
              </a:rPr>
              <a:t>http://www.oii.ox.ac.uk/publications/convoco_geographies_en.pdf</a:t>
            </a:r>
            <a:r>
              <a:rPr lang="en-US" b="1">
                <a:cs typeface="Angsana New" pitchFamily="18" charset="-34"/>
              </a:rPr>
              <a:t> on 8Oct2011</a:t>
            </a:r>
            <a:r>
              <a:rPr lang="th-TH" b="1">
                <a:cs typeface="Angsana New" pitchFamily="18" charset="-34"/>
              </a:rPr>
              <a:t>.</a:t>
            </a:r>
          </a:p>
          <a:p>
            <a:r>
              <a:rPr lang="th-TH" b="1">
                <a:cs typeface="Angsana New" pitchFamily="18" charset="-34"/>
              </a:rPr>
              <a:t/>
            </a:r>
            <a:br>
              <a:rPr lang="th-TH" b="1">
                <a:cs typeface="Angsana New" pitchFamily="18" charset="-34"/>
              </a:rPr>
            </a:br>
            <a:endParaRPr lang="en-US" b="1">
              <a:cs typeface="Angsana New" pitchFamily="18" charset="-3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BD75F-2B2B-45AB-BCC4-BDA4D8B61A5C}" type="slidenum">
              <a:rPr lang="en-US"/>
              <a:pPr/>
              <a:t>7</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b="1"/>
              <a:t>Figure 5. The three subdomains comprising the GI S&amp;T domain, in relation to allied fields. Two-way relations that are half-dashed represent asymmetrical contributions between allied fields. The image shows innovations pushing society beyond mapping into a far more versatile and powerful vision of mapping that draws on many additional sciences and technologies. Source DiBiase, D., M. DeMers, A. Johnson, K. Kemp, A. Luck, B. Plewe, and E. Wentz, eds. (2006).</a:t>
            </a:r>
            <a:endParaRPr lang="th-TH" b="1"/>
          </a:p>
          <a:p>
            <a:r>
              <a:rPr lang="th-TH" b="1"/>
              <a:t/>
            </a:r>
            <a:br>
              <a:rPr lang="th-TH" b="1"/>
            </a:br>
            <a:endParaRPr 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7BCFE6-406F-4ECB-9230-6893A3B832FC}" type="slidenum">
              <a:rPr lang="en-US"/>
              <a:pPr/>
              <a:t>8</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b="1"/>
              <a:t>Figure 6. Visualization of an information effect initiated at one point on earth identified by an ordered triple having an effect on another point on earth. The ordered septuple (X</a:t>
            </a:r>
            <a:r>
              <a:rPr lang="th-TH" b="1"/>
              <a:t>1</a:t>
            </a:r>
            <a:r>
              <a:rPr lang="en-US" b="1"/>
              <a:t>, Y</a:t>
            </a:r>
            <a:r>
              <a:rPr lang="th-TH" b="1"/>
              <a:t>1</a:t>
            </a:r>
            <a:r>
              <a:rPr lang="en-US" b="1"/>
              <a:t>, Z</a:t>
            </a:r>
            <a:r>
              <a:rPr lang="th-TH" b="1"/>
              <a:t>1</a:t>
            </a:r>
            <a:r>
              <a:rPr lang="en-US" b="1"/>
              <a:t>, X</a:t>
            </a:r>
            <a:r>
              <a:rPr lang="th-TH" b="1"/>
              <a:t>2</a:t>
            </a:r>
            <a:r>
              <a:rPr lang="en-US" b="1"/>
              <a:t>, Y</a:t>
            </a:r>
            <a:r>
              <a:rPr lang="th-TH" b="1"/>
              <a:t>2</a:t>
            </a:r>
            <a:r>
              <a:rPr lang="en-US" b="1"/>
              <a:t>, Z</a:t>
            </a:r>
            <a:r>
              <a:rPr lang="th-TH" b="1"/>
              <a:t>2</a:t>
            </a:r>
            <a:r>
              <a:rPr lang="en-US" b="1"/>
              <a:t>, t) defines the point of origin and the point of effect which share both a common geographic reference and a common time t.</a:t>
            </a:r>
            <a:r>
              <a:rPr lang="th-TH" b="1"/>
              <a:t>  </a:t>
            </a:r>
            <a:r>
              <a:rPr lang="en-US" b="1"/>
              <a:t>ICT enables the connection and makes them in the same information neighborhood. Events in one part of the world can have vast consequences in others. The uprising that began in Tunisia sparking calls for change across the Middle East or a Koran burning in the US leading to the killing of UN workers in Afghanistan are recent examples. Original graphic by M. Thomas, 2011.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B727F-24D5-4518-BAF1-8E534BC54721}" type="slidenum">
              <a:rPr lang="en-US"/>
              <a:pPr/>
              <a:t>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b="1"/>
              <a:t>Figure 7.  Low-cost, abundant, easily distributed information lowers transaction costs, which affects the nature of institutions and organizations. When internet connectivity was mostly carried on satellites it (and the transaction costs) were high. As these cables come online, more and more the transactions costs are going to come down.  Infrastructure increases in Africa will eventually lead to increases in information flow, and associated increases in relational aspects between distant points. What could formerly be characterized as “Terra Incognita” is changing with increases in infrastructure. Downloaded from </a:t>
            </a:r>
            <a:r>
              <a:rPr lang="en-US" b="1">
                <a:hlinkClick r:id="rId3"/>
              </a:rPr>
              <a:t>http://www.oii.ox.ac.uk/research/projects/?id=59</a:t>
            </a:r>
            <a:r>
              <a:rPr lang="en-US" b="1"/>
              <a:t> .  Would the “Arab Spring” have been possible in 2009? The lack of infrastructure makes it doubtful.   Once all the cables are in place Africa’s total bandwidth will increase from 6 terabytes/second (tbps) to as much as 34tbps.</a:t>
            </a:r>
            <a:r>
              <a:rPr lang="th-TH"/>
              <a:t> </a:t>
            </a:r>
            <a:r>
              <a:rPr lang="en-US" b="1"/>
              <a:t>Currently there are over half a billion Africans connected to the global system through cell phones and Internet and this number will increase.</a:t>
            </a:r>
          </a:p>
          <a:p>
            <a:r>
              <a:rPr lang="en-US" b="1"/>
              <a:t/>
            </a:r>
            <a:br>
              <a:rPr lang="en-US" b="1"/>
            </a:br>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FCA690-EEE2-4F37-82BF-959308B4165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7F4ADE-6871-45C3-8B01-B009A51F168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C1EBB3-547A-4569-8119-4E34DE1F047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3AE7D2-3584-48AD-9BD9-F69B12C0526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227FEC-4A08-4E33-BEC0-26EFA62CA1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226540E-6B2F-4387-B659-9EA35E64239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E3EDCA7-7294-429A-AC04-20B75FDA7BE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1F03DCC-0695-45FE-83AA-C3A3079B785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F81BC14-8484-4C64-8D22-57FEF3B59A2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E236AA-72D0-4416-A488-816CBF6E1B8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3F7C9B-DDC4-4B87-A1E5-79B666028CA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DA6E436-00F4-4686-B931-E43DA827127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000"/>
              <a:t>CyberGeomatic Intelligence</a:t>
            </a:r>
            <a:br>
              <a:rPr lang="en-US" sz="4000"/>
            </a:br>
            <a:r>
              <a:rPr lang="en-US" sz="1800" i="1"/>
              <a:t>Historical Framework, Problem Definition and Importance of the Topic</a:t>
            </a:r>
            <a:r>
              <a:rPr lang="en-US" sz="700" i="1"/>
              <a:t/>
            </a:r>
            <a:br>
              <a:rPr lang="en-US" sz="700" i="1"/>
            </a:br>
            <a:r>
              <a:rPr lang="en-US" sz="1600"/>
              <a:t> </a:t>
            </a:r>
            <a:r>
              <a:rPr lang="en-US" sz="1600" i="1"/>
              <a:t>(Or What Can Happen When the Digital Divide Is Finally Breached)</a:t>
            </a:r>
            <a:r>
              <a:rPr lang="en-US" sz="4000"/>
              <a:t> </a:t>
            </a:r>
          </a:p>
        </p:txBody>
      </p:sp>
      <p:sp>
        <p:nvSpPr>
          <p:cNvPr id="2051" name="Rectangle 3"/>
          <p:cNvSpPr>
            <a:spLocks noGrp="1" noChangeArrowheads="1"/>
          </p:cNvSpPr>
          <p:nvPr>
            <p:ph type="subTitle" idx="1"/>
          </p:nvPr>
        </p:nvSpPr>
        <p:spPr/>
        <p:txBody>
          <a:bodyPr/>
          <a:lstStyle/>
          <a:p>
            <a:pPr>
              <a:lnSpc>
                <a:spcPct val="80000"/>
              </a:lnSpc>
            </a:pPr>
            <a:r>
              <a:rPr lang="en-US" sz="2000"/>
              <a:t>Dr. (Lt Col) Michael L. Thomas</a:t>
            </a:r>
          </a:p>
          <a:p>
            <a:pPr>
              <a:lnSpc>
                <a:spcPct val="80000"/>
              </a:lnSpc>
            </a:pPr>
            <a:r>
              <a:rPr lang="en-US" altLang="ko-KR" sz="2000">
                <a:ea typeface="굴림" charset="-127"/>
              </a:rPr>
              <a:t>A Presentation Submitted to the Faculty</a:t>
            </a:r>
            <a:endParaRPr lang="th-TH" altLang="ko-KR" sz="2000"/>
          </a:p>
          <a:p>
            <a:pPr>
              <a:lnSpc>
                <a:spcPct val="80000"/>
              </a:lnSpc>
            </a:pPr>
            <a:r>
              <a:rPr lang="en-US" altLang="ko-KR" sz="2000">
                <a:ea typeface="굴림" charset="-127"/>
              </a:rPr>
              <a:t>In Partial Fulfillment of the Graduation Requirements for the Masters in GIS</a:t>
            </a:r>
            <a:endParaRPr lang="th-TH" altLang="ko-KR" sz="2000"/>
          </a:p>
          <a:p>
            <a:pPr>
              <a:lnSpc>
                <a:spcPct val="80000"/>
              </a:lnSpc>
            </a:pPr>
            <a:r>
              <a:rPr lang="en-US" altLang="ko-KR" sz="2000">
                <a:ea typeface="굴림" charset="-127"/>
              </a:rPr>
              <a:t>7 December 2011</a:t>
            </a:r>
            <a:endParaRPr lang="en-US"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Grp="1" noChangeArrowheads="1"/>
          </p:cNvSpPr>
          <p:nvPr>
            <p:ph type="title"/>
          </p:nvPr>
        </p:nvSpPr>
        <p:spPr/>
        <p:txBody>
          <a:bodyPr/>
          <a:lstStyle/>
          <a:p>
            <a:r>
              <a:rPr lang="en-US" sz="4000"/>
              <a:t>Real Time Monitoring of Middle East Tweets</a:t>
            </a:r>
          </a:p>
        </p:txBody>
      </p:sp>
      <p:pic>
        <p:nvPicPr>
          <p:cNvPr id="28676" name="Picture 8"/>
          <p:cNvPicPr>
            <a:picLocks noGrp="1" noChangeAspect="1" noChangeArrowheads="1"/>
          </p:cNvPicPr>
          <p:nvPr>
            <p:ph idx="1"/>
          </p:nvPr>
        </p:nvPicPr>
        <p:blipFill>
          <a:blip r:embed="rId3" cstate="print"/>
          <a:srcRect/>
          <a:stretch>
            <a:fillRect/>
          </a:stretch>
        </p:blipFill>
        <p:spPr>
          <a:xfrm>
            <a:off x="304800" y="1665288"/>
            <a:ext cx="8305800" cy="5192712"/>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lstStyle/>
          <a:p>
            <a:r>
              <a:rPr lang="en-US" sz="4000"/>
              <a:t>Bilingual Tweets of Egyptian Tweets</a:t>
            </a:r>
          </a:p>
        </p:txBody>
      </p:sp>
      <p:pic>
        <p:nvPicPr>
          <p:cNvPr id="31748" name="Picture 4" descr="egyptinfluencenetworklarge"/>
          <p:cNvPicPr>
            <a:picLocks noGrp="1" noChangeAspect="1" noChangeArrowheads="1"/>
          </p:cNvPicPr>
          <p:nvPr>
            <p:ph idx="1"/>
          </p:nvPr>
        </p:nvPicPr>
        <p:blipFill>
          <a:blip r:embed="rId3" cstate="print"/>
          <a:srcRect/>
          <a:stretch>
            <a:fillRect/>
          </a:stretch>
        </p:blipFill>
        <p:spPr>
          <a:xfrm>
            <a:off x="1143000" y="1519238"/>
            <a:ext cx="6477000" cy="5338762"/>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ChangeArrowheads="1"/>
          </p:cNvSpPr>
          <p:nvPr>
            <p:ph type="title"/>
          </p:nvPr>
        </p:nvSpPr>
        <p:spPr/>
        <p:txBody>
          <a:bodyPr/>
          <a:lstStyle/>
          <a:p>
            <a:r>
              <a:rPr lang="en-US" sz="4000"/>
              <a:t>Nodal Analysis of 2009 Iranian Election Protests</a:t>
            </a:r>
          </a:p>
        </p:txBody>
      </p:sp>
      <p:pic>
        <p:nvPicPr>
          <p:cNvPr id="33796" name="Picture 1" descr="iran_revolution_jul09d"/>
          <p:cNvPicPr>
            <a:picLocks noGrp="1" noChangeAspect="1" noChangeArrowheads="1"/>
          </p:cNvPicPr>
          <p:nvPr>
            <p:ph idx="1"/>
          </p:nvPr>
        </p:nvPicPr>
        <p:blipFill>
          <a:blip r:embed="rId3" cstate="print"/>
          <a:srcRect/>
          <a:stretch>
            <a:fillRect/>
          </a:stretch>
        </p:blipFill>
        <p:spPr>
          <a:xfrm>
            <a:off x="2057400" y="1524000"/>
            <a:ext cx="4445000" cy="5334000"/>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p:txBody>
          <a:bodyPr/>
          <a:lstStyle/>
          <a:p>
            <a:r>
              <a:rPr lang="en-US" sz="4000"/>
              <a:t>ICT Penetration Rates by Sector</a:t>
            </a:r>
          </a:p>
        </p:txBody>
      </p:sp>
      <p:pic>
        <p:nvPicPr>
          <p:cNvPr id="35844" name="Picture 4"/>
          <p:cNvPicPr>
            <a:picLocks noGrp="1" noChangeAspect="1" noChangeArrowheads="1"/>
          </p:cNvPicPr>
          <p:nvPr>
            <p:ph idx="1"/>
          </p:nvPr>
        </p:nvPicPr>
        <p:blipFill>
          <a:blip r:embed="rId3" cstate="print"/>
          <a:srcRect/>
          <a:stretch>
            <a:fillRect/>
          </a:stretch>
        </p:blipFill>
        <p:spPr>
          <a:xfrm>
            <a:off x="457200" y="1828800"/>
            <a:ext cx="8229600" cy="4127500"/>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ChangeArrowheads="1"/>
          </p:cNvSpPr>
          <p:nvPr>
            <p:ph type="title"/>
          </p:nvPr>
        </p:nvSpPr>
        <p:spPr/>
        <p:txBody>
          <a:bodyPr/>
          <a:lstStyle/>
          <a:p>
            <a:r>
              <a:rPr lang="en-US" sz="4000"/>
              <a:t>Hotspot Analysis Online and Near Realtime</a:t>
            </a:r>
          </a:p>
        </p:txBody>
      </p:sp>
      <p:pic>
        <p:nvPicPr>
          <p:cNvPr id="40964" name="Picture 12"/>
          <p:cNvPicPr>
            <a:picLocks noGrp="1" noChangeAspect="1" noChangeArrowheads="1"/>
          </p:cNvPicPr>
          <p:nvPr>
            <p:ph idx="1"/>
          </p:nvPr>
        </p:nvPicPr>
        <p:blipFill>
          <a:blip r:embed="rId3" cstate="print"/>
          <a:srcRect/>
          <a:stretch>
            <a:fillRect/>
          </a:stretch>
        </p:blipFill>
        <p:spPr>
          <a:xfrm>
            <a:off x="950913" y="1600200"/>
            <a:ext cx="7242175" cy="4525963"/>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6" name="Group 4"/>
          <p:cNvGrpSpPr>
            <a:grpSpLocks noChangeAspect="1"/>
          </p:cNvGrpSpPr>
          <p:nvPr/>
        </p:nvGrpSpPr>
        <p:grpSpPr bwMode="auto">
          <a:xfrm>
            <a:off x="914400" y="1752600"/>
            <a:ext cx="7696200" cy="4341813"/>
            <a:chOff x="2520" y="-798"/>
            <a:chExt cx="9383" cy="5385"/>
          </a:xfrm>
        </p:grpSpPr>
        <p:sp>
          <p:nvSpPr>
            <p:cNvPr id="44037" name="AutoShape 5"/>
            <p:cNvSpPr>
              <a:spLocks noChangeAspect="1" noChangeArrowheads="1"/>
            </p:cNvSpPr>
            <p:nvPr/>
          </p:nvSpPr>
          <p:spPr bwMode="auto">
            <a:xfrm>
              <a:off x="2520" y="-798"/>
              <a:ext cx="9383" cy="5385"/>
            </a:xfrm>
            <a:prstGeom prst="rect">
              <a:avLst/>
            </a:prstGeom>
            <a:noFill/>
          </p:spPr>
          <p:txBody>
            <a:bodyPr/>
            <a:lstStyle/>
            <a:p>
              <a:endParaRPr lang="en-US"/>
            </a:p>
          </p:txBody>
        </p:sp>
        <p:sp>
          <p:nvSpPr>
            <p:cNvPr id="44038" name="Line 6"/>
            <p:cNvSpPr>
              <a:spLocks noChangeShapeType="1"/>
            </p:cNvSpPr>
            <p:nvPr/>
          </p:nvSpPr>
          <p:spPr bwMode="auto">
            <a:xfrm>
              <a:off x="7135" y="-675"/>
              <a:ext cx="0" cy="4601"/>
            </a:xfrm>
            <a:prstGeom prst="line">
              <a:avLst/>
            </a:prstGeom>
            <a:noFill/>
            <a:ln w="9525">
              <a:solidFill>
                <a:srgbClr val="000000"/>
              </a:solidFill>
              <a:round/>
              <a:headEnd/>
              <a:tailEnd/>
            </a:ln>
          </p:spPr>
          <p:txBody>
            <a:bodyPr/>
            <a:lstStyle/>
            <a:p>
              <a:endParaRPr lang="en-US"/>
            </a:p>
          </p:txBody>
        </p:sp>
        <p:sp>
          <p:nvSpPr>
            <p:cNvPr id="44039" name="Rectangle 7"/>
            <p:cNvSpPr>
              <a:spLocks noChangeArrowheads="1"/>
            </p:cNvSpPr>
            <p:nvPr/>
          </p:nvSpPr>
          <p:spPr bwMode="auto">
            <a:xfrm>
              <a:off x="2520" y="3645"/>
              <a:ext cx="8954" cy="657"/>
            </a:xfrm>
            <a:prstGeom prst="rect">
              <a:avLst/>
            </a:prstGeom>
            <a:solidFill>
              <a:srgbClr val="BBE0E3"/>
            </a:solidFill>
            <a:ln w="28575">
              <a:solidFill>
                <a:srgbClr val="000000"/>
              </a:solidFill>
              <a:miter lim="800000"/>
              <a:headEnd/>
              <a:tailEnd/>
            </a:ln>
          </p:spPr>
          <p:txBody>
            <a:bodyPr lIns="70409" tIns="35204" rIns="70409" bIns="35204" anchor="ctr"/>
            <a:lstStyle/>
            <a:p>
              <a:pPr algn="ctr"/>
              <a:r>
                <a:rPr lang="en-US" altLang="ja-JP" sz="1400">
                  <a:solidFill>
                    <a:srgbClr val="000000"/>
                  </a:solidFill>
                  <a:ea typeface="MS Mincho" pitchFamily="49" charset="-128"/>
                </a:rPr>
                <a:t>Geomatics Foundation</a:t>
              </a:r>
              <a:endParaRPr lang="en-US"/>
            </a:p>
          </p:txBody>
        </p:sp>
        <p:sp>
          <p:nvSpPr>
            <p:cNvPr id="44040" name="Text Box 8"/>
            <p:cNvSpPr txBox="1">
              <a:spLocks noChangeArrowheads="1"/>
            </p:cNvSpPr>
            <p:nvPr/>
          </p:nvSpPr>
          <p:spPr bwMode="auto">
            <a:xfrm>
              <a:off x="2797" y="-553"/>
              <a:ext cx="4174" cy="4161"/>
            </a:xfrm>
            <a:prstGeom prst="rect">
              <a:avLst/>
            </a:prstGeom>
            <a:noFill/>
            <a:ln w="9525">
              <a:noFill/>
              <a:miter lim="800000"/>
              <a:headEnd/>
              <a:tailEnd/>
            </a:ln>
          </p:spPr>
          <p:txBody>
            <a:bodyPr lIns="70409" tIns="35204" rIns="70409" bIns="35204"/>
            <a:lstStyle/>
            <a:p>
              <a:r>
                <a:rPr lang="en-US" altLang="ja-JP" sz="1400">
                  <a:solidFill>
                    <a:srgbClr val="000000"/>
                  </a:solidFill>
                  <a:ea typeface="MS Mincho" pitchFamily="49" charset="-128"/>
                </a:rPr>
                <a:t>Open Source (OS) Information</a:t>
              </a:r>
            </a:p>
            <a:p>
              <a:endParaRPr lang="en-US" altLang="ja-JP" sz="1400">
                <a:solidFill>
                  <a:srgbClr val="000000"/>
                </a:solidFill>
                <a:ea typeface="MS Mincho" pitchFamily="49" charset="-128"/>
              </a:endParaRPr>
            </a:p>
            <a:p>
              <a:endParaRPr lang="en-US" altLang="ja-JP" sz="1400">
                <a:solidFill>
                  <a:srgbClr val="000000"/>
                </a:solidFill>
                <a:ea typeface="MS Mincho" pitchFamily="49" charset="-128"/>
              </a:endParaRPr>
            </a:p>
            <a:p>
              <a:pPr>
                <a:buSzPts val="1800"/>
                <a:buFont typeface="Arial" charset="0"/>
                <a:buChar char="•"/>
              </a:pPr>
              <a:r>
                <a:rPr lang="en-US" altLang="ja-JP" sz="1400">
                  <a:solidFill>
                    <a:srgbClr val="000000"/>
                  </a:solidFill>
                  <a:ea typeface="MS Mincho" pitchFamily="49" charset="-128"/>
                </a:rPr>
                <a:t> Data</a:t>
              </a:r>
            </a:p>
            <a:p>
              <a:endParaRPr lang="en-US" altLang="ja-JP" sz="1400">
                <a:solidFill>
                  <a:srgbClr val="000000"/>
                </a:solidFill>
                <a:ea typeface="MS Mincho" pitchFamily="49" charset="-128"/>
              </a:endParaRPr>
            </a:p>
            <a:p>
              <a:pPr>
                <a:buSzPts val="1800"/>
                <a:buFont typeface="Arial" charset="0"/>
                <a:buChar char="•"/>
              </a:pPr>
              <a:r>
                <a:rPr lang="en-US" altLang="ja-JP" sz="1400">
                  <a:solidFill>
                    <a:srgbClr val="000000"/>
                  </a:solidFill>
                  <a:ea typeface="MS Mincho" pitchFamily="49" charset="-128"/>
                </a:rPr>
                <a:t> Information</a:t>
              </a:r>
            </a:p>
            <a:p>
              <a:endParaRPr lang="en-US" altLang="ja-JP" sz="1400">
                <a:solidFill>
                  <a:srgbClr val="000000"/>
                </a:solidFill>
                <a:ea typeface="MS Mincho" pitchFamily="49" charset="-128"/>
              </a:endParaRPr>
            </a:p>
            <a:p>
              <a:pPr>
                <a:buSzPts val="1800"/>
                <a:buFont typeface="Arial" charset="0"/>
                <a:buChar char="•"/>
              </a:pPr>
              <a:r>
                <a:rPr lang="en-US" altLang="ja-JP" sz="1400">
                  <a:solidFill>
                    <a:srgbClr val="000000"/>
                  </a:solidFill>
                  <a:ea typeface="MS Mincho" pitchFamily="49" charset="-128"/>
                </a:rPr>
                <a:t> Knowledge (Actionable)</a:t>
              </a:r>
            </a:p>
            <a:p>
              <a:endParaRPr lang="en-US" altLang="ja-JP" sz="1400">
                <a:solidFill>
                  <a:srgbClr val="000000"/>
                </a:solidFill>
                <a:ea typeface="MS Mincho" pitchFamily="49" charset="-128"/>
              </a:endParaRPr>
            </a:p>
            <a:p>
              <a:pPr>
                <a:buSzPts val="1800"/>
                <a:buFont typeface="Arial" charset="0"/>
                <a:buChar char="•"/>
              </a:pPr>
              <a:r>
                <a:rPr lang="en-US" altLang="ja-JP" sz="1400">
                  <a:solidFill>
                    <a:srgbClr val="000000"/>
                  </a:solidFill>
                  <a:ea typeface="MS Mincho" pitchFamily="49" charset="-128"/>
                </a:rPr>
                <a:t> Wisdom (Drives Policy)</a:t>
              </a:r>
              <a:endParaRPr lang="en-US"/>
            </a:p>
          </p:txBody>
        </p:sp>
        <p:sp>
          <p:nvSpPr>
            <p:cNvPr id="44041" name="Line 9"/>
            <p:cNvSpPr>
              <a:spLocks noChangeShapeType="1"/>
            </p:cNvSpPr>
            <p:nvPr/>
          </p:nvSpPr>
          <p:spPr bwMode="auto">
            <a:xfrm>
              <a:off x="2520" y="1673"/>
              <a:ext cx="8954" cy="0"/>
            </a:xfrm>
            <a:prstGeom prst="line">
              <a:avLst/>
            </a:prstGeom>
            <a:noFill/>
            <a:ln w="9525">
              <a:solidFill>
                <a:srgbClr val="000000"/>
              </a:solidFill>
              <a:prstDash val="lgDash"/>
              <a:round/>
              <a:headEnd/>
              <a:tailEnd/>
            </a:ln>
          </p:spPr>
          <p:txBody>
            <a:bodyPr/>
            <a:lstStyle/>
            <a:p>
              <a:endParaRPr lang="en-US"/>
            </a:p>
          </p:txBody>
        </p:sp>
        <p:sp>
          <p:nvSpPr>
            <p:cNvPr id="44042" name="Line 10"/>
            <p:cNvSpPr>
              <a:spLocks noChangeShapeType="1"/>
            </p:cNvSpPr>
            <p:nvPr/>
          </p:nvSpPr>
          <p:spPr bwMode="auto">
            <a:xfrm flipV="1">
              <a:off x="11474" y="1673"/>
              <a:ext cx="0" cy="1972"/>
            </a:xfrm>
            <a:prstGeom prst="line">
              <a:avLst/>
            </a:prstGeom>
            <a:noFill/>
            <a:ln w="9525">
              <a:solidFill>
                <a:srgbClr val="000000"/>
              </a:solidFill>
              <a:round/>
              <a:headEnd/>
              <a:tailEnd type="triangle" w="med" len="med"/>
            </a:ln>
          </p:spPr>
          <p:txBody>
            <a:bodyPr/>
            <a:lstStyle/>
            <a:p>
              <a:endParaRPr lang="en-US"/>
            </a:p>
          </p:txBody>
        </p:sp>
        <p:sp>
          <p:nvSpPr>
            <p:cNvPr id="44043" name="Line 11"/>
            <p:cNvSpPr>
              <a:spLocks noChangeShapeType="1"/>
            </p:cNvSpPr>
            <p:nvPr/>
          </p:nvSpPr>
          <p:spPr bwMode="auto">
            <a:xfrm flipV="1">
              <a:off x="2520" y="1673"/>
              <a:ext cx="0" cy="1972"/>
            </a:xfrm>
            <a:prstGeom prst="line">
              <a:avLst/>
            </a:prstGeom>
            <a:noFill/>
            <a:ln w="9525">
              <a:solidFill>
                <a:srgbClr val="000000"/>
              </a:solidFill>
              <a:round/>
              <a:headEnd/>
              <a:tailEnd type="triangle" w="med" len="med"/>
            </a:ln>
          </p:spPr>
          <p:txBody>
            <a:bodyPr/>
            <a:lstStyle/>
            <a:p>
              <a:endParaRPr lang="en-US"/>
            </a:p>
          </p:txBody>
        </p:sp>
        <p:sp>
          <p:nvSpPr>
            <p:cNvPr id="44044" name="Text Box 12"/>
            <p:cNvSpPr txBox="1">
              <a:spLocks noChangeArrowheads="1"/>
            </p:cNvSpPr>
            <p:nvPr/>
          </p:nvSpPr>
          <p:spPr bwMode="auto">
            <a:xfrm>
              <a:off x="4643" y="1109"/>
              <a:ext cx="2492" cy="564"/>
            </a:xfrm>
            <a:prstGeom prst="rect">
              <a:avLst/>
            </a:prstGeom>
            <a:noFill/>
            <a:ln w="9525">
              <a:noFill/>
              <a:miter lim="800000"/>
              <a:headEnd/>
              <a:tailEnd/>
            </a:ln>
          </p:spPr>
          <p:txBody>
            <a:bodyPr lIns="70409" tIns="35204" rIns="70409" bIns="35204"/>
            <a:lstStyle/>
            <a:p>
              <a:pPr algn="ctr"/>
              <a:r>
                <a:rPr lang="en-US" altLang="ja-JP" sz="900" i="1">
                  <a:solidFill>
                    <a:srgbClr val="000000"/>
                  </a:solidFill>
                  <a:ea typeface="MS Mincho" pitchFamily="49" charset="-128"/>
                </a:rPr>
                <a:t>Boundary of Geomatics Enhanced Cultural Context </a:t>
              </a:r>
              <a:endParaRPr lang="en-US"/>
            </a:p>
          </p:txBody>
        </p:sp>
        <p:sp>
          <p:nvSpPr>
            <p:cNvPr id="44045" name="Text Box 13"/>
            <p:cNvSpPr txBox="1">
              <a:spLocks noChangeArrowheads="1"/>
            </p:cNvSpPr>
            <p:nvPr/>
          </p:nvSpPr>
          <p:spPr bwMode="auto">
            <a:xfrm>
              <a:off x="7502" y="-637"/>
              <a:ext cx="4029" cy="3917"/>
            </a:xfrm>
            <a:prstGeom prst="rect">
              <a:avLst/>
            </a:prstGeom>
            <a:noFill/>
            <a:ln w="9525">
              <a:noFill/>
              <a:miter lim="800000"/>
              <a:headEnd/>
              <a:tailEnd/>
            </a:ln>
          </p:spPr>
          <p:txBody>
            <a:bodyPr lIns="70409" tIns="35204" rIns="70409" bIns="35204"/>
            <a:lstStyle/>
            <a:p>
              <a:r>
                <a:rPr lang="en-US" altLang="ja-JP" sz="1400">
                  <a:solidFill>
                    <a:srgbClr val="000000"/>
                  </a:solidFill>
                  <a:ea typeface="MS Mincho" pitchFamily="49" charset="-128"/>
                </a:rPr>
                <a:t>Intelligence Community (IC) Sourced Information</a:t>
              </a:r>
            </a:p>
            <a:p>
              <a:endParaRPr lang="en-US" altLang="ja-JP" sz="1400">
                <a:solidFill>
                  <a:srgbClr val="000000"/>
                </a:solidFill>
                <a:ea typeface="MS Mincho" pitchFamily="49" charset="-128"/>
              </a:endParaRPr>
            </a:p>
            <a:p>
              <a:pPr>
                <a:buSzPts val="1800"/>
                <a:buFont typeface="Arial" charset="0"/>
                <a:buChar char="•"/>
              </a:pPr>
              <a:r>
                <a:rPr lang="en-US" altLang="ja-JP" sz="1400">
                  <a:solidFill>
                    <a:srgbClr val="000000"/>
                  </a:solidFill>
                  <a:ea typeface="MS Mincho" pitchFamily="49" charset="-128"/>
                </a:rPr>
                <a:t> Data</a:t>
              </a:r>
            </a:p>
            <a:p>
              <a:endParaRPr lang="en-US" altLang="ja-JP" sz="1400">
                <a:solidFill>
                  <a:srgbClr val="000000"/>
                </a:solidFill>
                <a:ea typeface="MS Mincho" pitchFamily="49" charset="-128"/>
              </a:endParaRPr>
            </a:p>
            <a:p>
              <a:pPr>
                <a:buSzPts val="1800"/>
                <a:buFont typeface="Arial" charset="0"/>
                <a:buChar char="•"/>
              </a:pPr>
              <a:r>
                <a:rPr lang="en-US" altLang="ja-JP" sz="1400">
                  <a:solidFill>
                    <a:srgbClr val="000000"/>
                  </a:solidFill>
                  <a:ea typeface="MS Mincho" pitchFamily="49" charset="-128"/>
                </a:rPr>
                <a:t> Information</a:t>
              </a:r>
            </a:p>
            <a:p>
              <a:endParaRPr lang="en-US" altLang="ja-JP" sz="1400">
                <a:solidFill>
                  <a:srgbClr val="000000"/>
                </a:solidFill>
                <a:ea typeface="MS Mincho" pitchFamily="49" charset="-128"/>
              </a:endParaRPr>
            </a:p>
            <a:p>
              <a:pPr>
                <a:buSzPts val="1800"/>
                <a:buFont typeface="Arial" charset="0"/>
                <a:buChar char="•"/>
              </a:pPr>
              <a:r>
                <a:rPr lang="en-US" altLang="ja-JP" sz="1400">
                  <a:solidFill>
                    <a:srgbClr val="000000"/>
                  </a:solidFill>
                  <a:ea typeface="MS Mincho" pitchFamily="49" charset="-128"/>
                </a:rPr>
                <a:t> Intelligence (Actionable)</a:t>
              </a:r>
            </a:p>
            <a:p>
              <a:endParaRPr lang="en-US" altLang="ja-JP" sz="1400">
                <a:solidFill>
                  <a:srgbClr val="000000"/>
                </a:solidFill>
                <a:ea typeface="MS Mincho" pitchFamily="49" charset="-128"/>
              </a:endParaRPr>
            </a:p>
            <a:p>
              <a:pPr>
                <a:buSzPts val="1800"/>
                <a:buFont typeface="Arial" charset="0"/>
                <a:buChar char="•"/>
              </a:pPr>
              <a:r>
                <a:rPr lang="en-US" altLang="ja-JP" sz="1400">
                  <a:solidFill>
                    <a:srgbClr val="000000"/>
                  </a:solidFill>
                  <a:ea typeface="MS Mincho" pitchFamily="49" charset="-128"/>
                </a:rPr>
                <a:t> Wisdom (Drives Policy)</a:t>
              </a:r>
              <a:endParaRPr lang="en-US"/>
            </a:p>
          </p:txBody>
        </p:sp>
      </p:grpSp>
      <p:sp>
        <p:nvSpPr>
          <p:cNvPr id="44046" name="Rectangle 14"/>
          <p:cNvSpPr>
            <a:spLocks noGrp="1" noChangeArrowheads="1"/>
          </p:cNvSpPr>
          <p:nvPr>
            <p:ph type="title"/>
          </p:nvPr>
        </p:nvSpPr>
        <p:spPr>
          <a:noFill/>
          <a:ln/>
        </p:spPr>
        <p:txBody>
          <a:bodyPr/>
          <a:lstStyle/>
          <a:p>
            <a:r>
              <a:rPr lang="en-US" sz="4000"/>
              <a:t>Open Source vs IC Sourced Knowledge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7" name="Group 9"/>
          <p:cNvGrpSpPr>
            <a:grpSpLocks/>
          </p:cNvGrpSpPr>
          <p:nvPr/>
        </p:nvGrpSpPr>
        <p:grpSpPr bwMode="auto">
          <a:xfrm>
            <a:off x="457200" y="457200"/>
            <a:ext cx="8112125" cy="5745163"/>
            <a:chOff x="288" y="288"/>
            <a:chExt cx="5110" cy="3619"/>
          </a:xfrm>
        </p:grpSpPr>
        <p:graphicFrame>
          <p:nvGraphicFramePr>
            <p:cNvPr id="48131" name="Object 3"/>
            <p:cNvGraphicFramePr>
              <a:graphicFrameLocks noChangeAspect="1"/>
            </p:cNvGraphicFramePr>
            <p:nvPr/>
          </p:nvGraphicFramePr>
          <p:xfrm>
            <a:off x="288" y="288"/>
            <a:ext cx="5110" cy="3619"/>
          </p:xfrm>
          <a:graphic>
            <a:graphicData uri="http://schemas.openxmlformats.org/presentationml/2006/ole">
              <p:oleObj spid="_x0000_s48131" name="Chart" r:id="rId4" imgW="8848710" imgH="6267360" progId="Excel.Sheet.8">
                <p:embed/>
              </p:oleObj>
            </a:graphicData>
          </a:graphic>
        </p:graphicFrame>
        <p:sp>
          <p:nvSpPr>
            <p:cNvPr id="48134" name="Rectangle 6"/>
            <p:cNvSpPr>
              <a:spLocks noChangeArrowheads="1"/>
            </p:cNvSpPr>
            <p:nvPr/>
          </p:nvSpPr>
          <p:spPr bwMode="auto">
            <a:xfrm>
              <a:off x="912" y="3456"/>
              <a:ext cx="3552" cy="144"/>
            </a:xfrm>
            <a:prstGeom prst="rect">
              <a:avLst/>
            </a:prstGeom>
            <a:solidFill>
              <a:schemeClr val="bg1"/>
            </a:solidFill>
            <a:ln w="9525">
              <a:noFill/>
              <a:miter lim="800000"/>
              <a:headEnd/>
              <a:tailEnd/>
            </a:ln>
            <a:effectLst/>
          </p:spPr>
          <p:txBody>
            <a:bodyPr wrap="none" anchor="ctr"/>
            <a:lstStyle/>
            <a:p>
              <a:r>
                <a:rPr lang="en-US" sz="1400"/>
                <a:t>2000             2002             2004            2006              2008            2010</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8" name="Group 8"/>
          <p:cNvGrpSpPr>
            <a:grpSpLocks/>
          </p:cNvGrpSpPr>
          <p:nvPr/>
        </p:nvGrpSpPr>
        <p:grpSpPr bwMode="auto">
          <a:xfrm>
            <a:off x="304800" y="1371600"/>
            <a:ext cx="8534400" cy="4508500"/>
            <a:chOff x="192" y="848"/>
            <a:chExt cx="5376" cy="2840"/>
          </a:xfrm>
        </p:grpSpPr>
        <p:graphicFrame>
          <p:nvGraphicFramePr>
            <p:cNvPr id="51203" name="Object 3"/>
            <p:cNvGraphicFramePr>
              <a:graphicFrameLocks noChangeAspect="1"/>
            </p:cNvGraphicFramePr>
            <p:nvPr/>
          </p:nvGraphicFramePr>
          <p:xfrm>
            <a:off x="192" y="848"/>
            <a:ext cx="5376" cy="2840"/>
          </p:xfrm>
          <a:graphic>
            <a:graphicData uri="http://schemas.openxmlformats.org/presentationml/2006/ole">
              <p:oleObj spid="_x0000_s51203" name="Chart" r:id="rId4" imgW="7572420" imgH="4000500" progId="Excel.Sheet.8">
                <p:embed/>
              </p:oleObj>
            </a:graphicData>
          </a:graphic>
        </p:graphicFrame>
        <p:sp>
          <p:nvSpPr>
            <p:cNvPr id="51206" name="Rectangle 6"/>
            <p:cNvSpPr>
              <a:spLocks noChangeArrowheads="1"/>
            </p:cNvSpPr>
            <p:nvPr/>
          </p:nvSpPr>
          <p:spPr bwMode="auto">
            <a:xfrm>
              <a:off x="864" y="3216"/>
              <a:ext cx="3600" cy="192"/>
            </a:xfrm>
            <a:prstGeom prst="rect">
              <a:avLst/>
            </a:prstGeom>
            <a:solidFill>
              <a:schemeClr val="bg1"/>
            </a:solidFill>
            <a:ln w="9525">
              <a:solidFill>
                <a:schemeClr val="bg1"/>
              </a:solidFill>
              <a:miter lim="800000"/>
              <a:headEnd/>
              <a:tailEnd/>
            </a:ln>
            <a:effectLst/>
          </p:spPr>
          <p:txBody>
            <a:bodyPr wrap="none" anchor="ctr"/>
            <a:lstStyle/>
            <a:p>
              <a:r>
                <a:rPr lang="en-US" sz="1200"/>
                <a:t>   2000                2002                2004                2006                 2008                2010</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endParaRPr lang="en-US"/>
          </a:p>
        </p:txBody>
      </p:sp>
      <p:graphicFrame>
        <p:nvGraphicFramePr>
          <p:cNvPr id="54275" name="Object 3"/>
          <p:cNvGraphicFramePr>
            <a:graphicFrameLocks noChangeAspect="1"/>
          </p:cNvGraphicFramePr>
          <p:nvPr>
            <p:ph idx="1"/>
          </p:nvPr>
        </p:nvGraphicFramePr>
        <p:xfrm>
          <a:off x="442913" y="257175"/>
          <a:ext cx="8396287" cy="6600825"/>
        </p:xfrm>
        <a:graphic>
          <a:graphicData uri="http://schemas.openxmlformats.org/presentationml/2006/ole">
            <p:oleObj spid="_x0000_s54275" name="Chart" r:id="rId4" imgW="8629740" imgH="7029450" progId="Excel.Sheet.8">
              <p:embed/>
            </p:oleObj>
          </a:graphicData>
        </a:graphic>
      </p:graphicFrame>
      <p:sp>
        <p:nvSpPr>
          <p:cNvPr id="54278" name="Line 6"/>
          <p:cNvSpPr>
            <a:spLocks noChangeShapeType="1"/>
          </p:cNvSpPr>
          <p:nvPr/>
        </p:nvSpPr>
        <p:spPr bwMode="auto">
          <a:xfrm>
            <a:off x="914400" y="2971800"/>
            <a:ext cx="6553200" cy="0"/>
          </a:xfrm>
          <a:prstGeom prst="line">
            <a:avLst/>
          </a:prstGeom>
          <a:noFill/>
          <a:ln w="31750">
            <a:solidFill>
              <a:srgbClr val="FF0000"/>
            </a:solidFill>
            <a:prstDash val="dashDot"/>
            <a:round/>
            <a:headEnd/>
            <a:tailEnd/>
          </a:ln>
          <a:effectLst/>
        </p:spPr>
        <p:txBody>
          <a:bodyPr/>
          <a:lstStyle/>
          <a:p>
            <a:endParaRPr lang="en-US"/>
          </a:p>
        </p:txBody>
      </p:sp>
      <p:sp>
        <p:nvSpPr>
          <p:cNvPr id="54279" name="Text Box 7"/>
          <p:cNvSpPr txBox="1">
            <a:spLocks noChangeArrowheads="1"/>
          </p:cNvSpPr>
          <p:nvPr/>
        </p:nvSpPr>
        <p:spPr bwMode="auto">
          <a:xfrm>
            <a:off x="2041525" y="2627313"/>
            <a:ext cx="3117850" cy="366712"/>
          </a:xfrm>
          <a:prstGeom prst="rect">
            <a:avLst/>
          </a:prstGeom>
          <a:noFill/>
          <a:ln w="9525">
            <a:noFill/>
            <a:miter lim="800000"/>
            <a:headEnd/>
            <a:tailEnd/>
          </a:ln>
          <a:effectLst/>
        </p:spPr>
        <p:txBody>
          <a:bodyPr wrap="none">
            <a:spAutoFit/>
          </a:bodyPr>
          <a:lstStyle/>
          <a:p>
            <a:r>
              <a:rPr lang="en-US"/>
              <a:t>2010 Mahgreb Average Rate</a:t>
            </a:r>
          </a:p>
        </p:txBody>
      </p:sp>
      <p:sp>
        <p:nvSpPr>
          <p:cNvPr id="54283" name="Rectangle 11"/>
          <p:cNvSpPr>
            <a:spLocks noChangeArrowheads="1"/>
          </p:cNvSpPr>
          <p:nvPr/>
        </p:nvSpPr>
        <p:spPr bwMode="auto">
          <a:xfrm>
            <a:off x="990600" y="6172200"/>
            <a:ext cx="6477000" cy="304800"/>
          </a:xfrm>
          <a:prstGeom prst="rect">
            <a:avLst/>
          </a:prstGeom>
          <a:solidFill>
            <a:schemeClr val="bg1"/>
          </a:solidFill>
          <a:ln w="9525">
            <a:noFill/>
            <a:miter lim="800000"/>
            <a:headEnd/>
            <a:tailEnd/>
          </a:ln>
          <a:effectLst/>
        </p:spPr>
        <p:txBody>
          <a:bodyPr>
            <a:spAutoFit/>
          </a:bodyPr>
          <a:lstStyle/>
          <a:p>
            <a:r>
              <a:rPr lang="en-US" sz="1400"/>
              <a:t>2000                2002               2004               2006                 2008               2010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p:txBody>
          <a:bodyPr/>
          <a:lstStyle/>
          <a:p>
            <a:endParaRPr lang="en-US"/>
          </a:p>
        </p:txBody>
      </p:sp>
      <p:graphicFrame>
        <p:nvGraphicFramePr>
          <p:cNvPr id="57348" name="Object 4"/>
          <p:cNvGraphicFramePr>
            <a:graphicFrameLocks noChangeAspect="1"/>
          </p:cNvGraphicFramePr>
          <p:nvPr>
            <p:ph type="title"/>
          </p:nvPr>
        </p:nvGraphicFramePr>
        <p:xfrm>
          <a:off x="304800" y="381000"/>
          <a:ext cx="8575675" cy="6178550"/>
        </p:xfrm>
        <a:graphic>
          <a:graphicData uri="http://schemas.openxmlformats.org/presentationml/2006/ole">
            <p:oleObj spid="_x0000_s57348" name="Chart" r:id="rId4" imgW="10868040" imgH="7829550" progId="Excel.Sheet.8">
              <p:embed/>
            </p:oleObj>
          </a:graphicData>
        </a:graphic>
      </p:graphicFrame>
      <p:sp>
        <p:nvSpPr>
          <p:cNvPr id="57349" name="Rectangle 5"/>
          <p:cNvSpPr>
            <a:spLocks noChangeArrowheads="1"/>
          </p:cNvSpPr>
          <p:nvPr/>
        </p:nvSpPr>
        <p:spPr bwMode="auto">
          <a:xfrm>
            <a:off x="1066800" y="5943600"/>
            <a:ext cx="6553200" cy="304800"/>
          </a:xfrm>
          <a:prstGeom prst="rect">
            <a:avLst/>
          </a:prstGeom>
          <a:solidFill>
            <a:schemeClr val="bg1"/>
          </a:solidFill>
          <a:ln w="9525">
            <a:noFill/>
            <a:miter lim="800000"/>
            <a:headEnd/>
            <a:tailEnd/>
          </a:ln>
          <a:effectLst/>
        </p:spPr>
        <p:txBody>
          <a:bodyPr>
            <a:spAutoFit/>
          </a:bodyPr>
          <a:lstStyle/>
          <a:p>
            <a:r>
              <a:rPr lang="en-US" sz="1400"/>
              <a:t>2000                2002               2004               2006                 2008               2010</a:t>
            </a:r>
          </a:p>
        </p:txBody>
      </p:sp>
      <p:sp>
        <p:nvSpPr>
          <p:cNvPr id="57350" name="Line 6"/>
          <p:cNvSpPr>
            <a:spLocks noChangeShapeType="1"/>
          </p:cNvSpPr>
          <p:nvPr/>
        </p:nvSpPr>
        <p:spPr bwMode="auto">
          <a:xfrm>
            <a:off x="1066800" y="2971800"/>
            <a:ext cx="6553200" cy="0"/>
          </a:xfrm>
          <a:prstGeom prst="line">
            <a:avLst/>
          </a:prstGeom>
          <a:noFill/>
          <a:ln w="31750">
            <a:solidFill>
              <a:srgbClr val="FF0000"/>
            </a:solidFill>
            <a:prstDash val="dashDot"/>
            <a:round/>
            <a:headEnd/>
            <a:tailEnd/>
          </a:ln>
          <a:effectLst/>
        </p:spPr>
        <p:txBody>
          <a:bodyPr/>
          <a:lstStyle/>
          <a:p>
            <a:endParaRPr lang="en-US"/>
          </a:p>
        </p:txBody>
      </p:sp>
      <p:sp>
        <p:nvSpPr>
          <p:cNvPr id="57351" name="Text Box 7"/>
          <p:cNvSpPr txBox="1">
            <a:spLocks noChangeArrowheads="1"/>
          </p:cNvSpPr>
          <p:nvPr/>
        </p:nvSpPr>
        <p:spPr bwMode="auto">
          <a:xfrm>
            <a:off x="2209800" y="2667000"/>
            <a:ext cx="3117850" cy="366713"/>
          </a:xfrm>
          <a:prstGeom prst="rect">
            <a:avLst/>
          </a:prstGeom>
          <a:noFill/>
          <a:ln w="9525">
            <a:noFill/>
            <a:miter lim="800000"/>
            <a:headEnd/>
            <a:tailEnd/>
          </a:ln>
          <a:effectLst/>
        </p:spPr>
        <p:txBody>
          <a:bodyPr wrap="none">
            <a:spAutoFit/>
          </a:bodyPr>
          <a:lstStyle/>
          <a:p>
            <a:r>
              <a:rPr lang="en-US"/>
              <a:t>2010 Mahgreb Average Rate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p:txBody>
          <a:bodyPr/>
          <a:lstStyle/>
          <a:p>
            <a:r>
              <a:rPr lang="en-US"/>
              <a:t>The Pentagons New Map</a:t>
            </a:r>
          </a:p>
        </p:txBody>
      </p:sp>
      <p:pic>
        <p:nvPicPr>
          <p:cNvPr id="5124" name="Picture 7" descr="100107pentagons_new_map"/>
          <p:cNvPicPr>
            <a:picLocks noGrp="1" noChangeAspect="1" noChangeArrowheads="1"/>
          </p:cNvPicPr>
          <p:nvPr>
            <p:ph idx="1"/>
          </p:nvPr>
        </p:nvPicPr>
        <p:blipFill>
          <a:blip r:embed="rId3" cstate="print"/>
          <a:srcRect/>
          <a:stretch>
            <a:fillRect/>
          </a:stretch>
        </p:blipFill>
        <p:spPr>
          <a:xfrm>
            <a:off x="0" y="1752600"/>
            <a:ext cx="9144000" cy="4694238"/>
          </a:xfrm>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Formula For Change</a:t>
            </a:r>
          </a:p>
        </p:txBody>
      </p:sp>
      <p:grpSp>
        <p:nvGrpSpPr>
          <p:cNvPr id="46084" name="Group 4"/>
          <p:cNvGrpSpPr>
            <a:grpSpLocks noChangeAspect="1"/>
          </p:cNvGrpSpPr>
          <p:nvPr/>
        </p:nvGrpSpPr>
        <p:grpSpPr bwMode="auto">
          <a:xfrm>
            <a:off x="304800" y="2776538"/>
            <a:ext cx="8839200" cy="1895475"/>
            <a:chOff x="2520" y="-675"/>
            <a:chExt cx="8478" cy="1849"/>
          </a:xfrm>
        </p:grpSpPr>
        <p:sp>
          <p:nvSpPr>
            <p:cNvPr id="46085" name="AutoShape 5"/>
            <p:cNvSpPr>
              <a:spLocks noChangeAspect="1" noChangeArrowheads="1"/>
            </p:cNvSpPr>
            <p:nvPr/>
          </p:nvSpPr>
          <p:spPr bwMode="auto">
            <a:xfrm>
              <a:off x="2520" y="-675"/>
              <a:ext cx="8478" cy="1849"/>
            </a:xfrm>
            <a:prstGeom prst="rect">
              <a:avLst/>
            </a:prstGeom>
            <a:noFill/>
          </p:spPr>
          <p:txBody>
            <a:bodyPr/>
            <a:lstStyle/>
            <a:p>
              <a:endParaRPr lang="en-US"/>
            </a:p>
          </p:txBody>
        </p:sp>
        <p:pic>
          <p:nvPicPr>
            <p:cNvPr id="46086" name="Picture 6"/>
            <p:cNvPicPr>
              <a:picLocks noChangeAspect="1" noChangeArrowheads="1"/>
            </p:cNvPicPr>
            <p:nvPr/>
          </p:nvPicPr>
          <p:blipFill>
            <a:blip r:embed="rId3" cstate="print"/>
            <a:srcRect/>
            <a:stretch>
              <a:fillRect/>
            </a:stretch>
          </p:blipFill>
          <p:spPr bwMode="auto">
            <a:xfrm>
              <a:off x="2520" y="-675"/>
              <a:ext cx="1661" cy="1690"/>
            </a:xfrm>
            <a:prstGeom prst="rect">
              <a:avLst/>
            </a:prstGeom>
            <a:noFill/>
          </p:spPr>
        </p:pic>
        <p:pic>
          <p:nvPicPr>
            <p:cNvPr id="46087" name="Picture 4"/>
            <p:cNvPicPr>
              <a:picLocks noChangeAspect="1" noChangeArrowheads="1"/>
            </p:cNvPicPr>
            <p:nvPr/>
          </p:nvPicPr>
          <p:blipFill>
            <a:blip r:embed="rId4" cstate="print"/>
            <a:srcRect/>
            <a:stretch>
              <a:fillRect/>
            </a:stretch>
          </p:blipFill>
          <p:spPr bwMode="auto">
            <a:xfrm>
              <a:off x="5197" y="-581"/>
              <a:ext cx="1678" cy="1755"/>
            </a:xfrm>
            <a:prstGeom prst="rect">
              <a:avLst/>
            </a:prstGeom>
            <a:noFill/>
          </p:spPr>
        </p:pic>
        <p:pic>
          <p:nvPicPr>
            <p:cNvPr id="46088" name="Picture 4"/>
            <p:cNvPicPr>
              <a:picLocks noChangeAspect="1" noChangeArrowheads="1"/>
            </p:cNvPicPr>
            <p:nvPr/>
          </p:nvPicPr>
          <p:blipFill>
            <a:blip r:embed="rId5" cstate="print"/>
            <a:srcRect r="25581"/>
            <a:stretch>
              <a:fillRect/>
            </a:stretch>
          </p:blipFill>
          <p:spPr bwMode="auto">
            <a:xfrm>
              <a:off x="7781" y="-393"/>
              <a:ext cx="1846" cy="1266"/>
            </a:xfrm>
            <a:prstGeom prst="rect">
              <a:avLst/>
            </a:prstGeom>
            <a:noFill/>
          </p:spPr>
        </p:pic>
        <p:sp>
          <p:nvSpPr>
            <p:cNvPr id="46089" name="Text Box 9"/>
            <p:cNvSpPr txBox="1">
              <a:spLocks noChangeArrowheads="1"/>
            </p:cNvSpPr>
            <p:nvPr/>
          </p:nvSpPr>
          <p:spPr bwMode="auto">
            <a:xfrm>
              <a:off x="4458" y="-112"/>
              <a:ext cx="370" cy="564"/>
            </a:xfrm>
            <a:prstGeom prst="rect">
              <a:avLst/>
            </a:prstGeom>
            <a:noFill/>
            <a:ln w="9525">
              <a:noFill/>
              <a:miter lim="800000"/>
              <a:headEnd/>
              <a:tailEnd/>
            </a:ln>
          </p:spPr>
          <p:txBody>
            <a:bodyPr lIns="77724" tIns="38862" rIns="77724" bIns="38862"/>
            <a:lstStyle/>
            <a:p>
              <a:r>
                <a:rPr lang="en-US" altLang="ja-JP" sz="2000" b="1">
                  <a:solidFill>
                    <a:srgbClr val="000000"/>
                  </a:solidFill>
                  <a:ea typeface="MS Mincho" pitchFamily="49" charset="-128"/>
                </a:rPr>
                <a:t>+</a:t>
              </a:r>
              <a:endParaRPr lang="en-US"/>
            </a:p>
          </p:txBody>
        </p:sp>
        <p:sp>
          <p:nvSpPr>
            <p:cNvPr id="46090" name="Text Box 10"/>
            <p:cNvSpPr txBox="1">
              <a:spLocks noChangeArrowheads="1"/>
            </p:cNvSpPr>
            <p:nvPr/>
          </p:nvSpPr>
          <p:spPr bwMode="auto">
            <a:xfrm>
              <a:off x="7135" y="-108"/>
              <a:ext cx="439" cy="564"/>
            </a:xfrm>
            <a:prstGeom prst="rect">
              <a:avLst/>
            </a:prstGeom>
            <a:noFill/>
            <a:ln w="9525">
              <a:noFill/>
              <a:miter lim="800000"/>
              <a:headEnd/>
              <a:tailEnd/>
            </a:ln>
          </p:spPr>
          <p:txBody>
            <a:bodyPr lIns="77724" tIns="38862" rIns="77724" bIns="38862"/>
            <a:lstStyle/>
            <a:p>
              <a:r>
                <a:rPr lang="en-US" altLang="ja-JP" sz="2000" b="1">
                  <a:solidFill>
                    <a:srgbClr val="000000"/>
                  </a:solidFill>
                  <a:ea typeface="MS Mincho" pitchFamily="49" charset="-128"/>
                </a:rPr>
                <a:t>+</a:t>
              </a:r>
              <a:endParaRPr lang="en-US"/>
            </a:p>
          </p:txBody>
        </p:sp>
        <p:sp>
          <p:nvSpPr>
            <p:cNvPr id="46091" name="Text Box 11"/>
            <p:cNvSpPr txBox="1">
              <a:spLocks noChangeArrowheads="1"/>
            </p:cNvSpPr>
            <p:nvPr/>
          </p:nvSpPr>
          <p:spPr bwMode="auto">
            <a:xfrm>
              <a:off x="9812" y="-108"/>
              <a:ext cx="438" cy="564"/>
            </a:xfrm>
            <a:prstGeom prst="rect">
              <a:avLst/>
            </a:prstGeom>
            <a:noFill/>
            <a:ln w="9525">
              <a:noFill/>
              <a:miter lim="800000"/>
              <a:headEnd/>
              <a:tailEnd/>
            </a:ln>
          </p:spPr>
          <p:txBody>
            <a:bodyPr lIns="77724" tIns="38862" rIns="77724" bIns="38862"/>
            <a:lstStyle/>
            <a:p>
              <a:r>
                <a:rPr lang="en-US" altLang="ja-JP" sz="2000" b="1">
                  <a:solidFill>
                    <a:srgbClr val="000000"/>
                  </a:solidFill>
                  <a:ea typeface="MS Mincho" pitchFamily="49" charset="-128"/>
                </a:rPr>
                <a:t>=</a:t>
              </a:r>
              <a:endParaRPr lang="en-US"/>
            </a:p>
          </p:txBody>
        </p:sp>
        <p:sp>
          <p:nvSpPr>
            <p:cNvPr id="46092" name="Text Box 12"/>
            <p:cNvSpPr txBox="1">
              <a:spLocks noChangeArrowheads="1"/>
            </p:cNvSpPr>
            <p:nvPr/>
          </p:nvSpPr>
          <p:spPr bwMode="auto">
            <a:xfrm>
              <a:off x="10550" y="-112"/>
              <a:ext cx="448" cy="564"/>
            </a:xfrm>
            <a:prstGeom prst="rect">
              <a:avLst/>
            </a:prstGeom>
            <a:noFill/>
            <a:ln w="9525">
              <a:noFill/>
              <a:miter lim="800000"/>
              <a:headEnd/>
              <a:tailEnd/>
            </a:ln>
          </p:spPr>
          <p:txBody>
            <a:bodyPr lIns="77724" tIns="38862" rIns="77724" bIns="38862"/>
            <a:lstStyle/>
            <a:p>
              <a:r>
                <a:rPr lang="en-US" altLang="ja-JP" sz="2000" b="1">
                  <a:solidFill>
                    <a:srgbClr val="000000"/>
                  </a:solidFill>
                  <a:ea typeface="MS Mincho" pitchFamily="49" charset="-128"/>
                </a:rPr>
                <a:t>?</a:t>
              </a: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p:txBody>
          <a:bodyPr/>
          <a:lstStyle/>
          <a:p>
            <a:r>
              <a:rPr lang="en-US"/>
              <a:t>Growth of GIS Sector</a:t>
            </a:r>
          </a:p>
        </p:txBody>
      </p:sp>
      <p:pic>
        <p:nvPicPr>
          <p:cNvPr id="7172" name="Picture 2"/>
          <p:cNvPicPr>
            <a:picLocks noGrp="1" noChangeAspect="1" noChangeArrowheads="1"/>
          </p:cNvPicPr>
          <p:nvPr>
            <p:ph idx="1"/>
          </p:nvPr>
        </p:nvPicPr>
        <p:blipFill>
          <a:blip r:embed="rId3" cstate="print"/>
          <a:srcRect/>
          <a:stretch>
            <a:fillRect/>
          </a:stretch>
        </p:blipFill>
        <p:spPr>
          <a:xfrm>
            <a:off x="457200" y="1600200"/>
            <a:ext cx="8305800" cy="4989513"/>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title"/>
          </p:nvPr>
        </p:nvSpPr>
        <p:spPr/>
        <p:txBody>
          <a:bodyPr/>
          <a:lstStyle/>
          <a:p>
            <a:r>
              <a:rPr lang="en-US"/>
              <a:t>LANL Map Of Science</a:t>
            </a:r>
          </a:p>
        </p:txBody>
      </p:sp>
      <p:pic>
        <p:nvPicPr>
          <p:cNvPr id="9220" name="Picture 3"/>
          <p:cNvPicPr>
            <a:picLocks noGrp="1" noChangeAspect="1" noChangeArrowheads="1"/>
          </p:cNvPicPr>
          <p:nvPr>
            <p:ph idx="1"/>
          </p:nvPr>
        </p:nvPicPr>
        <p:blipFill>
          <a:blip r:embed="rId3" cstate="print"/>
          <a:srcRect/>
          <a:stretch>
            <a:fillRect/>
          </a:stretch>
        </p:blipFill>
        <p:spPr>
          <a:xfrm>
            <a:off x="1600200" y="1295400"/>
            <a:ext cx="5791200" cy="5508625"/>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p:txBody>
          <a:bodyPr/>
          <a:lstStyle/>
          <a:p>
            <a:r>
              <a:rPr lang="en-US" b="1"/>
              <a:t>The Database of Databases</a:t>
            </a:r>
          </a:p>
        </p:txBody>
      </p:sp>
      <p:pic>
        <p:nvPicPr>
          <p:cNvPr id="11268" name="Picture 4"/>
          <p:cNvPicPr>
            <a:picLocks noGrp="1" noChangeAspect="1" noChangeArrowheads="1"/>
          </p:cNvPicPr>
          <p:nvPr>
            <p:ph idx="1"/>
          </p:nvPr>
        </p:nvPicPr>
        <p:blipFill>
          <a:blip r:embed="rId3" cstate="print"/>
          <a:srcRect/>
          <a:stretch>
            <a:fillRect/>
          </a:stretch>
        </p:blipFill>
        <p:spPr>
          <a:xfrm>
            <a:off x="914400" y="1600200"/>
            <a:ext cx="7088188" cy="4675188"/>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title"/>
          </p:nvPr>
        </p:nvSpPr>
        <p:spPr/>
        <p:txBody>
          <a:bodyPr/>
          <a:lstStyle/>
          <a:p>
            <a:r>
              <a:rPr lang="en-US" sz="4000"/>
              <a:t>Geographic Distribution of Wiki Articles</a:t>
            </a:r>
          </a:p>
        </p:txBody>
      </p:sp>
      <p:pic>
        <p:nvPicPr>
          <p:cNvPr id="13316" name="Picture 9" descr="http://2.bp.blogspot.com/_DlJyFTh4bjU/SwJ2z4X-YnI/AAAAAAAAJDk/x8ux87dB4X8/s1600/all+countries.jpg"/>
          <p:cNvPicPr>
            <a:picLocks noGrp="1" noChangeAspect="1" noChangeArrowheads="1"/>
          </p:cNvPicPr>
          <p:nvPr>
            <p:ph idx="1"/>
          </p:nvPr>
        </p:nvPicPr>
        <p:blipFill>
          <a:blip r:embed="rId3" cstate="print"/>
          <a:srcRect/>
          <a:stretch>
            <a:fillRect/>
          </a:stretch>
        </p:blipFill>
        <p:spPr>
          <a:xfrm>
            <a:off x="304800" y="1743075"/>
            <a:ext cx="8534400" cy="5114925"/>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p:txBody>
          <a:bodyPr/>
          <a:lstStyle/>
          <a:p>
            <a:r>
              <a:rPr lang="en-US" sz="4000"/>
              <a:t>The Subdomains of GI S&amp;T circa 2006</a:t>
            </a:r>
          </a:p>
        </p:txBody>
      </p:sp>
      <p:pic>
        <p:nvPicPr>
          <p:cNvPr id="15364" name="Picture 5"/>
          <p:cNvPicPr>
            <a:picLocks noGrp="1" noChangeAspect="1" noChangeArrowheads="1"/>
          </p:cNvPicPr>
          <p:nvPr>
            <p:ph idx="1"/>
          </p:nvPr>
        </p:nvPicPr>
        <p:blipFill>
          <a:blip r:embed="rId3" cstate="print"/>
          <a:srcRect/>
          <a:stretch>
            <a:fillRect/>
          </a:stretch>
        </p:blipFill>
        <p:spPr>
          <a:xfrm>
            <a:off x="952500" y="1600200"/>
            <a:ext cx="7239000" cy="4525963"/>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Group 4"/>
          <p:cNvGrpSpPr>
            <a:grpSpLocks noChangeAspect="1"/>
          </p:cNvGrpSpPr>
          <p:nvPr/>
        </p:nvGrpSpPr>
        <p:grpSpPr bwMode="auto">
          <a:xfrm>
            <a:off x="2514600" y="609600"/>
            <a:ext cx="3790950" cy="5122863"/>
            <a:chOff x="2499" y="1295"/>
            <a:chExt cx="4591" cy="6314"/>
          </a:xfrm>
        </p:grpSpPr>
        <p:sp>
          <p:nvSpPr>
            <p:cNvPr id="23557" name="AutoShape 5"/>
            <p:cNvSpPr>
              <a:spLocks noChangeAspect="1" noChangeArrowheads="1"/>
            </p:cNvSpPr>
            <p:nvPr/>
          </p:nvSpPr>
          <p:spPr bwMode="auto">
            <a:xfrm>
              <a:off x="2499" y="1295"/>
              <a:ext cx="4591" cy="6314"/>
            </a:xfrm>
            <a:prstGeom prst="rect">
              <a:avLst/>
            </a:prstGeom>
            <a:noFill/>
          </p:spPr>
          <p:txBody>
            <a:bodyPr/>
            <a:lstStyle/>
            <a:p>
              <a:endParaRPr lang="en-US"/>
            </a:p>
          </p:txBody>
        </p:sp>
        <p:sp>
          <p:nvSpPr>
            <p:cNvPr id="23558" name="AutoShape 6"/>
            <p:cNvSpPr>
              <a:spLocks noChangeArrowheads="1"/>
            </p:cNvSpPr>
            <p:nvPr/>
          </p:nvSpPr>
          <p:spPr bwMode="auto">
            <a:xfrm rot="8432141">
              <a:off x="5268" y="4322"/>
              <a:ext cx="1385" cy="169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BBE0E3"/>
            </a:solidFill>
            <a:ln w="9525">
              <a:solidFill>
                <a:srgbClr val="000000"/>
              </a:solidFill>
              <a:miter lim="800000"/>
              <a:headEnd/>
              <a:tailEnd/>
            </a:ln>
          </p:spPr>
          <p:txBody>
            <a:bodyPr anchor="ctr"/>
            <a:lstStyle/>
            <a:p>
              <a:endParaRPr lang="en-US"/>
            </a:p>
          </p:txBody>
        </p:sp>
        <p:sp>
          <p:nvSpPr>
            <p:cNvPr id="23559" name="Line 7"/>
            <p:cNvSpPr>
              <a:spLocks noChangeShapeType="1"/>
            </p:cNvSpPr>
            <p:nvPr/>
          </p:nvSpPr>
          <p:spPr bwMode="auto">
            <a:xfrm flipV="1">
              <a:off x="3330" y="753"/>
              <a:ext cx="0" cy="1737"/>
            </a:xfrm>
            <a:prstGeom prst="line">
              <a:avLst/>
            </a:prstGeom>
            <a:noFill/>
            <a:ln w="9525">
              <a:solidFill>
                <a:srgbClr val="000000"/>
              </a:solidFill>
              <a:round/>
              <a:headEnd/>
              <a:tailEnd type="triangle" w="med" len="med"/>
            </a:ln>
          </p:spPr>
          <p:txBody>
            <a:bodyPr/>
            <a:lstStyle/>
            <a:p>
              <a:endParaRPr lang="en-US"/>
            </a:p>
          </p:txBody>
        </p:sp>
        <p:sp>
          <p:nvSpPr>
            <p:cNvPr id="23560" name="Line 8"/>
            <p:cNvSpPr>
              <a:spLocks noChangeShapeType="1"/>
            </p:cNvSpPr>
            <p:nvPr/>
          </p:nvSpPr>
          <p:spPr bwMode="auto">
            <a:xfrm flipH="1">
              <a:off x="2499" y="2490"/>
              <a:ext cx="837" cy="1174"/>
            </a:xfrm>
            <a:prstGeom prst="line">
              <a:avLst/>
            </a:prstGeom>
            <a:noFill/>
            <a:ln w="9525">
              <a:solidFill>
                <a:srgbClr val="000000"/>
              </a:solidFill>
              <a:round/>
              <a:headEnd/>
              <a:tailEnd type="triangle" w="med" len="med"/>
            </a:ln>
          </p:spPr>
          <p:txBody>
            <a:bodyPr/>
            <a:lstStyle/>
            <a:p>
              <a:endParaRPr lang="en-US"/>
            </a:p>
          </p:txBody>
        </p:sp>
        <p:sp>
          <p:nvSpPr>
            <p:cNvPr id="23561" name="Line 9"/>
            <p:cNvSpPr>
              <a:spLocks noChangeShapeType="1"/>
            </p:cNvSpPr>
            <p:nvPr/>
          </p:nvSpPr>
          <p:spPr bwMode="auto">
            <a:xfrm>
              <a:off x="3330" y="2537"/>
              <a:ext cx="2302" cy="0"/>
            </a:xfrm>
            <a:prstGeom prst="line">
              <a:avLst/>
            </a:prstGeom>
            <a:noFill/>
            <a:ln w="9525">
              <a:solidFill>
                <a:srgbClr val="000000"/>
              </a:solidFill>
              <a:round/>
              <a:headEnd/>
              <a:tailEnd type="triangle" w="med" len="med"/>
            </a:ln>
          </p:spPr>
          <p:txBody>
            <a:bodyPr/>
            <a:lstStyle/>
            <a:p>
              <a:endParaRPr lang="en-US"/>
            </a:p>
          </p:txBody>
        </p:sp>
        <p:sp>
          <p:nvSpPr>
            <p:cNvPr id="23562" name="AutoShape 10"/>
            <p:cNvSpPr>
              <a:spLocks noChangeArrowheads="1"/>
            </p:cNvSpPr>
            <p:nvPr/>
          </p:nvSpPr>
          <p:spPr bwMode="auto">
            <a:xfrm>
              <a:off x="4807" y="2725"/>
              <a:ext cx="418" cy="308"/>
            </a:xfrm>
            <a:prstGeom prst="sun">
              <a:avLst>
                <a:gd name="adj" fmla="val 25000"/>
              </a:avLst>
            </a:prstGeom>
            <a:noFill/>
            <a:ln w="9525">
              <a:solidFill>
                <a:srgbClr val="000000"/>
              </a:solidFill>
              <a:miter lim="800000"/>
              <a:headEnd/>
              <a:tailEnd/>
            </a:ln>
          </p:spPr>
          <p:txBody>
            <a:bodyPr anchor="ctr"/>
            <a:lstStyle/>
            <a:p>
              <a:endParaRPr lang="en-US"/>
            </a:p>
          </p:txBody>
        </p:sp>
        <p:sp>
          <p:nvSpPr>
            <p:cNvPr id="23563" name="Line 11"/>
            <p:cNvSpPr>
              <a:spLocks noChangeShapeType="1"/>
            </p:cNvSpPr>
            <p:nvPr/>
          </p:nvSpPr>
          <p:spPr bwMode="auto">
            <a:xfrm flipV="1">
              <a:off x="4664" y="4698"/>
              <a:ext cx="0" cy="1737"/>
            </a:xfrm>
            <a:prstGeom prst="line">
              <a:avLst/>
            </a:prstGeom>
            <a:noFill/>
            <a:ln w="9525">
              <a:solidFill>
                <a:srgbClr val="000000"/>
              </a:solidFill>
              <a:round/>
              <a:headEnd/>
              <a:tailEnd type="triangle" w="med" len="med"/>
            </a:ln>
          </p:spPr>
          <p:txBody>
            <a:bodyPr/>
            <a:lstStyle/>
            <a:p>
              <a:endParaRPr lang="en-US"/>
            </a:p>
          </p:txBody>
        </p:sp>
        <p:sp>
          <p:nvSpPr>
            <p:cNvPr id="23564" name="Line 12"/>
            <p:cNvSpPr>
              <a:spLocks noChangeShapeType="1"/>
            </p:cNvSpPr>
            <p:nvPr/>
          </p:nvSpPr>
          <p:spPr bwMode="auto">
            <a:xfrm flipH="1">
              <a:off x="3976" y="6435"/>
              <a:ext cx="688" cy="1174"/>
            </a:xfrm>
            <a:prstGeom prst="line">
              <a:avLst/>
            </a:prstGeom>
            <a:noFill/>
            <a:ln w="9525">
              <a:solidFill>
                <a:srgbClr val="000000"/>
              </a:solidFill>
              <a:round/>
              <a:headEnd/>
              <a:tailEnd type="triangle" w="med" len="med"/>
            </a:ln>
          </p:spPr>
          <p:txBody>
            <a:bodyPr/>
            <a:lstStyle/>
            <a:p>
              <a:endParaRPr lang="en-US"/>
            </a:p>
          </p:txBody>
        </p:sp>
        <p:sp>
          <p:nvSpPr>
            <p:cNvPr id="23565" name="Line 13"/>
            <p:cNvSpPr>
              <a:spLocks noChangeShapeType="1"/>
            </p:cNvSpPr>
            <p:nvPr/>
          </p:nvSpPr>
          <p:spPr bwMode="auto">
            <a:xfrm>
              <a:off x="4664" y="6435"/>
              <a:ext cx="1897" cy="0"/>
            </a:xfrm>
            <a:prstGeom prst="line">
              <a:avLst/>
            </a:prstGeom>
            <a:noFill/>
            <a:ln w="9525">
              <a:solidFill>
                <a:srgbClr val="000000"/>
              </a:solidFill>
              <a:round/>
              <a:headEnd/>
              <a:tailEnd type="triangle" w="med" len="med"/>
            </a:ln>
          </p:spPr>
          <p:txBody>
            <a:bodyPr/>
            <a:lstStyle/>
            <a:p>
              <a:endParaRPr lang="en-US"/>
            </a:p>
          </p:txBody>
        </p:sp>
        <p:sp>
          <p:nvSpPr>
            <p:cNvPr id="23566" name="AutoShape 14"/>
            <p:cNvSpPr>
              <a:spLocks noChangeArrowheads="1"/>
            </p:cNvSpPr>
            <p:nvPr/>
          </p:nvSpPr>
          <p:spPr bwMode="auto">
            <a:xfrm>
              <a:off x="4991" y="4885"/>
              <a:ext cx="345" cy="308"/>
            </a:xfrm>
            <a:prstGeom prst="sun">
              <a:avLst>
                <a:gd name="adj" fmla="val 27778"/>
              </a:avLst>
            </a:prstGeom>
            <a:noFill/>
            <a:ln w="9525">
              <a:solidFill>
                <a:srgbClr val="000000"/>
              </a:solidFill>
              <a:miter lim="800000"/>
              <a:headEnd/>
              <a:tailEnd/>
            </a:ln>
          </p:spPr>
          <p:txBody>
            <a:bodyPr anchor="ctr"/>
            <a:lstStyle/>
            <a:p>
              <a:endParaRPr lang="en-US"/>
            </a:p>
          </p:txBody>
        </p:sp>
        <p:pic>
          <p:nvPicPr>
            <p:cNvPr id="23567" name="Picture 15"/>
            <p:cNvPicPr>
              <a:picLocks noChangeAspect="1" noChangeArrowheads="1"/>
            </p:cNvPicPr>
            <p:nvPr/>
          </p:nvPicPr>
          <p:blipFill>
            <a:blip r:embed="rId3" cstate="print"/>
            <a:srcRect/>
            <a:stretch>
              <a:fillRect/>
            </a:stretch>
          </p:blipFill>
          <p:spPr bwMode="auto">
            <a:xfrm>
              <a:off x="5638" y="2444"/>
              <a:ext cx="1452" cy="2629"/>
            </a:xfrm>
            <a:prstGeom prst="rect">
              <a:avLst/>
            </a:prstGeom>
            <a:noFill/>
          </p:spPr>
        </p:pic>
        <p:sp>
          <p:nvSpPr>
            <p:cNvPr id="23568" name="AutoShape 16"/>
            <p:cNvSpPr>
              <a:spLocks noChangeArrowheads="1"/>
            </p:cNvSpPr>
            <p:nvPr/>
          </p:nvSpPr>
          <p:spPr bwMode="auto">
            <a:xfrm>
              <a:off x="4899" y="1692"/>
              <a:ext cx="1569" cy="197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BBE0E3"/>
            </a:solidFill>
            <a:ln w="9525">
              <a:solidFill>
                <a:srgbClr val="000000"/>
              </a:solidFill>
              <a:miter lim="800000"/>
              <a:headEnd/>
              <a:tailEnd/>
            </a:ln>
          </p:spPr>
          <p:txBody>
            <a:bodyPr anchor="ctr"/>
            <a:lstStyle/>
            <a:p>
              <a:endParaRPr lang="en-US"/>
            </a:p>
          </p:txBody>
        </p:sp>
        <p:sp>
          <p:nvSpPr>
            <p:cNvPr id="23569" name="Rectangle 17"/>
            <p:cNvSpPr>
              <a:spLocks noChangeArrowheads="1"/>
            </p:cNvSpPr>
            <p:nvPr/>
          </p:nvSpPr>
          <p:spPr bwMode="auto">
            <a:xfrm>
              <a:off x="3237" y="2913"/>
              <a:ext cx="1427" cy="302"/>
            </a:xfrm>
            <a:prstGeom prst="rect">
              <a:avLst/>
            </a:prstGeom>
            <a:noFill/>
            <a:ln w="9525">
              <a:noFill/>
              <a:miter lim="800000"/>
              <a:headEnd/>
              <a:tailEnd/>
            </a:ln>
          </p:spPr>
          <p:txBody>
            <a:bodyPr anchor="ctr"/>
            <a:lstStyle/>
            <a:p>
              <a:r>
                <a:rPr lang="en-US" altLang="ja-JP" sz="1200">
                  <a:solidFill>
                    <a:srgbClr val="000000"/>
                  </a:solidFill>
                  <a:ea typeface="MS Mincho" pitchFamily="49" charset="-128"/>
                </a:rPr>
                <a:t>(x</a:t>
              </a:r>
              <a:r>
                <a:rPr lang="en-US" altLang="ja-JP" sz="1200">
                  <a:solidFill>
                    <a:srgbClr val="000000"/>
                  </a:solidFill>
                  <a:latin typeface="Times New Roman" pitchFamily="18" charset="0"/>
                  <a:ea typeface="MS Mincho" pitchFamily="49" charset="-128"/>
                </a:rPr>
                <a:t>1</a:t>
              </a:r>
              <a:r>
                <a:rPr lang="en-US" altLang="ja-JP" sz="1200">
                  <a:solidFill>
                    <a:srgbClr val="000000"/>
                  </a:solidFill>
                  <a:ea typeface="MS Mincho" pitchFamily="49" charset="-128"/>
                </a:rPr>
                <a:t>, y</a:t>
              </a:r>
              <a:r>
                <a:rPr lang="en-US" altLang="ja-JP" sz="1200">
                  <a:solidFill>
                    <a:srgbClr val="000000"/>
                  </a:solidFill>
                  <a:latin typeface="Times New Roman" pitchFamily="18" charset="0"/>
                  <a:ea typeface="MS Mincho" pitchFamily="49" charset="-128"/>
                </a:rPr>
                <a:t>1</a:t>
              </a:r>
              <a:r>
                <a:rPr lang="en-US" altLang="ja-JP" sz="1200">
                  <a:solidFill>
                    <a:srgbClr val="000000"/>
                  </a:solidFill>
                  <a:ea typeface="MS Mincho" pitchFamily="49" charset="-128"/>
                </a:rPr>
                <a:t>, z</a:t>
              </a:r>
              <a:r>
                <a:rPr lang="en-US" altLang="ja-JP" sz="1200">
                  <a:solidFill>
                    <a:srgbClr val="000000"/>
                  </a:solidFill>
                  <a:latin typeface="Times New Roman" pitchFamily="18" charset="0"/>
                  <a:ea typeface="MS Mincho" pitchFamily="49" charset="-128"/>
                </a:rPr>
                <a:t>1</a:t>
              </a:r>
              <a:r>
                <a:rPr lang="en-US" altLang="ja-JP" sz="1200">
                  <a:solidFill>
                    <a:srgbClr val="000000"/>
                  </a:solidFill>
                  <a:ea typeface="MS Mincho" pitchFamily="49" charset="-128"/>
                </a:rPr>
                <a:t>, t) </a:t>
              </a:r>
              <a:endParaRPr lang="en-US"/>
            </a:p>
          </p:txBody>
        </p:sp>
        <p:sp>
          <p:nvSpPr>
            <p:cNvPr id="23570" name="Rectangle 18"/>
            <p:cNvSpPr>
              <a:spLocks noChangeArrowheads="1"/>
            </p:cNvSpPr>
            <p:nvPr/>
          </p:nvSpPr>
          <p:spPr bwMode="auto">
            <a:xfrm>
              <a:off x="4622" y="4604"/>
              <a:ext cx="1386" cy="301"/>
            </a:xfrm>
            <a:prstGeom prst="rect">
              <a:avLst/>
            </a:prstGeom>
            <a:noFill/>
            <a:ln w="9525">
              <a:noFill/>
              <a:miter lim="800000"/>
              <a:headEnd/>
              <a:tailEnd/>
            </a:ln>
          </p:spPr>
          <p:txBody>
            <a:bodyPr/>
            <a:lstStyle/>
            <a:p>
              <a:r>
                <a:rPr lang="en-US" altLang="ja-JP" sz="1200">
                  <a:solidFill>
                    <a:srgbClr val="000000"/>
                  </a:solidFill>
                  <a:ea typeface="MS Mincho" pitchFamily="49" charset="-128"/>
                </a:rPr>
                <a:t>(x</a:t>
              </a:r>
              <a:r>
                <a:rPr lang="en-US" altLang="ja-JP" sz="1200">
                  <a:solidFill>
                    <a:srgbClr val="000000"/>
                  </a:solidFill>
                  <a:latin typeface="Times New Roman" pitchFamily="18" charset="0"/>
                  <a:ea typeface="MS Mincho" pitchFamily="49" charset="-128"/>
                </a:rPr>
                <a:t>2</a:t>
              </a:r>
              <a:r>
                <a:rPr lang="en-US" altLang="ja-JP" sz="1200">
                  <a:solidFill>
                    <a:srgbClr val="000000"/>
                  </a:solidFill>
                  <a:ea typeface="MS Mincho" pitchFamily="49" charset="-128"/>
                </a:rPr>
                <a:t>, y</a:t>
              </a:r>
              <a:r>
                <a:rPr lang="en-US" altLang="ja-JP" sz="1200">
                  <a:solidFill>
                    <a:srgbClr val="000000"/>
                  </a:solidFill>
                  <a:latin typeface="Times New Roman" pitchFamily="18" charset="0"/>
                  <a:ea typeface="MS Mincho" pitchFamily="49" charset="-128"/>
                </a:rPr>
                <a:t>2</a:t>
              </a:r>
              <a:r>
                <a:rPr lang="en-US" altLang="ja-JP" sz="1200">
                  <a:solidFill>
                    <a:srgbClr val="000000"/>
                  </a:solidFill>
                  <a:ea typeface="MS Mincho" pitchFamily="49" charset="-128"/>
                </a:rPr>
                <a:t>, z</a:t>
              </a:r>
              <a:r>
                <a:rPr lang="en-US" altLang="ja-JP" sz="1200">
                  <a:solidFill>
                    <a:srgbClr val="000000"/>
                  </a:solidFill>
                  <a:latin typeface="Times New Roman" pitchFamily="18" charset="0"/>
                  <a:ea typeface="MS Mincho" pitchFamily="49" charset="-128"/>
                </a:rPr>
                <a:t>2</a:t>
              </a:r>
              <a:r>
                <a:rPr lang="en-US" altLang="ja-JP" sz="1200">
                  <a:solidFill>
                    <a:srgbClr val="000000"/>
                  </a:solidFill>
                  <a:ea typeface="MS Mincho" pitchFamily="49" charset="-128"/>
                </a:rPr>
                <a:t>, t)</a:t>
              </a: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title"/>
          </p:nvPr>
        </p:nvSpPr>
        <p:spPr/>
        <p:txBody>
          <a:bodyPr/>
          <a:lstStyle/>
          <a:p>
            <a:r>
              <a:rPr lang="en-US" sz="3600"/>
              <a:t>Contrast in Growth Rate of Undersea Cable in Africa 2009-2012</a:t>
            </a:r>
          </a:p>
        </p:txBody>
      </p:sp>
      <p:pic>
        <p:nvPicPr>
          <p:cNvPr id="25604" name="Content Placeholder 3" descr="african_undersea_cables_map.png"/>
          <p:cNvPicPr>
            <a:picLocks noGrp="1" noChangeAspect="1" noChangeArrowheads="1"/>
          </p:cNvPicPr>
          <p:nvPr>
            <p:ph idx="1"/>
          </p:nvPr>
        </p:nvPicPr>
        <p:blipFill>
          <a:blip r:embed="rId3" cstate="print"/>
          <a:srcRect/>
          <a:stretch>
            <a:fillRect/>
          </a:stretch>
        </p:blipFill>
        <p:spPr>
          <a:xfrm>
            <a:off x="0" y="2057400"/>
            <a:ext cx="8991600" cy="4519613"/>
          </a:xfrm>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1608</Words>
  <Application>Microsoft Office PowerPoint</Application>
  <PresentationFormat>On-screen Show (4:3)</PresentationFormat>
  <Paragraphs>96</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Default Design</vt:lpstr>
      <vt:lpstr>Chart</vt:lpstr>
      <vt:lpstr>CyberGeomatic Intelligence Historical Framework, Problem Definition and Importance of the Topic  (Or What Can Happen When the Digital Divide Is Finally Breached) </vt:lpstr>
      <vt:lpstr>The Pentagons New Map</vt:lpstr>
      <vt:lpstr>Growth of GIS Sector</vt:lpstr>
      <vt:lpstr>LANL Map Of Science</vt:lpstr>
      <vt:lpstr>The Database of Databases</vt:lpstr>
      <vt:lpstr>Geographic Distribution of Wiki Articles</vt:lpstr>
      <vt:lpstr>The Subdomains of GI S&amp;T circa 2006</vt:lpstr>
      <vt:lpstr>Slide 8</vt:lpstr>
      <vt:lpstr>Contrast in Growth Rate of Undersea Cable in Africa 2009-2012</vt:lpstr>
      <vt:lpstr>Real Time Monitoring of Middle East Tweets</vt:lpstr>
      <vt:lpstr>Bilingual Tweets of Egyptian Tweets</vt:lpstr>
      <vt:lpstr>Nodal Analysis of 2009 Iranian Election Protests</vt:lpstr>
      <vt:lpstr>ICT Penetration Rates by Sector</vt:lpstr>
      <vt:lpstr>Hotspot Analysis Online and Near Realtime</vt:lpstr>
      <vt:lpstr>Open Source vs IC Sourced Knowledge</vt:lpstr>
      <vt:lpstr>Slide 16</vt:lpstr>
      <vt:lpstr>Slide 17</vt:lpstr>
      <vt:lpstr>Slide 18</vt:lpstr>
      <vt:lpstr>Slide 19</vt:lpstr>
      <vt:lpstr>Formula For Change</vt:lpstr>
    </vt:vector>
  </TitlesOfParts>
  <Company>usaf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mthomas</dc:creator>
  <cp:lastModifiedBy>king</cp:lastModifiedBy>
  <cp:revision>9</cp:revision>
  <dcterms:created xsi:type="dcterms:W3CDTF">2011-11-26T13:17:43Z</dcterms:created>
  <dcterms:modified xsi:type="dcterms:W3CDTF">2011-12-20T23:05:03Z</dcterms:modified>
</cp:coreProperties>
</file>