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27"/>
  </p:notesMasterIdLst>
  <p:sldIdLst>
    <p:sldId id="256" r:id="rId2"/>
    <p:sldId id="257" r:id="rId3"/>
    <p:sldId id="273" r:id="rId4"/>
    <p:sldId id="259" r:id="rId5"/>
    <p:sldId id="260" r:id="rId6"/>
    <p:sldId id="270" r:id="rId7"/>
    <p:sldId id="283" r:id="rId8"/>
    <p:sldId id="268" r:id="rId9"/>
    <p:sldId id="266" r:id="rId10"/>
    <p:sldId id="269" r:id="rId11"/>
    <p:sldId id="262" r:id="rId12"/>
    <p:sldId id="276" r:id="rId13"/>
    <p:sldId id="275" r:id="rId14"/>
    <p:sldId id="277" r:id="rId15"/>
    <p:sldId id="278" r:id="rId16"/>
    <p:sldId id="274" r:id="rId17"/>
    <p:sldId id="263" r:id="rId18"/>
    <p:sldId id="272" r:id="rId19"/>
    <p:sldId id="279" r:id="rId20"/>
    <p:sldId id="280" r:id="rId21"/>
    <p:sldId id="282" r:id="rId22"/>
    <p:sldId id="281" r:id="rId23"/>
    <p:sldId id="286" r:id="rId24"/>
    <p:sldId id="284" r:id="rId25"/>
    <p:sldId id="28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Thompson" initials="MT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4014" autoAdjust="0"/>
  </p:normalViewPr>
  <p:slideViewPr>
    <p:cSldViewPr snapToGrid="0">
      <p:cViewPr varScale="1">
        <p:scale>
          <a:sx n="58" d="100"/>
          <a:sy n="58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B9F9E-FA31-48E1-95AD-8830EB9A806C}" type="datetimeFigureOut">
              <a:rPr lang="en-US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FF94D-BB02-46F1-8E9D-F72E4951A96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9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97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94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02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</a:rPr>
              <a:t/>
            </a:r>
            <a:br>
              <a:rPr lang="en-US" dirty="0">
                <a:latin typeface="Calibri"/>
              </a:rPr>
            </a:br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65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33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81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9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51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19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152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548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6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778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977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928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62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70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94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91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21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8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11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FF94D-BB02-46F1-8E9D-F72E4951A96D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9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6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0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6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>
            <a:lvl1pPr marL="306000" indent="-306000">
              <a:buFont typeface="Arial" panose="020B0604020202020204" pitchFamily="34" charset="0"/>
              <a:buChar char="•"/>
              <a:defRPr/>
            </a:lvl1pPr>
            <a:lvl2pPr marL="630000" indent="-306000">
              <a:buFont typeface="Arial" panose="020B0604020202020204" pitchFamily="34" charset="0"/>
              <a:buChar char="•"/>
              <a:defRPr/>
            </a:lvl2pPr>
            <a:lvl3pPr marL="900000" indent="-270000">
              <a:buFont typeface="Arial" panose="020B0604020202020204" pitchFamily="34" charset="0"/>
              <a:buChar char="•"/>
              <a:defRPr/>
            </a:lvl3pPr>
            <a:lvl4pPr marL="1242000" indent="-234000">
              <a:buFont typeface="Arial" panose="020B0604020202020204" pitchFamily="34" charset="0"/>
              <a:buChar char="•"/>
              <a:defRPr/>
            </a:lvl4pPr>
            <a:lvl5pPr marL="1602000" indent="-234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26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4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0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0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91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0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8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4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525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cityofnewyork.us/Public-Safety/NYPD-Complaint-Data-Current-YTD/5uac-w24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o.nyu.ed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cityofnewyork.us/Business/Legally-Operating-Businesses/w7w3-xahh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.cityofnewyork.us/Housing-Development/Map-of-NYCHA-Developments/i9rv-hdr5" TargetMode="External"/><Relationship Id="rId5" Type="http://schemas.openxmlformats.org/officeDocument/2006/relationships/hyperlink" Target="https://data.cityofnewyork.us/Education/School-Point-Locations/jfju-ynrr" TargetMode="External"/><Relationship Id="rId4" Type="http://schemas.openxmlformats.org/officeDocument/2006/relationships/hyperlink" Target="http://resource.referenceusa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columbia.edu/locations/dssc/data/spatialdata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crimemapping.info/article/risk-terrain-modeling-strategic-tactical-action/" TargetMode="External"/><Relationship Id="rId7" Type="http://schemas.openxmlformats.org/officeDocument/2006/relationships/hyperlink" Target="http://www.crime-prevention-intl.org/fileadmin/user_upload/Evenements/Observatory_meeting_2015/Les_Kennedy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tgerscps.org/uploads/2/7/3/7/27370595/robberyrisks.pdf" TargetMode="External"/><Relationship Id="rId5" Type="http://schemas.openxmlformats.org/officeDocument/2006/relationships/hyperlink" Target="https://www.usatoday.com/story/news/2017/01/04/nyc-sees-historic-drop-crime/96179104/" TargetMode="External"/><Relationship Id="rId4" Type="http://schemas.openxmlformats.org/officeDocument/2006/relationships/hyperlink" Target="http://www.rutgerscps.org/uploads/2/7/3/7/27370595/risktheorybrief_web.pdf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utgerscps.org/uploads/2/7/3/7/27370595/earlywarningsystems_workingpaper.pdf" TargetMode="External"/><Relationship Id="rId3" Type="http://schemas.openxmlformats.org/officeDocument/2006/relationships/hyperlink" Target="http://www.rutgerscps.org/uploads/2/7/3/7/27370595/burglaryrtm_casestudy_brief.pdf" TargetMode="External"/><Relationship Id="rId7" Type="http://schemas.openxmlformats.org/officeDocument/2006/relationships/hyperlink" Target="http://www.rutgerscps.org/uploads/2/7/3/7/27370595/aggassaultrtm_casestudy_brief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iskterrainmodeling.com/uploads/2/6/2/0/26205659/kcpd_robberyrtmbrief.pdf" TargetMode="External"/><Relationship Id="rId5" Type="http://schemas.openxmlformats.org/officeDocument/2006/relationships/hyperlink" Target="http://www.nytimes.com/2006/09/17/nyregion/thecity/17fyi.html?_r=0" TargetMode="External"/><Relationship Id="rId4" Type="http://schemas.openxmlformats.org/officeDocument/2006/relationships/hyperlink" Target="http://www.nyc.gov/html/nypd/downloads/pdf/analysis_and_planning/seven_major_felony_offenses_2000_2015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222222"/>
                </a:solidFill>
                <a:latin typeface="Arial"/>
              </a:rPr>
              <a:t>Risk Terrain Modeling: A Tool for Crime Prevention &amp; Reduction in New York City?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" y="4381500"/>
            <a:ext cx="10993438" cy="155327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Michelle Thompson</a:t>
            </a:r>
          </a:p>
          <a:p>
            <a:r>
              <a:rPr lang="en-US" dirty="0"/>
              <a:t>GEOG 596a Capstone Proposal</a:t>
            </a:r>
          </a:p>
          <a:p>
            <a:r>
              <a:rPr lang="en-US" dirty="0"/>
              <a:t>Spring </a:t>
            </a:r>
            <a:r>
              <a:rPr lang="en-US"/>
              <a:t>2017 Session </a:t>
            </a:r>
            <a:r>
              <a:rPr lang="en-US" dirty="0"/>
              <a:t>2</a:t>
            </a:r>
          </a:p>
          <a:p>
            <a:r>
              <a:rPr lang="en-US" dirty="0"/>
              <a:t>MGIS Candidate</a:t>
            </a:r>
          </a:p>
          <a:p>
            <a:r>
              <a:rPr lang="en-US" dirty="0"/>
              <a:t>Pennsylvania State University - World campus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Robbery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90775"/>
            <a:ext cx="11029950" cy="400353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Gill Sans MT"/>
            </a:endParaRPr>
          </a:p>
          <a:p>
            <a:r>
              <a:rPr lang="en-US" sz="3000" b="1" dirty="0">
                <a:solidFill>
                  <a:srgbClr val="000000"/>
                </a:solidFill>
                <a:latin typeface="Arial"/>
                <a:cs typeface="Arial"/>
              </a:rPr>
              <a:t>Night</a:t>
            </a:r>
            <a:r>
              <a:rPr lang="en-US" sz="3000" b="1" dirty="0">
                <a:solidFill>
                  <a:schemeClr val="tx1"/>
                </a:solidFill>
                <a:latin typeface="Arial"/>
              </a:rPr>
              <a:t> Clubs </a:t>
            </a:r>
            <a:r>
              <a:rPr lang="en-US" sz="3000" dirty="0">
                <a:solidFill>
                  <a:schemeClr val="tx1"/>
                </a:solidFill>
                <a:latin typeface="Arial"/>
              </a:rPr>
              <a:t>– the physical embodiment of the social disorganization concept, spatial influence of 462ft</a:t>
            </a:r>
          </a:p>
          <a:p>
            <a:r>
              <a:rPr lang="en-US" sz="3000" b="1" dirty="0">
                <a:solidFill>
                  <a:schemeClr val="tx1"/>
                </a:solidFill>
                <a:latin typeface="Arial"/>
              </a:rPr>
              <a:t>Drug Dealing locations </a:t>
            </a:r>
            <a:r>
              <a:rPr lang="en-US" sz="3000" dirty="0">
                <a:solidFill>
                  <a:schemeClr val="tx1"/>
                </a:solidFill>
                <a:latin typeface="Arial"/>
              </a:rPr>
              <a:t>– street robbery can finance the purchase of drugs, spatial influence of 924ft</a:t>
            </a:r>
          </a:p>
          <a:p>
            <a:r>
              <a:rPr lang="en-US" sz="3000" b="1" dirty="0">
                <a:solidFill>
                  <a:schemeClr val="tx1"/>
                </a:solidFill>
                <a:latin typeface="Arial"/>
              </a:rPr>
              <a:t>Banks </a:t>
            </a:r>
            <a:r>
              <a:rPr lang="en-US" sz="3000" dirty="0">
                <a:solidFill>
                  <a:schemeClr val="tx1"/>
                </a:solidFill>
                <a:latin typeface="Arial"/>
              </a:rPr>
              <a:t>– vulnerable targets leaving banks may provide ample opportunities for robbery, spatial influence 1386ft </a:t>
            </a:r>
          </a:p>
          <a:p>
            <a:endParaRPr lang="en-US" sz="2800" dirty="0">
              <a:solidFill>
                <a:schemeClr val="tx1"/>
              </a:solidFill>
              <a:latin typeface="Arial"/>
            </a:endParaRPr>
          </a:p>
          <a:p>
            <a:pPr lvl="1"/>
            <a:endParaRPr lang="en-US" sz="2400" dirty="0">
              <a:solidFill>
                <a:schemeClr val="tx1"/>
              </a:solidFill>
              <a:latin typeface="Arial"/>
            </a:endParaRPr>
          </a:p>
          <a:p>
            <a:endParaRPr lang="en-US" dirty="0">
              <a:solidFill>
                <a:srgbClr val="500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329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– Gathering the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3" y="1860465"/>
            <a:ext cx="11915775" cy="484037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/>
              </a:rPr>
              <a:t>Crime Data</a:t>
            </a:r>
            <a:endParaRPr lang="en-US" sz="2800" b="1" dirty="0">
              <a:solidFill>
                <a:srgbClr val="000000"/>
              </a:solidFill>
              <a:latin typeface="Arial"/>
              <a:hlinkClick r:id="rId3"/>
            </a:endParaRPr>
          </a:p>
          <a:p>
            <a:pPr lvl="1"/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2016 aggravated assaults, burglaries, and robberies data will be filtered out from the </a:t>
            </a:r>
            <a:r>
              <a:rPr lang="en-US" sz="2800" dirty="0">
                <a:solidFill>
                  <a:srgbClr val="000000"/>
                </a:solidFill>
                <a:latin typeface="Arial"/>
                <a:hlinkClick r:id="rId3"/>
              </a:rPr>
              <a:t>NYPD Complaint Data Current YTD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dataset. 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These points will then be geocoded to create the three 2016 selected crime files (one point dataset for each type of crime)</a:t>
            </a:r>
          </a:p>
          <a:p>
            <a:r>
              <a:rPr lang="en-US" sz="2800" b="1" dirty="0">
                <a:solidFill>
                  <a:srgbClr val="000000"/>
                </a:solidFill>
                <a:latin typeface="Arial"/>
              </a:rPr>
              <a:t>Bus Stops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 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ArcMap's Merge geoprocessing tool will be used to create a study area bus stop point shapefile from five bus stop datasets found on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NYU'S Spatial Data Repository</a:t>
            </a:r>
          </a:p>
          <a:p>
            <a:pPr marL="493200" indent="-457200"/>
            <a:endParaRPr lang="en-US" dirty="0">
              <a:solidFill>
                <a:srgbClr val="50005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57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the data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2571750"/>
            <a:ext cx="11029950" cy="450057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/>
                <a:cs typeface="Arial"/>
              </a:rPr>
              <a:t>Additional Risk Factor Data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</a:rPr>
              <a:t>Pawn shops, night clubs, banks, liquor stores  - </a:t>
            </a:r>
            <a:r>
              <a:rPr lang="en-US" sz="3200" dirty="0">
                <a:solidFill>
                  <a:srgbClr val="000000"/>
                </a:solidFill>
                <a:latin typeface="Arial"/>
                <a:hlinkClick r:id="rId3"/>
              </a:rPr>
              <a:t>Legally Operating Businesses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 and </a:t>
            </a:r>
            <a:r>
              <a:rPr lang="en-US" sz="3200" dirty="0">
                <a:solidFill>
                  <a:srgbClr val="000000"/>
                </a:solidFill>
                <a:latin typeface="Arial"/>
                <a:hlinkClick r:id="rId4"/>
              </a:rPr>
              <a:t>RefUSA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Public High Schools – </a:t>
            </a:r>
            <a:r>
              <a:rPr lang="en-US" sz="3200" dirty="0">
                <a:solidFill>
                  <a:srgbClr val="000000"/>
                </a:solidFill>
                <a:latin typeface="Arial"/>
                <a:cs typeface="Arial"/>
                <a:hlinkClick r:id="rId5"/>
              </a:rPr>
              <a:t>School Point Locations (updated 2014)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Public Housing Locations – </a:t>
            </a:r>
            <a:r>
              <a:rPr lang="en-US" sz="3200" dirty="0">
                <a:solidFill>
                  <a:schemeClr val="tx1"/>
                </a:solidFill>
                <a:latin typeface="Arial"/>
                <a:cs typeface="Arial"/>
                <a:hlinkClick r:id="rId6"/>
              </a:rPr>
              <a:t>Map of NYCHA Developments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Arial"/>
                <a:cs typeface="Arial"/>
              </a:rPr>
              <a:t>Drug Dealing Areas – Data Source TBD</a:t>
            </a:r>
          </a:p>
          <a:p>
            <a:endParaRPr lang="en-US" sz="3200" dirty="0">
              <a:solidFill>
                <a:srgbClr val="000000"/>
              </a:solidFill>
              <a:latin typeface="Arial"/>
            </a:endParaRPr>
          </a:p>
          <a:p>
            <a:endParaRPr lang="en-US" dirty="0">
              <a:solidFill>
                <a:srgbClr val="500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85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– </a:t>
            </a:r>
            <a:r>
              <a:rPr lang="en-US" dirty="0" err="1"/>
              <a:t>gis</a:t>
            </a:r>
            <a:r>
              <a:rPr lang="en-US" dirty="0"/>
              <a:t> tools and applications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2686050"/>
            <a:ext cx="11029615" cy="367830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GIS Tools and Applications: ArcMap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Vector Geoprocessing</a:t>
            </a: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Adding data to ArcMap &amp; Setting up the processing environment</a:t>
            </a:r>
            <a:endParaRPr lang="en-US" sz="22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Geocoding point datasets and merging necessary features</a:t>
            </a:r>
            <a:endParaRPr lang="en-US" sz="22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US" sz="3000" dirty="0">
                <a:solidFill>
                  <a:srgbClr val="000000"/>
                </a:solidFill>
                <a:latin typeface="Arial"/>
                <a:cs typeface="Arial"/>
              </a:rPr>
              <a:t>Buffering</a:t>
            </a:r>
            <a:endParaRPr lang="en-US" sz="2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500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49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– </a:t>
            </a:r>
            <a:r>
              <a:rPr lang="en-US" dirty="0" err="1"/>
              <a:t>gis</a:t>
            </a:r>
            <a:r>
              <a:rPr lang="en-US" dirty="0"/>
              <a:t> tools and applications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28875"/>
            <a:ext cx="11029615" cy="367830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Arial"/>
              </a:rPr>
              <a:t>GIS Tools and Applications: ArcMap</a:t>
            </a:r>
            <a:endParaRPr lang="en-US" sz="4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600" dirty="0">
                <a:solidFill>
                  <a:srgbClr val="000000"/>
                </a:solidFill>
                <a:latin typeface="Arial"/>
                <a:cs typeface="Arial"/>
              </a:rPr>
              <a:t>Raster Analysis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Converting buffer vector files to raster files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Using 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Raster Calculator to create the overall risk terrain surface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Converting Raster layer back to vector shapefiles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endParaRPr lang="en-US" dirty="0">
              <a:solidFill>
                <a:srgbClr val="500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6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– </a:t>
            </a:r>
            <a:r>
              <a:rPr lang="en-US" dirty="0" err="1"/>
              <a:t>gis</a:t>
            </a:r>
            <a:r>
              <a:rPr lang="en-US" dirty="0"/>
              <a:t> tools and applications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11029615" cy="367830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Arial"/>
              </a:rPr>
              <a:t>GIS Tools and Applications: ArcMap</a:t>
            </a:r>
            <a:endParaRPr lang="en-US" sz="40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en-US" sz="3600" dirty="0">
                <a:solidFill>
                  <a:srgbClr val="000000"/>
                </a:solidFill>
                <a:latin typeface="Arial"/>
                <a:cs typeface="Arial"/>
              </a:rPr>
              <a:t>Combining Vector Risk Terrain &amp; Crime Data</a:t>
            </a:r>
          </a:p>
          <a:p>
            <a:pPr lvl="2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Spatial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 Join of crime data to risk area polygons, gives a count of the amount of crimes that occurred in each risk polygon</a:t>
            </a:r>
          </a:p>
          <a:p>
            <a:pPr lvl="2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Creating crime rate for each risk area polygon, using the crime count divided by the risk polygon area</a:t>
            </a:r>
          </a:p>
          <a:p>
            <a:endParaRPr lang="en-US" dirty="0">
              <a:solidFill>
                <a:srgbClr val="500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93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– statistical analysis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00250"/>
            <a:ext cx="11201400" cy="43211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/>
              </a:rPr>
              <a:t>Statistical Analysis </a:t>
            </a:r>
          </a:p>
          <a:p>
            <a:pPr lvl="1"/>
            <a:r>
              <a:rPr lang="en-US" sz="3600" dirty="0">
                <a:solidFill>
                  <a:srgbClr val="000000"/>
                </a:solidFill>
                <a:latin typeface="Arial"/>
              </a:rPr>
              <a:t>SPSS: Will be used to conduct an Independent Samples T Test</a:t>
            </a:r>
            <a:endParaRPr lang="en-US" sz="3600" dirty="0">
              <a:solidFill>
                <a:schemeClr val="tx1"/>
              </a:solidFill>
              <a:latin typeface="Arial"/>
            </a:endParaRPr>
          </a:p>
          <a:p>
            <a:pPr lvl="2"/>
            <a:r>
              <a:rPr lang="en-US" sz="3600" dirty="0" err="1">
                <a:solidFill>
                  <a:srgbClr val="000000"/>
                </a:solidFill>
                <a:latin typeface="Arial"/>
                <a:cs typeface="Arial"/>
              </a:rPr>
              <a:t>GridCode</a:t>
            </a:r>
            <a:r>
              <a:rPr lang="en-US" sz="3600" dirty="0">
                <a:solidFill>
                  <a:srgbClr val="000000"/>
                </a:solidFill>
                <a:latin typeface="Arial"/>
                <a:cs typeface="Arial"/>
              </a:rPr>
              <a:t>: Risk Grouping Variable</a:t>
            </a:r>
          </a:p>
          <a:p>
            <a:pPr lvl="2"/>
            <a:r>
              <a:rPr lang="en-US" sz="3600" dirty="0">
                <a:solidFill>
                  <a:srgbClr val="000000"/>
                </a:solidFill>
                <a:latin typeface="Arial"/>
                <a:cs typeface="Arial"/>
              </a:rPr>
              <a:t>Test Variable: Crime Rates</a:t>
            </a:r>
          </a:p>
          <a:p>
            <a:endParaRPr lang="en-US" dirty="0">
              <a:solidFill>
                <a:srgbClr val="50005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74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latin typeface="Gill Sans MT"/>
              </a:rPr>
              <a:t>Expected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90775"/>
            <a:ext cx="11029950" cy="410824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/>
              </a:rPr>
              <a:t>RTM will be an applicable tool for NYC </a:t>
            </a:r>
          </a:p>
          <a:p>
            <a:r>
              <a:rPr lang="en-US" sz="4000" dirty="0">
                <a:solidFill>
                  <a:srgbClr val="000000"/>
                </a:solidFill>
                <a:latin typeface="Arial"/>
              </a:rPr>
              <a:t>Burglaries, robberies, and aggravated assaults (felony assaults) will occur in areas deemed "Risky" by the RTM statistically more often than in the "non risky" areas</a:t>
            </a:r>
          </a:p>
          <a:p>
            <a:endParaRPr lang="en-US" sz="2800" dirty="0">
              <a:solidFill>
                <a:schemeClr val="tx1"/>
              </a:solidFill>
              <a:latin typeface="Arial"/>
            </a:endParaRPr>
          </a:p>
          <a:p>
            <a:endParaRPr lang="en-US" dirty="0">
              <a:solidFill>
                <a:srgbClr val="500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74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609850"/>
            <a:ext cx="11029615" cy="367830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May 2017: Data Collection</a:t>
            </a:r>
          </a:p>
          <a:p>
            <a:pPr lvl="1"/>
            <a:r>
              <a:rPr lang="en-US" sz="2400" dirty="0"/>
              <a:t>Obtain crime data and study area boundary polygons</a:t>
            </a:r>
          </a:p>
          <a:p>
            <a:pPr lvl="2"/>
            <a:r>
              <a:rPr lang="en-US" sz="2000" dirty="0"/>
              <a:t>Download 2016 Crime Data</a:t>
            </a:r>
          </a:p>
          <a:p>
            <a:pPr lvl="2"/>
            <a:r>
              <a:rPr lang="en-US" sz="2000" dirty="0"/>
              <a:t>Create 4 borough study area polygon shapefile from NYC Borough Boundaries shapefile</a:t>
            </a:r>
          </a:p>
          <a:p>
            <a:pPr lvl="1"/>
            <a:r>
              <a:rPr lang="en-US" sz="2200" dirty="0"/>
              <a:t>Obtain Risk Factor Data</a:t>
            </a:r>
          </a:p>
          <a:p>
            <a:pPr lvl="2"/>
            <a:r>
              <a:rPr lang="en-US" sz="2000" dirty="0"/>
              <a:t>Download, filter, and clean risk data for later geocoding</a:t>
            </a:r>
          </a:p>
          <a:p>
            <a:pPr lvl="2"/>
            <a:r>
              <a:rPr lang="en-US" sz="2000" dirty="0"/>
              <a:t>Geocode risk factor data</a:t>
            </a:r>
          </a:p>
          <a:p>
            <a:pPr lvl="1"/>
            <a:r>
              <a:rPr lang="en-US" sz="2200" dirty="0"/>
              <a:t>Compile prepared GIS datasets into a geodatabase for analysis in ArcMap</a:t>
            </a:r>
          </a:p>
          <a:p>
            <a:pPr marL="324000" lvl="1" indent="0">
              <a:buNone/>
            </a:pPr>
            <a:endParaRPr lang="en-US" sz="2200" dirty="0">
              <a:solidFill>
                <a:srgbClr val="3D3D3D"/>
              </a:solidFill>
            </a:endParaRP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7938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86000"/>
            <a:ext cx="11029950" cy="4572000"/>
          </a:xfrm>
        </p:spPr>
        <p:txBody>
          <a:bodyPr>
            <a:normAutofit/>
          </a:bodyPr>
          <a:lstStyle/>
          <a:p>
            <a:pPr lvl="1"/>
            <a:endParaRPr lang="en-US" sz="2200" dirty="0"/>
          </a:p>
          <a:p>
            <a:r>
              <a:rPr lang="en-US" sz="2400" dirty="0"/>
              <a:t>June 2017: Vector Geoprocessing</a:t>
            </a:r>
          </a:p>
          <a:p>
            <a:pPr lvl="1"/>
            <a:r>
              <a:rPr lang="en-US" sz="2200" dirty="0"/>
              <a:t>Merge bus files together to create master bus file</a:t>
            </a:r>
          </a:p>
          <a:p>
            <a:pPr lvl="1"/>
            <a:r>
              <a:rPr lang="en-US" sz="2200" dirty="0"/>
              <a:t>Geocode public high school locations</a:t>
            </a:r>
          </a:p>
          <a:p>
            <a:pPr lvl="1"/>
            <a:r>
              <a:rPr lang="en-US" sz="2200" dirty="0"/>
              <a:t>Geocode banks locations</a:t>
            </a:r>
            <a:endParaRPr lang="en-US" sz="2200" dirty="0">
              <a:solidFill>
                <a:srgbClr val="3D3D3D"/>
              </a:solidFill>
            </a:endParaRPr>
          </a:p>
          <a:p>
            <a:pPr lvl="1"/>
            <a:r>
              <a:rPr lang="en-US" sz="2200" dirty="0"/>
              <a:t>Geocode pawn shop locations</a:t>
            </a:r>
          </a:p>
          <a:p>
            <a:pPr lvl="1"/>
            <a:r>
              <a:rPr lang="en-US" sz="2200" dirty="0"/>
              <a:t>Geocode drug dealing locations</a:t>
            </a:r>
          </a:p>
          <a:p>
            <a:pPr lvl="1"/>
            <a:r>
              <a:rPr lang="en-US" sz="2200" dirty="0"/>
              <a:t>Geocode night club venues</a:t>
            </a:r>
          </a:p>
          <a:p>
            <a:pPr lvl="1"/>
            <a:r>
              <a:rPr lang="en-US" sz="2200" dirty="0"/>
              <a:t>Create spatial influence buffers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4" name="Right Brace 3"/>
          <p:cNvSpPr/>
          <p:nvPr/>
        </p:nvSpPr>
        <p:spPr>
          <a:xfrm>
            <a:off x="6391275" y="2990850"/>
            <a:ext cx="280712" cy="2326669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81825" y="3268882"/>
            <a:ext cx="3679825" cy="1569660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Gill Sans MT"/>
              </a:rPr>
              <a:t>Columbia University provides </a:t>
            </a:r>
            <a:r>
              <a:rPr lang="en-US" sz="2400" dirty="0">
                <a:solidFill>
                  <a:srgbClr val="000000"/>
                </a:solidFill>
                <a:latin typeface="Gill Sans MT"/>
                <a:hlinkClick r:id="rId3"/>
              </a:rPr>
              <a:t>a LION address locator for NYC</a:t>
            </a:r>
            <a:r>
              <a:rPr lang="en-US" sz="2400" dirty="0">
                <a:solidFill>
                  <a:srgbClr val="000000"/>
                </a:solidFill>
                <a:latin typeface="Gill Sans MT"/>
              </a:rPr>
              <a:t> streets, updated in 2015</a:t>
            </a:r>
            <a:endParaRPr lang="en-US" sz="2800" dirty="0">
              <a:solidFill>
                <a:srgbClr val="00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7197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924050"/>
            <a:ext cx="11029950" cy="48753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Introduction &amp; Purpose of the Study</a:t>
            </a:r>
            <a:endParaRPr lang="en-US" sz="3200" dirty="0">
              <a:solidFill>
                <a:srgbClr val="3D3D3D"/>
              </a:solidFill>
              <a:latin typeface="Gill Sans MT"/>
            </a:endParaRPr>
          </a:p>
          <a:p>
            <a:r>
              <a:rPr lang="en-US" sz="3000" dirty="0"/>
              <a:t>Literature Review</a:t>
            </a:r>
          </a:p>
          <a:p>
            <a:r>
              <a:rPr lang="en-US" sz="3200" dirty="0"/>
              <a:t>Methodology</a:t>
            </a:r>
          </a:p>
          <a:p>
            <a:r>
              <a:rPr lang="en-US" sz="3200" dirty="0"/>
              <a:t>Expected Results</a:t>
            </a:r>
          </a:p>
          <a:p>
            <a:r>
              <a:rPr lang="en-US" sz="3000" dirty="0"/>
              <a:t>Projected Timeline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2333625"/>
            <a:ext cx="11029950" cy="4590435"/>
          </a:xfrm>
        </p:spPr>
        <p:txBody>
          <a:bodyPr>
            <a:normAutofit lnSpcReduction="10000"/>
          </a:bodyPr>
          <a:lstStyle/>
          <a:p>
            <a:pPr marL="324000" lvl="1" indent="0">
              <a:buNone/>
            </a:pPr>
            <a:endParaRPr lang="en-US" sz="2200" dirty="0">
              <a:latin typeface="Gill Sans MT"/>
            </a:endParaRPr>
          </a:p>
          <a:p>
            <a:r>
              <a:rPr lang="en-US" sz="2400" dirty="0">
                <a:latin typeface="Gill Sans MT"/>
              </a:rPr>
              <a:t>July 2017: Raster Processing &amp; Risk Layer Analysis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Converting buffer vector files to raster files 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Using Raster Calculator to create the risk terrain surfaces 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Converting Raster layer back to vector shapefiles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Combining Vector Risk Terrain &amp; Crime Data 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Spatial Join of crime data to risk area polygons, gives a count of the amount of crimes that occurred in each risk polygon 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Creating crime rate for each risk area polygon, using the crime count divided by the risk polygon area </a:t>
            </a:r>
          </a:p>
          <a:p>
            <a:pPr lvl="1"/>
            <a:endParaRPr lang="en-US" sz="2200" dirty="0">
              <a:solidFill>
                <a:srgbClr val="3D3D3D"/>
              </a:solidFill>
              <a:latin typeface="Gill Sans MT"/>
            </a:endParaRPr>
          </a:p>
          <a:p>
            <a:pPr lvl="1"/>
            <a:endParaRPr lang="en-US" sz="2200" dirty="0">
              <a:solidFill>
                <a:srgbClr val="3D3D3D"/>
              </a:solidFill>
              <a:latin typeface="Gill Sans MT"/>
            </a:endParaRPr>
          </a:p>
          <a:p>
            <a:pPr lvl="1"/>
            <a:endParaRPr lang="en-US" sz="2200" dirty="0">
              <a:solidFill>
                <a:srgbClr val="3D3D3D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0374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/>
                <a:cs typeface="Arial"/>
              </a:rPr>
              <a:t>August 2017: Statistical Analysis </a:t>
            </a:r>
          </a:p>
          <a:p>
            <a:pPr lvl="1"/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SPSS: Will be used to conduct an Independent Samples T Test </a:t>
            </a:r>
          </a:p>
          <a:p>
            <a:pPr lvl="2"/>
            <a:r>
              <a:rPr lang="en-US" sz="2800" dirty="0" err="1">
                <a:solidFill>
                  <a:schemeClr val="tx1"/>
                </a:solidFill>
                <a:latin typeface="Arial"/>
                <a:cs typeface="Arial"/>
              </a:rPr>
              <a:t>GridCode</a:t>
            </a: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: Risk Grouping Variable 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Test Variable: Crime Rate</a:t>
            </a:r>
          </a:p>
          <a:p>
            <a:pPr lvl="2"/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Evaluate results using </a:t>
            </a:r>
            <a:r>
              <a:rPr lang="en-US" sz="2800" dirty="0" err="1">
                <a:solidFill>
                  <a:srgbClr val="000000"/>
                </a:solidFill>
                <a:latin typeface="Arial"/>
                <a:cs typeface="Arial"/>
              </a:rPr>
              <a:t>Levene's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 Test for Equality</a:t>
            </a:r>
          </a:p>
          <a:p>
            <a:endParaRPr lang="en-US" dirty="0">
              <a:solidFill>
                <a:srgbClr val="3D3D3D"/>
              </a:solidFill>
              <a:latin typeface="Gill Sans M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196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50" y="1946206"/>
            <a:ext cx="11780288" cy="4680019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</a:rPr>
              <a:t>September &amp; October 2017: Final Preparation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</a:rPr>
              <a:t>Revisions and edits after advisor and peer feedback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</a:rPr>
              <a:t>November 2017: Conference Presentation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</a:rPr>
              <a:t>Present at The American Society of Criminology Annual Meeting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</a:rPr>
              <a:t>Theme: </a:t>
            </a:r>
            <a:r>
              <a:rPr lang="en-US" sz="2000" b="1" i="1" dirty="0">
                <a:solidFill>
                  <a:srgbClr val="000000"/>
                </a:solidFill>
              </a:rPr>
              <a:t>Crime, Legitimacy and Reform: Fifty Years after the President's Commission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November 15-18, 2017, Philadelphia PA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</a:rPr>
              <a:t>December 2017: Final Capstone Paper Submission</a:t>
            </a:r>
          </a:p>
          <a:p>
            <a:pPr lvl="1"/>
            <a:endParaRPr lang="en-US" sz="2200" dirty="0">
              <a:solidFill>
                <a:srgbClr val="3D3D3D"/>
              </a:solidFill>
            </a:endParaRP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277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Questions/Comments/Concerns?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150869"/>
            <a:ext cx="11029950" cy="451821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Caplan et al. 2014 </a:t>
            </a:r>
            <a:r>
              <a:rPr lang="en-US" dirty="0">
                <a:solidFill>
                  <a:srgbClr val="000000"/>
                </a:solidFill>
                <a:latin typeface="Calibri"/>
                <a:hlinkClick r:id="rId3"/>
              </a:rPr>
              <a:t>https://crimemapping.info/article/risk-terrain-modeling-strategic-tactical-action/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  </a:t>
            </a:r>
          </a:p>
          <a:p>
            <a:r>
              <a:rPr lang="en-US" dirty="0">
                <a:solidFill>
                  <a:schemeClr val="tx1"/>
                </a:solidFill>
                <a:latin typeface="Calibri"/>
              </a:rPr>
              <a:t>Caplan and Kennedy, </a:t>
            </a:r>
            <a:r>
              <a:rPr lang="en-US" dirty="0" err="1">
                <a:solidFill>
                  <a:schemeClr val="tx1"/>
                </a:solidFill>
                <a:latin typeface="Calibri"/>
              </a:rPr>
              <a:t>n.d.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 </a:t>
            </a:r>
            <a:r>
              <a:rPr lang="en-US" i="1" dirty="0">
                <a:solidFill>
                  <a:schemeClr val="tx1"/>
                </a:solidFill>
                <a:latin typeface="Calibri"/>
              </a:rPr>
              <a:t>Risk Terrain Modeling Compendium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  </a:t>
            </a:r>
          </a:p>
          <a:p>
            <a:r>
              <a:rPr lang="en-US" dirty="0">
                <a:solidFill>
                  <a:schemeClr val="tx1"/>
                </a:solidFill>
                <a:latin typeface="Calibri"/>
              </a:rPr>
              <a:t>Caplan and Kennedy 2012 A theory of risky places. Retrieved from   </a:t>
            </a:r>
            <a:r>
              <a:rPr lang="en-US" dirty="0">
                <a:solidFill>
                  <a:schemeClr val="tx1"/>
                </a:solidFill>
                <a:latin typeface="Calibri"/>
                <a:hlinkClick r:id="rId4"/>
              </a:rPr>
              <a:t>http://www.rutgerscps.org/uploads/2/7/3/7/27370595/risktheorybrief_web.pdf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  </a:t>
            </a:r>
          </a:p>
          <a:p>
            <a:r>
              <a:rPr lang="en-US" dirty="0">
                <a:solidFill>
                  <a:srgbClr val="3D3D3D"/>
                </a:solidFill>
                <a:latin typeface="Gill Sans MT"/>
              </a:rPr>
              <a:t>Drucker, J. (2011, Mar). Risk factors of aggravated assault. </a:t>
            </a:r>
            <a:r>
              <a:rPr lang="en-US" i="1" dirty="0">
                <a:solidFill>
                  <a:srgbClr val="3D3D3D"/>
                </a:solidFill>
                <a:latin typeface="Gill Sans MT"/>
              </a:rPr>
              <a:t>RTM Insights</a:t>
            </a:r>
            <a:r>
              <a:rPr lang="en-US" dirty="0">
                <a:solidFill>
                  <a:srgbClr val="3D3D3D"/>
                </a:solidFill>
                <a:latin typeface="Gill Sans MT"/>
              </a:rPr>
              <a:t> </a:t>
            </a:r>
          </a:p>
          <a:p>
            <a:r>
              <a:rPr lang="en-US" dirty="0" err="1">
                <a:solidFill>
                  <a:srgbClr val="3D3D3D"/>
                </a:solidFill>
                <a:latin typeface="Gill Sans MT"/>
              </a:rPr>
              <a:t>Drawve</a:t>
            </a:r>
            <a:r>
              <a:rPr lang="en-US" dirty="0">
                <a:solidFill>
                  <a:srgbClr val="3D3D3D"/>
                </a:solidFill>
                <a:latin typeface="Gill Sans MT"/>
              </a:rPr>
              <a:t>, G. and Barnum, J. D. (2017). Place-based risk factors for aggravated assault across police divisions in Little Rock, Arkansas. </a:t>
            </a:r>
            <a:r>
              <a:rPr lang="en-US" i="1" dirty="0">
                <a:solidFill>
                  <a:srgbClr val="3D3D3D"/>
                </a:solidFill>
                <a:latin typeface="Gill Sans MT"/>
              </a:rPr>
              <a:t>Journal of Crime and Justice</a:t>
            </a:r>
            <a:r>
              <a:rPr lang="en-US" dirty="0">
                <a:solidFill>
                  <a:srgbClr val="3D3D3D"/>
                </a:solidFill>
                <a:latin typeface="Gill Sans MT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Calibri"/>
              </a:rPr>
              <a:t>Eversley, M. (2017, Jan. 4) NYC sees historic drop in crime. Retrieved from </a:t>
            </a:r>
            <a:r>
              <a:rPr lang="en-US" dirty="0">
                <a:solidFill>
                  <a:schemeClr val="tx1"/>
                </a:solidFill>
                <a:latin typeface="Calibri"/>
                <a:hlinkClick r:id="rId5"/>
              </a:rPr>
              <a:t>https://www.usatoday.com/story/news/2017/01/04/nyc-sees-historic-drop-crime/96179104/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 </a:t>
            </a:r>
          </a:p>
          <a:p>
            <a:r>
              <a:rPr lang="en-US" dirty="0" err="1">
                <a:solidFill>
                  <a:schemeClr val="tx1"/>
                </a:solidFill>
                <a:latin typeface="Calibri"/>
              </a:rPr>
              <a:t>Gaziarifoglu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, Y. (2010, October). Risk factors of street robbery. Retrieved from </a:t>
            </a:r>
            <a:r>
              <a:rPr lang="en-US" dirty="0">
                <a:solidFill>
                  <a:schemeClr val="tx1"/>
                </a:solidFill>
                <a:latin typeface="Calibri"/>
                <a:hlinkClick r:id="rId6"/>
              </a:rPr>
              <a:t>http://www.rutgerscps.org/uploads/2/7/3/7/27370595/robberyrisks.pdf</a:t>
            </a:r>
          </a:p>
          <a:p>
            <a:r>
              <a:rPr lang="en-US" dirty="0">
                <a:solidFill>
                  <a:schemeClr val="tx1"/>
                </a:solidFill>
                <a:latin typeface="Calibri"/>
                <a:hlinkClick r:id="" action="ppaction://noaction"/>
              </a:rPr>
              <a:t>Kennedy, L. W. (2015, October). Crime prediction using risk terrain modeling: Thinking spatially about crime and behavior settings. Retrieved from </a:t>
            </a:r>
            <a:r>
              <a:rPr lang="en-US" dirty="0">
                <a:solidFill>
                  <a:schemeClr val="tx1"/>
                </a:solidFill>
                <a:latin typeface="Calibri"/>
                <a:hlinkClick r:id="rId7"/>
              </a:rPr>
              <a:t>http://www.crime-prevention-intl.org/fileadmin/user_upload/Evenements/Observatory_meeting_2015/Les_Kennedy.pdf</a:t>
            </a: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3D3D3D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876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0"/>
            <a:ext cx="11029950" cy="4797295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r>
              <a:rPr lang="en-US" dirty="0" err="1">
                <a:solidFill>
                  <a:schemeClr val="tx1"/>
                </a:solidFill>
                <a:latin typeface="Calibri"/>
              </a:rPr>
              <a:t>Moreto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, W. D. (2010). Applying risk terrain modeling to urban residential burglary in Newark, NJ. Retrieved from </a:t>
            </a:r>
            <a:r>
              <a:rPr lang="en-US" dirty="0">
                <a:solidFill>
                  <a:schemeClr val="tx1"/>
                </a:solidFill>
                <a:latin typeface="Calibri"/>
                <a:hlinkClick r:id="rId3"/>
              </a:rPr>
              <a:t>http://www.rutgerscps.org/uploads/2/7/3/7/27370595/burglaryrtm_casestudy_brief.pdf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 </a:t>
            </a:r>
          </a:p>
          <a:p>
            <a:r>
              <a:rPr lang="en-US" dirty="0">
                <a:solidFill>
                  <a:schemeClr val="tx1"/>
                </a:solidFill>
                <a:latin typeface="Calibri"/>
              </a:rPr>
              <a:t>NYPD (</a:t>
            </a:r>
            <a:r>
              <a:rPr lang="en-US" dirty="0" err="1">
                <a:solidFill>
                  <a:schemeClr val="tx1"/>
                </a:solidFill>
                <a:latin typeface="Calibri"/>
              </a:rPr>
              <a:t>n.d.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) Seven major felony offenses. Retrieved from </a:t>
            </a:r>
            <a:r>
              <a:rPr lang="en-US" dirty="0">
                <a:solidFill>
                  <a:schemeClr val="tx1"/>
                </a:solidFill>
                <a:latin typeface="Calibri"/>
                <a:hlinkClick r:id="rId4"/>
              </a:rPr>
              <a:t>http://www.nyc.gov/html/nypd/downloads/pdf/analysis_and_planning/seven_major_felony_offenses_2000_2015.pdf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 </a:t>
            </a:r>
          </a:p>
          <a:p>
            <a:r>
              <a:rPr lang="en-US" dirty="0">
                <a:solidFill>
                  <a:schemeClr val="tx1"/>
                </a:solidFill>
                <a:latin typeface="Calibri"/>
              </a:rPr>
              <a:t>Pollak, M. (2006, Sept. 17). Knowing the distance. Retrieved from </a:t>
            </a:r>
            <a:r>
              <a:rPr lang="en-US" dirty="0">
                <a:solidFill>
                  <a:schemeClr val="tx1"/>
                </a:solidFill>
                <a:latin typeface="Calibri"/>
                <a:hlinkClick r:id="rId5"/>
              </a:rPr>
              <a:t>http://www.nytimes.com/2006/09/17/nyregion/thecity/17fyi.html?_r=0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 </a:t>
            </a:r>
          </a:p>
          <a:p>
            <a:r>
              <a:rPr lang="en-US" dirty="0">
                <a:solidFill>
                  <a:srgbClr val="3D3D3D"/>
                </a:solidFill>
                <a:latin typeface="Gill Sans MT"/>
              </a:rPr>
              <a:t>Rutgers Center on Public Security. (2014). Risk terrain modeling: A case study of robbery in Kansas City, MO. Retrieved from </a:t>
            </a:r>
            <a:r>
              <a:rPr lang="en-US" dirty="0">
                <a:solidFill>
                  <a:schemeClr val="tx1"/>
                </a:solidFill>
                <a:latin typeface="Gill Sans MT"/>
                <a:hlinkClick r:id="rId6"/>
              </a:rPr>
              <a:t>http://www.riskterrainmodeling.com/uploads/2/6/2/0/26205659/kcpd_robberyrtmbrief.pdf</a:t>
            </a:r>
          </a:p>
          <a:p>
            <a:r>
              <a:rPr lang="en-US" dirty="0">
                <a:solidFill>
                  <a:srgbClr val="3D3D3D"/>
                </a:solidFill>
                <a:latin typeface="Gill Sans MT"/>
              </a:rPr>
              <a:t>Sytsma, V. (2011, May). A pilot application of Risk Terrain Modeling: Aggravated assault in Newark, NJ.</a:t>
            </a:r>
            <a:r>
              <a:rPr lang="en-US" dirty="0">
                <a:solidFill>
                  <a:srgbClr val="000000"/>
                </a:solidFill>
                <a:latin typeface="Gill Sans MT"/>
              </a:rPr>
              <a:t> Retrieved from </a:t>
            </a:r>
            <a:r>
              <a:rPr lang="en-US" dirty="0">
                <a:solidFill>
                  <a:schemeClr val="tx1"/>
                </a:solidFill>
                <a:latin typeface="Gill Sans MT"/>
                <a:hlinkClick r:id="rId7"/>
              </a:rPr>
              <a:t>http://www.rutgerscps.org/uploads/2/7/3/7/27370595/aggassaultrtm_casestudy_brief.pdf</a:t>
            </a:r>
          </a:p>
          <a:p>
            <a:r>
              <a:rPr lang="en-US" dirty="0">
                <a:solidFill>
                  <a:srgbClr val="3D3D3D"/>
                </a:solidFill>
                <a:latin typeface="Gill Sans MT"/>
              </a:rPr>
              <a:t>Toomey, M. and Kennedy, L.W. (2011, Apr. 29). An analysis of modern early warning systems: How might Risk-Terrain Modeling contribute to the development of an optimal system? Retrieved from </a:t>
            </a:r>
            <a:r>
              <a:rPr lang="en-US" dirty="0">
                <a:solidFill>
                  <a:schemeClr val="tx1"/>
                </a:solidFill>
                <a:latin typeface="Gill Sans MT"/>
                <a:hlinkClick r:id="rId8"/>
              </a:rPr>
              <a:t>http://www.rutgerscps.org/uploads/2/7/3/7/27370595/earlywarningsystems_workingpaper.pdf</a:t>
            </a:r>
          </a:p>
          <a:p>
            <a:r>
              <a:rPr lang="en-US" dirty="0" err="1">
                <a:solidFill>
                  <a:schemeClr val="tx1"/>
                </a:solidFill>
                <a:latin typeface="Calibri"/>
              </a:rPr>
              <a:t>Weisburd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, D., Groff, E. R., and Yang, S. (2014). The importance of both opportunity and social disorganization theory in a future research agenda to advance criminological theory and crime prevention at places. </a:t>
            </a:r>
            <a:r>
              <a:rPr lang="en-US" i="1" dirty="0">
                <a:solidFill>
                  <a:schemeClr val="tx1"/>
                </a:solidFill>
                <a:latin typeface="Calibri"/>
              </a:rPr>
              <a:t>The Journal of Research in Crime and Delinquency, 5</a:t>
            </a:r>
            <a:r>
              <a:rPr lang="en-US" dirty="0">
                <a:solidFill>
                  <a:schemeClr val="tx1"/>
                </a:solidFill>
                <a:latin typeface="Calibri"/>
              </a:rPr>
              <a:t>(4), 499-508. </a:t>
            </a:r>
          </a:p>
          <a:p>
            <a:endParaRPr lang="en-US" dirty="0">
              <a:solidFill>
                <a:srgbClr val="000000"/>
              </a:solidFill>
              <a:latin typeface="Calibri"/>
            </a:endParaRPr>
          </a:p>
          <a:p>
            <a:endParaRPr lang="en-US" dirty="0">
              <a:solidFill>
                <a:srgbClr val="3D3D3D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2786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why </a:t>
            </a:r>
            <a:r>
              <a:rPr lang="en-US" dirty="0" err="1"/>
              <a:t>Nyc</a:t>
            </a:r>
            <a:r>
              <a:rPr lang="en-US" dirty="0"/>
              <a:t> &amp; why now? </a:t>
            </a:r>
            <a:endParaRPr lang="en-US" dirty="0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70075"/>
            <a:ext cx="11523008" cy="479882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Gill Sans MT"/>
              </a:rPr>
              <a:t>In 2015 the NYPD released its crime complaint data geocoded at the street level in a user-friendly format on NYC Open Data</a:t>
            </a:r>
            <a:endParaRPr lang="en-US" sz="2800" dirty="0">
              <a:solidFill>
                <a:schemeClr val="tx1"/>
              </a:solidFill>
              <a:latin typeface="Gill Sans MT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latin typeface="Gill Sans MT"/>
              </a:rPr>
              <a:t>Overlay crime, environmental, and sociodemographic data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Gill Sans MT"/>
              </a:rPr>
              <a:t>Study of NYC, the largest city (by population) in America, adds to the literature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Gill Sans MT"/>
              </a:rPr>
              <a:t>Making data accessible by and understandable for the public</a:t>
            </a:r>
          </a:p>
          <a:p>
            <a:pPr lvl="1"/>
            <a:endParaRPr lang="en-US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17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– overall purpose </a:t>
            </a:r>
            <a:endParaRPr lang="en-US" dirty="0">
              <a:solidFill>
                <a:srgbClr val="FFFFFF"/>
              </a:solidFill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782763"/>
            <a:ext cx="11278734" cy="46116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400" dirty="0">
              <a:solidFill>
                <a:srgbClr val="000000"/>
              </a:solidFill>
              <a:latin typeface="Gill Sans MT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000000"/>
                </a:solidFill>
                <a:latin typeface="Gill Sans MT"/>
              </a:rPr>
              <a:t>Explore</a:t>
            </a:r>
            <a:r>
              <a:rPr lang="en-US" sz="4400" dirty="0">
                <a:solidFill>
                  <a:schemeClr val="tx1"/>
                </a:solidFill>
                <a:latin typeface="Gill Sans MT"/>
              </a:rPr>
              <a:t> the validity of risk terrain modeling-based policing in New York City's Bronx, Kings, Queens, and New York counties.</a:t>
            </a:r>
            <a:endParaRPr lang="en-US" sz="4800" dirty="0">
              <a:solidFill>
                <a:schemeClr val="tx1"/>
              </a:solidFill>
              <a:latin typeface="Gill Sans MT"/>
            </a:endParaRPr>
          </a:p>
          <a:p>
            <a:pPr marL="630000" lvl="2" indent="0" algn="ctr">
              <a:buNone/>
            </a:pPr>
            <a:endParaRPr lang="en-US" sz="3600" dirty="0">
              <a:solidFill>
                <a:schemeClr val="tx1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05980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Terrain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2195286"/>
            <a:ext cx="11029950" cy="4746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  <a:latin typeface="Gill Sans MT"/>
              </a:rPr>
              <a:t>Risk Terrain Modeling, “an approach to spatial risk analysis...is used to identify risks that come from features of a landscape and model how they co-locate to create unique behavior settings for crime” (Kennedy &amp; Caplan, Rutgers University). </a:t>
            </a:r>
            <a:endParaRPr lang="en-US" sz="4800" dirty="0">
              <a:solidFill>
                <a:srgbClr val="3D3D3D"/>
              </a:solidFill>
              <a:latin typeface="Gill Sans MT"/>
            </a:endParaRPr>
          </a:p>
          <a:p>
            <a:pPr lvl="2"/>
            <a:endParaRPr lang="en-US" sz="2800" dirty="0">
              <a:solidFill>
                <a:schemeClr val="tx1"/>
              </a:solidFill>
              <a:latin typeface="Gill Sans MT"/>
            </a:endParaRPr>
          </a:p>
          <a:p>
            <a:endParaRPr lang="en-US" dirty="0">
              <a:solidFill>
                <a:srgbClr val="500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38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Theoretical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81225"/>
            <a:ext cx="11762481" cy="3920317"/>
          </a:xfrm>
        </p:spPr>
        <p:txBody>
          <a:bodyPr>
            <a:noAutofit/>
          </a:bodyPr>
          <a:lstStyle/>
          <a:p>
            <a:pPr lvl="1"/>
            <a:r>
              <a:rPr lang="en-US" sz="2800" b="1" dirty="0">
                <a:solidFill>
                  <a:srgbClr val="000000"/>
                </a:solidFill>
                <a:latin typeface="Gill Sans MT"/>
              </a:rPr>
              <a:t>Social Disorganization Theory</a:t>
            </a:r>
            <a:r>
              <a:rPr lang="en-US" sz="2800" dirty="0">
                <a:solidFill>
                  <a:srgbClr val="000000"/>
                </a:solidFill>
                <a:latin typeface="Gill Sans MT"/>
              </a:rPr>
              <a:t>: lack of bonding in community leads to lack of concern about crimes occurring in the area; high residential turnover – who should be here vs who shouldn't be here?</a:t>
            </a:r>
          </a:p>
          <a:p>
            <a:pPr lvl="1"/>
            <a:r>
              <a:rPr lang="en-US" sz="2800" b="1" dirty="0">
                <a:solidFill>
                  <a:srgbClr val="000000"/>
                </a:solidFill>
                <a:latin typeface="Gill Sans MT"/>
              </a:rPr>
              <a:t>Routine Activities</a:t>
            </a:r>
            <a:r>
              <a:rPr lang="en-US" sz="2800" dirty="0">
                <a:solidFill>
                  <a:srgbClr val="000000"/>
                </a:solidFill>
                <a:latin typeface="Gill Sans MT"/>
              </a:rPr>
              <a:t>: everyone has their daily routine activities and in the course of those activities, the paths of offenders and victims do cross.</a:t>
            </a:r>
            <a:endParaRPr lang="en-US" sz="2800" dirty="0">
              <a:solidFill>
                <a:schemeClr val="tx1"/>
              </a:solidFill>
              <a:latin typeface="Gill Sans MT"/>
            </a:endParaRPr>
          </a:p>
          <a:p>
            <a:pPr lvl="1"/>
            <a:r>
              <a:rPr lang="en-US" sz="2800" b="1" dirty="0">
                <a:solidFill>
                  <a:srgbClr val="000000"/>
                </a:solidFill>
                <a:latin typeface="Gill Sans MT"/>
              </a:rPr>
              <a:t>Crime Pattern Theory</a:t>
            </a:r>
            <a:r>
              <a:rPr lang="en-US" sz="2800" dirty="0">
                <a:solidFill>
                  <a:srgbClr val="000000"/>
                </a:solidFill>
                <a:latin typeface="Gill Sans MT"/>
              </a:rPr>
              <a:t>: majority of crimes occur in a minority of areas. There is a pattern to crime occurrences, and at certain times and in certain places the co-location of necessary crime elements are more likely to occur.</a:t>
            </a:r>
          </a:p>
        </p:txBody>
      </p:sp>
    </p:spTree>
    <p:extLst>
      <p:ext uri="{BB962C8B-B14F-4D97-AF65-F5344CB8AC3E}">
        <p14:creationId xmlns:p14="http://schemas.microsoft.com/office/powerpoint/2010/main" val="41548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lit review 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854679"/>
            <a:ext cx="11523663" cy="5004958"/>
          </a:xfrm>
        </p:spPr>
        <p:txBody>
          <a:bodyPr>
            <a:noAutofit/>
          </a:bodyPr>
          <a:lstStyle/>
          <a:p>
            <a:pPr lvl="1"/>
            <a:r>
              <a:rPr lang="en-US" sz="3200" dirty="0">
                <a:solidFill>
                  <a:schemeClr val="tx1"/>
                </a:solidFill>
                <a:latin typeface="Gill Sans MT"/>
              </a:rPr>
              <a:t>Previous use of RTM include: Newark, NJ; Kansas City, MO; and Chicago, IL </a:t>
            </a:r>
          </a:p>
          <a:p>
            <a:pPr lvl="2"/>
            <a:r>
              <a:rPr lang="en-US" sz="3200" dirty="0">
                <a:solidFill>
                  <a:schemeClr val="tx1"/>
                </a:solidFill>
              </a:rPr>
              <a:t>Environmental and sociodemographic factors influence future risk of the occurrence of certain types of criminal events</a:t>
            </a:r>
          </a:p>
          <a:p>
            <a:pPr lvl="2"/>
            <a:r>
              <a:rPr lang="en-US" sz="3200" dirty="0">
                <a:solidFill>
                  <a:schemeClr val="tx1"/>
                </a:solidFill>
                <a:latin typeface="Gill Sans MT"/>
              </a:rPr>
              <a:t>Research results = basis for a "risk-based" approach to policing </a:t>
            </a:r>
            <a:endParaRPr lang="en-US" sz="3200" dirty="0">
              <a:solidFill>
                <a:srgbClr val="000000"/>
              </a:solidFill>
              <a:latin typeface="Gill Sans MT"/>
            </a:endParaRPr>
          </a:p>
          <a:p>
            <a:pPr lvl="1"/>
            <a:r>
              <a:rPr lang="en-US" sz="3200" dirty="0">
                <a:solidFill>
                  <a:schemeClr val="tx1"/>
                </a:solidFill>
                <a:latin typeface="Gill Sans MT"/>
              </a:rPr>
              <a:t>Several factors associated with the increased likelihood for each crime, but specific factors vary by crime type.</a:t>
            </a:r>
          </a:p>
        </p:txBody>
      </p:sp>
    </p:spTree>
    <p:extLst>
      <p:ext uri="{BB962C8B-B14F-4D97-AF65-F5344CB8AC3E}">
        <p14:creationId xmlns:p14="http://schemas.microsoft.com/office/powerpoint/2010/main" val="12349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Aggravated assault (felony assault)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56" y="1971675"/>
            <a:ext cx="11029950" cy="4251589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>
              <a:solidFill>
                <a:schemeClr val="tx1"/>
              </a:solidFill>
              <a:latin typeface="Gill Sans MT"/>
            </a:endParaRPr>
          </a:p>
          <a:p>
            <a:r>
              <a:rPr lang="en-US" sz="3000" b="1" dirty="0">
                <a:solidFill>
                  <a:schemeClr val="tx1"/>
                </a:solidFill>
                <a:latin typeface="Arial"/>
              </a:rPr>
              <a:t>Liquor Stores </a:t>
            </a:r>
            <a:r>
              <a:rPr lang="en-US" sz="3000" dirty="0">
                <a:solidFill>
                  <a:schemeClr val="tx1"/>
                </a:solidFill>
                <a:latin typeface="Arial"/>
              </a:rPr>
              <a:t>– alcohol consumption -&gt; poor decision-making, spatial influence of 864 feet </a:t>
            </a:r>
            <a:endParaRPr lang="en-US" sz="3400" dirty="0">
              <a:solidFill>
                <a:schemeClr val="tx1"/>
              </a:solidFill>
              <a:latin typeface="Arial"/>
            </a:endParaRPr>
          </a:p>
          <a:p>
            <a:r>
              <a:rPr lang="en-US" sz="3000" b="1" dirty="0">
                <a:solidFill>
                  <a:srgbClr val="000000"/>
                </a:solidFill>
                <a:latin typeface="Arial"/>
              </a:rPr>
              <a:t>Bus stops</a:t>
            </a:r>
            <a:r>
              <a:rPr lang="en-US" sz="3000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en-US" sz="3000" dirty="0">
                <a:solidFill>
                  <a:schemeClr val="tx1"/>
                </a:solidFill>
                <a:latin typeface="Arial"/>
              </a:rPr>
              <a:t>act as public transportation hubs, allowing access to and escape from crime scene, spatial influence of 1728</a:t>
            </a:r>
            <a:r>
              <a:rPr lang="en-US" sz="3000" dirty="0">
                <a:solidFill>
                  <a:srgbClr val="000000"/>
                </a:solidFill>
                <a:latin typeface="Arial"/>
              </a:rPr>
              <a:t> feet</a:t>
            </a:r>
          </a:p>
          <a:p>
            <a:r>
              <a:rPr lang="en-US" sz="3000" b="1" dirty="0">
                <a:solidFill>
                  <a:srgbClr val="000000"/>
                </a:solidFill>
                <a:latin typeface="Arial"/>
              </a:rPr>
              <a:t>Locations of public High schools </a:t>
            </a:r>
            <a:r>
              <a:rPr lang="en-US" sz="3000" dirty="0">
                <a:solidFill>
                  <a:srgbClr val="000000"/>
                </a:solidFill>
                <a:latin typeface="Arial"/>
              </a:rPr>
              <a:t>– presence of vulnerable targets and potential offenders whose decision-making and self-control skills not fully developed, spatial</a:t>
            </a:r>
            <a:r>
              <a:rPr lang="en-US" sz="3000" dirty="0">
                <a:solidFill>
                  <a:schemeClr val="tx1"/>
                </a:solidFill>
                <a:latin typeface="Arial"/>
              </a:rPr>
              <a:t> influence of 216</a:t>
            </a:r>
            <a:r>
              <a:rPr lang="en-US" sz="3000" dirty="0">
                <a:solidFill>
                  <a:srgbClr val="000000"/>
                </a:solidFill>
                <a:latin typeface="Arial"/>
              </a:rPr>
              <a:t> feet</a:t>
            </a:r>
          </a:p>
          <a:p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82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burglary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24125"/>
            <a:ext cx="11029615" cy="3678303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tx1"/>
                </a:solidFill>
                <a:latin typeface="Arial"/>
              </a:rPr>
              <a:t>Public Housing Developments</a:t>
            </a:r>
            <a:r>
              <a:rPr lang="en-US" sz="3000" dirty="0">
                <a:solidFill>
                  <a:schemeClr val="tx1"/>
                </a:solidFill>
                <a:latin typeface="Arial"/>
              </a:rPr>
              <a:t> – the physical embodiment of the social disorganization concept, spatial influence 300ft</a:t>
            </a:r>
            <a:endParaRPr lang="en-US" sz="3400" i="1" dirty="0">
              <a:solidFill>
                <a:schemeClr val="tx1"/>
              </a:solidFill>
              <a:latin typeface="Arial"/>
            </a:endParaRPr>
          </a:p>
          <a:p>
            <a:r>
              <a:rPr lang="en-US" sz="3000" b="1" dirty="0">
                <a:solidFill>
                  <a:schemeClr val="tx1"/>
                </a:solidFill>
                <a:latin typeface="Arial"/>
              </a:rPr>
              <a:t>Pawn Shops </a:t>
            </a:r>
            <a:r>
              <a:rPr lang="en-US" sz="3000" dirty="0">
                <a:solidFill>
                  <a:schemeClr val="tx1"/>
                </a:solidFill>
                <a:latin typeface="Arial"/>
              </a:rPr>
              <a:t>– represent potential places to offload stolen goods, spatial influence between 300 and 900ft</a:t>
            </a:r>
          </a:p>
          <a:p>
            <a:r>
              <a:rPr lang="en-US" sz="3000" b="1" dirty="0">
                <a:solidFill>
                  <a:schemeClr val="tx1"/>
                </a:solidFill>
                <a:latin typeface="Arial"/>
              </a:rPr>
              <a:t>Bus stops </a:t>
            </a:r>
            <a:r>
              <a:rPr lang="en-US" sz="3000" dirty="0">
                <a:solidFill>
                  <a:schemeClr val="tx1"/>
                </a:solidFill>
                <a:latin typeface="Arial"/>
              </a:rPr>
              <a:t>– act as public transportation hubs, allowing access to and escape from crime scene, spatial influence between 300 and 900ft</a:t>
            </a:r>
          </a:p>
          <a:p>
            <a:endParaRPr lang="en-US" dirty="0">
              <a:solidFill>
                <a:srgbClr val="500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04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422</TotalTime>
  <Words>726</Words>
  <Application>Microsoft Office PowerPoint</Application>
  <PresentationFormat>Widescreen</PresentationFormat>
  <Paragraphs>176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Gill Sans MT</vt:lpstr>
      <vt:lpstr>Wingdings 2</vt:lpstr>
      <vt:lpstr>Dividend</vt:lpstr>
      <vt:lpstr>Risk Terrain Modeling: A Tool for Crime Prevention &amp; Reduction in New York City?</vt:lpstr>
      <vt:lpstr>Roadmap</vt:lpstr>
      <vt:lpstr>Introduction – why Nyc &amp; why now? </vt:lpstr>
      <vt:lpstr>Introduction – overall purpose </vt:lpstr>
      <vt:lpstr>Risk Terrain modeling</vt:lpstr>
      <vt:lpstr>Relevant Theoretical background</vt:lpstr>
      <vt:lpstr> lit review Summary </vt:lpstr>
      <vt:lpstr>Aggravated assault (felony assault) risk factors</vt:lpstr>
      <vt:lpstr>burglary risk factors</vt:lpstr>
      <vt:lpstr>Robbery risk factors</vt:lpstr>
      <vt:lpstr>Methodology – Gathering the data</vt:lpstr>
      <vt:lpstr>Gathering the data (continued)</vt:lpstr>
      <vt:lpstr>Methodology – gis tools and applications</vt:lpstr>
      <vt:lpstr>Methodology – gis tools and applications</vt:lpstr>
      <vt:lpstr>Methodology – gis tools and applications</vt:lpstr>
      <vt:lpstr>Methodology – statistical analysis</vt:lpstr>
      <vt:lpstr>Expected Results</vt:lpstr>
      <vt:lpstr>Project Timeline</vt:lpstr>
      <vt:lpstr>Project Timeline</vt:lpstr>
      <vt:lpstr>Project Timeline</vt:lpstr>
      <vt:lpstr>Project timeline</vt:lpstr>
      <vt:lpstr>Project Timeline</vt:lpstr>
      <vt:lpstr>Thank you</vt:lpstr>
      <vt:lpstr>references</vt:lpstr>
      <vt:lpstr>References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Thompson</dc:creator>
  <cp:lastModifiedBy>Administrator</cp:lastModifiedBy>
  <cp:revision>780</cp:revision>
  <dcterms:created xsi:type="dcterms:W3CDTF">2013-07-15T20:26:40Z</dcterms:created>
  <dcterms:modified xsi:type="dcterms:W3CDTF">2017-05-09T20:31:06Z</dcterms:modified>
</cp:coreProperties>
</file>