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7"/>
  </p:notesMasterIdLst>
  <p:handoutMasterIdLst>
    <p:handoutMasterId r:id="rId28"/>
  </p:handoutMasterIdLst>
  <p:sldIdLst>
    <p:sldId id="256" r:id="rId3"/>
    <p:sldId id="280" r:id="rId4"/>
    <p:sldId id="281" r:id="rId5"/>
    <p:sldId id="282" r:id="rId6"/>
    <p:sldId id="283" r:id="rId7"/>
    <p:sldId id="262" r:id="rId8"/>
    <p:sldId id="272" r:id="rId9"/>
    <p:sldId id="273" r:id="rId10"/>
    <p:sldId id="287" r:id="rId11"/>
    <p:sldId id="297" r:id="rId12"/>
    <p:sldId id="265" r:id="rId13"/>
    <p:sldId id="288" r:id="rId14"/>
    <p:sldId id="266" r:id="rId15"/>
    <p:sldId id="289" r:id="rId16"/>
    <p:sldId id="290" r:id="rId17"/>
    <p:sldId id="291" r:id="rId18"/>
    <p:sldId id="293" r:id="rId19"/>
    <p:sldId id="267" r:id="rId20"/>
    <p:sldId id="286" r:id="rId21"/>
    <p:sldId id="277" r:id="rId22"/>
    <p:sldId id="279" r:id="rId23"/>
    <p:sldId id="295" r:id="rId24"/>
    <p:sldId id="298" r:id="rId25"/>
    <p:sldId id="276" r:id="rId2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4" autoAdjust="0"/>
    <p:restoredTop sz="78035" autoAdjust="0"/>
  </p:normalViewPr>
  <p:slideViewPr>
    <p:cSldViewPr>
      <p:cViewPr varScale="1">
        <p:scale>
          <a:sx n="64" d="100"/>
          <a:sy n="64" d="100"/>
        </p:scale>
        <p:origin x="90" y="618"/>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288"/>
    </p:cViewPr>
  </p:sorterViewPr>
  <p:notesViewPr>
    <p:cSldViewPr>
      <p:cViewPr varScale="1">
        <p:scale>
          <a:sx n="88" d="100"/>
          <a:sy n="88" d="100"/>
        </p:scale>
        <p:origin x="297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What factors into a TMDL </a:t>
            </a:r>
          </a:p>
        </c:rich>
      </c:tx>
      <c:layout>
        <c:manualLayout>
          <c:xMode val="edge"/>
          <c:yMode val="edge"/>
          <c:x val="0.12609564466119627"/>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TMDL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Lbls>
            <c:dLbl>
              <c:idx val="2"/>
              <c:layout>
                <c:manualLayout>
                  <c:x val="0"/>
                  <c:y val="4.1271073229345034E-2"/>
                </c:manualLayout>
              </c:layout>
              <c:dLblPos val="bestFit"/>
              <c:showLegendKey val="0"/>
              <c:showVal val="0"/>
              <c:showCatName val="1"/>
              <c:showSerName val="0"/>
              <c:showPercent val="0"/>
              <c:showBubbleSize val="0"/>
              <c:extLst>
                <c:ext xmlns:c15="http://schemas.microsoft.com/office/drawing/2012/chart" uri="{CE6537A1-D6FC-4f65-9D91-7224C49458BB}"/>
              </c:extLst>
            </c:dLbl>
            <c:dLbl>
              <c:idx val="3"/>
              <c:layout>
                <c:manualLayout>
                  <c:x val="4.4285253646405433E-2"/>
                  <c:y val="1.3757024409781677E-2"/>
                </c:manualLayout>
              </c:layout>
              <c:dLblPos val="bestFit"/>
              <c:showLegendKey val="0"/>
              <c:showVal val="0"/>
              <c:showCatName val="1"/>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Point Sources</c:v>
                </c:pt>
                <c:pt idx="1">
                  <c:v>Nonpoint Sources</c:v>
                </c:pt>
                <c:pt idx="2">
                  <c:v>Projected Growth</c:v>
                </c:pt>
                <c:pt idx="3">
                  <c:v>Margin of Safety</c:v>
                </c:pt>
              </c:strCache>
            </c:strRef>
          </c:cat>
          <c:val>
            <c:numRef>
              <c:f>Sheet1!$B$2:$B$5</c:f>
              <c:numCache>
                <c:formatCode>General</c:formatCode>
                <c:ptCount val="4"/>
                <c:pt idx="0">
                  <c:v>50</c:v>
                </c:pt>
                <c:pt idx="1">
                  <c:v>50</c:v>
                </c:pt>
                <c:pt idx="2">
                  <c:v>5</c:v>
                </c:pt>
                <c:pt idx="3">
                  <c:v>5</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smtClean="0"/>
              <a:t>Solar Radiation</a:t>
            </a:r>
            <a:endParaRPr lang="en-US" sz="2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Column2</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Bare Earth</c:v>
                </c:pt>
                <c:pt idx="1">
                  <c:v>Tree Canopy</c:v>
                </c:pt>
                <c:pt idx="2">
                  <c:v>WQRA Tree Canopy</c:v>
                </c:pt>
              </c:strCache>
            </c:strRef>
          </c:cat>
          <c:val>
            <c:numRef>
              <c:f>Sheet1!$B$2:$B$4</c:f>
              <c:numCache>
                <c:formatCode>General</c:formatCode>
                <c:ptCount val="3"/>
              </c:numCache>
            </c:numRef>
          </c:val>
        </c:ser>
        <c:ser>
          <c:idx val="1"/>
          <c:order val="1"/>
          <c:tx>
            <c:strRef>
              <c:f>Sheet1!$C$1</c:f>
              <c:strCache>
                <c:ptCount val="1"/>
                <c:pt idx="0">
                  <c:v>Langley/Day</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Bare Earth</c:v>
                </c:pt>
                <c:pt idx="1">
                  <c:v>Tree Canopy</c:v>
                </c:pt>
                <c:pt idx="2">
                  <c:v>WQRA Tree Canopy</c:v>
                </c:pt>
              </c:strCache>
            </c:strRef>
          </c:cat>
          <c:val>
            <c:numRef>
              <c:f>Sheet1!$C$2:$C$4</c:f>
              <c:numCache>
                <c:formatCode>0</c:formatCode>
                <c:ptCount val="3"/>
                <c:pt idx="0">
                  <c:v>545.23111241220533</c:v>
                </c:pt>
                <c:pt idx="1">
                  <c:v>171.45712899024207</c:v>
                </c:pt>
                <c:pt idx="2">
                  <c:v>237.41935839139856</c:v>
                </c:pt>
              </c:numCache>
            </c:numRef>
          </c:val>
        </c:ser>
        <c:ser>
          <c:idx val="2"/>
          <c:order val="2"/>
          <c:tx>
            <c:strRef>
              <c:f>Sheet1!$D$1</c:f>
              <c:strCache>
                <c:ptCount val="1"/>
                <c:pt idx="0">
                  <c:v>Goal (60 - 130)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Bare Earth</c:v>
                </c:pt>
                <c:pt idx="1">
                  <c:v>Tree Canopy</c:v>
                </c:pt>
                <c:pt idx="2">
                  <c:v>WQRA Tree Canopy</c:v>
                </c:pt>
              </c:strCache>
            </c:strRef>
          </c:cat>
          <c:val>
            <c:numRef>
              <c:f>Sheet1!$D$2:$D$4</c:f>
              <c:numCache>
                <c:formatCode>General</c:formatCode>
                <c:ptCount val="3"/>
              </c:numCache>
            </c:numRef>
          </c:val>
        </c:ser>
        <c:dLbls>
          <c:dLblPos val="outEnd"/>
          <c:showLegendKey val="0"/>
          <c:showVal val="1"/>
          <c:showCatName val="0"/>
          <c:showSerName val="0"/>
          <c:showPercent val="0"/>
          <c:showBubbleSize val="0"/>
        </c:dLbls>
        <c:gapWidth val="219"/>
        <c:overlap val="-27"/>
        <c:axId val="319290408"/>
        <c:axId val="319290800"/>
      </c:barChart>
      <c:catAx>
        <c:axId val="319290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19290800"/>
        <c:crosses val="autoZero"/>
        <c:auto val="1"/>
        <c:lblAlgn val="ctr"/>
        <c:lblOffset val="100"/>
        <c:noMultiLvlLbl val="0"/>
      </c:catAx>
      <c:valAx>
        <c:axId val="319290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0408"/>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0.48086</cdr:x>
      <cdr:y>0.65473</cdr:y>
    </cdr:from>
    <cdr:to>
      <cdr:x>0.56526</cdr:x>
      <cdr:y>0.66879</cdr:y>
    </cdr:to>
    <cdr:sp macro="" textlink="">
      <cdr:nvSpPr>
        <cdr:cNvPr id="2" name="Rectangle 1"/>
        <cdr:cNvSpPr/>
      </cdr:nvSpPr>
      <cdr:spPr>
        <a:xfrm xmlns:a="http://schemas.openxmlformats.org/drawingml/2006/main">
          <a:off x="3907419" y="3546828"/>
          <a:ext cx="685800" cy="76200"/>
        </a:xfrm>
        <a:prstGeom xmlns:a="http://schemas.openxmlformats.org/drawingml/2006/main" prst="rect">
          <a:avLst/>
        </a:prstGeom>
        <a:solidFill xmlns:a="http://schemas.openxmlformats.org/drawingml/2006/main">
          <a:schemeClr val="accent3"/>
        </a:solidFill>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pPr/>
              <a:t>10/28/2014</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p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pPr/>
              <a:t>10/28/2014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p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lumMod val="50000"/>
                  </a:schemeClr>
                </a:solidFill>
                <a:effectLst/>
                <a:latin typeface="+mn-lt"/>
                <a:ea typeface="+mn-ea"/>
                <a:cs typeface="+mn-cs"/>
              </a:rPr>
              <a:t>My purpose for the City is to implement this method specifically to model the effective tree canopy shading within stream corridors from the city’s Water Quality Resource Areas which are protected by the sensitive lands program. We were more interested in shade provided from those areas because the future of shade coming from trees outside of those areas is uncertain and riparian restoration projects are more supported within the protected areas. Most importantly I wanted to develop an improved methodology to model incoming solar radiation and effective tree canopy shading.</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2</a:t>
            </a:fld>
            <a:endParaRPr lang="en-US"/>
          </a:p>
        </p:txBody>
      </p:sp>
    </p:spTree>
    <p:extLst>
      <p:ext uri="{BB962C8B-B14F-4D97-AF65-F5344CB8AC3E}">
        <p14:creationId xmlns:p14="http://schemas.microsoft.com/office/powerpoint/2010/main" val="1237598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major step of the rule set is to calculate the slope from the </a:t>
            </a:r>
            <a:r>
              <a:rPr lang="en-US" dirty="0" err="1" smtClean="0"/>
              <a:t>nDSM</a:t>
            </a:r>
            <a:r>
              <a:rPr lang="en-US" dirty="0" smtClean="0"/>
              <a:t>. You can see that trees have a much</a:t>
            </a:r>
            <a:r>
              <a:rPr lang="en-US" baseline="0" dirty="0" smtClean="0"/>
              <a:t> higher slope than the building roof tops and the bare earth.</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14</a:t>
            </a:fld>
            <a:endParaRPr lang="en-US"/>
          </a:p>
        </p:txBody>
      </p:sp>
    </p:spTree>
    <p:extLst>
      <p:ext uri="{BB962C8B-B14F-4D97-AF65-F5344CB8AC3E}">
        <p14:creationId xmlns:p14="http://schemas.microsoft.com/office/powerpoint/2010/main" val="1178238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lumMod val="50000"/>
                  </a:schemeClr>
                </a:solidFill>
                <a:effectLst/>
                <a:latin typeface="+mn-lt"/>
                <a:ea typeface="+mn-ea"/>
                <a:cs typeface="+mn-cs"/>
              </a:rPr>
              <a:t>A threshold segmentation works well for creating objects from the </a:t>
            </a:r>
            <a:r>
              <a:rPr lang="en-US" sz="1200" kern="1200" dirty="0" err="1" smtClean="0">
                <a:solidFill>
                  <a:schemeClr val="tx1">
                    <a:lumMod val="50000"/>
                  </a:schemeClr>
                </a:solidFill>
                <a:effectLst/>
                <a:latin typeface="+mn-lt"/>
                <a:ea typeface="+mn-ea"/>
                <a:cs typeface="+mn-cs"/>
              </a:rPr>
              <a:t>nDSM</a:t>
            </a:r>
            <a:r>
              <a:rPr lang="en-US" sz="1200" kern="1200" dirty="0" smtClean="0">
                <a:solidFill>
                  <a:schemeClr val="tx1">
                    <a:lumMod val="50000"/>
                  </a:schemeClr>
                </a:solidFill>
                <a:effectLst/>
                <a:latin typeface="+mn-lt"/>
                <a:ea typeface="+mn-ea"/>
                <a:cs typeface="+mn-cs"/>
              </a:rPr>
              <a:t> surface that are above 8 feet (the minimum height to be classified as tree canopy). The areas above 8 feet are classified into a “tall objects” class. Next, a </a:t>
            </a:r>
            <a:r>
              <a:rPr lang="en-US" sz="1200" kern="1200" dirty="0" err="1" smtClean="0">
                <a:solidFill>
                  <a:schemeClr val="tx1">
                    <a:lumMod val="50000"/>
                  </a:schemeClr>
                </a:solidFill>
                <a:effectLst/>
                <a:latin typeface="+mn-lt"/>
                <a:ea typeface="+mn-ea"/>
                <a:cs typeface="+mn-cs"/>
              </a:rPr>
              <a:t>multiresolution</a:t>
            </a:r>
            <a:r>
              <a:rPr lang="en-US" sz="1200" kern="1200" dirty="0" smtClean="0">
                <a:solidFill>
                  <a:schemeClr val="tx1">
                    <a:lumMod val="50000"/>
                  </a:schemeClr>
                </a:solidFill>
                <a:effectLst/>
                <a:latin typeface="+mn-lt"/>
                <a:ea typeface="+mn-ea"/>
                <a:cs typeface="+mn-cs"/>
              </a:rPr>
              <a:t> segmentation will further segment the tall objects that have been isolated based on their spectral and geometric qualities. The influence of individual layers can be weighted using </a:t>
            </a:r>
            <a:r>
              <a:rPr lang="en-US" sz="1200" kern="1200" dirty="0" err="1" smtClean="0">
                <a:solidFill>
                  <a:schemeClr val="tx1">
                    <a:lumMod val="50000"/>
                  </a:schemeClr>
                </a:solidFill>
                <a:effectLst/>
                <a:latin typeface="+mn-lt"/>
                <a:ea typeface="+mn-ea"/>
                <a:cs typeface="+mn-cs"/>
              </a:rPr>
              <a:t>multiresolution</a:t>
            </a:r>
            <a:r>
              <a:rPr lang="en-US" sz="1200" kern="1200" dirty="0" smtClean="0">
                <a:solidFill>
                  <a:schemeClr val="tx1">
                    <a:lumMod val="50000"/>
                  </a:schemeClr>
                </a:solidFill>
                <a:effectLst/>
                <a:latin typeface="+mn-lt"/>
                <a:ea typeface="+mn-ea"/>
                <a:cs typeface="+mn-cs"/>
              </a:rPr>
              <a:t> segmentation.</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15</a:t>
            </a:fld>
            <a:endParaRPr lang="en-US"/>
          </a:p>
        </p:txBody>
      </p:sp>
    </p:spTree>
    <p:extLst>
      <p:ext uri="{BB962C8B-B14F-4D97-AF65-F5344CB8AC3E}">
        <p14:creationId xmlns:p14="http://schemas.microsoft.com/office/powerpoint/2010/main" val="4132105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lumMod val="50000"/>
                  </a:schemeClr>
                </a:solidFill>
                <a:effectLst/>
                <a:latin typeface="+mn-lt"/>
                <a:ea typeface="+mn-ea"/>
                <a:cs typeface="+mn-cs"/>
              </a:rPr>
              <a:t>The tree canopy class needs to be derived from the “tall objects” by setting spectral and surface thresholds that differentiate trees from buildings. One important distinguishing characteristic is that trees typically have a higher slope and Normalized Difference Vegetation Index (NDVI) than buildings. NDVI is an indicator of biomass or vegetation vigor (Campbell and Wynne, 2011), and ranges from -1 to 1. Within that range, objects less than 0 are typically objects like buildings, pavement, and water. Objects whose mean NDVI is greater than 0 include vegetated objects like trees, shrubs, crops, and grass</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16</a:t>
            </a:fld>
            <a:endParaRPr lang="en-US"/>
          </a:p>
        </p:txBody>
      </p:sp>
    </p:spTree>
    <p:extLst>
      <p:ext uri="{BB962C8B-B14F-4D97-AF65-F5344CB8AC3E}">
        <p14:creationId xmlns:p14="http://schemas.microsoft.com/office/powerpoint/2010/main" val="908305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lumMod val="50000"/>
                  </a:schemeClr>
                </a:solidFill>
                <a:effectLst/>
                <a:latin typeface="+mn-lt"/>
                <a:ea typeface="+mn-ea"/>
                <a:cs typeface="+mn-cs"/>
              </a:rPr>
              <a:t>The objects classified as tree canopy can be merged, and objects smaller than 25 pixels removed to clean up any slivers from signs and wires that should not be classified. I also classified “tall objects” to “tree canopy” if the majority of the border touched a tree canopy object. The final rule in the process tree is to export the objects in the tree canopy class to a vector shapefile. </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17</a:t>
            </a:fld>
            <a:endParaRPr lang="en-US"/>
          </a:p>
        </p:txBody>
      </p:sp>
    </p:spTree>
    <p:extLst>
      <p:ext uri="{BB962C8B-B14F-4D97-AF65-F5344CB8AC3E}">
        <p14:creationId xmlns:p14="http://schemas.microsoft.com/office/powerpoint/2010/main" val="3213784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Tree Canopy</a:t>
            </a:r>
            <a:r>
              <a:rPr lang="en-US" baseline="0" dirty="0" smtClean="0"/>
              <a:t> extracted vector shapefile from the </a:t>
            </a:r>
            <a:r>
              <a:rPr lang="en-US" baseline="0" dirty="0" err="1" smtClean="0"/>
              <a:t>eCognition</a:t>
            </a:r>
            <a:r>
              <a:rPr lang="en-US" baseline="0" dirty="0" smtClean="0"/>
              <a:t> rule set.</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18</a:t>
            </a:fld>
            <a:endParaRPr lang="en-US"/>
          </a:p>
        </p:txBody>
      </p:sp>
    </p:spTree>
    <p:extLst>
      <p:ext uri="{BB962C8B-B14F-4D97-AF65-F5344CB8AC3E}">
        <p14:creationId xmlns:p14="http://schemas.microsoft.com/office/powerpoint/2010/main" val="123324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Area Solar Radiation tool takes into consideration the latitude and allows for inputs to modify diffusion and radiation depending</a:t>
            </a:r>
            <a:r>
              <a:rPr lang="en-US" baseline="0" dirty="0" smtClean="0"/>
              <a:t> on the study area. The slope of the surface is taken into consideration as well.</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19</a:t>
            </a:fld>
            <a:endParaRPr lang="en-US"/>
          </a:p>
        </p:txBody>
      </p:sp>
    </p:spTree>
    <p:extLst>
      <p:ext uri="{BB962C8B-B14F-4D97-AF65-F5344CB8AC3E}">
        <p14:creationId xmlns:p14="http://schemas.microsoft.com/office/powerpoint/2010/main" val="2713594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dark grey areas show the WQRAs on the 3 surface models at the top of the page. The surfaces</a:t>
            </a:r>
            <a:r>
              <a:rPr lang="en-US" baseline="0" dirty="0" smtClean="0"/>
              <a:t> are created using a combination of the </a:t>
            </a:r>
            <a:r>
              <a:rPr lang="en-US" baseline="0" dirty="0" err="1" smtClean="0"/>
              <a:t>LiDAR</a:t>
            </a:r>
            <a:r>
              <a:rPr lang="en-US" baseline="0" dirty="0" smtClean="0"/>
              <a:t> derived surfaces and the final tree canopy extraction for the </a:t>
            </a:r>
            <a:r>
              <a:rPr lang="en-US" baseline="0" dirty="0" err="1" smtClean="0"/>
              <a:t>eCognition</a:t>
            </a:r>
            <a:r>
              <a:rPr lang="en-US" baseline="0" dirty="0" smtClean="0"/>
              <a:t> software.</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20</a:t>
            </a:fld>
            <a:endParaRPr lang="en-US"/>
          </a:p>
        </p:txBody>
      </p:sp>
    </p:spTree>
    <p:extLst>
      <p:ext uri="{BB962C8B-B14F-4D97-AF65-F5344CB8AC3E}">
        <p14:creationId xmlns:p14="http://schemas.microsoft.com/office/powerpoint/2010/main" val="824028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Calculated</a:t>
            </a:r>
            <a:r>
              <a:rPr lang="en-US" baseline="0" dirty="0" smtClean="0"/>
              <a:t> incoming solar radiation is calculated in Watt Hours per square meter for August 1</a:t>
            </a:r>
            <a:r>
              <a:rPr lang="en-US" baseline="30000" dirty="0" smtClean="0"/>
              <a:t>st</a:t>
            </a:r>
            <a:r>
              <a:rPr lang="en-US" baseline="0" dirty="0" smtClean="0"/>
              <a:t> to model the sunniest day of the year in Oregon. The differences between the 3 graphics show the effect of the tree canopy and the effect of the tree canopy when it is constrained to the protected Water Quality Resource Areas.</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21</a:t>
            </a:fld>
            <a:endParaRPr lang="en-US"/>
          </a:p>
        </p:txBody>
      </p:sp>
    </p:spTree>
    <p:extLst>
      <p:ext uri="{BB962C8B-B14F-4D97-AF65-F5344CB8AC3E}">
        <p14:creationId xmlns:p14="http://schemas.microsoft.com/office/powerpoint/2010/main" val="1717910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TMDL targets established by the Oregon Department</a:t>
            </a:r>
            <a:r>
              <a:rPr lang="en-US" baseline="0" dirty="0" smtClean="0"/>
              <a:t> of Environmental Quality. From this sample area based on the analysis, the effective shade from the tree canopy does not meet TMDL goals on stream corridor temperatures.</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22</a:t>
            </a:fld>
            <a:endParaRPr lang="en-US"/>
          </a:p>
        </p:txBody>
      </p:sp>
    </p:spTree>
    <p:extLst>
      <p:ext uri="{BB962C8B-B14F-4D97-AF65-F5344CB8AC3E}">
        <p14:creationId xmlns:p14="http://schemas.microsoft.com/office/powerpoint/2010/main" val="2003239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lumMod val="50000"/>
                  </a:schemeClr>
                </a:solidFill>
                <a:effectLst/>
                <a:latin typeface="+mn-lt"/>
                <a:ea typeface="+mn-ea"/>
                <a:cs typeface="+mn-cs"/>
              </a:rPr>
              <a:t>Benefits of Methodology</a:t>
            </a:r>
          </a:p>
          <a:p>
            <a:r>
              <a:rPr lang="en-US" sz="1200" kern="1200" dirty="0" smtClean="0">
                <a:solidFill>
                  <a:schemeClr val="tx1">
                    <a:lumMod val="50000"/>
                  </a:schemeClr>
                </a:solidFill>
                <a:effectLst/>
                <a:latin typeface="+mn-lt"/>
                <a:ea typeface="+mn-ea"/>
                <a:cs typeface="+mn-cs"/>
              </a:rPr>
              <a:t>-method has visual outputs that are really key for directing riparian restoration projects</a:t>
            </a:r>
          </a:p>
          <a:p>
            <a:r>
              <a:rPr lang="en-US" sz="1200" kern="1200" dirty="0" smtClean="0">
                <a:solidFill>
                  <a:schemeClr val="tx1">
                    <a:lumMod val="50000"/>
                  </a:schemeClr>
                </a:solidFill>
                <a:effectLst/>
                <a:latin typeface="+mn-lt"/>
                <a:ea typeface="+mn-ea"/>
                <a:cs typeface="+mn-cs"/>
              </a:rPr>
              <a:t>-has very accurate statistical analysis of effective shade</a:t>
            </a:r>
          </a:p>
          <a:p>
            <a:r>
              <a:rPr lang="en-US" sz="1200" kern="1200" dirty="0" smtClean="0">
                <a:solidFill>
                  <a:schemeClr val="tx1">
                    <a:lumMod val="50000"/>
                  </a:schemeClr>
                </a:solidFill>
                <a:effectLst/>
                <a:latin typeface="+mn-lt"/>
                <a:ea typeface="+mn-ea"/>
                <a:cs typeface="+mn-cs"/>
              </a:rPr>
              <a:t>-the method can be used on non linear bodies of water</a:t>
            </a:r>
          </a:p>
          <a:p>
            <a:r>
              <a:rPr lang="en-US" sz="1200" kern="1200" dirty="0" smtClean="0">
                <a:solidFill>
                  <a:schemeClr val="tx1">
                    <a:lumMod val="50000"/>
                  </a:schemeClr>
                </a:solidFill>
                <a:effectLst/>
                <a:latin typeface="+mn-lt"/>
                <a:ea typeface="+mn-ea"/>
                <a:cs typeface="+mn-cs"/>
              </a:rPr>
              <a:t> </a:t>
            </a:r>
          </a:p>
          <a:p>
            <a:r>
              <a:rPr lang="en-US" sz="1200" kern="1200" dirty="0" smtClean="0">
                <a:solidFill>
                  <a:schemeClr val="tx1">
                    <a:lumMod val="50000"/>
                  </a:schemeClr>
                </a:solidFill>
                <a:effectLst/>
                <a:latin typeface="+mn-lt"/>
                <a:ea typeface="+mn-ea"/>
                <a:cs typeface="+mn-cs"/>
              </a:rPr>
              <a:t>Improvements in the future</a:t>
            </a:r>
          </a:p>
          <a:p>
            <a:pPr lvl="0"/>
            <a:r>
              <a:rPr lang="en-US" sz="1200" kern="1200" dirty="0" smtClean="0">
                <a:solidFill>
                  <a:schemeClr val="tx1">
                    <a:lumMod val="50000"/>
                  </a:schemeClr>
                </a:solidFill>
                <a:effectLst/>
                <a:latin typeface="+mn-lt"/>
                <a:ea typeface="+mn-ea"/>
                <a:cs typeface="+mn-cs"/>
              </a:rPr>
              <a:t>-Improve analysis in the future by accounting for </a:t>
            </a:r>
            <a:r>
              <a:rPr lang="en-US" sz="1200" kern="1200" dirty="0" err="1" smtClean="0">
                <a:solidFill>
                  <a:schemeClr val="tx1">
                    <a:lumMod val="50000"/>
                  </a:schemeClr>
                </a:solidFill>
                <a:effectLst/>
                <a:latin typeface="+mn-lt"/>
                <a:ea typeface="+mn-ea"/>
                <a:cs typeface="+mn-cs"/>
              </a:rPr>
              <a:t>transmissivity</a:t>
            </a:r>
            <a:r>
              <a:rPr lang="en-US" sz="1200" kern="1200" dirty="0" smtClean="0">
                <a:solidFill>
                  <a:schemeClr val="tx1">
                    <a:lumMod val="50000"/>
                  </a:schemeClr>
                </a:solidFill>
                <a:effectLst/>
                <a:latin typeface="+mn-lt"/>
                <a:ea typeface="+mn-ea"/>
                <a:cs typeface="+mn-cs"/>
              </a:rPr>
              <a:t> of tree canopy based on density and type of tree from </a:t>
            </a:r>
            <a:r>
              <a:rPr lang="en-US" sz="1200" kern="1200" dirty="0" err="1" smtClean="0">
                <a:solidFill>
                  <a:schemeClr val="tx1">
                    <a:lumMod val="50000"/>
                  </a:schemeClr>
                </a:solidFill>
                <a:effectLst/>
                <a:latin typeface="+mn-lt"/>
                <a:ea typeface="+mn-ea"/>
                <a:cs typeface="+mn-cs"/>
              </a:rPr>
              <a:t>LiDAR</a:t>
            </a:r>
            <a:r>
              <a:rPr lang="en-US" sz="1200" kern="1200" dirty="0" smtClean="0">
                <a:solidFill>
                  <a:schemeClr val="tx1">
                    <a:lumMod val="50000"/>
                  </a:schemeClr>
                </a:solidFill>
                <a:effectLst/>
                <a:latin typeface="+mn-lt"/>
                <a:ea typeface="+mn-ea"/>
                <a:cs typeface="+mn-cs"/>
              </a:rPr>
              <a:t> point cloud and imagery. </a:t>
            </a:r>
          </a:p>
          <a:p>
            <a:pPr lvl="0"/>
            <a:r>
              <a:rPr lang="en-US" sz="1200" kern="1200" dirty="0" smtClean="0">
                <a:solidFill>
                  <a:schemeClr val="tx1">
                    <a:lumMod val="50000"/>
                  </a:schemeClr>
                </a:solidFill>
                <a:effectLst/>
                <a:latin typeface="+mn-lt"/>
                <a:ea typeface="+mn-ea"/>
                <a:cs typeface="+mn-cs"/>
              </a:rPr>
              <a:t>-EPA project through 2016 “Fusion of imaging spectroscopy and </a:t>
            </a:r>
            <a:r>
              <a:rPr lang="en-US" sz="1200" kern="1200" dirty="0" err="1" smtClean="0">
                <a:solidFill>
                  <a:schemeClr val="tx1">
                    <a:lumMod val="50000"/>
                  </a:schemeClr>
                </a:solidFill>
                <a:effectLst/>
                <a:latin typeface="+mn-lt"/>
                <a:ea typeface="+mn-ea"/>
                <a:cs typeface="+mn-cs"/>
              </a:rPr>
              <a:t>LiDAR</a:t>
            </a:r>
            <a:r>
              <a:rPr lang="en-US" sz="1200" kern="1200" dirty="0" smtClean="0">
                <a:solidFill>
                  <a:schemeClr val="tx1">
                    <a:lumMod val="50000"/>
                  </a:schemeClr>
                </a:solidFill>
                <a:effectLst/>
                <a:latin typeface="+mn-lt"/>
                <a:ea typeface="+mn-ea"/>
                <a:cs typeface="+mn-cs"/>
              </a:rPr>
              <a:t> for spatially explicit urban forest inventory” http://cfpub.epa.gov/ncer_abstracts/index.cfm/fuseaction/display.abstractDetail/abstract/10322/report/0.</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23</a:t>
            </a:fld>
            <a:endParaRPr lang="en-US"/>
          </a:p>
        </p:txBody>
      </p:sp>
    </p:spTree>
    <p:extLst>
      <p:ext uri="{BB962C8B-B14F-4D97-AF65-F5344CB8AC3E}">
        <p14:creationId xmlns:p14="http://schemas.microsoft.com/office/powerpoint/2010/main" val="393585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lumMod val="50000"/>
                  </a:schemeClr>
                </a:solidFill>
                <a:effectLst/>
                <a:latin typeface="+mn-lt"/>
                <a:ea typeface="+mn-ea"/>
                <a:cs typeface="+mn-cs"/>
              </a:rPr>
              <a:t>Point Sources are pollutant loads discharged directly from pipes, outfalls, or channels from wastewater plants or industrial waste treatment facilities, or even tributary streams. Non-points sources are pollutants that are not released from pipes, but instead come from a variety of activities such as land or water use, improper animal-keeping practices, urban and rural runoff, and forestry practices. Analyzing solar heating from the urban canopy, therefore, is a nonpoint source of pollutants. In fact the greatly elevated temperatures in summer is one of the biggest issues to stream water quality in the Northwest. It causes damage to cold water fish and other native species, lifecycle timing, nutrient cycles, oxygen concentrations, and results in a loss of resistance to invasive species. </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4</a:t>
            </a:fld>
            <a:endParaRPr lang="en-US"/>
          </a:p>
        </p:txBody>
      </p:sp>
    </p:spTree>
    <p:extLst>
      <p:ext uri="{BB962C8B-B14F-4D97-AF65-F5344CB8AC3E}">
        <p14:creationId xmlns:p14="http://schemas.microsoft.com/office/powerpoint/2010/main" val="3538289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24</a:t>
            </a:fld>
            <a:endParaRPr lang="en-US"/>
          </a:p>
        </p:txBody>
      </p:sp>
    </p:spTree>
    <p:extLst>
      <p:ext uri="{BB962C8B-B14F-4D97-AF65-F5344CB8AC3E}">
        <p14:creationId xmlns:p14="http://schemas.microsoft.com/office/powerpoint/2010/main" val="652873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lumMod val="50000"/>
                  </a:schemeClr>
                </a:solidFill>
                <a:effectLst/>
                <a:latin typeface="+mn-lt"/>
                <a:ea typeface="+mn-ea"/>
                <a:cs typeface="+mn-cs"/>
              </a:rPr>
              <a:t>This spreadsheet is a tool put out by Oregon’s DEQ called Shade-a-</a:t>
            </a:r>
            <a:r>
              <a:rPr lang="en-US" sz="1200" kern="1200" dirty="0" err="1" smtClean="0">
                <a:solidFill>
                  <a:schemeClr val="tx1">
                    <a:lumMod val="50000"/>
                  </a:schemeClr>
                </a:solidFill>
                <a:effectLst/>
                <a:latin typeface="+mn-lt"/>
                <a:ea typeface="+mn-ea"/>
                <a:cs typeface="+mn-cs"/>
              </a:rPr>
              <a:t>lator</a:t>
            </a:r>
            <a:r>
              <a:rPr lang="en-US" sz="1200" kern="1200" dirty="0" smtClean="0">
                <a:solidFill>
                  <a:schemeClr val="tx1">
                    <a:lumMod val="50000"/>
                  </a:schemeClr>
                </a:solidFill>
                <a:effectLst/>
                <a:latin typeface="+mn-lt"/>
                <a:ea typeface="+mn-ea"/>
                <a:cs typeface="+mn-cs"/>
              </a:rPr>
              <a:t>. It’s used in combination with a heat source tool to input GIS data and eventually output statistics on solar heating for 100 meter segments of stream.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5</a:t>
            </a:fld>
            <a:endParaRPr lang="en-US"/>
          </a:p>
        </p:txBody>
      </p:sp>
    </p:spTree>
    <p:extLst>
      <p:ext uri="{BB962C8B-B14F-4D97-AF65-F5344CB8AC3E}">
        <p14:creationId xmlns:p14="http://schemas.microsoft.com/office/powerpoint/2010/main" val="984302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pPr/>
              <a:t>6</a:t>
            </a:fld>
            <a:endParaRPr lang="en-US"/>
          </a:p>
        </p:txBody>
      </p:sp>
    </p:spTree>
    <p:extLst>
      <p:ext uri="{BB962C8B-B14F-4D97-AF65-F5344CB8AC3E}">
        <p14:creationId xmlns:p14="http://schemas.microsoft.com/office/powerpoint/2010/main" val="4136793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pPr/>
              <a:t>7</a:t>
            </a:fld>
            <a:endParaRPr lang="en-US"/>
          </a:p>
        </p:txBody>
      </p:sp>
    </p:spTree>
    <p:extLst>
      <p:ext uri="{BB962C8B-B14F-4D97-AF65-F5344CB8AC3E}">
        <p14:creationId xmlns:p14="http://schemas.microsoft.com/office/powerpoint/2010/main" val="1003180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image</a:t>
            </a:r>
            <a:r>
              <a:rPr lang="en-US" baseline="0" dirty="0" smtClean="0"/>
              <a:t> here shows one circumstance in which stream corridors are delineated based on the slope of the adjacent area.</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10</a:t>
            </a:fld>
            <a:endParaRPr lang="en-US"/>
          </a:p>
        </p:txBody>
      </p:sp>
    </p:spTree>
    <p:extLst>
      <p:ext uri="{BB962C8B-B14F-4D97-AF65-F5344CB8AC3E}">
        <p14:creationId xmlns:p14="http://schemas.microsoft.com/office/powerpoint/2010/main" val="945366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important to make sure that the downloaded datasets are all</a:t>
            </a:r>
            <a:r>
              <a:rPr lang="en-US" baseline="0" dirty="0" smtClean="0"/>
              <a:t> in the correct projection and lining up before the automated feature extraction is performed in </a:t>
            </a:r>
            <a:r>
              <a:rPr lang="en-US" baseline="0" dirty="0" err="1" smtClean="0"/>
              <a:t>eCognition</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3A2CC701-D80A-463B-8415-A85485312088}" type="slidenum">
              <a:rPr lang="en-US" smtClean="0"/>
              <a:pPr/>
              <a:t>11</a:t>
            </a:fld>
            <a:endParaRPr lang="en-US"/>
          </a:p>
        </p:txBody>
      </p:sp>
    </p:spTree>
    <p:extLst>
      <p:ext uri="{BB962C8B-B14F-4D97-AF65-F5344CB8AC3E}">
        <p14:creationId xmlns:p14="http://schemas.microsoft.com/office/powerpoint/2010/main" val="16999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DSM is derived from the first</a:t>
            </a:r>
            <a:r>
              <a:rPr lang="en-US" baseline="0" dirty="0" smtClean="0"/>
              <a:t> hit </a:t>
            </a:r>
            <a:r>
              <a:rPr lang="en-US" baseline="0" dirty="0" err="1" smtClean="0"/>
              <a:t>LiDAR</a:t>
            </a:r>
            <a:r>
              <a:rPr lang="en-US" baseline="0" dirty="0" smtClean="0"/>
              <a:t> points and represents the elevation of the tops of trees, shrubs, and buildings. The DEM is derived from the </a:t>
            </a:r>
            <a:r>
              <a:rPr lang="en-US" baseline="0" dirty="0" err="1" smtClean="0"/>
              <a:t>LiDAR</a:t>
            </a:r>
            <a:r>
              <a:rPr lang="en-US" baseline="0" dirty="0" smtClean="0"/>
              <a:t> points classified as ground points in the LAS dataset. The </a:t>
            </a:r>
            <a:r>
              <a:rPr lang="en-US" baseline="0" dirty="0" err="1" smtClean="0"/>
              <a:t>nDSM</a:t>
            </a:r>
            <a:r>
              <a:rPr lang="en-US" baseline="0" dirty="0" smtClean="0"/>
              <a:t> can be calculated by subtracting the DEM from the DSM to get that normalized heights of the trees, shrubs, and buildings.</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pPr/>
              <a:t>12</a:t>
            </a:fld>
            <a:endParaRPr lang="en-US"/>
          </a:p>
        </p:txBody>
      </p:sp>
    </p:spTree>
    <p:extLst>
      <p:ext uri="{BB962C8B-B14F-4D97-AF65-F5344CB8AC3E}">
        <p14:creationId xmlns:p14="http://schemas.microsoft.com/office/powerpoint/2010/main" val="3690028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Layers are loaded into a project in </a:t>
            </a:r>
            <a:r>
              <a:rPr lang="en-US" baseline="0" dirty="0" err="1" smtClean="0"/>
              <a:t>eCognition</a:t>
            </a:r>
            <a:r>
              <a:rPr lang="en-US" baseline="0" dirty="0" smtClean="0"/>
              <a:t>. Then a rule set is created and run to classify objects based on shape, spectral qualities, elevation, patterns, or physical relationships to neighboring objects.</a:t>
            </a:r>
          </a:p>
        </p:txBody>
      </p:sp>
      <p:sp>
        <p:nvSpPr>
          <p:cNvPr id="4" name="Slide Number Placeholder 3"/>
          <p:cNvSpPr>
            <a:spLocks noGrp="1"/>
          </p:cNvSpPr>
          <p:nvPr>
            <p:ph type="sldNum" sz="quarter" idx="10"/>
          </p:nvPr>
        </p:nvSpPr>
        <p:spPr/>
        <p:txBody>
          <a:bodyPr/>
          <a:lstStyle/>
          <a:p>
            <a:fld id="{3A2CC701-D80A-463B-8415-A85485312088}" type="slidenum">
              <a:rPr lang="en-US" smtClean="0"/>
              <a:pPr/>
              <a:t>13</a:t>
            </a:fld>
            <a:endParaRPr lang="en-US"/>
          </a:p>
        </p:txBody>
      </p:sp>
    </p:spTree>
    <p:extLst>
      <p:ext uri="{BB962C8B-B14F-4D97-AF65-F5344CB8AC3E}">
        <p14:creationId xmlns:p14="http://schemas.microsoft.com/office/powerpoint/2010/main" val="711306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map"/>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smtClean="0"/>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pPr/>
              <a:t>10/28/2014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p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pPr/>
              <a:t>10/28/2014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p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pPr/>
              <a:t>10/28/2014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p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smtClean="0"/>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F33987-6305-4E2A-BF18-EF013ECE927B}" type="datetimeFigureOut">
              <a:rPr lang="en-US"/>
              <a:pPr/>
              <a:t>10/28/2014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p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EDF33987-6305-4E2A-BF18-EF013ECE927B}" type="datetimeFigureOut">
              <a:rPr lang="en-US"/>
              <a:pPr/>
              <a:t>10/28/2014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p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EDF33987-6305-4E2A-BF18-EF013ECE927B}" type="datetimeFigureOut">
              <a:rPr lang="en-US"/>
              <a:pPr/>
              <a:t>10/28/2014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F36C87F6-986D-49E6-AF40-1B3A1EE8064D}" type="slidenum">
              <a:rPr/>
              <a:p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DF33987-6305-4E2A-BF18-EF013ECE927B}" type="datetimeFigureOut">
              <a:rPr lang="en-US"/>
              <a:pPr/>
              <a:t>10/28/2014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F36C87F6-986D-49E6-AF40-1B3A1EE8064D}" type="slidenum">
              <a:rPr/>
              <a:p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pPr/>
              <a:t>10/28/2014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F36C87F6-986D-49E6-AF40-1B3A1EE8064D}" type="slidenum">
              <a:rPr/>
              <a:p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pPr/>
              <a:t>10/28/2014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p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Picture Placeholder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pPr/>
              <a:t>10/28/2014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p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000">
                <a:solidFill>
                  <a:schemeClr val="tx1"/>
                </a:solidFill>
              </a:defRPr>
            </a:lvl1pPr>
          </a:lstStyle>
          <a:p>
            <a:fld id="{EDF33987-6305-4E2A-BF18-EF013ECE927B}" type="datetimeFigureOut">
              <a:rPr lang="en-US"/>
              <a:pPr/>
              <a:t>10/28/2014</a:t>
            </a:fld>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pPr/>
              <a:t>‹#›</a:t>
            </a:fld>
            <a:endParaRPr/>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codepublishing.com/or/lakeoswego/html/images/Figure_50.07.004-A_4.pdf"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gif"/><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38121" y="4632775"/>
            <a:ext cx="1981200" cy="2225225"/>
          </a:xfrm>
          <a:prstGeom prst="rect">
            <a:avLst/>
          </a:prstGeom>
          <a:noFill/>
        </p:spPr>
        <p:txBody>
          <a:bodyPr wrap="square" rtlCol="0">
            <a:spAutoFit/>
          </a:bodyPr>
          <a:lstStyle/>
          <a:p>
            <a:pPr>
              <a:lnSpc>
                <a:spcPct val="90000"/>
              </a:lnSpc>
            </a:pPr>
            <a:r>
              <a:rPr lang="en-US" sz="1600" i="1" dirty="0" smtClean="0"/>
              <a:t>Chad Tinsley </a:t>
            </a:r>
          </a:p>
          <a:p>
            <a:pPr>
              <a:lnSpc>
                <a:spcPct val="90000"/>
              </a:lnSpc>
            </a:pPr>
            <a:endParaRPr lang="en-US" sz="1600" i="1" dirty="0" smtClean="0"/>
          </a:p>
          <a:p>
            <a:pPr>
              <a:lnSpc>
                <a:spcPct val="90000"/>
              </a:lnSpc>
            </a:pPr>
            <a:r>
              <a:rPr lang="en-US" sz="1600" i="1" dirty="0" smtClean="0"/>
              <a:t>Adviser: </a:t>
            </a:r>
            <a:r>
              <a:rPr lang="en-US" sz="1600" i="1" dirty="0" err="1" smtClean="0"/>
              <a:t>Jarlath</a:t>
            </a:r>
            <a:r>
              <a:rPr lang="en-US" sz="1600" i="1" dirty="0" smtClean="0"/>
              <a:t> </a:t>
            </a:r>
            <a:r>
              <a:rPr lang="en-US" sz="1600" i="1" dirty="0" err="1" smtClean="0"/>
              <a:t>Oneil</a:t>
            </a:r>
            <a:r>
              <a:rPr lang="en-US" sz="1600" i="1" dirty="0" smtClean="0"/>
              <a:t>-Dunne</a:t>
            </a:r>
          </a:p>
          <a:p>
            <a:pPr>
              <a:lnSpc>
                <a:spcPct val="90000"/>
              </a:lnSpc>
            </a:pPr>
            <a:endParaRPr lang="en-US" sz="1600" i="1" dirty="0" smtClean="0"/>
          </a:p>
          <a:p>
            <a:pPr>
              <a:lnSpc>
                <a:spcPct val="90000"/>
              </a:lnSpc>
            </a:pPr>
            <a:r>
              <a:rPr lang="en-US" sz="1600" i="1" dirty="0" smtClean="0"/>
              <a:t>October 2014</a:t>
            </a:r>
          </a:p>
          <a:p>
            <a:pPr>
              <a:lnSpc>
                <a:spcPct val="90000"/>
              </a:lnSpc>
            </a:pPr>
            <a:endParaRPr lang="en-US" sz="1600" i="1" dirty="0" smtClean="0"/>
          </a:p>
          <a:p>
            <a:pPr>
              <a:lnSpc>
                <a:spcPct val="90000"/>
              </a:lnSpc>
            </a:pPr>
            <a:r>
              <a:rPr lang="en-US" sz="1600" i="1" dirty="0" smtClean="0"/>
              <a:t>Penn State MGIS: Capstone 596A </a:t>
            </a:r>
          </a:p>
          <a:p>
            <a:pPr>
              <a:lnSpc>
                <a:spcPct val="90000"/>
              </a:lnSpc>
            </a:pPr>
            <a:endParaRPr lang="en-US" sz="1000" i="1" dirty="0"/>
          </a:p>
        </p:txBody>
      </p:sp>
      <p:sp>
        <p:nvSpPr>
          <p:cNvPr id="5" name="Subtitle 2"/>
          <p:cNvSpPr txBox="1">
            <a:spLocks/>
          </p:cNvSpPr>
          <p:nvPr/>
        </p:nvSpPr>
        <p:spPr>
          <a:xfrm>
            <a:off x="379412" y="46773"/>
            <a:ext cx="11430000" cy="6786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ctr"/>
            <a:r>
              <a:rPr lang="en-US" sz="2300" dirty="0" smtClean="0">
                <a:solidFill>
                  <a:schemeClr val="accent3">
                    <a:lumMod val="50000"/>
                  </a:schemeClr>
                </a:solidFill>
              </a:rPr>
              <a:t>Seeing the Forest </a:t>
            </a:r>
            <a:r>
              <a:rPr lang="en-US" sz="2300" i="1" u="sng" dirty="0" smtClean="0">
                <a:solidFill>
                  <a:schemeClr val="accent3">
                    <a:lumMod val="50000"/>
                  </a:schemeClr>
                </a:solidFill>
              </a:rPr>
              <a:t>and</a:t>
            </a:r>
            <a:r>
              <a:rPr lang="en-US" sz="2300" dirty="0" smtClean="0">
                <a:solidFill>
                  <a:schemeClr val="accent3">
                    <a:lumMod val="50000"/>
                  </a:schemeClr>
                </a:solidFill>
              </a:rPr>
              <a:t> the Trees with </a:t>
            </a:r>
            <a:r>
              <a:rPr lang="en-US" sz="2300" dirty="0" err="1" smtClean="0">
                <a:solidFill>
                  <a:schemeClr val="accent3">
                    <a:lumMod val="50000"/>
                  </a:schemeClr>
                </a:solidFill>
              </a:rPr>
              <a:t>LiDAR</a:t>
            </a:r>
            <a:r>
              <a:rPr lang="en-US" sz="2300" dirty="0" smtClean="0">
                <a:solidFill>
                  <a:schemeClr val="accent3">
                    <a:lumMod val="50000"/>
                  </a:schemeClr>
                </a:solidFill>
              </a:rPr>
              <a:t> and Multi-Spectral Imagery:</a:t>
            </a:r>
          </a:p>
          <a:p>
            <a:pPr algn="ctr"/>
            <a:r>
              <a:rPr lang="en-US" sz="2300" dirty="0" smtClean="0">
                <a:solidFill>
                  <a:schemeClr val="accent3">
                    <a:lumMod val="50000"/>
                  </a:schemeClr>
                </a:solidFill>
              </a:rPr>
              <a:t>A GIS Method for Evaluating Effective Shade for Riparian Restoration Projects</a:t>
            </a:r>
          </a:p>
        </p:txBody>
      </p:sp>
      <p:pic>
        <p:nvPicPr>
          <p:cNvPr id="8" name="Picture 7"/>
          <p:cNvPicPr>
            <a:picLocks noChangeAspect="1"/>
          </p:cNvPicPr>
          <p:nvPr/>
        </p:nvPicPr>
        <p:blipFill>
          <a:blip r:embed="rId2"/>
          <a:stretch>
            <a:fillRect/>
          </a:stretch>
        </p:blipFill>
        <p:spPr>
          <a:xfrm>
            <a:off x="2287489" y="990600"/>
            <a:ext cx="7772400" cy="1333041"/>
          </a:xfrm>
          <a:prstGeom prst="rect">
            <a:avLst/>
          </a:prstGeom>
        </p:spPr>
      </p:pic>
      <p:pic>
        <p:nvPicPr>
          <p:cNvPr id="11" name="Picture 10"/>
          <p:cNvPicPr>
            <a:picLocks noChangeAspect="1"/>
          </p:cNvPicPr>
          <p:nvPr/>
        </p:nvPicPr>
        <p:blipFill>
          <a:blip r:embed="rId3"/>
          <a:stretch>
            <a:fillRect/>
          </a:stretch>
        </p:blipFill>
        <p:spPr>
          <a:xfrm>
            <a:off x="2287489" y="3861877"/>
            <a:ext cx="7772400" cy="1265813"/>
          </a:xfrm>
          <a:prstGeom prst="rect">
            <a:avLst/>
          </a:prstGeom>
        </p:spPr>
      </p:pic>
      <p:pic>
        <p:nvPicPr>
          <p:cNvPr id="12" name="Picture 11"/>
          <p:cNvPicPr>
            <a:picLocks noChangeAspect="1"/>
          </p:cNvPicPr>
          <p:nvPr/>
        </p:nvPicPr>
        <p:blipFill>
          <a:blip r:embed="rId4"/>
          <a:stretch>
            <a:fillRect/>
          </a:stretch>
        </p:blipFill>
        <p:spPr>
          <a:xfrm>
            <a:off x="2287489" y="2448200"/>
            <a:ext cx="7772400" cy="1289118"/>
          </a:xfrm>
          <a:prstGeom prst="rect">
            <a:avLst/>
          </a:prstGeom>
        </p:spPr>
      </p:pic>
      <p:pic>
        <p:nvPicPr>
          <p:cNvPr id="13" name="Picture 12"/>
          <p:cNvPicPr>
            <a:picLocks noChangeAspect="1"/>
          </p:cNvPicPr>
          <p:nvPr/>
        </p:nvPicPr>
        <p:blipFill>
          <a:blip r:embed="rId5"/>
          <a:stretch>
            <a:fillRect/>
          </a:stretch>
        </p:blipFill>
        <p:spPr>
          <a:xfrm>
            <a:off x="2287490" y="5265207"/>
            <a:ext cx="7772400" cy="1377387"/>
          </a:xfrm>
          <a:prstGeom prst="rect">
            <a:avLst/>
          </a:prstGeom>
        </p:spPr>
      </p:pic>
      <p:sp>
        <p:nvSpPr>
          <p:cNvPr id="14" name="TextBox 13"/>
          <p:cNvSpPr txBox="1"/>
          <p:nvPr/>
        </p:nvSpPr>
        <p:spPr>
          <a:xfrm>
            <a:off x="5637212" y="990600"/>
            <a:ext cx="1066800" cy="424732"/>
          </a:xfrm>
          <a:prstGeom prst="rect">
            <a:avLst/>
          </a:prstGeom>
          <a:gradFill>
            <a:gsLst>
              <a:gs pos="48000">
                <a:schemeClr val="bg1">
                  <a:alpha val="15000"/>
                </a:schemeClr>
              </a:gs>
              <a:gs pos="28000">
                <a:schemeClr val="bg1"/>
              </a:gs>
              <a:gs pos="10000">
                <a:schemeClr val="bg1">
                  <a:lumMod val="95000"/>
                </a:schemeClr>
              </a:gs>
              <a:gs pos="100000">
                <a:schemeClr val="bg1">
                  <a:lumMod val="85000"/>
                </a:schemeClr>
              </a:gs>
            </a:gsLst>
            <a:path path="circle">
              <a:fillToRect l="100000" b="100000"/>
            </a:path>
          </a:gradFill>
        </p:spPr>
        <p:txBody>
          <a:bodyPr wrap="square" rtlCol="0">
            <a:spAutoFit/>
          </a:bodyPr>
          <a:lstStyle/>
          <a:p>
            <a:pPr algn="ctr">
              <a:lnSpc>
                <a:spcPct val="90000"/>
              </a:lnSpc>
            </a:pPr>
            <a:r>
              <a:rPr lang="en-US" sz="2400" dirty="0" err="1" smtClean="0">
                <a:solidFill>
                  <a:schemeClr val="tx2"/>
                </a:solidFill>
              </a:rPr>
              <a:t>LiDAR</a:t>
            </a:r>
            <a:endParaRPr lang="en-US" sz="2400" dirty="0">
              <a:solidFill>
                <a:schemeClr val="tx2"/>
              </a:solidFill>
            </a:endParaRPr>
          </a:p>
        </p:txBody>
      </p:sp>
      <p:sp>
        <p:nvSpPr>
          <p:cNvPr id="15" name="TextBox 14"/>
          <p:cNvSpPr txBox="1"/>
          <p:nvPr/>
        </p:nvSpPr>
        <p:spPr>
          <a:xfrm>
            <a:off x="4341812" y="2442289"/>
            <a:ext cx="3733800" cy="424732"/>
          </a:xfrm>
          <a:prstGeom prst="rect">
            <a:avLst/>
          </a:prstGeom>
          <a:gradFill>
            <a:gsLst>
              <a:gs pos="48000">
                <a:schemeClr val="bg1">
                  <a:alpha val="50000"/>
                </a:schemeClr>
              </a:gs>
              <a:gs pos="28000">
                <a:schemeClr val="bg1"/>
              </a:gs>
              <a:gs pos="10000">
                <a:schemeClr val="bg1">
                  <a:lumMod val="95000"/>
                </a:schemeClr>
              </a:gs>
              <a:gs pos="100000">
                <a:schemeClr val="bg1">
                  <a:lumMod val="85000"/>
                </a:schemeClr>
              </a:gs>
            </a:gsLst>
            <a:path path="circle">
              <a:fillToRect l="100000" b="100000"/>
            </a:path>
          </a:gradFill>
        </p:spPr>
        <p:txBody>
          <a:bodyPr wrap="square" rtlCol="0">
            <a:spAutoFit/>
          </a:bodyPr>
          <a:lstStyle/>
          <a:p>
            <a:pPr algn="ctr">
              <a:lnSpc>
                <a:spcPct val="90000"/>
              </a:lnSpc>
            </a:pPr>
            <a:r>
              <a:rPr lang="en-US" sz="2400" dirty="0" smtClean="0">
                <a:solidFill>
                  <a:schemeClr val="tx2"/>
                </a:solidFill>
              </a:rPr>
              <a:t>Multi-Spectral Imagery</a:t>
            </a:r>
            <a:endParaRPr lang="en-US" sz="2400" dirty="0">
              <a:solidFill>
                <a:schemeClr val="tx2"/>
              </a:solidFill>
            </a:endParaRPr>
          </a:p>
        </p:txBody>
      </p:sp>
      <p:sp>
        <p:nvSpPr>
          <p:cNvPr id="16" name="TextBox 15"/>
          <p:cNvSpPr txBox="1"/>
          <p:nvPr/>
        </p:nvSpPr>
        <p:spPr>
          <a:xfrm>
            <a:off x="4341812" y="3874857"/>
            <a:ext cx="3733800" cy="424732"/>
          </a:xfrm>
          <a:prstGeom prst="rect">
            <a:avLst/>
          </a:prstGeom>
          <a:gradFill>
            <a:gsLst>
              <a:gs pos="48000">
                <a:schemeClr val="bg1">
                  <a:alpha val="25000"/>
                </a:schemeClr>
              </a:gs>
              <a:gs pos="28000">
                <a:schemeClr val="bg1"/>
              </a:gs>
              <a:gs pos="10000">
                <a:schemeClr val="bg1">
                  <a:lumMod val="95000"/>
                </a:schemeClr>
              </a:gs>
              <a:gs pos="100000">
                <a:schemeClr val="bg1">
                  <a:lumMod val="85000"/>
                </a:schemeClr>
              </a:gs>
            </a:gsLst>
            <a:path path="circle">
              <a:fillToRect l="100000" b="100000"/>
            </a:path>
          </a:gradFill>
        </p:spPr>
        <p:txBody>
          <a:bodyPr wrap="square" rtlCol="0">
            <a:spAutoFit/>
          </a:bodyPr>
          <a:lstStyle/>
          <a:p>
            <a:pPr algn="ctr">
              <a:lnSpc>
                <a:spcPct val="90000"/>
              </a:lnSpc>
            </a:pPr>
            <a:r>
              <a:rPr lang="en-US" sz="2400" dirty="0" smtClean="0">
                <a:solidFill>
                  <a:schemeClr val="tx2"/>
                </a:solidFill>
              </a:rPr>
              <a:t>Tree Canopy Extraction</a:t>
            </a:r>
            <a:endParaRPr lang="en-US" sz="2400" dirty="0">
              <a:solidFill>
                <a:schemeClr val="tx2"/>
              </a:solidFill>
            </a:endParaRPr>
          </a:p>
        </p:txBody>
      </p:sp>
      <p:sp>
        <p:nvSpPr>
          <p:cNvPr id="17" name="TextBox 16"/>
          <p:cNvSpPr txBox="1"/>
          <p:nvPr/>
        </p:nvSpPr>
        <p:spPr>
          <a:xfrm>
            <a:off x="4267151" y="5274035"/>
            <a:ext cx="3886200" cy="424732"/>
          </a:xfrm>
          <a:prstGeom prst="rect">
            <a:avLst/>
          </a:prstGeom>
          <a:gradFill>
            <a:gsLst>
              <a:gs pos="48000">
                <a:schemeClr val="bg1">
                  <a:alpha val="50000"/>
                </a:schemeClr>
              </a:gs>
              <a:gs pos="28000">
                <a:schemeClr val="bg1"/>
              </a:gs>
              <a:gs pos="10000">
                <a:schemeClr val="bg1">
                  <a:lumMod val="95000"/>
                </a:schemeClr>
              </a:gs>
              <a:gs pos="100000">
                <a:schemeClr val="bg1">
                  <a:lumMod val="85000"/>
                </a:schemeClr>
              </a:gs>
            </a:gsLst>
            <a:path path="circle">
              <a:fillToRect l="100000" b="100000"/>
            </a:path>
          </a:gradFill>
        </p:spPr>
        <p:txBody>
          <a:bodyPr wrap="square" rtlCol="0">
            <a:spAutoFit/>
          </a:bodyPr>
          <a:lstStyle/>
          <a:p>
            <a:pPr algn="ctr">
              <a:lnSpc>
                <a:spcPct val="90000"/>
              </a:lnSpc>
            </a:pPr>
            <a:r>
              <a:rPr lang="en-US" sz="2400" dirty="0" smtClean="0">
                <a:solidFill>
                  <a:schemeClr val="tx2"/>
                </a:solidFill>
              </a:rPr>
              <a:t>Incoming Solar Radiation</a:t>
            </a:r>
            <a:endParaRPr lang="en-US" sz="2400" dirty="0">
              <a:solidFill>
                <a:schemeClr val="tx2"/>
              </a:solidFill>
            </a:endParaRP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37113" y="199480"/>
            <a:ext cx="2514598" cy="487362"/>
          </a:xfrm>
          <a:prstGeom prst="rect">
            <a:avLst/>
          </a:prstGeom>
        </p:spPr>
        <p:txBody>
          <a:bodyPr>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a:r>
              <a:rPr lang="en-US" sz="3200" dirty="0" smtClean="0">
                <a:solidFill>
                  <a:schemeClr val="accent3">
                    <a:lumMod val="50000"/>
                  </a:schemeClr>
                </a:solidFill>
              </a:rPr>
              <a:t>Data</a:t>
            </a:r>
            <a:endParaRPr lang="en-US" sz="3200" dirty="0">
              <a:solidFill>
                <a:schemeClr val="accent3">
                  <a:lumMod val="50000"/>
                </a:schemeClr>
              </a:solidFill>
            </a:endParaRPr>
          </a:p>
        </p:txBody>
      </p:sp>
      <p:sp>
        <p:nvSpPr>
          <p:cNvPr id="3" name="TextBox 2"/>
          <p:cNvSpPr txBox="1"/>
          <p:nvPr/>
        </p:nvSpPr>
        <p:spPr>
          <a:xfrm>
            <a:off x="227012" y="812289"/>
            <a:ext cx="11734800" cy="369332"/>
          </a:xfrm>
          <a:prstGeom prst="rect">
            <a:avLst/>
          </a:prstGeom>
          <a:noFill/>
        </p:spPr>
        <p:txBody>
          <a:bodyPr wrap="square" rtlCol="0">
            <a:spAutoFit/>
          </a:bodyPr>
          <a:lstStyle/>
          <a:p>
            <a:pPr algn="ctr">
              <a:lnSpc>
                <a:spcPct val="90000"/>
              </a:lnSpc>
            </a:pPr>
            <a:r>
              <a:rPr lang="en-US" sz="2000" dirty="0" smtClean="0">
                <a:solidFill>
                  <a:schemeClr val="accent3">
                    <a:lumMod val="50000"/>
                  </a:schemeClr>
                </a:solidFill>
              </a:rPr>
              <a:t>Primary and Secondary Streams, Stream Corridors, Water Quality Resource Areas (WQRAs)</a:t>
            </a:r>
            <a:endParaRPr lang="en-US" sz="2000" dirty="0">
              <a:solidFill>
                <a:schemeClr val="accent3">
                  <a:lumMod val="50000"/>
                </a:schemeClr>
              </a:solidFill>
            </a:endParaRPr>
          </a:p>
        </p:txBody>
      </p:sp>
      <p:pic>
        <p:nvPicPr>
          <p:cNvPr id="6" name="Picture 5" descr="http://www.codepublishing.com/or/lakeoswego/html/images/lakeoswego5007.185.5.4.208113.jpg">
            <a:hlinkClick r:id="rId3"/>
          </p:cNvPr>
          <p:cNvPicPr/>
          <p:nvPr/>
        </p:nvPicPr>
        <p:blipFill>
          <a:blip r:embed="rId4" cstate="print"/>
          <a:srcRect/>
          <a:stretch>
            <a:fillRect/>
          </a:stretch>
        </p:blipFill>
        <p:spPr bwMode="auto">
          <a:xfrm>
            <a:off x="1589087" y="1676400"/>
            <a:ext cx="9010650" cy="4325112"/>
          </a:xfrm>
          <a:prstGeom prst="rect">
            <a:avLst/>
          </a:prstGeom>
          <a:noFill/>
          <a:ln w="9525">
            <a:noFill/>
            <a:miter lim="800000"/>
            <a:headEnd/>
            <a:tailEnd/>
          </a:ln>
        </p:spPr>
      </p:pic>
    </p:spTree>
    <p:extLst>
      <p:ext uri="{BB962C8B-B14F-4D97-AF65-F5344CB8AC3E}">
        <p14:creationId xmlns:p14="http://schemas.microsoft.com/office/powerpoint/2010/main" val="321404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44826" y="304800"/>
            <a:ext cx="5867400" cy="535531"/>
          </a:xfrm>
          <a:prstGeom prst="rect">
            <a:avLst/>
          </a:prstGeom>
          <a:noFill/>
        </p:spPr>
        <p:txBody>
          <a:bodyPr wrap="square" rtlCol="0">
            <a:spAutoFit/>
          </a:bodyPr>
          <a:lstStyle/>
          <a:p>
            <a:pPr algn="ctr">
              <a:lnSpc>
                <a:spcPct val="90000"/>
              </a:lnSpc>
            </a:pPr>
            <a:r>
              <a:rPr lang="en-US" sz="3200" dirty="0" smtClean="0">
                <a:solidFill>
                  <a:schemeClr val="accent3">
                    <a:lumMod val="50000"/>
                  </a:schemeClr>
                </a:solidFill>
              </a:rPr>
              <a:t>Data Exploration</a:t>
            </a:r>
            <a:endParaRPr lang="en-US" sz="3200" dirty="0">
              <a:solidFill>
                <a:schemeClr val="accent3">
                  <a:lumMod val="50000"/>
                </a:schemeClr>
              </a:solidFill>
            </a:endParaRPr>
          </a:p>
        </p:txBody>
      </p:sp>
      <p:pic>
        <p:nvPicPr>
          <p:cNvPr id="14" name="Picture 13" descr="C:\Users\Chad0304\Documents\PennState\GEOG883\FinalProject\TrueColorVsLiDARElevatio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612" y="1676400"/>
            <a:ext cx="10483829" cy="3962400"/>
          </a:xfrm>
          <a:prstGeom prst="rect">
            <a:avLst/>
          </a:prstGeom>
          <a:noFill/>
          <a:ln>
            <a:noFill/>
          </a:ln>
        </p:spPr>
      </p:pic>
    </p:spTree>
    <p:extLst>
      <p:ext uri="{BB962C8B-B14F-4D97-AF65-F5344CB8AC3E}">
        <p14:creationId xmlns:p14="http://schemas.microsoft.com/office/powerpoint/2010/main" val="2514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50812" y="2250064"/>
            <a:ext cx="3526714" cy="2772474"/>
          </a:xfrm>
          <a:prstGeom prst="rect">
            <a:avLst/>
          </a:prstGeom>
        </p:spPr>
      </p:pic>
      <p:pic>
        <p:nvPicPr>
          <p:cNvPr id="3" name="Picture 2"/>
          <p:cNvPicPr>
            <a:picLocks noChangeAspect="1"/>
          </p:cNvPicPr>
          <p:nvPr/>
        </p:nvPicPr>
        <p:blipFill>
          <a:blip r:embed="rId4" cstate="print"/>
          <a:stretch>
            <a:fillRect/>
          </a:stretch>
        </p:blipFill>
        <p:spPr>
          <a:xfrm>
            <a:off x="4270517" y="2250064"/>
            <a:ext cx="3533340" cy="2772474"/>
          </a:xfrm>
          <a:prstGeom prst="rect">
            <a:avLst/>
          </a:prstGeom>
        </p:spPr>
      </p:pic>
      <p:pic>
        <p:nvPicPr>
          <p:cNvPr id="4" name="Picture 3"/>
          <p:cNvPicPr>
            <a:picLocks noChangeAspect="1"/>
          </p:cNvPicPr>
          <p:nvPr/>
        </p:nvPicPr>
        <p:blipFill>
          <a:blip r:embed="rId5" cstate="print"/>
          <a:stretch>
            <a:fillRect/>
          </a:stretch>
        </p:blipFill>
        <p:spPr>
          <a:xfrm>
            <a:off x="8380412" y="2253307"/>
            <a:ext cx="3525423" cy="2769231"/>
          </a:xfrm>
          <a:prstGeom prst="rect">
            <a:avLst/>
          </a:prstGeom>
        </p:spPr>
      </p:pic>
      <p:sp>
        <p:nvSpPr>
          <p:cNvPr id="5" name="TextBox 4"/>
          <p:cNvSpPr txBox="1"/>
          <p:nvPr/>
        </p:nvSpPr>
        <p:spPr>
          <a:xfrm>
            <a:off x="1304569" y="2250064"/>
            <a:ext cx="1219200" cy="424732"/>
          </a:xfrm>
          <a:prstGeom prst="rect">
            <a:avLst/>
          </a:prstGeom>
          <a:noFill/>
        </p:spPr>
        <p:txBody>
          <a:bodyPr wrap="square" rtlCol="0">
            <a:spAutoFit/>
          </a:bodyPr>
          <a:lstStyle/>
          <a:p>
            <a:pPr algn="ctr">
              <a:lnSpc>
                <a:spcPct val="90000"/>
              </a:lnSpc>
            </a:pPr>
            <a:r>
              <a:rPr lang="en-US" sz="2400" dirty="0" smtClean="0">
                <a:solidFill>
                  <a:schemeClr val="tx2"/>
                </a:solidFill>
              </a:rPr>
              <a:t>DSM</a:t>
            </a:r>
            <a:endParaRPr lang="en-US" sz="2400" dirty="0">
              <a:solidFill>
                <a:schemeClr val="tx2"/>
              </a:solidFill>
            </a:endParaRPr>
          </a:p>
        </p:txBody>
      </p:sp>
      <p:sp>
        <p:nvSpPr>
          <p:cNvPr id="6" name="TextBox 5"/>
          <p:cNvSpPr txBox="1"/>
          <p:nvPr/>
        </p:nvSpPr>
        <p:spPr>
          <a:xfrm>
            <a:off x="5498882" y="2287353"/>
            <a:ext cx="1219200" cy="424732"/>
          </a:xfrm>
          <a:prstGeom prst="rect">
            <a:avLst/>
          </a:prstGeom>
          <a:noFill/>
        </p:spPr>
        <p:txBody>
          <a:bodyPr wrap="square" rtlCol="0">
            <a:spAutoFit/>
          </a:bodyPr>
          <a:lstStyle/>
          <a:p>
            <a:pPr algn="ctr">
              <a:lnSpc>
                <a:spcPct val="90000"/>
              </a:lnSpc>
            </a:pPr>
            <a:r>
              <a:rPr lang="en-US" sz="2400" dirty="0" smtClean="0">
                <a:solidFill>
                  <a:schemeClr val="tx2"/>
                </a:solidFill>
              </a:rPr>
              <a:t>DEM</a:t>
            </a:r>
            <a:endParaRPr lang="en-US" sz="2400" dirty="0">
              <a:solidFill>
                <a:schemeClr val="tx2"/>
              </a:solidFill>
            </a:endParaRPr>
          </a:p>
        </p:txBody>
      </p:sp>
      <p:sp>
        <p:nvSpPr>
          <p:cNvPr id="7" name="TextBox 6"/>
          <p:cNvSpPr txBox="1"/>
          <p:nvPr/>
        </p:nvSpPr>
        <p:spPr>
          <a:xfrm>
            <a:off x="9533523" y="2287353"/>
            <a:ext cx="1219200" cy="424732"/>
          </a:xfrm>
          <a:prstGeom prst="rect">
            <a:avLst/>
          </a:prstGeom>
          <a:noFill/>
        </p:spPr>
        <p:txBody>
          <a:bodyPr wrap="square" rtlCol="0">
            <a:spAutoFit/>
          </a:bodyPr>
          <a:lstStyle/>
          <a:p>
            <a:pPr algn="ctr">
              <a:lnSpc>
                <a:spcPct val="90000"/>
              </a:lnSpc>
            </a:pPr>
            <a:r>
              <a:rPr lang="en-US" sz="2400" dirty="0" err="1" smtClean="0">
                <a:solidFill>
                  <a:schemeClr val="tx2"/>
                </a:solidFill>
              </a:rPr>
              <a:t>nDSM</a:t>
            </a:r>
            <a:endParaRPr lang="en-US" sz="2400" dirty="0">
              <a:solidFill>
                <a:schemeClr val="tx2"/>
              </a:solidFill>
            </a:endParaRPr>
          </a:p>
        </p:txBody>
      </p:sp>
      <p:sp>
        <p:nvSpPr>
          <p:cNvPr id="8" name="TextBox 7"/>
          <p:cNvSpPr txBox="1"/>
          <p:nvPr/>
        </p:nvSpPr>
        <p:spPr>
          <a:xfrm>
            <a:off x="2951087" y="152400"/>
            <a:ext cx="6172200" cy="480131"/>
          </a:xfrm>
          <a:prstGeom prst="rect">
            <a:avLst/>
          </a:prstGeom>
          <a:noFill/>
        </p:spPr>
        <p:txBody>
          <a:bodyPr wrap="square" rtlCol="0">
            <a:spAutoFit/>
          </a:bodyPr>
          <a:lstStyle/>
          <a:p>
            <a:pPr algn="ctr">
              <a:lnSpc>
                <a:spcPct val="90000"/>
              </a:lnSpc>
            </a:pPr>
            <a:r>
              <a:rPr lang="en-US" sz="2800" dirty="0" err="1" smtClean="0">
                <a:solidFill>
                  <a:schemeClr val="accent3">
                    <a:lumMod val="50000"/>
                  </a:schemeClr>
                </a:solidFill>
              </a:rPr>
              <a:t>LiDAR</a:t>
            </a:r>
            <a:r>
              <a:rPr lang="en-US" sz="2800" dirty="0" smtClean="0">
                <a:solidFill>
                  <a:schemeClr val="accent3">
                    <a:lumMod val="50000"/>
                  </a:schemeClr>
                </a:solidFill>
              </a:rPr>
              <a:t> Processing</a:t>
            </a:r>
            <a:endParaRPr lang="en-US" sz="2800" dirty="0">
              <a:solidFill>
                <a:schemeClr val="accent3">
                  <a:lumMod val="50000"/>
                </a:schemeClr>
              </a:solidFill>
            </a:endParaRPr>
          </a:p>
        </p:txBody>
      </p:sp>
      <p:sp>
        <p:nvSpPr>
          <p:cNvPr id="9" name="Rectangle 8"/>
          <p:cNvSpPr/>
          <p:nvPr/>
        </p:nvSpPr>
        <p:spPr>
          <a:xfrm>
            <a:off x="3707962" y="3606641"/>
            <a:ext cx="511886" cy="1311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Rectangle 9"/>
          <p:cNvSpPr/>
          <p:nvPr/>
        </p:nvSpPr>
        <p:spPr>
          <a:xfrm>
            <a:off x="7831452" y="3442892"/>
            <a:ext cx="511886" cy="1311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1" name="Rectangle 10"/>
          <p:cNvSpPr/>
          <p:nvPr/>
        </p:nvSpPr>
        <p:spPr>
          <a:xfrm>
            <a:off x="7836191" y="3733800"/>
            <a:ext cx="511886" cy="1311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9134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4570413" y="609600"/>
            <a:ext cx="7315200" cy="6172200"/>
          </a:xfrm>
          <a:prstGeom prst="round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 name="Rounded Rectangle 14"/>
          <p:cNvSpPr/>
          <p:nvPr/>
        </p:nvSpPr>
        <p:spPr>
          <a:xfrm>
            <a:off x="120102" y="2233917"/>
            <a:ext cx="4280474" cy="2209800"/>
          </a:xfrm>
          <a:prstGeom prst="round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5" name="TextBox 4"/>
          <p:cNvSpPr txBox="1"/>
          <p:nvPr/>
        </p:nvSpPr>
        <p:spPr>
          <a:xfrm>
            <a:off x="18433" y="2329248"/>
            <a:ext cx="1981200" cy="2086725"/>
          </a:xfrm>
          <a:prstGeom prst="rect">
            <a:avLst/>
          </a:prstGeom>
          <a:noFill/>
        </p:spPr>
        <p:txBody>
          <a:bodyPr wrap="square" rtlCol="0">
            <a:spAutoFit/>
          </a:bodyPr>
          <a:lstStyle/>
          <a:p>
            <a:pPr algn="r">
              <a:lnSpc>
                <a:spcPct val="90000"/>
              </a:lnSpc>
            </a:pPr>
            <a:endParaRPr lang="en-US" sz="2000" dirty="0" smtClean="0"/>
          </a:p>
          <a:p>
            <a:pPr algn="r">
              <a:lnSpc>
                <a:spcPct val="90000"/>
              </a:lnSpc>
            </a:pPr>
            <a:endParaRPr lang="en-US" sz="2000" dirty="0"/>
          </a:p>
          <a:p>
            <a:pPr algn="r">
              <a:lnSpc>
                <a:spcPct val="90000"/>
              </a:lnSpc>
            </a:pPr>
            <a:endParaRPr lang="en-US" sz="2000" dirty="0" smtClean="0"/>
          </a:p>
          <a:p>
            <a:pPr algn="r">
              <a:lnSpc>
                <a:spcPct val="90000"/>
              </a:lnSpc>
            </a:pPr>
            <a:endParaRPr lang="en-US" sz="2000" dirty="0"/>
          </a:p>
          <a:p>
            <a:pPr algn="r">
              <a:lnSpc>
                <a:spcPct val="90000"/>
              </a:lnSpc>
            </a:pPr>
            <a:r>
              <a:rPr lang="en-US" sz="2000" dirty="0" smtClean="0"/>
              <a:t>Multi-Spectral Imagery</a:t>
            </a:r>
            <a:endParaRPr lang="en-US" sz="2000" dirty="0"/>
          </a:p>
          <a:p>
            <a:pPr algn="r">
              <a:lnSpc>
                <a:spcPct val="90000"/>
              </a:lnSpc>
            </a:pPr>
            <a:endParaRPr lang="en-US" sz="2400" dirty="0"/>
          </a:p>
        </p:txBody>
      </p:sp>
      <p:sp>
        <p:nvSpPr>
          <p:cNvPr id="8" name="TextBox 7"/>
          <p:cNvSpPr txBox="1"/>
          <p:nvPr/>
        </p:nvSpPr>
        <p:spPr>
          <a:xfrm>
            <a:off x="2734910" y="3117897"/>
            <a:ext cx="1902469" cy="1505027"/>
          </a:xfrm>
          <a:prstGeom prst="rect">
            <a:avLst/>
          </a:prstGeom>
          <a:noFill/>
        </p:spPr>
        <p:txBody>
          <a:bodyPr wrap="square" rtlCol="0">
            <a:spAutoFit/>
          </a:bodyPr>
          <a:lstStyle/>
          <a:p>
            <a:pPr>
              <a:lnSpc>
                <a:spcPct val="90000"/>
              </a:lnSpc>
            </a:pPr>
            <a:endParaRPr lang="en-US" sz="1400" dirty="0"/>
          </a:p>
          <a:p>
            <a:pPr>
              <a:lnSpc>
                <a:spcPct val="90000"/>
              </a:lnSpc>
            </a:pPr>
            <a:r>
              <a:rPr lang="en-US" sz="1600" dirty="0" smtClean="0"/>
              <a:t>Red (Band 1)</a:t>
            </a:r>
          </a:p>
          <a:p>
            <a:pPr>
              <a:lnSpc>
                <a:spcPct val="90000"/>
              </a:lnSpc>
            </a:pPr>
            <a:r>
              <a:rPr lang="en-US" sz="1600" dirty="0" smtClean="0"/>
              <a:t>Green (Band 2)</a:t>
            </a:r>
          </a:p>
          <a:p>
            <a:pPr>
              <a:lnSpc>
                <a:spcPct val="90000"/>
              </a:lnSpc>
            </a:pPr>
            <a:r>
              <a:rPr lang="en-US" sz="1600" dirty="0" smtClean="0"/>
              <a:t>Blue (Band 3)</a:t>
            </a:r>
          </a:p>
          <a:p>
            <a:pPr>
              <a:lnSpc>
                <a:spcPct val="90000"/>
              </a:lnSpc>
            </a:pPr>
            <a:r>
              <a:rPr lang="en-US" sz="1600" dirty="0" smtClean="0"/>
              <a:t>NIR (Band 4)</a:t>
            </a:r>
            <a:endParaRPr lang="en-US" sz="1600" dirty="0"/>
          </a:p>
          <a:p>
            <a:pPr>
              <a:lnSpc>
                <a:spcPct val="90000"/>
              </a:lnSpc>
            </a:pPr>
            <a:endParaRPr lang="en-US" sz="2400" dirty="0"/>
          </a:p>
        </p:txBody>
      </p:sp>
      <p:sp>
        <p:nvSpPr>
          <p:cNvPr id="10" name="Left Brace 9"/>
          <p:cNvSpPr/>
          <p:nvPr/>
        </p:nvSpPr>
        <p:spPr>
          <a:xfrm>
            <a:off x="2176016" y="3321948"/>
            <a:ext cx="609600" cy="94525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728216" y="1853360"/>
            <a:ext cx="2895600" cy="369332"/>
          </a:xfrm>
          <a:prstGeom prst="rect">
            <a:avLst/>
          </a:prstGeom>
          <a:noFill/>
        </p:spPr>
        <p:txBody>
          <a:bodyPr wrap="square" rtlCol="0">
            <a:spAutoFit/>
          </a:bodyPr>
          <a:lstStyle/>
          <a:p>
            <a:pPr algn="ctr">
              <a:lnSpc>
                <a:spcPct val="90000"/>
              </a:lnSpc>
            </a:pPr>
            <a:r>
              <a:rPr lang="en-US" sz="2000" dirty="0" smtClean="0"/>
              <a:t>1) Project Layers</a:t>
            </a:r>
            <a:endParaRPr lang="en-US" sz="2000" dirty="0"/>
          </a:p>
        </p:txBody>
      </p:sp>
      <p:sp>
        <p:nvSpPr>
          <p:cNvPr id="17" name="TextBox 16"/>
          <p:cNvSpPr txBox="1"/>
          <p:nvPr/>
        </p:nvSpPr>
        <p:spPr>
          <a:xfrm>
            <a:off x="5713412" y="240268"/>
            <a:ext cx="5102683" cy="369332"/>
          </a:xfrm>
          <a:prstGeom prst="rect">
            <a:avLst/>
          </a:prstGeom>
          <a:noFill/>
        </p:spPr>
        <p:txBody>
          <a:bodyPr wrap="square" rtlCol="0">
            <a:spAutoFit/>
          </a:bodyPr>
          <a:lstStyle/>
          <a:p>
            <a:pPr>
              <a:lnSpc>
                <a:spcPct val="90000"/>
              </a:lnSpc>
            </a:pPr>
            <a:r>
              <a:rPr lang="en-US" sz="2000" dirty="0" smtClean="0"/>
              <a:t>2) Tree Canopy Extraction (Rule Set)</a:t>
            </a:r>
            <a:endParaRPr lang="en-US" sz="2000" dirty="0"/>
          </a:p>
        </p:txBody>
      </p:sp>
      <p:sp>
        <p:nvSpPr>
          <p:cNvPr id="18" name="TextBox 17"/>
          <p:cNvSpPr txBox="1"/>
          <p:nvPr/>
        </p:nvSpPr>
        <p:spPr>
          <a:xfrm>
            <a:off x="4808324" y="931301"/>
            <a:ext cx="3065863" cy="5687711"/>
          </a:xfrm>
          <a:prstGeom prst="rect">
            <a:avLst/>
          </a:prstGeom>
          <a:noFill/>
        </p:spPr>
        <p:txBody>
          <a:bodyPr wrap="square" rtlCol="0">
            <a:spAutoFit/>
          </a:bodyPr>
          <a:lstStyle/>
          <a:p>
            <a:pPr algn="r">
              <a:lnSpc>
                <a:spcPct val="90000"/>
              </a:lnSpc>
            </a:pPr>
            <a:endParaRPr lang="en-US" sz="2000" u="sng" dirty="0" smtClean="0"/>
          </a:p>
          <a:p>
            <a:pPr algn="r">
              <a:lnSpc>
                <a:spcPct val="90000"/>
              </a:lnSpc>
            </a:pPr>
            <a:r>
              <a:rPr lang="en-US" sz="2000" u="sng" dirty="0" smtClean="0"/>
              <a:t>Slope</a:t>
            </a:r>
          </a:p>
          <a:p>
            <a:pPr algn="r">
              <a:lnSpc>
                <a:spcPct val="90000"/>
              </a:lnSpc>
            </a:pPr>
            <a:endParaRPr lang="en-US" sz="2000" u="sng" dirty="0" smtClean="0"/>
          </a:p>
          <a:p>
            <a:pPr algn="r">
              <a:lnSpc>
                <a:spcPct val="90000"/>
              </a:lnSpc>
            </a:pPr>
            <a:endParaRPr lang="en-US" sz="1400" u="sng" dirty="0" smtClean="0"/>
          </a:p>
          <a:p>
            <a:pPr algn="r">
              <a:lnSpc>
                <a:spcPct val="90000"/>
              </a:lnSpc>
            </a:pPr>
            <a:endParaRPr lang="en-US" sz="1000" u="sng" dirty="0" smtClean="0"/>
          </a:p>
          <a:p>
            <a:pPr algn="r">
              <a:lnSpc>
                <a:spcPct val="90000"/>
              </a:lnSpc>
            </a:pPr>
            <a:endParaRPr lang="en-US" sz="1400" u="sng" dirty="0"/>
          </a:p>
          <a:p>
            <a:pPr algn="r">
              <a:lnSpc>
                <a:spcPct val="90000"/>
              </a:lnSpc>
            </a:pPr>
            <a:endParaRPr lang="en-US" sz="1000" u="sng" dirty="0" smtClean="0"/>
          </a:p>
          <a:p>
            <a:pPr algn="r">
              <a:lnSpc>
                <a:spcPct val="90000"/>
              </a:lnSpc>
            </a:pPr>
            <a:r>
              <a:rPr lang="en-US" sz="2000" u="sng" dirty="0" smtClean="0"/>
              <a:t>Segmentation (Tall Objects)</a:t>
            </a:r>
          </a:p>
          <a:p>
            <a:pPr algn="r">
              <a:lnSpc>
                <a:spcPct val="90000"/>
              </a:lnSpc>
            </a:pPr>
            <a:r>
              <a:rPr lang="en-US" sz="1400" u="sng" dirty="0" smtClean="0"/>
              <a:t>Threshold and </a:t>
            </a:r>
            <a:r>
              <a:rPr lang="en-US" sz="1400" u="sng" dirty="0" err="1" smtClean="0"/>
              <a:t>Multiresolution</a:t>
            </a:r>
            <a:endParaRPr lang="en-US" sz="1400" u="sng" dirty="0" smtClean="0"/>
          </a:p>
          <a:p>
            <a:pPr algn="r">
              <a:lnSpc>
                <a:spcPct val="90000"/>
              </a:lnSpc>
            </a:pPr>
            <a:endParaRPr lang="en-US" sz="1400" u="sng" dirty="0"/>
          </a:p>
          <a:p>
            <a:pPr algn="r">
              <a:lnSpc>
                <a:spcPct val="90000"/>
              </a:lnSpc>
            </a:pPr>
            <a:endParaRPr lang="en-US" sz="1000" u="sng" dirty="0" smtClean="0"/>
          </a:p>
          <a:p>
            <a:pPr algn="r">
              <a:lnSpc>
                <a:spcPct val="90000"/>
              </a:lnSpc>
            </a:pPr>
            <a:endParaRPr lang="en-US" sz="1000" u="sng" dirty="0"/>
          </a:p>
          <a:p>
            <a:pPr algn="r">
              <a:lnSpc>
                <a:spcPct val="90000"/>
              </a:lnSpc>
            </a:pPr>
            <a:endParaRPr lang="en-US" sz="1000" u="sng" dirty="0" smtClean="0"/>
          </a:p>
          <a:p>
            <a:pPr algn="r">
              <a:lnSpc>
                <a:spcPct val="90000"/>
              </a:lnSpc>
            </a:pPr>
            <a:endParaRPr lang="en-US" sz="1200" u="sng" dirty="0" smtClean="0"/>
          </a:p>
          <a:p>
            <a:pPr algn="r">
              <a:lnSpc>
                <a:spcPct val="90000"/>
              </a:lnSpc>
            </a:pPr>
            <a:r>
              <a:rPr lang="en-US" sz="2000" u="sng" dirty="0" smtClean="0"/>
              <a:t>Classify Tree Canopy</a:t>
            </a:r>
          </a:p>
          <a:p>
            <a:pPr algn="r">
              <a:lnSpc>
                <a:spcPct val="90000"/>
              </a:lnSpc>
            </a:pPr>
            <a:r>
              <a:rPr lang="en-US" sz="1400" dirty="0" smtClean="0"/>
              <a:t>Slope and NDVI</a:t>
            </a:r>
          </a:p>
          <a:p>
            <a:pPr algn="r">
              <a:lnSpc>
                <a:spcPct val="90000"/>
              </a:lnSpc>
            </a:pPr>
            <a:endParaRPr lang="en-US" sz="1400" dirty="0"/>
          </a:p>
          <a:p>
            <a:pPr algn="r">
              <a:lnSpc>
                <a:spcPct val="90000"/>
              </a:lnSpc>
            </a:pPr>
            <a:endParaRPr lang="en-US" sz="1400" dirty="0" smtClean="0"/>
          </a:p>
          <a:p>
            <a:pPr algn="r">
              <a:lnSpc>
                <a:spcPct val="90000"/>
              </a:lnSpc>
            </a:pPr>
            <a:endParaRPr lang="en-US" sz="1400" dirty="0" smtClean="0"/>
          </a:p>
          <a:p>
            <a:pPr algn="r">
              <a:lnSpc>
                <a:spcPct val="90000"/>
              </a:lnSpc>
            </a:pPr>
            <a:endParaRPr lang="en-US" sz="2000" dirty="0" smtClean="0"/>
          </a:p>
          <a:p>
            <a:pPr algn="r">
              <a:lnSpc>
                <a:spcPct val="90000"/>
              </a:lnSpc>
            </a:pPr>
            <a:r>
              <a:rPr lang="en-US" sz="2000" u="sng" dirty="0" smtClean="0"/>
              <a:t>Clean Up Classification</a:t>
            </a:r>
          </a:p>
          <a:p>
            <a:pPr algn="r">
              <a:lnSpc>
                <a:spcPct val="90000"/>
              </a:lnSpc>
            </a:pPr>
            <a:r>
              <a:rPr lang="en-US" sz="1400" dirty="0" smtClean="0"/>
              <a:t>Miniscule objects</a:t>
            </a:r>
          </a:p>
          <a:p>
            <a:pPr algn="r">
              <a:lnSpc>
                <a:spcPct val="90000"/>
              </a:lnSpc>
            </a:pPr>
            <a:r>
              <a:rPr lang="en-US" sz="1400" dirty="0" smtClean="0"/>
              <a:t>Merge Tree Canopy</a:t>
            </a:r>
          </a:p>
          <a:p>
            <a:pPr algn="r">
              <a:lnSpc>
                <a:spcPct val="90000"/>
              </a:lnSpc>
            </a:pPr>
            <a:r>
              <a:rPr lang="en-US" sz="1400" dirty="0" smtClean="0"/>
              <a:t>Relative Border</a:t>
            </a:r>
          </a:p>
          <a:p>
            <a:pPr algn="r">
              <a:lnSpc>
                <a:spcPct val="90000"/>
              </a:lnSpc>
            </a:pPr>
            <a:endParaRPr lang="en-US" sz="1400" dirty="0"/>
          </a:p>
        </p:txBody>
      </p:sp>
      <p:pic>
        <p:nvPicPr>
          <p:cNvPr id="30" name="Picture 29"/>
          <p:cNvPicPr>
            <a:picLocks noChangeAspect="1"/>
          </p:cNvPicPr>
          <p:nvPr/>
        </p:nvPicPr>
        <p:blipFill>
          <a:blip r:embed="rId3" cstate="print"/>
          <a:stretch>
            <a:fillRect/>
          </a:stretch>
        </p:blipFill>
        <p:spPr>
          <a:xfrm>
            <a:off x="7984568" y="804058"/>
            <a:ext cx="2802505" cy="1385888"/>
          </a:xfrm>
          <a:prstGeom prst="rect">
            <a:avLst/>
          </a:prstGeom>
        </p:spPr>
      </p:pic>
      <p:pic>
        <p:nvPicPr>
          <p:cNvPr id="31" name="Picture 30"/>
          <p:cNvPicPr>
            <a:picLocks noChangeAspect="1"/>
          </p:cNvPicPr>
          <p:nvPr/>
        </p:nvPicPr>
        <p:blipFill>
          <a:blip r:embed="rId4" cstate="print"/>
          <a:stretch>
            <a:fillRect/>
          </a:stretch>
        </p:blipFill>
        <p:spPr>
          <a:xfrm>
            <a:off x="8001010" y="2228046"/>
            <a:ext cx="2786063" cy="1371600"/>
          </a:xfrm>
          <a:prstGeom prst="rect">
            <a:avLst/>
          </a:prstGeom>
        </p:spPr>
      </p:pic>
      <p:pic>
        <p:nvPicPr>
          <p:cNvPr id="32" name="Picture 31"/>
          <p:cNvPicPr>
            <a:picLocks noChangeAspect="1"/>
          </p:cNvPicPr>
          <p:nvPr/>
        </p:nvPicPr>
        <p:blipFill>
          <a:blip r:embed="rId5" cstate="print"/>
          <a:stretch>
            <a:fillRect/>
          </a:stretch>
        </p:blipFill>
        <p:spPr>
          <a:xfrm>
            <a:off x="8001010" y="3675846"/>
            <a:ext cx="2815085" cy="1385888"/>
          </a:xfrm>
          <a:prstGeom prst="rect">
            <a:avLst/>
          </a:prstGeom>
        </p:spPr>
      </p:pic>
      <p:pic>
        <p:nvPicPr>
          <p:cNvPr id="33" name="Picture 32"/>
          <p:cNvPicPr>
            <a:picLocks noChangeAspect="1"/>
          </p:cNvPicPr>
          <p:nvPr/>
        </p:nvPicPr>
        <p:blipFill>
          <a:blip r:embed="rId6" cstate="print"/>
          <a:stretch>
            <a:fillRect/>
          </a:stretch>
        </p:blipFill>
        <p:spPr>
          <a:xfrm>
            <a:off x="8001515" y="5127926"/>
            <a:ext cx="2870896" cy="1419708"/>
          </a:xfrm>
          <a:prstGeom prst="rect">
            <a:avLst/>
          </a:prstGeom>
        </p:spPr>
      </p:pic>
      <p:sp>
        <p:nvSpPr>
          <p:cNvPr id="36" name="TextBox 35"/>
          <p:cNvSpPr txBox="1"/>
          <p:nvPr/>
        </p:nvSpPr>
        <p:spPr>
          <a:xfrm>
            <a:off x="163681" y="58584"/>
            <a:ext cx="3308192" cy="757130"/>
          </a:xfrm>
          <a:prstGeom prst="rect">
            <a:avLst/>
          </a:prstGeom>
          <a:noFill/>
        </p:spPr>
        <p:txBody>
          <a:bodyPr wrap="square" rtlCol="0">
            <a:spAutoFit/>
          </a:bodyPr>
          <a:lstStyle/>
          <a:p>
            <a:pPr>
              <a:lnSpc>
                <a:spcPct val="90000"/>
              </a:lnSpc>
            </a:pPr>
            <a:r>
              <a:rPr lang="en-US" sz="2400" dirty="0" smtClean="0">
                <a:solidFill>
                  <a:schemeClr val="accent3">
                    <a:lumMod val="50000"/>
                  </a:schemeClr>
                </a:solidFill>
              </a:rPr>
              <a:t>Trimble </a:t>
            </a:r>
            <a:r>
              <a:rPr lang="en-US" sz="2400" dirty="0" err="1" smtClean="0">
                <a:solidFill>
                  <a:schemeClr val="accent3">
                    <a:lumMod val="50000"/>
                  </a:schemeClr>
                </a:solidFill>
              </a:rPr>
              <a:t>eCognition</a:t>
            </a:r>
            <a:endParaRPr lang="en-US" sz="2400" dirty="0" smtClean="0">
              <a:solidFill>
                <a:schemeClr val="accent3">
                  <a:lumMod val="50000"/>
                </a:schemeClr>
              </a:solidFill>
            </a:endParaRPr>
          </a:p>
          <a:p>
            <a:pPr>
              <a:lnSpc>
                <a:spcPct val="90000"/>
              </a:lnSpc>
            </a:pPr>
            <a:r>
              <a:rPr lang="en-US" sz="2400" dirty="0" smtClean="0">
                <a:solidFill>
                  <a:schemeClr val="accent3">
                    <a:lumMod val="50000"/>
                  </a:schemeClr>
                </a:solidFill>
              </a:rPr>
              <a:t>General Workflow</a:t>
            </a:r>
            <a:endParaRPr lang="en-US" sz="2400" dirty="0">
              <a:solidFill>
                <a:schemeClr val="accent3">
                  <a:lumMod val="50000"/>
                </a:schemeClr>
              </a:solidFill>
            </a:endParaRPr>
          </a:p>
        </p:txBody>
      </p:sp>
      <p:sp>
        <p:nvSpPr>
          <p:cNvPr id="37" name="Right Arrow 36"/>
          <p:cNvSpPr/>
          <p:nvPr/>
        </p:nvSpPr>
        <p:spPr>
          <a:xfrm>
            <a:off x="4341812" y="2913846"/>
            <a:ext cx="533400" cy="40810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 name="TextBox 3"/>
          <p:cNvSpPr txBox="1"/>
          <p:nvPr/>
        </p:nvSpPr>
        <p:spPr>
          <a:xfrm>
            <a:off x="1706248" y="2489114"/>
            <a:ext cx="1062591" cy="424732"/>
          </a:xfrm>
          <a:prstGeom prst="rect">
            <a:avLst/>
          </a:prstGeom>
          <a:noFill/>
        </p:spPr>
        <p:txBody>
          <a:bodyPr wrap="square" rtlCol="0">
            <a:spAutoFit/>
          </a:bodyPr>
          <a:lstStyle/>
          <a:p>
            <a:pPr>
              <a:lnSpc>
                <a:spcPct val="90000"/>
              </a:lnSpc>
            </a:pPr>
            <a:r>
              <a:rPr lang="en-US" sz="2400" dirty="0" err="1" smtClean="0"/>
              <a:t>nDSM</a:t>
            </a:r>
            <a:endParaRPr lang="en-US" sz="2400" dirty="0"/>
          </a:p>
        </p:txBody>
      </p:sp>
    </p:spTree>
    <p:extLst>
      <p:ext uri="{BB962C8B-B14F-4D97-AF65-F5344CB8AC3E}">
        <p14:creationId xmlns:p14="http://schemas.microsoft.com/office/powerpoint/2010/main" val="4117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011"/>
            <a:ext cx="2204291" cy="1089529"/>
          </a:xfrm>
          <a:prstGeom prst="rect">
            <a:avLst/>
          </a:prstGeom>
          <a:noFill/>
        </p:spPr>
        <p:txBody>
          <a:bodyPr wrap="square" rtlCol="0">
            <a:spAutoFit/>
          </a:bodyPr>
          <a:lstStyle/>
          <a:p>
            <a:pPr>
              <a:lnSpc>
                <a:spcPct val="90000"/>
              </a:lnSpc>
            </a:pPr>
            <a:r>
              <a:rPr lang="en-US" sz="2400" dirty="0" smtClean="0">
                <a:solidFill>
                  <a:schemeClr val="accent3">
                    <a:lumMod val="50000"/>
                  </a:schemeClr>
                </a:solidFill>
              </a:rPr>
              <a:t>Trimble </a:t>
            </a:r>
            <a:r>
              <a:rPr lang="en-US" sz="2400" dirty="0" err="1" smtClean="0">
                <a:solidFill>
                  <a:schemeClr val="accent3">
                    <a:lumMod val="50000"/>
                  </a:schemeClr>
                </a:solidFill>
              </a:rPr>
              <a:t>eCognition</a:t>
            </a:r>
            <a:r>
              <a:rPr lang="en-US" sz="2400" dirty="0" smtClean="0">
                <a:solidFill>
                  <a:schemeClr val="accent3">
                    <a:lumMod val="50000"/>
                  </a:schemeClr>
                </a:solidFill>
              </a:rPr>
              <a:t> Rule Set</a:t>
            </a:r>
            <a:endParaRPr lang="en-US" sz="2400" dirty="0">
              <a:solidFill>
                <a:schemeClr val="accent3">
                  <a:lumMod val="50000"/>
                </a:schemeClr>
              </a:solidFill>
            </a:endParaRPr>
          </a:p>
        </p:txBody>
      </p:sp>
      <p:pic>
        <p:nvPicPr>
          <p:cNvPr id="5" name="Picture 4"/>
          <p:cNvPicPr>
            <a:picLocks noChangeAspect="1"/>
          </p:cNvPicPr>
          <p:nvPr/>
        </p:nvPicPr>
        <p:blipFill>
          <a:blip r:embed="rId3"/>
          <a:stretch>
            <a:fillRect/>
          </a:stretch>
        </p:blipFill>
        <p:spPr>
          <a:xfrm>
            <a:off x="-13620" y="1905000"/>
            <a:ext cx="12182475" cy="4448175"/>
          </a:xfrm>
          <a:prstGeom prst="rect">
            <a:avLst/>
          </a:prstGeom>
        </p:spPr>
      </p:pic>
      <p:sp>
        <p:nvSpPr>
          <p:cNvPr id="6" name="TextBox 5"/>
          <p:cNvSpPr txBox="1"/>
          <p:nvPr/>
        </p:nvSpPr>
        <p:spPr>
          <a:xfrm>
            <a:off x="5125117" y="1106217"/>
            <a:ext cx="1905000" cy="535531"/>
          </a:xfrm>
          <a:prstGeom prst="rect">
            <a:avLst/>
          </a:prstGeom>
          <a:noFill/>
        </p:spPr>
        <p:txBody>
          <a:bodyPr wrap="square" rtlCol="0">
            <a:spAutoFit/>
          </a:bodyPr>
          <a:lstStyle/>
          <a:p>
            <a:pPr algn="ctr">
              <a:lnSpc>
                <a:spcPct val="90000"/>
              </a:lnSpc>
            </a:pPr>
            <a:r>
              <a:rPr lang="en-US" sz="3200" dirty="0" smtClean="0"/>
              <a:t>Slope</a:t>
            </a:r>
            <a:endParaRPr lang="en-US" sz="3200" dirty="0"/>
          </a:p>
        </p:txBody>
      </p:sp>
    </p:spTree>
    <p:extLst>
      <p:ext uri="{BB962C8B-B14F-4D97-AF65-F5344CB8AC3E}">
        <p14:creationId xmlns:p14="http://schemas.microsoft.com/office/powerpoint/2010/main" val="362370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011"/>
            <a:ext cx="2204291" cy="1089529"/>
          </a:xfrm>
          <a:prstGeom prst="rect">
            <a:avLst/>
          </a:prstGeom>
          <a:noFill/>
        </p:spPr>
        <p:txBody>
          <a:bodyPr wrap="square" rtlCol="0">
            <a:spAutoFit/>
          </a:bodyPr>
          <a:lstStyle/>
          <a:p>
            <a:pPr>
              <a:lnSpc>
                <a:spcPct val="90000"/>
              </a:lnSpc>
            </a:pPr>
            <a:r>
              <a:rPr lang="en-US" sz="2400" dirty="0" smtClean="0">
                <a:solidFill>
                  <a:schemeClr val="accent3">
                    <a:lumMod val="50000"/>
                  </a:schemeClr>
                </a:solidFill>
              </a:rPr>
              <a:t>Trimble </a:t>
            </a:r>
            <a:r>
              <a:rPr lang="en-US" sz="2400" dirty="0" err="1" smtClean="0">
                <a:solidFill>
                  <a:schemeClr val="accent3">
                    <a:lumMod val="50000"/>
                  </a:schemeClr>
                </a:solidFill>
              </a:rPr>
              <a:t>eCognition</a:t>
            </a:r>
            <a:r>
              <a:rPr lang="en-US" sz="2400" dirty="0" smtClean="0">
                <a:solidFill>
                  <a:schemeClr val="accent3">
                    <a:lumMod val="50000"/>
                  </a:schemeClr>
                </a:solidFill>
              </a:rPr>
              <a:t> Rule Set</a:t>
            </a:r>
            <a:endParaRPr lang="en-US" sz="2400" dirty="0">
              <a:solidFill>
                <a:schemeClr val="accent3">
                  <a:lumMod val="50000"/>
                </a:schemeClr>
              </a:solidFill>
            </a:endParaRPr>
          </a:p>
        </p:txBody>
      </p:sp>
      <p:sp>
        <p:nvSpPr>
          <p:cNvPr id="6" name="TextBox 5"/>
          <p:cNvSpPr txBox="1"/>
          <p:nvPr/>
        </p:nvSpPr>
        <p:spPr>
          <a:xfrm>
            <a:off x="1146634" y="914400"/>
            <a:ext cx="9905999" cy="867930"/>
          </a:xfrm>
          <a:prstGeom prst="rect">
            <a:avLst/>
          </a:prstGeom>
          <a:noFill/>
        </p:spPr>
        <p:txBody>
          <a:bodyPr wrap="square" rtlCol="0">
            <a:spAutoFit/>
          </a:bodyPr>
          <a:lstStyle/>
          <a:p>
            <a:pPr algn="ctr">
              <a:lnSpc>
                <a:spcPct val="90000"/>
              </a:lnSpc>
            </a:pPr>
            <a:r>
              <a:rPr lang="en-US" sz="3200" u="sng" dirty="0" smtClean="0"/>
              <a:t>Segmentation </a:t>
            </a:r>
            <a:r>
              <a:rPr lang="en-US" sz="3200" u="sng" dirty="0"/>
              <a:t>(Tall </a:t>
            </a:r>
            <a:r>
              <a:rPr lang="en-US" sz="3200" u="sng" dirty="0" smtClean="0"/>
              <a:t>Objects)</a:t>
            </a:r>
          </a:p>
          <a:p>
            <a:pPr algn="ctr">
              <a:lnSpc>
                <a:spcPct val="90000"/>
              </a:lnSpc>
            </a:pPr>
            <a:r>
              <a:rPr lang="en-US" sz="2400" dirty="0" smtClean="0"/>
              <a:t>Threshold </a:t>
            </a:r>
            <a:r>
              <a:rPr lang="en-US" sz="2400" dirty="0"/>
              <a:t>and </a:t>
            </a:r>
            <a:r>
              <a:rPr lang="en-US" sz="2400" dirty="0" err="1"/>
              <a:t>Multiresolution</a:t>
            </a:r>
            <a:endParaRPr lang="en-US" sz="2400" dirty="0"/>
          </a:p>
        </p:txBody>
      </p:sp>
      <p:pic>
        <p:nvPicPr>
          <p:cNvPr id="3" name="Picture 2"/>
          <p:cNvPicPr>
            <a:picLocks noChangeAspect="1"/>
          </p:cNvPicPr>
          <p:nvPr/>
        </p:nvPicPr>
        <p:blipFill>
          <a:blip r:embed="rId3"/>
          <a:stretch>
            <a:fillRect/>
          </a:stretch>
        </p:blipFill>
        <p:spPr>
          <a:xfrm>
            <a:off x="10444" y="2057400"/>
            <a:ext cx="12178381" cy="4083445"/>
          </a:xfrm>
          <a:prstGeom prst="rect">
            <a:avLst/>
          </a:prstGeom>
        </p:spPr>
      </p:pic>
    </p:spTree>
    <p:extLst>
      <p:ext uri="{BB962C8B-B14F-4D97-AF65-F5344CB8AC3E}">
        <p14:creationId xmlns:p14="http://schemas.microsoft.com/office/powerpoint/2010/main" val="57671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011"/>
            <a:ext cx="2204291" cy="1089529"/>
          </a:xfrm>
          <a:prstGeom prst="rect">
            <a:avLst/>
          </a:prstGeom>
          <a:noFill/>
        </p:spPr>
        <p:txBody>
          <a:bodyPr wrap="square" rtlCol="0">
            <a:spAutoFit/>
          </a:bodyPr>
          <a:lstStyle/>
          <a:p>
            <a:pPr>
              <a:lnSpc>
                <a:spcPct val="90000"/>
              </a:lnSpc>
            </a:pPr>
            <a:r>
              <a:rPr lang="en-US" sz="2400" dirty="0" smtClean="0">
                <a:solidFill>
                  <a:schemeClr val="accent3">
                    <a:lumMod val="50000"/>
                  </a:schemeClr>
                </a:solidFill>
              </a:rPr>
              <a:t>Trimble </a:t>
            </a:r>
            <a:r>
              <a:rPr lang="en-US" sz="2400" dirty="0" err="1" smtClean="0">
                <a:solidFill>
                  <a:schemeClr val="accent3">
                    <a:lumMod val="50000"/>
                  </a:schemeClr>
                </a:solidFill>
              </a:rPr>
              <a:t>eCognition</a:t>
            </a:r>
            <a:r>
              <a:rPr lang="en-US" sz="2400" dirty="0" smtClean="0">
                <a:solidFill>
                  <a:schemeClr val="accent3">
                    <a:lumMod val="50000"/>
                  </a:schemeClr>
                </a:solidFill>
              </a:rPr>
              <a:t> Rule Set</a:t>
            </a:r>
            <a:endParaRPr lang="en-US" sz="2400" dirty="0">
              <a:solidFill>
                <a:schemeClr val="accent3">
                  <a:lumMod val="50000"/>
                </a:schemeClr>
              </a:solidFill>
            </a:endParaRPr>
          </a:p>
        </p:txBody>
      </p:sp>
      <p:sp>
        <p:nvSpPr>
          <p:cNvPr id="6" name="TextBox 5"/>
          <p:cNvSpPr txBox="1"/>
          <p:nvPr/>
        </p:nvSpPr>
        <p:spPr>
          <a:xfrm>
            <a:off x="1144629" y="990600"/>
            <a:ext cx="9905999" cy="923330"/>
          </a:xfrm>
          <a:prstGeom prst="rect">
            <a:avLst/>
          </a:prstGeom>
          <a:noFill/>
        </p:spPr>
        <p:txBody>
          <a:bodyPr wrap="square" rtlCol="0">
            <a:spAutoFit/>
          </a:bodyPr>
          <a:lstStyle/>
          <a:p>
            <a:pPr algn="ctr">
              <a:lnSpc>
                <a:spcPct val="90000"/>
              </a:lnSpc>
            </a:pPr>
            <a:r>
              <a:rPr lang="en-US" sz="3200" u="sng" dirty="0"/>
              <a:t>Classify Tree Canopy</a:t>
            </a:r>
          </a:p>
          <a:p>
            <a:pPr algn="ctr">
              <a:lnSpc>
                <a:spcPct val="90000"/>
              </a:lnSpc>
            </a:pPr>
            <a:r>
              <a:rPr lang="en-US" sz="2800" dirty="0"/>
              <a:t>Slope and NDVI</a:t>
            </a:r>
          </a:p>
        </p:txBody>
      </p:sp>
      <p:pic>
        <p:nvPicPr>
          <p:cNvPr id="5" name="Picture 4"/>
          <p:cNvPicPr>
            <a:picLocks noChangeAspect="1"/>
          </p:cNvPicPr>
          <p:nvPr/>
        </p:nvPicPr>
        <p:blipFill>
          <a:blip r:embed="rId3"/>
          <a:stretch>
            <a:fillRect/>
          </a:stretch>
        </p:blipFill>
        <p:spPr>
          <a:xfrm>
            <a:off x="6432" y="2096170"/>
            <a:ext cx="12174219" cy="4076029"/>
          </a:xfrm>
          <a:prstGeom prst="rect">
            <a:avLst/>
          </a:prstGeom>
        </p:spPr>
      </p:pic>
    </p:spTree>
    <p:extLst>
      <p:ext uri="{BB962C8B-B14F-4D97-AF65-F5344CB8AC3E}">
        <p14:creationId xmlns:p14="http://schemas.microsoft.com/office/powerpoint/2010/main" val="113738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011"/>
            <a:ext cx="2204291" cy="1089529"/>
          </a:xfrm>
          <a:prstGeom prst="rect">
            <a:avLst/>
          </a:prstGeom>
          <a:noFill/>
        </p:spPr>
        <p:txBody>
          <a:bodyPr wrap="square" rtlCol="0">
            <a:spAutoFit/>
          </a:bodyPr>
          <a:lstStyle/>
          <a:p>
            <a:pPr>
              <a:lnSpc>
                <a:spcPct val="90000"/>
              </a:lnSpc>
            </a:pPr>
            <a:r>
              <a:rPr lang="en-US" sz="2400" dirty="0" smtClean="0">
                <a:solidFill>
                  <a:schemeClr val="accent3">
                    <a:lumMod val="50000"/>
                  </a:schemeClr>
                </a:solidFill>
              </a:rPr>
              <a:t>Trimble </a:t>
            </a:r>
            <a:r>
              <a:rPr lang="en-US" sz="2400" dirty="0" err="1" smtClean="0">
                <a:solidFill>
                  <a:schemeClr val="accent3">
                    <a:lumMod val="50000"/>
                  </a:schemeClr>
                </a:solidFill>
              </a:rPr>
              <a:t>eCognition</a:t>
            </a:r>
            <a:r>
              <a:rPr lang="en-US" sz="2400" dirty="0" smtClean="0">
                <a:solidFill>
                  <a:schemeClr val="accent3">
                    <a:lumMod val="50000"/>
                  </a:schemeClr>
                </a:solidFill>
              </a:rPr>
              <a:t> Rule Set</a:t>
            </a:r>
            <a:endParaRPr lang="en-US" sz="2400" dirty="0">
              <a:solidFill>
                <a:schemeClr val="accent3">
                  <a:lumMod val="50000"/>
                </a:schemeClr>
              </a:solidFill>
            </a:endParaRPr>
          </a:p>
        </p:txBody>
      </p:sp>
      <p:sp>
        <p:nvSpPr>
          <p:cNvPr id="6" name="TextBox 5"/>
          <p:cNvSpPr txBox="1"/>
          <p:nvPr/>
        </p:nvSpPr>
        <p:spPr>
          <a:xfrm>
            <a:off x="1370012" y="1143000"/>
            <a:ext cx="9905999" cy="535531"/>
          </a:xfrm>
          <a:prstGeom prst="rect">
            <a:avLst/>
          </a:prstGeom>
          <a:noFill/>
        </p:spPr>
        <p:txBody>
          <a:bodyPr wrap="square" rtlCol="0">
            <a:spAutoFit/>
          </a:bodyPr>
          <a:lstStyle/>
          <a:p>
            <a:pPr algn="ctr">
              <a:lnSpc>
                <a:spcPct val="90000"/>
              </a:lnSpc>
            </a:pPr>
            <a:r>
              <a:rPr lang="en-US" sz="3200" dirty="0"/>
              <a:t>Clean Up </a:t>
            </a:r>
            <a:r>
              <a:rPr lang="en-US" sz="3200" dirty="0" smtClean="0"/>
              <a:t>Classification</a:t>
            </a:r>
            <a:endParaRPr lang="en-US" sz="3200" dirty="0"/>
          </a:p>
        </p:txBody>
      </p:sp>
      <p:pic>
        <p:nvPicPr>
          <p:cNvPr id="2" name="Picture 1"/>
          <p:cNvPicPr>
            <a:picLocks noChangeAspect="1"/>
          </p:cNvPicPr>
          <p:nvPr/>
        </p:nvPicPr>
        <p:blipFill>
          <a:blip r:embed="rId3"/>
          <a:stretch>
            <a:fillRect/>
          </a:stretch>
        </p:blipFill>
        <p:spPr>
          <a:xfrm>
            <a:off x="7759" y="2080129"/>
            <a:ext cx="12181066" cy="4258270"/>
          </a:xfrm>
          <a:prstGeom prst="rect">
            <a:avLst/>
          </a:prstGeom>
        </p:spPr>
      </p:pic>
    </p:spTree>
    <p:extLst>
      <p:ext uri="{BB962C8B-B14F-4D97-AF65-F5344CB8AC3E}">
        <p14:creationId xmlns:p14="http://schemas.microsoft.com/office/powerpoint/2010/main" val="253218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62" y="374277"/>
            <a:ext cx="10020299" cy="6483723"/>
          </a:xfrm>
          <a:prstGeom prst="rect">
            <a:avLst/>
          </a:prstGeom>
        </p:spPr>
      </p:pic>
      <p:sp>
        <p:nvSpPr>
          <p:cNvPr id="2" name="TextBox 1"/>
          <p:cNvSpPr txBox="1"/>
          <p:nvPr/>
        </p:nvSpPr>
        <p:spPr>
          <a:xfrm>
            <a:off x="608012" y="60586"/>
            <a:ext cx="10896600" cy="369332"/>
          </a:xfrm>
          <a:prstGeom prst="rect">
            <a:avLst/>
          </a:prstGeom>
          <a:noFill/>
        </p:spPr>
        <p:txBody>
          <a:bodyPr wrap="square" rtlCol="0">
            <a:spAutoFit/>
          </a:bodyPr>
          <a:lstStyle/>
          <a:p>
            <a:pPr algn="ctr">
              <a:lnSpc>
                <a:spcPct val="90000"/>
              </a:lnSpc>
            </a:pPr>
            <a:r>
              <a:rPr lang="en-US" sz="2000" dirty="0" smtClean="0">
                <a:solidFill>
                  <a:schemeClr val="accent3">
                    <a:lumMod val="50000"/>
                  </a:schemeClr>
                </a:solidFill>
              </a:rPr>
              <a:t>Extracted Tree Canopy</a:t>
            </a:r>
            <a:endParaRPr lang="en-US" sz="2000" dirty="0">
              <a:solidFill>
                <a:schemeClr val="accent3">
                  <a:lumMod val="50000"/>
                </a:schemeClr>
              </a:solidFill>
            </a:endParaRPr>
          </a:p>
        </p:txBody>
      </p:sp>
    </p:spTree>
    <p:extLst>
      <p:ext uri="{BB962C8B-B14F-4D97-AF65-F5344CB8AC3E}">
        <p14:creationId xmlns:p14="http://schemas.microsoft.com/office/powerpoint/2010/main" val="36913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0812" y="152400"/>
            <a:ext cx="3962400" cy="424732"/>
          </a:xfrm>
          <a:prstGeom prst="rect">
            <a:avLst/>
          </a:prstGeom>
          <a:noFill/>
        </p:spPr>
        <p:txBody>
          <a:bodyPr wrap="square" rtlCol="0">
            <a:spAutoFit/>
          </a:bodyPr>
          <a:lstStyle/>
          <a:p>
            <a:pPr>
              <a:lnSpc>
                <a:spcPct val="90000"/>
              </a:lnSpc>
            </a:pPr>
            <a:r>
              <a:rPr lang="en-US" sz="2400" dirty="0" smtClean="0"/>
              <a:t>Area Solar Radiation Tool</a:t>
            </a:r>
            <a:endParaRPr lang="en-US" sz="2400" dirty="0"/>
          </a:p>
        </p:txBody>
      </p:sp>
      <p:pic>
        <p:nvPicPr>
          <p:cNvPr id="4" name="Picture 2" descr="Sample locations on a DEM to analyze solar rad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434" y="1582102"/>
            <a:ext cx="3361155" cy="33708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lar radiation values calculated for the entire ar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3212" y="1578607"/>
            <a:ext cx="3374392" cy="33743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6412" y="577132"/>
            <a:ext cx="6112571" cy="369332"/>
          </a:xfrm>
          <a:prstGeom prst="rect">
            <a:avLst/>
          </a:prstGeom>
        </p:spPr>
        <p:txBody>
          <a:bodyPr wrap="none">
            <a:spAutoFit/>
          </a:bodyPr>
          <a:lstStyle/>
          <a:p>
            <a:r>
              <a:rPr lang="en-US" dirty="0"/>
              <a:t>Derives incoming solar radiation from a raster surface</a:t>
            </a:r>
          </a:p>
        </p:txBody>
      </p:sp>
      <p:pic>
        <p:nvPicPr>
          <p:cNvPr id="1030" name="Picture 6" descr="Incoming solar radiation gets intercepted as direct, diffuse, or reflected compon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098" y="1578607"/>
            <a:ext cx="3407241" cy="337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85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217614" y="274638"/>
            <a:ext cx="9753600" cy="563562"/>
          </a:xfrm>
          <a:prstGeom prst="rect">
            <a:avLst/>
          </a:prstGeom>
        </p:spPr>
        <p:txBody>
          <a:bodyPr>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a:r>
              <a:rPr lang="en-US" sz="2400" dirty="0" smtClean="0">
                <a:solidFill>
                  <a:schemeClr val="accent3">
                    <a:lumMod val="50000"/>
                  </a:schemeClr>
                </a:solidFill>
              </a:rPr>
              <a:t>Project Purpose</a:t>
            </a:r>
            <a:endParaRPr lang="en-US" sz="2400" dirty="0">
              <a:solidFill>
                <a:schemeClr val="accent3">
                  <a:lumMod val="50000"/>
                </a:schemeClr>
              </a:solidFill>
            </a:endParaRPr>
          </a:p>
        </p:txBody>
      </p:sp>
      <p:sp>
        <p:nvSpPr>
          <p:cNvPr id="3" name="TextBox 2"/>
          <p:cNvSpPr txBox="1"/>
          <p:nvPr/>
        </p:nvSpPr>
        <p:spPr>
          <a:xfrm>
            <a:off x="150812" y="914400"/>
            <a:ext cx="11887200" cy="1477328"/>
          </a:xfrm>
          <a:prstGeom prst="rect">
            <a:avLst/>
          </a:prstGeom>
          <a:noFill/>
        </p:spPr>
        <p:txBody>
          <a:bodyPr wrap="square" rtlCol="0">
            <a:spAutoFit/>
          </a:bodyPr>
          <a:lstStyle/>
          <a:p>
            <a:pPr>
              <a:lnSpc>
                <a:spcPct val="90000"/>
              </a:lnSpc>
            </a:pPr>
            <a:r>
              <a:rPr lang="en-US" sz="2000" dirty="0" smtClean="0"/>
              <a:t>**Develop an improved methodology </a:t>
            </a:r>
            <a:r>
              <a:rPr lang="en-US" sz="2000" dirty="0"/>
              <a:t>to </a:t>
            </a:r>
            <a:r>
              <a:rPr lang="en-US" sz="2000" dirty="0" smtClean="0"/>
              <a:t>model incoming solar radiation and effective tree canopy shading.</a:t>
            </a:r>
          </a:p>
          <a:p>
            <a:pPr>
              <a:lnSpc>
                <a:spcPct val="90000"/>
              </a:lnSpc>
            </a:pPr>
            <a:endParaRPr lang="en-US" sz="2000" dirty="0"/>
          </a:p>
          <a:p>
            <a:pPr>
              <a:lnSpc>
                <a:spcPct val="90000"/>
              </a:lnSpc>
            </a:pPr>
            <a:r>
              <a:rPr lang="en-US" sz="2000" dirty="0" smtClean="0"/>
              <a:t>*Implement the method to analyze the effective tree canopy shading within stream corridors from protected trees within the City of Lake Oswego’s Water Quality Resource Areas (WQRAs).</a:t>
            </a:r>
            <a:endParaRPr lang="en-US" sz="2000" dirty="0"/>
          </a:p>
        </p:txBody>
      </p:sp>
      <p:pic>
        <p:nvPicPr>
          <p:cNvPr id="3074" name="Picture 2" descr="http://upload.wikimedia.org/wikipedia/commons/1/1f/Tryon_in_marshall_p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225" y="2467928"/>
            <a:ext cx="6168373" cy="40957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98812" y="6563679"/>
            <a:ext cx="5486400" cy="230832"/>
          </a:xfrm>
          <a:prstGeom prst="rect">
            <a:avLst/>
          </a:prstGeom>
          <a:noFill/>
        </p:spPr>
        <p:txBody>
          <a:bodyPr wrap="square" rtlCol="0">
            <a:spAutoFit/>
          </a:bodyPr>
          <a:lstStyle/>
          <a:p>
            <a:pPr algn="ctr">
              <a:lnSpc>
                <a:spcPct val="90000"/>
              </a:lnSpc>
            </a:pPr>
            <a:r>
              <a:rPr lang="en-US" sz="1000" dirty="0" smtClean="0"/>
              <a:t>Tryon Creek, Lake Oswego. Photo credit wikipedia.org</a:t>
            </a:r>
            <a:endParaRPr lang="en-US" sz="1000" dirty="0"/>
          </a:p>
        </p:txBody>
      </p:sp>
    </p:spTree>
    <p:extLst>
      <p:ext uri="{BB962C8B-B14F-4D97-AF65-F5344CB8AC3E}">
        <p14:creationId xmlns:p14="http://schemas.microsoft.com/office/powerpoint/2010/main" val="291656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1258" y="34047"/>
            <a:ext cx="10896600" cy="424732"/>
          </a:xfrm>
          <a:prstGeom prst="rect">
            <a:avLst/>
          </a:prstGeom>
          <a:noFill/>
        </p:spPr>
        <p:txBody>
          <a:bodyPr wrap="square" rtlCol="0">
            <a:spAutoFit/>
          </a:bodyPr>
          <a:lstStyle/>
          <a:p>
            <a:pPr algn="ctr">
              <a:lnSpc>
                <a:spcPct val="90000"/>
              </a:lnSpc>
            </a:pPr>
            <a:r>
              <a:rPr lang="en-US" sz="2400" dirty="0" smtClean="0">
                <a:solidFill>
                  <a:schemeClr val="accent3">
                    <a:lumMod val="50000"/>
                  </a:schemeClr>
                </a:solidFill>
              </a:rPr>
              <a:t>Input Surface Models for Area Solar Radiation Tool</a:t>
            </a:r>
            <a:endParaRPr lang="en-US" sz="2400" dirty="0">
              <a:solidFill>
                <a:schemeClr val="accent3">
                  <a:lumMod val="50000"/>
                </a:schemeClr>
              </a:solidFill>
            </a:endParaRP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709" y="990600"/>
            <a:ext cx="3799703" cy="2279822"/>
          </a:xfrm>
          <a:prstGeom prst="rect">
            <a:avLst/>
          </a:prstGeom>
          <a:noFill/>
          <a:ln>
            <a:solidFill>
              <a:schemeClr val="tx2"/>
            </a:solidFill>
          </a:ln>
        </p:spPr>
      </p:pic>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12" y="990600"/>
            <a:ext cx="3810000" cy="2286000"/>
          </a:xfrm>
          <a:prstGeom prst="rect">
            <a:avLst/>
          </a:prstGeom>
          <a:noFill/>
          <a:ln w="9525">
            <a:solidFill>
              <a:schemeClr val="tx2"/>
            </a:solidFill>
          </a:ln>
        </p:spPr>
      </p:pic>
      <p:pic>
        <p:nvPicPr>
          <p:cNvPr id="6"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8012" y="990600"/>
            <a:ext cx="3810000" cy="2286000"/>
          </a:xfrm>
          <a:prstGeom prst="rect">
            <a:avLst/>
          </a:prstGeom>
          <a:noFill/>
          <a:ln>
            <a:solidFill>
              <a:schemeClr val="tx2"/>
            </a:solidFill>
          </a:ln>
        </p:spPr>
      </p:pic>
      <p:pic>
        <p:nvPicPr>
          <p:cNvPr id="8" name="Picture 7"/>
          <p:cNvPicPr>
            <a:picLocks noChangeAspect="1"/>
          </p:cNvPicPr>
          <p:nvPr/>
        </p:nvPicPr>
        <p:blipFill>
          <a:blip r:embed="rId6"/>
          <a:stretch>
            <a:fillRect/>
          </a:stretch>
        </p:blipFill>
        <p:spPr>
          <a:xfrm>
            <a:off x="4199708" y="4104803"/>
            <a:ext cx="3799703" cy="2286647"/>
          </a:xfrm>
          <a:prstGeom prst="rect">
            <a:avLst/>
          </a:prstGeom>
          <a:ln>
            <a:solidFill>
              <a:schemeClr val="tx2"/>
            </a:solidFill>
          </a:ln>
        </p:spPr>
      </p:pic>
      <p:pic>
        <p:nvPicPr>
          <p:cNvPr id="9" name="Picture 8"/>
          <p:cNvPicPr>
            <a:picLocks noChangeAspect="1"/>
          </p:cNvPicPr>
          <p:nvPr/>
        </p:nvPicPr>
        <p:blipFill>
          <a:blip r:embed="rId7"/>
          <a:stretch>
            <a:fillRect/>
          </a:stretch>
        </p:blipFill>
        <p:spPr>
          <a:xfrm>
            <a:off x="8228013" y="4104803"/>
            <a:ext cx="3818700" cy="2286647"/>
          </a:xfrm>
          <a:prstGeom prst="rect">
            <a:avLst/>
          </a:prstGeom>
          <a:ln>
            <a:solidFill>
              <a:schemeClr val="tx2"/>
            </a:solidFill>
          </a:ln>
        </p:spPr>
      </p:pic>
      <p:pic>
        <p:nvPicPr>
          <p:cNvPr id="10" name="Picture 9"/>
          <p:cNvPicPr>
            <a:picLocks noChangeAspect="1"/>
          </p:cNvPicPr>
          <p:nvPr/>
        </p:nvPicPr>
        <p:blipFill>
          <a:blip r:embed="rId8"/>
          <a:stretch>
            <a:fillRect/>
          </a:stretch>
        </p:blipFill>
        <p:spPr>
          <a:xfrm>
            <a:off x="150812" y="4110990"/>
            <a:ext cx="3810000" cy="2289810"/>
          </a:xfrm>
          <a:prstGeom prst="rect">
            <a:avLst/>
          </a:prstGeom>
          <a:ln>
            <a:solidFill>
              <a:schemeClr val="tx2"/>
            </a:solidFill>
          </a:ln>
        </p:spPr>
      </p:pic>
      <p:sp>
        <p:nvSpPr>
          <p:cNvPr id="3" name="TextBox 2"/>
          <p:cNvSpPr txBox="1"/>
          <p:nvPr/>
        </p:nvSpPr>
        <p:spPr>
          <a:xfrm>
            <a:off x="1065212" y="3475246"/>
            <a:ext cx="1981200" cy="424732"/>
          </a:xfrm>
          <a:prstGeom prst="rect">
            <a:avLst/>
          </a:prstGeom>
          <a:noFill/>
        </p:spPr>
        <p:txBody>
          <a:bodyPr wrap="square" rtlCol="0">
            <a:spAutoFit/>
          </a:bodyPr>
          <a:lstStyle/>
          <a:p>
            <a:pPr>
              <a:lnSpc>
                <a:spcPct val="90000"/>
              </a:lnSpc>
            </a:pPr>
            <a:r>
              <a:rPr lang="en-US" sz="2400" dirty="0" smtClean="0"/>
              <a:t>Bare Earth</a:t>
            </a:r>
            <a:endParaRPr lang="en-US" sz="2400" dirty="0"/>
          </a:p>
        </p:txBody>
      </p:sp>
      <p:sp>
        <p:nvSpPr>
          <p:cNvPr id="11" name="TextBox 10"/>
          <p:cNvSpPr txBox="1"/>
          <p:nvPr/>
        </p:nvSpPr>
        <p:spPr>
          <a:xfrm>
            <a:off x="5032758" y="3475246"/>
            <a:ext cx="2133601" cy="424732"/>
          </a:xfrm>
          <a:prstGeom prst="rect">
            <a:avLst/>
          </a:prstGeom>
          <a:noFill/>
        </p:spPr>
        <p:txBody>
          <a:bodyPr wrap="square" rtlCol="0">
            <a:spAutoFit/>
          </a:bodyPr>
          <a:lstStyle/>
          <a:p>
            <a:pPr>
              <a:lnSpc>
                <a:spcPct val="90000"/>
              </a:lnSpc>
            </a:pPr>
            <a:r>
              <a:rPr lang="en-US" sz="2400" dirty="0" smtClean="0"/>
              <a:t>Tree Canopy</a:t>
            </a:r>
            <a:endParaRPr lang="en-US" sz="2400" dirty="0"/>
          </a:p>
        </p:txBody>
      </p:sp>
      <p:sp>
        <p:nvSpPr>
          <p:cNvPr id="12" name="TextBox 11"/>
          <p:cNvSpPr txBox="1"/>
          <p:nvPr/>
        </p:nvSpPr>
        <p:spPr>
          <a:xfrm>
            <a:off x="8238308" y="3475246"/>
            <a:ext cx="3808406" cy="424732"/>
          </a:xfrm>
          <a:prstGeom prst="rect">
            <a:avLst/>
          </a:prstGeom>
          <a:noFill/>
        </p:spPr>
        <p:txBody>
          <a:bodyPr wrap="square" rtlCol="0">
            <a:spAutoFit/>
          </a:bodyPr>
          <a:lstStyle/>
          <a:p>
            <a:pPr>
              <a:lnSpc>
                <a:spcPct val="90000"/>
              </a:lnSpc>
            </a:pPr>
            <a:r>
              <a:rPr lang="en-US" sz="2400" dirty="0" smtClean="0"/>
              <a:t>Tree Canopy in WQRA</a:t>
            </a:r>
            <a:endParaRPr lang="en-US" sz="2400" dirty="0"/>
          </a:p>
        </p:txBody>
      </p:sp>
    </p:spTree>
    <p:extLst>
      <p:ext uri="{BB962C8B-B14F-4D97-AF65-F5344CB8AC3E}">
        <p14:creationId xmlns:p14="http://schemas.microsoft.com/office/powerpoint/2010/main" val="342171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212" y="228600"/>
            <a:ext cx="10058399" cy="6508376"/>
          </a:xfrm>
          <a:prstGeom prst="rect">
            <a:avLst/>
          </a:prstGeom>
        </p:spPr>
      </p:pic>
    </p:spTree>
    <p:extLst>
      <p:ext uri="{BB962C8B-B14F-4D97-AF65-F5344CB8AC3E}">
        <p14:creationId xmlns:p14="http://schemas.microsoft.com/office/powerpoint/2010/main" val="328347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405166" y="152400"/>
            <a:ext cx="3738524" cy="535531"/>
          </a:xfrm>
          <a:prstGeom prst="rect">
            <a:avLst/>
          </a:prstGeom>
          <a:noFill/>
        </p:spPr>
        <p:txBody>
          <a:bodyPr wrap="none" rtlCol="0">
            <a:spAutoFit/>
          </a:bodyPr>
          <a:lstStyle/>
          <a:p>
            <a:pPr>
              <a:lnSpc>
                <a:spcPct val="90000"/>
              </a:lnSpc>
            </a:pPr>
            <a:r>
              <a:rPr lang="en-US" sz="3200" dirty="0" smtClean="0"/>
              <a:t>Preliminary Results</a:t>
            </a:r>
            <a:endParaRPr lang="en-US" sz="3200" dirty="0"/>
          </a:p>
        </p:txBody>
      </p:sp>
      <p:graphicFrame>
        <p:nvGraphicFramePr>
          <p:cNvPr id="34" name="Chart 33"/>
          <p:cNvGraphicFramePr/>
          <p:nvPr>
            <p:extLst>
              <p:ext uri="{D42A27DB-BD31-4B8C-83A1-F6EECF244321}">
                <p14:modId xmlns:p14="http://schemas.microsoft.com/office/powerpoint/2010/main" val="3757332548"/>
              </p:ext>
            </p:extLst>
          </p:nvPr>
        </p:nvGraphicFramePr>
        <p:xfrm>
          <a:off x="2055812" y="720372"/>
          <a:ext cx="8125883" cy="541725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8442851" y="4267200"/>
            <a:ext cx="685800" cy="76200"/>
          </a:xfrm>
          <a:prstGeom prst="rect">
            <a:avLst/>
          </a:pr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 name="Down Arrow 1"/>
          <p:cNvSpPr/>
          <p:nvPr/>
        </p:nvSpPr>
        <p:spPr>
          <a:xfrm>
            <a:off x="6170611" y="4343400"/>
            <a:ext cx="228601" cy="4572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8" name="Down Arrow 7"/>
          <p:cNvSpPr/>
          <p:nvPr/>
        </p:nvSpPr>
        <p:spPr>
          <a:xfrm>
            <a:off x="8681934" y="4343400"/>
            <a:ext cx="231878" cy="4572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5037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6612" y="152400"/>
            <a:ext cx="2553904" cy="535531"/>
          </a:xfrm>
          <a:prstGeom prst="rect">
            <a:avLst/>
          </a:prstGeom>
          <a:noFill/>
        </p:spPr>
        <p:txBody>
          <a:bodyPr wrap="none" rtlCol="0">
            <a:spAutoFit/>
          </a:bodyPr>
          <a:lstStyle/>
          <a:p>
            <a:pPr>
              <a:lnSpc>
                <a:spcPct val="90000"/>
              </a:lnSpc>
            </a:pPr>
            <a:r>
              <a:rPr lang="en-US" sz="3200" dirty="0" smtClean="0"/>
              <a:t>Conclusions</a:t>
            </a:r>
            <a:endParaRPr lang="en-US" sz="3200" dirty="0"/>
          </a:p>
        </p:txBody>
      </p:sp>
      <p:pic>
        <p:nvPicPr>
          <p:cNvPr id="4" name="Picture 3"/>
          <p:cNvPicPr>
            <a:picLocks noChangeAspect="1"/>
          </p:cNvPicPr>
          <p:nvPr/>
        </p:nvPicPr>
        <p:blipFill>
          <a:blip r:embed="rId3"/>
          <a:stretch>
            <a:fillRect/>
          </a:stretch>
        </p:blipFill>
        <p:spPr>
          <a:xfrm>
            <a:off x="6627812" y="2613388"/>
            <a:ext cx="5282537" cy="3022955"/>
          </a:xfrm>
          <a:prstGeom prst="rect">
            <a:avLst/>
          </a:prstGeom>
        </p:spPr>
      </p:pic>
      <p:sp>
        <p:nvSpPr>
          <p:cNvPr id="5" name="TextBox 4"/>
          <p:cNvSpPr txBox="1"/>
          <p:nvPr/>
        </p:nvSpPr>
        <p:spPr>
          <a:xfrm>
            <a:off x="6687990" y="5636343"/>
            <a:ext cx="5256213" cy="230832"/>
          </a:xfrm>
          <a:prstGeom prst="rect">
            <a:avLst/>
          </a:prstGeom>
          <a:noFill/>
        </p:spPr>
        <p:txBody>
          <a:bodyPr wrap="square" rtlCol="0">
            <a:spAutoFit/>
          </a:bodyPr>
          <a:lstStyle/>
          <a:p>
            <a:pPr algn="ctr">
              <a:lnSpc>
                <a:spcPct val="90000"/>
              </a:lnSpc>
            </a:pPr>
            <a:r>
              <a:rPr lang="en-US" sz="1000" dirty="0" smtClean="0"/>
              <a:t>Photo credit: KTH </a:t>
            </a:r>
            <a:r>
              <a:rPr lang="en-US" sz="1000" dirty="0" err="1" smtClean="0"/>
              <a:t>Vetenskap</a:t>
            </a:r>
            <a:r>
              <a:rPr lang="en-US" sz="1000" dirty="0" smtClean="0"/>
              <a:t> </a:t>
            </a:r>
            <a:r>
              <a:rPr lang="en-US" sz="1000" dirty="0" err="1" smtClean="0"/>
              <a:t>Och</a:t>
            </a:r>
            <a:r>
              <a:rPr lang="en-US" sz="1000" dirty="0" smtClean="0"/>
              <a:t> </a:t>
            </a:r>
            <a:r>
              <a:rPr lang="en-US" sz="1000" dirty="0" err="1" smtClean="0"/>
              <a:t>Konst</a:t>
            </a:r>
            <a:r>
              <a:rPr lang="en-US" sz="1000" dirty="0" smtClean="0"/>
              <a:t> Royal Institute of Technology</a:t>
            </a:r>
            <a:endParaRPr lang="en-US" sz="1000" dirty="0"/>
          </a:p>
        </p:txBody>
      </p:sp>
      <p:sp>
        <p:nvSpPr>
          <p:cNvPr id="6" name="TextBox 5"/>
          <p:cNvSpPr txBox="1"/>
          <p:nvPr/>
        </p:nvSpPr>
        <p:spPr>
          <a:xfrm>
            <a:off x="7612332" y="1280380"/>
            <a:ext cx="3313496" cy="424732"/>
          </a:xfrm>
          <a:prstGeom prst="rect">
            <a:avLst/>
          </a:prstGeom>
          <a:noFill/>
        </p:spPr>
        <p:txBody>
          <a:bodyPr wrap="square" rtlCol="0">
            <a:spAutoFit/>
          </a:bodyPr>
          <a:lstStyle/>
          <a:p>
            <a:pPr algn="ctr">
              <a:lnSpc>
                <a:spcPct val="90000"/>
              </a:lnSpc>
            </a:pPr>
            <a:r>
              <a:rPr lang="en-US" sz="2400" dirty="0" smtClean="0"/>
              <a:t>Future Improvements</a:t>
            </a:r>
            <a:endParaRPr lang="en-US" sz="2400" dirty="0"/>
          </a:p>
        </p:txBody>
      </p:sp>
      <p:sp>
        <p:nvSpPr>
          <p:cNvPr id="7" name="TextBox 6"/>
          <p:cNvSpPr txBox="1"/>
          <p:nvPr/>
        </p:nvSpPr>
        <p:spPr>
          <a:xfrm>
            <a:off x="719081" y="1280380"/>
            <a:ext cx="4876800" cy="424732"/>
          </a:xfrm>
          <a:prstGeom prst="rect">
            <a:avLst/>
          </a:prstGeom>
          <a:noFill/>
        </p:spPr>
        <p:txBody>
          <a:bodyPr wrap="square" rtlCol="0">
            <a:spAutoFit/>
          </a:bodyPr>
          <a:lstStyle/>
          <a:p>
            <a:pPr algn="ctr">
              <a:lnSpc>
                <a:spcPct val="90000"/>
              </a:lnSpc>
            </a:pPr>
            <a:r>
              <a:rPr lang="en-US" sz="2400" dirty="0" smtClean="0"/>
              <a:t>Benefits of Methodology</a:t>
            </a:r>
            <a:endParaRPr lang="en-US" sz="2400" dirty="0"/>
          </a:p>
        </p:txBody>
      </p:sp>
      <p:pic>
        <p:nvPicPr>
          <p:cNvPr id="8" name="Picture 7"/>
          <p:cNvPicPr>
            <a:picLocks noChangeAspect="1"/>
          </p:cNvPicPr>
          <p:nvPr/>
        </p:nvPicPr>
        <p:blipFill>
          <a:blip r:embed="rId4"/>
          <a:stretch>
            <a:fillRect/>
          </a:stretch>
        </p:blipFill>
        <p:spPr>
          <a:xfrm>
            <a:off x="74612" y="2023160"/>
            <a:ext cx="6165738" cy="3886200"/>
          </a:xfrm>
          <a:prstGeom prst="rect">
            <a:avLst/>
          </a:prstGeom>
        </p:spPr>
      </p:pic>
    </p:spTree>
    <p:extLst>
      <p:ext uri="{BB962C8B-B14F-4D97-AF65-F5344CB8AC3E}">
        <p14:creationId xmlns:p14="http://schemas.microsoft.com/office/powerpoint/2010/main" val="362682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279" y="152400"/>
            <a:ext cx="10896600" cy="424732"/>
          </a:xfrm>
          <a:prstGeom prst="rect">
            <a:avLst/>
          </a:prstGeom>
          <a:noFill/>
        </p:spPr>
        <p:txBody>
          <a:bodyPr wrap="square" rtlCol="0">
            <a:spAutoFit/>
          </a:bodyPr>
          <a:lstStyle/>
          <a:p>
            <a:pPr algn="ctr">
              <a:lnSpc>
                <a:spcPct val="90000"/>
              </a:lnSpc>
            </a:pPr>
            <a:r>
              <a:rPr lang="en-US" sz="2400" dirty="0" smtClean="0">
                <a:solidFill>
                  <a:schemeClr val="accent3">
                    <a:lumMod val="50000"/>
                  </a:schemeClr>
                </a:solidFill>
              </a:rPr>
              <a:t>References</a:t>
            </a:r>
          </a:p>
        </p:txBody>
      </p:sp>
      <p:sp>
        <p:nvSpPr>
          <p:cNvPr id="3" name="TextBox 2"/>
          <p:cNvSpPr txBox="1"/>
          <p:nvPr/>
        </p:nvSpPr>
        <p:spPr>
          <a:xfrm>
            <a:off x="577592" y="762000"/>
            <a:ext cx="11353800" cy="6370975"/>
          </a:xfrm>
          <a:prstGeom prst="rect">
            <a:avLst/>
          </a:prstGeom>
          <a:noFill/>
        </p:spPr>
        <p:txBody>
          <a:bodyPr wrap="square" rtlCol="0">
            <a:spAutoFit/>
          </a:bodyPr>
          <a:lstStyle/>
          <a:p>
            <a:r>
              <a:rPr lang="en-US" sz="1200" dirty="0"/>
              <a:t>O’Neil-Dunne, </a:t>
            </a:r>
            <a:r>
              <a:rPr lang="en-US" sz="1200" dirty="0" smtClean="0"/>
              <a:t>J. P. M., S. W. </a:t>
            </a:r>
            <a:r>
              <a:rPr lang="en-US" sz="1200" dirty="0" err="1" smtClean="0"/>
              <a:t>MacFaden</a:t>
            </a:r>
            <a:r>
              <a:rPr lang="en-US" sz="1200" dirty="0"/>
              <a:t>, A</a:t>
            </a:r>
            <a:r>
              <a:rPr lang="en-US" sz="1200" dirty="0" smtClean="0"/>
              <a:t>. R. </a:t>
            </a:r>
            <a:r>
              <a:rPr lang="en-US" sz="1200" dirty="0" err="1"/>
              <a:t>Royar</a:t>
            </a:r>
            <a:r>
              <a:rPr lang="en-US" sz="1200" dirty="0"/>
              <a:t>, and </a:t>
            </a:r>
            <a:r>
              <a:rPr lang="en-US" sz="1200" dirty="0" smtClean="0"/>
              <a:t>K. </a:t>
            </a:r>
            <a:r>
              <a:rPr lang="en-US" sz="1200" dirty="0"/>
              <a:t>C. Pelletier. 2012. An Object-based System for </a:t>
            </a:r>
            <a:r>
              <a:rPr lang="en-US" sz="1200" dirty="0" err="1"/>
              <a:t>LiDAR</a:t>
            </a:r>
            <a:r>
              <a:rPr lang="en-US" sz="1200" dirty="0"/>
              <a:t> Data Fusion and Feature Extraction. </a:t>
            </a:r>
            <a:r>
              <a:rPr lang="en-US" sz="1200" dirty="0" err="1"/>
              <a:t>Geocarto</a:t>
            </a:r>
            <a:r>
              <a:rPr lang="en-US" sz="1200" dirty="0"/>
              <a:t> International 28(3): 1–16. </a:t>
            </a:r>
            <a:endParaRPr lang="en-US" sz="1200" dirty="0" smtClean="0"/>
          </a:p>
          <a:p>
            <a:endParaRPr lang="en-US" sz="1200" dirty="0"/>
          </a:p>
          <a:p>
            <a:r>
              <a:rPr lang="en-US" sz="1200" dirty="0"/>
              <a:t>Campbell, J. B., R. H. Wynne. Introduction to Remote Sensing: Fifth Edition. The Guilford Press. New York. </a:t>
            </a:r>
            <a:r>
              <a:rPr lang="en-US" sz="1200" dirty="0" smtClean="0"/>
              <a:t>London: 2011.</a:t>
            </a:r>
          </a:p>
          <a:p>
            <a:endParaRPr lang="en-US" sz="1200" dirty="0" smtClean="0"/>
          </a:p>
          <a:p>
            <a:r>
              <a:rPr lang="en-US" sz="1200" dirty="0" smtClean="0"/>
              <a:t>O’Neil-Dunne</a:t>
            </a:r>
            <a:r>
              <a:rPr lang="en-US" sz="1200" dirty="0"/>
              <a:t>, J</a:t>
            </a:r>
            <a:r>
              <a:rPr lang="en-US" sz="1200" dirty="0" smtClean="0"/>
              <a:t>. P. M., </a:t>
            </a:r>
            <a:r>
              <a:rPr lang="en-US" sz="1200" dirty="0"/>
              <a:t>S. </a:t>
            </a:r>
            <a:r>
              <a:rPr lang="en-US" sz="1200" dirty="0" err="1"/>
              <a:t>MacFaden</a:t>
            </a:r>
            <a:r>
              <a:rPr lang="en-US" sz="1200" dirty="0"/>
              <a:t>, A. </a:t>
            </a:r>
            <a:r>
              <a:rPr lang="en-US" sz="1200" dirty="0" err="1"/>
              <a:t>Royar</a:t>
            </a:r>
            <a:r>
              <a:rPr lang="en-US" sz="1200" dirty="0"/>
              <a:t>, M. Reis, R. </a:t>
            </a:r>
            <a:r>
              <a:rPr lang="en-US" sz="1200" dirty="0" err="1"/>
              <a:t>Dubayah</a:t>
            </a:r>
            <a:r>
              <a:rPr lang="en-US" sz="1200" dirty="0"/>
              <a:t>, and A. </a:t>
            </a:r>
            <a:r>
              <a:rPr lang="en-US" sz="1200" dirty="0" err="1"/>
              <a:t>Swatantran</a:t>
            </a:r>
            <a:r>
              <a:rPr lang="en-US" sz="1200" dirty="0"/>
              <a:t>. 2014. An Object-Based Approach to Statewide Land Cover Mapping. In Proceedings of the 2014 ASPRS Annual Conference. Louisville, KY: March 23-28, 2014</a:t>
            </a:r>
            <a:r>
              <a:rPr lang="en-US" sz="1200" dirty="0" smtClean="0"/>
              <a:t>.</a:t>
            </a:r>
          </a:p>
          <a:p>
            <a:endParaRPr lang="en-US" sz="1200" dirty="0"/>
          </a:p>
          <a:p>
            <a:r>
              <a:rPr lang="en-US" sz="1200" dirty="0" err="1"/>
              <a:t>MacFaden</a:t>
            </a:r>
            <a:r>
              <a:rPr lang="en-US" sz="1200" dirty="0"/>
              <a:t>, S. W., J. P. M. O’Neil-Dunne, A. R. </a:t>
            </a:r>
            <a:r>
              <a:rPr lang="en-US" sz="1200" dirty="0" err="1"/>
              <a:t>Royar</a:t>
            </a:r>
            <a:r>
              <a:rPr lang="en-US" sz="1200" dirty="0"/>
              <a:t>, J. W. T. Lu, and A. G. Rundle. 2012. High-resolution Tree Canopy Mapping for New York City Using LIDAR and Object-based Image Analysis. Journal of Applied Remote Sensing 6 (1): 063567–1–063567–23</a:t>
            </a:r>
            <a:r>
              <a:rPr lang="en-US" sz="1200" dirty="0" smtClean="0"/>
              <a:t>.</a:t>
            </a:r>
          </a:p>
          <a:p>
            <a:endParaRPr lang="en-US" sz="1200" dirty="0"/>
          </a:p>
          <a:p>
            <a:r>
              <a:rPr lang="en-US" sz="1200" dirty="0" err="1" smtClean="0"/>
              <a:t>Shumar</a:t>
            </a:r>
            <a:r>
              <a:rPr lang="en-US" sz="1200" dirty="0" smtClean="0"/>
              <a:t>, M., and J. </a:t>
            </a:r>
            <a:r>
              <a:rPr lang="en-US" sz="1200" dirty="0" err="1" smtClean="0"/>
              <a:t>Varona</a:t>
            </a:r>
            <a:r>
              <a:rPr lang="en-US" sz="1200" dirty="0" smtClean="0"/>
              <a:t>. October 2009. The Potential Natural Vegetation (PNV) Temperature Total Maximum Daily Load (TMDL) Procedures Manual. Idaho Department of Environmental Quality. </a:t>
            </a:r>
          </a:p>
          <a:p>
            <a:endParaRPr lang="en-US" sz="1200" dirty="0"/>
          </a:p>
          <a:p>
            <a:r>
              <a:rPr lang="en-US" sz="1200" dirty="0"/>
              <a:t>Fletcher, </a:t>
            </a:r>
            <a:r>
              <a:rPr lang="en-US" sz="1200" dirty="0" smtClean="0"/>
              <a:t>D. </a:t>
            </a:r>
            <a:r>
              <a:rPr lang="en-US" sz="1200" dirty="0"/>
              <a:t>E., S. </a:t>
            </a:r>
            <a:r>
              <a:rPr lang="en-US" sz="1200" dirty="0" smtClean="0"/>
              <a:t>D. </a:t>
            </a:r>
            <a:r>
              <a:rPr lang="en-US" sz="1200" dirty="0"/>
              <a:t>Wilkins, J.V. McArthur, and </a:t>
            </a:r>
            <a:r>
              <a:rPr lang="en-US" sz="1200" dirty="0" smtClean="0"/>
              <a:t>G. </a:t>
            </a:r>
            <a:r>
              <a:rPr lang="en-US" sz="1200" dirty="0"/>
              <a:t>K. </a:t>
            </a:r>
            <a:r>
              <a:rPr lang="en-US" sz="1200" dirty="0" err="1"/>
              <a:t>Meffe</a:t>
            </a:r>
            <a:r>
              <a:rPr lang="en-US" sz="1200" dirty="0"/>
              <a:t>. 2000. Influence of riparian alteration on canopy coverage and </a:t>
            </a:r>
            <a:r>
              <a:rPr lang="en-US" sz="1200" dirty="0" err="1"/>
              <a:t>macrophyte</a:t>
            </a:r>
            <a:r>
              <a:rPr lang="en-US" sz="1200" dirty="0"/>
              <a:t> abundance in Southeastern USA </a:t>
            </a:r>
            <a:r>
              <a:rPr lang="en-US" sz="1200" dirty="0" err="1"/>
              <a:t>blackwater</a:t>
            </a:r>
            <a:r>
              <a:rPr lang="en-US" sz="1200" dirty="0"/>
              <a:t> streams. Ecological Engineering 15: S67-S78. </a:t>
            </a:r>
          </a:p>
          <a:p>
            <a:endParaRPr lang="en-US" sz="1200" dirty="0" smtClean="0"/>
          </a:p>
          <a:p>
            <a:r>
              <a:rPr lang="en-US" sz="1200" dirty="0"/>
              <a:t>Nelson, </a:t>
            </a:r>
            <a:r>
              <a:rPr lang="en-US" sz="1200" dirty="0" smtClean="0"/>
              <a:t>T., R. </a:t>
            </a:r>
            <a:r>
              <a:rPr lang="en-US" sz="1200" dirty="0" err="1"/>
              <a:t>Macedo</a:t>
            </a:r>
            <a:r>
              <a:rPr lang="en-US" sz="1200" dirty="0"/>
              <a:t>, and </a:t>
            </a:r>
            <a:r>
              <a:rPr lang="en-US" sz="1200" dirty="0" smtClean="0"/>
              <a:t>B. </a:t>
            </a:r>
            <a:r>
              <a:rPr lang="en-US" sz="1200" dirty="0"/>
              <a:t>E</a:t>
            </a:r>
            <a:r>
              <a:rPr lang="en-US" sz="1200" dirty="0" smtClean="0"/>
              <a:t>. Valentine</a:t>
            </a:r>
            <a:r>
              <a:rPr lang="en-US" sz="1200" dirty="0"/>
              <a:t>. 2007. A preliminary study of streamside air temperatures within the coast redwood zone 2001 to 2003. USDA Forest Service Gen. Tech. Rep. PSW-GTR-194. pp75- </a:t>
            </a:r>
            <a:r>
              <a:rPr lang="en-US" sz="1200" dirty="0" smtClean="0"/>
              <a:t>84</a:t>
            </a:r>
          </a:p>
          <a:p>
            <a:endParaRPr lang="en-US" sz="1200" dirty="0"/>
          </a:p>
          <a:p>
            <a:r>
              <a:rPr lang="en-US" sz="1200" dirty="0"/>
              <a:t>Thompson, Jonathan. 2005. Keeping it cool: unraveling the influences on stream temperature. Science Findings 73, June 2005. USDA Pacific Northwest Research Station. Portland, Oregon. </a:t>
            </a:r>
            <a:endParaRPr lang="en-US" sz="1200" dirty="0" smtClean="0"/>
          </a:p>
          <a:p>
            <a:endParaRPr lang="en-US" sz="1200" dirty="0"/>
          </a:p>
          <a:p>
            <a:r>
              <a:rPr lang="en-US" sz="1200" dirty="0" smtClean="0"/>
              <a:t>Total </a:t>
            </a:r>
            <a:r>
              <a:rPr lang="en-US" sz="1200" dirty="0" err="1" smtClean="0"/>
              <a:t>Maxiumum</a:t>
            </a:r>
            <a:r>
              <a:rPr lang="en-US" sz="1200" dirty="0" smtClean="0"/>
              <a:t> Daily Loads (TMDLs) Program. Oregon Department of </a:t>
            </a:r>
            <a:r>
              <a:rPr lang="en-US" sz="1200" dirty="0"/>
              <a:t>Environmental Quality. http://</a:t>
            </a:r>
            <a:r>
              <a:rPr lang="en-US" sz="1200" dirty="0" smtClean="0"/>
              <a:t>www.deq.state.or.us/wq/tmdls/tmdls.htm</a:t>
            </a:r>
          </a:p>
          <a:p>
            <a:endParaRPr lang="en-US" sz="1200" dirty="0"/>
          </a:p>
          <a:p>
            <a:r>
              <a:rPr lang="en-US" sz="1200" dirty="0" smtClean="0"/>
              <a:t>Water: Total Maximum Daily Loads (303d) Glossary. United States Environmental </a:t>
            </a:r>
            <a:r>
              <a:rPr lang="en-US" sz="1200" dirty="0"/>
              <a:t>Protection Agency. http://</a:t>
            </a:r>
            <a:r>
              <a:rPr lang="en-US" sz="1200" dirty="0" smtClean="0"/>
              <a:t>water.epa.gov/lawsregs/lawsguidance/cwa/tmdl/glossary.cfm#p</a:t>
            </a:r>
          </a:p>
          <a:p>
            <a:endParaRPr lang="en-US" sz="1200" dirty="0" smtClean="0"/>
          </a:p>
          <a:p>
            <a:r>
              <a:rPr lang="en-US" sz="1200" dirty="0" smtClean="0"/>
              <a:t>Tualatin </a:t>
            </a:r>
            <a:r>
              <a:rPr lang="en-US" sz="1200" dirty="0" err="1" smtClean="0"/>
              <a:t>Subbasin</a:t>
            </a:r>
            <a:r>
              <a:rPr lang="en-US" sz="1200" dirty="0" smtClean="0"/>
              <a:t> TMDL Water Quality Management Plan. August 2012. Oregon Department of Environmental Quality. Chapter 4.</a:t>
            </a:r>
            <a:endParaRPr lang="en-US" sz="1200" dirty="0"/>
          </a:p>
          <a:p>
            <a:endParaRPr lang="en-US" sz="1200" dirty="0"/>
          </a:p>
          <a:p>
            <a:endParaRPr lang="en-US" sz="2400" dirty="0" smtClean="0"/>
          </a:p>
          <a:p>
            <a:endParaRPr lang="en-US" sz="2400" dirty="0"/>
          </a:p>
        </p:txBody>
      </p:sp>
    </p:spTree>
    <p:extLst>
      <p:ext uri="{BB962C8B-B14F-4D97-AF65-F5344CB8AC3E}">
        <p14:creationId xmlns:p14="http://schemas.microsoft.com/office/powerpoint/2010/main" val="83897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217612" y="152400"/>
            <a:ext cx="9753600" cy="563562"/>
          </a:xfrm>
          <a:prstGeom prst="rect">
            <a:avLst/>
          </a:prstGeom>
        </p:spPr>
        <p:txBody>
          <a:bodyPr>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a:r>
              <a:rPr lang="en-US" sz="2400" dirty="0" smtClean="0">
                <a:solidFill>
                  <a:schemeClr val="accent3">
                    <a:lumMod val="50000"/>
                  </a:schemeClr>
                </a:solidFill>
              </a:rPr>
              <a:t>Agenda</a:t>
            </a:r>
            <a:endParaRPr lang="en-US" sz="2400" dirty="0">
              <a:solidFill>
                <a:schemeClr val="accent3">
                  <a:lumMod val="50000"/>
                </a:schemeClr>
              </a:solidFill>
            </a:endParaRPr>
          </a:p>
        </p:txBody>
      </p:sp>
      <p:sp>
        <p:nvSpPr>
          <p:cNvPr id="3" name="TextBox 2"/>
          <p:cNvSpPr txBox="1"/>
          <p:nvPr/>
        </p:nvSpPr>
        <p:spPr>
          <a:xfrm>
            <a:off x="493712" y="762000"/>
            <a:ext cx="11201400" cy="5521512"/>
          </a:xfrm>
          <a:prstGeom prst="rect">
            <a:avLst/>
          </a:prstGeom>
          <a:noFill/>
        </p:spPr>
        <p:txBody>
          <a:bodyPr wrap="square" rtlCol="0">
            <a:spAutoFit/>
          </a:bodyPr>
          <a:lstStyle/>
          <a:p>
            <a:pPr marL="457200" indent="-457200">
              <a:lnSpc>
                <a:spcPct val="90000"/>
              </a:lnSpc>
              <a:buFont typeface="+mj-lt"/>
              <a:buAutoNum type="arabicPeriod"/>
            </a:pPr>
            <a:r>
              <a:rPr lang="en-US" sz="2800" dirty="0" smtClean="0"/>
              <a:t>Water Quality - Total Maximum Daily Load (TMDL) </a:t>
            </a:r>
          </a:p>
          <a:p>
            <a:pPr marL="457200" indent="-457200">
              <a:lnSpc>
                <a:spcPct val="90000"/>
              </a:lnSpc>
              <a:buFont typeface="+mj-lt"/>
              <a:buAutoNum type="arabicPeriod"/>
            </a:pPr>
            <a:endParaRPr lang="en-US" sz="2800" dirty="0" smtClean="0"/>
          </a:p>
          <a:p>
            <a:pPr marL="457200" indent="-457200">
              <a:lnSpc>
                <a:spcPct val="90000"/>
              </a:lnSpc>
              <a:buFont typeface="+mj-lt"/>
              <a:buAutoNum type="arabicPeriod"/>
            </a:pPr>
            <a:r>
              <a:rPr lang="en-US" sz="2800" dirty="0" smtClean="0"/>
              <a:t>Current Method</a:t>
            </a:r>
          </a:p>
          <a:p>
            <a:pPr marL="457200" indent="-457200">
              <a:lnSpc>
                <a:spcPct val="90000"/>
              </a:lnSpc>
              <a:buFont typeface="+mj-lt"/>
              <a:buAutoNum type="arabicPeriod"/>
            </a:pPr>
            <a:endParaRPr lang="en-US" sz="2800" dirty="0" smtClean="0"/>
          </a:p>
          <a:p>
            <a:pPr marL="457200" indent="-457200">
              <a:lnSpc>
                <a:spcPct val="90000"/>
              </a:lnSpc>
              <a:buFont typeface="+mj-lt"/>
              <a:buAutoNum type="arabicPeriod"/>
            </a:pPr>
            <a:r>
              <a:rPr lang="en-US" sz="2800" dirty="0" smtClean="0"/>
              <a:t>Lake Oswego Case Study</a:t>
            </a:r>
          </a:p>
          <a:p>
            <a:pPr marL="457200" indent="-457200">
              <a:lnSpc>
                <a:spcPct val="90000"/>
              </a:lnSpc>
              <a:buFont typeface="+mj-lt"/>
              <a:buAutoNum type="arabicPeriod"/>
            </a:pPr>
            <a:endParaRPr lang="en-US" sz="2800" dirty="0"/>
          </a:p>
          <a:p>
            <a:pPr marL="457200" indent="-457200">
              <a:lnSpc>
                <a:spcPct val="90000"/>
              </a:lnSpc>
              <a:buFont typeface="+mj-lt"/>
              <a:buAutoNum type="arabicPeriod"/>
            </a:pPr>
            <a:r>
              <a:rPr lang="en-US" sz="2800" dirty="0" smtClean="0"/>
              <a:t>Methodology</a:t>
            </a:r>
          </a:p>
          <a:p>
            <a:pPr marL="800100" lvl="1" indent="-342900">
              <a:lnSpc>
                <a:spcPct val="90000"/>
              </a:lnSpc>
              <a:buFont typeface="Arial" panose="020B0604020202020204" pitchFamily="34" charset="0"/>
              <a:buChar char="•"/>
            </a:pPr>
            <a:r>
              <a:rPr lang="en-US" sz="2800" dirty="0" err="1"/>
              <a:t>LiDAR</a:t>
            </a:r>
            <a:r>
              <a:rPr lang="en-US" sz="2800" dirty="0"/>
              <a:t> </a:t>
            </a:r>
            <a:r>
              <a:rPr lang="en-US" sz="2800" dirty="0" smtClean="0"/>
              <a:t>Processing</a:t>
            </a:r>
            <a:endParaRPr lang="en-US" sz="2800" dirty="0"/>
          </a:p>
          <a:p>
            <a:pPr marL="800100" lvl="1" indent="-342900">
              <a:lnSpc>
                <a:spcPct val="90000"/>
              </a:lnSpc>
              <a:buFont typeface="Arial" panose="020B0604020202020204" pitchFamily="34" charset="0"/>
              <a:buChar char="•"/>
            </a:pPr>
            <a:r>
              <a:rPr lang="en-US" sz="2800" dirty="0"/>
              <a:t>Tree Canopy Extraction</a:t>
            </a:r>
          </a:p>
          <a:p>
            <a:pPr marL="800100" lvl="1" indent="-342900">
              <a:lnSpc>
                <a:spcPct val="90000"/>
              </a:lnSpc>
              <a:buFont typeface="Arial" panose="020B0604020202020204" pitchFamily="34" charset="0"/>
              <a:buChar char="•"/>
            </a:pPr>
            <a:r>
              <a:rPr lang="en-US" sz="2800" dirty="0"/>
              <a:t>Solar Radiation and Shade </a:t>
            </a:r>
            <a:r>
              <a:rPr lang="en-US" sz="2800" dirty="0" smtClean="0"/>
              <a:t>Modeling</a:t>
            </a:r>
            <a:endParaRPr lang="en-US" sz="2800" dirty="0"/>
          </a:p>
          <a:p>
            <a:pPr marL="457200" indent="-457200">
              <a:lnSpc>
                <a:spcPct val="90000"/>
              </a:lnSpc>
              <a:buFont typeface="+mj-lt"/>
              <a:buAutoNum type="arabicPeriod"/>
            </a:pPr>
            <a:endParaRPr lang="en-US" sz="2800" dirty="0" smtClean="0"/>
          </a:p>
          <a:p>
            <a:pPr marL="457200" indent="-457200">
              <a:lnSpc>
                <a:spcPct val="90000"/>
              </a:lnSpc>
              <a:buFont typeface="+mj-lt"/>
              <a:buAutoNum type="arabicPeriod"/>
            </a:pPr>
            <a:r>
              <a:rPr lang="en-US" sz="2800" dirty="0" smtClean="0"/>
              <a:t>Display Results</a:t>
            </a:r>
          </a:p>
          <a:p>
            <a:pPr marL="457200" indent="-457200">
              <a:lnSpc>
                <a:spcPct val="90000"/>
              </a:lnSpc>
              <a:buFont typeface="+mj-lt"/>
              <a:buAutoNum type="arabicPeriod"/>
            </a:pPr>
            <a:endParaRPr lang="en-US" sz="2800" dirty="0"/>
          </a:p>
          <a:p>
            <a:pPr marL="457200" indent="-457200">
              <a:lnSpc>
                <a:spcPct val="90000"/>
              </a:lnSpc>
              <a:buFont typeface="+mj-lt"/>
              <a:buAutoNum type="arabicPeriod"/>
            </a:pPr>
            <a:r>
              <a:rPr lang="en-US" sz="2800" dirty="0" smtClean="0"/>
              <a:t>Questions</a:t>
            </a:r>
          </a:p>
        </p:txBody>
      </p:sp>
    </p:spTree>
    <p:extLst>
      <p:ext uri="{BB962C8B-B14F-4D97-AF65-F5344CB8AC3E}">
        <p14:creationId xmlns:p14="http://schemas.microsoft.com/office/powerpoint/2010/main" val="318035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217612" y="152400"/>
            <a:ext cx="9753600" cy="563562"/>
          </a:xfrm>
          <a:prstGeom prst="rect">
            <a:avLst/>
          </a:prstGeom>
        </p:spPr>
        <p:txBody>
          <a:bodyPr>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a:r>
              <a:rPr lang="en-US" sz="2400" b="1" dirty="0" smtClean="0">
                <a:solidFill>
                  <a:schemeClr val="accent3">
                    <a:lumMod val="50000"/>
                  </a:schemeClr>
                </a:solidFill>
              </a:rPr>
              <a:t>Total Maximum daily Load (TMDL)</a:t>
            </a:r>
          </a:p>
          <a:p>
            <a:pPr algn="ctr"/>
            <a:endParaRPr lang="en-US" sz="1400" dirty="0" smtClean="0">
              <a:solidFill>
                <a:schemeClr val="accent3">
                  <a:lumMod val="50000"/>
                </a:schemeClr>
              </a:solidFill>
            </a:endParaRPr>
          </a:p>
          <a:p>
            <a:pPr algn="ctr"/>
            <a:r>
              <a:rPr lang="en-US" sz="1800" dirty="0" smtClean="0">
                <a:solidFill>
                  <a:schemeClr val="accent3">
                    <a:lumMod val="50000"/>
                  </a:schemeClr>
                </a:solidFill>
              </a:rPr>
              <a:t>With regards to Temperature and shading</a:t>
            </a:r>
            <a:endParaRPr lang="en-US" sz="1800" dirty="0">
              <a:solidFill>
                <a:schemeClr val="accent3">
                  <a:lumMod val="50000"/>
                </a:schemeClr>
              </a:solidFill>
            </a:endParaRPr>
          </a:p>
        </p:txBody>
      </p:sp>
      <p:sp>
        <p:nvSpPr>
          <p:cNvPr id="4" name="Rectangle 3"/>
          <p:cNvSpPr/>
          <p:nvPr/>
        </p:nvSpPr>
        <p:spPr>
          <a:xfrm>
            <a:off x="379412" y="1080085"/>
            <a:ext cx="11963400" cy="338554"/>
          </a:xfrm>
          <a:prstGeom prst="rect">
            <a:avLst/>
          </a:prstGeom>
        </p:spPr>
        <p:txBody>
          <a:bodyPr wrap="square">
            <a:spAutoFit/>
          </a:bodyPr>
          <a:lstStyle/>
          <a:p>
            <a:r>
              <a:rPr lang="en-US" sz="1600" b="1" dirty="0" smtClean="0">
                <a:solidFill>
                  <a:schemeClr val="tx1">
                    <a:lumMod val="75000"/>
                  </a:schemeClr>
                </a:solidFill>
                <a:ea typeface="Calibri" panose="020F0502020204030204" pitchFamily="34" charset="0"/>
                <a:cs typeface="Times New Roman" panose="02020603050405020304" pitchFamily="18" charset="0"/>
              </a:rPr>
              <a:t>TMDL:</a:t>
            </a:r>
            <a:r>
              <a:rPr lang="en-US" sz="1600" dirty="0" smtClean="0">
                <a:solidFill>
                  <a:schemeClr val="tx1">
                    <a:lumMod val="75000"/>
                  </a:schemeClr>
                </a:solidFill>
                <a:ea typeface="Calibri" panose="020F0502020204030204" pitchFamily="34" charset="0"/>
                <a:cs typeface="Times New Roman" panose="02020603050405020304" pitchFamily="18" charset="0"/>
              </a:rPr>
              <a:t> The </a:t>
            </a:r>
            <a:r>
              <a:rPr lang="en-US" sz="1600" dirty="0">
                <a:solidFill>
                  <a:schemeClr val="tx1">
                    <a:lumMod val="75000"/>
                  </a:schemeClr>
                </a:solidFill>
                <a:ea typeface="Calibri" panose="020F0502020204030204" pitchFamily="34" charset="0"/>
                <a:cs typeface="Times New Roman" panose="02020603050405020304" pitchFamily="18" charset="0"/>
              </a:rPr>
              <a:t>calculated pollutant amount </a:t>
            </a:r>
            <a:r>
              <a:rPr lang="en-US" sz="1600" dirty="0">
                <a:solidFill>
                  <a:schemeClr val="tx1">
                    <a:lumMod val="75000"/>
                  </a:schemeClr>
                </a:solidFill>
              </a:rPr>
              <a:t>that a </a:t>
            </a:r>
            <a:r>
              <a:rPr lang="en-US" sz="1600" dirty="0" smtClean="0">
                <a:solidFill>
                  <a:schemeClr val="tx1">
                    <a:lumMod val="75000"/>
                  </a:schemeClr>
                </a:solidFill>
              </a:rPr>
              <a:t>body of water </a:t>
            </a:r>
            <a:r>
              <a:rPr lang="en-US" sz="1600" dirty="0">
                <a:solidFill>
                  <a:schemeClr val="tx1">
                    <a:lumMod val="75000"/>
                  </a:schemeClr>
                </a:solidFill>
              </a:rPr>
              <a:t>can receive and still </a:t>
            </a:r>
            <a:r>
              <a:rPr lang="en-US" sz="1600" dirty="0" smtClean="0">
                <a:solidFill>
                  <a:schemeClr val="tx1">
                    <a:lumMod val="75000"/>
                  </a:schemeClr>
                </a:solidFill>
              </a:rPr>
              <a:t>meet </a:t>
            </a:r>
            <a:r>
              <a:rPr lang="en-US" sz="1600" dirty="0">
                <a:solidFill>
                  <a:schemeClr val="tx1">
                    <a:lumMod val="75000"/>
                  </a:schemeClr>
                </a:solidFill>
              </a:rPr>
              <a:t>water quality standards.</a:t>
            </a:r>
          </a:p>
        </p:txBody>
      </p:sp>
      <p:graphicFrame>
        <p:nvGraphicFramePr>
          <p:cNvPr id="8" name="Chart 7"/>
          <p:cNvGraphicFramePr/>
          <p:nvPr>
            <p:extLst>
              <p:ext uri="{D42A27DB-BD31-4B8C-83A1-F6EECF244321}">
                <p14:modId xmlns:p14="http://schemas.microsoft.com/office/powerpoint/2010/main" val="1313948832"/>
              </p:ext>
            </p:extLst>
          </p:nvPr>
        </p:nvGraphicFramePr>
        <p:xfrm>
          <a:off x="1370012" y="1981200"/>
          <a:ext cx="4128128" cy="393483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389812" y="1782762"/>
            <a:ext cx="2467342" cy="420115"/>
          </a:xfrm>
          <a:prstGeom prst="rect">
            <a:avLst/>
          </a:prstGeom>
          <a:noFill/>
        </p:spPr>
        <p:txBody>
          <a:bodyPr wrap="none" rtlCol="0">
            <a:spAutoFit/>
          </a:bodyPr>
          <a:lstStyle/>
          <a:p>
            <a:pPr algn="ctr">
              <a:defRPr sz="2128" b="1" i="0" u="none" strike="noStrike" kern="1200" baseline="0">
                <a:solidFill>
                  <a:srgbClr val="545454">
                    <a:lumMod val="65000"/>
                    <a:lumOff val="35000"/>
                  </a:srgbClr>
                </a:solidFill>
                <a:latin typeface="+mn-lt"/>
                <a:ea typeface="+mn-ea"/>
                <a:cs typeface="+mn-cs"/>
              </a:defRPr>
            </a:pPr>
            <a:r>
              <a:rPr lang="en-US" sz="2130" dirty="0" smtClean="0"/>
              <a:t>The TMDL Process</a:t>
            </a:r>
            <a:endParaRPr lang="en-US" sz="2130" dirty="0"/>
          </a:p>
        </p:txBody>
      </p:sp>
      <p:sp>
        <p:nvSpPr>
          <p:cNvPr id="16" name="TextBox 15"/>
          <p:cNvSpPr txBox="1"/>
          <p:nvPr/>
        </p:nvSpPr>
        <p:spPr>
          <a:xfrm>
            <a:off x="6907680" y="2536606"/>
            <a:ext cx="3355406" cy="3046988"/>
          </a:xfrm>
          <a:prstGeom prst="rect">
            <a:avLst/>
          </a:prstGeom>
          <a:noFill/>
          <a:ln>
            <a:solidFill>
              <a:schemeClr val="tx2">
                <a:lumMod val="50000"/>
                <a:lumOff val="50000"/>
              </a:schemeClr>
            </a:solidFill>
          </a:ln>
        </p:spPr>
        <p:txBody>
          <a:bodyPr wrap="none" rtlCol="0">
            <a:spAutoFit/>
          </a:bodyPr>
          <a:lstStyle/>
          <a:p>
            <a:pPr algn="ctr">
              <a:defRPr sz="2128" b="1" i="0" u="none" strike="noStrike" kern="1200" baseline="0">
                <a:solidFill>
                  <a:srgbClr val="545454">
                    <a:lumMod val="65000"/>
                    <a:lumOff val="35000"/>
                  </a:srgbClr>
                </a:solidFill>
                <a:latin typeface="+mn-lt"/>
                <a:ea typeface="+mn-ea"/>
                <a:cs typeface="+mn-cs"/>
              </a:defRPr>
            </a:pPr>
            <a:r>
              <a:rPr lang="en-US" sz="1600" dirty="0" smtClean="0">
                <a:solidFill>
                  <a:schemeClr val="tx1">
                    <a:lumMod val="75000"/>
                  </a:schemeClr>
                </a:solidFill>
              </a:rPr>
              <a:t>Assess the state’s waters</a:t>
            </a:r>
          </a:p>
          <a:p>
            <a:pPr algn="ctr">
              <a:defRPr sz="2128" b="1" i="0" u="none" strike="noStrike" kern="1200" baseline="0">
                <a:solidFill>
                  <a:srgbClr val="545454">
                    <a:lumMod val="65000"/>
                    <a:lumOff val="35000"/>
                  </a:srgbClr>
                </a:solidFill>
                <a:latin typeface="+mn-lt"/>
                <a:ea typeface="+mn-ea"/>
                <a:cs typeface="+mn-cs"/>
              </a:defRPr>
            </a:pPr>
            <a:endParaRPr lang="en-US" sz="1600" dirty="0">
              <a:solidFill>
                <a:schemeClr val="tx1">
                  <a:lumMod val="75000"/>
                </a:schemeClr>
              </a:solidFill>
            </a:endParaRPr>
          </a:p>
          <a:p>
            <a:pPr algn="ctr">
              <a:defRPr sz="2128" b="1" i="0" u="none" strike="noStrike" kern="1200" baseline="0">
                <a:solidFill>
                  <a:srgbClr val="545454">
                    <a:lumMod val="65000"/>
                    <a:lumOff val="35000"/>
                  </a:srgbClr>
                </a:solidFill>
                <a:latin typeface="+mn-lt"/>
                <a:ea typeface="+mn-ea"/>
                <a:cs typeface="+mn-cs"/>
              </a:defRPr>
            </a:pPr>
            <a:r>
              <a:rPr lang="en-US" sz="1600" dirty="0" smtClean="0">
                <a:solidFill>
                  <a:schemeClr val="tx1">
                    <a:lumMod val="75000"/>
                  </a:schemeClr>
                </a:solidFill>
              </a:rPr>
              <a:t>List those that do not </a:t>
            </a:r>
          </a:p>
          <a:p>
            <a:pPr algn="ctr">
              <a:defRPr sz="2128" b="1" i="0" u="none" strike="noStrike" kern="1200" baseline="0">
                <a:solidFill>
                  <a:srgbClr val="545454">
                    <a:lumMod val="65000"/>
                    <a:lumOff val="35000"/>
                  </a:srgbClr>
                </a:solidFill>
                <a:latin typeface="+mn-lt"/>
                <a:ea typeface="+mn-ea"/>
                <a:cs typeface="+mn-cs"/>
              </a:defRPr>
            </a:pPr>
            <a:r>
              <a:rPr lang="en-US" sz="1600" dirty="0" smtClean="0">
                <a:solidFill>
                  <a:schemeClr val="tx1">
                    <a:lumMod val="75000"/>
                  </a:schemeClr>
                </a:solidFill>
              </a:rPr>
              <a:t>meet standards</a:t>
            </a:r>
          </a:p>
          <a:p>
            <a:pPr algn="ctr">
              <a:defRPr sz="2128" b="1" i="0" u="none" strike="noStrike" kern="1200" baseline="0">
                <a:solidFill>
                  <a:srgbClr val="545454">
                    <a:lumMod val="65000"/>
                    <a:lumOff val="35000"/>
                  </a:srgbClr>
                </a:solidFill>
                <a:latin typeface="+mn-lt"/>
                <a:ea typeface="+mn-ea"/>
                <a:cs typeface="+mn-cs"/>
              </a:defRPr>
            </a:pPr>
            <a:endParaRPr lang="en-US" sz="1600" dirty="0">
              <a:solidFill>
                <a:schemeClr val="tx1">
                  <a:lumMod val="75000"/>
                </a:schemeClr>
              </a:solidFill>
            </a:endParaRPr>
          </a:p>
          <a:p>
            <a:pPr algn="ctr">
              <a:defRPr sz="2128" b="1" i="0" u="none" strike="noStrike" kern="1200" baseline="0">
                <a:solidFill>
                  <a:srgbClr val="545454">
                    <a:lumMod val="65000"/>
                    <a:lumOff val="35000"/>
                  </a:srgbClr>
                </a:solidFill>
                <a:latin typeface="+mn-lt"/>
                <a:ea typeface="+mn-ea"/>
                <a:cs typeface="+mn-cs"/>
              </a:defRPr>
            </a:pPr>
            <a:r>
              <a:rPr lang="en-US" sz="1600" dirty="0" smtClean="0">
                <a:solidFill>
                  <a:schemeClr val="tx1">
                    <a:lumMod val="75000"/>
                  </a:schemeClr>
                </a:solidFill>
              </a:rPr>
              <a:t>Identify sources and reductions </a:t>
            </a:r>
          </a:p>
          <a:p>
            <a:pPr algn="ctr">
              <a:defRPr sz="2128" b="1" i="0" u="none" strike="noStrike" kern="1200" baseline="0">
                <a:solidFill>
                  <a:srgbClr val="545454">
                    <a:lumMod val="65000"/>
                    <a:lumOff val="35000"/>
                  </a:srgbClr>
                </a:solidFill>
                <a:latin typeface="+mn-lt"/>
                <a:ea typeface="+mn-ea"/>
                <a:cs typeface="+mn-cs"/>
              </a:defRPr>
            </a:pPr>
            <a:r>
              <a:rPr lang="en-US" sz="1600" dirty="0" smtClean="0">
                <a:solidFill>
                  <a:schemeClr val="tx1">
                    <a:lumMod val="75000"/>
                  </a:schemeClr>
                </a:solidFill>
              </a:rPr>
              <a:t>needed (TMDL Study)</a:t>
            </a:r>
          </a:p>
          <a:p>
            <a:pPr algn="ctr">
              <a:defRPr sz="2128" b="1" i="0" u="none" strike="noStrike" kern="1200" baseline="0">
                <a:solidFill>
                  <a:srgbClr val="545454">
                    <a:lumMod val="65000"/>
                    <a:lumOff val="35000"/>
                  </a:srgbClr>
                </a:solidFill>
                <a:latin typeface="+mn-lt"/>
                <a:ea typeface="+mn-ea"/>
                <a:cs typeface="+mn-cs"/>
              </a:defRPr>
            </a:pPr>
            <a:endParaRPr lang="en-US" sz="1600" dirty="0">
              <a:solidFill>
                <a:schemeClr val="tx1">
                  <a:lumMod val="75000"/>
                </a:schemeClr>
              </a:solidFill>
            </a:endParaRPr>
          </a:p>
          <a:p>
            <a:pPr algn="ctr">
              <a:defRPr sz="2128" b="1" i="0" u="none" strike="noStrike" kern="1200" baseline="0">
                <a:solidFill>
                  <a:srgbClr val="545454">
                    <a:lumMod val="65000"/>
                    <a:lumOff val="35000"/>
                  </a:srgbClr>
                </a:solidFill>
                <a:latin typeface="+mn-lt"/>
                <a:ea typeface="+mn-ea"/>
                <a:cs typeface="+mn-cs"/>
              </a:defRPr>
            </a:pPr>
            <a:r>
              <a:rPr lang="en-US" sz="1600" dirty="0" smtClean="0">
                <a:solidFill>
                  <a:schemeClr val="tx1">
                    <a:lumMod val="75000"/>
                  </a:schemeClr>
                </a:solidFill>
              </a:rPr>
              <a:t>Implement restoration activities </a:t>
            </a:r>
          </a:p>
          <a:p>
            <a:pPr algn="ctr">
              <a:defRPr sz="2128" b="1" i="0" u="none" strike="noStrike" kern="1200" baseline="0">
                <a:solidFill>
                  <a:srgbClr val="545454">
                    <a:lumMod val="65000"/>
                    <a:lumOff val="35000"/>
                  </a:srgbClr>
                </a:solidFill>
                <a:latin typeface="+mn-lt"/>
                <a:ea typeface="+mn-ea"/>
                <a:cs typeface="+mn-cs"/>
              </a:defRPr>
            </a:pPr>
            <a:r>
              <a:rPr lang="en-US" sz="1600" dirty="0" smtClean="0">
                <a:solidFill>
                  <a:schemeClr val="tx1">
                    <a:lumMod val="75000"/>
                  </a:schemeClr>
                </a:solidFill>
              </a:rPr>
              <a:t>(Implementation Plan)</a:t>
            </a:r>
          </a:p>
          <a:p>
            <a:pPr algn="ctr">
              <a:defRPr sz="2128" b="1" i="0" u="none" strike="noStrike" kern="1200" baseline="0">
                <a:solidFill>
                  <a:srgbClr val="545454">
                    <a:lumMod val="65000"/>
                    <a:lumOff val="35000"/>
                  </a:srgbClr>
                </a:solidFill>
                <a:latin typeface="+mn-lt"/>
                <a:ea typeface="+mn-ea"/>
                <a:cs typeface="+mn-cs"/>
              </a:defRPr>
            </a:pPr>
            <a:endParaRPr lang="en-US" sz="1600" dirty="0">
              <a:solidFill>
                <a:schemeClr val="tx1">
                  <a:lumMod val="75000"/>
                </a:schemeClr>
              </a:solidFill>
            </a:endParaRPr>
          </a:p>
          <a:p>
            <a:pPr algn="ctr">
              <a:defRPr sz="2128" b="1" i="0" u="none" strike="noStrike" kern="1200" baseline="0">
                <a:solidFill>
                  <a:srgbClr val="545454">
                    <a:lumMod val="65000"/>
                    <a:lumOff val="35000"/>
                  </a:srgbClr>
                </a:solidFill>
                <a:latin typeface="+mn-lt"/>
                <a:ea typeface="+mn-ea"/>
                <a:cs typeface="+mn-cs"/>
              </a:defRPr>
            </a:pPr>
            <a:r>
              <a:rPr lang="en-US" sz="1600" dirty="0" smtClean="0">
                <a:solidFill>
                  <a:schemeClr val="tx1">
                    <a:lumMod val="75000"/>
                  </a:schemeClr>
                </a:solidFill>
              </a:rPr>
              <a:t>Evaluate water quality</a:t>
            </a:r>
            <a:endParaRPr lang="en-US" sz="1600" dirty="0">
              <a:solidFill>
                <a:schemeClr val="tx1">
                  <a:lumMod val="75000"/>
                </a:schemeClr>
              </a:solidFill>
            </a:endParaRPr>
          </a:p>
        </p:txBody>
      </p:sp>
      <p:sp>
        <p:nvSpPr>
          <p:cNvPr id="14" name="Down Arrow 13"/>
          <p:cNvSpPr/>
          <p:nvPr/>
        </p:nvSpPr>
        <p:spPr>
          <a:xfrm>
            <a:off x="8432983" y="2898202"/>
            <a:ext cx="304800" cy="1524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Down Arrow 17"/>
          <p:cNvSpPr/>
          <p:nvPr/>
        </p:nvSpPr>
        <p:spPr>
          <a:xfrm>
            <a:off x="8432983" y="3660202"/>
            <a:ext cx="304800" cy="1524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9" name="Down Arrow 18"/>
          <p:cNvSpPr/>
          <p:nvPr/>
        </p:nvSpPr>
        <p:spPr>
          <a:xfrm>
            <a:off x="8432983" y="4346002"/>
            <a:ext cx="304800" cy="1524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0" name="Down Arrow 19"/>
          <p:cNvSpPr/>
          <p:nvPr/>
        </p:nvSpPr>
        <p:spPr>
          <a:xfrm>
            <a:off x="8432983" y="5108002"/>
            <a:ext cx="304800" cy="1524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5409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217612" y="152400"/>
            <a:ext cx="9753600" cy="563562"/>
          </a:xfrm>
          <a:prstGeom prst="rect">
            <a:avLst/>
          </a:prstGeom>
        </p:spPr>
        <p:txBody>
          <a:bodyPr>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a:r>
              <a:rPr lang="en-US" sz="2400" dirty="0" smtClean="0">
                <a:solidFill>
                  <a:schemeClr val="accent3">
                    <a:lumMod val="50000"/>
                  </a:schemeClr>
                </a:solidFill>
              </a:rPr>
              <a:t>Current methods</a:t>
            </a:r>
            <a:endParaRPr lang="en-US" sz="2400" dirty="0">
              <a:solidFill>
                <a:schemeClr val="accent3">
                  <a:lumMod val="50000"/>
                </a:schemeClr>
              </a:solidFill>
            </a:endParaRPr>
          </a:p>
        </p:txBody>
      </p:sp>
      <p:pic>
        <p:nvPicPr>
          <p:cNvPr id="3" name="Picture 2"/>
          <p:cNvPicPr>
            <a:picLocks noChangeAspect="1"/>
          </p:cNvPicPr>
          <p:nvPr/>
        </p:nvPicPr>
        <p:blipFill>
          <a:blip r:embed="rId3"/>
          <a:stretch>
            <a:fillRect/>
          </a:stretch>
        </p:blipFill>
        <p:spPr>
          <a:xfrm>
            <a:off x="910019" y="715962"/>
            <a:ext cx="10368785" cy="5962650"/>
          </a:xfrm>
          <a:prstGeom prst="rect">
            <a:avLst/>
          </a:prstGeom>
        </p:spPr>
      </p:pic>
    </p:spTree>
    <p:extLst>
      <p:ext uri="{BB962C8B-B14F-4D97-AF65-F5344CB8AC3E}">
        <p14:creationId xmlns:p14="http://schemas.microsoft.com/office/powerpoint/2010/main" val="350082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563562"/>
          </a:xfrm>
        </p:spPr>
        <p:txBody>
          <a:bodyPr>
            <a:normAutofit/>
          </a:bodyPr>
          <a:lstStyle/>
          <a:p>
            <a:pPr algn="ctr"/>
            <a:r>
              <a:rPr lang="en-US" sz="2400" dirty="0" smtClean="0">
                <a:solidFill>
                  <a:schemeClr val="accent3">
                    <a:lumMod val="50000"/>
                  </a:schemeClr>
                </a:solidFill>
              </a:rPr>
              <a:t>Case Study: City of Lake </a:t>
            </a:r>
            <a:r>
              <a:rPr lang="en-US" sz="2400" dirty="0" err="1" smtClean="0">
                <a:solidFill>
                  <a:schemeClr val="accent3">
                    <a:lumMod val="50000"/>
                  </a:schemeClr>
                </a:solidFill>
              </a:rPr>
              <a:t>oswego</a:t>
            </a:r>
            <a:endParaRPr lang="en-US" sz="2400" dirty="0">
              <a:solidFill>
                <a:schemeClr val="accent3">
                  <a:lumMod val="50000"/>
                </a:schemeClr>
              </a:solidFill>
            </a:endParaRPr>
          </a:p>
        </p:txBody>
      </p:sp>
      <p:pic>
        <p:nvPicPr>
          <p:cNvPr id="1028" name="Picture 4" descr="http://upload.wikimedia.org/wikipedia/commons/b/bc/Lakewood_Bay_Oswego_La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2975" y="914400"/>
            <a:ext cx="7042877" cy="52821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99" y="6553200"/>
            <a:ext cx="1911101" cy="369332"/>
          </a:xfrm>
          <a:prstGeom prst="rect">
            <a:avLst/>
          </a:prstGeom>
          <a:noFill/>
        </p:spPr>
        <p:txBody>
          <a:bodyPr wrap="none" rtlCol="0">
            <a:spAutoFit/>
          </a:bodyPr>
          <a:lstStyle/>
          <a:p>
            <a:pPr>
              <a:lnSpc>
                <a:spcPct val="90000"/>
              </a:lnSpc>
            </a:pPr>
            <a:r>
              <a:rPr lang="en-US" sz="1000" i="1" dirty="0" smtClean="0"/>
              <a:t>Photo Credit: wikipedia.org</a:t>
            </a:r>
          </a:p>
          <a:p>
            <a:pPr>
              <a:lnSpc>
                <a:spcPct val="90000"/>
              </a:lnSpc>
            </a:pPr>
            <a:endParaRPr lang="en-US" sz="1000" dirty="0"/>
          </a:p>
        </p:txBody>
      </p:sp>
    </p:spTree>
    <p:extLst>
      <p:ext uri="{BB962C8B-B14F-4D97-AF65-F5344CB8AC3E}">
        <p14:creationId xmlns:p14="http://schemas.microsoft.com/office/powerpoint/2010/main" val="5028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487362"/>
          </a:xfrm>
        </p:spPr>
        <p:txBody>
          <a:bodyPr>
            <a:noAutofit/>
          </a:bodyPr>
          <a:lstStyle/>
          <a:p>
            <a:pPr algn="ctr"/>
            <a:r>
              <a:rPr lang="en-US" sz="3200" dirty="0" smtClean="0">
                <a:solidFill>
                  <a:schemeClr val="accent3">
                    <a:lumMod val="50000"/>
                  </a:schemeClr>
                </a:solidFill>
              </a:rPr>
              <a:t>Study area</a:t>
            </a:r>
            <a:endParaRPr lang="en-US" sz="3200" dirty="0">
              <a:solidFill>
                <a:schemeClr val="accent3">
                  <a:lumMod val="50000"/>
                </a:schemeClr>
              </a:solidFill>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2360614" y="838200"/>
            <a:ext cx="7467600" cy="5769838"/>
          </a:xfrm>
          <a:prstGeom prst="rect">
            <a:avLst/>
          </a:prstGeom>
        </p:spPr>
      </p:pic>
    </p:spTree>
    <p:extLst>
      <p:ext uri="{BB962C8B-B14F-4D97-AF65-F5344CB8AC3E}">
        <p14:creationId xmlns:p14="http://schemas.microsoft.com/office/powerpoint/2010/main" val="231035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427" y="127686"/>
            <a:ext cx="2514598" cy="487362"/>
          </a:xfrm>
        </p:spPr>
        <p:txBody>
          <a:bodyPr>
            <a:noAutofit/>
          </a:bodyPr>
          <a:lstStyle/>
          <a:p>
            <a:pPr algn="ctr"/>
            <a:r>
              <a:rPr lang="en-US" sz="3200" dirty="0" smtClean="0">
                <a:solidFill>
                  <a:schemeClr val="accent3">
                    <a:lumMod val="50000"/>
                  </a:schemeClr>
                </a:solidFill>
              </a:rPr>
              <a:t>Data</a:t>
            </a:r>
            <a:endParaRPr lang="en-US" sz="3200" dirty="0">
              <a:solidFill>
                <a:schemeClr val="accent3">
                  <a:lumMod val="50000"/>
                </a:schemeClr>
              </a:solidFill>
            </a:endParaRPr>
          </a:p>
        </p:txBody>
      </p:sp>
      <p:pic>
        <p:nvPicPr>
          <p:cNvPr id="9" name="Picture 8"/>
          <p:cNvPicPr>
            <a:picLocks noChangeAspect="1"/>
          </p:cNvPicPr>
          <p:nvPr/>
        </p:nvPicPr>
        <p:blipFill>
          <a:blip r:embed="rId2" cstate="print"/>
          <a:stretch>
            <a:fillRect/>
          </a:stretch>
        </p:blipFill>
        <p:spPr>
          <a:xfrm>
            <a:off x="281294" y="1039868"/>
            <a:ext cx="11718864" cy="5665732"/>
          </a:xfrm>
          <a:prstGeom prst="rect">
            <a:avLst/>
          </a:prstGeom>
        </p:spPr>
      </p:pic>
      <p:sp>
        <p:nvSpPr>
          <p:cNvPr id="11" name="TextBox 10"/>
          <p:cNvSpPr txBox="1"/>
          <p:nvPr/>
        </p:nvSpPr>
        <p:spPr>
          <a:xfrm>
            <a:off x="4612842" y="642792"/>
            <a:ext cx="3055768" cy="369332"/>
          </a:xfrm>
          <a:prstGeom prst="rect">
            <a:avLst/>
          </a:prstGeom>
          <a:noFill/>
        </p:spPr>
        <p:txBody>
          <a:bodyPr wrap="square" rtlCol="0">
            <a:spAutoFit/>
          </a:bodyPr>
          <a:lstStyle/>
          <a:p>
            <a:pPr algn="ctr">
              <a:lnSpc>
                <a:spcPct val="90000"/>
              </a:lnSpc>
            </a:pPr>
            <a:r>
              <a:rPr lang="en-US" sz="2000" dirty="0" smtClean="0">
                <a:solidFill>
                  <a:schemeClr val="accent3">
                    <a:lumMod val="50000"/>
                  </a:schemeClr>
                </a:solidFill>
              </a:rPr>
              <a:t>Multi-Spectral Imagery</a:t>
            </a:r>
            <a:endParaRPr lang="en-US" sz="2000" dirty="0">
              <a:solidFill>
                <a:schemeClr val="accent3">
                  <a:lumMod val="50000"/>
                </a:schemeClr>
              </a:solidFill>
            </a:endParaRPr>
          </a:p>
        </p:txBody>
      </p:sp>
    </p:spTree>
    <p:extLst>
      <p:ext uri="{BB962C8B-B14F-4D97-AF65-F5344CB8AC3E}">
        <p14:creationId xmlns:p14="http://schemas.microsoft.com/office/powerpoint/2010/main" val="158967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Chad0304\Documents\PennState\GEOG883\FinalProject\LASClassificat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2012" y="1295400"/>
            <a:ext cx="7777806" cy="5251032"/>
          </a:xfrm>
          <a:prstGeom prst="rect">
            <a:avLst/>
          </a:prstGeom>
          <a:noFill/>
          <a:ln>
            <a:noFill/>
          </a:ln>
        </p:spPr>
      </p:pic>
      <p:sp>
        <p:nvSpPr>
          <p:cNvPr id="6" name="Title 1"/>
          <p:cNvSpPr>
            <a:spLocks noGrp="1"/>
          </p:cNvSpPr>
          <p:nvPr>
            <p:ph type="title"/>
          </p:nvPr>
        </p:nvSpPr>
        <p:spPr>
          <a:xfrm>
            <a:off x="4763616" y="196980"/>
            <a:ext cx="2514598" cy="487362"/>
          </a:xfrm>
        </p:spPr>
        <p:txBody>
          <a:bodyPr>
            <a:noAutofit/>
          </a:bodyPr>
          <a:lstStyle/>
          <a:p>
            <a:pPr algn="ctr"/>
            <a:r>
              <a:rPr lang="en-US" sz="3200" dirty="0" smtClean="0">
                <a:solidFill>
                  <a:schemeClr val="accent3">
                    <a:lumMod val="50000"/>
                  </a:schemeClr>
                </a:solidFill>
              </a:rPr>
              <a:t>Data</a:t>
            </a:r>
            <a:endParaRPr lang="en-US" sz="3200" dirty="0">
              <a:solidFill>
                <a:schemeClr val="accent3">
                  <a:lumMod val="50000"/>
                </a:schemeClr>
              </a:solidFill>
            </a:endParaRPr>
          </a:p>
        </p:txBody>
      </p:sp>
      <p:sp>
        <p:nvSpPr>
          <p:cNvPr id="7" name="TextBox 6"/>
          <p:cNvSpPr txBox="1"/>
          <p:nvPr/>
        </p:nvSpPr>
        <p:spPr>
          <a:xfrm>
            <a:off x="4687415" y="738617"/>
            <a:ext cx="2667000" cy="369332"/>
          </a:xfrm>
          <a:prstGeom prst="rect">
            <a:avLst/>
          </a:prstGeom>
          <a:noFill/>
        </p:spPr>
        <p:txBody>
          <a:bodyPr wrap="square" rtlCol="0">
            <a:spAutoFit/>
          </a:bodyPr>
          <a:lstStyle/>
          <a:p>
            <a:pPr algn="ctr">
              <a:lnSpc>
                <a:spcPct val="90000"/>
              </a:lnSpc>
            </a:pPr>
            <a:r>
              <a:rPr lang="en-US" sz="2000" dirty="0" err="1" smtClean="0">
                <a:solidFill>
                  <a:schemeClr val="accent3">
                    <a:lumMod val="50000"/>
                  </a:schemeClr>
                </a:solidFill>
              </a:rPr>
              <a:t>LiDAR</a:t>
            </a:r>
            <a:r>
              <a:rPr lang="en-US" sz="2000" dirty="0" smtClean="0">
                <a:solidFill>
                  <a:schemeClr val="accent3">
                    <a:lumMod val="50000"/>
                  </a:schemeClr>
                </a:solidFill>
              </a:rPr>
              <a:t> (LAS Files)</a:t>
            </a:r>
            <a:endParaRPr lang="en-US" sz="2000" dirty="0">
              <a:solidFill>
                <a:schemeClr val="accent3">
                  <a:lumMod val="50000"/>
                </a:schemeClr>
              </a:solidFill>
            </a:endParaRPr>
          </a:p>
        </p:txBody>
      </p:sp>
    </p:spTree>
    <p:extLst>
      <p:ext uri="{BB962C8B-B14F-4D97-AF65-F5344CB8AC3E}">
        <p14:creationId xmlns:p14="http://schemas.microsoft.com/office/powerpoint/2010/main" val="416875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ontinental North Americ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E6EE188-8C78-4767-B50A-130BE28738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World maps series, North American continent presentation (widescreen)</Template>
  <TotalTime>0</TotalTime>
  <Words>1798</Words>
  <Application>Microsoft Office PowerPoint</Application>
  <PresentationFormat>Custom</PresentationFormat>
  <Paragraphs>195</Paragraphs>
  <Slides>24</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Times New Roman</vt:lpstr>
      <vt:lpstr>Continental North America 16x9</vt:lpstr>
      <vt:lpstr>PowerPoint Presentation</vt:lpstr>
      <vt:lpstr>PowerPoint Presentation</vt:lpstr>
      <vt:lpstr>PowerPoint Presentation</vt:lpstr>
      <vt:lpstr>PowerPoint Presentation</vt:lpstr>
      <vt:lpstr>PowerPoint Presentation</vt:lpstr>
      <vt:lpstr>Case Study: City of Lake oswego</vt:lpstr>
      <vt:lpstr>Study area</vt:lpstr>
      <vt:lpstr>Data</vt:lpstr>
      <vt:lpstr>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2014-05-03T17:01:10Z</dcterms:created>
  <dcterms:modified xsi:type="dcterms:W3CDTF">2014-10-28T22:07:23Z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TC028048799991</vt:lpwstr>
  </property>
</Properties>
</file>