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handoutMasterIdLst>
    <p:handoutMasterId r:id="rId23"/>
  </p:handoutMasterIdLst>
  <p:sldIdLst>
    <p:sldId id="288" r:id="rId3"/>
    <p:sldId id="292" r:id="rId4"/>
    <p:sldId id="260" r:id="rId5"/>
    <p:sldId id="294" r:id="rId6"/>
    <p:sldId id="298" r:id="rId7"/>
    <p:sldId id="299" r:id="rId8"/>
    <p:sldId id="312" r:id="rId9"/>
    <p:sldId id="293" r:id="rId10"/>
    <p:sldId id="311" r:id="rId11"/>
    <p:sldId id="301" r:id="rId12"/>
    <p:sldId id="307" r:id="rId13"/>
    <p:sldId id="303" r:id="rId14"/>
    <p:sldId id="295" r:id="rId15"/>
    <p:sldId id="309" r:id="rId16"/>
    <p:sldId id="310" r:id="rId17"/>
    <p:sldId id="297" r:id="rId18"/>
    <p:sldId id="296" r:id="rId19"/>
    <p:sldId id="304" r:id="rId20"/>
    <p:sldId id="278" r:id="rId21"/>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755F"/>
    <a:srgbClr val="5DD848"/>
    <a:srgbClr val="43F52B"/>
    <a:srgbClr val="306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37" autoAdjust="0"/>
  </p:normalViewPr>
  <p:slideViewPr>
    <p:cSldViewPr>
      <p:cViewPr>
        <p:scale>
          <a:sx n="106" d="100"/>
          <a:sy n="106" d="100"/>
        </p:scale>
        <p:origin x="-108" y="-84"/>
      </p:cViewPr>
      <p:guideLst>
        <p:guide orient="horz" pos="2160"/>
        <p:guide pos="2880"/>
      </p:guideLst>
    </p:cSldViewPr>
  </p:slideViewPr>
  <p:notesTextViewPr>
    <p:cViewPr>
      <p:scale>
        <a:sx n="100" d="100"/>
        <a:sy n="100" d="100"/>
      </p:scale>
      <p:origin x="0" y="0"/>
    </p:cViewPr>
  </p:notesTextViewPr>
  <p:notesViewPr>
    <p:cSldViewPr>
      <p:cViewPr>
        <p:scale>
          <a:sx n="60" d="100"/>
          <a:sy n="60" d="100"/>
        </p:scale>
        <p:origin x="-2454" y="-73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54588837-3D93-48E6-9D00-99469954DF9F}" type="datetimeFigureOut">
              <a:rPr lang="en-US" smtClean="0"/>
              <a:t>10/28/2013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AE423487-C185-4692-B09F-49A240EB37CA}" type="slidenum">
              <a:rPr lang="en-US" smtClean="0"/>
              <a:t>‹#›</a:t>
            </a:fld>
            <a:endParaRPr lang="en-US"/>
          </a:p>
        </p:txBody>
      </p:sp>
    </p:spTree>
    <p:extLst>
      <p:ext uri="{BB962C8B-B14F-4D97-AF65-F5344CB8AC3E}">
        <p14:creationId xmlns:p14="http://schemas.microsoft.com/office/powerpoint/2010/main" val="1534260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smtClean="0"/>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smtClean="0"/>
            </a:lvl1pPr>
          </a:lstStyle>
          <a:p>
            <a:pPr>
              <a:defRPr/>
            </a:pPr>
            <a:fld id="{9B2EA803-6568-4E51-A8AC-0E1141993399}" type="datetimeFigureOut">
              <a:rPr lang="en-US"/>
              <a:pPr>
                <a:defRPr/>
              </a:pPr>
              <a:t>10/28/2013</a:t>
            </a:fld>
            <a:endParaRPr lang="en-US"/>
          </a:p>
        </p:txBody>
      </p:sp>
      <p:sp>
        <p:nvSpPr>
          <p:cNvPr id="4" name="Slide Image Placeholder 3"/>
          <p:cNvSpPr>
            <a:spLocks noGrp="1" noRot="1" noChangeAspect="1"/>
          </p:cNvSpPr>
          <p:nvPr>
            <p:ph type="sldImg" idx="2"/>
          </p:nvPr>
        </p:nvSpPr>
        <p:spPr>
          <a:xfrm>
            <a:off x="398463" y="696913"/>
            <a:ext cx="6238875" cy="4679950"/>
          </a:xfrm>
          <a:prstGeom prst="rect">
            <a:avLst/>
          </a:prstGeom>
          <a:noFill/>
          <a:ln w="12700">
            <a:solidFill>
              <a:prstClr val="black"/>
            </a:solidFill>
          </a:ln>
        </p:spPr>
        <p:txBody>
          <a:bodyPr vert="horz" lIns="92958" tIns="46479" rIns="92958" bIns="46479" rtlCol="0" anchor="ctr"/>
          <a:lstStyle/>
          <a:p>
            <a:pPr lvl="0"/>
            <a:endParaRPr lang="en-US" noProof="0" smtClean="0"/>
          </a:p>
        </p:txBody>
      </p:sp>
      <p:sp>
        <p:nvSpPr>
          <p:cNvPr id="5" name="Notes Placeholder 4"/>
          <p:cNvSpPr>
            <a:spLocks noGrp="1"/>
          </p:cNvSpPr>
          <p:nvPr>
            <p:ph type="body" sz="quarter" idx="3"/>
          </p:nvPr>
        </p:nvSpPr>
        <p:spPr>
          <a:xfrm>
            <a:off x="388056" y="5724948"/>
            <a:ext cx="6208889" cy="2862474"/>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smtClean="0"/>
            </a:lvl1pPr>
          </a:lstStyle>
          <a:p>
            <a:pPr>
              <a:defRPr/>
            </a:pPr>
            <a:fld id="{8E6700C9-89E7-4294-9892-4FB574A0052E}" type="slidenum">
              <a:rPr lang="en-US"/>
              <a:pPr>
                <a:defRPr/>
              </a:pPr>
              <a:t>‹#›</a:t>
            </a:fld>
            <a:endParaRPr lang="en-US"/>
          </a:p>
        </p:txBody>
      </p:sp>
    </p:spTree>
    <p:extLst>
      <p:ext uri="{BB962C8B-B14F-4D97-AF65-F5344CB8AC3E}">
        <p14:creationId xmlns:p14="http://schemas.microsoft.com/office/powerpoint/2010/main" val="37066938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fosdem.org/2014/"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oscon.com/" TargetMode="External"/><Relationship Id="rId4" Type="http://schemas.openxmlformats.org/officeDocument/2006/relationships/hyperlink" Target="http://www.aag.org/annualmeeting"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1</a:t>
            </a:fld>
            <a:endParaRPr lang="en-US"/>
          </a:p>
        </p:txBody>
      </p:sp>
    </p:spTree>
    <p:extLst>
      <p:ext uri="{BB962C8B-B14F-4D97-AF65-F5344CB8AC3E}">
        <p14:creationId xmlns:p14="http://schemas.microsoft.com/office/powerpoint/2010/main" val="227527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1" defTabSz="929579">
              <a:defRPr/>
            </a:pPr>
            <a:r>
              <a:rPr lang="en-US" baseline="0" dirty="0" smtClean="0"/>
              <a:t>Before starting on the project, it is important to know what the current State of the Art is for other trail organizations.  How are other organizations doing trail mapping and do they provide trail status or trouble reporting?</a:t>
            </a:r>
          </a:p>
          <a:p>
            <a:pPr marL="0" lvl="1" defTabSz="929579">
              <a:defRPr/>
            </a:pPr>
            <a:endParaRPr lang="en-US" baseline="0" dirty="0" smtClean="0"/>
          </a:p>
          <a:p>
            <a:pPr marL="0" lvl="1" defTabSz="929579">
              <a:defRPr/>
            </a:pPr>
            <a:r>
              <a:rPr lang="en-US" baseline="0" dirty="0" smtClean="0"/>
              <a:t>Trail Mapping:</a:t>
            </a:r>
          </a:p>
          <a:p>
            <a:pPr marL="174296" lvl="1" indent="-174296" defTabSz="929579">
              <a:buFontTx/>
              <a:buChar char="-"/>
              <a:defRPr/>
            </a:pPr>
            <a:r>
              <a:rPr lang="en-US" baseline="0" dirty="0" smtClean="0"/>
              <a:t>IMBA – has a privately developed backend platform that utilizes Google Maps.  The trails are a combination of IMBA provided and crowd sourced.  Map displays trails, loops, and user generated ratings.</a:t>
            </a:r>
          </a:p>
          <a:p>
            <a:pPr marL="174296" lvl="1" indent="-174296" defTabSz="929579">
              <a:buFontTx/>
              <a:buChar char="-"/>
              <a:defRPr/>
            </a:pPr>
            <a:r>
              <a:rPr lang="en-US" baseline="0" dirty="0" smtClean="0"/>
              <a:t>National Geographic – has a customized public website template (provided by ESRI) and uses ESRI’s ArcGIS Online (AGO) as their platform.  Users can interact with map by clicking, which pulls up pictures and information, but users cannot update it and all information is static.</a:t>
            </a:r>
          </a:p>
          <a:p>
            <a:pPr marL="174296" lvl="1" indent="-174296" defTabSz="929579">
              <a:buFontTx/>
              <a:buChar char="-"/>
              <a:defRPr/>
            </a:pPr>
            <a:r>
              <a:rPr lang="en-US" baseline="0" dirty="0" smtClean="0"/>
              <a:t>Rails-to-Trails Conservancy – has a privately developed backend that utilizes Google Maps.  Map doesn’t actually show trails, but displays points that represent trail locations.  Sidebar provides picture and trail information.</a:t>
            </a:r>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10</a:t>
            </a:fld>
            <a:endParaRPr lang="en-US"/>
          </a:p>
        </p:txBody>
      </p:sp>
    </p:spTree>
    <p:extLst>
      <p:ext uri="{BB962C8B-B14F-4D97-AF65-F5344CB8AC3E}">
        <p14:creationId xmlns:p14="http://schemas.microsoft.com/office/powerpoint/2010/main" val="1248129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9579">
              <a:defRPr/>
            </a:pPr>
            <a:r>
              <a:rPr lang="en-US" baseline="0" dirty="0" smtClean="0"/>
              <a:t>State of the Art</a:t>
            </a:r>
          </a:p>
          <a:p>
            <a:pPr marL="0" lvl="1" defTabSz="929579">
              <a:defRPr/>
            </a:pPr>
            <a:endParaRPr lang="en-US" baseline="0" dirty="0" smtClean="0"/>
          </a:p>
          <a:p>
            <a:pPr marL="0" lvl="1" defTabSz="929579">
              <a:defRPr/>
            </a:pPr>
            <a:r>
              <a:rPr lang="en-US" baseline="0" dirty="0" smtClean="0"/>
              <a:t>Most organizations only provide very rudimentary trail status updates or ability for users to report trouble, if at all:</a:t>
            </a:r>
          </a:p>
          <a:p>
            <a:pPr marL="174296" lvl="1" indent="-174296" defTabSz="929579">
              <a:buFontTx/>
              <a:buChar char="-"/>
              <a:defRPr/>
            </a:pPr>
            <a:r>
              <a:rPr lang="en-US" baseline="0" dirty="0" smtClean="0"/>
              <a:t>ATC – Provides trail status and updates in a list format on their site.  No map for quick visualization.</a:t>
            </a:r>
          </a:p>
          <a:p>
            <a:pPr marL="174296" lvl="1" indent="-174296" defTabSz="929579">
              <a:buFontTx/>
              <a:buChar char="-"/>
              <a:defRPr/>
            </a:pPr>
            <a:r>
              <a:rPr lang="en-US" baseline="0" dirty="0" smtClean="0"/>
              <a:t>NYNJTC – Provides web form for submitting trail issues.  No map or list of current issues.</a:t>
            </a:r>
          </a:p>
          <a:p>
            <a:pPr marL="174296" lvl="1" indent="-174296" defTabSz="929579">
              <a:buFontTx/>
              <a:buChar char="-"/>
              <a:defRPr/>
            </a:pPr>
            <a:r>
              <a:rPr lang="en-US" baseline="0" dirty="0" smtClean="0"/>
              <a:t>Fairfax County, VA - Provides web form for submitting trail issues.  No map or list of current issues.</a:t>
            </a:r>
          </a:p>
          <a:p>
            <a:pPr marL="174296" lvl="1" indent="-174296" defTabSz="929579">
              <a:buFontTx/>
              <a:buChar char="-"/>
              <a:defRPr/>
            </a:pPr>
            <a:r>
              <a:rPr lang="en-US" baseline="0" dirty="0" smtClean="0"/>
              <a:t>Seneca Trail – Lists an email or phone number to write/call to report trail issues.  No map or list of current issues.</a:t>
            </a:r>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11</a:t>
            </a:fld>
            <a:endParaRPr lang="en-US"/>
          </a:p>
        </p:txBody>
      </p:sp>
    </p:spTree>
    <p:extLst>
      <p:ext uri="{BB962C8B-B14F-4D97-AF65-F5344CB8AC3E}">
        <p14:creationId xmlns:p14="http://schemas.microsoft.com/office/powerpoint/2010/main" val="1248129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056" y="5480050"/>
            <a:ext cx="6208889" cy="3733800"/>
          </a:xfrm>
        </p:spPr>
        <p:txBody>
          <a:bodyPr>
            <a:normAutofit/>
          </a:bodyPr>
          <a:lstStyle/>
          <a:p>
            <a:pPr marL="0" lvl="1" indent="0" defTabSz="929579">
              <a:buFontTx/>
              <a:buNone/>
              <a:defRPr/>
            </a:pPr>
            <a:r>
              <a:rPr lang="en-US" sz="800" baseline="0" dirty="0" smtClean="0"/>
              <a:t>What is open source?</a:t>
            </a:r>
          </a:p>
          <a:p>
            <a:pPr marL="639086" lvl="2" indent="-174296" defTabSz="929579">
              <a:buFontTx/>
              <a:buChar char="-"/>
              <a:defRPr/>
            </a:pPr>
            <a:r>
              <a:rPr lang="en-US" sz="800" baseline="0" dirty="0" smtClean="0"/>
              <a:t>Hardware – open schematics, examples are </a:t>
            </a:r>
            <a:r>
              <a:rPr lang="en-US" sz="800" baseline="0" dirty="0" err="1" smtClean="0"/>
              <a:t>Arduino</a:t>
            </a:r>
            <a:r>
              <a:rPr lang="en-US" sz="800" baseline="0" dirty="0" smtClean="0"/>
              <a:t>, Raspberry Pi</a:t>
            </a:r>
          </a:p>
          <a:p>
            <a:pPr marL="639086" lvl="2" indent="-174296" defTabSz="929579">
              <a:buFontTx/>
              <a:buChar char="-"/>
              <a:defRPr/>
            </a:pPr>
            <a:r>
              <a:rPr lang="en-US" sz="800" baseline="0" dirty="0" smtClean="0"/>
              <a:t>Software – Free as in “Free Speech”, but also free as in “Free Beer”.  </a:t>
            </a:r>
            <a:r>
              <a:rPr lang="en-US" sz="800" dirty="0" smtClean="0"/>
              <a:t>Users </a:t>
            </a:r>
            <a:r>
              <a:rPr lang="en-US" sz="800" b="0" dirty="0" smtClean="0"/>
              <a:t>have </a:t>
            </a:r>
            <a:r>
              <a:rPr lang="en-US" sz="800" b="0" dirty="0"/>
              <a:t>the freedom to run, copy, distribute, </a:t>
            </a:r>
            <a:r>
              <a:rPr lang="en-US" sz="800" b="0" dirty="0" smtClean="0"/>
              <a:t>change </a:t>
            </a:r>
            <a:r>
              <a:rPr lang="en-US" sz="800" b="0" dirty="0"/>
              <a:t>and improve the </a:t>
            </a:r>
            <a:r>
              <a:rPr lang="en-US" sz="800" b="0" dirty="0" smtClean="0"/>
              <a:t>software.</a:t>
            </a:r>
          </a:p>
          <a:p>
            <a:pPr marL="639086" lvl="2" indent="-174296" defTabSz="929579">
              <a:buFontTx/>
              <a:buChar char="-"/>
              <a:defRPr/>
            </a:pPr>
            <a:r>
              <a:rPr lang="en-US" sz="800" baseline="0" dirty="0" smtClean="0"/>
              <a:t>FOSS4G – Free Open Source Software for Geospatial.  Comes in many different flavors; desktop and server software like GRASS GIS, QGIS, </a:t>
            </a:r>
            <a:r>
              <a:rPr lang="en-US" sz="800" baseline="0" dirty="0" err="1" smtClean="0"/>
              <a:t>MapServer</a:t>
            </a:r>
            <a:r>
              <a:rPr lang="en-US" sz="800" baseline="0" dirty="0" smtClean="0"/>
              <a:t>, or </a:t>
            </a:r>
            <a:r>
              <a:rPr lang="en-US" sz="800" baseline="0" dirty="0" err="1" smtClean="0"/>
              <a:t>GeoServer</a:t>
            </a:r>
            <a:r>
              <a:rPr lang="en-US" sz="800" baseline="0" dirty="0" smtClean="0"/>
              <a:t>; also comes in web and cloud versions like OpenLayers, MapBox/</a:t>
            </a:r>
            <a:r>
              <a:rPr lang="en-US" sz="800" baseline="0" dirty="0" err="1" smtClean="0"/>
              <a:t>TileMill</a:t>
            </a:r>
            <a:r>
              <a:rPr lang="en-US" sz="800" baseline="0" dirty="0" smtClean="0"/>
              <a:t>, CartoDB, MangoMaps</a:t>
            </a:r>
          </a:p>
          <a:p>
            <a:pPr marL="639086" lvl="2" indent="-174296" defTabSz="929579">
              <a:buFontTx/>
              <a:buChar char="-"/>
              <a:defRPr/>
            </a:pPr>
            <a:r>
              <a:rPr lang="en-US" sz="800" baseline="0" dirty="0" smtClean="0"/>
              <a:t>Open source is important because volunteer organizations often have small budgets.</a:t>
            </a:r>
          </a:p>
          <a:p>
            <a:pPr marL="0" lvl="1" indent="0" defTabSz="929579">
              <a:buFontTx/>
              <a:buNone/>
              <a:defRPr/>
            </a:pPr>
            <a:r>
              <a:rPr lang="en-US" sz="800" baseline="0" dirty="0" smtClean="0"/>
              <a:t>What is VGI?</a:t>
            </a:r>
          </a:p>
          <a:p>
            <a:pPr marL="639086" lvl="2" indent="-174296" defTabSz="929579">
              <a:buFontTx/>
              <a:buChar char="-"/>
              <a:defRPr/>
            </a:pPr>
            <a:r>
              <a:rPr lang="en-US" sz="800" baseline="0" dirty="0" smtClean="0"/>
              <a:t>VGI is geographic data provided voluntarily by individuals and is also known as crowd sourcing or citizen science.</a:t>
            </a:r>
          </a:p>
          <a:p>
            <a:pPr marL="639086" lvl="2" indent="-174296" defTabSz="929579">
              <a:buFontTx/>
              <a:buChar char="-"/>
              <a:defRPr/>
            </a:pPr>
            <a:r>
              <a:rPr lang="en-US" sz="800" baseline="0" dirty="0" smtClean="0"/>
              <a:t>VGI is a special case of the larger Web phenomenon known as user-generated content, e.g. Facebook, Twitter, etc., and provides a participatory approach to GIS.</a:t>
            </a:r>
          </a:p>
          <a:p>
            <a:pPr marL="639086" lvl="2" indent="-174296" defTabSz="929579">
              <a:buFontTx/>
              <a:buChar char="-"/>
              <a:defRPr/>
            </a:pPr>
            <a:r>
              <a:rPr lang="en-US" sz="800" baseline="0" dirty="0" smtClean="0"/>
              <a:t>(How it’s used) The power of VGI has been harnessed by tools like OpenStreetMap, which is using VGI to create an open source basemap of the world.</a:t>
            </a:r>
          </a:p>
          <a:p>
            <a:pPr marL="639086" lvl="2" indent="-174296" defTabSz="929579">
              <a:buFontTx/>
              <a:buChar char="-"/>
              <a:defRPr/>
            </a:pPr>
            <a:r>
              <a:rPr lang="en-US" sz="800" baseline="0" dirty="0" smtClean="0"/>
              <a:t>Another prime example of VGI use is coming from municipalities, which are using VGI to assemble information on their communities, e.g. where are pot holes or graffiti.</a:t>
            </a:r>
          </a:p>
          <a:p>
            <a:pPr marL="639086" lvl="2" indent="-174296" defTabSz="929579">
              <a:buFontTx/>
              <a:buChar char="-"/>
              <a:defRPr/>
            </a:pPr>
            <a:r>
              <a:rPr lang="en-US" sz="800" baseline="0" dirty="0" smtClean="0"/>
              <a:t>(Is it trustworthy?) It depends on how the data is used and what kinds of accuracy are needed.  Studies of OpenStreetMap data have shown that the trustworthiness of the data is often directly tied to trustworthiness of the individual behind the data.</a:t>
            </a:r>
          </a:p>
          <a:p>
            <a:pPr marL="7590" lvl="1" indent="0" defTabSz="929579">
              <a:buFontTx/>
              <a:buNone/>
              <a:defRPr/>
            </a:pPr>
            <a:r>
              <a:rPr lang="en-US" sz="800" baseline="0" dirty="0" smtClean="0"/>
              <a:t>Why is VGI important?</a:t>
            </a:r>
          </a:p>
          <a:p>
            <a:pPr marL="639086" lvl="2" indent="-174296" defTabSz="929579">
              <a:buFontTx/>
              <a:buChar char="-"/>
              <a:defRPr/>
            </a:pPr>
            <a:r>
              <a:rPr lang="en-US" sz="800" baseline="0" dirty="0" smtClean="0"/>
              <a:t>Because it allows organizations like the ECGA to get direct timely feedback and trail conditions and status.  VGI will be key in making the trouble reporting system useful.</a:t>
            </a:r>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12</a:t>
            </a:fld>
            <a:endParaRPr lang="en-US"/>
          </a:p>
        </p:txBody>
      </p:sp>
    </p:spTree>
    <p:extLst>
      <p:ext uri="{BB962C8B-B14F-4D97-AF65-F5344CB8AC3E}">
        <p14:creationId xmlns:p14="http://schemas.microsoft.com/office/powerpoint/2010/main" val="1248129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056" y="5403850"/>
            <a:ext cx="6304844" cy="3879850"/>
          </a:xfrm>
        </p:spPr>
        <p:txBody>
          <a:bodyPr>
            <a:noAutofit/>
          </a:bodyPr>
          <a:lstStyle/>
          <a:p>
            <a:pPr marL="7590" indent="0">
              <a:buFont typeface="Arial" panose="020B0604020202020204" pitchFamily="34" charset="0"/>
              <a:buNone/>
            </a:pPr>
            <a:r>
              <a:rPr lang="en-US" sz="800" dirty="0" smtClean="0"/>
              <a:t>Data:</a:t>
            </a:r>
          </a:p>
          <a:p>
            <a:pPr marL="181886" indent="-174296">
              <a:buFont typeface="Arial" panose="020B0604020202020204" pitchFamily="34" charset="0"/>
              <a:buChar char="•"/>
            </a:pPr>
            <a:r>
              <a:rPr lang="en-US" sz="800" dirty="0" smtClean="0"/>
              <a:t>Data is currently</a:t>
            </a:r>
            <a:r>
              <a:rPr lang="en-US" sz="800" baseline="0" dirty="0" smtClean="0"/>
              <a:t> in Keyhole Markup Language (KML) files, which manages the </a:t>
            </a:r>
            <a:r>
              <a:rPr lang="en-US" sz="800" dirty="0" smtClean="0"/>
              <a:t>display of 2D and 3D geospatial data.</a:t>
            </a:r>
          </a:p>
          <a:p>
            <a:pPr marL="181886" indent="-174296">
              <a:buFont typeface="Arial" panose="020B0604020202020204" pitchFamily="34" charset="0"/>
              <a:buChar char="•"/>
            </a:pPr>
            <a:r>
              <a:rPr lang="en-US" sz="800" dirty="0" smtClean="0"/>
              <a:t>Data conversion is straightforward.  Several converters exist</a:t>
            </a:r>
            <a:r>
              <a:rPr lang="en-US" sz="800" baseline="0" dirty="0" smtClean="0"/>
              <a:t> (KML2X, </a:t>
            </a:r>
            <a:r>
              <a:rPr lang="en-US" sz="800" dirty="0" smtClean="0"/>
              <a:t>ArcGIS, QGIS).</a:t>
            </a:r>
          </a:p>
          <a:p>
            <a:pPr marL="181886" indent="-174296" defTabSz="929579">
              <a:buFont typeface="Arial" panose="020B0604020202020204" pitchFamily="34" charset="0"/>
              <a:buChar char="•"/>
              <a:defRPr/>
            </a:pPr>
            <a:r>
              <a:rPr lang="en-US" sz="800" dirty="0" smtClean="0"/>
              <a:t>Data will need to be cleaned</a:t>
            </a:r>
            <a:r>
              <a:rPr lang="en-US" sz="800" baseline="0" dirty="0" smtClean="0"/>
              <a:t> and filled out with additional details to make for easier filtering.</a:t>
            </a:r>
          </a:p>
          <a:p>
            <a:pPr marL="7590" indent="0" defTabSz="929579">
              <a:buFont typeface="Arial" panose="020B0604020202020204" pitchFamily="34" charset="0"/>
              <a:buNone/>
              <a:defRPr/>
            </a:pPr>
            <a:endParaRPr lang="en-US" sz="800" baseline="0" dirty="0" smtClean="0"/>
          </a:p>
          <a:p>
            <a:pPr marL="7590" indent="0" defTabSz="929579">
              <a:buFont typeface="Arial" panose="020B0604020202020204" pitchFamily="34" charset="0"/>
              <a:buNone/>
              <a:defRPr/>
            </a:pPr>
            <a:r>
              <a:rPr lang="en-US" sz="800" baseline="0" dirty="0" smtClean="0"/>
              <a:t>GIS:</a:t>
            </a:r>
          </a:p>
          <a:p>
            <a:pPr marL="181886" indent="-174296">
              <a:buFont typeface="Arial" panose="020B0604020202020204" pitchFamily="34" charset="0"/>
              <a:buChar char="•"/>
            </a:pPr>
            <a:r>
              <a:rPr lang="en-US" sz="800" baseline="0" dirty="0" smtClean="0"/>
              <a:t>After researching options, there will initially be no software needed as the decision was made to use </a:t>
            </a:r>
            <a:r>
              <a:rPr lang="en-US" sz="800" dirty="0" smtClean="0"/>
              <a:t>CartoDB.</a:t>
            </a:r>
            <a:endParaRPr lang="en-US" sz="800" baseline="0" dirty="0" smtClean="0"/>
          </a:p>
          <a:p>
            <a:pPr marL="181886" indent="-174296">
              <a:buFont typeface="Arial" panose="020B0604020202020204" pitchFamily="34" charset="0"/>
              <a:buChar char="•"/>
            </a:pPr>
            <a:r>
              <a:rPr lang="en-US" sz="800" baseline="0" dirty="0" smtClean="0"/>
              <a:t>CartoDB i</a:t>
            </a:r>
            <a:r>
              <a:rPr lang="en-US" sz="800" dirty="0" smtClean="0"/>
              <a:t>s </a:t>
            </a:r>
            <a:r>
              <a:rPr lang="en-US" sz="800" dirty="0"/>
              <a:t>an </a:t>
            </a:r>
            <a:r>
              <a:rPr lang="en-US" sz="800" dirty="0" smtClean="0"/>
              <a:t>open </a:t>
            </a:r>
            <a:r>
              <a:rPr lang="en-US" sz="800" dirty="0"/>
              <a:t>s</a:t>
            </a:r>
            <a:r>
              <a:rPr lang="en-US" sz="800" dirty="0" smtClean="0"/>
              <a:t>ource project.  It </a:t>
            </a:r>
            <a:r>
              <a:rPr lang="en-US" sz="800" baseline="0" dirty="0" smtClean="0"/>
              <a:t>is a cloud based mapping, analysis and visualization engine that lets users build spatial applications for both mobile devices and the web.  It provides both data storage and web service publishing.  So basically a cloud version of </a:t>
            </a:r>
            <a:r>
              <a:rPr lang="en-US" sz="800" baseline="0" dirty="0" err="1" smtClean="0"/>
              <a:t>PostGIS</a:t>
            </a:r>
            <a:r>
              <a:rPr lang="en-US" sz="800" baseline="0" dirty="0" smtClean="0"/>
              <a:t>.</a:t>
            </a:r>
          </a:p>
          <a:p>
            <a:pPr marL="181886" indent="-174296">
              <a:buFont typeface="Arial" panose="020B0604020202020204" pitchFamily="34" charset="0"/>
              <a:buChar char="•"/>
            </a:pPr>
            <a:r>
              <a:rPr lang="en-US" sz="800" baseline="0" dirty="0" smtClean="0"/>
              <a:t>What CartoDB uniquely offers, is the ability use their cloud based service for a fee or the user can choose to install CartoDB on their own for free.</a:t>
            </a:r>
          </a:p>
          <a:p>
            <a:pPr marL="181886" indent="-174296">
              <a:buFont typeface="Arial" panose="020B0604020202020204" pitchFamily="34" charset="0"/>
              <a:buChar char="•"/>
            </a:pPr>
            <a:r>
              <a:rPr lang="en-US" sz="800" baseline="0" dirty="0" smtClean="0"/>
              <a:t>(Don’t need this part, just for information) CartoDB </a:t>
            </a:r>
            <a:r>
              <a:rPr lang="en-US" sz="800" dirty="0"/>
              <a:t>makes use of many different Open Source projects:</a:t>
            </a:r>
          </a:p>
          <a:p>
            <a:pPr marL="646675" lvl="1" indent="-174296">
              <a:buFont typeface="Arial" panose="020B0604020202020204" pitchFamily="34" charset="0"/>
              <a:buChar char="•"/>
            </a:pPr>
            <a:r>
              <a:rPr lang="en-US" sz="800" baseline="0" dirty="0" smtClean="0"/>
              <a:t>Frontend:  Leaflet, Wax, </a:t>
            </a:r>
            <a:r>
              <a:rPr lang="en-US" sz="800" baseline="0" dirty="0" err="1" smtClean="0"/>
              <a:t>JQuery</a:t>
            </a:r>
            <a:r>
              <a:rPr lang="en-US" sz="800" baseline="0" dirty="0" smtClean="0"/>
              <a:t> + plugins, Backbone, Underscore, Google Maps, </a:t>
            </a:r>
            <a:r>
              <a:rPr lang="en-US" sz="800" baseline="0" dirty="0" err="1" smtClean="0"/>
              <a:t>CodeMirror</a:t>
            </a:r>
            <a:r>
              <a:rPr lang="en-US" sz="800" baseline="0" dirty="0" smtClean="0"/>
              <a:t>, Mustache</a:t>
            </a:r>
          </a:p>
          <a:p>
            <a:pPr marL="646675" lvl="1" indent="-174296">
              <a:buFont typeface="Arial" panose="020B0604020202020204" pitchFamily="34" charset="0"/>
              <a:buChar char="•"/>
            </a:pPr>
            <a:r>
              <a:rPr lang="en-US" sz="800" baseline="0" dirty="0" smtClean="0"/>
              <a:t>Backend:  Ubuntu, </a:t>
            </a:r>
            <a:r>
              <a:rPr lang="en-US" sz="800" baseline="0" dirty="0" err="1" smtClean="0"/>
              <a:t>PostgreSQL</a:t>
            </a:r>
            <a:r>
              <a:rPr lang="en-US" sz="800" baseline="0" dirty="0" smtClean="0"/>
              <a:t>, </a:t>
            </a:r>
            <a:r>
              <a:rPr lang="en-US" sz="800" baseline="0" dirty="0" err="1" smtClean="0"/>
              <a:t>PostGIS</a:t>
            </a:r>
            <a:r>
              <a:rPr lang="en-US" sz="800" baseline="0" dirty="0" smtClean="0"/>
              <a:t>, </a:t>
            </a:r>
            <a:r>
              <a:rPr lang="en-US" sz="800" baseline="0" dirty="0" err="1" smtClean="0"/>
              <a:t>Nginx</a:t>
            </a:r>
            <a:r>
              <a:rPr lang="en-US" sz="800" baseline="0" dirty="0" smtClean="0"/>
              <a:t>, Node, Varnish, Unicorn, Ruby on rails, </a:t>
            </a:r>
            <a:r>
              <a:rPr lang="en-US" sz="800" baseline="0" dirty="0" err="1" smtClean="0"/>
              <a:t>Redis</a:t>
            </a:r>
            <a:r>
              <a:rPr lang="en-US" sz="800" baseline="0" dirty="0" smtClean="0"/>
              <a:t>, </a:t>
            </a:r>
            <a:r>
              <a:rPr lang="en-US" sz="800" baseline="0" dirty="0" err="1" smtClean="0"/>
              <a:t>Mapnik</a:t>
            </a:r>
            <a:r>
              <a:rPr lang="en-US" sz="800" baseline="0" dirty="0" smtClean="0"/>
              <a:t>, </a:t>
            </a:r>
            <a:r>
              <a:rPr lang="en-US" sz="800" baseline="0" dirty="0" err="1" smtClean="0"/>
              <a:t>CartoCSS</a:t>
            </a:r>
            <a:endParaRPr lang="en-US" sz="800" baseline="0" dirty="0" smtClean="0"/>
          </a:p>
          <a:p>
            <a:pPr marL="646675" lvl="1" indent="-174296">
              <a:buFont typeface="Arial" panose="020B0604020202020204" pitchFamily="34" charset="0"/>
              <a:buChar char="•"/>
            </a:pPr>
            <a:r>
              <a:rPr lang="en-US" sz="800" baseline="0" dirty="0" smtClean="0"/>
              <a:t>Other things:  Chef, </a:t>
            </a:r>
            <a:r>
              <a:rPr lang="en-US" sz="800" baseline="0" dirty="0" err="1" smtClean="0"/>
              <a:t>Munin</a:t>
            </a:r>
            <a:r>
              <a:rPr lang="en-US" sz="800" baseline="0" dirty="0" smtClean="0"/>
              <a:t>, </a:t>
            </a:r>
            <a:r>
              <a:rPr lang="en-US" sz="800" baseline="0" dirty="0" err="1" smtClean="0"/>
              <a:t>Nagios</a:t>
            </a:r>
            <a:r>
              <a:rPr lang="en-US" sz="800" baseline="0" dirty="0" smtClean="0"/>
              <a:t>, </a:t>
            </a:r>
            <a:r>
              <a:rPr lang="en-US" sz="800" baseline="0" dirty="0" err="1" smtClean="0"/>
              <a:t>Monit</a:t>
            </a:r>
            <a:endParaRPr lang="en-US" sz="800" baseline="0" dirty="0" smtClean="0"/>
          </a:p>
          <a:p>
            <a:pPr marL="181886" indent="-174296">
              <a:buFont typeface="Arial" panose="020B0604020202020204" pitchFamily="34" charset="0"/>
              <a:buChar char="•"/>
            </a:pPr>
            <a:r>
              <a:rPr lang="en-US" sz="800" baseline="0" dirty="0" smtClean="0"/>
              <a:t>Amazon Machine Image exists of CartoDB software and dependencies.</a:t>
            </a:r>
          </a:p>
          <a:p>
            <a:pPr marL="181886" indent="-174296">
              <a:buFont typeface="Arial" panose="020B0604020202020204" pitchFamily="34" charset="0"/>
              <a:buChar char="•"/>
            </a:pPr>
            <a:r>
              <a:rPr lang="en-US" sz="800" baseline="0" dirty="0" smtClean="0"/>
              <a:t>Ingesting data is straight forward.  Simply drag and drop using a modern web browser.</a:t>
            </a:r>
          </a:p>
          <a:p>
            <a:pPr marL="181886" indent="-174296">
              <a:buFont typeface="Arial" panose="020B0604020202020204" pitchFamily="34" charset="0"/>
              <a:buChar char="•"/>
            </a:pPr>
            <a:r>
              <a:rPr lang="en-US" sz="800" baseline="0" dirty="0" smtClean="0"/>
              <a:t>Configure map visualizations.  CartoDB can serve either the map visualization or the data table as </a:t>
            </a:r>
            <a:r>
              <a:rPr lang="en-US" sz="800" baseline="0" dirty="0" err="1" smtClean="0"/>
              <a:t>GeoJSON</a:t>
            </a:r>
            <a:r>
              <a:rPr lang="en-US" sz="800" baseline="0" dirty="0" smtClean="0"/>
              <a:t>.</a:t>
            </a:r>
          </a:p>
          <a:p>
            <a:pPr marL="181886" indent="-174296">
              <a:buFont typeface="Arial" panose="020B0604020202020204" pitchFamily="34" charset="0"/>
              <a:buChar char="•"/>
            </a:pPr>
            <a:r>
              <a:rPr lang="en-US" sz="800" baseline="0" dirty="0" smtClean="0"/>
              <a:t>Create web page templates for presenting both maps and data:</a:t>
            </a:r>
          </a:p>
          <a:p>
            <a:pPr marL="646675" lvl="1" indent="-174296">
              <a:buFont typeface="Arial" panose="020B0604020202020204" pitchFamily="34" charset="0"/>
              <a:buChar char="•"/>
            </a:pPr>
            <a:r>
              <a:rPr lang="en-US" sz="800" baseline="0" dirty="0" smtClean="0"/>
              <a:t>User should be able to turn layers on/off</a:t>
            </a:r>
          </a:p>
          <a:p>
            <a:pPr marL="646675" lvl="1" indent="-174296">
              <a:buFont typeface="Arial" panose="020B0604020202020204" pitchFamily="34" charset="0"/>
              <a:buChar char="•"/>
            </a:pPr>
            <a:r>
              <a:rPr lang="en-US" sz="800" baseline="0" dirty="0" smtClean="0"/>
              <a:t>User should be able to filter layers, e.g. type, status, etc.</a:t>
            </a:r>
            <a:endParaRPr lang="en-US" sz="800" dirty="0"/>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13</a:t>
            </a:fld>
            <a:endParaRPr lang="en-US" dirty="0"/>
          </a:p>
        </p:txBody>
      </p:sp>
    </p:spTree>
    <p:extLst>
      <p:ext uri="{BB962C8B-B14F-4D97-AF65-F5344CB8AC3E}">
        <p14:creationId xmlns:p14="http://schemas.microsoft.com/office/powerpoint/2010/main" val="377045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056" y="5556250"/>
            <a:ext cx="6208889" cy="3727450"/>
          </a:xfrm>
        </p:spPr>
        <p:txBody>
          <a:bodyPr>
            <a:noAutofit/>
          </a:bodyPr>
          <a:lstStyle/>
          <a:p>
            <a:pPr marL="174296" indent="-174296">
              <a:buFont typeface="Arial" panose="020B0604020202020204" pitchFamily="34" charset="0"/>
              <a:buChar char="•"/>
            </a:pPr>
            <a:r>
              <a:rPr lang="en-US" sz="900" baseline="0" dirty="0" smtClean="0"/>
              <a:t>Testing/Peer Review (1)</a:t>
            </a:r>
          </a:p>
          <a:p>
            <a:pPr marL="639086" lvl="1" indent="-174296">
              <a:buFont typeface="Arial" panose="020B0604020202020204" pitchFamily="34" charset="0"/>
              <a:buChar char="•"/>
            </a:pPr>
            <a:r>
              <a:rPr lang="en-US" sz="900" baseline="0" dirty="0" smtClean="0"/>
              <a:t>Test primary use cases – trail users and trail liaisons.</a:t>
            </a:r>
          </a:p>
          <a:p>
            <a:pPr marL="639086" lvl="1" indent="-174296">
              <a:buFont typeface="Arial" panose="020B0604020202020204" pitchFamily="34" charset="0"/>
              <a:buChar char="•"/>
            </a:pPr>
            <a:r>
              <a:rPr lang="en-US" sz="900" baseline="0" dirty="0" smtClean="0"/>
              <a:t>Ask trail users to view web maps and provide feedback on what worked and what could be improved.  Do the maps make sense cartographically?  Ask liaisons to work with the data tables, is it easy and intuitive?</a:t>
            </a:r>
          </a:p>
          <a:p>
            <a:pPr marL="174296" indent="-174296">
              <a:buFont typeface="Arial" panose="020B0604020202020204" pitchFamily="34" charset="0"/>
              <a:buChar char="•"/>
            </a:pPr>
            <a:r>
              <a:rPr lang="en-US" sz="900" baseline="0" dirty="0" smtClean="0"/>
              <a:t>Trouble Reporting</a:t>
            </a:r>
          </a:p>
          <a:p>
            <a:pPr marL="639086" lvl="1" indent="-174296">
              <a:buFont typeface="Arial" panose="020B0604020202020204" pitchFamily="34" charset="0"/>
              <a:buChar char="•"/>
            </a:pPr>
            <a:r>
              <a:rPr lang="en-US" sz="900" baseline="0" dirty="0" smtClean="0"/>
              <a:t>Reporting page should:</a:t>
            </a:r>
          </a:p>
          <a:p>
            <a:pPr marL="1103875" lvl="2" indent="-174296">
              <a:buFont typeface="Arial" panose="020B0604020202020204" pitchFamily="34" charset="0"/>
              <a:buChar char="•"/>
            </a:pPr>
            <a:r>
              <a:rPr lang="en-US" sz="900" baseline="0" dirty="0" smtClean="0"/>
              <a:t>Obtain users current location and accuracy error</a:t>
            </a:r>
          </a:p>
          <a:p>
            <a:pPr marL="1103875" lvl="2" indent="-174296">
              <a:buFont typeface="Arial" panose="020B0604020202020204" pitchFamily="34" charset="0"/>
              <a:buChar char="•"/>
            </a:pPr>
            <a:r>
              <a:rPr lang="en-US" sz="900" baseline="0" dirty="0" smtClean="0"/>
              <a:t>Allow user to drop and move point on the map</a:t>
            </a:r>
          </a:p>
          <a:p>
            <a:pPr marL="1103875" lvl="2" indent="-174296">
              <a:buFont typeface="Arial" panose="020B0604020202020204" pitchFamily="34" charset="0"/>
              <a:buChar char="•"/>
            </a:pPr>
            <a:r>
              <a:rPr lang="en-US" sz="900" baseline="0" dirty="0" smtClean="0"/>
              <a:t>Add location information (</a:t>
            </a:r>
            <a:r>
              <a:rPr lang="en-US" sz="900" baseline="0" dirty="0" err="1" smtClean="0"/>
              <a:t>lat</a:t>
            </a:r>
            <a:r>
              <a:rPr lang="en-US" sz="900" baseline="0" dirty="0" smtClean="0"/>
              <a:t>/</a:t>
            </a:r>
            <a:r>
              <a:rPr lang="en-US" sz="900" baseline="0" dirty="0" err="1" smtClean="0"/>
              <a:t>lon</a:t>
            </a:r>
            <a:r>
              <a:rPr lang="en-US" sz="900" baseline="0" dirty="0" smtClean="0"/>
              <a:t>) to trouble report</a:t>
            </a:r>
          </a:p>
          <a:p>
            <a:pPr marL="1103875" lvl="2" indent="-174296">
              <a:buFont typeface="Arial" panose="020B0604020202020204" pitchFamily="34" charset="0"/>
              <a:buChar char="•"/>
            </a:pPr>
            <a:r>
              <a:rPr lang="en-US" sz="900" baseline="0" dirty="0" smtClean="0"/>
              <a:t>Pass all information to private trouble report table on CartoDB</a:t>
            </a:r>
          </a:p>
          <a:p>
            <a:pPr marL="639086" lvl="1" indent="-174296">
              <a:buFont typeface="Arial" panose="020B0604020202020204" pitchFamily="34" charset="0"/>
              <a:buChar char="•"/>
            </a:pPr>
            <a:r>
              <a:rPr lang="en-US" sz="900" baseline="0" dirty="0" smtClean="0"/>
              <a:t>Build with JavaScript, because it can easily be incorporate into the web page templates.</a:t>
            </a:r>
          </a:p>
          <a:p>
            <a:pPr marL="639086" lvl="1" indent="-174296">
              <a:buFont typeface="Arial" panose="020B0604020202020204" pitchFamily="34" charset="0"/>
              <a:buChar char="•"/>
            </a:pPr>
            <a:r>
              <a:rPr lang="en-US" sz="900" baseline="0" dirty="0" smtClean="0"/>
              <a:t>Data can be merged by administrator into a public table that will populate a layer on the web map containing location and description.</a:t>
            </a:r>
          </a:p>
          <a:p>
            <a:pPr marL="174296" indent="-174296">
              <a:buFont typeface="Arial" panose="020B0604020202020204" pitchFamily="34" charset="0"/>
              <a:buChar char="•"/>
            </a:pPr>
            <a:r>
              <a:rPr lang="en-US" sz="900" baseline="0" dirty="0" smtClean="0"/>
              <a:t>Testing/Peer Review (2) – Why so much testing and peer/review – because it will help to catch system and usability issues sooner and testing can be done concurrently with the building.</a:t>
            </a:r>
          </a:p>
          <a:p>
            <a:pPr marL="639086" lvl="1" indent="-174296">
              <a:buFont typeface="Arial" panose="020B0604020202020204" pitchFamily="34" charset="0"/>
              <a:buChar char="•"/>
            </a:pPr>
            <a:r>
              <a:rPr lang="en-US" sz="900" baseline="0" dirty="0" smtClean="0"/>
              <a:t>Ask trail users to view trouble report system and provide feedback on what worked and what could be improved.  Is the reporting process intuitive?  How simple and intuitive the process is will be a direct link to whether or not the VGI submitted by users can be utilized.</a:t>
            </a:r>
          </a:p>
          <a:p>
            <a:pPr marL="639086" lvl="1" indent="-174296">
              <a:buFont typeface="Arial" panose="020B0604020202020204" pitchFamily="34" charset="0"/>
              <a:buChar char="•"/>
            </a:pPr>
            <a:r>
              <a:rPr lang="en-US" sz="900" baseline="0" dirty="0" smtClean="0"/>
              <a:t>Ask administrators to manage and publish trouble reports.  Is the workflow simple and intuitive?</a:t>
            </a:r>
            <a:endParaRPr lang="en-US" sz="900" dirty="0"/>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14</a:t>
            </a:fld>
            <a:endParaRPr lang="en-US"/>
          </a:p>
        </p:txBody>
      </p:sp>
    </p:spTree>
    <p:extLst>
      <p:ext uri="{BB962C8B-B14F-4D97-AF65-F5344CB8AC3E}">
        <p14:creationId xmlns:p14="http://schemas.microsoft.com/office/powerpoint/2010/main" val="377045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174296" indent="-174296">
              <a:buFont typeface="Arial" panose="020B0604020202020204" pitchFamily="34" charset="0"/>
              <a:buChar char="•"/>
            </a:pPr>
            <a:r>
              <a:rPr lang="en-US" sz="1000" dirty="0" smtClean="0"/>
              <a:t>Single Install</a:t>
            </a:r>
          </a:p>
          <a:p>
            <a:pPr marL="631496" lvl="1" indent="-174296">
              <a:buFont typeface="Arial" panose="020B0604020202020204" pitchFamily="34" charset="0"/>
              <a:buChar char="•"/>
            </a:pPr>
            <a:r>
              <a:rPr lang="en-US" sz="1000" dirty="0" smtClean="0"/>
              <a:t>According to my research, a</a:t>
            </a:r>
            <a:r>
              <a:rPr lang="en-US" sz="1000" baseline="0" dirty="0" smtClean="0"/>
              <a:t> portable GIS would be a nice option, but would require the organization to buy and maintain their own web server, which is a big up front cost and requires a good amount of technical skill.  Building an Amazon Machine Image (AMI) on the other hand can be easily deployed and Amazon manages everything on the hardware side.</a:t>
            </a:r>
            <a:endParaRPr lang="en-US" sz="1000" dirty="0" smtClean="0"/>
          </a:p>
          <a:p>
            <a:pPr marL="639086" lvl="1" indent="-174296">
              <a:buFont typeface="Arial" panose="020B0604020202020204" pitchFamily="34" charset="0"/>
              <a:buChar char="•"/>
            </a:pPr>
            <a:r>
              <a:rPr lang="en-US" sz="1000" dirty="0" smtClean="0"/>
              <a:t>AMI</a:t>
            </a:r>
            <a:r>
              <a:rPr lang="en-US" sz="1000" baseline="0" dirty="0" smtClean="0"/>
              <a:t> already exists for CartoDB.</a:t>
            </a:r>
          </a:p>
          <a:p>
            <a:pPr marL="639086" lvl="1" indent="-174296">
              <a:buFont typeface="Arial" panose="020B0604020202020204" pitchFamily="34" charset="0"/>
              <a:buChar char="•"/>
            </a:pPr>
            <a:r>
              <a:rPr lang="en-US" sz="1000" baseline="0" dirty="0" smtClean="0"/>
              <a:t>Configure current AMI for trail organizations.</a:t>
            </a:r>
          </a:p>
          <a:p>
            <a:pPr marL="639086" lvl="1" indent="-174296">
              <a:buFont typeface="Arial" panose="020B0604020202020204" pitchFamily="34" charset="0"/>
              <a:buChar char="•"/>
            </a:pPr>
            <a:r>
              <a:rPr lang="en-US" sz="1000" baseline="0" dirty="0" smtClean="0"/>
              <a:t>Add web page templates that include the trouble reporting pieces.</a:t>
            </a:r>
          </a:p>
          <a:p>
            <a:pPr marL="639086" lvl="1" indent="-174296">
              <a:buFont typeface="Arial" panose="020B0604020202020204" pitchFamily="34" charset="0"/>
              <a:buChar char="•"/>
            </a:pPr>
            <a:r>
              <a:rPr lang="en-US" sz="1000" baseline="0" dirty="0" smtClean="0"/>
              <a:t>Create new AMI and release for free.</a:t>
            </a:r>
            <a:endParaRPr lang="en-US" sz="1000" dirty="0" smtClean="0"/>
          </a:p>
          <a:p>
            <a:pPr marL="174296" indent="-174296">
              <a:buFont typeface="Arial" panose="020B0604020202020204" pitchFamily="34" charset="0"/>
              <a:buChar char="•"/>
            </a:pPr>
            <a:r>
              <a:rPr lang="en-US" sz="1000" baseline="0" dirty="0" smtClean="0"/>
              <a:t>Testing/Peer Review (Final)</a:t>
            </a:r>
          </a:p>
          <a:p>
            <a:pPr marL="639086" lvl="1" indent="-174296">
              <a:buFont typeface="Arial" panose="020B0604020202020204" pitchFamily="34" charset="0"/>
              <a:buChar char="•"/>
            </a:pPr>
            <a:r>
              <a:rPr lang="en-US" sz="1000" baseline="0" dirty="0" smtClean="0"/>
              <a:t>Ask administrators to install system.</a:t>
            </a:r>
          </a:p>
          <a:p>
            <a:pPr marL="639086" lvl="1" indent="-174296">
              <a:buFont typeface="Arial" panose="020B0604020202020204" pitchFamily="34" charset="0"/>
              <a:buChar char="•"/>
            </a:pPr>
            <a:r>
              <a:rPr lang="en-US" sz="1000" baseline="0" dirty="0" smtClean="0"/>
              <a:t>Ask trail users to view web maps and use trouble report system.</a:t>
            </a:r>
          </a:p>
          <a:p>
            <a:pPr marL="639086" lvl="1" indent="-174296">
              <a:buFont typeface="Arial" panose="020B0604020202020204" pitchFamily="34" charset="0"/>
              <a:buChar char="•"/>
            </a:pPr>
            <a:r>
              <a:rPr lang="en-US" sz="1000" baseline="0" dirty="0" smtClean="0"/>
              <a:t>Ask administrators to manage system.</a:t>
            </a:r>
          </a:p>
          <a:p>
            <a:pPr marL="639086" lvl="1" indent="-174296">
              <a:buFont typeface="Arial" panose="020B0604020202020204" pitchFamily="34" charset="0"/>
              <a:buChar char="•"/>
            </a:pPr>
            <a:r>
              <a:rPr lang="en-US" sz="1000" baseline="0" dirty="0" smtClean="0"/>
              <a:t>Does everything work as expected?  Is the workflow smooth and intuitive?</a:t>
            </a:r>
            <a:endParaRPr lang="en-US" sz="1000" dirty="0"/>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15</a:t>
            </a:fld>
            <a:endParaRPr lang="en-US"/>
          </a:p>
        </p:txBody>
      </p:sp>
    </p:spTree>
    <p:extLst>
      <p:ext uri="{BB962C8B-B14F-4D97-AF65-F5344CB8AC3E}">
        <p14:creationId xmlns:p14="http://schemas.microsoft.com/office/powerpoint/2010/main" val="377045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16</a:t>
            </a:fld>
            <a:endParaRPr lang="en-US"/>
          </a:p>
        </p:txBody>
      </p:sp>
    </p:spTree>
    <p:extLst>
      <p:ext uri="{BB962C8B-B14F-4D97-AF65-F5344CB8AC3E}">
        <p14:creationId xmlns:p14="http://schemas.microsoft.com/office/powerpoint/2010/main" val="1634130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056" y="5556250"/>
            <a:ext cx="6208889" cy="3657600"/>
          </a:xfrm>
        </p:spPr>
        <p:txBody>
          <a:bodyPr>
            <a:noAutofit/>
          </a:bodyPr>
          <a:lstStyle/>
          <a:p>
            <a:r>
              <a:rPr lang="en-US" sz="1000" dirty="0"/>
              <a:t>Timeline is ok for AAG, but would need to be stepped up to present at </a:t>
            </a:r>
            <a:r>
              <a:rPr lang="en-US" sz="1000" dirty="0" smtClean="0"/>
              <a:t>FOSSDEM’14</a:t>
            </a:r>
            <a:r>
              <a:rPr lang="en-US" sz="1000" dirty="0"/>
              <a:t>.  </a:t>
            </a:r>
            <a:r>
              <a:rPr lang="en-US" sz="1000" dirty="0" smtClean="0"/>
              <a:t>Additionally, if </a:t>
            </a:r>
            <a:r>
              <a:rPr lang="en-US" sz="1000" dirty="0"/>
              <a:t>more time was needed, there is OSCON in July.</a:t>
            </a:r>
          </a:p>
          <a:p>
            <a:endParaRPr lang="en-US" sz="1000" baseline="0" dirty="0" smtClean="0"/>
          </a:p>
          <a:p>
            <a:r>
              <a:rPr lang="en-US" sz="1000" dirty="0"/>
              <a:t>Free Open Source Developers European Meeting (FOSDEM)</a:t>
            </a:r>
          </a:p>
          <a:p>
            <a:r>
              <a:rPr lang="en-US" sz="1000" dirty="0"/>
              <a:t>February 1 &amp;2, 2014</a:t>
            </a:r>
          </a:p>
          <a:p>
            <a:r>
              <a:rPr lang="en-US" sz="1000" dirty="0"/>
              <a:t>Brussels, Belgium</a:t>
            </a:r>
          </a:p>
          <a:p>
            <a:r>
              <a:rPr lang="en-US" sz="1000" dirty="0">
                <a:hlinkClick r:id="rId3"/>
              </a:rPr>
              <a:t>https://fosdem.org/2014/</a:t>
            </a:r>
            <a:endParaRPr lang="en-US" sz="1000" dirty="0"/>
          </a:p>
          <a:p>
            <a:endParaRPr lang="en-US" sz="1000" baseline="0" dirty="0" smtClean="0"/>
          </a:p>
          <a:p>
            <a:r>
              <a:rPr lang="en-US" sz="1000" dirty="0"/>
              <a:t>Association of American Geographers (AAG)</a:t>
            </a:r>
          </a:p>
          <a:p>
            <a:r>
              <a:rPr lang="en-US" sz="1000" dirty="0"/>
              <a:t>April 8-12, 2014</a:t>
            </a:r>
          </a:p>
          <a:p>
            <a:r>
              <a:rPr lang="en-US" sz="1000" dirty="0"/>
              <a:t>Tampa, Florida</a:t>
            </a:r>
          </a:p>
          <a:p>
            <a:r>
              <a:rPr lang="en-US" sz="1000" dirty="0">
                <a:hlinkClick r:id="rId4"/>
              </a:rPr>
              <a:t>http://www.aag.org/annualmeeting</a:t>
            </a:r>
            <a:endParaRPr lang="en-US" sz="1000" dirty="0"/>
          </a:p>
          <a:p>
            <a:endParaRPr lang="en-US" sz="1000" dirty="0"/>
          </a:p>
          <a:p>
            <a:r>
              <a:rPr lang="en-US" sz="1000" dirty="0"/>
              <a:t>Open Source Convention (OSCON)</a:t>
            </a:r>
          </a:p>
          <a:p>
            <a:r>
              <a:rPr lang="en-US" sz="1000" dirty="0"/>
              <a:t>July 20-24, 2014</a:t>
            </a:r>
          </a:p>
          <a:p>
            <a:r>
              <a:rPr lang="en-US" sz="1000" dirty="0"/>
              <a:t>Portland, Oregon</a:t>
            </a:r>
          </a:p>
          <a:p>
            <a:r>
              <a:rPr lang="en-US" sz="1000" dirty="0">
                <a:hlinkClick r:id="rId5"/>
              </a:rPr>
              <a:t>http://www.oscon.com</a:t>
            </a:r>
            <a:r>
              <a:rPr lang="en-US" sz="1000" dirty="0" smtClean="0">
                <a:hlinkClick r:id="rId5"/>
              </a:rPr>
              <a:t>/</a:t>
            </a:r>
            <a:endParaRPr lang="en-US" sz="1000" dirty="0"/>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17</a:t>
            </a:fld>
            <a:endParaRPr lang="en-US"/>
          </a:p>
        </p:txBody>
      </p:sp>
    </p:spTree>
    <p:extLst>
      <p:ext uri="{BB962C8B-B14F-4D97-AF65-F5344CB8AC3E}">
        <p14:creationId xmlns:p14="http://schemas.microsoft.com/office/powerpoint/2010/main" val="98050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18</a:t>
            </a:fld>
            <a:endParaRPr lang="en-US"/>
          </a:p>
        </p:txBody>
      </p:sp>
    </p:spTree>
    <p:extLst>
      <p:ext uri="{BB962C8B-B14F-4D97-AF65-F5344CB8AC3E}">
        <p14:creationId xmlns:p14="http://schemas.microsoft.com/office/powerpoint/2010/main" val="2709847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19</a:t>
            </a:fld>
            <a:endParaRPr lang="en-US"/>
          </a:p>
        </p:txBody>
      </p:sp>
    </p:spTree>
    <p:extLst>
      <p:ext uri="{BB962C8B-B14F-4D97-AF65-F5344CB8AC3E}">
        <p14:creationId xmlns:p14="http://schemas.microsoft.com/office/powerpoint/2010/main" val="270984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2</a:t>
            </a:fld>
            <a:endParaRPr lang="en-US"/>
          </a:p>
        </p:txBody>
      </p:sp>
    </p:spTree>
    <p:extLst>
      <p:ext uri="{BB962C8B-B14F-4D97-AF65-F5344CB8AC3E}">
        <p14:creationId xmlns:p14="http://schemas.microsoft.com/office/powerpoint/2010/main" val="167336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How</a:t>
            </a:r>
            <a:r>
              <a:rPr lang="en-US" baseline="0" dirty="0" smtClean="0"/>
              <a:t> did I come to</a:t>
            </a:r>
            <a:r>
              <a:rPr lang="en-US" dirty="0" smtClean="0"/>
              <a:t> this project? </a:t>
            </a:r>
            <a:r>
              <a:rPr lang="en-US" baseline="0" dirty="0" smtClean="0"/>
              <a:t> As a longtime hiker, biker, and general outdoorsman, I knew I wanted the project to have an outdoor focus.  Looking to my local trails for inspiration, I settled on the East Coast Greenway.  As an avid trail user of the ECG, it seemed fitting that my project could help alleviate some of the perceived shortfalls of the current ECG mapping system.</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dirty="0" smtClean="0"/>
              <a:t>So what is the ECG?</a:t>
            </a:r>
          </a:p>
          <a:p>
            <a:pPr marL="0" indent="0">
              <a:buFont typeface="Arial" panose="020B0604020202020204" pitchFamily="34" charset="0"/>
              <a:buNone/>
            </a:pPr>
            <a:endParaRPr lang="en-US" dirty="0" smtClean="0"/>
          </a:p>
          <a:p>
            <a:pPr marL="174296" indent="-174296">
              <a:buFont typeface="Arial" panose="020B0604020202020204" pitchFamily="34" charset="0"/>
              <a:buChar char="•"/>
            </a:pPr>
            <a:r>
              <a:rPr lang="en-US" dirty="0" smtClean="0"/>
              <a:t>It’s an ~3000 mile long</a:t>
            </a:r>
            <a:r>
              <a:rPr lang="en-US" baseline="0" dirty="0" smtClean="0"/>
              <a:t> trail that spans the entire eastern seaboard, Maine to Florida</a:t>
            </a:r>
            <a:endParaRPr lang="en-US" dirty="0"/>
          </a:p>
          <a:p>
            <a:pPr marL="174296" indent="-174296">
              <a:buFont typeface="Arial" panose="020B0604020202020204" pitchFamily="34" charset="0"/>
              <a:buChar char="•"/>
            </a:pPr>
            <a:r>
              <a:rPr lang="en-US" dirty="0" smtClean="0"/>
              <a:t>Of the 3000 miles, 834 are </a:t>
            </a:r>
            <a:r>
              <a:rPr lang="en-US" dirty="0"/>
              <a:t>officially dedicated </a:t>
            </a:r>
            <a:r>
              <a:rPr lang="en-US" dirty="0" smtClean="0"/>
              <a:t>trail</a:t>
            </a:r>
            <a:r>
              <a:rPr lang="en-US" baseline="0" dirty="0" smtClean="0"/>
              <a:t> off-road trail</a:t>
            </a:r>
            <a:endParaRPr lang="en-US" dirty="0"/>
          </a:p>
          <a:p>
            <a:pPr marL="174296" indent="-174296">
              <a:buFont typeface="Arial" panose="020B0604020202020204" pitchFamily="34" charset="0"/>
              <a:buChar char="•"/>
            </a:pPr>
            <a:r>
              <a:rPr lang="en-US" dirty="0" smtClean="0"/>
              <a:t>Overall </a:t>
            </a:r>
            <a:r>
              <a:rPr lang="en-US" dirty="0"/>
              <a:t>management </a:t>
            </a:r>
            <a:r>
              <a:rPr lang="en-US" dirty="0" smtClean="0"/>
              <a:t>of the</a:t>
            </a:r>
            <a:r>
              <a:rPr lang="en-US" baseline="0" dirty="0" smtClean="0"/>
              <a:t> trail is </a:t>
            </a:r>
            <a:r>
              <a:rPr lang="en-US" dirty="0" smtClean="0"/>
              <a:t>provided </a:t>
            </a:r>
            <a:r>
              <a:rPr lang="en-US" dirty="0"/>
              <a:t>by </a:t>
            </a:r>
            <a:r>
              <a:rPr lang="en-US" dirty="0" smtClean="0"/>
              <a:t>East</a:t>
            </a:r>
            <a:r>
              <a:rPr lang="en-US" baseline="0" dirty="0" smtClean="0"/>
              <a:t> Coast Greenway Alliance</a:t>
            </a:r>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3</a:t>
            </a:fld>
            <a:endParaRPr lang="en-US"/>
          </a:p>
        </p:txBody>
      </p:sp>
    </p:spTree>
    <p:extLst>
      <p:ext uri="{BB962C8B-B14F-4D97-AF65-F5344CB8AC3E}">
        <p14:creationId xmlns:p14="http://schemas.microsoft.com/office/powerpoint/2010/main" val="105737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East Coast Greenway Alliance is a </a:t>
            </a:r>
            <a:r>
              <a:rPr lang="en-US" sz="1200" dirty="0" smtClean="0"/>
              <a:t>Non-profit organization.</a:t>
            </a:r>
          </a:p>
          <a:p>
            <a:endParaRPr lang="en-US" sz="1200" dirty="0" smtClean="0"/>
          </a:p>
          <a:p>
            <a:pPr marL="171450" indent="-171450" eaLnBrk="1" fontAlgn="auto" hangingPunct="1">
              <a:spcAft>
                <a:spcPts val="0"/>
              </a:spcAft>
              <a:buFont typeface="Arial" panose="020B0604020202020204" pitchFamily="34" charset="0"/>
              <a:buChar char="•"/>
              <a:defRPr/>
            </a:pPr>
            <a:r>
              <a:rPr lang="en-US" sz="1200" dirty="0" smtClean="0"/>
              <a:t>They promote the vision and provide guides, signage, maps, cue sheets, trail promotion, and strategic assistance</a:t>
            </a:r>
          </a:p>
          <a:p>
            <a:pPr marL="171450" indent="-171450" eaLnBrk="1" fontAlgn="auto" hangingPunct="1">
              <a:spcAft>
                <a:spcPts val="0"/>
              </a:spcAft>
              <a:buFont typeface="Arial" panose="020B0604020202020204" pitchFamily="34" charset="0"/>
              <a:buChar char="•"/>
              <a:defRPr/>
            </a:pPr>
            <a:r>
              <a:rPr lang="en-US" sz="1200" dirty="0" smtClean="0"/>
              <a:t>The heart of the Alliance is the local</a:t>
            </a:r>
            <a:r>
              <a:rPr lang="en-US" sz="1200" baseline="0" dirty="0" smtClean="0"/>
              <a:t> members and groups that volunteer their time and money to </a:t>
            </a:r>
            <a:r>
              <a:rPr lang="en-US" sz="1200" dirty="0" smtClean="0"/>
              <a:t>build and maintain the trail</a:t>
            </a:r>
            <a:endParaRPr lang="en-US" sz="1050" dirty="0" smtClean="0"/>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4</a:t>
            </a:fld>
            <a:endParaRPr lang="en-US"/>
          </a:p>
        </p:txBody>
      </p:sp>
    </p:spTree>
    <p:extLst>
      <p:ext uri="{BB962C8B-B14F-4D97-AF65-F5344CB8AC3E}">
        <p14:creationId xmlns:p14="http://schemas.microsoft.com/office/powerpoint/2010/main" val="1808406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ECG mapping system is quite rudimentary</a:t>
            </a:r>
            <a:r>
              <a:rPr lang="en-US" baseline="0" dirty="0" smtClean="0"/>
              <a:t> in what it offers users.</a:t>
            </a:r>
          </a:p>
          <a:p>
            <a:endParaRPr lang="en-US" dirty="0" smtClean="0"/>
          </a:p>
          <a:p>
            <a:pPr marL="171450" indent="-171450">
              <a:buFont typeface="Arial" panose="020B0604020202020204" pitchFamily="34" charset="0"/>
              <a:buChar char="•"/>
            </a:pPr>
            <a:r>
              <a:rPr lang="en-US" dirty="0" smtClean="0"/>
              <a:t>Users visit the ECG website</a:t>
            </a:r>
            <a:r>
              <a:rPr lang="en-US" baseline="0" dirty="0" smtClean="0"/>
              <a:t> and navigate to the Maps page.</a:t>
            </a:r>
          </a:p>
          <a:p>
            <a:pPr marL="171450" indent="-171450">
              <a:buFont typeface="Arial" panose="020B0604020202020204" pitchFamily="34" charset="0"/>
              <a:buChar char="•"/>
            </a:pPr>
            <a:r>
              <a:rPr lang="en-US" baseline="0" dirty="0" smtClean="0"/>
              <a:t>The Maps page provides a link to each state.</a:t>
            </a:r>
          </a:p>
          <a:p>
            <a:pPr marL="171450" indent="-171450">
              <a:buFont typeface="Arial" panose="020B0604020202020204" pitchFamily="34" charset="0"/>
              <a:buChar char="•"/>
            </a:pPr>
            <a:r>
              <a:rPr lang="en-US" baseline="0" dirty="0" smtClean="0"/>
              <a:t>Each state link opens a new Google Maps page.</a:t>
            </a:r>
          </a:p>
          <a:p>
            <a:pPr marL="171450" indent="-171450">
              <a:buFont typeface="Arial" panose="020B0604020202020204" pitchFamily="34" charset="0"/>
              <a:buChar char="•"/>
            </a:pPr>
            <a:r>
              <a:rPr lang="en-US" baseline="0" dirty="0" smtClean="0"/>
              <a:t>Google Maps displays the KML trail data for the state.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With the current setup, there is a lot of site navigation and clicking just to get a simple trail map.</a:t>
            </a:r>
            <a:endParaRPr lang="en-US" dirty="0"/>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5</a:t>
            </a:fld>
            <a:endParaRPr lang="en-US"/>
          </a:p>
        </p:txBody>
      </p:sp>
    </p:spTree>
    <p:extLst>
      <p:ext uri="{BB962C8B-B14F-4D97-AF65-F5344CB8AC3E}">
        <p14:creationId xmlns:p14="http://schemas.microsoft.com/office/powerpoint/2010/main" val="119435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eaLnBrk="1" fontAlgn="auto" hangingPunct="1">
              <a:spcAft>
                <a:spcPts val="0"/>
              </a:spcAft>
              <a:buClr>
                <a:schemeClr val="tx1"/>
              </a:buClr>
              <a:buNone/>
              <a:defRPr/>
            </a:pPr>
            <a:r>
              <a:rPr lang="en-US" sz="1200" dirty="0" smtClean="0"/>
              <a:t>Currently,</a:t>
            </a:r>
            <a:r>
              <a:rPr lang="en-US" sz="1200" baseline="0" dirty="0" smtClean="0"/>
              <a:t> the ECG mapping system has two things going for it:</a:t>
            </a:r>
          </a:p>
          <a:p>
            <a:pPr marL="0" indent="0" eaLnBrk="1" fontAlgn="auto" hangingPunct="1">
              <a:spcAft>
                <a:spcPts val="0"/>
              </a:spcAft>
              <a:buClr>
                <a:schemeClr val="tx1"/>
              </a:buClr>
              <a:buNone/>
              <a:defRPr/>
            </a:pPr>
            <a:endParaRPr lang="en-US" sz="1200" baseline="0" dirty="0" smtClean="0"/>
          </a:p>
          <a:p>
            <a:pPr marL="228600" indent="-228600" eaLnBrk="1" fontAlgn="auto" hangingPunct="1">
              <a:spcAft>
                <a:spcPts val="0"/>
              </a:spcAft>
              <a:buClr>
                <a:schemeClr val="tx1"/>
              </a:buClr>
              <a:buAutoNum type="arabicPeriod"/>
              <a:defRPr/>
            </a:pPr>
            <a:r>
              <a:rPr lang="en-US" sz="1200" baseline="0" dirty="0" smtClean="0"/>
              <a:t>Each state KML includes all ECG trails for that state.</a:t>
            </a:r>
          </a:p>
          <a:p>
            <a:pPr marL="228600" indent="-228600" eaLnBrk="1" fontAlgn="auto" hangingPunct="1">
              <a:spcAft>
                <a:spcPts val="0"/>
              </a:spcAft>
              <a:buClr>
                <a:schemeClr val="tx1"/>
              </a:buClr>
              <a:buAutoNum type="arabicPeriod"/>
              <a:defRPr/>
            </a:pPr>
            <a:r>
              <a:rPr lang="en-US" sz="1200" baseline="0" dirty="0" smtClean="0"/>
              <a:t>Since it’s displayed in Google Maps, all a user has to do is right click a spot on the map to obtain directions to/from</a:t>
            </a:r>
            <a:endParaRPr lang="en-US" sz="1200" dirty="0" smtClean="0"/>
          </a:p>
          <a:p>
            <a:pPr marL="0" indent="0" eaLnBrk="1" fontAlgn="auto" hangingPunct="1">
              <a:spcAft>
                <a:spcPts val="0"/>
              </a:spcAft>
              <a:buClr>
                <a:schemeClr val="tx1"/>
              </a:buClr>
              <a:buNone/>
              <a:defRPr/>
            </a:pPr>
            <a:endParaRPr lang="en-US" sz="1200" dirty="0" smtClean="0"/>
          </a:p>
          <a:p>
            <a:pPr marL="0" indent="0" eaLnBrk="1" fontAlgn="auto" hangingPunct="1">
              <a:spcAft>
                <a:spcPts val="0"/>
              </a:spcAft>
              <a:buClr>
                <a:schemeClr val="tx1"/>
              </a:buClr>
              <a:buNone/>
              <a:defRPr/>
            </a:pPr>
            <a:r>
              <a:rPr lang="en-US" sz="1200" dirty="0" smtClean="0"/>
              <a:t>On the downside,</a:t>
            </a:r>
            <a:r>
              <a:rPr lang="en-US" sz="1200" baseline="0" dirty="0" smtClean="0"/>
              <a:t> the system is missing a lot of functionality.  This includes:</a:t>
            </a:r>
          </a:p>
          <a:p>
            <a:pPr marL="0" indent="0" eaLnBrk="1" fontAlgn="auto" hangingPunct="1">
              <a:spcAft>
                <a:spcPts val="0"/>
              </a:spcAft>
              <a:buClr>
                <a:schemeClr val="tx1"/>
              </a:buClr>
              <a:buNone/>
              <a:defRPr/>
            </a:pPr>
            <a:endParaRPr lang="en-US" sz="1200" baseline="0" dirty="0" smtClean="0"/>
          </a:p>
          <a:p>
            <a:pPr marL="228600" indent="-228600" eaLnBrk="1" fontAlgn="auto" hangingPunct="1">
              <a:spcAft>
                <a:spcPts val="0"/>
              </a:spcAft>
              <a:buClr>
                <a:schemeClr val="tx1"/>
              </a:buClr>
              <a:buAutoNum type="arabicPeriod"/>
              <a:defRPr/>
            </a:pPr>
            <a:r>
              <a:rPr lang="en-US" sz="1200" dirty="0" smtClean="0"/>
              <a:t>Each state KML includes ALL ECG trails for that state, e.g. proposed</a:t>
            </a:r>
            <a:r>
              <a:rPr lang="en-US" sz="1200" baseline="0" dirty="0" smtClean="0"/>
              <a:t> and closed trails</a:t>
            </a:r>
          </a:p>
          <a:p>
            <a:pPr marL="228600" marR="0" indent="-228600" algn="l" defTabSz="914400" rtl="0" eaLnBrk="1" fontAlgn="auto" latinLnBrk="0" hangingPunct="1">
              <a:lnSpc>
                <a:spcPct val="100000"/>
              </a:lnSpc>
              <a:spcBef>
                <a:spcPct val="30000"/>
              </a:spcBef>
              <a:spcAft>
                <a:spcPts val="0"/>
              </a:spcAft>
              <a:buClr>
                <a:schemeClr val="tx1"/>
              </a:buClr>
              <a:buSzTx/>
              <a:buFontTx/>
              <a:buAutoNum type="arabicPeriod"/>
              <a:tabLst/>
              <a:defRPr/>
            </a:pPr>
            <a:r>
              <a:rPr lang="en-US" sz="1200" baseline="0" dirty="0" smtClean="0"/>
              <a:t>Trail data is organized by state, so the current system cannot display multiple states of trail data</a:t>
            </a:r>
          </a:p>
          <a:p>
            <a:pPr marL="228600" indent="-228600" eaLnBrk="1" fontAlgn="auto" hangingPunct="1">
              <a:spcAft>
                <a:spcPts val="0"/>
              </a:spcAft>
              <a:buClr>
                <a:schemeClr val="tx1"/>
              </a:buClr>
              <a:buAutoNum type="arabicPeriod"/>
              <a:defRPr/>
            </a:pPr>
            <a:r>
              <a:rPr lang="en-US" sz="1200" dirty="0" smtClean="0"/>
              <a:t>No filtering</a:t>
            </a:r>
            <a:r>
              <a:rPr lang="en-US" sz="1200" baseline="0" dirty="0" smtClean="0"/>
              <a:t> or toggling of layers</a:t>
            </a:r>
          </a:p>
          <a:p>
            <a:pPr marL="228600" indent="-228600" eaLnBrk="1" fontAlgn="auto" hangingPunct="1">
              <a:spcAft>
                <a:spcPts val="0"/>
              </a:spcAft>
              <a:buClr>
                <a:schemeClr val="tx1"/>
              </a:buClr>
              <a:buAutoNum type="arabicPeriod"/>
              <a:defRPr/>
            </a:pPr>
            <a:r>
              <a:rPr lang="en-US" sz="1200" baseline="0" dirty="0" smtClean="0"/>
              <a:t>No trail status</a:t>
            </a:r>
          </a:p>
          <a:p>
            <a:pPr marL="228600" indent="-228600" eaLnBrk="1" fontAlgn="auto" hangingPunct="1">
              <a:spcAft>
                <a:spcPts val="0"/>
              </a:spcAft>
              <a:buClr>
                <a:schemeClr val="tx1"/>
              </a:buClr>
              <a:buAutoNum type="arabicPeriod"/>
              <a:defRPr/>
            </a:pPr>
            <a:r>
              <a:rPr lang="en-US" sz="1200" baseline="0" dirty="0" smtClean="0"/>
              <a:t>And finally, no mechanism for reporting trail issues</a:t>
            </a:r>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6</a:t>
            </a:fld>
            <a:endParaRPr lang="en-US"/>
          </a:p>
        </p:txBody>
      </p:sp>
    </p:spTree>
    <p:extLst>
      <p:ext uri="{BB962C8B-B14F-4D97-AF65-F5344CB8AC3E}">
        <p14:creationId xmlns:p14="http://schemas.microsoft.com/office/powerpoint/2010/main" val="212760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90" lvl="0" indent="0">
              <a:buFont typeface="Arial" panose="020B0604020202020204" pitchFamily="34" charset="0"/>
              <a:buNone/>
            </a:pPr>
            <a:r>
              <a:rPr lang="en-US" sz="1000" baseline="0" dirty="0" smtClean="0"/>
              <a:t>Two groups of system users:</a:t>
            </a:r>
          </a:p>
          <a:p>
            <a:pPr marL="7590" lvl="0" indent="0">
              <a:buFont typeface="Arial" panose="020B0604020202020204" pitchFamily="34" charset="0"/>
              <a:buNone/>
            </a:pPr>
            <a:endParaRPr lang="en-US" sz="1000" baseline="0" dirty="0" smtClean="0"/>
          </a:p>
          <a:p>
            <a:pPr marL="189475" lvl="0" indent="-174296">
              <a:buFont typeface="Arial" panose="020B0604020202020204" pitchFamily="34" charset="0"/>
              <a:buChar char="•"/>
            </a:pPr>
            <a:r>
              <a:rPr lang="en-US" sz="1000" baseline="0" dirty="0" smtClean="0"/>
              <a:t>Trail Liaisons – administrators both global and regional</a:t>
            </a:r>
          </a:p>
          <a:p>
            <a:pPr marL="654265" lvl="1" indent="-174296">
              <a:buFont typeface="Arial" panose="020B0604020202020204" pitchFamily="34" charset="0"/>
              <a:buChar char="•"/>
            </a:pPr>
            <a:r>
              <a:rPr lang="en-US" sz="1000" baseline="0" dirty="0" smtClean="0"/>
              <a:t>Wants ability to </a:t>
            </a:r>
            <a:r>
              <a:rPr lang="en-US" sz="1000" dirty="0" smtClean="0"/>
              <a:t>insert, delete, merge and update trail data tables</a:t>
            </a:r>
            <a:r>
              <a:rPr lang="en-US" sz="1000" baseline="0" dirty="0" smtClean="0"/>
              <a:t>, e.g. location, etc., and trail information, e.g. status, contact information, etc.</a:t>
            </a:r>
          </a:p>
          <a:p>
            <a:pPr marL="189475" lvl="0" indent="-174296">
              <a:buFont typeface="Arial" panose="020B0604020202020204" pitchFamily="34" charset="0"/>
              <a:buChar char="•"/>
            </a:pPr>
            <a:r>
              <a:rPr lang="en-US" sz="1000" baseline="0" dirty="0" smtClean="0"/>
              <a:t>Trail Users – hikers, bikers, etc.</a:t>
            </a:r>
          </a:p>
          <a:p>
            <a:pPr marL="654265" lvl="1" indent="-174296">
              <a:buFont typeface="Arial" panose="020B0604020202020204" pitchFamily="34" charset="0"/>
              <a:buChar char="•"/>
            </a:pPr>
            <a:r>
              <a:rPr lang="en-US" sz="1000" baseline="0" dirty="0" smtClean="0"/>
              <a:t>Wants the ability to visualize trail, see where they located, and report any trail issues, e.g. tree down over trail, hornets nest, etc.</a:t>
            </a:r>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7</a:t>
            </a:fld>
            <a:endParaRPr lang="en-US"/>
          </a:p>
        </p:txBody>
      </p:sp>
    </p:spTree>
    <p:extLst>
      <p:ext uri="{BB962C8B-B14F-4D97-AF65-F5344CB8AC3E}">
        <p14:creationId xmlns:p14="http://schemas.microsoft.com/office/powerpoint/2010/main" val="2127604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056" y="5480050"/>
            <a:ext cx="6208889" cy="3733800"/>
          </a:xfrm>
        </p:spPr>
        <p:txBody>
          <a:bodyPr>
            <a:noAutofit/>
          </a:bodyPr>
          <a:lstStyle/>
          <a:p>
            <a:pPr marL="0" marR="0" indent="0" algn="l" defTabSz="914400" rtl="0" eaLnBrk="1" fontAlgn="auto" latinLnBrk="0" hangingPunct="1">
              <a:lnSpc>
                <a:spcPct val="100000"/>
              </a:lnSpc>
              <a:spcBef>
                <a:spcPct val="30000"/>
              </a:spcBef>
              <a:spcAft>
                <a:spcPts val="0"/>
              </a:spcAft>
              <a:buClrTx/>
              <a:buSzTx/>
              <a:buFontTx/>
              <a:buNone/>
              <a:tabLst/>
              <a:defRPr/>
            </a:pPr>
            <a:r>
              <a:rPr lang="en-US" sz="1000" dirty="0" smtClean="0"/>
              <a:t>Overall goal</a:t>
            </a:r>
            <a:r>
              <a:rPr lang="en-US" sz="1000" baseline="0" dirty="0" smtClean="0"/>
              <a:t> of the project is </a:t>
            </a:r>
            <a:r>
              <a:rPr lang="en-US" sz="1000" dirty="0" smtClean="0"/>
              <a:t>to provide an integrated open source geospatial publishing and reporting platform that allows volunteer organizations to get up and running quickly.  Specifically,</a:t>
            </a:r>
            <a:r>
              <a:rPr lang="en-US" sz="1000" baseline="0" dirty="0" smtClean="0"/>
              <a:t> the project will target the ECG and the ECGA.</a:t>
            </a:r>
            <a:endParaRPr lang="en-US" sz="1000" dirty="0" smtClean="0"/>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8</a:t>
            </a:fld>
            <a:endParaRPr lang="en-US"/>
          </a:p>
        </p:txBody>
      </p:sp>
    </p:spTree>
    <p:extLst>
      <p:ext uri="{BB962C8B-B14F-4D97-AF65-F5344CB8AC3E}">
        <p14:creationId xmlns:p14="http://schemas.microsoft.com/office/powerpoint/2010/main" val="309383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056" y="5480050"/>
            <a:ext cx="6208889" cy="3733800"/>
          </a:xfrm>
        </p:spPr>
        <p:txBody>
          <a:bodyPr>
            <a:noAutofit/>
          </a:bodyPr>
          <a:lstStyle/>
          <a:p>
            <a:pPr fontAlgn="auto">
              <a:spcAft>
                <a:spcPts val="0"/>
              </a:spcAft>
              <a:defRPr/>
            </a:pPr>
            <a:r>
              <a:rPr lang="en-US" sz="1000" dirty="0" smtClean="0"/>
              <a:t>The overall objectives</a:t>
            </a:r>
            <a:r>
              <a:rPr lang="en-US" sz="1000" baseline="0" dirty="0" smtClean="0"/>
              <a:t> of the project are to:</a:t>
            </a:r>
            <a:endParaRPr lang="en-US" sz="1000" dirty="0"/>
          </a:p>
          <a:p>
            <a:pPr marL="290493" indent="-290493" fontAlgn="auto">
              <a:spcAft>
                <a:spcPts val="0"/>
              </a:spcAft>
              <a:buFont typeface="Arial" panose="020B0604020202020204" pitchFamily="34" charset="0"/>
              <a:buChar char="•"/>
              <a:defRPr/>
            </a:pPr>
            <a:r>
              <a:rPr lang="en-US" sz="1000" dirty="0"/>
              <a:t>Create </a:t>
            </a:r>
            <a:r>
              <a:rPr lang="en-US" sz="1000" dirty="0" smtClean="0"/>
              <a:t>a GIS, which entails -</a:t>
            </a:r>
            <a:endParaRPr lang="en-US" sz="1000" dirty="0"/>
          </a:p>
          <a:p>
            <a:pPr marL="755283" lvl="1" indent="-290493" fontAlgn="auto">
              <a:spcAft>
                <a:spcPts val="0"/>
              </a:spcAft>
              <a:buFont typeface="Arial" panose="020B0604020202020204" pitchFamily="34" charset="0"/>
              <a:buChar char="•"/>
              <a:defRPr/>
            </a:pPr>
            <a:r>
              <a:rPr lang="en-US" sz="1000" dirty="0" smtClean="0"/>
              <a:t>Building a </a:t>
            </a:r>
            <a:r>
              <a:rPr lang="en-US" sz="1000" dirty="0"/>
              <a:t>system on currently available open source software</a:t>
            </a:r>
          </a:p>
          <a:p>
            <a:pPr marL="755283" lvl="1" indent="-290493" fontAlgn="auto">
              <a:spcAft>
                <a:spcPts val="0"/>
              </a:spcAft>
              <a:buFont typeface="Arial" panose="020B0604020202020204" pitchFamily="34" charset="0"/>
              <a:buChar char="•"/>
              <a:defRPr/>
            </a:pPr>
            <a:r>
              <a:rPr lang="en-US" sz="1000" dirty="0" smtClean="0"/>
              <a:t>Converting </a:t>
            </a:r>
            <a:r>
              <a:rPr lang="en-US" sz="1000" dirty="0"/>
              <a:t>and </a:t>
            </a:r>
            <a:r>
              <a:rPr lang="en-US" sz="1000" dirty="0" smtClean="0"/>
              <a:t>ingesting </a:t>
            </a:r>
            <a:r>
              <a:rPr lang="en-US" sz="1000" dirty="0"/>
              <a:t>ECG KML files</a:t>
            </a:r>
          </a:p>
          <a:p>
            <a:pPr marL="755283" lvl="1" indent="-290493" fontAlgn="auto">
              <a:spcAft>
                <a:spcPts val="0"/>
              </a:spcAft>
              <a:buFont typeface="Arial" panose="020B0604020202020204" pitchFamily="34" charset="0"/>
              <a:buChar char="•"/>
              <a:defRPr/>
            </a:pPr>
            <a:r>
              <a:rPr lang="en-US" sz="1000" dirty="0" smtClean="0"/>
              <a:t>Making </a:t>
            </a:r>
            <a:r>
              <a:rPr lang="en-US" sz="1000" dirty="0"/>
              <a:t>data publically available </a:t>
            </a:r>
            <a:r>
              <a:rPr lang="en-US" sz="1000" dirty="0" smtClean="0"/>
              <a:t>as web service</a:t>
            </a:r>
            <a:endParaRPr lang="en-US" sz="1000" dirty="0"/>
          </a:p>
          <a:p>
            <a:pPr marL="755283" lvl="1" indent="-290493" fontAlgn="auto">
              <a:spcAft>
                <a:spcPts val="0"/>
              </a:spcAft>
              <a:buFont typeface="Arial" panose="020B0604020202020204" pitchFamily="34" charset="0"/>
              <a:buChar char="•"/>
              <a:defRPr/>
            </a:pPr>
            <a:r>
              <a:rPr lang="en-US" sz="1000" dirty="0" smtClean="0"/>
              <a:t>And publish </a:t>
            </a:r>
            <a:r>
              <a:rPr lang="en-US" sz="1000" dirty="0"/>
              <a:t>web maps of ECG trail system</a:t>
            </a:r>
          </a:p>
          <a:p>
            <a:pPr marL="290493" indent="-290493" fontAlgn="auto">
              <a:spcAft>
                <a:spcPts val="0"/>
              </a:spcAft>
              <a:buFont typeface="Arial" panose="020B0604020202020204" pitchFamily="34" charset="0"/>
              <a:buChar char="•"/>
              <a:defRPr/>
            </a:pPr>
            <a:r>
              <a:rPr lang="en-US" sz="1000" dirty="0"/>
              <a:t>Create a trail trouble reporting system</a:t>
            </a:r>
          </a:p>
          <a:p>
            <a:pPr marL="755283" lvl="1" indent="-290493" fontAlgn="auto">
              <a:spcAft>
                <a:spcPts val="0"/>
              </a:spcAft>
              <a:buFont typeface="Arial" panose="020B0604020202020204" pitchFamily="34" charset="0"/>
              <a:buChar char="•"/>
              <a:defRPr/>
            </a:pPr>
            <a:r>
              <a:rPr lang="en-US" sz="1000" dirty="0" smtClean="0"/>
              <a:t>Allows </a:t>
            </a:r>
            <a:r>
              <a:rPr lang="en-US" sz="1000" dirty="0"/>
              <a:t>users to report the location and description of trouble </a:t>
            </a:r>
            <a:r>
              <a:rPr lang="en-US" sz="1000" dirty="0" smtClean="0"/>
              <a:t>issues</a:t>
            </a:r>
            <a:endParaRPr lang="en-US" sz="1000" dirty="0"/>
          </a:p>
          <a:p>
            <a:pPr marL="290493" indent="-290493" fontAlgn="auto">
              <a:spcAft>
                <a:spcPts val="0"/>
              </a:spcAft>
              <a:buFont typeface="Arial" panose="020B0604020202020204" pitchFamily="34" charset="0"/>
              <a:buChar char="•"/>
              <a:defRPr/>
            </a:pPr>
            <a:r>
              <a:rPr lang="en-US" sz="1000" dirty="0" smtClean="0"/>
              <a:t>And finally</a:t>
            </a:r>
            <a:r>
              <a:rPr lang="en-US" sz="1000" baseline="0" dirty="0" smtClean="0"/>
              <a:t> - </a:t>
            </a:r>
            <a:r>
              <a:rPr lang="en-US" sz="1000" dirty="0" smtClean="0"/>
              <a:t>Create a simple </a:t>
            </a:r>
            <a:r>
              <a:rPr lang="en-US" sz="1000" dirty="0"/>
              <a:t>single </a:t>
            </a:r>
            <a:r>
              <a:rPr lang="en-US" sz="1000" dirty="0" smtClean="0"/>
              <a:t>install of the whole system</a:t>
            </a:r>
            <a:endParaRPr lang="en-US" sz="1000" dirty="0"/>
          </a:p>
          <a:p>
            <a:pPr marL="755283" lvl="1" indent="-290493" fontAlgn="auto">
              <a:spcAft>
                <a:spcPts val="0"/>
              </a:spcAft>
              <a:buFont typeface="Arial" panose="020B0604020202020204" pitchFamily="34" charset="0"/>
              <a:buChar char="•"/>
              <a:defRPr/>
            </a:pPr>
            <a:r>
              <a:rPr lang="en-US" sz="1000" baseline="0" dirty="0" smtClean="0"/>
              <a:t>System will be released </a:t>
            </a:r>
            <a:r>
              <a:rPr lang="en-US" sz="1000" dirty="0" smtClean="0"/>
              <a:t>as an Amazon </a:t>
            </a:r>
            <a:r>
              <a:rPr lang="en-US" sz="1000" dirty="0"/>
              <a:t>Machine Image (AMI) or “GIS on a CD</a:t>
            </a:r>
            <a:r>
              <a:rPr lang="en-US" sz="1000" dirty="0" smtClean="0"/>
              <a:t>” for any organization to reuse</a:t>
            </a:r>
            <a:endParaRPr lang="en-US" sz="1000" dirty="0"/>
          </a:p>
        </p:txBody>
      </p:sp>
      <p:sp>
        <p:nvSpPr>
          <p:cNvPr id="4" name="Slide Number Placeholder 3"/>
          <p:cNvSpPr>
            <a:spLocks noGrp="1"/>
          </p:cNvSpPr>
          <p:nvPr>
            <p:ph type="sldNum" sz="quarter" idx="10"/>
          </p:nvPr>
        </p:nvSpPr>
        <p:spPr/>
        <p:txBody>
          <a:bodyPr/>
          <a:lstStyle/>
          <a:p>
            <a:pPr>
              <a:defRPr/>
            </a:pPr>
            <a:fld id="{8E6700C9-89E7-4294-9892-4FB574A0052E}" type="slidenum">
              <a:rPr lang="en-US" smtClean="0"/>
              <a:pPr>
                <a:defRPr/>
              </a:pPr>
              <a:t>9</a:t>
            </a:fld>
            <a:endParaRPr lang="en-US"/>
          </a:p>
        </p:txBody>
      </p:sp>
    </p:spTree>
    <p:extLst>
      <p:ext uri="{BB962C8B-B14F-4D97-AF65-F5344CB8AC3E}">
        <p14:creationId xmlns:p14="http://schemas.microsoft.com/office/powerpoint/2010/main" val="309383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6/21/2011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David Todd - GEOG 596A</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B6B20C6-76A4-40E2-89F4-BBCF9B176E0C}" type="slidenum">
              <a:rPr lang="en-US"/>
              <a:pPr>
                <a:defRPr/>
              </a:pPr>
              <a:t>‹#›</a:t>
            </a:fld>
            <a:endParaRPr lang="en-US"/>
          </a:p>
        </p:txBody>
      </p:sp>
    </p:spTree>
    <p:extLst>
      <p:ext uri="{BB962C8B-B14F-4D97-AF65-F5344CB8AC3E}">
        <p14:creationId xmlns:p14="http://schemas.microsoft.com/office/powerpoint/2010/main" val="135641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David Todd - GEOG 596A</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F56409-0CED-4D73-A773-A1114A166C4D}" type="slidenum">
              <a:rPr lang="en-US"/>
              <a:pPr>
                <a:defRPr/>
              </a:pPr>
              <a:t>‹#›</a:t>
            </a:fld>
            <a:endParaRPr lang="en-US"/>
          </a:p>
        </p:txBody>
      </p:sp>
    </p:spTree>
    <p:extLst>
      <p:ext uri="{BB962C8B-B14F-4D97-AF65-F5344CB8AC3E}">
        <p14:creationId xmlns:p14="http://schemas.microsoft.com/office/powerpoint/2010/main" val="132686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David Todd - GEOG 596A</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D01E1F4-AD3D-4EB5-8F59-6BA713DA2647}" type="slidenum">
              <a:rPr lang="en-US"/>
              <a:pPr>
                <a:defRPr/>
              </a:pPr>
              <a:t>‹#›</a:t>
            </a:fld>
            <a:endParaRPr lang="en-US"/>
          </a:p>
        </p:txBody>
      </p:sp>
    </p:spTree>
    <p:extLst>
      <p:ext uri="{BB962C8B-B14F-4D97-AF65-F5344CB8AC3E}">
        <p14:creationId xmlns:p14="http://schemas.microsoft.com/office/powerpoint/2010/main" val="3038346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David Todd - GEOG 596A</a:t>
            </a:r>
            <a:endParaRPr lang="en-US"/>
          </a:p>
        </p:txBody>
      </p:sp>
      <p:sp>
        <p:nvSpPr>
          <p:cNvPr id="6" name="Slide Number Placeholder 5"/>
          <p:cNvSpPr>
            <a:spLocks noGrp="1"/>
          </p:cNvSpPr>
          <p:nvPr>
            <p:ph type="sldNum" sz="quarter" idx="12"/>
          </p:nvPr>
        </p:nvSpPr>
        <p:spPr/>
        <p:txBody>
          <a:bodyPr/>
          <a:lstStyle>
            <a:lvl1pPr>
              <a:defRPr/>
            </a:lvl1pPr>
          </a:lstStyle>
          <a:p>
            <a:pPr>
              <a:defRPr/>
            </a:pPr>
            <a:fld id="{D7B62437-DD4C-4381-A714-BB1DDAC4887E}" type="slidenum">
              <a:rPr lang="en-US"/>
              <a:pPr>
                <a:defRPr/>
              </a:pPr>
              <a:t>‹#›</a:t>
            </a:fld>
            <a:endParaRPr lang="en-US"/>
          </a:p>
        </p:txBody>
      </p:sp>
    </p:spTree>
    <p:extLst>
      <p:ext uri="{BB962C8B-B14F-4D97-AF65-F5344CB8AC3E}">
        <p14:creationId xmlns:p14="http://schemas.microsoft.com/office/powerpoint/2010/main" val="330260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David Todd - GEOG 596A</a:t>
            </a:r>
            <a:endParaRPr lang="en-US"/>
          </a:p>
        </p:txBody>
      </p:sp>
      <p:sp>
        <p:nvSpPr>
          <p:cNvPr id="6" name="Slide Number Placeholder 5"/>
          <p:cNvSpPr>
            <a:spLocks noGrp="1"/>
          </p:cNvSpPr>
          <p:nvPr>
            <p:ph type="sldNum" sz="quarter" idx="12"/>
          </p:nvPr>
        </p:nvSpPr>
        <p:spPr/>
        <p:txBody>
          <a:bodyPr/>
          <a:lstStyle>
            <a:lvl1pPr>
              <a:defRPr/>
            </a:lvl1pPr>
          </a:lstStyle>
          <a:p>
            <a:pPr>
              <a:defRPr/>
            </a:pPr>
            <a:fld id="{982B1ED5-1E99-47E8-ACF1-FA79089538F1}" type="slidenum">
              <a:rPr lang="en-US"/>
              <a:pPr>
                <a:defRPr/>
              </a:pPr>
              <a:t>‹#›</a:t>
            </a:fld>
            <a:endParaRPr lang="en-US"/>
          </a:p>
        </p:txBody>
      </p:sp>
    </p:spTree>
    <p:extLst>
      <p:ext uri="{BB962C8B-B14F-4D97-AF65-F5344CB8AC3E}">
        <p14:creationId xmlns:p14="http://schemas.microsoft.com/office/powerpoint/2010/main" val="2484668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David Todd - GEOG 596A</a:t>
            </a:r>
            <a:endParaRPr lang="en-US"/>
          </a:p>
        </p:txBody>
      </p:sp>
      <p:sp>
        <p:nvSpPr>
          <p:cNvPr id="6" name="Slide Number Placeholder 5"/>
          <p:cNvSpPr>
            <a:spLocks noGrp="1"/>
          </p:cNvSpPr>
          <p:nvPr>
            <p:ph type="sldNum" sz="quarter" idx="12"/>
          </p:nvPr>
        </p:nvSpPr>
        <p:spPr/>
        <p:txBody>
          <a:bodyPr/>
          <a:lstStyle>
            <a:lvl1pPr>
              <a:defRPr/>
            </a:lvl1pPr>
          </a:lstStyle>
          <a:p>
            <a:pPr>
              <a:defRPr/>
            </a:pPr>
            <a:fld id="{908F7D2C-944F-460C-B9E5-6ED5A57D20E2}" type="slidenum">
              <a:rPr lang="en-US"/>
              <a:pPr>
                <a:defRPr/>
              </a:pPr>
              <a:t>‹#›</a:t>
            </a:fld>
            <a:endParaRPr lang="en-US"/>
          </a:p>
        </p:txBody>
      </p:sp>
    </p:spTree>
    <p:extLst>
      <p:ext uri="{BB962C8B-B14F-4D97-AF65-F5344CB8AC3E}">
        <p14:creationId xmlns:p14="http://schemas.microsoft.com/office/powerpoint/2010/main" val="555417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David Todd - GEOG 596A</a:t>
            </a:r>
            <a:endParaRPr lang="en-US"/>
          </a:p>
        </p:txBody>
      </p:sp>
      <p:sp>
        <p:nvSpPr>
          <p:cNvPr id="7" name="Slide Number Placeholder 5"/>
          <p:cNvSpPr>
            <a:spLocks noGrp="1"/>
          </p:cNvSpPr>
          <p:nvPr>
            <p:ph type="sldNum" sz="quarter" idx="12"/>
          </p:nvPr>
        </p:nvSpPr>
        <p:spPr/>
        <p:txBody>
          <a:bodyPr/>
          <a:lstStyle>
            <a:lvl1pPr>
              <a:defRPr/>
            </a:lvl1pPr>
          </a:lstStyle>
          <a:p>
            <a:pPr>
              <a:defRPr/>
            </a:pPr>
            <a:fld id="{97808D67-4AFA-4247-A742-37814097583D}" type="slidenum">
              <a:rPr lang="en-US"/>
              <a:pPr>
                <a:defRPr/>
              </a:pPr>
              <a:t>‹#›</a:t>
            </a:fld>
            <a:endParaRPr lang="en-US"/>
          </a:p>
        </p:txBody>
      </p:sp>
    </p:spTree>
    <p:extLst>
      <p:ext uri="{BB962C8B-B14F-4D97-AF65-F5344CB8AC3E}">
        <p14:creationId xmlns:p14="http://schemas.microsoft.com/office/powerpoint/2010/main" val="1776345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David Todd - GEOG 596A</a:t>
            </a:r>
            <a:endParaRPr lang="en-US"/>
          </a:p>
        </p:txBody>
      </p:sp>
      <p:sp>
        <p:nvSpPr>
          <p:cNvPr id="9" name="Slide Number Placeholder 5"/>
          <p:cNvSpPr>
            <a:spLocks noGrp="1"/>
          </p:cNvSpPr>
          <p:nvPr>
            <p:ph type="sldNum" sz="quarter" idx="12"/>
          </p:nvPr>
        </p:nvSpPr>
        <p:spPr/>
        <p:txBody>
          <a:bodyPr/>
          <a:lstStyle>
            <a:lvl1pPr>
              <a:defRPr/>
            </a:lvl1pPr>
          </a:lstStyle>
          <a:p>
            <a:pPr>
              <a:defRPr/>
            </a:pPr>
            <a:fld id="{08B680BA-6740-4646-A41B-79839BF465C7}" type="slidenum">
              <a:rPr lang="en-US"/>
              <a:pPr>
                <a:defRPr/>
              </a:pPr>
              <a:t>‹#›</a:t>
            </a:fld>
            <a:endParaRPr lang="en-US"/>
          </a:p>
        </p:txBody>
      </p:sp>
    </p:spTree>
    <p:extLst>
      <p:ext uri="{BB962C8B-B14F-4D97-AF65-F5344CB8AC3E}">
        <p14:creationId xmlns:p14="http://schemas.microsoft.com/office/powerpoint/2010/main" val="2638224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David Todd - GEOG 596A</a:t>
            </a:r>
            <a:endParaRPr lang="en-US"/>
          </a:p>
        </p:txBody>
      </p:sp>
      <p:sp>
        <p:nvSpPr>
          <p:cNvPr id="5" name="Slide Number Placeholder 5"/>
          <p:cNvSpPr>
            <a:spLocks noGrp="1"/>
          </p:cNvSpPr>
          <p:nvPr>
            <p:ph type="sldNum" sz="quarter" idx="12"/>
          </p:nvPr>
        </p:nvSpPr>
        <p:spPr/>
        <p:txBody>
          <a:bodyPr/>
          <a:lstStyle>
            <a:lvl1pPr>
              <a:defRPr/>
            </a:lvl1pPr>
          </a:lstStyle>
          <a:p>
            <a:pPr>
              <a:defRPr/>
            </a:pPr>
            <a:fld id="{DC6AAA1F-D7AC-423F-815A-274BB64B3DCA}" type="slidenum">
              <a:rPr lang="en-US"/>
              <a:pPr>
                <a:defRPr/>
              </a:pPr>
              <a:t>‹#›</a:t>
            </a:fld>
            <a:endParaRPr lang="en-US"/>
          </a:p>
        </p:txBody>
      </p:sp>
    </p:spTree>
    <p:extLst>
      <p:ext uri="{BB962C8B-B14F-4D97-AF65-F5344CB8AC3E}">
        <p14:creationId xmlns:p14="http://schemas.microsoft.com/office/powerpoint/2010/main" val="1068773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David Todd - GEOG 596A</a:t>
            </a:r>
            <a:endParaRPr lang="en-US"/>
          </a:p>
        </p:txBody>
      </p:sp>
      <p:sp>
        <p:nvSpPr>
          <p:cNvPr id="4" name="Slide Number Placeholder 5"/>
          <p:cNvSpPr>
            <a:spLocks noGrp="1"/>
          </p:cNvSpPr>
          <p:nvPr>
            <p:ph type="sldNum" sz="quarter" idx="12"/>
          </p:nvPr>
        </p:nvSpPr>
        <p:spPr/>
        <p:txBody>
          <a:bodyPr/>
          <a:lstStyle>
            <a:lvl1pPr>
              <a:defRPr/>
            </a:lvl1pPr>
          </a:lstStyle>
          <a:p>
            <a:pPr>
              <a:defRPr/>
            </a:pPr>
            <a:fld id="{565B2167-1750-483C-AD9D-CD49AF05038C}" type="slidenum">
              <a:rPr lang="en-US"/>
              <a:pPr>
                <a:defRPr/>
              </a:pPr>
              <a:t>‹#›</a:t>
            </a:fld>
            <a:endParaRPr lang="en-US"/>
          </a:p>
        </p:txBody>
      </p:sp>
    </p:spTree>
    <p:extLst>
      <p:ext uri="{BB962C8B-B14F-4D97-AF65-F5344CB8AC3E}">
        <p14:creationId xmlns:p14="http://schemas.microsoft.com/office/powerpoint/2010/main" val="3162848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David Todd - GEOG 596A</a:t>
            </a:r>
            <a:endParaRPr lang="en-US"/>
          </a:p>
        </p:txBody>
      </p:sp>
      <p:sp>
        <p:nvSpPr>
          <p:cNvPr id="7" name="Slide Number Placeholder 5"/>
          <p:cNvSpPr>
            <a:spLocks noGrp="1"/>
          </p:cNvSpPr>
          <p:nvPr>
            <p:ph type="sldNum" sz="quarter" idx="12"/>
          </p:nvPr>
        </p:nvSpPr>
        <p:spPr/>
        <p:txBody>
          <a:bodyPr/>
          <a:lstStyle>
            <a:lvl1pPr>
              <a:defRPr/>
            </a:lvl1pPr>
          </a:lstStyle>
          <a:p>
            <a:pPr>
              <a:defRPr/>
            </a:pPr>
            <a:fld id="{08D8981E-C74C-4E46-9A40-A52A46FB3C27}" type="slidenum">
              <a:rPr lang="en-US"/>
              <a:pPr>
                <a:defRPr/>
              </a:pPr>
              <a:t>‹#›</a:t>
            </a:fld>
            <a:endParaRPr lang="en-US"/>
          </a:p>
        </p:txBody>
      </p:sp>
    </p:spTree>
    <p:extLst>
      <p:ext uri="{BB962C8B-B14F-4D97-AF65-F5344CB8AC3E}">
        <p14:creationId xmlns:p14="http://schemas.microsoft.com/office/powerpoint/2010/main" val="98511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David Todd - GEOG 596A</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A7D821-2AD9-4F55-8533-D5B9ACD04B43}" type="slidenum">
              <a:rPr lang="en-US"/>
              <a:pPr>
                <a:defRPr/>
              </a:pPr>
              <a:t>‹#›</a:t>
            </a:fld>
            <a:endParaRPr lang="en-US"/>
          </a:p>
        </p:txBody>
      </p:sp>
    </p:spTree>
    <p:extLst>
      <p:ext uri="{BB962C8B-B14F-4D97-AF65-F5344CB8AC3E}">
        <p14:creationId xmlns:p14="http://schemas.microsoft.com/office/powerpoint/2010/main" val="3440205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David Todd - GEOG 596A</a:t>
            </a:r>
            <a:endParaRPr lang="en-US"/>
          </a:p>
        </p:txBody>
      </p:sp>
      <p:sp>
        <p:nvSpPr>
          <p:cNvPr id="7" name="Slide Number Placeholder 5"/>
          <p:cNvSpPr>
            <a:spLocks noGrp="1"/>
          </p:cNvSpPr>
          <p:nvPr>
            <p:ph type="sldNum" sz="quarter" idx="12"/>
          </p:nvPr>
        </p:nvSpPr>
        <p:spPr/>
        <p:txBody>
          <a:bodyPr/>
          <a:lstStyle>
            <a:lvl1pPr>
              <a:defRPr/>
            </a:lvl1pPr>
          </a:lstStyle>
          <a:p>
            <a:pPr>
              <a:defRPr/>
            </a:pPr>
            <a:fld id="{3DAA001A-87C8-4D49-BA5F-C2B492B0BFC2}" type="slidenum">
              <a:rPr lang="en-US"/>
              <a:pPr>
                <a:defRPr/>
              </a:pPr>
              <a:t>‹#›</a:t>
            </a:fld>
            <a:endParaRPr lang="en-US"/>
          </a:p>
        </p:txBody>
      </p:sp>
    </p:spTree>
    <p:extLst>
      <p:ext uri="{BB962C8B-B14F-4D97-AF65-F5344CB8AC3E}">
        <p14:creationId xmlns:p14="http://schemas.microsoft.com/office/powerpoint/2010/main" val="1048445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David Todd - GEOG 596A</a:t>
            </a:r>
            <a:endParaRPr lang="en-US"/>
          </a:p>
        </p:txBody>
      </p:sp>
      <p:sp>
        <p:nvSpPr>
          <p:cNvPr id="6" name="Slide Number Placeholder 5"/>
          <p:cNvSpPr>
            <a:spLocks noGrp="1"/>
          </p:cNvSpPr>
          <p:nvPr>
            <p:ph type="sldNum" sz="quarter" idx="12"/>
          </p:nvPr>
        </p:nvSpPr>
        <p:spPr/>
        <p:txBody>
          <a:bodyPr/>
          <a:lstStyle>
            <a:lvl1pPr>
              <a:defRPr/>
            </a:lvl1pPr>
          </a:lstStyle>
          <a:p>
            <a:pPr>
              <a:defRPr/>
            </a:pPr>
            <a:fld id="{41872C29-07CE-4845-BE51-FC66B5828049}" type="slidenum">
              <a:rPr lang="en-US"/>
              <a:pPr>
                <a:defRPr/>
              </a:pPr>
              <a:t>‹#›</a:t>
            </a:fld>
            <a:endParaRPr lang="en-US"/>
          </a:p>
        </p:txBody>
      </p:sp>
    </p:spTree>
    <p:extLst>
      <p:ext uri="{BB962C8B-B14F-4D97-AF65-F5344CB8AC3E}">
        <p14:creationId xmlns:p14="http://schemas.microsoft.com/office/powerpoint/2010/main" val="3002345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David Todd - GEOG 596A</a:t>
            </a:r>
            <a:endParaRPr lang="en-US"/>
          </a:p>
        </p:txBody>
      </p:sp>
      <p:sp>
        <p:nvSpPr>
          <p:cNvPr id="6" name="Slide Number Placeholder 5"/>
          <p:cNvSpPr>
            <a:spLocks noGrp="1"/>
          </p:cNvSpPr>
          <p:nvPr>
            <p:ph type="sldNum" sz="quarter" idx="12"/>
          </p:nvPr>
        </p:nvSpPr>
        <p:spPr/>
        <p:txBody>
          <a:bodyPr/>
          <a:lstStyle>
            <a:lvl1pPr>
              <a:defRPr/>
            </a:lvl1pPr>
          </a:lstStyle>
          <a:p>
            <a:pPr>
              <a:defRPr/>
            </a:pPr>
            <a:fld id="{58800204-4A8A-47FE-B9B9-746247434B59}" type="slidenum">
              <a:rPr lang="en-US"/>
              <a:pPr>
                <a:defRPr/>
              </a:pPr>
              <a:t>‹#›</a:t>
            </a:fld>
            <a:endParaRPr lang="en-US"/>
          </a:p>
        </p:txBody>
      </p:sp>
    </p:spTree>
    <p:extLst>
      <p:ext uri="{BB962C8B-B14F-4D97-AF65-F5344CB8AC3E}">
        <p14:creationId xmlns:p14="http://schemas.microsoft.com/office/powerpoint/2010/main" val="174114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David Todd - GEOG 596A</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3C346E6-3676-4FD0-B489-F29BBED37251}" type="slidenum">
              <a:rPr lang="en-US"/>
              <a:pPr>
                <a:defRPr/>
              </a:pPr>
              <a:t>‹#›</a:t>
            </a:fld>
            <a:endParaRPr lang="en-US"/>
          </a:p>
        </p:txBody>
      </p:sp>
    </p:spTree>
    <p:extLst>
      <p:ext uri="{BB962C8B-B14F-4D97-AF65-F5344CB8AC3E}">
        <p14:creationId xmlns:p14="http://schemas.microsoft.com/office/powerpoint/2010/main" val="789385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David Todd - GEOG 596A</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1BC1AA2-385F-43D7-AF9A-F718CC6E103F}" type="slidenum">
              <a:rPr lang="en-US"/>
              <a:pPr>
                <a:defRPr/>
              </a:pPr>
              <a:t>‹#›</a:t>
            </a:fld>
            <a:endParaRPr lang="en-US"/>
          </a:p>
        </p:txBody>
      </p:sp>
    </p:spTree>
    <p:extLst>
      <p:ext uri="{BB962C8B-B14F-4D97-AF65-F5344CB8AC3E}">
        <p14:creationId xmlns:p14="http://schemas.microsoft.com/office/powerpoint/2010/main" val="243176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David Todd - GEOG 596A</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630390F-BD1E-4C8D-B430-2E32E0EBFCAD}" type="slidenum">
              <a:rPr lang="en-US"/>
              <a:pPr>
                <a:defRPr/>
              </a:pPr>
              <a:t>‹#›</a:t>
            </a:fld>
            <a:endParaRPr lang="en-US"/>
          </a:p>
        </p:txBody>
      </p:sp>
    </p:spTree>
    <p:extLst>
      <p:ext uri="{BB962C8B-B14F-4D97-AF65-F5344CB8AC3E}">
        <p14:creationId xmlns:p14="http://schemas.microsoft.com/office/powerpoint/2010/main" val="260723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David Todd - GEOG 596A</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FEA1455-4B3F-4C05-84D1-91584A26DC28}" type="slidenum">
              <a:rPr lang="en-US"/>
              <a:pPr>
                <a:defRPr/>
              </a:pPr>
              <a:t>‹#›</a:t>
            </a:fld>
            <a:endParaRPr lang="en-US"/>
          </a:p>
        </p:txBody>
      </p:sp>
    </p:spTree>
    <p:extLst>
      <p:ext uri="{BB962C8B-B14F-4D97-AF65-F5344CB8AC3E}">
        <p14:creationId xmlns:p14="http://schemas.microsoft.com/office/powerpoint/2010/main" val="299384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David Todd - GEOG 596A</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FDD0C5B-BC0B-4FB6-BAAD-9C2F650D89A8}" type="slidenum">
              <a:rPr lang="en-US"/>
              <a:pPr>
                <a:defRPr/>
              </a:pPr>
              <a:t>‹#›</a:t>
            </a:fld>
            <a:endParaRPr lang="en-US"/>
          </a:p>
        </p:txBody>
      </p:sp>
    </p:spTree>
    <p:extLst>
      <p:ext uri="{BB962C8B-B14F-4D97-AF65-F5344CB8AC3E}">
        <p14:creationId xmlns:p14="http://schemas.microsoft.com/office/powerpoint/2010/main" val="1528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David Todd - GEOG 596A</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57AF16B-2F95-44C8-BDDF-7ED7D5A37452}" type="slidenum">
              <a:rPr lang="en-US"/>
              <a:pPr>
                <a:defRPr/>
              </a:pPr>
              <a:t>‹#›</a:t>
            </a:fld>
            <a:endParaRPr lang="en-US"/>
          </a:p>
        </p:txBody>
      </p:sp>
    </p:spTree>
    <p:extLst>
      <p:ext uri="{BB962C8B-B14F-4D97-AF65-F5344CB8AC3E}">
        <p14:creationId xmlns:p14="http://schemas.microsoft.com/office/powerpoint/2010/main" val="283362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6/21/2011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David Todd - GEOG 596A</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8634DFA-674E-43A2-836D-778D77068971}" type="slidenum">
              <a:rPr lang="en-US"/>
              <a:pPr>
                <a:defRPr/>
              </a:pPr>
              <a:t>‹#›</a:t>
            </a:fld>
            <a:endParaRPr lang="en-US"/>
          </a:p>
        </p:txBody>
      </p:sp>
    </p:spTree>
    <p:extLst>
      <p:ext uri="{BB962C8B-B14F-4D97-AF65-F5344CB8AC3E}">
        <p14:creationId xmlns:p14="http://schemas.microsoft.com/office/powerpoint/2010/main" val="86429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smtClean="0"/>
              <a:t>6/21/2011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smtClean="0"/>
              <a:t>David Todd - GEOG 596A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E13B360-C519-4186-87DD-D73511627C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r>
              <a:rPr lang="en-US" smtClean="0"/>
              <a:t>6/21/2011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smtClean="0"/>
              <a:t>David Todd - GEOG 596A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E2BDA3FA-504B-41BF-A8F7-7CC1BECEC0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hyperlink" Target="http://www.mtbproject.com/" TargetMode="External"/><Relationship Id="rId13" Type="http://schemas.openxmlformats.org/officeDocument/2006/relationships/hyperlink" Target="http://www.archaeogeek.com/portable-gis.html" TargetMode="External"/><Relationship Id="rId18" Type="http://schemas.openxmlformats.org/officeDocument/2006/relationships/hyperlink" Target="http://www.olson.com/when-to-create-a-mobile-website-vs-a-mobile-app/" TargetMode="External"/><Relationship Id="rId3" Type="http://schemas.openxmlformats.org/officeDocument/2006/relationships/hyperlink" Target="http://www.greenway.org/index.shtml" TargetMode="External"/><Relationship Id="rId7" Type="http://schemas.openxmlformats.org/officeDocument/2006/relationships/hyperlink" Target="http://www.mapbox.com/" TargetMode="External"/><Relationship Id="rId12" Type="http://schemas.openxmlformats.org/officeDocument/2006/relationships/hyperlink" Target="http://www.slideshare.net/reroth" TargetMode="External"/><Relationship Id="rId17" Type="http://schemas.openxmlformats.org/officeDocument/2006/relationships/hyperlink" Target="http://books.google.com/books?id=SSbHUpSk2MsC&amp;pg" TargetMode="External"/><Relationship Id="rId2" Type="http://schemas.openxmlformats.org/officeDocument/2006/relationships/notesSlide" Target="../notesSlides/notesSlide18.xml"/><Relationship Id="rId16" Type="http://schemas.openxmlformats.org/officeDocument/2006/relationships/hyperlink" Target="http://geog.ucsb.edu/~jano/DE2010qp.pdf" TargetMode="External"/><Relationship Id="rId1" Type="http://schemas.openxmlformats.org/officeDocument/2006/relationships/slideLayout" Target="../slideLayouts/slideLayout2.xml"/><Relationship Id="rId6" Type="http://schemas.openxmlformats.org/officeDocument/2006/relationships/hyperlink" Target="http://cartodb.com/" TargetMode="External"/><Relationship Id="rId11" Type="http://schemas.openxmlformats.org/officeDocument/2006/relationships/hyperlink" Target="http://2010.foss4g.org/presentations/3877.pdf" TargetMode="External"/><Relationship Id="rId5" Type="http://schemas.openxmlformats.org/officeDocument/2006/relationships/hyperlink" Target="http://opengeo.org/" TargetMode="External"/><Relationship Id="rId15" Type="http://schemas.openxmlformats.org/officeDocument/2006/relationships/hyperlink" Target="https://speakerdeck.com/crstn/trust-as-a-proxy-measure-for-the-quality-of-vgi-in-the-case-of-osm" TargetMode="External"/><Relationship Id="rId10" Type="http://schemas.openxmlformats.org/officeDocument/2006/relationships/hyperlink" Target="http://www.traillink.com/" TargetMode="External"/><Relationship Id="rId19" Type="http://schemas.openxmlformats.org/officeDocument/2006/relationships/image" Target="../media/image1.gif"/><Relationship Id="rId4" Type="http://schemas.openxmlformats.org/officeDocument/2006/relationships/hyperlink" Target="http://www.greenway.org/aboutalliance.aspx" TargetMode="External"/><Relationship Id="rId9" Type="http://schemas.openxmlformats.org/officeDocument/2006/relationships/hyperlink" Target="http://www.geostories.org/" TargetMode="External"/><Relationship Id="rId14" Type="http://schemas.openxmlformats.org/officeDocument/2006/relationships/hyperlink" Target="http://www.academia.edu/460275/Free_Open_Source_GI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2305050"/>
          </a:xfrm>
        </p:spPr>
        <p:txBody>
          <a:bodyPr/>
          <a:lstStyle/>
          <a:p>
            <a:r>
              <a:rPr lang="en-US" dirty="0" smtClean="0"/>
              <a:t>Creating a Trail Map and Trouble </a:t>
            </a:r>
            <a:r>
              <a:rPr lang="en-US" dirty="0"/>
              <a:t>Reporting System Using Open Source </a:t>
            </a:r>
            <a:r>
              <a:rPr lang="en-US" dirty="0" smtClean="0"/>
              <a:t>Technology</a:t>
            </a:r>
            <a:br>
              <a:rPr lang="en-US" dirty="0" smtClean="0"/>
            </a:br>
            <a:r>
              <a:rPr lang="en-US" sz="2000" dirty="0" smtClean="0"/>
              <a:t> </a:t>
            </a:r>
            <a:r>
              <a:rPr lang="en-US" dirty="0" smtClean="0"/>
              <a:t/>
            </a:r>
            <a:br>
              <a:rPr lang="en-US" dirty="0" smtClean="0"/>
            </a:br>
            <a:r>
              <a:rPr lang="en-US" sz="3200" dirty="0" smtClean="0"/>
              <a:t>Capstone Proposal</a:t>
            </a:r>
            <a:endParaRPr lang="en-US" sz="3200" dirty="0"/>
          </a:p>
        </p:txBody>
      </p:sp>
      <p:sp>
        <p:nvSpPr>
          <p:cNvPr id="3" name="Subtitle 2"/>
          <p:cNvSpPr>
            <a:spLocks noGrp="1"/>
          </p:cNvSpPr>
          <p:nvPr>
            <p:ph type="subTitle" idx="1"/>
          </p:nvPr>
        </p:nvSpPr>
        <p:spPr>
          <a:xfrm>
            <a:off x="76200" y="4267200"/>
            <a:ext cx="5486400" cy="1752600"/>
          </a:xfrm>
        </p:spPr>
        <p:txBody>
          <a:bodyPr>
            <a:normAutofit fontScale="55000" lnSpcReduction="20000"/>
          </a:bodyPr>
          <a:lstStyle/>
          <a:p>
            <a:r>
              <a:rPr lang="en-US" dirty="0" smtClean="0">
                <a:solidFill>
                  <a:schemeClr val="tx1">
                    <a:lumMod val="65000"/>
                    <a:lumOff val="35000"/>
                  </a:schemeClr>
                </a:solidFill>
              </a:rPr>
              <a:t>David Todd</a:t>
            </a:r>
          </a:p>
          <a:p>
            <a:r>
              <a:rPr lang="en-US" dirty="0" smtClean="0">
                <a:solidFill>
                  <a:schemeClr val="tx1">
                    <a:lumMod val="65000"/>
                    <a:lumOff val="35000"/>
                  </a:schemeClr>
                </a:solidFill>
              </a:rPr>
              <a:t>Advisor</a:t>
            </a:r>
            <a:r>
              <a:rPr lang="en-US" dirty="0">
                <a:solidFill>
                  <a:schemeClr val="tx1">
                    <a:lumMod val="65000"/>
                    <a:lumOff val="35000"/>
                  </a:schemeClr>
                </a:solidFill>
              </a:rPr>
              <a:t>: Jan Oliver </a:t>
            </a:r>
            <a:r>
              <a:rPr lang="en-US" dirty="0" smtClean="0">
                <a:solidFill>
                  <a:schemeClr val="tx1">
                    <a:lumMod val="65000"/>
                    <a:lumOff val="35000"/>
                  </a:schemeClr>
                </a:solidFill>
              </a:rPr>
              <a:t>Wallgrün</a:t>
            </a:r>
          </a:p>
          <a:p>
            <a:r>
              <a:rPr lang="en-US" dirty="0">
                <a:solidFill>
                  <a:schemeClr val="tx1">
                    <a:lumMod val="65000"/>
                    <a:lumOff val="35000"/>
                  </a:schemeClr>
                </a:solidFill>
              </a:rPr>
              <a:t>GEOG </a:t>
            </a:r>
            <a:r>
              <a:rPr lang="en-US" dirty="0" smtClean="0">
                <a:solidFill>
                  <a:schemeClr val="tx1">
                    <a:lumMod val="65000"/>
                    <a:lumOff val="35000"/>
                  </a:schemeClr>
                </a:solidFill>
              </a:rPr>
              <a:t>596A: Individual Studies – Peer Review</a:t>
            </a:r>
          </a:p>
          <a:p>
            <a:r>
              <a:rPr lang="en-US" dirty="0" smtClean="0">
                <a:solidFill>
                  <a:schemeClr val="tx1">
                    <a:lumMod val="65000"/>
                    <a:lumOff val="35000"/>
                  </a:schemeClr>
                </a:solidFill>
              </a:rPr>
              <a:t>Fall 2013</a:t>
            </a:r>
          </a:p>
          <a:p>
            <a:endParaRPr lang="en-US" dirty="0">
              <a:solidFill>
                <a:schemeClr val="tx1">
                  <a:lumMod val="65000"/>
                  <a:lumOff val="35000"/>
                </a:schemeClr>
              </a:solidFill>
            </a:endParaRPr>
          </a:p>
          <a:p>
            <a:r>
              <a:rPr lang="en-US" dirty="0" smtClean="0">
                <a:solidFill>
                  <a:schemeClr val="tx1">
                    <a:lumMod val="65000"/>
                    <a:lumOff val="35000"/>
                  </a:schemeClr>
                </a:solidFill>
              </a:rPr>
              <a:t>10/25/2013</a:t>
            </a:r>
            <a:endParaRPr lang="en-US"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pPr>
              <a:defRPr/>
            </a:pPr>
            <a:r>
              <a:rPr lang="en-US" smtClean="0"/>
              <a:t>David Todd - GEOG 596A</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191000"/>
            <a:ext cx="2819400" cy="1766247"/>
          </a:xfrm>
          <a:prstGeom prst="rect">
            <a:avLst/>
          </a:prstGeom>
        </p:spPr>
      </p:pic>
    </p:spTree>
    <p:extLst>
      <p:ext uri="{BB962C8B-B14F-4D97-AF65-F5344CB8AC3E}">
        <p14:creationId xmlns:p14="http://schemas.microsoft.com/office/powerpoint/2010/main" val="1858885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Proposal Research</a:t>
            </a:r>
          </a:p>
        </p:txBody>
      </p:sp>
      <p:sp>
        <p:nvSpPr>
          <p:cNvPr id="6" name="Footer Placeholder 5"/>
          <p:cNvSpPr>
            <a:spLocks noGrp="1"/>
          </p:cNvSpPr>
          <p:nvPr>
            <p:ph type="ftr" sz="quarter" idx="11"/>
          </p:nvPr>
        </p:nvSpPr>
        <p:spPr/>
        <p:txBody>
          <a:bodyPr/>
          <a:lstStyle/>
          <a:p>
            <a:pPr>
              <a:defRPr/>
            </a:pPr>
            <a:r>
              <a:rPr lang="en-US" dirty="0" smtClean="0"/>
              <a:t>David Todd - GEOG 596A</a:t>
            </a:r>
            <a:endParaRPr lang="en-US" dirty="0"/>
          </a:p>
        </p:txBody>
      </p:sp>
      <p:sp>
        <p:nvSpPr>
          <p:cNvPr id="7" name="Content Placeholder 2"/>
          <p:cNvSpPr txBox="1">
            <a:spLocks/>
          </p:cNvSpPr>
          <p:nvPr/>
        </p:nvSpPr>
        <p:spPr bwMode="auto">
          <a:xfrm>
            <a:off x="4324350" y="1798636"/>
            <a:ext cx="44958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Font typeface="Arial" charset="0"/>
              <a:buNone/>
              <a:defRPr/>
            </a:pPr>
            <a:r>
              <a:rPr lang="en-US" sz="2800" dirty="0" smtClean="0"/>
              <a:t>State of the Art:</a:t>
            </a:r>
          </a:p>
          <a:p>
            <a:pPr eaLnBrk="1" fontAlgn="auto" hangingPunct="1">
              <a:spcAft>
                <a:spcPts val="0"/>
              </a:spcAft>
              <a:defRPr/>
            </a:pPr>
            <a:r>
              <a:rPr lang="en-US" sz="2800" dirty="0" smtClean="0"/>
              <a:t>Trail Mapping</a:t>
            </a:r>
          </a:p>
          <a:p>
            <a:pPr lvl="1" eaLnBrk="1" fontAlgn="auto" hangingPunct="1">
              <a:spcAft>
                <a:spcPts val="0"/>
              </a:spcAft>
              <a:defRPr/>
            </a:pPr>
            <a:r>
              <a:rPr lang="en-US" sz="2400" dirty="0" smtClean="0"/>
              <a:t>International Mountain Bike Association (IMBA)</a:t>
            </a:r>
          </a:p>
          <a:p>
            <a:pPr lvl="1" eaLnBrk="1" fontAlgn="auto" hangingPunct="1">
              <a:spcAft>
                <a:spcPts val="0"/>
              </a:spcAft>
              <a:defRPr/>
            </a:pPr>
            <a:r>
              <a:rPr lang="en-US" sz="2400" dirty="0" smtClean="0"/>
              <a:t>National Geographic</a:t>
            </a:r>
          </a:p>
          <a:p>
            <a:pPr lvl="1" eaLnBrk="1" fontAlgn="auto" hangingPunct="1">
              <a:spcAft>
                <a:spcPts val="0"/>
              </a:spcAft>
              <a:defRPr/>
            </a:pPr>
            <a:r>
              <a:rPr lang="en-US" sz="2400" dirty="0" smtClean="0"/>
              <a:t>Rails-to-Trails Conservancy</a:t>
            </a:r>
            <a:endParaRPr lang="en-US" sz="2400" dirty="0"/>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9" t="10412" r="3693" b="5784"/>
          <a:stretch/>
        </p:blipFill>
        <p:spPr bwMode="auto">
          <a:xfrm>
            <a:off x="434037" y="1752600"/>
            <a:ext cx="2468318" cy="1676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96" t="11696" r="3810" b="3728"/>
          <a:stretch/>
        </p:blipFill>
        <p:spPr bwMode="auto">
          <a:xfrm>
            <a:off x="891237" y="2962699"/>
            <a:ext cx="2461563" cy="171794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9"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424637" y="4419600"/>
            <a:ext cx="2461563" cy="175826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Tree>
    <p:extLst>
      <p:ext uri="{BB962C8B-B14F-4D97-AF65-F5344CB8AC3E}">
        <p14:creationId xmlns:p14="http://schemas.microsoft.com/office/powerpoint/2010/main" val="354373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Proposal Research</a:t>
            </a:r>
          </a:p>
        </p:txBody>
      </p:sp>
      <p:sp>
        <p:nvSpPr>
          <p:cNvPr id="6" name="Footer Placeholder 5"/>
          <p:cNvSpPr>
            <a:spLocks noGrp="1"/>
          </p:cNvSpPr>
          <p:nvPr>
            <p:ph type="ftr" sz="quarter" idx="11"/>
          </p:nvPr>
        </p:nvSpPr>
        <p:spPr/>
        <p:txBody>
          <a:bodyPr/>
          <a:lstStyle/>
          <a:p>
            <a:pPr>
              <a:defRPr/>
            </a:pPr>
            <a:r>
              <a:rPr lang="en-US" dirty="0" smtClean="0"/>
              <a:t>David Todd - GEOG 596A</a:t>
            </a:r>
            <a:endParaRPr lang="en-US" dirty="0"/>
          </a:p>
        </p:txBody>
      </p:sp>
      <p:sp>
        <p:nvSpPr>
          <p:cNvPr id="7" name="Content Placeholder 2"/>
          <p:cNvSpPr txBox="1">
            <a:spLocks/>
          </p:cNvSpPr>
          <p:nvPr/>
        </p:nvSpPr>
        <p:spPr bwMode="auto">
          <a:xfrm>
            <a:off x="4324350" y="1798636"/>
            <a:ext cx="44958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Font typeface="Arial" charset="0"/>
              <a:buNone/>
              <a:defRPr/>
            </a:pPr>
            <a:r>
              <a:rPr lang="en-US" sz="2800" dirty="0" smtClean="0"/>
              <a:t>State of the Art:</a:t>
            </a:r>
          </a:p>
          <a:p>
            <a:pPr eaLnBrk="1" fontAlgn="auto" hangingPunct="1">
              <a:spcAft>
                <a:spcPts val="0"/>
              </a:spcAft>
              <a:defRPr/>
            </a:pPr>
            <a:r>
              <a:rPr lang="en-US" sz="2800" dirty="0" smtClean="0"/>
              <a:t>Trail Status</a:t>
            </a:r>
          </a:p>
          <a:p>
            <a:pPr lvl="1" eaLnBrk="1" fontAlgn="auto" hangingPunct="1">
              <a:spcAft>
                <a:spcPts val="0"/>
              </a:spcAft>
              <a:defRPr/>
            </a:pPr>
            <a:r>
              <a:rPr lang="en-US" sz="2400" dirty="0" smtClean="0"/>
              <a:t>Appalachian Trail Conservancy</a:t>
            </a:r>
          </a:p>
          <a:p>
            <a:pPr eaLnBrk="1" fontAlgn="auto" hangingPunct="1">
              <a:spcAft>
                <a:spcPts val="0"/>
              </a:spcAft>
              <a:defRPr/>
            </a:pPr>
            <a:r>
              <a:rPr lang="en-US" sz="2800" dirty="0" smtClean="0"/>
              <a:t>Trouble Reporting</a:t>
            </a:r>
          </a:p>
          <a:p>
            <a:pPr lvl="1" eaLnBrk="1" fontAlgn="auto" hangingPunct="1">
              <a:spcAft>
                <a:spcPts val="0"/>
              </a:spcAft>
              <a:defRPr/>
            </a:pPr>
            <a:r>
              <a:rPr lang="en-US" sz="2400" dirty="0" smtClean="0"/>
              <a:t>New York – New Jersey Trail Conference</a:t>
            </a:r>
          </a:p>
          <a:p>
            <a:pPr lvl="1" eaLnBrk="1" fontAlgn="auto" hangingPunct="1">
              <a:spcAft>
                <a:spcPts val="0"/>
              </a:spcAft>
              <a:defRPr/>
            </a:pPr>
            <a:r>
              <a:rPr lang="en-US" sz="2400" dirty="0" smtClean="0"/>
              <a:t>Fairfax County, Virginia</a:t>
            </a:r>
          </a:p>
          <a:p>
            <a:pPr lvl="1" eaLnBrk="1" fontAlgn="auto" hangingPunct="1">
              <a:spcAft>
                <a:spcPts val="0"/>
              </a:spcAft>
              <a:defRPr/>
            </a:pPr>
            <a:r>
              <a:rPr lang="en-US" sz="2400" dirty="0" smtClean="0"/>
              <a:t>Seneca Trail</a:t>
            </a:r>
          </a:p>
          <a:p>
            <a:pPr lvl="1" eaLnBrk="1" fontAlgn="auto" hangingPunct="1">
              <a:spcAft>
                <a:spcPts val="0"/>
              </a:spcAft>
              <a:defRPr/>
            </a:pPr>
            <a:endParaRPr lang="en-US" sz="2400"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52400" y="1581774"/>
            <a:ext cx="2667000" cy="184722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23120" y="2590800"/>
            <a:ext cx="2634040" cy="197410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914400" y="3810000"/>
            <a:ext cx="2590800" cy="159221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328360" y="4749438"/>
            <a:ext cx="2659662" cy="16126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Tree>
    <p:extLst>
      <p:ext uri="{BB962C8B-B14F-4D97-AF65-F5344CB8AC3E}">
        <p14:creationId xmlns:p14="http://schemas.microsoft.com/office/powerpoint/2010/main" val="358406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324349" y="1874836"/>
            <a:ext cx="4819651" cy="460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r>
              <a:rPr lang="en-US" sz="2800" dirty="0" smtClean="0"/>
              <a:t>What is open source and why choose it?</a:t>
            </a:r>
          </a:p>
          <a:p>
            <a:pPr lvl="1" eaLnBrk="1" fontAlgn="auto" hangingPunct="1">
              <a:spcAft>
                <a:spcPts val="0"/>
              </a:spcAft>
              <a:defRPr/>
            </a:pPr>
            <a:r>
              <a:rPr lang="en-US" sz="2400" dirty="0" smtClean="0"/>
              <a:t>Hardware, Software, FOSS4G</a:t>
            </a:r>
          </a:p>
          <a:p>
            <a:pPr eaLnBrk="1" fontAlgn="auto" hangingPunct="1">
              <a:spcAft>
                <a:spcPts val="0"/>
              </a:spcAft>
              <a:defRPr/>
            </a:pPr>
            <a:r>
              <a:rPr lang="en-US" sz="2800" dirty="0" smtClean="0"/>
              <a:t>What is volunteered geographic information (VGI)?</a:t>
            </a:r>
          </a:p>
          <a:p>
            <a:pPr lvl="1" eaLnBrk="1" fontAlgn="auto" hangingPunct="1">
              <a:spcAft>
                <a:spcPts val="0"/>
              </a:spcAft>
              <a:defRPr/>
            </a:pPr>
            <a:r>
              <a:rPr lang="en-US" sz="2400" dirty="0" smtClean="0"/>
              <a:t>How is it used?</a:t>
            </a:r>
          </a:p>
          <a:p>
            <a:pPr lvl="1" eaLnBrk="1" fontAlgn="auto" hangingPunct="1">
              <a:spcAft>
                <a:spcPts val="0"/>
              </a:spcAft>
              <a:defRPr/>
            </a:pPr>
            <a:r>
              <a:rPr lang="en-US" sz="2400" dirty="0" smtClean="0"/>
              <a:t>Is it trustworthy?</a:t>
            </a:r>
          </a:p>
          <a:p>
            <a:pPr lvl="1" eaLnBrk="1" fontAlgn="auto" hangingPunct="1">
              <a:spcAft>
                <a:spcPts val="0"/>
              </a:spcAft>
              <a:defRPr/>
            </a:pPr>
            <a:r>
              <a:rPr lang="en-US" sz="2400" dirty="0" smtClean="0"/>
              <a:t>Why is it important?</a:t>
            </a:r>
          </a:p>
        </p:txBody>
      </p:sp>
      <p:sp>
        <p:nvSpPr>
          <p:cNvPr id="5122" name="Title 1"/>
          <p:cNvSpPr>
            <a:spLocks noGrp="1"/>
          </p:cNvSpPr>
          <p:nvPr>
            <p:ph type="title"/>
          </p:nvPr>
        </p:nvSpPr>
        <p:spPr/>
        <p:txBody>
          <a:bodyPr/>
          <a:lstStyle/>
          <a:p>
            <a:pPr eaLnBrk="1" hangingPunct="1"/>
            <a:r>
              <a:rPr lang="en-US" dirty="0" smtClean="0"/>
              <a:t>Proposal Research</a:t>
            </a:r>
          </a:p>
        </p:txBody>
      </p:sp>
      <p:sp>
        <p:nvSpPr>
          <p:cNvPr id="6" name="Footer Placeholder 5"/>
          <p:cNvSpPr>
            <a:spLocks noGrp="1"/>
          </p:cNvSpPr>
          <p:nvPr>
            <p:ph type="ftr" sz="quarter" idx="11"/>
          </p:nvPr>
        </p:nvSpPr>
        <p:spPr/>
        <p:txBody>
          <a:bodyPr/>
          <a:lstStyle/>
          <a:p>
            <a:pPr>
              <a:defRPr/>
            </a:pPr>
            <a:r>
              <a:rPr lang="en-US" dirty="0" smtClean="0"/>
              <a:t>David Todd - GEOG 596A</a:t>
            </a:r>
            <a:endParaRPr lang="en-US" dirty="0"/>
          </a:p>
        </p:txBody>
      </p:sp>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99241"/>
            <a:ext cx="1290885" cy="137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http://wiki.openstreetmap.org/w/images/thumb/7/79/Osmdbstats1_users.png/800px-Osmdbstats1_us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684" y="4572000"/>
            <a:ext cx="2158316" cy="152431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upload.wikimedia.org/wikipedia/commons/thumb/8/87/Arduino_Logo.svg/720px-Arduino_Logo.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405" y="1850717"/>
            <a:ext cx="1535339" cy="10448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anym.de/wp-content/uploads/2013/08/RaspberryPi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7805" y="1730635"/>
            <a:ext cx="1123595" cy="11649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media.directionsmedia.net/directionsmag/channels/pressreleases/OpenGeoLogo-1000x249_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2684" y="3640455"/>
            <a:ext cx="2082116" cy="51844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telecom-valley.fr/sites/default/files/images/OSM%20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404" y="4763613"/>
            <a:ext cx="1535339" cy="12561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Tree>
    <p:extLst>
      <p:ext uri="{BB962C8B-B14F-4D97-AF65-F5344CB8AC3E}">
        <p14:creationId xmlns:p14="http://schemas.microsoft.com/office/powerpoint/2010/main" val="1681260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Proposed Methodology</a:t>
            </a:r>
          </a:p>
        </p:txBody>
      </p:sp>
      <p:sp>
        <p:nvSpPr>
          <p:cNvPr id="6" name="Footer Placeholder 5"/>
          <p:cNvSpPr>
            <a:spLocks noGrp="1"/>
          </p:cNvSpPr>
          <p:nvPr>
            <p:ph type="ftr" sz="quarter" idx="11"/>
          </p:nvPr>
        </p:nvSpPr>
        <p:spPr/>
        <p:txBody>
          <a:bodyPr/>
          <a:lstStyle/>
          <a:p>
            <a:pPr>
              <a:defRPr/>
            </a:pPr>
            <a:r>
              <a:rPr lang="en-US" dirty="0" smtClean="0"/>
              <a:t>David Todd - GEOG 596A</a:t>
            </a:r>
            <a:endParaRPr lang="en-US" dirty="0"/>
          </a:p>
        </p:txBody>
      </p:sp>
      <p:sp>
        <p:nvSpPr>
          <p:cNvPr id="5" name="Content Placeholder 2"/>
          <p:cNvSpPr txBox="1">
            <a:spLocks/>
          </p:cNvSpPr>
          <p:nvPr/>
        </p:nvSpPr>
        <p:spPr bwMode="auto">
          <a:xfrm>
            <a:off x="5029200" y="2286000"/>
            <a:ext cx="411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sz="2800" dirty="0" smtClean="0"/>
              <a:t>Phase 1:</a:t>
            </a:r>
          </a:p>
          <a:p>
            <a:pPr eaLnBrk="1" fontAlgn="auto" hangingPunct="1">
              <a:spcAft>
                <a:spcPts val="0"/>
              </a:spcAft>
              <a:defRPr/>
            </a:pPr>
            <a:r>
              <a:rPr lang="en-US" sz="2800" dirty="0" smtClean="0"/>
              <a:t>Data</a:t>
            </a:r>
          </a:p>
          <a:p>
            <a:pPr lvl="1" eaLnBrk="1" fontAlgn="auto" hangingPunct="1">
              <a:spcAft>
                <a:spcPts val="0"/>
              </a:spcAft>
              <a:defRPr/>
            </a:pPr>
            <a:r>
              <a:rPr lang="en-US" sz="2400" dirty="0" smtClean="0"/>
              <a:t>Obtain, convert, clean</a:t>
            </a:r>
          </a:p>
          <a:p>
            <a:pPr eaLnBrk="1" fontAlgn="auto" hangingPunct="1">
              <a:spcAft>
                <a:spcPts val="0"/>
              </a:spcAft>
              <a:defRPr/>
            </a:pPr>
            <a:r>
              <a:rPr lang="en-US" sz="2800" dirty="0" smtClean="0"/>
              <a:t>GIS</a:t>
            </a:r>
          </a:p>
          <a:p>
            <a:pPr lvl="1" eaLnBrk="1" fontAlgn="auto" hangingPunct="1">
              <a:spcAft>
                <a:spcPts val="0"/>
              </a:spcAft>
              <a:defRPr/>
            </a:pPr>
            <a:r>
              <a:rPr lang="en-US" sz="2400" dirty="0" smtClean="0"/>
              <a:t>Open source/cloud based</a:t>
            </a:r>
          </a:p>
          <a:p>
            <a:pPr lvl="1" eaLnBrk="1" fontAlgn="auto" hangingPunct="1">
              <a:spcAft>
                <a:spcPts val="0"/>
              </a:spcAft>
              <a:defRPr/>
            </a:pPr>
            <a:r>
              <a:rPr lang="en-US" sz="2400" dirty="0" smtClean="0"/>
              <a:t>Templates for map visualization</a:t>
            </a:r>
          </a:p>
          <a:p>
            <a:pPr lvl="1" eaLnBrk="1" fontAlgn="auto" hangingPunct="1">
              <a:spcAft>
                <a:spcPts val="0"/>
              </a:spcAft>
              <a:defRPr/>
            </a:pPr>
            <a:endParaRPr lang="en-US" sz="2400" dirty="0" smtClean="0"/>
          </a:p>
        </p:txBody>
      </p:sp>
      <p:pic>
        <p:nvPicPr>
          <p:cNvPr id="6146" name="Picture 2" descr="http://cartodb.s3.amazonaws.com/static/logos_full_cartodb_d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02" y="3795251"/>
            <a:ext cx="5211098" cy="26055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en/b/b1/Keyhole_Markup_Langu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tromboli.informatik.uni-freiburg.de/student-projects/benjamin+maria/images/file-icon-cs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830166"/>
            <a:ext cx="1994354" cy="20560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Tree>
    <p:extLst>
      <p:ext uri="{BB962C8B-B14F-4D97-AF65-F5344CB8AC3E}">
        <p14:creationId xmlns:p14="http://schemas.microsoft.com/office/powerpoint/2010/main" val="807194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Proposed Methodology</a:t>
            </a:r>
          </a:p>
        </p:txBody>
      </p:sp>
      <p:sp>
        <p:nvSpPr>
          <p:cNvPr id="6" name="Footer Placeholder 5"/>
          <p:cNvSpPr>
            <a:spLocks noGrp="1"/>
          </p:cNvSpPr>
          <p:nvPr>
            <p:ph type="ftr" sz="quarter" idx="11"/>
          </p:nvPr>
        </p:nvSpPr>
        <p:spPr/>
        <p:txBody>
          <a:bodyPr/>
          <a:lstStyle/>
          <a:p>
            <a:pPr>
              <a:defRPr/>
            </a:pPr>
            <a:r>
              <a:rPr lang="en-US" dirty="0" smtClean="0"/>
              <a:t>David Todd - GEOG 596A</a:t>
            </a:r>
            <a:endParaRPr lang="en-US" dirty="0"/>
          </a:p>
        </p:txBody>
      </p:sp>
      <p:pic>
        <p:nvPicPr>
          <p:cNvPr id="6152" name="Picture 8" descr="http://akraya.com/wp-content/uploads/2013/07/web-trifecta_html5_css3_js-stri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793" y="2590800"/>
            <a:ext cx="3137407" cy="18383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
        <p:nvSpPr>
          <p:cNvPr id="11" name="Content Placeholder 2"/>
          <p:cNvSpPr txBox="1">
            <a:spLocks/>
          </p:cNvSpPr>
          <p:nvPr/>
        </p:nvSpPr>
        <p:spPr bwMode="auto">
          <a:xfrm>
            <a:off x="5257800" y="2551001"/>
            <a:ext cx="3886199" cy="377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sz="2800" dirty="0" smtClean="0"/>
              <a:t>Phase 2:</a:t>
            </a:r>
          </a:p>
          <a:p>
            <a:pPr eaLnBrk="1" fontAlgn="auto" hangingPunct="1">
              <a:spcAft>
                <a:spcPts val="0"/>
              </a:spcAft>
              <a:defRPr/>
            </a:pPr>
            <a:r>
              <a:rPr lang="en-US" sz="2800" dirty="0" smtClean="0"/>
              <a:t>Testing/peer </a:t>
            </a:r>
            <a:r>
              <a:rPr lang="en-US" sz="2800" dirty="0"/>
              <a:t>r</a:t>
            </a:r>
            <a:r>
              <a:rPr lang="en-US" sz="2800" dirty="0" smtClean="0"/>
              <a:t>eview (1)</a:t>
            </a:r>
          </a:p>
          <a:p>
            <a:pPr lvl="1" eaLnBrk="1" fontAlgn="auto" hangingPunct="1">
              <a:spcAft>
                <a:spcPts val="0"/>
              </a:spcAft>
              <a:defRPr/>
            </a:pPr>
            <a:r>
              <a:rPr lang="en-US" sz="2000" dirty="0" smtClean="0"/>
              <a:t>Trail users and trail liaisons</a:t>
            </a:r>
            <a:endParaRPr lang="en-US" sz="2000" dirty="0"/>
          </a:p>
          <a:p>
            <a:pPr eaLnBrk="1" fontAlgn="auto" hangingPunct="1">
              <a:spcAft>
                <a:spcPts val="0"/>
              </a:spcAft>
              <a:defRPr/>
            </a:pPr>
            <a:r>
              <a:rPr lang="en-US" sz="2800" dirty="0"/>
              <a:t>Trouble </a:t>
            </a:r>
            <a:r>
              <a:rPr lang="en-US" sz="2800" dirty="0" smtClean="0"/>
              <a:t>reporting</a:t>
            </a:r>
          </a:p>
          <a:p>
            <a:pPr lvl="1" eaLnBrk="1" fontAlgn="auto" hangingPunct="1">
              <a:spcAft>
                <a:spcPts val="0"/>
              </a:spcAft>
              <a:defRPr/>
            </a:pPr>
            <a:r>
              <a:rPr lang="en-US" sz="2400" dirty="0"/>
              <a:t>Location, location, location!</a:t>
            </a:r>
          </a:p>
          <a:p>
            <a:pPr lvl="1" eaLnBrk="1" fontAlgn="auto" hangingPunct="1">
              <a:spcAft>
                <a:spcPts val="0"/>
              </a:spcAft>
              <a:defRPr/>
            </a:pPr>
            <a:r>
              <a:rPr lang="en-US" sz="2400" dirty="0" smtClean="0"/>
              <a:t>Build with JavaScript</a:t>
            </a:r>
          </a:p>
          <a:p>
            <a:pPr eaLnBrk="1" fontAlgn="auto" hangingPunct="1">
              <a:spcAft>
                <a:spcPts val="0"/>
              </a:spcAft>
              <a:defRPr/>
            </a:pPr>
            <a:r>
              <a:rPr lang="en-US" sz="2800" dirty="0" smtClean="0"/>
              <a:t>Testing/peer </a:t>
            </a:r>
            <a:r>
              <a:rPr lang="en-US" sz="2800" dirty="0"/>
              <a:t>r</a:t>
            </a:r>
            <a:r>
              <a:rPr lang="en-US" sz="2800" dirty="0" smtClean="0"/>
              <a:t>eview (2</a:t>
            </a:r>
            <a:r>
              <a:rPr lang="en-US" sz="2800" dirty="0"/>
              <a:t>)</a:t>
            </a:r>
          </a:p>
        </p:txBody>
      </p:sp>
      <p:pic>
        <p:nvPicPr>
          <p:cNvPr id="1028" name="Picture 4" descr="http://cartodb.s3.amazonaws.com/static/logos_full_cartodb_l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4757737" cy="23788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543365" y="4460543"/>
            <a:ext cx="4409635" cy="181320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404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Proposed Methodology</a:t>
            </a:r>
          </a:p>
        </p:txBody>
      </p:sp>
      <p:sp>
        <p:nvSpPr>
          <p:cNvPr id="6" name="Footer Placeholder 5"/>
          <p:cNvSpPr>
            <a:spLocks noGrp="1"/>
          </p:cNvSpPr>
          <p:nvPr>
            <p:ph type="ftr" sz="quarter" idx="11"/>
          </p:nvPr>
        </p:nvSpPr>
        <p:spPr/>
        <p:txBody>
          <a:bodyPr/>
          <a:lstStyle/>
          <a:p>
            <a:pPr>
              <a:defRPr/>
            </a:pPr>
            <a:r>
              <a:rPr lang="en-US" dirty="0" smtClean="0"/>
              <a:t>David Todd - GEOG 596A</a:t>
            </a:r>
            <a:endParaRPr lang="en-US" dirty="0"/>
          </a:p>
        </p:txBody>
      </p:sp>
      <p:pic>
        <p:nvPicPr>
          <p:cNvPr id="6146" name="Picture 2" descr="http://cartodb.s3.amazonaws.com/static/logos_full_cartodb_d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3903406" cy="19517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en/b/b1/Keyhole_Markup_Langu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086" y="1676400"/>
            <a:ext cx="1001714" cy="100171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tromboli.informatik.uni-freiburg.de/student-projects/benjamin+maria/images/file-icon-cs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337" y="1752600"/>
            <a:ext cx="971663" cy="100171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akraya.com/wp-content/uploads/2013/07/web-trifecta_html5_css3_js-stric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3297" y="3962400"/>
            <a:ext cx="221081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i1-news.softpedia-static.com/images/news2/Amazon-Updates-Linux-Machine-Image-for-EC2-2.png?13503023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77382"/>
            <a:ext cx="2656759" cy="10948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
        <p:nvSpPr>
          <p:cNvPr id="11" name="Content Placeholder 2"/>
          <p:cNvSpPr txBox="1">
            <a:spLocks/>
          </p:cNvSpPr>
          <p:nvPr/>
        </p:nvSpPr>
        <p:spPr bwMode="auto">
          <a:xfrm>
            <a:off x="4495800" y="2551001"/>
            <a:ext cx="4648199" cy="307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sz="2800" dirty="0"/>
              <a:t>Phase 3:</a:t>
            </a:r>
          </a:p>
          <a:p>
            <a:pPr eaLnBrk="1" fontAlgn="auto" hangingPunct="1">
              <a:spcAft>
                <a:spcPts val="0"/>
              </a:spcAft>
              <a:defRPr/>
            </a:pPr>
            <a:r>
              <a:rPr lang="en-US" sz="2800" dirty="0"/>
              <a:t>Single </a:t>
            </a:r>
            <a:r>
              <a:rPr lang="en-US" sz="2800" dirty="0" smtClean="0"/>
              <a:t>Install</a:t>
            </a:r>
          </a:p>
          <a:p>
            <a:pPr lvl="1" eaLnBrk="1" fontAlgn="auto" hangingPunct="1">
              <a:spcAft>
                <a:spcPts val="0"/>
              </a:spcAft>
              <a:defRPr/>
            </a:pPr>
            <a:r>
              <a:rPr lang="en-US" sz="2400" dirty="0" smtClean="0"/>
              <a:t>Amazon Machine Image (AMI)</a:t>
            </a:r>
            <a:endParaRPr lang="en-US" sz="2400" dirty="0"/>
          </a:p>
          <a:p>
            <a:pPr eaLnBrk="1" fontAlgn="auto" hangingPunct="1">
              <a:spcAft>
                <a:spcPts val="0"/>
              </a:spcAft>
              <a:defRPr/>
            </a:pPr>
            <a:r>
              <a:rPr lang="en-US" sz="2800" dirty="0"/>
              <a:t>Testing/Peer Review (Final</a:t>
            </a:r>
            <a:r>
              <a:rPr lang="en-US" sz="2800" dirty="0" smtClean="0"/>
              <a:t>)</a:t>
            </a:r>
          </a:p>
          <a:p>
            <a:pPr lvl="1" eaLnBrk="1" fontAlgn="auto" hangingPunct="1">
              <a:spcAft>
                <a:spcPts val="0"/>
              </a:spcAft>
              <a:defRPr/>
            </a:pPr>
            <a:r>
              <a:rPr lang="en-US" sz="2400" dirty="0" smtClean="0"/>
              <a:t>End to end testing</a:t>
            </a:r>
            <a:endParaRPr lang="en-US" sz="2400" dirty="0"/>
          </a:p>
        </p:txBody>
      </p:sp>
    </p:spTree>
    <p:extLst>
      <p:ext uri="{BB962C8B-B14F-4D97-AF65-F5344CB8AC3E}">
        <p14:creationId xmlns:p14="http://schemas.microsoft.com/office/powerpoint/2010/main" val="2660404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Anticipated Results</a:t>
            </a:r>
          </a:p>
        </p:txBody>
      </p:sp>
      <p:sp>
        <p:nvSpPr>
          <p:cNvPr id="6" name="Footer Placeholder 5"/>
          <p:cNvSpPr>
            <a:spLocks noGrp="1"/>
          </p:cNvSpPr>
          <p:nvPr>
            <p:ph type="ftr" sz="quarter" idx="11"/>
          </p:nvPr>
        </p:nvSpPr>
        <p:spPr/>
        <p:txBody>
          <a:bodyPr/>
          <a:lstStyle/>
          <a:p>
            <a:pPr>
              <a:defRPr/>
            </a:pPr>
            <a:r>
              <a:rPr lang="en-US" dirty="0" smtClean="0"/>
              <a:t>David Todd - GEOG 596A</a:t>
            </a:r>
            <a:endParaRPr lang="en-US" dirty="0"/>
          </a:p>
        </p:txBody>
      </p:sp>
      <p:sp>
        <p:nvSpPr>
          <p:cNvPr id="7" name="Content Placeholder 2"/>
          <p:cNvSpPr txBox="1">
            <a:spLocks/>
          </p:cNvSpPr>
          <p:nvPr/>
        </p:nvSpPr>
        <p:spPr bwMode="auto">
          <a:xfrm>
            <a:off x="4343400" y="1798637"/>
            <a:ext cx="4800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r>
              <a:rPr lang="en-US" sz="2800" dirty="0" smtClean="0"/>
              <a:t>Open source GIS that is easy to reproduce</a:t>
            </a:r>
          </a:p>
          <a:p>
            <a:pPr eaLnBrk="1" fontAlgn="auto" hangingPunct="1">
              <a:spcAft>
                <a:spcPts val="0"/>
              </a:spcAft>
              <a:defRPr/>
            </a:pPr>
            <a:r>
              <a:rPr lang="en-US" sz="2800" dirty="0" smtClean="0"/>
              <a:t>Easy trail administration for trail liaisons</a:t>
            </a:r>
          </a:p>
          <a:p>
            <a:pPr eaLnBrk="1" fontAlgn="auto" hangingPunct="1">
              <a:spcAft>
                <a:spcPts val="0"/>
              </a:spcAft>
              <a:defRPr/>
            </a:pPr>
            <a:r>
              <a:rPr lang="en-US" sz="2800" dirty="0" smtClean="0"/>
              <a:t>Intuitive web maps for trail users available anywhere, anytime</a:t>
            </a:r>
          </a:p>
          <a:p>
            <a:pPr eaLnBrk="1" fontAlgn="auto" hangingPunct="1">
              <a:spcAft>
                <a:spcPts val="0"/>
              </a:spcAft>
              <a:defRPr/>
            </a:pPr>
            <a:r>
              <a:rPr lang="en-US" sz="2800" dirty="0" smtClean="0"/>
              <a:t>Ability for trail users to report trail issues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13" y="4191001"/>
            <a:ext cx="2171097" cy="205739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413" y="1524000"/>
            <a:ext cx="3823387" cy="24194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1" y="4191001"/>
            <a:ext cx="1371599" cy="2057399"/>
          </a:xfrm>
          <a:prstGeom prst="rect">
            <a:avLst/>
          </a:prstGeom>
          <a:ln w="25400">
            <a:solidFill>
              <a:schemeClr val="tx1"/>
            </a:solidFill>
          </a:ln>
        </p:spPr>
      </p:pic>
    </p:spTree>
    <p:extLst>
      <p:ext uri="{BB962C8B-B14F-4D97-AF65-F5344CB8AC3E}">
        <p14:creationId xmlns:p14="http://schemas.microsoft.com/office/powerpoint/2010/main" val="2688441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Project Timeline</a:t>
            </a:r>
          </a:p>
        </p:txBody>
      </p:sp>
      <p:sp>
        <p:nvSpPr>
          <p:cNvPr id="3" name="Content Placeholder 2"/>
          <p:cNvSpPr>
            <a:spLocks noGrp="1"/>
          </p:cNvSpPr>
          <p:nvPr>
            <p:ph idx="1"/>
          </p:nvPr>
        </p:nvSpPr>
        <p:spPr>
          <a:xfrm>
            <a:off x="3886200" y="1600200"/>
            <a:ext cx="4800600" cy="4525963"/>
          </a:xfrm>
        </p:spPr>
        <p:txBody>
          <a:bodyPr rtlCol="0">
            <a:noAutofit/>
          </a:bodyPr>
          <a:lstStyle/>
          <a:p>
            <a:pPr eaLnBrk="1" fontAlgn="auto" hangingPunct="1">
              <a:spcAft>
                <a:spcPts val="0"/>
              </a:spcAft>
              <a:defRPr/>
            </a:pPr>
            <a:r>
              <a:rPr lang="en-US" sz="2000" dirty="0" smtClean="0"/>
              <a:t>October &amp; November 2013:</a:t>
            </a:r>
          </a:p>
          <a:p>
            <a:pPr lvl="1" eaLnBrk="1" fontAlgn="auto" hangingPunct="1">
              <a:spcAft>
                <a:spcPts val="0"/>
              </a:spcAft>
              <a:defRPr/>
            </a:pPr>
            <a:r>
              <a:rPr lang="en-US" sz="1600" dirty="0" smtClean="0"/>
              <a:t>Data/GIS (6 weeks)</a:t>
            </a:r>
            <a:endParaRPr lang="en-US" sz="1600" dirty="0"/>
          </a:p>
          <a:p>
            <a:pPr eaLnBrk="1" fontAlgn="auto" hangingPunct="1">
              <a:spcAft>
                <a:spcPts val="0"/>
              </a:spcAft>
              <a:defRPr/>
            </a:pPr>
            <a:r>
              <a:rPr lang="en-US" sz="2000" dirty="0" smtClean="0"/>
              <a:t>November &amp; December 2013:</a:t>
            </a:r>
          </a:p>
          <a:p>
            <a:pPr lvl="1" eaLnBrk="1" fontAlgn="auto" hangingPunct="1">
              <a:spcAft>
                <a:spcPts val="0"/>
              </a:spcAft>
              <a:defRPr/>
            </a:pPr>
            <a:r>
              <a:rPr lang="en-US" sz="1600" dirty="0" smtClean="0"/>
              <a:t>Testing/Peer Review 1 (1 week)</a:t>
            </a:r>
            <a:endParaRPr lang="en-US" sz="1600" dirty="0"/>
          </a:p>
          <a:p>
            <a:pPr lvl="1" eaLnBrk="1" fontAlgn="auto" hangingPunct="1">
              <a:spcAft>
                <a:spcPts val="0"/>
              </a:spcAft>
              <a:defRPr/>
            </a:pPr>
            <a:r>
              <a:rPr lang="en-US" sz="1600" dirty="0" smtClean="0"/>
              <a:t>Trouble Reporting (5 weeks)</a:t>
            </a:r>
            <a:endParaRPr lang="en-US" sz="1600" dirty="0"/>
          </a:p>
          <a:p>
            <a:pPr eaLnBrk="1" fontAlgn="auto" hangingPunct="1">
              <a:spcAft>
                <a:spcPts val="0"/>
              </a:spcAft>
              <a:defRPr/>
            </a:pPr>
            <a:r>
              <a:rPr lang="en-US" sz="2000" dirty="0" smtClean="0"/>
              <a:t>January 2014:</a:t>
            </a:r>
          </a:p>
          <a:p>
            <a:pPr lvl="1" eaLnBrk="1" fontAlgn="auto" hangingPunct="1">
              <a:spcAft>
                <a:spcPts val="0"/>
              </a:spcAft>
              <a:defRPr/>
            </a:pPr>
            <a:r>
              <a:rPr lang="en-US" sz="1600" dirty="0" smtClean="0"/>
              <a:t>Testing/Peer </a:t>
            </a:r>
            <a:r>
              <a:rPr lang="en-US" sz="1600" dirty="0"/>
              <a:t>R</a:t>
            </a:r>
            <a:r>
              <a:rPr lang="en-US" sz="1600" dirty="0" smtClean="0"/>
              <a:t>eview 2 (1 week)</a:t>
            </a:r>
          </a:p>
          <a:p>
            <a:pPr eaLnBrk="1" fontAlgn="auto" hangingPunct="1">
              <a:spcAft>
                <a:spcPts val="0"/>
              </a:spcAft>
              <a:defRPr/>
            </a:pPr>
            <a:r>
              <a:rPr lang="en-US" sz="2000" dirty="0" smtClean="0"/>
              <a:t>January &amp; February 2014:</a:t>
            </a:r>
          </a:p>
          <a:p>
            <a:pPr lvl="1" eaLnBrk="1" fontAlgn="auto" hangingPunct="1">
              <a:spcAft>
                <a:spcPts val="0"/>
              </a:spcAft>
              <a:defRPr/>
            </a:pPr>
            <a:r>
              <a:rPr lang="en-US" sz="1600" dirty="0" smtClean="0"/>
              <a:t>Single Install (6 weeks)</a:t>
            </a:r>
          </a:p>
          <a:p>
            <a:pPr eaLnBrk="1" fontAlgn="auto" hangingPunct="1">
              <a:spcAft>
                <a:spcPts val="0"/>
              </a:spcAft>
              <a:defRPr/>
            </a:pPr>
            <a:r>
              <a:rPr lang="en-US" sz="2000" dirty="0" smtClean="0"/>
              <a:t>March 2014:</a:t>
            </a:r>
          </a:p>
          <a:p>
            <a:pPr lvl="1" eaLnBrk="1" fontAlgn="auto" hangingPunct="1">
              <a:spcAft>
                <a:spcPts val="0"/>
              </a:spcAft>
              <a:defRPr/>
            </a:pPr>
            <a:r>
              <a:rPr lang="en-US" sz="1600" dirty="0" smtClean="0"/>
              <a:t>Final Testing/Peer Review (2 weeks)</a:t>
            </a:r>
          </a:p>
          <a:p>
            <a:pPr eaLnBrk="1" fontAlgn="auto" hangingPunct="1">
              <a:spcAft>
                <a:spcPts val="0"/>
              </a:spcAft>
              <a:defRPr/>
            </a:pPr>
            <a:r>
              <a:rPr lang="en-US" sz="2000" dirty="0" smtClean="0"/>
              <a:t>February, April or July 2014:</a:t>
            </a:r>
          </a:p>
          <a:p>
            <a:pPr lvl="1" eaLnBrk="1" fontAlgn="auto" hangingPunct="1">
              <a:spcAft>
                <a:spcPts val="0"/>
              </a:spcAft>
              <a:defRPr/>
            </a:pPr>
            <a:r>
              <a:rPr lang="en-US" sz="1600" dirty="0" smtClean="0"/>
              <a:t>Project presentation (FOSDEM, AAG, or OSCON)</a:t>
            </a:r>
          </a:p>
        </p:txBody>
      </p:sp>
      <p:sp>
        <p:nvSpPr>
          <p:cNvPr id="6" name="Footer Placeholder 5"/>
          <p:cNvSpPr>
            <a:spLocks noGrp="1"/>
          </p:cNvSpPr>
          <p:nvPr>
            <p:ph type="ftr" sz="quarter" idx="11"/>
          </p:nvPr>
        </p:nvSpPr>
        <p:spPr/>
        <p:txBody>
          <a:bodyPr/>
          <a:lstStyle/>
          <a:p>
            <a:pPr>
              <a:defRPr/>
            </a:pPr>
            <a:r>
              <a:rPr lang="en-US" dirty="0" smtClean="0"/>
              <a:t>David Todd - GEOG 596A</a:t>
            </a:r>
            <a:endParaRPr lang="en-US" dirty="0"/>
          </a:p>
        </p:txBody>
      </p:sp>
      <p:pic>
        <p:nvPicPr>
          <p:cNvPr id="4098" name="Picture 2" descr="http://blog.dedoose.com/wp-content/uploads/2013/03/aag-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04800" y="3124200"/>
            <a:ext cx="2767054" cy="129606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04800" y="203835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https://fosdem.org/2014/assets/style/logo-big-a5243e4d7e00f8bc6816e2b3f3804f505a17ae4832e6e52a24d183617e03a87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4050" y="1809749"/>
            <a:ext cx="1200150" cy="11811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cdn.oreillystatic.com/en/assets/1/event/95/oscon2013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800600"/>
            <a:ext cx="253365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Tree>
    <p:extLst>
      <p:ext uri="{BB962C8B-B14F-4D97-AF65-F5344CB8AC3E}">
        <p14:creationId xmlns:p14="http://schemas.microsoft.com/office/powerpoint/2010/main" val="2688441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References</a:t>
            </a:r>
          </a:p>
        </p:txBody>
      </p:sp>
      <p:sp>
        <p:nvSpPr>
          <p:cNvPr id="22531" name="Content Placeholder 2"/>
          <p:cNvSpPr>
            <a:spLocks noGrp="1"/>
          </p:cNvSpPr>
          <p:nvPr>
            <p:ph idx="1"/>
          </p:nvPr>
        </p:nvSpPr>
        <p:spPr>
          <a:xfrm>
            <a:off x="609600" y="1295400"/>
            <a:ext cx="8153400" cy="5410200"/>
          </a:xfrm>
        </p:spPr>
        <p:txBody>
          <a:bodyPr>
            <a:noAutofit/>
          </a:bodyPr>
          <a:lstStyle/>
          <a:p>
            <a:r>
              <a:rPr lang="en-US" sz="1500" dirty="0" smtClean="0"/>
              <a:t>East </a:t>
            </a:r>
            <a:r>
              <a:rPr lang="en-US" sz="1500" dirty="0"/>
              <a:t>Coast Greenway. </a:t>
            </a:r>
            <a:r>
              <a:rPr lang="en-US" sz="1500" dirty="0">
                <a:hlinkClick r:id="rId3"/>
              </a:rPr>
              <a:t>http://</a:t>
            </a:r>
            <a:r>
              <a:rPr lang="en-US" sz="1500" dirty="0" smtClean="0">
                <a:hlinkClick r:id="rId3"/>
              </a:rPr>
              <a:t>www.greenway.org/index.shtml</a:t>
            </a:r>
            <a:endParaRPr lang="en-US" sz="1500" dirty="0" smtClean="0"/>
          </a:p>
          <a:p>
            <a:r>
              <a:rPr lang="en-US" sz="1500" dirty="0" smtClean="0"/>
              <a:t>East </a:t>
            </a:r>
            <a:r>
              <a:rPr lang="en-US" sz="1500" dirty="0"/>
              <a:t>Coast Greenway Alliance. </a:t>
            </a:r>
            <a:r>
              <a:rPr lang="en-US" sz="1500" dirty="0">
                <a:hlinkClick r:id="rId4"/>
              </a:rPr>
              <a:t>http://</a:t>
            </a:r>
            <a:r>
              <a:rPr lang="en-US" sz="1500" dirty="0" smtClean="0">
                <a:hlinkClick r:id="rId4"/>
              </a:rPr>
              <a:t>www.greenway.org/aboutalliance.aspx</a:t>
            </a:r>
            <a:endParaRPr lang="en-US" sz="1500" dirty="0" smtClean="0"/>
          </a:p>
          <a:p>
            <a:r>
              <a:rPr lang="en-US" sz="1500" dirty="0" smtClean="0"/>
              <a:t>OpenGeo</a:t>
            </a:r>
            <a:r>
              <a:rPr lang="en-US" sz="1500" dirty="0"/>
              <a:t>. </a:t>
            </a:r>
            <a:r>
              <a:rPr lang="en-US" sz="1500" dirty="0">
                <a:hlinkClick r:id="rId5"/>
              </a:rPr>
              <a:t>http://opengeo.org</a:t>
            </a:r>
            <a:r>
              <a:rPr lang="en-US" sz="1500" dirty="0" smtClean="0">
                <a:hlinkClick r:id="rId5"/>
              </a:rPr>
              <a:t>/</a:t>
            </a:r>
            <a:endParaRPr lang="en-US" sz="1500" dirty="0" smtClean="0"/>
          </a:p>
          <a:p>
            <a:r>
              <a:rPr lang="en-US" sz="1500" dirty="0" smtClean="0"/>
              <a:t>CartoDB</a:t>
            </a:r>
            <a:r>
              <a:rPr lang="en-US" sz="1500" dirty="0"/>
              <a:t>. </a:t>
            </a:r>
            <a:r>
              <a:rPr lang="en-US" sz="1500" dirty="0">
                <a:hlinkClick r:id="rId6"/>
              </a:rPr>
              <a:t>http://cartodb.com/</a:t>
            </a:r>
            <a:endParaRPr lang="en-US" sz="1500" dirty="0"/>
          </a:p>
          <a:p>
            <a:r>
              <a:rPr lang="en-US" sz="1500" dirty="0" smtClean="0"/>
              <a:t>MapBox</a:t>
            </a:r>
            <a:r>
              <a:rPr lang="en-US" sz="1500" dirty="0"/>
              <a:t>. </a:t>
            </a:r>
            <a:r>
              <a:rPr lang="en-US" sz="1500" dirty="0">
                <a:hlinkClick r:id="rId7"/>
              </a:rPr>
              <a:t>http://www.mapbox.com</a:t>
            </a:r>
            <a:r>
              <a:rPr lang="en-US" sz="1500" dirty="0" smtClean="0">
                <a:hlinkClick r:id="rId7"/>
              </a:rPr>
              <a:t>/</a:t>
            </a:r>
            <a:endParaRPr lang="en-US" sz="1500" dirty="0" smtClean="0"/>
          </a:p>
          <a:p>
            <a:r>
              <a:rPr lang="en-US" sz="1500" dirty="0" smtClean="0"/>
              <a:t>IMBA</a:t>
            </a:r>
            <a:r>
              <a:rPr lang="en-US" sz="1500" dirty="0"/>
              <a:t>.  </a:t>
            </a:r>
            <a:r>
              <a:rPr lang="en-US" sz="1500" u="sng" dirty="0">
                <a:hlinkClick r:id="rId8"/>
              </a:rPr>
              <a:t>http://www.mtbproject.com/</a:t>
            </a:r>
            <a:endParaRPr lang="en-US" sz="1500" u="sng" dirty="0"/>
          </a:p>
          <a:p>
            <a:r>
              <a:rPr lang="en-US" sz="1500" dirty="0" smtClean="0"/>
              <a:t>National </a:t>
            </a:r>
            <a:r>
              <a:rPr lang="en-US" sz="1500" dirty="0"/>
              <a:t>Geographic - </a:t>
            </a:r>
            <a:r>
              <a:rPr lang="en-US" sz="1500" u="sng" dirty="0">
                <a:hlinkClick r:id="rId9"/>
              </a:rPr>
              <a:t>http://www.geostories.org/</a:t>
            </a:r>
            <a:r>
              <a:rPr lang="en-US" sz="1500" dirty="0"/>
              <a:t> </a:t>
            </a:r>
          </a:p>
          <a:p>
            <a:r>
              <a:rPr lang="en-US" sz="1500" dirty="0" smtClean="0"/>
              <a:t>Rails-To-Trails </a:t>
            </a:r>
            <a:r>
              <a:rPr lang="en-US" sz="1500" dirty="0"/>
              <a:t>Conservancy - </a:t>
            </a:r>
            <a:r>
              <a:rPr lang="en-US" sz="1500" u="sng" dirty="0">
                <a:hlinkClick r:id="rId10"/>
              </a:rPr>
              <a:t>http://www.traillink.com</a:t>
            </a:r>
            <a:r>
              <a:rPr lang="en-US" sz="1500" u="sng" dirty="0" smtClean="0">
                <a:hlinkClick r:id="rId10"/>
              </a:rPr>
              <a:t>/</a:t>
            </a:r>
            <a:endParaRPr lang="en-US" sz="1500" dirty="0"/>
          </a:p>
          <a:p>
            <a:r>
              <a:rPr lang="en-US" sz="1500" dirty="0" smtClean="0"/>
              <a:t>OSM </a:t>
            </a:r>
            <a:r>
              <a:rPr lang="en-US" sz="1500" dirty="0"/>
              <a:t>In  A Box. </a:t>
            </a:r>
            <a:r>
              <a:rPr lang="en-US" sz="1500" u="sng" dirty="0">
                <a:hlinkClick r:id="rId11"/>
              </a:rPr>
              <a:t>http://2010.foss4g.org/presentations/3877.pdf</a:t>
            </a:r>
            <a:endParaRPr lang="en-US" sz="1500" u="sng" dirty="0"/>
          </a:p>
          <a:p>
            <a:r>
              <a:rPr lang="en-US" sz="1500" dirty="0" smtClean="0"/>
              <a:t>A </a:t>
            </a:r>
            <a:r>
              <a:rPr lang="en-US" sz="1500" dirty="0"/>
              <a:t>Process for Assessing Emergent Web Mapping Technologies. </a:t>
            </a:r>
            <a:r>
              <a:rPr lang="en-US" sz="1500" dirty="0">
                <a:hlinkClick r:id="rId12"/>
              </a:rPr>
              <a:t>http://</a:t>
            </a:r>
            <a:r>
              <a:rPr lang="en-US" sz="1500" dirty="0" smtClean="0">
                <a:hlinkClick r:id="rId12"/>
              </a:rPr>
              <a:t>www.slideshare.net/reroth</a:t>
            </a:r>
            <a:endParaRPr lang="en-US" sz="1500" dirty="0" smtClean="0"/>
          </a:p>
          <a:p>
            <a:r>
              <a:rPr lang="en-US" sz="1500" dirty="0" smtClean="0"/>
              <a:t>Portable </a:t>
            </a:r>
            <a:r>
              <a:rPr lang="en-US" sz="1500" dirty="0"/>
              <a:t>GIS. </a:t>
            </a:r>
            <a:r>
              <a:rPr lang="en-US" sz="1500" dirty="0">
                <a:hlinkClick r:id="rId13"/>
              </a:rPr>
              <a:t>http://</a:t>
            </a:r>
            <a:r>
              <a:rPr lang="en-US" sz="1500" dirty="0" smtClean="0">
                <a:hlinkClick r:id="rId13"/>
              </a:rPr>
              <a:t>www.archaeogeek.com/portable-gis.html</a:t>
            </a:r>
            <a:endParaRPr lang="en-US" sz="1500" dirty="0" smtClean="0"/>
          </a:p>
          <a:p>
            <a:r>
              <a:rPr lang="en-US" sz="1500" dirty="0" smtClean="0"/>
              <a:t>Free </a:t>
            </a:r>
            <a:r>
              <a:rPr lang="en-US" sz="1500" dirty="0"/>
              <a:t>Open Source GIS. </a:t>
            </a:r>
            <a:r>
              <a:rPr lang="en-US" sz="1500" u="sng" dirty="0">
                <a:hlinkClick r:id="rId14"/>
              </a:rPr>
              <a:t>http://www.academia.edu/460275/Free_Open_Source_GIS</a:t>
            </a:r>
            <a:endParaRPr lang="en-US" sz="1500" u="sng" dirty="0"/>
          </a:p>
          <a:p>
            <a:r>
              <a:rPr lang="en-US" sz="1500" dirty="0" smtClean="0"/>
              <a:t>Trust </a:t>
            </a:r>
            <a:r>
              <a:rPr lang="en-US" sz="1500" dirty="0"/>
              <a:t>as a Proxy Measure for the Quality of VGI in the Case of OSM. </a:t>
            </a:r>
            <a:r>
              <a:rPr lang="en-US" sz="1500" u="sng" dirty="0">
                <a:hlinkClick r:id="rId15"/>
              </a:rPr>
              <a:t>https://speakerdeck.com/crstn/trust-as-a-proxy-measure-for-the-quality-of-vgi-in-the-case-of-osm</a:t>
            </a:r>
            <a:endParaRPr lang="en-US" sz="1500" u="sng" dirty="0"/>
          </a:p>
          <a:p>
            <a:r>
              <a:rPr lang="en-US" sz="1500" dirty="0" smtClean="0"/>
              <a:t>Can </a:t>
            </a:r>
            <a:r>
              <a:rPr lang="en-US" sz="1500" dirty="0"/>
              <a:t>we Trust Information? - The Case of Volunteered Geographic Information. </a:t>
            </a:r>
            <a:r>
              <a:rPr lang="en-US" sz="1500" u="sng" dirty="0">
                <a:hlinkClick r:id="rId16"/>
              </a:rPr>
              <a:t>http://geog.ucsb.edu/~jano/DE2010qp.pdf</a:t>
            </a:r>
            <a:endParaRPr lang="en-US" sz="1500" u="sng" dirty="0"/>
          </a:p>
          <a:p>
            <a:r>
              <a:rPr lang="en-US" sz="1500" dirty="0" smtClean="0"/>
              <a:t>Crowdsourcing </a:t>
            </a:r>
            <a:r>
              <a:rPr lang="en-US" sz="1500" dirty="0"/>
              <a:t>Geographic. </a:t>
            </a:r>
            <a:r>
              <a:rPr lang="en-US" sz="1500" u="sng" dirty="0">
                <a:hlinkClick r:id="rId17"/>
              </a:rPr>
              <a:t>http://</a:t>
            </a:r>
            <a:r>
              <a:rPr lang="en-US" sz="1500" u="sng" dirty="0" smtClean="0">
                <a:hlinkClick r:id="rId17"/>
              </a:rPr>
              <a:t>books.google.com/books?id=SSbHUpSk2MsC&amp;pg</a:t>
            </a:r>
            <a:endParaRPr lang="en-US" sz="1500" u="sng" dirty="0" smtClean="0"/>
          </a:p>
          <a:p>
            <a:r>
              <a:rPr lang="en-US" sz="1500" dirty="0" smtClean="0"/>
              <a:t>Mobile </a:t>
            </a:r>
            <a:r>
              <a:rPr lang="en-US" sz="1500" dirty="0"/>
              <a:t>App vs. Site. </a:t>
            </a:r>
            <a:r>
              <a:rPr lang="en-US" sz="1500" u="sng" dirty="0">
                <a:hlinkClick r:id="rId18"/>
              </a:rPr>
              <a:t>http://www.olson.com/when-to-create-a-mobile-website-vs-a-mobile-app</a:t>
            </a:r>
            <a:r>
              <a:rPr lang="en-US" sz="1500" u="sng" dirty="0" smtClean="0">
                <a:hlinkClick r:id="rId18"/>
              </a:rPr>
              <a:t>/</a:t>
            </a:r>
            <a:endParaRPr lang="en-US" sz="1500" u="sng" dirty="0"/>
          </a:p>
        </p:txBody>
      </p:sp>
      <p:sp>
        <p:nvSpPr>
          <p:cNvPr id="6" name="Footer Placeholder 5"/>
          <p:cNvSpPr>
            <a:spLocks noGrp="1"/>
          </p:cNvSpPr>
          <p:nvPr>
            <p:ph type="ftr" sz="quarter" idx="11"/>
          </p:nvPr>
        </p:nvSpPr>
        <p:spPr/>
        <p:txBody>
          <a:bodyPr/>
          <a:lstStyle/>
          <a:p>
            <a:pPr>
              <a:defRPr/>
            </a:pPr>
            <a:r>
              <a:rPr lang="en-US" smtClean="0"/>
              <a:t>David Todd - GEOG 596A</a:t>
            </a:r>
            <a:endParaRPr lang="en-US"/>
          </a:p>
        </p:txBody>
      </p:sp>
      <p:pic>
        <p:nvPicPr>
          <p:cNvPr id="5" name="Picture 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Tree>
    <p:extLst>
      <p:ext uri="{BB962C8B-B14F-4D97-AF65-F5344CB8AC3E}">
        <p14:creationId xmlns:p14="http://schemas.microsoft.com/office/powerpoint/2010/main" val="914287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438400"/>
            <a:ext cx="8229600" cy="1143000"/>
          </a:xfrm>
        </p:spPr>
        <p:txBody>
          <a:bodyPr/>
          <a:lstStyle/>
          <a:p>
            <a:pPr eaLnBrk="1" hangingPunct="1"/>
            <a:r>
              <a:rPr lang="en-US" dirty="0" smtClean="0"/>
              <a:t>Questions?</a:t>
            </a:r>
          </a:p>
        </p:txBody>
      </p:sp>
      <p:sp>
        <p:nvSpPr>
          <p:cNvPr id="6" name="Footer Placeholder 5"/>
          <p:cNvSpPr>
            <a:spLocks noGrp="1"/>
          </p:cNvSpPr>
          <p:nvPr>
            <p:ph type="ftr" sz="quarter" idx="11"/>
          </p:nvPr>
        </p:nvSpPr>
        <p:spPr/>
        <p:txBody>
          <a:bodyPr/>
          <a:lstStyle/>
          <a:p>
            <a:pPr>
              <a:defRPr/>
            </a:pPr>
            <a:r>
              <a:rPr lang="en-US" smtClean="0"/>
              <a:t>David Todd - GEOG 596A</a:t>
            </a:r>
            <a:endParaRPr lang="en-US"/>
          </a:p>
        </p:txBody>
      </p:sp>
      <p:sp>
        <p:nvSpPr>
          <p:cNvPr id="7" name="Content Placeholder 2"/>
          <p:cNvSpPr txBox="1">
            <a:spLocks/>
          </p:cNvSpPr>
          <p:nvPr/>
        </p:nvSpPr>
        <p:spPr bwMode="auto">
          <a:xfrm>
            <a:off x="0" y="12954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Overview</a:t>
            </a:r>
          </a:p>
        </p:txBody>
      </p:sp>
      <p:sp>
        <p:nvSpPr>
          <p:cNvPr id="4099" name="Content Placeholder 2"/>
          <p:cNvSpPr>
            <a:spLocks noGrp="1"/>
          </p:cNvSpPr>
          <p:nvPr>
            <p:ph idx="1"/>
          </p:nvPr>
        </p:nvSpPr>
        <p:spPr>
          <a:xfrm>
            <a:off x="457200" y="1600200"/>
            <a:ext cx="8229600" cy="4724400"/>
          </a:xfrm>
        </p:spPr>
        <p:txBody>
          <a:bodyPr/>
          <a:lstStyle/>
          <a:p>
            <a:pPr eaLnBrk="1" hangingPunct="1"/>
            <a:r>
              <a:rPr lang="en-US" dirty="0" smtClean="0"/>
              <a:t>Background</a:t>
            </a:r>
          </a:p>
          <a:p>
            <a:pPr eaLnBrk="1" hangingPunct="1"/>
            <a:r>
              <a:rPr lang="en-US" dirty="0" smtClean="0"/>
              <a:t>Goals and Objectives</a:t>
            </a:r>
          </a:p>
          <a:p>
            <a:pPr eaLnBrk="1" hangingPunct="1"/>
            <a:r>
              <a:rPr lang="en-US" dirty="0" smtClean="0"/>
              <a:t>Proposal Research</a:t>
            </a:r>
          </a:p>
          <a:p>
            <a:pPr eaLnBrk="1" hangingPunct="1"/>
            <a:r>
              <a:rPr lang="en-US" dirty="0" smtClean="0"/>
              <a:t>Proposed Methodology</a:t>
            </a:r>
          </a:p>
          <a:p>
            <a:pPr eaLnBrk="1" hangingPunct="1"/>
            <a:r>
              <a:rPr lang="en-US" dirty="0" smtClean="0"/>
              <a:t>Anticipated Results</a:t>
            </a:r>
          </a:p>
          <a:p>
            <a:pPr eaLnBrk="1" hangingPunct="1"/>
            <a:r>
              <a:rPr lang="en-US" dirty="0"/>
              <a:t>Project </a:t>
            </a:r>
            <a:r>
              <a:rPr lang="en-US" dirty="0" smtClean="0"/>
              <a:t>Timeline</a:t>
            </a:r>
          </a:p>
          <a:p>
            <a:pPr eaLnBrk="1" hangingPunct="1"/>
            <a:r>
              <a:rPr lang="en-US" dirty="0" smtClean="0"/>
              <a:t>References</a:t>
            </a:r>
          </a:p>
          <a:p>
            <a:pPr eaLnBrk="1" hangingPunct="1"/>
            <a:r>
              <a:rPr lang="en-US" dirty="0" smtClean="0"/>
              <a:t>Questions</a:t>
            </a:r>
          </a:p>
        </p:txBody>
      </p:sp>
      <p:sp>
        <p:nvSpPr>
          <p:cNvPr id="6" name="Footer Placeholder 5"/>
          <p:cNvSpPr>
            <a:spLocks noGrp="1"/>
          </p:cNvSpPr>
          <p:nvPr>
            <p:ph type="ftr" sz="quarter" idx="11"/>
          </p:nvPr>
        </p:nvSpPr>
        <p:spPr/>
        <p:txBody>
          <a:bodyPr/>
          <a:lstStyle/>
          <a:p>
            <a:pPr>
              <a:defRPr/>
            </a:pPr>
            <a:r>
              <a:rPr lang="en-US" smtClean="0"/>
              <a:t>David Todd - GEOG 596A</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Tree>
    <p:extLst>
      <p:ext uri="{BB962C8B-B14F-4D97-AF65-F5344CB8AC3E}">
        <p14:creationId xmlns:p14="http://schemas.microsoft.com/office/powerpoint/2010/main" val="1880245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Background</a:t>
            </a:r>
          </a:p>
        </p:txBody>
      </p:sp>
      <p:sp>
        <p:nvSpPr>
          <p:cNvPr id="3" name="Content Placeholder 2"/>
          <p:cNvSpPr>
            <a:spLocks noGrp="1"/>
          </p:cNvSpPr>
          <p:nvPr>
            <p:ph idx="1"/>
          </p:nvPr>
        </p:nvSpPr>
        <p:spPr>
          <a:xfrm>
            <a:off x="4038600" y="1722437"/>
            <a:ext cx="4800600" cy="4525963"/>
          </a:xfrm>
        </p:spPr>
        <p:txBody>
          <a:bodyPr rtlCol="0">
            <a:noAutofit/>
          </a:bodyPr>
          <a:lstStyle/>
          <a:p>
            <a:pPr marL="0" indent="0" eaLnBrk="1" fontAlgn="auto" hangingPunct="1">
              <a:spcAft>
                <a:spcPts val="0"/>
              </a:spcAft>
              <a:buNone/>
              <a:defRPr/>
            </a:pPr>
            <a:r>
              <a:rPr lang="en-US" sz="2800" dirty="0" smtClean="0"/>
              <a:t>East </a:t>
            </a:r>
            <a:r>
              <a:rPr lang="en-US" sz="2800" dirty="0"/>
              <a:t>Coast Greenway (</a:t>
            </a:r>
            <a:r>
              <a:rPr lang="en-US" sz="2800" dirty="0">
                <a:solidFill>
                  <a:srgbClr val="00B050"/>
                </a:solidFill>
              </a:rPr>
              <a:t>ECG</a:t>
            </a:r>
            <a:r>
              <a:rPr lang="en-US" sz="2800" dirty="0" smtClean="0"/>
              <a:t>):</a:t>
            </a:r>
          </a:p>
          <a:p>
            <a:pPr eaLnBrk="1" fontAlgn="auto" hangingPunct="1">
              <a:spcAft>
                <a:spcPts val="0"/>
              </a:spcAft>
              <a:defRPr/>
            </a:pPr>
            <a:r>
              <a:rPr lang="en-US" sz="2800" dirty="0" smtClean="0"/>
              <a:t>~ 3000 miles long</a:t>
            </a:r>
          </a:p>
          <a:p>
            <a:pPr eaLnBrk="1" fontAlgn="auto" hangingPunct="1">
              <a:spcAft>
                <a:spcPts val="0"/>
              </a:spcAft>
              <a:defRPr/>
            </a:pPr>
            <a:r>
              <a:rPr lang="en-US" sz="2800" dirty="0" smtClean="0"/>
              <a:t>~ 29</a:t>
            </a:r>
            <a:r>
              <a:rPr lang="en-US" sz="2800" dirty="0"/>
              <a:t>% </a:t>
            </a:r>
            <a:r>
              <a:rPr lang="en-US" sz="2800" dirty="0" smtClean="0"/>
              <a:t>trail (834 miles)</a:t>
            </a:r>
          </a:p>
          <a:p>
            <a:pPr eaLnBrk="1" fontAlgn="auto" hangingPunct="1">
              <a:spcAft>
                <a:spcPts val="0"/>
              </a:spcAft>
              <a:defRPr/>
            </a:pPr>
            <a:r>
              <a:rPr lang="en-US" sz="2800" dirty="0" smtClean="0"/>
              <a:t>Maine to Florida</a:t>
            </a:r>
            <a:endParaRPr lang="en-US" sz="2800" dirty="0"/>
          </a:p>
          <a:p>
            <a:pPr eaLnBrk="1" fontAlgn="auto" hangingPunct="1">
              <a:spcAft>
                <a:spcPts val="0"/>
              </a:spcAft>
              <a:defRPr/>
            </a:pPr>
            <a:r>
              <a:rPr lang="en-US" sz="2800" dirty="0" smtClean="0"/>
              <a:t>Managed by </a:t>
            </a:r>
            <a:r>
              <a:rPr lang="en-US" sz="2800" dirty="0" smtClean="0">
                <a:solidFill>
                  <a:srgbClr val="00B050"/>
                </a:solidFill>
              </a:rPr>
              <a:t>ECG</a:t>
            </a:r>
            <a:r>
              <a:rPr lang="en-US" sz="2800" dirty="0" smtClean="0"/>
              <a:t> Alliance (ECGA)</a:t>
            </a:r>
          </a:p>
          <a:p>
            <a:pPr eaLnBrk="1" fontAlgn="auto" hangingPunct="1">
              <a:spcAft>
                <a:spcPts val="0"/>
              </a:spcAft>
              <a:defRPr/>
            </a:pPr>
            <a:endParaRPr lang="en-US" sz="2000" dirty="0" smtClean="0"/>
          </a:p>
          <a:p>
            <a:pPr eaLnBrk="1" fontAlgn="auto" hangingPunct="1">
              <a:spcAft>
                <a:spcPts val="0"/>
              </a:spcAft>
              <a:defRPr/>
            </a:pPr>
            <a:endParaRPr lang="en-US" sz="2000" dirty="0" smtClean="0"/>
          </a:p>
          <a:p>
            <a:pPr marL="0" indent="0" eaLnBrk="1" fontAlgn="auto" hangingPunct="1">
              <a:spcAft>
                <a:spcPts val="0"/>
              </a:spcAft>
              <a:buNone/>
              <a:defRPr/>
            </a:pPr>
            <a:endParaRPr lang="en-US" sz="2000" dirty="0" smtClean="0"/>
          </a:p>
        </p:txBody>
      </p:sp>
      <p:sp>
        <p:nvSpPr>
          <p:cNvPr id="6" name="Footer Placeholder 5"/>
          <p:cNvSpPr>
            <a:spLocks noGrp="1"/>
          </p:cNvSpPr>
          <p:nvPr>
            <p:ph type="ftr" sz="quarter" idx="11"/>
          </p:nvPr>
        </p:nvSpPr>
        <p:spPr/>
        <p:txBody>
          <a:bodyPr/>
          <a:lstStyle/>
          <a:p>
            <a:pPr>
              <a:defRPr/>
            </a:pPr>
            <a:r>
              <a:rPr lang="en-US" dirty="0" smtClean="0"/>
              <a:t>David Todd - GEOG 596A</a:t>
            </a:r>
            <a:endParaRPr lang="en-US" dirty="0"/>
          </a:p>
        </p:txBody>
      </p:sp>
      <p:pic>
        <p:nvPicPr>
          <p:cNvPr id="1026" name="Picture 2" descr="C:\Users\dtodd\Documents\School\CAPSTONE\ME-FL.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93031" y="1447800"/>
            <a:ext cx="3493169" cy="4749889"/>
          </a:xfrm>
          <a:prstGeom prst="rect">
            <a:avLst/>
          </a:prstGeom>
          <a:noFill/>
          <a:ln w="25400">
            <a:solidFill>
              <a:srgbClr val="00B050"/>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Background</a:t>
            </a:r>
          </a:p>
        </p:txBody>
      </p:sp>
      <p:sp>
        <p:nvSpPr>
          <p:cNvPr id="6" name="Footer Placeholder 5"/>
          <p:cNvSpPr>
            <a:spLocks noGrp="1"/>
          </p:cNvSpPr>
          <p:nvPr>
            <p:ph type="ftr" sz="quarter" idx="11"/>
          </p:nvPr>
        </p:nvSpPr>
        <p:spPr/>
        <p:txBody>
          <a:bodyPr/>
          <a:lstStyle/>
          <a:p>
            <a:pPr>
              <a:defRPr/>
            </a:pPr>
            <a:r>
              <a:rPr lang="en-US" dirty="0" smtClean="0"/>
              <a:t>David Todd - GEOG 596A</a:t>
            </a:r>
            <a:endParaRPr lang="en-US" dirty="0"/>
          </a:p>
        </p:txBody>
      </p:sp>
      <p:sp>
        <p:nvSpPr>
          <p:cNvPr id="7" name="Content Placeholder 2"/>
          <p:cNvSpPr txBox="1">
            <a:spLocks/>
          </p:cNvSpPr>
          <p:nvPr/>
        </p:nvSpPr>
        <p:spPr bwMode="auto">
          <a:xfrm>
            <a:off x="3200400" y="1874837"/>
            <a:ext cx="5638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Font typeface="Arial" charset="0"/>
              <a:buNone/>
              <a:defRPr/>
            </a:pPr>
            <a:r>
              <a:rPr lang="en-US" sz="2800" dirty="0" smtClean="0">
                <a:solidFill>
                  <a:srgbClr val="00B050"/>
                </a:solidFill>
              </a:rPr>
              <a:t>ECG</a:t>
            </a:r>
            <a:r>
              <a:rPr lang="en-US" sz="2800" dirty="0" smtClean="0"/>
              <a:t>A:</a:t>
            </a:r>
          </a:p>
          <a:p>
            <a:pPr eaLnBrk="1" fontAlgn="auto" hangingPunct="1">
              <a:spcAft>
                <a:spcPts val="0"/>
              </a:spcAft>
              <a:defRPr/>
            </a:pPr>
            <a:r>
              <a:rPr lang="en-US" sz="2800" dirty="0" smtClean="0"/>
              <a:t>Non-profit organization</a:t>
            </a:r>
          </a:p>
          <a:p>
            <a:pPr eaLnBrk="1" fontAlgn="auto" hangingPunct="1">
              <a:spcAft>
                <a:spcPts val="0"/>
              </a:spcAft>
              <a:defRPr/>
            </a:pPr>
            <a:r>
              <a:rPr lang="en-US" sz="2800" dirty="0" smtClean="0"/>
              <a:t>Promotes vision</a:t>
            </a:r>
          </a:p>
          <a:p>
            <a:pPr eaLnBrk="1" fontAlgn="auto" hangingPunct="1">
              <a:spcAft>
                <a:spcPts val="0"/>
              </a:spcAft>
              <a:defRPr/>
            </a:pPr>
            <a:r>
              <a:rPr lang="en-US" sz="2800" dirty="0" smtClean="0"/>
              <a:t>Provides </a:t>
            </a:r>
            <a:r>
              <a:rPr lang="en-US" sz="2800" dirty="0"/>
              <a:t>strategic </a:t>
            </a:r>
            <a:r>
              <a:rPr lang="en-US" sz="2800" dirty="0" smtClean="0"/>
              <a:t>assistance, </a:t>
            </a:r>
            <a:r>
              <a:rPr lang="en-US" sz="2800" dirty="0"/>
              <a:t>guides, signage, maps, cue sheets, and </a:t>
            </a:r>
            <a:r>
              <a:rPr lang="en-US" sz="2800" dirty="0" smtClean="0"/>
              <a:t>trail promotion</a:t>
            </a:r>
          </a:p>
          <a:p>
            <a:pPr eaLnBrk="1" fontAlgn="auto" hangingPunct="1">
              <a:spcAft>
                <a:spcPts val="0"/>
              </a:spcAft>
              <a:defRPr/>
            </a:pPr>
            <a:r>
              <a:rPr lang="en-US" sz="2800" dirty="0" smtClean="0"/>
              <a:t>Relies on locals to manage and build trail</a:t>
            </a:r>
            <a:endParaRPr lang="en-US" sz="2000" dirty="0" smtClean="0"/>
          </a:p>
          <a:p>
            <a:pPr eaLnBrk="1" fontAlgn="auto" hangingPunct="1">
              <a:spcAft>
                <a:spcPts val="0"/>
              </a:spcAft>
              <a:defRPr/>
            </a:pPr>
            <a:endParaRPr lang="en-US" sz="2000" dirty="0" smtClean="0"/>
          </a:p>
          <a:p>
            <a:pPr marL="0" indent="0" eaLnBrk="1" fontAlgn="auto" hangingPunct="1">
              <a:spcAft>
                <a:spcPts val="0"/>
              </a:spcAft>
              <a:buFont typeface="Arial" charset="0"/>
              <a:buNone/>
              <a:defRPr/>
            </a:pPr>
            <a:endParaRPr lang="en-US" sz="2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534865"/>
            <a:ext cx="1829803" cy="4515098"/>
          </a:xfrm>
          <a:prstGeom prst="rect">
            <a:avLst/>
          </a:prstGeom>
          <a:ln w="25400">
            <a:solidFill>
              <a:srgbClr val="00B050"/>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Tree>
    <p:extLst>
      <p:ext uri="{BB962C8B-B14F-4D97-AF65-F5344CB8AC3E}">
        <p14:creationId xmlns:p14="http://schemas.microsoft.com/office/powerpoint/2010/main" val="961955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Background</a:t>
            </a:r>
          </a:p>
        </p:txBody>
      </p:sp>
      <p:sp>
        <p:nvSpPr>
          <p:cNvPr id="6" name="Footer Placeholder 5"/>
          <p:cNvSpPr>
            <a:spLocks noGrp="1"/>
          </p:cNvSpPr>
          <p:nvPr>
            <p:ph type="ftr" sz="quarter" idx="11"/>
          </p:nvPr>
        </p:nvSpPr>
        <p:spPr/>
        <p:txBody>
          <a:bodyPr/>
          <a:lstStyle/>
          <a:p>
            <a:pPr>
              <a:defRPr/>
            </a:pPr>
            <a:r>
              <a:rPr lang="en-US" dirty="0" smtClean="0"/>
              <a:t>David Todd - GEOG 596A</a:t>
            </a:r>
            <a:endParaRPr lang="en-US" dirty="0"/>
          </a:p>
        </p:txBody>
      </p:sp>
      <p:sp>
        <p:nvSpPr>
          <p:cNvPr id="7" name="Content Placeholder 2"/>
          <p:cNvSpPr txBox="1">
            <a:spLocks/>
          </p:cNvSpPr>
          <p:nvPr/>
        </p:nvSpPr>
        <p:spPr bwMode="auto">
          <a:xfrm>
            <a:off x="4343400" y="1874837"/>
            <a:ext cx="4800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Font typeface="Arial" charset="0"/>
              <a:buNone/>
              <a:defRPr/>
            </a:pPr>
            <a:r>
              <a:rPr lang="en-US" sz="2800" dirty="0" smtClean="0"/>
              <a:t>Current System:</a:t>
            </a:r>
          </a:p>
          <a:p>
            <a:pPr eaLnBrk="1" fontAlgn="auto" hangingPunct="1">
              <a:spcAft>
                <a:spcPts val="0"/>
              </a:spcAft>
              <a:defRPr/>
            </a:pPr>
            <a:r>
              <a:rPr lang="en-US" sz="2800" dirty="0" smtClean="0"/>
              <a:t>Site provides links for each state</a:t>
            </a:r>
          </a:p>
          <a:p>
            <a:pPr eaLnBrk="1" fontAlgn="auto" hangingPunct="1">
              <a:spcAft>
                <a:spcPts val="0"/>
              </a:spcAft>
              <a:defRPr/>
            </a:pPr>
            <a:r>
              <a:rPr lang="en-US" sz="2800" dirty="0" smtClean="0"/>
              <a:t>Links take user to Google Maps</a:t>
            </a:r>
          </a:p>
          <a:p>
            <a:pPr eaLnBrk="1" fontAlgn="auto" hangingPunct="1">
              <a:spcAft>
                <a:spcPts val="0"/>
              </a:spcAft>
              <a:defRPr/>
            </a:pPr>
            <a:r>
              <a:rPr lang="en-US" sz="2800" dirty="0"/>
              <a:t>Trail data in KML </a:t>
            </a:r>
            <a:r>
              <a:rPr lang="en-US" sz="2800" dirty="0" smtClean="0"/>
              <a:t>format</a:t>
            </a:r>
          </a:p>
          <a:p>
            <a:pPr eaLnBrk="1" fontAlgn="auto" hangingPunct="1">
              <a:spcAft>
                <a:spcPts val="0"/>
              </a:spcAft>
              <a:defRPr/>
            </a:pPr>
            <a:r>
              <a:rPr lang="en-US" sz="2800" dirty="0" smtClean="0"/>
              <a:t>Google Maps displays KML</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04800" y="1752600"/>
            <a:ext cx="3493991" cy="227214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38200" y="3733800"/>
            <a:ext cx="3455381" cy="233918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Tree>
    <p:extLst>
      <p:ext uri="{BB962C8B-B14F-4D97-AF65-F5344CB8AC3E}">
        <p14:creationId xmlns:p14="http://schemas.microsoft.com/office/powerpoint/2010/main" val="2861382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Background</a:t>
            </a:r>
          </a:p>
        </p:txBody>
      </p:sp>
      <p:sp>
        <p:nvSpPr>
          <p:cNvPr id="6" name="Footer Placeholder 5"/>
          <p:cNvSpPr>
            <a:spLocks noGrp="1"/>
          </p:cNvSpPr>
          <p:nvPr>
            <p:ph type="ftr" sz="quarter" idx="11"/>
          </p:nvPr>
        </p:nvSpPr>
        <p:spPr/>
        <p:txBody>
          <a:bodyPr/>
          <a:lstStyle/>
          <a:p>
            <a:pPr>
              <a:defRPr/>
            </a:pPr>
            <a:r>
              <a:rPr lang="en-US" dirty="0" smtClean="0"/>
              <a:t>David Todd - GEOG 596A</a:t>
            </a:r>
            <a:endParaRPr lang="en-US" dirty="0"/>
          </a:p>
        </p:txBody>
      </p:sp>
      <p:sp>
        <p:nvSpPr>
          <p:cNvPr id="7" name="Content Placeholder 2"/>
          <p:cNvSpPr txBox="1">
            <a:spLocks/>
          </p:cNvSpPr>
          <p:nvPr/>
        </p:nvSpPr>
        <p:spPr bwMode="auto">
          <a:xfrm>
            <a:off x="4648200" y="1676400"/>
            <a:ext cx="449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Clr>
                <a:schemeClr val="tx1"/>
              </a:buClr>
              <a:buNone/>
              <a:defRPr/>
            </a:pPr>
            <a:r>
              <a:rPr lang="en-US" sz="2800" dirty="0" smtClean="0"/>
              <a:t>System Pros:</a:t>
            </a:r>
          </a:p>
          <a:p>
            <a:pPr eaLnBrk="1" fontAlgn="auto" hangingPunct="1">
              <a:spcAft>
                <a:spcPts val="0"/>
              </a:spcAft>
              <a:buClr>
                <a:schemeClr val="tx1"/>
              </a:buClr>
              <a:buFont typeface="Times New Roman" panose="02020603050405020304" pitchFamily="18" charset="0"/>
              <a:buChar char="•"/>
              <a:defRPr/>
            </a:pPr>
            <a:r>
              <a:rPr lang="en-US" sz="2800" dirty="0" smtClean="0"/>
              <a:t>KML includes ALL trails</a:t>
            </a:r>
          </a:p>
          <a:p>
            <a:pPr eaLnBrk="1" fontAlgn="auto" hangingPunct="1">
              <a:spcAft>
                <a:spcPts val="0"/>
              </a:spcAft>
              <a:buClr>
                <a:schemeClr val="tx1"/>
              </a:buClr>
              <a:buFont typeface="Times New Roman" panose="02020603050405020304" pitchFamily="18" charset="0"/>
              <a:buChar char="•"/>
              <a:defRPr/>
            </a:pPr>
            <a:r>
              <a:rPr lang="en-US" sz="2800" dirty="0" smtClean="0"/>
              <a:t>Google Maps can provide directions to/from places</a:t>
            </a:r>
          </a:p>
          <a:p>
            <a:pPr marL="0" indent="0" eaLnBrk="1" fontAlgn="auto" hangingPunct="1">
              <a:spcAft>
                <a:spcPts val="0"/>
              </a:spcAft>
              <a:buClr>
                <a:schemeClr val="tx1"/>
              </a:buClr>
              <a:buNone/>
              <a:defRPr/>
            </a:pPr>
            <a:r>
              <a:rPr lang="en-US" sz="2800" dirty="0"/>
              <a:t>System </a:t>
            </a:r>
            <a:r>
              <a:rPr lang="en-US" sz="2800" dirty="0" smtClean="0"/>
              <a:t>Cons</a:t>
            </a:r>
            <a:r>
              <a:rPr lang="en-US" sz="2800" dirty="0"/>
              <a:t>:</a:t>
            </a:r>
          </a:p>
          <a:p>
            <a:pPr eaLnBrk="1" fontAlgn="auto" hangingPunct="1">
              <a:spcAft>
                <a:spcPts val="0"/>
              </a:spcAft>
              <a:buClr>
                <a:schemeClr val="tx1"/>
              </a:buClr>
              <a:buFont typeface="Times New Roman" panose="02020603050405020304" pitchFamily="18" charset="0"/>
              <a:buChar char="•"/>
              <a:defRPr/>
            </a:pPr>
            <a:r>
              <a:rPr lang="en-US" sz="2800" dirty="0" smtClean="0"/>
              <a:t>KML includes </a:t>
            </a:r>
            <a:r>
              <a:rPr lang="en-US" sz="2800" dirty="0" smtClean="0">
                <a:solidFill>
                  <a:srgbClr val="FF0000"/>
                </a:solidFill>
              </a:rPr>
              <a:t>ALL</a:t>
            </a:r>
            <a:r>
              <a:rPr lang="en-US" sz="2800" dirty="0" smtClean="0"/>
              <a:t> trails</a:t>
            </a:r>
          </a:p>
          <a:p>
            <a:pPr eaLnBrk="1" fontAlgn="auto" hangingPunct="1">
              <a:spcAft>
                <a:spcPts val="0"/>
              </a:spcAft>
              <a:buClr>
                <a:schemeClr val="tx1"/>
              </a:buClr>
              <a:buFont typeface="Times New Roman" panose="02020603050405020304" pitchFamily="18" charset="0"/>
              <a:buChar char="•"/>
              <a:defRPr/>
            </a:pPr>
            <a:r>
              <a:rPr lang="en-US" sz="2800" dirty="0" smtClean="0">
                <a:solidFill>
                  <a:srgbClr val="FF0000"/>
                </a:solidFill>
              </a:rPr>
              <a:t>No</a:t>
            </a:r>
            <a:r>
              <a:rPr lang="en-US" sz="2800" dirty="0" smtClean="0"/>
              <a:t> layer toggling</a:t>
            </a:r>
          </a:p>
          <a:p>
            <a:pPr eaLnBrk="1" fontAlgn="auto" hangingPunct="1">
              <a:spcAft>
                <a:spcPts val="0"/>
              </a:spcAft>
              <a:buClr>
                <a:schemeClr val="tx1"/>
              </a:buClr>
              <a:buFont typeface="Times New Roman" panose="02020603050405020304" pitchFamily="18" charset="0"/>
              <a:buChar char="•"/>
              <a:defRPr/>
            </a:pPr>
            <a:r>
              <a:rPr lang="en-US" sz="2800" dirty="0" smtClean="0">
                <a:solidFill>
                  <a:srgbClr val="FF0000"/>
                </a:solidFill>
              </a:rPr>
              <a:t>No</a:t>
            </a:r>
            <a:r>
              <a:rPr lang="en-US" sz="2800" dirty="0" smtClean="0"/>
              <a:t> trail status</a:t>
            </a:r>
          </a:p>
          <a:p>
            <a:pPr eaLnBrk="1" fontAlgn="auto" hangingPunct="1">
              <a:spcAft>
                <a:spcPts val="0"/>
              </a:spcAft>
              <a:buClr>
                <a:schemeClr val="tx1"/>
              </a:buClr>
              <a:buFont typeface="Times New Roman" panose="02020603050405020304" pitchFamily="18" charset="0"/>
              <a:buChar char="•"/>
              <a:defRPr/>
            </a:pPr>
            <a:r>
              <a:rPr lang="en-US" sz="2800" dirty="0" smtClean="0">
                <a:solidFill>
                  <a:srgbClr val="FF0000"/>
                </a:solidFill>
              </a:rPr>
              <a:t>No</a:t>
            </a:r>
            <a:r>
              <a:rPr lang="en-US" sz="2800" dirty="0" smtClean="0"/>
              <a:t> trouble reporting</a:t>
            </a:r>
            <a:endParaRPr lang="en-US" sz="2800" dirty="0"/>
          </a:p>
          <a:p>
            <a:pPr eaLnBrk="1" fontAlgn="auto" hangingPunct="1">
              <a:spcAft>
                <a:spcPts val="0"/>
              </a:spcAft>
              <a:buClr>
                <a:schemeClr val="tx1"/>
              </a:buClr>
              <a:buFont typeface="Times New Roman" panose="02020603050405020304" pitchFamily="18" charset="0"/>
              <a:buChar char="•"/>
              <a:defRPr/>
            </a:pPr>
            <a:endParaRPr lang="en-US" sz="2800" dirty="0" smtClean="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28600" y="2362200"/>
            <a:ext cx="4219365" cy="2895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Tree>
    <p:extLst>
      <p:ext uri="{BB962C8B-B14F-4D97-AF65-F5344CB8AC3E}">
        <p14:creationId xmlns:p14="http://schemas.microsoft.com/office/powerpoint/2010/main" val="215348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Background</a:t>
            </a:r>
          </a:p>
        </p:txBody>
      </p:sp>
      <p:sp>
        <p:nvSpPr>
          <p:cNvPr id="6" name="Footer Placeholder 5"/>
          <p:cNvSpPr>
            <a:spLocks noGrp="1"/>
          </p:cNvSpPr>
          <p:nvPr>
            <p:ph type="ftr" sz="quarter" idx="11"/>
          </p:nvPr>
        </p:nvSpPr>
        <p:spPr/>
        <p:txBody>
          <a:bodyPr/>
          <a:lstStyle/>
          <a:p>
            <a:pPr>
              <a:defRPr/>
            </a:pPr>
            <a:r>
              <a:rPr lang="en-US" dirty="0" smtClean="0"/>
              <a:t>David Todd - GEOG 596A</a:t>
            </a:r>
            <a:endParaRPr lang="en-US" dirty="0"/>
          </a:p>
        </p:txBody>
      </p:sp>
      <p:sp>
        <p:nvSpPr>
          <p:cNvPr id="7" name="Content Placeholder 2"/>
          <p:cNvSpPr txBox="1">
            <a:spLocks/>
          </p:cNvSpPr>
          <p:nvPr/>
        </p:nvSpPr>
        <p:spPr bwMode="auto">
          <a:xfrm>
            <a:off x="4648200" y="2057400"/>
            <a:ext cx="4114800" cy="348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Clr>
                <a:schemeClr val="tx1"/>
              </a:buClr>
              <a:buNone/>
              <a:defRPr/>
            </a:pPr>
            <a:r>
              <a:rPr lang="en-US" sz="2800" dirty="0" smtClean="0"/>
              <a:t>System Users:</a:t>
            </a:r>
          </a:p>
          <a:p>
            <a:pPr eaLnBrk="1" fontAlgn="auto" hangingPunct="1">
              <a:spcAft>
                <a:spcPts val="0"/>
              </a:spcAft>
              <a:buClr>
                <a:schemeClr val="tx1"/>
              </a:buClr>
              <a:defRPr/>
            </a:pPr>
            <a:r>
              <a:rPr lang="en-US" sz="2800" dirty="0" smtClean="0"/>
              <a:t>Trail Liaisons</a:t>
            </a:r>
          </a:p>
          <a:p>
            <a:pPr lvl="1" eaLnBrk="1" fontAlgn="auto" hangingPunct="1">
              <a:spcAft>
                <a:spcPts val="0"/>
              </a:spcAft>
              <a:buClr>
                <a:schemeClr val="tx1"/>
              </a:buClr>
              <a:defRPr/>
            </a:pPr>
            <a:r>
              <a:rPr lang="en-US" sz="2400" dirty="0" smtClean="0"/>
              <a:t>Global and regional</a:t>
            </a:r>
          </a:p>
          <a:p>
            <a:pPr lvl="1" eaLnBrk="1" fontAlgn="auto" hangingPunct="1">
              <a:spcAft>
                <a:spcPts val="0"/>
              </a:spcAft>
              <a:buClr>
                <a:schemeClr val="tx1"/>
              </a:buClr>
              <a:defRPr/>
            </a:pPr>
            <a:r>
              <a:rPr lang="en-US" sz="2400" dirty="0" smtClean="0"/>
              <a:t>Add, delete, update</a:t>
            </a:r>
          </a:p>
          <a:p>
            <a:pPr eaLnBrk="1" fontAlgn="auto" hangingPunct="1">
              <a:spcAft>
                <a:spcPts val="0"/>
              </a:spcAft>
              <a:buClr>
                <a:schemeClr val="tx1"/>
              </a:buClr>
              <a:defRPr/>
            </a:pPr>
            <a:r>
              <a:rPr lang="en-US" sz="2800" dirty="0" smtClean="0"/>
              <a:t>Trail Users</a:t>
            </a:r>
          </a:p>
          <a:p>
            <a:pPr lvl="1" eaLnBrk="1" fontAlgn="auto" hangingPunct="1">
              <a:spcAft>
                <a:spcPts val="0"/>
              </a:spcAft>
              <a:buClr>
                <a:schemeClr val="tx1"/>
              </a:buClr>
              <a:defRPr/>
            </a:pPr>
            <a:r>
              <a:rPr lang="en-US" sz="2400" dirty="0" smtClean="0"/>
              <a:t>Visualize</a:t>
            </a:r>
          </a:p>
          <a:p>
            <a:pPr lvl="1" eaLnBrk="1" fontAlgn="auto" hangingPunct="1">
              <a:spcAft>
                <a:spcPts val="0"/>
              </a:spcAft>
              <a:buClr>
                <a:schemeClr val="tx1"/>
              </a:buClr>
              <a:defRPr/>
            </a:pPr>
            <a:r>
              <a:rPr lang="en-US" sz="2400" dirty="0" smtClean="0"/>
              <a:t>Report</a:t>
            </a:r>
            <a:endParaRPr lang="en-US" sz="2400" dirty="0"/>
          </a:p>
          <a:p>
            <a:pPr eaLnBrk="1" fontAlgn="auto" hangingPunct="1">
              <a:spcAft>
                <a:spcPts val="0"/>
              </a:spcAft>
              <a:buClr>
                <a:schemeClr val="tx1"/>
              </a:buClr>
              <a:buFont typeface="Times New Roman" panose="02020603050405020304" pitchFamily="18" charset="0"/>
              <a:buChar char="•"/>
              <a:defRPr/>
            </a:pPr>
            <a:endParaRPr lang="en-US" sz="28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62588"/>
            <a:ext cx="3304965" cy="256651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143000" y="3733800"/>
            <a:ext cx="3304965" cy="226808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857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Goals and Objectives</a:t>
            </a:r>
          </a:p>
        </p:txBody>
      </p:sp>
      <p:sp>
        <p:nvSpPr>
          <p:cNvPr id="3" name="Content Placeholder 2"/>
          <p:cNvSpPr>
            <a:spLocks noGrp="1"/>
          </p:cNvSpPr>
          <p:nvPr>
            <p:ph idx="1"/>
          </p:nvPr>
        </p:nvSpPr>
        <p:spPr>
          <a:xfrm>
            <a:off x="3962400" y="2514600"/>
            <a:ext cx="5105400" cy="2743200"/>
          </a:xfrm>
        </p:spPr>
        <p:txBody>
          <a:bodyPr rtlCol="0">
            <a:noAutofit/>
          </a:bodyPr>
          <a:lstStyle/>
          <a:p>
            <a:pPr marL="0" indent="0" eaLnBrk="1" fontAlgn="auto" hangingPunct="1">
              <a:spcAft>
                <a:spcPts val="0"/>
              </a:spcAft>
              <a:buNone/>
              <a:defRPr/>
            </a:pPr>
            <a:r>
              <a:rPr lang="en-US" sz="2400" dirty="0" smtClean="0"/>
              <a:t>The goal is to provide an integrated open source geospatial publishing and reporting platform that allows volunteer organizations to get up and running quickly.</a:t>
            </a:r>
          </a:p>
        </p:txBody>
      </p:sp>
      <p:sp>
        <p:nvSpPr>
          <p:cNvPr id="6" name="Footer Placeholder 5"/>
          <p:cNvSpPr>
            <a:spLocks noGrp="1"/>
          </p:cNvSpPr>
          <p:nvPr>
            <p:ph type="ftr" sz="quarter" idx="11"/>
          </p:nvPr>
        </p:nvSpPr>
        <p:spPr/>
        <p:txBody>
          <a:bodyPr/>
          <a:lstStyle/>
          <a:p>
            <a:pPr>
              <a:defRPr/>
            </a:pPr>
            <a:r>
              <a:rPr lang="en-US" dirty="0" smtClean="0"/>
              <a:t>David Todd - GEOG 596A</a:t>
            </a:r>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71450" y="1828800"/>
            <a:ext cx="3676650" cy="37338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Tree>
    <p:extLst>
      <p:ext uri="{BB962C8B-B14F-4D97-AF65-F5344CB8AC3E}">
        <p14:creationId xmlns:p14="http://schemas.microsoft.com/office/powerpoint/2010/main" val="2140472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Goals and Objectives</a:t>
            </a:r>
          </a:p>
        </p:txBody>
      </p:sp>
      <p:sp>
        <p:nvSpPr>
          <p:cNvPr id="3" name="Content Placeholder 2"/>
          <p:cNvSpPr>
            <a:spLocks noGrp="1"/>
          </p:cNvSpPr>
          <p:nvPr>
            <p:ph idx="1"/>
          </p:nvPr>
        </p:nvSpPr>
        <p:spPr>
          <a:xfrm>
            <a:off x="3962400" y="2590800"/>
            <a:ext cx="4953000" cy="2209800"/>
          </a:xfrm>
        </p:spPr>
        <p:txBody>
          <a:bodyPr rtlCol="0">
            <a:noAutofit/>
          </a:bodyPr>
          <a:lstStyle/>
          <a:p>
            <a:pPr eaLnBrk="1" fontAlgn="auto" hangingPunct="1">
              <a:spcAft>
                <a:spcPts val="0"/>
              </a:spcAft>
              <a:defRPr/>
            </a:pPr>
            <a:r>
              <a:rPr lang="en-US" sz="2400" dirty="0" smtClean="0"/>
              <a:t>Create GIS</a:t>
            </a:r>
          </a:p>
          <a:p>
            <a:pPr eaLnBrk="1" fontAlgn="auto" hangingPunct="1">
              <a:spcAft>
                <a:spcPts val="0"/>
              </a:spcAft>
              <a:defRPr/>
            </a:pPr>
            <a:r>
              <a:rPr lang="en-US" sz="2400" dirty="0" smtClean="0"/>
              <a:t>Create trouble reporting system</a:t>
            </a:r>
          </a:p>
          <a:p>
            <a:pPr eaLnBrk="1" fontAlgn="auto" hangingPunct="1">
              <a:spcAft>
                <a:spcPts val="0"/>
              </a:spcAft>
              <a:defRPr/>
            </a:pPr>
            <a:r>
              <a:rPr lang="en-US" sz="2400" dirty="0" smtClean="0"/>
              <a:t>Create simple single install</a:t>
            </a:r>
            <a:endParaRPr lang="en-US" sz="2400" dirty="0"/>
          </a:p>
        </p:txBody>
      </p:sp>
      <p:sp>
        <p:nvSpPr>
          <p:cNvPr id="6" name="Footer Placeholder 5"/>
          <p:cNvSpPr>
            <a:spLocks noGrp="1"/>
          </p:cNvSpPr>
          <p:nvPr>
            <p:ph type="ftr" sz="quarter" idx="11"/>
          </p:nvPr>
        </p:nvSpPr>
        <p:spPr/>
        <p:txBody>
          <a:bodyPr/>
          <a:lstStyle/>
          <a:p>
            <a:pPr>
              <a:defRPr/>
            </a:pPr>
            <a:r>
              <a:rPr lang="en-US" dirty="0" smtClean="0"/>
              <a:t>David Todd - GEOG 596A</a:t>
            </a:r>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71450" y="1828800"/>
            <a:ext cx="3676650" cy="37338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107477"/>
            <a:ext cx="1409699" cy="883123"/>
          </a:xfrm>
          <a:prstGeom prst="rect">
            <a:avLst/>
          </a:prstGeom>
        </p:spPr>
      </p:pic>
    </p:spTree>
    <p:extLst>
      <p:ext uri="{BB962C8B-B14F-4D97-AF65-F5344CB8AC3E}">
        <p14:creationId xmlns:p14="http://schemas.microsoft.com/office/powerpoint/2010/main" val="3622046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2347</TotalTime>
  <Words>2714</Words>
  <Application>Microsoft Office PowerPoint</Application>
  <PresentationFormat>On-screen Show (4:3)</PresentationFormat>
  <Paragraphs>309</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Blank</vt:lpstr>
      <vt:lpstr>Custom Design</vt:lpstr>
      <vt:lpstr>Creating a Trail Map and Trouble Reporting System Using Open Source Technology   Capstone Proposal</vt:lpstr>
      <vt:lpstr>Overview</vt:lpstr>
      <vt:lpstr>Background</vt:lpstr>
      <vt:lpstr>Background</vt:lpstr>
      <vt:lpstr>Background</vt:lpstr>
      <vt:lpstr>Background</vt:lpstr>
      <vt:lpstr>Background</vt:lpstr>
      <vt:lpstr>Goals and Objectives</vt:lpstr>
      <vt:lpstr>Goals and Objectives</vt:lpstr>
      <vt:lpstr>Proposal Research</vt:lpstr>
      <vt:lpstr>Proposal Research</vt:lpstr>
      <vt:lpstr>Proposal Research</vt:lpstr>
      <vt:lpstr>Proposed Methodology</vt:lpstr>
      <vt:lpstr>Proposed Methodology</vt:lpstr>
      <vt:lpstr>Proposed Methodology</vt:lpstr>
      <vt:lpstr>Anticipated Results</vt:lpstr>
      <vt:lpstr>Project Timeline</vt:lpstr>
      <vt:lpstr>References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DTODD</dc:creator>
  <cp:lastModifiedBy>David Todd</cp:lastModifiedBy>
  <cp:revision>183</cp:revision>
  <cp:lastPrinted>2013-10-25T18:33:08Z</cp:lastPrinted>
  <dcterms:created xsi:type="dcterms:W3CDTF">2010-06-23T01:41:17Z</dcterms:created>
  <dcterms:modified xsi:type="dcterms:W3CDTF">2013-10-28T20:46:44Z</dcterms:modified>
</cp:coreProperties>
</file>