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unknown"/>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8"/>
  </p:notesMasterIdLst>
  <p:handoutMasterIdLst>
    <p:handoutMasterId r:id="rId19"/>
  </p:handoutMasterIdLst>
  <p:sldIdLst>
    <p:sldId id="288" r:id="rId3"/>
    <p:sldId id="323" r:id="rId4"/>
    <p:sldId id="315" r:id="rId5"/>
    <p:sldId id="322" r:id="rId6"/>
    <p:sldId id="324" r:id="rId7"/>
    <p:sldId id="314" r:id="rId8"/>
    <p:sldId id="316" r:id="rId9"/>
    <p:sldId id="317" r:id="rId10"/>
    <p:sldId id="318" r:id="rId11"/>
    <p:sldId id="319" r:id="rId12"/>
    <p:sldId id="320" r:id="rId13"/>
    <p:sldId id="321" r:id="rId14"/>
    <p:sldId id="325" r:id="rId15"/>
    <p:sldId id="278" r:id="rId16"/>
    <p:sldId id="304" r:id="rId17"/>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755F"/>
    <a:srgbClr val="5DD848"/>
    <a:srgbClr val="43F52B"/>
    <a:srgbClr val="306C3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94" autoAdjust="0"/>
  </p:normalViewPr>
  <p:slideViewPr>
    <p:cSldViewPr>
      <p:cViewPr>
        <p:scale>
          <a:sx n="60" d="100"/>
          <a:sy n="60" d="100"/>
        </p:scale>
        <p:origin x="-3084" y="-918"/>
      </p:cViewPr>
      <p:guideLst>
        <p:guide orient="horz" pos="2160"/>
        <p:guide pos="2880"/>
      </p:guideLst>
    </p:cSldViewPr>
  </p:slideViewPr>
  <p:notesTextViewPr>
    <p:cViewPr>
      <p:scale>
        <a:sx n="100" d="100"/>
        <a:sy n="100" d="100"/>
      </p:scale>
      <p:origin x="0" y="0"/>
    </p:cViewPr>
  </p:notesTextViewPr>
  <p:notesViewPr>
    <p:cSldViewPr>
      <p:cViewPr>
        <p:scale>
          <a:sx n="60" d="100"/>
          <a:sy n="60" d="100"/>
        </p:scale>
        <p:origin x="-2454" y="-738"/>
      </p:cViewPr>
      <p:guideLst>
        <p:guide orient="horz" pos="2924"/>
        <p:guide pos="220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54588837-3D93-48E6-9D00-99469954DF9F}" type="datetimeFigureOut">
              <a:rPr lang="en-US" smtClean="0"/>
              <a:pPr/>
              <a:t>5/27/2014</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AE423487-C185-4692-B09F-49A240EB37CA}" type="slidenum">
              <a:rPr lang="en-US" smtClean="0"/>
              <a:pPr/>
              <a:t>‹#›</a:t>
            </a:fld>
            <a:endParaRPr lang="en-US"/>
          </a:p>
        </p:txBody>
      </p:sp>
    </p:spTree>
    <p:extLst>
      <p:ext uri="{BB962C8B-B14F-4D97-AF65-F5344CB8AC3E}">
        <p14:creationId xmlns:p14="http://schemas.microsoft.com/office/powerpoint/2010/main" xmlns="" val="1534260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smtClean="0"/>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smtClean="0"/>
            </a:lvl1pPr>
          </a:lstStyle>
          <a:p>
            <a:pPr>
              <a:defRPr/>
            </a:pPr>
            <a:fld id="{9B2EA803-6568-4E51-A8AC-0E1141993399}" type="datetimeFigureOut">
              <a:rPr lang="en-US"/>
              <a:pPr>
                <a:defRPr/>
              </a:pPr>
              <a:t>5/27/2014</a:t>
            </a:fld>
            <a:endParaRPr lang="en-US"/>
          </a:p>
        </p:txBody>
      </p:sp>
      <p:sp>
        <p:nvSpPr>
          <p:cNvPr id="4" name="Slide Image Placeholder 3"/>
          <p:cNvSpPr>
            <a:spLocks noGrp="1" noRot="1" noChangeAspect="1"/>
          </p:cNvSpPr>
          <p:nvPr>
            <p:ph type="sldImg" idx="2"/>
          </p:nvPr>
        </p:nvSpPr>
        <p:spPr>
          <a:xfrm>
            <a:off x="398463" y="696913"/>
            <a:ext cx="6238875" cy="4679950"/>
          </a:xfrm>
          <a:prstGeom prst="rect">
            <a:avLst/>
          </a:prstGeom>
          <a:noFill/>
          <a:ln w="12700">
            <a:solidFill>
              <a:prstClr val="black"/>
            </a:solidFill>
          </a:ln>
        </p:spPr>
        <p:txBody>
          <a:bodyPr vert="horz" lIns="92958" tIns="46479" rIns="92958" bIns="46479" rtlCol="0" anchor="ctr"/>
          <a:lstStyle/>
          <a:p>
            <a:pPr lvl="0"/>
            <a:endParaRPr lang="en-US" noProof="0" smtClean="0"/>
          </a:p>
        </p:txBody>
      </p:sp>
      <p:sp>
        <p:nvSpPr>
          <p:cNvPr id="5" name="Notes Placeholder 4"/>
          <p:cNvSpPr>
            <a:spLocks noGrp="1"/>
          </p:cNvSpPr>
          <p:nvPr>
            <p:ph type="body" sz="quarter" idx="3"/>
          </p:nvPr>
        </p:nvSpPr>
        <p:spPr>
          <a:xfrm>
            <a:off x="388056" y="5724948"/>
            <a:ext cx="6208889" cy="2862474"/>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smtClean="0"/>
            </a:lvl1pPr>
          </a:lstStyle>
          <a:p>
            <a:pPr>
              <a:defRPr/>
            </a:pPr>
            <a:fld id="{8E6700C9-89E7-4294-9892-4FB574A0052E}" type="slidenum">
              <a:rPr lang="en-US"/>
              <a:pPr>
                <a:defRPr/>
              </a:pPr>
              <a:t>‹#›</a:t>
            </a:fld>
            <a:endParaRPr lang="en-US"/>
          </a:p>
        </p:txBody>
      </p:sp>
    </p:spTree>
    <p:extLst>
      <p:ext uri="{BB962C8B-B14F-4D97-AF65-F5344CB8AC3E}">
        <p14:creationId xmlns:p14="http://schemas.microsoft.com/office/powerpoint/2010/main" xmlns="" val="37066938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1</a:t>
            </a:fld>
            <a:endParaRPr lang="en-US"/>
          </a:p>
        </p:txBody>
      </p:sp>
    </p:spTree>
    <p:extLst>
      <p:ext uri="{BB962C8B-B14F-4D97-AF65-F5344CB8AC3E}">
        <p14:creationId xmlns:p14="http://schemas.microsoft.com/office/powerpoint/2010/main" xmlns="" val="2275273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8056" y="5556250"/>
            <a:ext cx="6208889" cy="3727450"/>
          </a:xfrm>
        </p:spPr>
        <p:txBody>
          <a:bodyPr>
            <a:noAutofit/>
          </a:bodyPr>
          <a:lstStyle/>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900" dirty="0" smtClean="0"/>
              <a:t>Web Maps:</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900" dirty="0" err="1" smtClean="0"/>
              <a:t>geojson</a:t>
            </a:r>
            <a:r>
              <a:rPr lang="en-US" sz="900" dirty="0" smtClean="0"/>
              <a:t> data</a:t>
            </a:r>
            <a:r>
              <a:rPr lang="en-US" sz="900" baseline="0" dirty="0" smtClean="0"/>
              <a:t> format works everywhere…</a:t>
            </a:r>
            <a:r>
              <a:rPr lang="en-US" sz="900" dirty="0" smtClean="0"/>
              <a:t>All of the above</a:t>
            </a:r>
            <a:r>
              <a:rPr lang="en-US" sz="900" baseline="0" dirty="0" smtClean="0"/>
              <a:t> web mapping libraries take </a:t>
            </a:r>
            <a:r>
              <a:rPr lang="en-US" sz="900" baseline="0" dirty="0" err="1" smtClean="0"/>
              <a:t>geojson</a:t>
            </a:r>
            <a:r>
              <a:rPr lang="en-US" sz="900" baseline="0" dirty="0" smtClean="0"/>
              <a:t> as their preferred format </a:t>
            </a:r>
            <a:r>
              <a:rPr lang="en-US" sz="900" dirty="0" smtClean="0"/>
              <a:t>- thankfully geojson.io made it easy for us to create/export our data as </a:t>
            </a:r>
            <a:r>
              <a:rPr lang="en-US" sz="900" dirty="0" err="1" smtClean="0"/>
              <a:t>geojson</a:t>
            </a:r>
            <a:r>
              <a:rPr lang="en-US" sz="900" dirty="0" smtClean="0"/>
              <a:t>...</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900" dirty="0" smtClean="0"/>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900" dirty="0" smtClean="0"/>
              <a:t>Leaflet - http://leafletjs.com/ - an open source </a:t>
            </a:r>
            <a:r>
              <a:rPr lang="en-US" sz="900" dirty="0" err="1" smtClean="0"/>
              <a:t>javascript</a:t>
            </a:r>
            <a:r>
              <a:rPr lang="en-US" sz="900" dirty="0" smtClean="0"/>
              <a:t> library for mobile friendly interactive maps.  Because it's just a lightweight </a:t>
            </a:r>
            <a:r>
              <a:rPr lang="en-US" sz="900" dirty="0" err="1" smtClean="0"/>
              <a:t>javascript</a:t>
            </a:r>
            <a:r>
              <a:rPr lang="en-US" sz="900" dirty="0" smtClean="0"/>
              <a:t> library, it can easily be hosted on any shared web hosting service.  I use </a:t>
            </a:r>
            <a:r>
              <a:rPr lang="en-US" sz="900" dirty="0" err="1" smtClean="0"/>
              <a:t>Bluehost</a:t>
            </a:r>
            <a:r>
              <a:rPr lang="en-US" sz="900" dirty="0" smtClean="0"/>
              <a:t> - http://www.bluehost.com/</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900" dirty="0" smtClean="0"/>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900" dirty="0" err="1" smtClean="0"/>
              <a:t>Mapbox</a:t>
            </a:r>
            <a:r>
              <a:rPr lang="en-US" sz="900" dirty="0" smtClean="0"/>
              <a:t>/</a:t>
            </a:r>
            <a:r>
              <a:rPr lang="en-US" sz="900" dirty="0" err="1" smtClean="0"/>
              <a:t>TileMill</a:t>
            </a:r>
            <a:r>
              <a:rPr lang="en-US" sz="900" dirty="0" smtClean="0"/>
              <a:t> - https://www.mapbox.com/ &amp; https://www.mapbox.com/tilemill/ - makes it easy to create custom maps and is built on Leaflet.  This is so you can make pretty maps – those of you using ESRI are now intrigued…</a:t>
            </a:r>
          </a:p>
          <a:p>
            <a:pPr marL="0" indent="0">
              <a:buFont typeface="Arial" panose="020B0604020202020204" pitchFamily="34" charset="0"/>
              <a:buNone/>
            </a:pPr>
            <a:endParaRPr lang="en-US" sz="900" dirty="0" smtClean="0"/>
          </a:p>
          <a:p>
            <a:pPr marL="0" indent="0">
              <a:buFont typeface="Arial" panose="020B0604020202020204" pitchFamily="34" charset="0"/>
              <a:buNone/>
            </a:pPr>
            <a:r>
              <a:rPr lang="en-US" sz="900" dirty="0" smtClean="0"/>
              <a:t>Issue</a:t>
            </a:r>
            <a:r>
              <a:rPr lang="en-US" sz="900" baseline="0" dirty="0" smtClean="0"/>
              <a:t> Reporting:</a:t>
            </a:r>
          </a:p>
          <a:p>
            <a:pPr marL="0" indent="0">
              <a:buFont typeface="Arial" panose="020B0604020202020204" pitchFamily="34" charset="0"/>
              <a:buNone/>
            </a:pPr>
            <a:r>
              <a:rPr lang="en-US" sz="900" dirty="0" smtClean="0"/>
              <a:t>Many database options exist, but SQLite - https://sqlite.org/ - is completely self contained and doesn't require a server or configuration.  Because of this, it was chosen to store and push trouble reports.</a:t>
            </a:r>
            <a:endParaRPr lang="en-US" sz="900" dirty="0"/>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10</a:t>
            </a:fld>
            <a:endParaRPr lang="en-US"/>
          </a:p>
        </p:txBody>
      </p:sp>
    </p:spTree>
    <p:extLst>
      <p:ext uri="{BB962C8B-B14F-4D97-AF65-F5344CB8AC3E}">
        <p14:creationId xmlns:p14="http://schemas.microsoft.com/office/powerpoint/2010/main" xmlns="" val="377045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8056" y="5556250"/>
            <a:ext cx="6208889" cy="3727450"/>
          </a:xfrm>
        </p:spPr>
        <p:txBody>
          <a:bodyPr>
            <a:noAutofit/>
          </a:bodyPr>
          <a:lstStyle/>
          <a:p>
            <a:pPr marL="0" indent="0">
              <a:buFont typeface="Arial" panose="020B0604020202020204" pitchFamily="34" charset="0"/>
              <a:buNone/>
            </a:pPr>
            <a:r>
              <a:rPr lang="en-US" sz="900" dirty="0" smtClean="0"/>
              <a:t>Thankfully there is Github - http://github.com - often used to host code for open source projects, Github recently provided the ability to version control spatial data so you can see how your data has changed over time and even rollback if needed.  They offer free plans for both individuals and organizations.  Github makes it easy for complete strangers to copy your data and make updates, then it's up to you commit those changes.  Since Github keeps a history of commits, it's really easy to step back in time to remove an edit.</a:t>
            </a:r>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11</a:t>
            </a:fld>
            <a:endParaRPr lang="en-US"/>
          </a:p>
        </p:txBody>
      </p:sp>
    </p:spTree>
    <p:extLst>
      <p:ext uri="{BB962C8B-B14F-4D97-AF65-F5344CB8AC3E}">
        <p14:creationId xmlns:p14="http://schemas.microsoft.com/office/powerpoint/2010/main" xmlns="" val="377045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8056" y="5556250"/>
            <a:ext cx="6208889" cy="3727450"/>
          </a:xfrm>
        </p:spPr>
        <p:txBody>
          <a:bodyPr>
            <a:noAutofit/>
          </a:bodyPr>
          <a:lstStyle/>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900" dirty="0"/>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12</a:t>
            </a:fld>
            <a:endParaRPr lang="en-US"/>
          </a:p>
        </p:txBody>
      </p:sp>
    </p:spTree>
    <p:extLst>
      <p:ext uri="{BB962C8B-B14F-4D97-AF65-F5344CB8AC3E}">
        <p14:creationId xmlns:p14="http://schemas.microsoft.com/office/powerpoint/2010/main" xmlns="" val="377045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8056" y="5556250"/>
            <a:ext cx="6208889" cy="3727450"/>
          </a:xfrm>
        </p:spPr>
        <p:txBody>
          <a:bodyPr>
            <a:noAutofit/>
          </a:bodyPr>
          <a:lstStyle/>
          <a:p>
            <a:pPr marL="0" indent="0">
              <a:buFont typeface="Arial" panose="020B0604020202020204" pitchFamily="34" charset="0"/>
              <a:buNone/>
            </a:pPr>
            <a:r>
              <a:rPr lang="en-US" sz="900" dirty="0" smtClean="0"/>
              <a:t>Thankfully there is Github - http://github.com - often used to host code for open source projects, Github recently provided the ability to version control spatial data so you can see how your data has changed over time and even rollback if needed.  They offer free plans for both individuals and organizations.  Github makes it easy for complete strangers to copy your data and make updates, then it's up to you commit those changes.  Since Github keeps a history of commits, it's really easy to step back in time to remove an edit.</a:t>
            </a:r>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13</a:t>
            </a:fld>
            <a:endParaRPr lang="en-US"/>
          </a:p>
        </p:txBody>
      </p:sp>
    </p:spTree>
    <p:extLst>
      <p:ext uri="{BB962C8B-B14F-4D97-AF65-F5344CB8AC3E}">
        <p14:creationId xmlns:p14="http://schemas.microsoft.com/office/powerpoint/2010/main" xmlns="" val="377045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14</a:t>
            </a:fld>
            <a:endParaRPr lang="en-US"/>
          </a:p>
        </p:txBody>
      </p:sp>
    </p:spTree>
    <p:extLst>
      <p:ext uri="{BB962C8B-B14F-4D97-AF65-F5344CB8AC3E}">
        <p14:creationId xmlns:p14="http://schemas.microsoft.com/office/powerpoint/2010/main" xmlns="" val="2709847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15</a:t>
            </a:fld>
            <a:endParaRPr lang="en-US"/>
          </a:p>
        </p:txBody>
      </p:sp>
    </p:spTree>
    <p:extLst>
      <p:ext uri="{BB962C8B-B14F-4D97-AF65-F5344CB8AC3E}">
        <p14:creationId xmlns:p14="http://schemas.microsoft.com/office/powerpoint/2010/main" xmlns="" val="2709847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lvl="1" indent="-171450" defTabSz="929579">
              <a:buFontTx/>
              <a:buChar char="-"/>
              <a:defRPr/>
            </a:pPr>
            <a:r>
              <a:rPr lang="en-US" baseline="0" dirty="0" smtClean="0"/>
              <a:t>Project Motivation</a:t>
            </a:r>
          </a:p>
          <a:p>
            <a:pPr marL="628650" lvl="2" indent="-171450" defTabSz="929579">
              <a:buFontTx/>
              <a:buChar char="-"/>
              <a:defRPr/>
            </a:pPr>
            <a:r>
              <a:rPr lang="en-US" baseline="0" dirty="0" smtClean="0"/>
              <a:t>How did the project come about?</a:t>
            </a:r>
          </a:p>
          <a:p>
            <a:pPr marL="1085850" lvl="3" indent="-171450" defTabSz="929579">
              <a:buFontTx/>
              <a:buChar char="-"/>
              <a:defRPr/>
            </a:pPr>
            <a:r>
              <a:rPr lang="en-US" baseline="0" dirty="0" smtClean="0"/>
              <a:t>Master GIS student at PSU</a:t>
            </a:r>
          </a:p>
          <a:p>
            <a:pPr marL="1085850" lvl="3" indent="-171450" defTabSz="929579">
              <a:buFontTx/>
              <a:buChar char="-"/>
              <a:defRPr/>
            </a:pPr>
            <a:r>
              <a:rPr lang="en-US" baseline="0" dirty="0" smtClean="0"/>
              <a:t>Avid outdoor geek, wanted to give something back.</a:t>
            </a:r>
          </a:p>
          <a:p>
            <a:pPr marL="1085850" lvl="3" indent="-171450" defTabSz="929579">
              <a:buFontTx/>
              <a:buChar char="-"/>
              <a:defRPr/>
            </a:pPr>
            <a:r>
              <a:rPr lang="en-US" baseline="0" dirty="0" smtClean="0"/>
              <a:t>All over trails are being managed by volunteer organizations.  Money is often extremely tight, that is if they actually have a budget.  They often have a core volunteer base who gives free labor in the form of building and maintaining trails and some even have the technical skills to offer a trail or organization website.  Trail data, if it exists, is usually stored in random files and spread across multiple volunteers.  Organizations are lucky if they are able to provide updated trail maps, never mind giving timely notes on current trail status.  What if there was a better way to focus the volunteers' time on areas that needed the most attention, while also getting the public more involved?  With cost being an obvious factor, enter open source, which has the freedom of customizability and often wide community support.</a:t>
            </a:r>
          </a:p>
          <a:p>
            <a:pPr marL="1085850" lvl="3" indent="-171450" defTabSz="929579">
              <a:buFontTx/>
              <a:buChar char="-"/>
              <a:defRPr/>
            </a:pPr>
            <a:r>
              <a:rPr lang="en-US" baseline="0" dirty="0" smtClean="0"/>
              <a:t>There are a wide range of web mapping applications out there for trail users.  These range from simple trail displays to trails with built in loops with user generated ratings and skill or ability levels that one would need to possess.  IMBA's MTB Project is one of the better trail mapping sites and really gives users a lot of information in a clean layout.  Their trails are a combination of IMBA provided and crowd sourced.  Having said that, most organizations only provide very basic options, if at all, for users to report issues on the trail.  I was unsuccessful in finding a single trail trouble reporting site that was even paired with a map.  The ones that provided a mechanism for reporting trouble issues mostly used simple web forms that ask users to describe what and where the issue is located.  The most basic sites simply had an email link for users.</a:t>
            </a:r>
          </a:p>
          <a:p>
            <a:pPr marL="1085850" lvl="3" indent="-171450" defTabSz="929579">
              <a:buFontTx/>
              <a:buChar char="-"/>
              <a:defRPr/>
            </a:pPr>
            <a:r>
              <a:rPr lang="en-US" baseline="0" dirty="0" smtClean="0"/>
              <a:t>If the user doesn't forget to report the issue, which will happen often, reporting at a later time gives a much greater possibility for incorrect data.  Trail users want to help, so why make them jump through unnecessary hoops?</a:t>
            </a:r>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2</a:t>
            </a:fld>
            <a:endParaRPr lang="en-US"/>
          </a:p>
        </p:txBody>
      </p:sp>
    </p:spTree>
    <p:extLst>
      <p:ext uri="{BB962C8B-B14F-4D97-AF65-F5344CB8AC3E}">
        <p14:creationId xmlns:p14="http://schemas.microsoft.com/office/powerpoint/2010/main" xmlns="" val="124812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8056" y="5480050"/>
            <a:ext cx="6208889" cy="3733800"/>
          </a:xfrm>
        </p:spPr>
        <p:txBody>
          <a:bodyPr>
            <a:noAutofit/>
          </a:bodyPr>
          <a:lstStyle/>
          <a:p>
            <a:pPr marL="0" marR="0" indent="0" algn="l" defTabSz="914400" rtl="0" eaLnBrk="1" fontAlgn="auto" latinLnBrk="0" hangingPunct="1">
              <a:lnSpc>
                <a:spcPct val="100000"/>
              </a:lnSpc>
              <a:spcBef>
                <a:spcPct val="30000"/>
              </a:spcBef>
              <a:spcAft>
                <a:spcPts val="0"/>
              </a:spcAft>
              <a:buClrTx/>
              <a:buSzTx/>
              <a:buFontTx/>
              <a:buNone/>
              <a:tabLst/>
              <a:defRPr/>
            </a:pPr>
            <a:r>
              <a:rPr lang="en-US" sz="1000" dirty="0" smtClean="0"/>
              <a:t>Provide an integrated open source geospatial publishing and reporting platform that allows volunteer organizations to get up and running quickly.</a:t>
            </a:r>
          </a:p>
          <a:p>
            <a:pPr marL="0" marR="0" indent="0" algn="l" defTabSz="914400" rtl="0" eaLnBrk="1" fontAlgn="auto" latinLnBrk="0" hangingPunct="1">
              <a:lnSpc>
                <a:spcPct val="100000"/>
              </a:lnSpc>
              <a:spcBef>
                <a:spcPct val="30000"/>
              </a:spcBef>
              <a:spcAft>
                <a:spcPts val="0"/>
              </a:spcAft>
              <a:buClrTx/>
              <a:buSzTx/>
              <a:buFontTx/>
              <a:buNone/>
              <a:tabLst/>
              <a:defRPr/>
            </a:pPr>
            <a:endParaRPr lang="en-US" sz="1000" dirty="0" smtClean="0"/>
          </a:p>
          <a:p>
            <a:pPr marL="0" marR="0" indent="0" algn="l" defTabSz="914400" rtl="0" eaLnBrk="1" fontAlgn="auto" latinLnBrk="0" hangingPunct="1">
              <a:lnSpc>
                <a:spcPct val="100000"/>
              </a:lnSpc>
              <a:spcBef>
                <a:spcPct val="30000"/>
              </a:spcBef>
              <a:spcAft>
                <a:spcPts val="0"/>
              </a:spcAft>
              <a:buClrTx/>
              <a:buSzTx/>
              <a:buFontTx/>
              <a:buNone/>
              <a:tabLst/>
              <a:defRPr/>
            </a:pPr>
            <a:r>
              <a:rPr lang="en-US" sz="1000" dirty="0" smtClean="0"/>
              <a:t>Targets two groups of system users:</a:t>
            </a:r>
          </a:p>
          <a:p>
            <a:pPr marL="0" marR="0" indent="0" algn="l" defTabSz="914400" rtl="0" eaLnBrk="1" fontAlgn="auto" latinLnBrk="0" hangingPunct="1">
              <a:lnSpc>
                <a:spcPct val="100000"/>
              </a:lnSpc>
              <a:spcBef>
                <a:spcPct val="30000"/>
              </a:spcBef>
              <a:spcAft>
                <a:spcPts val="0"/>
              </a:spcAft>
              <a:buClrTx/>
              <a:buSzTx/>
              <a:buFontTx/>
              <a:buNone/>
              <a:tabLst/>
              <a:defRPr/>
            </a:pPr>
            <a:r>
              <a:rPr lang="en-US" sz="1000" dirty="0" smtClean="0"/>
              <a:t>	- Trail Liaisons – administrators both global and regional who want CRUD (create, read, update and delete) abilities</a:t>
            </a:r>
          </a:p>
          <a:p>
            <a:pPr marL="0" marR="0" indent="0" algn="l" defTabSz="914400" rtl="0" eaLnBrk="1" fontAlgn="auto" latinLnBrk="0" hangingPunct="1">
              <a:lnSpc>
                <a:spcPct val="100000"/>
              </a:lnSpc>
              <a:spcBef>
                <a:spcPct val="30000"/>
              </a:spcBef>
              <a:spcAft>
                <a:spcPts val="0"/>
              </a:spcAft>
              <a:buClrTx/>
              <a:buSzTx/>
              <a:buFontTx/>
              <a:buNone/>
              <a:tabLst/>
              <a:defRPr/>
            </a:pPr>
            <a:r>
              <a:rPr lang="en-US" sz="1000" dirty="0" smtClean="0"/>
              <a:t>	- Trail Users – hikers, bikers, etc. who want the ability to visualize the trail, get their current location, and report any trail issues they come across, e.g. tree down over trail, hornets nest, etc.</a:t>
            </a:r>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3</a:t>
            </a:fld>
            <a:endParaRPr lang="en-US"/>
          </a:p>
        </p:txBody>
      </p:sp>
    </p:spTree>
    <p:extLst>
      <p:ext uri="{BB962C8B-B14F-4D97-AF65-F5344CB8AC3E}">
        <p14:creationId xmlns:p14="http://schemas.microsoft.com/office/powerpoint/2010/main" xmlns="" val="309383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lvl="1" indent="-171450" defTabSz="929579">
              <a:buFontTx/>
              <a:buChar char="-"/>
              <a:defRPr/>
            </a:pPr>
            <a:r>
              <a:rPr lang="en-US" baseline="0" dirty="0" smtClean="0"/>
              <a:t>Project Background</a:t>
            </a:r>
          </a:p>
          <a:p>
            <a:pPr marL="628650" lvl="2" indent="-171450" defTabSz="929579">
              <a:buFontTx/>
              <a:buChar char="-"/>
              <a:defRPr/>
            </a:pPr>
            <a:r>
              <a:rPr lang="en-US" baseline="0" dirty="0" smtClean="0"/>
              <a:t>Several iterations - started out very heavy.  By heavy, I mean there was a lot of GIS orientated software, which required a lot of installation and the necessary hardware to run it all.  This started with an open geo stack - QGIS for the desktop application, PostGIS for the back-end database, and Boundless OpenGeo for the server application.  The idea was to take all of this and create a simple single install.  But then I took a step back and thought "what if we could remove some of these hardware barriers?“</a:t>
            </a:r>
          </a:p>
          <a:p>
            <a:pPr marL="628650" lvl="2" indent="-171450" defTabSz="929579">
              <a:buFontTx/>
              <a:buChar char="-"/>
              <a:defRPr/>
            </a:pPr>
            <a:r>
              <a:rPr lang="en-US" baseline="0" dirty="0" smtClean="0"/>
              <a:t>This led to replacing the PostGIS back-end and OpenGeo server with CartoDB, an open source instantiation of PostGIS in the cloud that provides some really great web mapping features.  While this wasn't my final solution, if you want dead simple web mapping with the ability to do advanced SQL queries, definitely check out CartoDB.</a:t>
            </a:r>
          </a:p>
          <a:p>
            <a:pPr marL="628650" lvl="2" indent="-171450" defTabSz="929579">
              <a:buFontTx/>
              <a:buChar char="-"/>
              <a:defRPr/>
            </a:pPr>
            <a:r>
              <a:rPr lang="en-US" baseline="0" dirty="0" smtClean="0"/>
              <a:t>Ok, so let's lighten the load even more.  QGIS is a great open source alternative to ESRI ArcGIS, but it's GIS...by that I mean you need to be fairly familiar with GIS software to make it useful.  I asked my wife to try and use QGIS and she has no real GIS experience.  She gave it about 5 minutes before asking if we were done yet.  QGIS, gone.</a:t>
            </a:r>
          </a:p>
          <a:p>
            <a:pPr marL="628650" lvl="2" indent="-171450" defTabSz="929579">
              <a:buFontTx/>
              <a:buChar char="-"/>
              <a:defRPr/>
            </a:pPr>
            <a:r>
              <a:rPr lang="en-US" baseline="0" dirty="0" smtClean="0"/>
              <a:t>What follows is my final solution and process.  It is lightweight and borrows heavily from several open source projects.  It requires no additional hardware power than what would normally be available on a shared web hosting account.  Also, there is no real installation other than dragging/dropping files.</a:t>
            </a:r>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4</a:t>
            </a:fld>
            <a:endParaRPr lang="en-US"/>
          </a:p>
        </p:txBody>
      </p:sp>
    </p:spTree>
    <p:extLst>
      <p:ext uri="{BB962C8B-B14F-4D97-AF65-F5344CB8AC3E}">
        <p14:creationId xmlns:p14="http://schemas.microsoft.com/office/powerpoint/2010/main" xmlns="" val="1248129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lvl="1" indent="-171450" defTabSz="929579">
              <a:buFontTx/>
              <a:buChar char="-"/>
              <a:defRPr/>
            </a:pPr>
            <a:r>
              <a:rPr lang="en-US" baseline="0" dirty="0" smtClean="0"/>
              <a:t>Project Background</a:t>
            </a:r>
          </a:p>
          <a:p>
            <a:pPr marL="628650" lvl="2" indent="-171450" defTabSz="929579">
              <a:buFontTx/>
              <a:buChar char="-"/>
              <a:defRPr/>
            </a:pPr>
            <a:r>
              <a:rPr lang="en-US" baseline="0" dirty="0" smtClean="0"/>
              <a:t>Ok, so let's lighten the load even more.  QGIS is a great open source alternative to ESRI ArcGIS, but it's GIS...by that I mean you need to be fairly familiar with GIS software to make it useful.  I asked my wife to try and use QGIS and she has no real GIS experience.  She gave it about 5 minutes before asking if we were done yet.  QGIS, gone.</a:t>
            </a:r>
          </a:p>
          <a:p>
            <a:pPr marL="628650" lvl="2" indent="-171450" defTabSz="929579">
              <a:buFontTx/>
              <a:buChar char="-"/>
              <a:defRPr/>
            </a:pPr>
            <a:r>
              <a:rPr lang="en-US" baseline="0" dirty="0" smtClean="0"/>
              <a:t>What follows is my final solution and process.  It is lightweight and borrows heavily from several open source projects.  It requires no additional hardware power than what would normally be available on a shared web hosting account.  Also, there is no real installation other than dragging/dropping files.</a:t>
            </a:r>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5</a:t>
            </a:fld>
            <a:endParaRPr lang="en-US"/>
          </a:p>
        </p:txBody>
      </p:sp>
    </p:spTree>
    <p:extLst>
      <p:ext uri="{BB962C8B-B14F-4D97-AF65-F5344CB8AC3E}">
        <p14:creationId xmlns:p14="http://schemas.microsoft.com/office/powerpoint/2010/main" xmlns="" val="124812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8056" y="5556250"/>
            <a:ext cx="6208889" cy="3727450"/>
          </a:xfrm>
        </p:spPr>
        <p:txBody>
          <a:bodyPr>
            <a:noAutofit/>
          </a:bodyPr>
          <a:lstStyle/>
          <a:p>
            <a:pPr marL="171450" indent="-171450">
              <a:buFontTx/>
              <a:buChar char="-"/>
            </a:pPr>
            <a:r>
              <a:rPr lang="en-US" sz="900" dirty="0" smtClean="0"/>
              <a:t>Step 1: Data</a:t>
            </a:r>
          </a:p>
          <a:p>
            <a:pPr marL="628650" lvl="1" indent="-171450">
              <a:buFontTx/>
              <a:buChar char="-"/>
            </a:pPr>
            <a:r>
              <a:rPr lang="en-US" sz="900" dirty="0" smtClean="0"/>
              <a:t>Obtain, Collect, Or Draw the data!</a:t>
            </a:r>
          </a:p>
          <a:p>
            <a:pPr marL="1085850" lvl="2" indent="-171450">
              <a:buFontTx/>
              <a:buChar char="-"/>
            </a:pPr>
            <a:r>
              <a:rPr lang="en-US" sz="900" dirty="0" smtClean="0"/>
              <a:t>If trail has not been mapped, use a GPS to map it in GPX format.</a:t>
            </a:r>
          </a:p>
          <a:p>
            <a:pPr marL="1085850" lvl="2" indent="-171450">
              <a:buFontTx/>
              <a:buChar char="-"/>
            </a:pPr>
            <a:r>
              <a:rPr lang="en-US" sz="900" dirty="0" smtClean="0"/>
              <a:t>You don't know GIS, there is an open source solution for that...</a:t>
            </a:r>
          </a:p>
          <a:p>
            <a:pPr marL="1543050" lvl="3" indent="-171450">
              <a:buFontTx/>
              <a:buChar char="-"/>
            </a:pPr>
            <a:r>
              <a:rPr lang="en-US" sz="900" dirty="0" smtClean="0"/>
              <a:t>geojson.io (quick, simple, open source website for creating, viewing, and sharing maps) - http://geojson.io</a:t>
            </a:r>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6</a:t>
            </a:fld>
            <a:endParaRPr lang="en-US"/>
          </a:p>
        </p:txBody>
      </p:sp>
    </p:spTree>
    <p:extLst>
      <p:ext uri="{BB962C8B-B14F-4D97-AF65-F5344CB8AC3E}">
        <p14:creationId xmlns:p14="http://schemas.microsoft.com/office/powerpoint/2010/main" xmlns="" val="37704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8056" y="5556250"/>
            <a:ext cx="6208889" cy="3727450"/>
          </a:xfrm>
        </p:spPr>
        <p:txBody>
          <a:bodyPr>
            <a:noAutofit/>
          </a:bodyPr>
          <a:lstStyle/>
          <a:p>
            <a:pPr marL="171450" indent="-171450">
              <a:buFontTx/>
              <a:buChar char="-"/>
            </a:pPr>
            <a:r>
              <a:rPr lang="en-US" sz="900" dirty="0" smtClean="0"/>
              <a:t>geojson.io (quick, simple, open source website for creating, viewing, and sharing maps) - http://geojson.io</a:t>
            </a:r>
          </a:p>
          <a:p>
            <a:pPr marL="628650" lvl="1" indent="-171450">
              <a:buFontTx/>
              <a:buChar char="-"/>
            </a:pPr>
            <a:r>
              <a:rPr lang="en-US" sz="900" dirty="0" smtClean="0"/>
              <a:t>drag and drop functionality for easy editing of existing files</a:t>
            </a:r>
          </a:p>
          <a:p>
            <a:pPr marL="628650" lvl="1" indent="-171450">
              <a:buFontTx/>
              <a:buChar char="-"/>
            </a:pPr>
            <a:r>
              <a:rPr lang="en-US" sz="900" dirty="0" smtClean="0"/>
              <a:t>easy to drop points or draw lines and polygons to create new data (trails, parking areas, post-ride beer spots, etc.)</a:t>
            </a:r>
          </a:p>
          <a:p>
            <a:pPr marL="628650" lvl="1" indent="-171450">
              <a:buFontTx/>
              <a:buChar char="-"/>
            </a:pPr>
            <a:r>
              <a:rPr lang="en-US" sz="900" dirty="0" smtClean="0"/>
              <a:t>possible that somebody has already mapped the trails in </a:t>
            </a:r>
            <a:r>
              <a:rPr lang="en-US" sz="900" dirty="0" err="1" smtClean="0"/>
              <a:t>OpenStreetMap</a:t>
            </a:r>
            <a:r>
              <a:rPr lang="en-US" sz="900" dirty="0" smtClean="0"/>
              <a:t> - http://www.openstreetmap.org/</a:t>
            </a:r>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7</a:t>
            </a:fld>
            <a:endParaRPr lang="en-US"/>
          </a:p>
        </p:txBody>
      </p:sp>
    </p:spTree>
    <p:extLst>
      <p:ext uri="{BB962C8B-B14F-4D97-AF65-F5344CB8AC3E}">
        <p14:creationId xmlns:p14="http://schemas.microsoft.com/office/powerpoint/2010/main" xmlns="" val="377045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8056" y="5556250"/>
            <a:ext cx="6208889" cy="3727450"/>
          </a:xfrm>
        </p:spPr>
        <p:txBody>
          <a:bodyPr>
            <a:noAutofit/>
          </a:bodyPr>
          <a:lstStyle/>
          <a:p>
            <a:pPr marL="0" indent="0">
              <a:buFont typeface="Arial" panose="020B0604020202020204" pitchFamily="34" charset="0"/>
              <a:buNone/>
            </a:pPr>
            <a:r>
              <a:rPr lang="en-US" sz="900" dirty="0" smtClean="0"/>
              <a:t>For those who can afford some dedicated resources there is the Boundless OpenGeo suite http://boundlessgeo.com/ (actually there are a lot of options for geo-server solutions - http://www.osgeo.org/ ).  At the database level there is PostgreSQL/PostGIS - http://postgis.net/ .  Software is free, but would still need to pay for hardware/system administrator</a:t>
            </a:r>
            <a:r>
              <a:rPr lang="en-US" sz="900" baseline="0" dirty="0" smtClean="0"/>
              <a:t> or pay for dedicated web hosting.</a:t>
            </a:r>
            <a:endParaRPr lang="en-US" sz="900" dirty="0" smtClean="0"/>
          </a:p>
          <a:p>
            <a:pPr marL="0" indent="0">
              <a:buFont typeface="Arial" panose="020B0604020202020204" pitchFamily="34" charset="0"/>
              <a:buNone/>
            </a:pPr>
            <a:endParaRPr lang="en-US" sz="900" dirty="0" smtClean="0"/>
          </a:p>
          <a:p>
            <a:pPr marL="0" indent="0">
              <a:buFont typeface="Arial" panose="020B0604020202020204" pitchFamily="34" charset="0"/>
              <a:buNone/>
            </a:pPr>
            <a:r>
              <a:rPr lang="en-US" sz="900" dirty="0" smtClean="0"/>
              <a:t>Another option is CartoDB - http://cartodb.com/ - at it’s most basic is a cloud PostGIS installation, but it’s really so much more.  Initially, this project focused on using CartoDB for data management.  The only downside was the difficulty of maintaining group data as the free plans are tailored to individual users.  Check them out - they're awesome.</a:t>
            </a:r>
            <a:endParaRPr lang="en-US" sz="900" dirty="0"/>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8</a:t>
            </a:fld>
            <a:endParaRPr lang="en-US"/>
          </a:p>
        </p:txBody>
      </p:sp>
    </p:spTree>
    <p:extLst>
      <p:ext uri="{BB962C8B-B14F-4D97-AF65-F5344CB8AC3E}">
        <p14:creationId xmlns:p14="http://schemas.microsoft.com/office/powerpoint/2010/main" xmlns="" val="37704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8056" y="5556250"/>
            <a:ext cx="6208889" cy="3727450"/>
          </a:xfrm>
        </p:spPr>
        <p:txBody>
          <a:bodyPr>
            <a:noAutofit/>
          </a:bodyPr>
          <a:lstStyle/>
          <a:p>
            <a:pPr marL="0" indent="0">
              <a:buFont typeface="Arial" panose="020B0604020202020204" pitchFamily="34" charset="0"/>
              <a:buNone/>
            </a:pPr>
            <a:r>
              <a:rPr lang="en-US" sz="900" dirty="0" smtClean="0"/>
              <a:t>Thankfully there is Github - http://github.com - often used to host code for open source projects, Github recently provided the ability to version control spatial data so you can see how your data has changed over time and even rollback if needed.  They offer free plans for both individuals and organizations.  Github makes it easy for complete strangers to copy your data and make updates, then it's up to you commit those changes.  Since Github keeps a history of commits, it's really easy to step back in time to remove an edit.</a:t>
            </a:r>
          </a:p>
        </p:txBody>
      </p:sp>
      <p:sp>
        <p:nvSpPr>
          <p:cNvPr id="4" name="Slide Number Placeholder 3"/>
          <p:cNvSpPr>
            <a:spLocks noGrp="1"/>
          </p:cNvSpPr>
          <p:nvPr>
            <p:ph type="sldNum" sz="quarter" idx="10"/>
          </p:nvPr>
        </p:nvSpPr>
        <p:spPr/>
        <p:txBody>
          <a:bodyPr/>
          <a:lstStyle/>
          <a:p>
            <a:pPr>
              <a:defRPr/>
            </a:pPr>
            <a:fld id="{8E6700C9-89E7-4294-9892-4FB574A0052E}" type="slidenum">
              <a:rPr lang="en-US" smtClean="0"/>
              <a:pPr>
                <a:defRPr/>
              </a:pPr>
              <a:t>9</a:t>
            </a:fld>
            <a:endParaRPr lang="en-US"/>
          </a:p>
        </p:txBody>
      </p:sp>
    </p:spTree>
    <p:extLst>
      <p:ext uri="{BB962C8B-B14F-4D97-AF65-F5344CB8AC3E}">
        <p14:creationId xmlns:p14="http://schemas.microsoft.com/office/powerpoint/2010/main" xmlns="" val="377045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6/21/2011</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B6B20C6-76A4-40E2-89F4-BBCF9B176E0C}" type="slidenum">
              <a:rPr lang="en-US"/>
              <a:pPr>
                <a:defRPr/>
              </a:pPr>
              <a:t>‹#›</a:t>
            </a:fld>
            <a:endParaRPr lang="en-US"/>
          </a:p>
        </p:txBody>
      </p:sp>
    </p:spTree>
    <p:extLst>
      <p:ext uri="{BB962C8B-B14F-4D97-AF65-F5344CB8AC3E}">
        <p14:creationId xmlns:p14="http://schemas.microsoft.com/office/powerpoint/2010/main" xmlns="" val="135641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F56409-0CED-4D73-A773-A1114A166C4D}" type="slidenum">
              <a:rPr lang="en-US"/>
              <a:pPr>
                <a:defRPr/>
              </a:pPr>
              <a:t>‹#›</a:t>
            </a:fld>
            <a:endParaRPr lang="en-US"/>
          </a:p>
        </p:txBody>
      </p:sp>
    </p:spTree>
    <p:extLst>
      <p:ext uri="{BB962C8B-B14F-4D97-AF65-F5344CB8AC3E}">
        <p14:creationId xmlns:p14="http://schemas.microsoft.com/office/powerpoint/2010/main" xmlns="" val="1326866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D01E1F4-AD3D-4EB5-8F59-6BA713DA2647}" type="slidenum">
              <a:rPr lang="en-US"/>
              <a:pPr>
                <a:defRPr/>
              </a:pPr>
              <a:t>‹#›</a:t>
            </a:fld>
            <a:endParaRPr lang="en-US"/>
          </a:p>
        </p:txBody>
      </p:sp>
    </p:spTree>
    <p:extLst>
      <p:ext uri="{BB962C8B-B14F-4D97-AF65-F5344CB8AC3E}">
        <p14:creationId xmlns:p14="http://schemas.microsoft.com/office/powerpoint/2010/main" xmlns="" val="3038346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7B62437-DD4C-4381-A714-BB1DDAC4887E}" type="slidenum">
              <a:rPr lang="en-US"/>
              <a:pPr>
                <a:defRPr/>
              </a:pPr>
              <a:t>‹#›</a:t>
            </a:fld>
            <a:endParaRPr lang="en-US"/>
          </a:p>
        </p:txBody>
      </p:sp>
    </p:spTree>
    <p:extLst>
      <p:ext uri="{BB962C8B-B14F-4D97-AF65-F5344CB8AC3E}">
        <p14:creationId xmlns:p14="http://schemas.microsoft.com/office/powerpoint/2010/main" xmlns="" val="330260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82B1ED5-1E99-47E8-ACF1-FA79089538F1}" type="slidenum">
              <a:rPr lang="en-US"/>
              <a:pPr>
                <a:defRPr/>
              </a:pPr>
              <a:t>‹#›</a:t>
            </a:fld>
            <a:endParaRPr lang="en-US"/>
          </a:p>
        </p:txBody>
      </p:sp>
    </p:spTree>
    <p:extLst>
      <p:ext uri="{BB962C8B-B14F-4D97-AF65-F5344CB8AC3E}">
        <p14:creationId xmlns:p14="http://schemas.microsoft.com/office/powerpoint/2010/main" xmlns="" val="2484668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08F7D2C-944F-460C-B9E5-6ED5A57D20E2}" type="slidenum">
              <a:rPr lang="en-US"/>
              <a:pPr>
                <a:defRPr/>
              </a:pPr>
              <a:t>‹#›</a:t>
            </a:fld>
            <a:endParaRPr lang="en-US"/>
          </a:p>
        </p:txBody>
      </p:sp>
    </p:spTree>
    <p:extLst>
      <p:ext uri="{BB962C8B-B14F-4D97-AF65-F5344CB8AC3E}">
        <p14:creationId xmlns:p14="http://schemas.microsoft.com/office/powerpoint/2010/main" xmlns="" val="555417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7808D67-4AFA-4247-A742-37814097583D}" type="slidenum">
              <a:rPr lang="en-US"/>
              <a:pPr>
                <a:defRPr/>
              </a:pPr>
              <a:t>‹#›</a:t>
            </a:fld>
            <a:endParaRPr lang="en-US"/>
          </a:p>
        </p:txBody>
      </p:sp>
    </p:spTree>
    <p:extLst>
      <p:ext uri="{BB962C8B-B14F-4D97-AF65-F5344CB8AC3E}">
        <p14:creationId xmlns:p14="http://schemas.microsoft.com/office/powerpoint/2010/main" xmlns="" val="1776345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8"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8B680BA-6740-4646-A41B-79839BF465C7}" type="slidenum">
              <a:rPr lang="en-US"/>
              <a:pPr>
                <a:defRPr/>
              </a:pPr>
              <a:t>‹#›</a:t>
            </a:fld>
            <a:endParaRPr lang="en-US"/>
          </a:p>
        </p:txBody>
      </p:sp>
    </p:spTree>
    <p:extLst>
      <p:ext uri="{BB962C8B-B14F-4D97-AF65-F5344CB8AC3E}">
        <p14:creationId xmlns:p14="http://schemas.microsoft.com/office/powerpoint/2010/main" xmlns="" val="2638224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4"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C6AAA1F-D7AC-423F-815A-274BB64B3DCA}" type="slidenum">
              <a:rPr lang="en-US"/>
              <a:pPr>
                <a:defRPr/>
              </a:pPr>
              <a:t>‹#›</a:t>
            </a:fld>
            <a:endParaRPr lang="en-US"/>
          </a:p>
        </p:txBody>
      </p:sp>
    </p:spTree>
    <p:extLst>
      <p:ext uri="{BB962C8B-B14F-4D97-AF65-F5344CB8AC3E}">
        <p14:creationId xmlns:p14="http://schemas.microsoft.com/office/powerpoint/2010/main" xmlns="" val="1068773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3"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65B2167-1750-483C-AD9D-CD49AF05038C}" type="slidenum">
              <a:rPr lang="en-US"/>
              <a:pPr>
                <a:defRPr/>
              </a:pPr>
              <a:t>‹#›</a:t>
            </a:fld>
            <a:endParaRPr lang="en-US"/>
          </a:p>
        </p:txBody>
      </p:sp>
    </p:spTree>
    <p:extLst>
      <p:ext uri="{BB962C8B-B14F-4D97-AF65-F5344CB8AC3E}">
        <p14:creationId xmlns:p14="http://schemas.microsoft.com/office/powerpoint/2010/main" xmlns="" val="3162848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8D8981E-C74C-4E46-9A40-A52A46FB3C27}" type="slidenum">
              <a:rPr lang="en-US"/>
              <a:pPr>
                <a:defRPr/>
              </a:pPr>
              <a:t>‹#›</a:t>
            </a:fld>
            <a:endParaRPr lang="en-US"/>
          </a:p>
        </p:txBody>
      </p:sp>
    </p:spTree>
    <p:extLst>
      <p:ext uri="{BB962C8B-B14F-4D97-AF65-F5344CB8AC3E}">
        <p14:creationId xmlns:p14="http://schemas.microsoft.com/office/powerpoint/2010/main" xmlns="" val="98511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0A7D821-2AD9-4F55-8533-D5B9ACD04B43}" type="slidenum">
              <a:rPr lang="en-US"/>
              <a:pPr>
                <a:defRPr/>
              </a:pPr>
              <a:t>‹#›</a:t>
            </a:fld>
            <a:endParaRPr lang="en-US"/>
          </a:p>
        </p:txBody>
      </p:sp>
    </p:spTree>
    <p:extLst>
      <p:ext uri="{BB962C8B-B14F-4D97-AF65-F5344CB8AC3E}">
        <p14:creationId xmlns:p14="http://schemas.microsoft.com/office/powerpoint/2010/main" xmlns="" val="3440205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DAA001A-87C8-4D49-BA5F-C2B492B0BFC2}" type="slidenum">
              <a:rPr lang="en-US"/>
              <a:pPr>
                <a:defRPr/>
              </a:pPr>
              <a:t>‹#›</a:t>
            </a:fld>
            <a:endParaRPr lang="en-US"/>
          </a:p>
        </p:txBody>
      </p:sp>
    </p:spTree>
    <p:extLst>
      <p:ext uri="{BB962C8B-B14F-4D97-AF65-F5344CB8AC3E}">
        <p14:creationId xmlns:p14="http://schemas.microsoft.com/office/powerpoint/2010/main" xmlns="" val="1048445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1872C29-07CE-4845-BE51-FC66B5828049}" type="slidenum">
              <a:rPr lang="en-US"/>
              <a:pPr>
                <a:defRPr/>
              </a:pPr>
              <a:t>‹#›</a:t>
            </a:fld>
            <a:endParaRPr lang="en-US"/>
          </a:p>
        </p:txBody>
      </p:sp>
    </p:spTree>
    <p:extLst>
      <p:ext uri="{BB962C8B-B14F-4D97-AF65-F5344CB8AC3E}">
        <p14:creationId xmlns:p14="http://schemas.microsoft.com/office/powerpoint/2010/main" xmlns="" val="3002345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8800204-4A8A-47FE-B9B9-746247434B59}" type="slidenum">
              <a:rPr lang="en-US"/>
              <a:pPr>
                <a:defRPr/>
              </a:pPr>
              <a:t>‹#›</a:t>
            </a:fld>
            <a:endParaRPr lang="en-US"/>
          </a:p>
        </p:txBody>
      </p:sp>
    </p:spTree>
    <p:extLst>
      <p:ext uri="{BB962C8B-B14F-4D97-AF65-F5344CB8AC3E}">
        <p14:creationId xmlns:p14="http://schemas.microsoft.com/office/powerpoint/2010/main" xmlns="" val="174114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3C346E6-3676-4FD0-B489-F29BBED37251}" type="slidenum">
              <a:rPr lang="en-US"/>
              <a:pPr>
                <a:defRPr/>
              </a:pPr>
              <a:t>‹#›</a:t>
            </a:fld>
            <a:endParaRPr lang="en-US"/>
          </a:p>
        </p:txBody>
      </p:sp>
    </p:spTree>
    <p:extLst>
      <p:ext uri="{BB962C8B-B14F-4D97-AF65-F5344CB8AC3E}">
        <p14:creationId xmlns:p14="http://schemas.microsoft.com/office/powerpoint/2010/main" xmlns="" val="789385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1BC1AA2-385F-43D7-AF9A-F718CC6E103F}" type="slidenum">
              <a:rPr lang="en-US"/>
              <a:pPr>
                <a:defRPr/>
              </a:pPr>
              <a:t>‹#›</a:t>
            </a:fld>
            <a:endParaRPr lang="en-US"/>
          </a:p>
        </p:txBody>
      </p:sp>
    </p:spTree>
    <p:extLst>
      <p:ext uri="{BB962C8B-B14F-4D97-AF65-F5344CB8AC3E}">
        <p14:creationId xmlns:p14="http://schemas.microsoft.com/office/powerpoint/2010/main" xmlns="" val="2431761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8"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630390F-BD1E-4C8D-B430-2E32E0EBFCAD}" type="slidenum">
              <a:rPr lang="en-US"/>
              <a:pPr>
                <a:defRPr/>
              </a:pPr>
              <a:t>‹#›</a:t>
            </a:fld>
            <a:endParaRPr lang="en-US"/>
          </a:p>
        </p:txBody>
      </p:sp>
    </p:spTree>
    <p:extLst>
      <p:ext uri="{BB962C8B-B14F-4D97-AF65-F5344CB8AC3E}">
        <p14:creationId xmlns:p14="http://schemas.microsoft.com/office/powerpoint/2010/main" xmlns="" val="2607235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4"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FEA1455-4B3F-4C05-84D1-91584A26DC28}" type="slidenum">
              <a:rPr lang="en-US"/>
              <a:pPr>
                <a:defRPr/>
              </a:pPr>
              <a:t>‹#›</a:t>
            </a:fld>
            <a:endParaRPr lang="en-US"/>
          </a:p>
        </p:txBody>
      </p:sp>
    </p:spTree>
    <p:extLst>
      <p:ext uri="{BB962C8B-B14F-4D97-AF65-F5344CB8AC3E}">
        <p14:creationId xmlns:p14="http://schemas.microsoft.com/office/powerpoint/2010/main" xmlns="" val="2993844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3"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FDD0C5B-BC0B-4FB6-BAAD-9C2F650D89A8}" type="slidenum">
              <a:rPr lang="en-US"/>
              <a:pPr>
                <a:defRPr/>
              </a:pPr>
              <a:t>‹#›</a:t>
            </a:fld>
            <a:endParaRPr lang="en-US"/>
          </a:p>
        </p:txBody>
      </p:sp>
    </p:spTree>
    <p:extLst>
      <p:ext uri="{BB962C8B-B14F-4D97-AF65-F5344CB8AC3E}">
        <p14:creationId xmlns:p14="http://schemas.microsoft.com/office/powerpoint/2010/main" xmlns="" val="1528873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57AF16B-2F95-44C8-BDDF-7ED7D5A37452}" type="slidenum">
              <a:rPr lang="en-US"/>
              <a:pPr>
                <a:defRPr/>
              </a:pPr>
              <a:t>‹#›</a:t>
            </a:fld>
            <a:endParaRPr lang="en-US"/>
          </a:p>
        </p:txBody>
      </p:sp>
    </p:spTree>
    <p:extLst>
      <p:ext uri="{BB962C8B-B14F-4D97-AF65-F5344CB8AC3E}">
        <p14:creationId xmlns:p14="http://schemas.microsoft.com/office/powerpoint/2010/main" xmlns="" val="2833626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6/21/2011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smtClean="0"/>
              <a:t>David Todd - GEOG 596B</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8634DFA-674E-43A2-836D-778D77068971}" type="slidenum">
              <a:rPr lang="en-US"/>
              <a:pPr>
                <a:defRPr/>
              </a:pPr>
              <a:t>‹#›</a:t>
            </a:fld>
            <a:endParaRPr lang="en-US"/>
          </a:p>
        </p:txBody>
      </p:sp>
    </p:spTree>
    <p:extLst>
      <p:ext uri="{BB962C8B-B14F-4D97-AF65-F5344CB8AC3E}">
        <p14:creationId xmlns:p14="http://schemas.microsoft.com/office/powerpoint/2010/main" xmlns="" val="86429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xmlns="" val="0"/>
              </a:ext>
            </a:extLst>
          </a:blip>
          <a:srcRect/>
          <a:tile tx="0" ty="0" sx="75000" sy="75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en-US" smtClean="0"/>
              <a:t>6/21/2011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r>
              <a:rPr lang="en-US" dirty="0" smtClean="0"/>
              <a:t>David Todd - GEOG 596B</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E13B360-C519-4186-87DD-D73511627C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28A0092B-C50C-407E-A947-70E740481C1C}">
                <a14:useLocalDpi xmlns:a14="http://schemas.microsoft.com/office/drawing/2010/main" xmlns="" val="0"/>
              </a:ext>
            </a:extLst>
          </a:blip>
          <a:srcRect/>
          <a:tile tx="0" ty="0" sx="75000" sy="75000" flip="none" algn="tl"/>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r>
              <a:rPr lang="en-US" smtClean="0"/>
              <a:t>6/21/2011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r>
              <a:rPr lang="en-US" dirty="0" smtClean="0"/>
              <a:t>David Todd - GEOG 596B</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E2BDA3FA-504B-41BF-A8F7-7CC1BECEC0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gif"/><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github.com/dmofot/trail-issue-tracker"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2.xml"/><Relationship Id="rId7"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sqlite.org/" TargetMode="External"/><Relationship Id="rId13" Type="http://schemas.openxmlformats.org/officeDocument/2006/relationships/hyperlink" Target="http://boundlessgeo.com/" TargetMode="External"/><Relationship Id="rId3" Type="http://schemas.openxmlformats.org/officeDocument/2006/relationships/hyperlink" Target="http://geojson.io/" TargetMode="External"/><Relationship Id="rId7" Type="http://schemas.openxmlformats.org/officeDocument/2006/relationships/hyperlink" Target="http://www.openstreetmap.org/" TargetMode="External"/><Relationship Id="rId12" Type="http://schemas.openxmlformats.org/officeDocument/2006/relationships/hyperlink" Target="http://postgis.net/" TargetMode="External"/><Relationship Id="rId2" Type="http://schemas.openxmlformats.org/officeDocument/2006/relationships/notesSlide" Target="../notesSlides/notesSlide15.xml"/><Relationship Id="rId16"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hyperlink" Target="http://www.mapbox.com/" TargetMode="External"/><Relationship Id="rId11" Type="http://schemas.openxmlformats.org/officeDocument/2006/relationships/hyperlink" Target="http://cartodb.com/" TargetMode="External"/><Relationship Id="rId5" Type="http://schemas.openxmlformats.org/officeDocument/2006/relationships/hyperlink" Target="http://leafletjs.com/" TargetMode="External"/><Relationship Id="rId15" Type="http://schemas.openxmlformats.org/officeDocument/2006/relationships/hyperlink" Target="http://qgis.org/" TargetMode="External"/><Relationship Id="rId10" Type="http://schemas.openxmlformats.org/officeDocument/2006/relationships/hyperlink" Target="https://www.mapbox.com/tilemill/" TargetMode="External"/><Relationship Id="rId4" Type="http://schemas.openxmlformats.org/officeDocument/2006/relationships/hyperlink" Target="http://github.com/" TargetMode="External"/><Relationship Id="rId9" Type="http://schemas.openxmlformats.org/officeDocument/2006/relationships/hyperlink" Target="https://github.com/bmcbride/bootleaf" TargetMode="External"/><Relationship Id="rId14" Type="http://schemas.openxmlformats.org/officeDocument/2006/relationships/hyperlink" Target="http://www.osgeo.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gif"/><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gif"/><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geojson.io/"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18.png"/><Relationship Id="rId5" Type="http://schemas.microsoft.com/office/2007/relationships/media" Target="../media/media1.mp4"/><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gif"/><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696200" cy="2971800"/>
          </a:xfrm>
        </p:spPr>
        <p:txBody>
          <a:bodyPr/>
          <a:lstStyle/>
          <a:p>
            <a:r>
              <a:rPr lang="en-US" sz="4000" b="1" i="1" dirty="0"/>
              <a:t>Building an Integrated Web Mapping and Incident Reporting Platform for Volunteer Organizations Using Open Source </a:t>
            </a:r>
            <a:r>
              <a:rPr lang="en-US" sz="4000" b="1" i="1" dirty="0" smtClean="0"/>
              <a:t>Technology</a:t>
            </a:r>
            <a:endParaRPr lang="en-US" sz="3200" dirty="0"/>
          </a:p>
        </p:txBody>
      </p:sp>
      <p:sp>
        <p:nvSpPr>
          <p:cNvPr id="3" name="Subtitle 2"/>
          <p:cNvSpPr>
            <a:spLocks noGrp="1"/>
          </p:cNvSpPr>
          <p:nvPr>
            <p:ph type="subTitle" idx="1"/>
          </p:nvPr>
        </p:nvSpPr>
        <p:spPr>
          <a:xfrm>
            <a:off x="76200" y="4267200"/>
            <a:ext cx="5486400" cy="1752600"/>
          </a:xfrm>
        </p:spPr>
        <p:txBody>
          <a:bodyPr>
            <a:normAutofit fontScale="55000" lnSpcReduction="20000"/>
          </a:bodyPr>
          <a:lstStyle/>
          <a:p>
            <a:r>
              <a:rPr lang="en-US" i="1" dirty="0" smtClean="0">
                <a:solidFill>
                  <a:schemeClr val="tx1">
                    <a:lumMod val="65000"/>
                    <a:lumOff val="35000"/>
                  </a:schemeClr>
                </a:solidFill>
              </a:rPr>
              <a:t>David Todd</a:t>
            </a:r>
          </a:p>
          <a:p>
            <a:r>
              <a:rPr lang="en-US" i="1" dirty="0" smtClean="0">
                <a:solidFill>
                  <a:schemeClr val="tx1">
                    <a:lumMod val="65000"/>
                    <a:lumOff val="35000"/>
                  </a:schemeClr>
                </a:solidFill>
              </a:rPr>
              <a:t>Advisor</a:t>
            </a:r>
            <a:r>
              <a:rPr lang="en-US" i="1" dirty="0">
                <a:solidFill>
                  <a:schemeClr val="tx1">
                    <a:lumMod val="65000"/>
                    <a:lumOff val="35000"/>
                  </a:schemeClr>
                </a:solidFill>
              </a:rPr>
              <a:t>: Jan Oliver </a:t>
            </a:r>
            <a:r>
              <a:rPr lang="en-US" i="1" dirty="0" smtClean="0">
                <a:solidFill>
                  <a:schemeClr val="tx1">
                    <a:lumMod val="65000"/>
                    <a:lumOff val="35000"/>
                  </a:schemeClr>
                </a:solidFill>
              </a:rPr>
              <a:t>Wallgrün</a:t>
            </a:r>
          </a:p>
          <a:p>
            <a:r>
              <a:rPr lang="en-US" i="1" dirty="0">
                <a:solidFill>
                  <a:schemeClr val="tx1">
                    <a:lumMod val="65000"/>
                    <a:lumOff val="35000"/>
                  </a:schemeClr>
                </a:solidFill>
              </a:rPr>
              <a:t>GEOG </a:t>
            </a:r>
            <a:r>
              <a:rPr lang="en-US" i="1" dirty="0" smtClean="0">
                <a:solidFill>
                  <a:schemeClr val="tx1">
                    <a:lumMod val="65000"/>
                    <a:lumOff val="35000"/>
                  </a:schemeClr>
                </a:solidFill>
              </a:rPr>
              <a:t>596B: Individual Studies – Capstone Project</a:t>
            </a:r>
          </a:p>
          <a:p>
            <a:r>
              <a:rPr lang="en-US" i="1" dirty="0" smtClean="0">
                <a:solidFill>
                  <a:schemeClr val="tx1">
                    <a:lumMod val="65000"/>
                    <a:lumOff val="35000"/>
                  </a:schemeClr>
                </a:solidFill>
              </a:rPr>
              <a:t>Spring 2014</a:t>
            </a:r>
          </a:p>
          <a:p>
            <a:endParaRPr lang="en-US" i="1" dirty="0">
              <a:solidFill>
                <a:schemeClr val="tx1">
                  <a:lumMod val="65000"/>
                  <a:lumOff val="35000"/>
                </a:schemeClr>
              </a:solidFill>
            </a:endParaRPr>
          </a:p>
          <a:p>
            <a:r>
              <a:rPr lang="en-US" i="1" dirty="0" smtClean="0">
                <a:solidFill>
                  <a:schemeClr val="tx1">
                    <a:lumMod val="65000"/>
                    <a:lumOff val="35000"/>
                  </a:schemeClr>
                </a:solidFill>
              </a:rPr>
              <a:t>04/11/2014</a:t>
            </a:r>
            <a:endParaRPr lang="en-US" i="1" dirty="0">
              <a:solidFill>
                <a:schemeClr val="tx1">
                  <a:lumMod val="65000"/>
                  <a:lumOff val="35000"/>
                </a:schemeClr>
              </a:solidFill>
            </a:endParaRPr>
          </a:p>
        </p:txBody>
      </p:sp>
      <p:sp>
        <p:nvSpPr>
          <p:cNvPr id="4" name="Footer Placeholder 3"/>
          <p:cNvSpPr>
            <a:spLocks noGrp="1"/>
          </p:cNvSpPr>
          <p:nvPr>
            <p:ph type="ftr" sz="quarter" idx="11"/>
          </p:nvPr>
        </p:nvSpPr>
        <p:spPr/>
        <p:txBody>
          <a:bodyPr/>
          <a:lstStyle/>
          <a:p>
            <a:pPr>
              <a:defRPr/>
            </a:pPr>
            <a:r>
              <a:rPr lang="en-US" dirty="0" smtClean="0"/>
              <a:t>David Todd - GEOG 596B</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43600" y="4191000"/>
            <a:ext cx="2819400" cy="1766247"/>
          </a:xfrm>
          <a:prstGeom prst="rect">
            <a:avLst/>
          </a:prstGeom>
        </p:spPr>
      </p:pic>
    </p:spTree>
    <p:extLst>
      <p:ext uri="{BB962C8B-B14F-4D97-AF65-F5344CB8AC3E}">
        <p14:creationId xmlns:p14="http://schemas.microsoft.com/office/powerpoint/2010/main" xmlns="" val="1858885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b="1" i="1" dirty="0"/>
              <a:t>S</a:t>
            </a:r>
            <a:r>
              <a:rPr lang="en-US" b="1" i="1" dirty="0" smtClean="0"/>
              <a:t>tep 3: Publishing</a:t>
            </a:r>
            <a:endParaRPr lang="en-US" dirty="0" smtClean="0"/>
          </a:p>
        </p:txBody>
      </p:sp>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4185291"/>
            <a:ext cx="5711494" cy="189517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590104" y="1657699"/>
            <a:ext cx="2601186" cy="260118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308270" y="1666382"/>
            <a:ext cx="2600818" cy="2600818"/>
          </a:xfrm>
          <a:prstGeom prst="rect">
            <a:avLst/>
          </a:prstGeom>
        </p:spPr>
      </p:pic>
      <p:pic>
        <p:nvPicPr>
          <p:cNvPr id="5" name="Picture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897143" y="1600200"/>
            <a:ext cx="2438400" cy="24384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913818" y="4423267"/>
            <a:ext cx="2995270" cy="1419225"/>
          </a:xfrm>
          <a:prstGeom prst="rect">
            <a:avLst/>
          </a:prstGeom>
        </p:spPr>
      </p:pic>
      <p:pic>
        <p:nvPicPr>
          <p:cNvPr id="10" name="Picture 4"/>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38199" y="1295400"/>
            <a:ext cx="7848601" cy="50292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l="919" t="8181" r="44445" b="34554"/>
          <a:stretch/>
        </p:blipFill>
        <p:spPr bwMode="auto">
          <a:xfrm>
            <a:off x="838198" y="1290144"/>
            <a:ext cx="7950311" cy="50344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410211" y="1278251"/>
            <a:ext cx="6819389" cy="5046348"/>
          </a:xfrm>
          <a:prstGeom prst="rect">
            <a:avLst/>
          </a:prstGeom>
        </p:spPr>
      </p:pic>
    </p:spTree>
    <p:extLst>
      <p:ext uri="{BB962C8B-B14F-4D97-AF65-F5344CB8AC3E}">
        <p14:creationId xmlns:p14="http://schemas.microsoft.com/office/powerpoint/2010/main" xmlns="" val="204392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26"/>
                                        </p:tgtEl>
                                      </p:cBhvr>
                                    </p:animEffect>
                                    <p:set>
                                      <p:cBhvr>
                                        <p:cTn id="22" dur="1" fill="hold">
                                          <p:stCondLst>
                                            <p:cond delay="499"/>
                                          </p:stCondLst>
                                        </p:cTn>
                                        <p:tgtEl>
                                          <p:spTgt spid="10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sp>
        <p:nvSpPr>
          <p:cNvPr id="9" name="Content Placeholder 2"/>
          <p:cNvSpPr txBox="1">
            <a:spLocks/>
          </p:cNvSpPr>
          <p:nvPr/>
        </p:nvSpPr>
        <p:spPr bwMode="auto">
          <a:xfrm>
            <a:off x="609600" y="1752600"/>
            <a:ext cx="7924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defRPr/>
            </a:pPr>
            <a:r>
              <a:rPr lang="en-US" sz="3600" b="1" i="1" dirty="0" smtClean="0"/>
              <a:t>Download/fork template from </a:t>
            </a:r>
            <a:r>
              <a:rPr lang="en-US" sz="3600" b="1" i="1" dirty="0" smtClean="0">
                <a:hlinkClick r:id="rId4"/>
              </a:rPr>
              <a:t>Github</a:t>
            </a:r>
            <a:endParaRPr lang="en-US" sz="3600" b="1" i="1" dirty="0" smtClean="0"/>
          </a:p>
          <a:p>
            <a:pPr lvl="1" eaLnBrk="1" fontAlgn="auto" hangingPunct="1">
              <a:spcAft>
                <a:spcPts val="0"/>
              </a:spcAft>
              <a:defRPr/>
            </a:pPr>
            <a:r>
              <a:rPr lang="en-US" b="1" i="1" dirty="0" smtClean="0"/>
              <a:t>Add/Remove </a:t>
            </a:r>
            <a:r>
              <a:rPr lang="en-US" b="1" i="1" dirty="0" err="1" smtClean="0"/>
              <a:t>basemaps</a:t>
            </a:r>
            <a:r>
              <a:rPr lang="en-US" b="1" i="1" dirty="0" smtClean="0"/>
              <a:t>…or don’t</a:t>
            </a:r>
          </a:p>
          <a:p>
            <a:pPr lvl="1" eaLnBrk="1" fontAlgn="auto" hangingPunct="1">
              <a:spcAft>
                <a:spcPts val="0"/>
              </a:spcAft>
              <a:defRPr/>
            </a:pPr>
            <a:r>
              <a:rPr lang="en-US" b="1" i="1" dirty="0" smtClean="0"/>
              <a:t>Add </a:t>
            </a:r>
            <a:r>
              <a:rPr lang="en-US" b="1" i="1" dirty="0"/>
              <a:t>your trail </a:t>
            </a:r>
            <a:r>
              <a:rPr lang="en-US" b="1" i="1" dirty="0" smtClean="0"/>
              <a:t>data</a:t>
            </a:r>
          </a:p>
          <a:p>
            <a:pPr lvl="1" eaLnBrk="1" fontAlgn="auto" hangingPunct="1">
              <a:spcAft>
                <a:spcPts val="0"/>
              </a:spcAft>
              <a:defRPr/>
            </a:pPr>
            <a:r>
              <a:rPr lang="en-US" b="1" i="1" dirty="0" smtClean="0"/>
              <a:t>Change colors…or don’t</a:t>
            </a:r>
          </a:p>
          <a:p>
            <a:pPr eaLnBrk="1" fontAlgn="auto" hangingPunct="1">
              <a:spcAft>
                <a:spcPts val="0"/>
              </a:spcAft>
              <a:defRPr/>
            </a:pPr>
            <a:r>
              <a:rPr lang="en-US" b="1" i="1" dirty="0" smtClean="0"/>
              <a:t>Upload files to your shared web host</a:t>
            </a:r>
          </a:p>
          <a:p>
            <a:pPr eaLnBrk="1" fontAlgn="auto" hangingPunct="1">
              <a:spcAft>
                <a:spcPts val="0"/>
              </a:spcAft>
              <a:defRPr/>
            </a:pPr>
            <a:r>
              <a:rPr lang="en-US" b="1" i="1" dirty="0" smtClean="0"/>
              <a:t>Spread the word about your awesome trails!</a:t>
            </a:r>
          </a:p>
        </p:txBody>
      </p:sp>
      <p:pic>
        <p:nvPicPr>
          <p:cNvPr id="4" name="Picture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950272" y="5222328"/>
            <a:ext cx="949872" cy="94987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126774" y="5222328"/>
            <a:ext cx="949872" cy="94987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290944" y="5222328"/>
            <a:ext cx="957456" cy="949872"/>
          </a:xfrm>
          <a:prstGeom prst="rect">
            <a:avLst/>
          </a:prstGeom>
        </p:spPr>
      </p:pic>
      <p:sp>
        <p:nvSpPr>
          <p:cNvPr id="13" name="Title 1"/>
          <p:cNvSpPr>
            <a:spLocks noGrp="1"/>
          </p:cNvSpPr>
          <p:nvPr>
            <p:ph type="title"/>
          </p:nvPr>
        </p:nvSpPr>
        <p:spPr>
          <a:xfrm>
            <a:off x="457200" y="274638"/>
            <a:ext cx="8229600" cy="1143000"/>
          </a:xfrm>
        </p:spPr>
        <p:txBody>
          <a:bodyPr/>
          <a:lstStyle/>
          <a:p>
            <a:pPr eaLnBrk="1" hangingPunct="1"/>
            <a:r>
              <a:rPr lang="en-US" b="1" i="1" dirty="0"/>
              <a:t>S</a:t>
            </a:r>
            <a:r>
              <a:rPr lang="en-US" b="1" i="1" dirty="0" smtClean="0"/>
              <a:t>tep 4: Use it!</a:t>
            </a:r>
            <a:endParaRPr lang="en-US" dirty="0" smtClean="0"/>
          </a:p>
        </p:txBody>
      </p:sp>
    </p:spTree>
    <p:extLst>
      <p:ext uri="{BB962C8B-B14F-4D97-AF65-F5344CB8AC3E}">
        <p14:creationId xmlns:p14="http://schemas.microsoft.com/office/powerpoint/2010/main" xmlns="" val="917790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pic>
        <p:nvPicPr>
          <p:cNvPr id="4099"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657601" y="1492324"/>
            <a:ext cx="5181600" cy="414528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16" name="Content Placeholder 2"/>
          <p:cNvSpPr txBox="1">
            <a:spLocks/>
          </p:cNvSpPr>
          <p:nvPr/>
        </p:nvSpPr>
        <p:spPr bwMode="auto">
          <a:xfrm>
            <a:off x="152400" y="1904999"/>
            <a:ext cx="3505201" cy="3429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800" b="1" i="1" dirty="0" smtClean="0"/>
              <a:t>Mobile friendly</a:t>
            </a:r>
          </a:p>
          <a:p>
            <a:pPr marL="0" indent="0" eaLnBrk="1" fontAlgn="auto" hangingPunct="1">
              <a:spcAft>
                <a:spcPts val="0"/>
              </a:spcAft>
              <a:buNone/>
              <a:defRPr/>
            </a:pPr>
            <a:r>
              <a:rPr lang="en-US" sz="2800" b="1" i="1" dirty="0" smtClean="0"/>
              <a:t>Search feature data</a:t>
            </a:r>
          </a:p>
          <a:p>
            <a:pPr marL="0" indent="0" eaLnBrk="1" fontAlgn="auto" hangingPunct="1">
              <a:spcAft>
                <a:spcPts val="0"/>
              </a:spcAft>
              <a:buNone/>
              <a:defRPr/>
            </a:pPr>
            <a:r>
              <a:rPr lang="en-US" sz="2800" b="1" i="1" dirty="0" smtClean="0"/>
              <a:t>Search for places</a:t>
            </a:r>
          </a:p>
          <a:p>
            <a:pPr marL="0" indent="0" eaLnBrk="1" fontAlgn="auto" hangingPunct="1">
              <a:spcAft>
                <a:spcPts val="0"/>
              </a:spcAft>
              <a:buNone/>
              <a:defRPr/>
            </a:pPr>
            <a:r>
              <a:rPr lang="en-US" sz="2800" b="1" i="1" dirty="0" smtClean="0"/>
              <a:t>Zoom to location</a:t>
            </a:r>
          </a:p>
          <a:p>
            <a:pPr marL="0" indent="0" eaLnBrk="1" fontAlgn="auto" hangingPunct="1">
              <a:spcAft>
                <a:spcPts val="0"/>
              </a:spcAft>
              <a:buNone/>
              <a:defRPr/>
            </a:pPr>
            <a:r>
              <a:rPr lang="en-US" sz="2800" b="1" i="1" dirty="0" smtClean="0"/>
              <a:t>Shareable URLs</a:t>
            </a:r>
          </a:p>
          <a:p>
            <a:pPr marL="0" indent="0" eaLnBrk="1" fontAlgn="auto" hangingPunct="1">
              <a:spcAft>
                <a:spcPts val="0"/>
              </a:spcAft>
              <a:buNone/>
              <a:defRPr/>
            </a:pPr>
            <a:r>
              <a:rPr lang="en-US" sz="2800" b="1" i="1" dirty="0" smtClean="0"/>
              <a:t>Add/Remove issues</a:t>
            </a:r>
          </a:p>
          <a:p>
            <a:pPr marL="0" indent="0" eaLnBrk="1" fontAlgn="auto" hangingPunct="1">
              <a:spcAft>
                <a:spcPts val="0"/>
              </a:spcAft>
              <a:buNone/>
              <a:defRPr/>
            </a:pPr>
            <a:endParaRPr lang="en-US" sz="2800" b="1" i="1" dirty="0" smtClean="0"/>
          </a:p>
        </p:txBody>
      </p:sp>
      <p:pic>
        <p:nvPicPr>
          <p:cNvPr id="9" name="Pictur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1352177">
            <a:off x="5627019" y="3252353"/>
            <a:ext cx="2159526" cy="3239288"/>
          </a:xfrm>
          <a:prstGeom prst="rect">
            <a:avLst/>
          </a:prstGeom>
          <a:ln>
            <a:solidFill>
              <a:schemeClr val="tx1"/>
            </a:solidFill>
          </a:ln>
        </p:spPr>
      </p:pic>
      <p:sp>
        <p:nvSpPr>
          <p:cNvPr id="18" name="Title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eaLnBrk="1" hangingPunct="1"/>
            <a:r>
              <a:rPr lang="en-US" b="1" i="1" dirty="0" smtClean="0"/>
              <a:t>Features</a:t>
            </a:r>
            <a:endParaRPr lang="en-US" dirty="0" smtClean="0"/>
          </a:p>
        </p:txBody>
      </p:sp>
      <p:pic>
        <p:nvPicPr>
          <p:cNvPr id="2" name="app.mp4">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a:stretch>
            <a:fillRect/>
          </a:stretch>
        </p:blipFill>
        <p:spPr>
          <a:xfrm>
            <a:off x="0" y="1368425"/>
            <a:ext cx="9144000" cy="5489575"/>
          </a:xfrm>
          <a:prstGeom prst="rect">
            <a:avLst/>
          </a:prstGeom>
        </p:spPr>
      </p:pic>
    </p:spTree>
    <p:extLst>
      <p:ext uri="{BB962C8B-B14F-4D97-AF65-F5344CB8AC3E}">
        <p14:creationId xmlns:p14="http://schemas.microsoft.com/office/powerpoint/2010/main" xmlns="" val="406174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sp>
        <p:nvSpPr>
          <p:cNvPr id="9" name="Content Placeholder 2"/>
          <p:cNvSpPr txBox="1">
            <a:spLocks/>
          </p:cNvSpPr>
          <p:nvPr/>
        </p:nvSpPr>
        <p:spPr bwMode="auto">
          <a:xfrm>
            <a:off x="609600" y="1752600"/>
            <a:ext cx="7924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defRPr/>
            </a:pPr>
            <a:r>
              <a:rPr lang="en-US" sz="3600" b="1" i="1" dirty="0" smtClean="0"/>
              <a:t>Geo-collaboration is not easy</a:t>
            </a:r>
          </a:p>
          <a:p>
            <a:pPr eaLnBrk="1" fontAlgn="auto" hangingPunct="1">
              <a:spcAft>
                <a:spcPts val="0"/>
              </a:spcAft>
              <a:defRPr/>
            </a:pPr>
            <a:r>
              <a:rPr lang="en-US" sz="3600" b="1" i="1" dirty="0" smtClean="0"/>
              <a:t>Use open formats whenever possible</a:t>
            </a:r>
          </a:p>
          <a:p>
            <a:pPr eaLnBrk="1" fontAlgn="auto" hangingPunct="1">
              <a:spcAft>
                <a:spcPts val="0"/>
              </a:spcAft>
              <a:defRPr/>
            </a:pPr>
            <a:r>
              <a:rPr lang="en-US" sz="3600" b="1" i="1" dirty="0" smtClean="0"/>
              <a:t>Target your audience</a:t>
            </a:r>
          </a:p>
          <a:p>
            <a:pPr eaLnBrk="1" fontAlgn="auto" hangingPunct="1">
              <a:spcAft>
                <a:spcPts val="0"/>
              </a:spcAft>
              <a:defRPr/>
            </a:pPr>
            <a:r>
              <a:rPr lang="en-US" sz="3600" b="1" i="1" dirty="0" smtClean="0"/>
              <a:t>KISS</a:t>
            </a:r>
          </a:p>
        </p:txBody>
      </p:sp>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950272" y="5222328"/>
            <a:ext cx="949872" cy="9498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126774" y="5222328"/>
            <a:ext cx="949872" cy="94987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290944" y="5222328"/>
            <a:ext cx="957456" cy="949872"/>
          </a:xfrm>
          <a:prstGeom prst="rect">
            <a:avLst/>
          </a:prstGeom>
        </p:spPr>
      </p:pic>
      <p:sp>
        <p:nvSpPr>
          <p:cNvPr id="13" name="Title 1"/>
          <p:cNvSpPr>
            <a:spLocks noGrp="1"/>
          </p:cNvSpPr>
          <p:nvPr>
            <p:ph type="title"/>
          </p:nvPr>
        </p:nvSpPr>
        <p:spPr>
          <a:xfrm>
            <a:off x="457200" y="274638"/>
            <a:ext cx="8229600" cy="1143000"/>
          </a:xfrm>
        </p:spPr>
        <p:txBody>
          <a:bodyPr/>
          <a:lstStyle/>
          <a:p>
            <a:pPr eaLnBrk="1" hangingPunct="1"/>
            <a:r>
              <a:rPr lang="en-US" b="1" i="1" dirty="0" smtClean="0"/>
              <a:t>Lessons Learned</a:t>
            </a:r>
            <a:endParaRPr lang="en-US" dirty="0" smtClean="0"/>
          </a:p>
        </p:txBody>
      </p:sp>
      <p:pic>
        <p:nvPicPr>
          <p:cNvPr id="2" name="Picture 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133600" y="1178421"/>
            <a:ext cx="5181600" cy="5146179"/>
          </a:xfrm>
          <a:prstGeom prst="rect">
            <a:avLst/>
          </a:prstGeom>
        </p:spPr>
      </p:pic>
    </p:spTree>
    <p:extLst>
      <p:ext uri="{BB962C8B-B14F-4D97-AF65-F5344CB8AC3E}">
        <p14:creationId xmlns:p14="http://schemas.microsoft.com/office/powerpoint/2010/main" xmlns="" val="373434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438400"/>
            <a:ext cx="8229600" cy="1143000"/>
          </a:xfrm>
        </p:spPr>
        <p:txBody>
          <a:bodyPr/>
          <a:lstStyle/>
          <a:p>
            <a:pPr eaLnBrk="1" hangingPunct="1"/>
            <a:r>
              <a:rPr lang="en-US" b="1" i="1" dirty="0" smtClean="0"/>
              <a:t>Questions?</a:t>
            </a:r>
            <a:endParaRPr lang="en-US" dirty="0" smtClean="0"/>
          </a:p>
        </p:txBody>
      </p:sp>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762000" y="1524000"/>
            <a:ext cx="7924800" cy="4572000"/>
          </a:xfrm>
        </p:spPr>
        <p:txBody>
          <a:bodyPr>
            <a:noAutofit/>
          </a:bodyPr>
          <a:lstStyle/>
          <a:p>
            <a:pPr marL="0" indent="0">
              <a:buNone/>
            </a:pPr>
            <a:r>
              <a:rPr lang="en-US" sz="2000" b="1" i="1" dirty="0"/>
              <a:t>geojson.io			</a:t>
            </a:r>
            <a:r>
              <a:rPr lang="en-US" sz="2000" b="1" i="1" dirty="0">
                <a:hlinkClick r:id="rId3"/>
              </a:rPr>
              <a:t>http://</a:t>
            </a:r>
            <a:r>
              <a:rPr lang="en-US" sz="2000" b="1" i="1" dirty="0" smtClean="0">
                <a:hlinkClick r:id="rId3"/>
              </a:rPr>
              <a:t>geojson.io</a:t>
            </a:r>
            <a:endParaRPr lang="en-US" sz="2000" b="1" i="1" dirty="0" smtClean="0"/>
          </a:p>
          <a:p>
            <a:pPr marL="0" indent="0">
              <a:buNone/>
            </a:pPr>
            <a:r>
              <a:rPr lang="en-US" sz="2000" b="1" i="1" dirty="0" smtClean="0"/>
              <a:t>Github</a:t>
            </a:r>
            <a:r>
              <a:rPr lang="en-US" sz="2000" b="1" i="1" dirty="0"/>
              <a:t>			</a:t>
            </a:r>
            <a:r>
              <a:rPr lang="en-US" sz="2000" b="1" i="1" dirty="0" smtClean="0"/>
              <a:t>	</a:t>
            </a:r>
            <a:r>
              <a:rPr lang="en-US" sz="2000" b="1" i="1" dirty="0" smtClean="0">
                <a:hlinkClick r:id="rId4"/>
              </a:rPr>
              <a:t>http</a:t>
            </a:r>
            <a:r>
              <a:rPr lang="en-US" sz="2000" b="1" i="1" dirty="0">
                <a:hlinkClick r:id="rId4"/>
              </a:rPr>
              <a:t>://</a:t>
            </a:r>
            <a:r>
              <a:rPr lang="en-US" sz="2000" b="1" i="1" dirty="0" smtClean="0">
                <a:hlinkClick r:id="rId4"/>
              </a:rPr>
              <a:t>github.com</a:t>
            </a:r>
            <a:endParaRPr lang="en-US" sz="2000" b="1" i="1" dirty="0" smtClean="0"/>
          </a:p>
          <a:p>
            <a:pPr marL="0" indent="0">
              <a:buNone/>
            </a:pPr>
            <a:r>
              <a:rPr lang="en-US" sz="2000" b="1" i="1" dirty="0" smtClean="0"/>
              <a:t>Leaflet</a:t>
            </a:r>
            <a:r>
              <a:rPr lang="en-US" sz="2000" b="1" i="1" dirty="0"/>
              <a:t>			</a:t>
            </a:r>
            <a:r>
              <a:rPr lang="en-US" sz="2000" b="1" i="1" dirty="0" smtClean="0"/>
              <a:t>	</a:t>
            </a:r>
            <a:r>
              <a:rPr lang="en-US" sz="2000" b="1" i="1" dirty="0" smtClean="0">
                <a:hlinkClick r:id="rId5"/>
              </a:rPr>
              <a:t>http</a:t>
            </a:r>
            <a:r>
              <a:rPr lang="en-US" sz="2000" b="1" i="1" dirty="0">
                <a:hlinkClick r:id="rId5"/>
              </a:rPr>
              <a:t>://leafletjs.com</a:t>
            </a:r>
            <a:r>
              <a:rPr lang="en-US" sz="2000" b="1" i="1" dirty="0" smtClean="0">
                <a:hlinkClick r:id="rId5"/>
              </a:rPr>
              <a:t>/</a:t>
            </a:r>
            <a:endParaRPr lang="en-US" sz="2000" b="1" i="1" dirty="0" smtClean="0"/>
          </a:p>
          <a:p>
            <a:pPr marL="0" indent="0">
              <a:buNone/>
            </a:pPr>
            <a:r>
              <a:rPr lang="en-US" sz="2000" b="1" i="1" dirty="0" smtClean="0"/>
              <a:t>MapBox</a:t>
            </a:r>
            <a:r>
              <a:rPr lang="en-US" sz="2000" b="1" i="1" dirty="0"/>
              <a:t>			</a:t>
            </a:r>
            <a:r>
              <a:rPr lang="en-US" sz="2000" b="1" i="1" dirty="0" smtClean="0"/>
              <a:t>	</a:t>
            </a:r>
            <a:r>
              <a:rPr lang="en-US" sz="2000" b="1" i="1" dirty="0" smtClean="0">
                <a:hlinkClick r:id="rId6"/>
              </a:rPr>
              <a:t>http</a:t>
            </a:r>
            <a:r>
              <a:rPr lang="en-US" sz="2000" b="1" i="1" dirty="0">
                <a:hlinkClick r:id="rId6"/>
              </a:rPr>
              <a:t>://www.mapbox.com</a:t>
            </a:r>
            <a:r>
              <a:rPr lang="en-US" sz="2000" b="1" i="1" dirty="0" smtClean="0">
                <a:hlinkClick r:id="rId6"/>
              </a:rPr>
              <a:t>/</a:t>
            </a:r>
            <a:endParaRPr lang="en-US" sz="2000" b="1" i="1" dirty="0" smtClean="0"/>
          </a:p>
          <a:p>
            <a:pPr marL="0" indent="0">
              <a:buNone/>
            </a:pPr>
            <a:r>
              <a:rPr lang="en-US" sz="2000" b="1" i="1" dirty="0" err="1" smtClean="0"/>
              <a:t>OpenStreetMap</a:t>
            </a:r>
            <a:r>
              <a:rPr lang="en-US" sz="2000" b="1" i="1" dirty="0"/>
              <a:t>		</a:t>
            </a:r>
            <a:r>
              <a:rPr lang="en-US" sz="2000" b="1" i="1" dirty="0" smtClean="0"/>
              <a:t>	</a:t>
            </a:r>
            <a:r>
              <a:rPr lang="en-US" sz="2000" b="1" i="1" dirty="0" smtClean="0">
                <a:hlinkClick r:id="rId7"/>
              </a:rPr>
              <a:t>http</a:t>
            </a:r>
            <a:r>
              <a:rPr lang="en-US" sz="2000" b="1" i="1" dirty="0">
                <a:hlinkClick r:id="rId7"/>
              </a:rPr>
              <a:t>://www.openstreetmap.org</a:t>
            </a:r>
            <a:r>
              <a:rPr lang="en-US" sz="2000" b="1" i="1" dirty="0" smtClean="0">
                <a:hlinkClick r:id="rId7"/>
              </a:rPr>
              <a:t>/</a:t>
            </a:r>
            <a:endParaRPr lang="en-US" sz="2000" b="1" i="1" dirty="0" smtClean="0"/>
          </a:p>
          <a:p>
            <a:pPr marL="0" indent="0">
              <a:buNone/>
            </a:pPr>
            <a:r>
              <a:rPr lang="en-US" sz="2000" b="1" i="1" dirty="0" smtClean="0"/>
              <a:t>SQLite</a:t>
            </a:r>
            <a:r>
              <a:rPr lang="en-US" sz="2000" b="1" i="1" dirty="0"/>
              <a:t>			</a:t>
            </a:r>
            <a:r>
              <a:rPr lang="en-US" sz="2000" b="1" i="1" dirty="0" smtClean="0"/>
              <a:t>	</a:t>
            </a:r>
            <a:r>
              <a:rPr lang="en-US" sz="2000" b="1" i="1" dirty="0" smtClean="0">
                <a:hlinkClick r:id="rId8"/>
              </a:rPr>
              <a:t>https</a:t>
            </a:r>
            <a:r>
              <a:rPr lang="en-US" sz="2000" b="1" i="1" dirty="0">
                <a:hlinkClick r:id="rId8"/>
              </a:rPr>
              <a:t>://sqlite.org</a:t>
            </a:r>
            <a:r>
              <a:rPr lang="en-US" sz="2000" b="1" i="1" dirty="0" smtClean="0">
                <a:hlinkClick r:id="rId8"/>
              </a:rPr>
              <a:t>/</a:t>
            </a:r>
            <a:endParaRPr lang="en-US" sz="2000" b="1" i="1" dirty="0" smtClean="0"/>
          </a:p>
          <a:p>
            <a:pPr marL="0" indent="0">
              <a:buNone/>
            </a:pPr>
            <a:r>
              <a:rPr lang="en-US" sz="2000" b="1" i="1" dirty="0" err="1" smtClean="0"/>
              <a:t>BootLeaf</a:t>
            </a:r>
            <a:r>
              <a:rPr lang="en-US" sz="2000" b="1" i="1" dirty="0"/>
              <a:t>			</a:t>
            </a:r>
            <a:r>
              <a:rPr lang="en-US" sz="2000" b="1" i="1" dirty="0">
                <a:hlinkClick r:id="rId9"/>
              </a:rPr>
              <a:t>https://</a:t>
            </a:r>
            <a:r>
              <a:rPr lang="en-US" sz="2000" b="1" i="1" dirty="0" smtClean="0">
                <a:hlinkClick r:id="rId9"/>
              </a:rPr>
              <a:t>github.com/bmcbride/bootleaf</a:t>
            </a:r>
            <a:endParaRPr lang="en-US" sz="2000" b="1" i="1" dirty="0" smtClean="0"/>
          </a:p>
          <a:p>
            <a:pPr marL="0" indent="0">
              <a:buNone/>
            </a:pPr>
            <a:r>
              <a:rPr lang="en-US" sz="2000" b="1" i="1" dirty="0" err="1" smtClean="0"/>
              <a:t>TileMill</a:t>
            </a:r>
            <a:r>
              <a:rPr lang="en-US" sz="2000" b="1" i="1" dirty="0"/>
              <a:t>			</a:t>
            </a:r>
            <a:r>
              <a:rPr lang="en-US" sz="2000" b="1" i="1" dirty="0" smtClean="0"/>
              <a:t>	</a:t>
            </a:r>
            <a:r>
              <a:rPr lang="en-US" sz="2000" b="1" i="1" dirty="0" smtClean="0">
                <a:hlinkClick r:id="rId10"/>
              </a:rPr>
              <a:t>https</a:t>
            </a:r>
            <a:r>
              <a:rPr lang="en-US" sz="2000" b="1" i="1" dirty="0">
                <a:hlinkClick r:id="rId10"/>
              </a:rPr>
              <a:t>://www.mapbox.com/tilemill</a:t>
            </a:r>
            <a:r>
              <a:rPr lang="en-US" sz="2000" b="1" i="1" dirty="0" smtClean="0">
                <a:hlinkClick r:id="rId10"/>
              </a:rPr>
              <a:t>/</a:t>
            </a:r>
            <a:endParaRPr lang="en-US" sz="2000" b="1" i="1" dirty="0" smtClean="0"/>
          </a:p>
          <a:p>
            <a:pPr marL="0" indent="0">
              <a:buNone/>
            </a:pPr>
            <a:r>
              <a:rPr lang="en-US" sz="2000" b="1" i="1" dirty="0" smtClean="0"/>
              <a:t>CartoDB</a:t>
            </a:r>
            <a:r>
              <a:rPr lang="en-US" sz="2000" b="1" i="1" dirty="0"/>
              <a:t>			</a:t>
            </a:r>
            <a:r>
              <a:rPr lang="en-US" sz="2000" b="1" i="1" dirty="0">
                <a:hlinkClick r:id="rId11"/>
              </a:rPr>
              <a:t>http://cartodb.com</a:t>
            </a:r>
            <a:r>
              <a:rPr lang="en-US" sz="2000" b="1" i="1" dirty="0" smtClean="0">
                <a:hlinkClick r:id="rId11"/>
              </a:rPr>
              <a:t>/</a:t>
            </a:r>
            <a:endParaRPr lang="en-US" sz="2000" b="1" i="1" dirty="0" smtClean="0"/>
          </a:p>
          <a:p>
            <a:pPr marL="0" indent="0">
              <a:buNone/>
            </a:pPr>
            <a:r>
              <a:rPr lang="en-US" sz="2000" b="1" i="1" dirty="0" err="1" smtClean="0"/>
              <a:t>PostgreSQL</a:t>
            </a:r>
            <a:r>
              <a:rPr lang="en-US" sz="2000" b="1" i="1" dirty="0" smtClean="0"/>
              <a:t>/</a:t>
            </a:r>
            <a:r>
              <a:rPr lang="en-US" sz="2000" b="1" i="1" dirty="0" err="1" smtClean="0"/>
              <a:t>PostGIS</a:t>
            </a:r>
            <a:r>
              <a:rPr lang="en-US" sz="2000" b="1" i="1" dirty="0"/>
              <a:t>		</a:t>
            </a:r>
            <a:r>
              <a:rPr lang="en-US" sz="2000" b="1" i="1" dirty="0">
                <a:hlinkClick r:id="rId12"/>
              </a:rPr>
              <a:t>http://postgis.net</a:t>
            </a:r>
            <a:r>
              <a:rPr lang="en-US" sz="2000" b="1" i="1" dirty="0" smtClean="0">
                <a:hlinkClick r:id="rId12"/>
              </a:rPr>
              <a:t>/</a:t>
            </a:r>
            <a:endParaRPr lang="en-US" sz="2000" b="1" i="1" dirty="0" smtClean="0"/>
          </a:p>
          <a:p>
            <a:pPr marL="0" indent="0">
              <a:buNone/>
            </a:pPr>
            <a:r>
              <a:rPr lang="en-US" sz="2000" b="1" i="1" dirty="0" smtClean="0"/>
              <a:t>Boundless</a:t>
            </a:r>
            <a:r>
              <a:rPr lang="en-US" sz="2000" b="1" i="1" dirty="0"/>
              <a:t>			</a:t>
            </a:r>
            <a:r>
              <a:rPr lang="en-US" sz="2000" b="1" i="1" dirty="0">
                <a:hlinkClick r:id="rId13"/>
              </a:rPr>
              <a:t>http://boundlessgeo.com</a:t>
            </a:r>
            <a:r>
              <a:rPr lang="en-US" sz="2000" b="1" i="1" dirty="0" smtClean="0">
                <a:hlinkClick r:id="rId13"/>
              </a:rPr>
              <a:t>/</a:t>
            </a:r>
            <a:endParaRPr lang="en-US" sz="2000" b="1" i="1" dirty="0" smtClean="0"/>
          </a:p>
          <a:p>
            <a:pPr marL="0" indent="0">
              <a:buNone/>
            </a:pPr>
            <a:r>
              <a:rPr lang="en-US" sz="2000" b="1" i="1" dirty="0" err="1" smtClean="0"/>
              <a:t>OSGeo</a:t>
            </a:r>
            <a:r>
              <a:rPr lang="en-US" sz="2000" b="1" i="1" dirty="0"/>
              <a:t>			</a:t>
            </a:r>
            <a:r>
              <a:rPr lang="en-US" sz="2000" b="1" i="1" dirty="0" smtClean="0"/>
              <a:t>	</a:t>
            </a:r>
            <a:r>
              <a:rPr lang="en-US" sz="2000" b="1" i="1" dirty="0" smtClean="0">
                <a:hlinkClick r:id="rId14"/>
              </a:rPr>
              <a:t>http</a:t>
            </a:r>
            <a:r>
              <a:rPr lang="en-US" sz="2000" b="1" i="1" dirty="0">
                <a:hlinkClick r:id="rId14"/>
              </a:rPr>
              <a:t>://www.osgeo.org</a:t>
            </a:r>
            <a:r>
              <a:rPr lang="en-US" sz="2000" b="1" i="1" dirty="0" smtClean="0">
                <a:hlinkClick r:id="rId14"/>
              </a:rPr>
              <a:t>/</a:t>
            </a:r>
            <a:endParaRPr lang="en-US" sz="2000" b="1" i="1" dirty="0" smtClean="0"/>
          </a:p>
          <a:p>
            <a:pPr marL="0" indent="0">
              <a:buNone/>
            </a:pPr>
            <a:r>
              <a:rPr lang="en-US" sz="2000" b="1" i="1" dirty="0" smtClean="0"/>
              <a:t>QGIS</a:t>
            </a:r>
            <a:r>
              <a:rPr lang="en-US" sz="2000" b="1" i="1" dirty="0"/>
              <a:t>			</a:t>
            </a:r>
            <a:r>
              <a:rPr lang="en-US" sz="2000" b="1" i="1" dirty="0" smtClean="0"/>
              <a:t>	</a:t>
            </a:r>
            <a:r>
              <a:rPr lang="en-US" sz="2000" b="1" i="1" dirty="0" smtClean="0">
                <a:hlinkClick r:id="rId15"/>
              </a:rPr>
              <a:t>http</a:t>
            </a:r>
            <a:r>
              <a:rPr lang="en-US" sz="2000" b="1" i="1" dirty="0">
                <a:hlinkClick r:id="rId15"/>
              </a:rPr>
              <a:t>://</a:t>
            </a:r>
            <a:r>
              <a:rPr lang="en-US" sz="2000" b="1" i="1" dirty="0" smtClean="0">
                <a:hlinkClick r:id="rId15"/>
              </a:rPr>
              <a:t>qgis.org</a:t>
            </a:r>
            <a:endParaRPr lang="en-US" sz="2000" b="1" i="1" dirty="0" smtClean="0"/>
          </a:p>
        </p:txBody>
      </p:sp>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5" name="Picture 4"/>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sp>
        <p:nvSpPr>
          <p:cNvPr id="7" name="Title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eaLnBrk="1" hangingPunct="1"/>
            <a:r>
              <a:rPr lang="en-US" b="1" i="1" dirty="0" smtClean="0"/>
              <a:t>Check ‘</a:t>
            </a:r>
            <a:r>
              <a:rPr lang="en-US" b="1" i="1" dirty="0" err="1" smtClean="0"/>
              <a:t>em</a:t>
            </a:r>
            <a:r>
              <a:rPr lang="en-US" b="1" i="1" dirty="0" smtClean="0"/>
              <a:t> out!</a:t>
            </a:r>
            <a:endParaRPr lang="en-US" dirty="0" smtClean="0"/>
          </a:p>
        </p:txBody>
      </p:sp>
    </p:spTree>
    <p:extLst>
      <p:ext uri="{BB962C8B-B14F-4D97-AF65-F5344CB8AC3E}">
        <p14:creationId xmlns:p14="http://schemas.microsoft.com/office/powerpoint/2010/main" xmlns="" val="914287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096" t="11696" r="3810" b="3728"/>
          <a:stretch/>
        </p:blipFill>
        <p:spPr bwMode="auto">
          <a:xfrm>
            <a:off x="1143000" y="1814039"/>
            <a:ext cx="2461563" cy="1717941"/>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69" name="Picture 1"/>
          <p:cNvPicPr>
            <a:picLocks noChangeAspect="1" noChangeArrowheads="1"/>
          </p:cNvPicPr>
          <p:nvPr/>
        </p:nvPicPr>
        <p:blipFill rotWithShape="1">
          <a:blip r:embed="rId4">
            <a:extLst>
              <a:ext uri="{28A0092B-C50C-407E-A947-70E740481C1C}">
                <a14:useLocalDpi xmlns:a14="http://schemas.microsoft.com/office/drawing/2010/main" xmlns="" val="0"/>
              </a:ext>
            </a:extLst>
          </a:blip>
          <a:srcRect/>
          <a:stretch/>
        </p:blipFill>
        <p:spPr bwMode="auto">
          <a:xfrm>
            <a:off x="1600200" y="3048000"/>
            <a:ext cx="2461563" cy="1758260"/>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xmlns="" val="0"/>
              </a:ext>
            </a:extLst>
          </a:blip>
          <a:srcRect/>
          <a:stretch/>
        </p:blipFill>
        <p:spPr bwMode="auto">
          <a:xfrm>
            <a:off x="4764359" y="1774652"/>
            <a:ext cx="2667000" cy="1847226"/>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7">
            <a:extLst>
              <a:ext uri="{28A0092B-C50C-407E-A947-70E740481C1C}">
                <a14:useLocalDpi xmlns:a14="http://schemas.microsoft.com/office/drawing/2010/main" xmlns="" val="0"/>
              </a:ext>
            </a:extLst>
          </a:blip>
          <a:srcRect/>
          <a:stretch/>
        </p:blipFill>
        <p:spPr bwMode="auto">
          <a:xfrm>
            <a:off x="5135079" y="2783678"/>
            <a:ext cx="2634040" cy="1974108"/>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8">
            <a:extLst>
              <a:ext uri="{28A0092B-C50C-407E-A947-70E740481C1C}">
                <a14:useLocalDpi xmlns:a14="http://schemas.microsoft.com/office/drawing/2010/main" xmlns="" val="0"/>
              </a:ext>
            </a:extLst>
          </a:blip>
          <a:srcRect/>
          <a:stretch/>
        </p:blipFill>
        <p:spPr bwMode="auto">
          <a:xfrm>
            <a:off x="5526359" y="4002878"/>
            <a:ext cx="2590800" cy="1592214"/>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9">
            <a:extLst>
              <a:ext uri="{28A0092B-C50C-407E-A947-70E740481C1C}">
                <a14:useLocalDpi xmlns:a14="http://schemas.microsoft.com/office/drawing/2010/main" xmlns="" val="0"/>
              </a:ext>
            </a:extLst>
          </a:blip>
          <a:srcRect/>
          <a:stretch/>
        </p:blipFill>
        <p:spPr bwMode="auto">
          <a:xfrm>
            <a:off x="5940319" y="4942316"/>
            <a:ext cx="2659662" cy="1612625"/>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itle 1"/>
          <p:cNvSpPr>
            <a:spLocks noGrp="1"/>
          </p:cNvSpPr>
          <p:nvPr>
            <p:ph type="title"/>
          </p:nvPr>
        </p:nvSpPr>
        <p:spPr>
          <a:xfrm>
            <a:off x="457200" y="274638"/>
            <a:ext cx="8229600" cy="1143000"/>
          </a:xfrm>
        </p:spPr>
        <p:txBody>
          <a:bodyPr/>
          <a:lstStyle/>
          <a:p>
            <a:pPr eaLnBrk="1" hangingPunct="1"/>
            <a:r>
              <a:rPr lang="en-US" b="1" i="1" dirty="0" smtClean="0"/>
              <a:t>Project Motivation</a:t>
            </a:r>
            <a:endParaRPr lang="en-US" dirty="0" smtClean="0"/>
          </a:p>
        </p:txBody>
      </p:sp>
      <p:pic>
        <p:nvPicPr>
          <p:cNvPr id="7171" name="Picture 3"/>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l="499" t="10412" r="3693" b="5784"/>
          <a:stretch/>
        </p:blipFill>
        <p:spPr bwMode="auto">
          <a:xfrm>
            <a:off x="2133600" y="4343400"/>
            <a:ext cx="2468318" cy="1676400"/>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26584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b="1" i="1" dirty="0"/>
              <a:t>Project </a:t>
            </a:r>
            <a:r>
              <a:rPr lang="en-US" b="1" i="1" dirty="0" smtClean="0"/>
              <a:t>Goal</a:t>
            </a:r>
            <a:endParaRPr lang="en-US" dirty="0" smtClean="0"/>
          </a:p>
        </p:txBody>
      </p:sp>
      <p:sp>
        <p:nvSpPr>
          <p:cNvPr id="3" name="Content Placeholder 2"/>
          <p:cNvSpPr>
            <a:spLocks noGrp="1"/>
          </p:cNvSpPr>
          <p:nvPr>
            <p:ph idx="1"/>
          </p:nvPr>
        </p:nvSpPr>
        <p:spPr>
          <a:xfrm>
            <a:off x="228599" y="1371600"/>
            <a:ext cx="8801099" cy="2819400"/>
          </a:xfrm>
        </p:spPr>
        <p:txBody>
          <a:bodyPr rtlCol="0">
            <a:noAutofit/>
          </a:bodyPr>
          <a:lstStyle/>
          <a:p>
            <a:pPr marL="0" indent="0" eaLnBrk="1" fontAlgn="auto" hangingPunct="1">
              <a:spcAft>
                <a:spcPts val="0"/>
              </a:spcAft>
              <a:buNone/>
              <a:defRPr/>
            </a:pPr>
            <a:r>
              <a:rPr lang="en-US" sz="2800" b="1" i="1" dirty="0" smtClean="0"/>
              <a:t>Provide an integrated open source geospatial publishing and reporting platform that allows volunteer organizations to get up and running quickly.</a:t>
            </a:r>
          </a:p>
        </p:txBody>
      </p:sp>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xmlns="" val="0"/>
              </a:ext>
            </a:extLst>
          </a:blip>
          <a:srcRect/>
          <a:stretch/>
        </p:blipFill>
        <p:spPr bwMode="auto">
          <a:xfrm>
            <a:off x="2286000" y="2819399"/>
            <a:ext cx="4876800" cy="35552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51226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sp>
        <p:nvSpPr>
          <p:cNvPr id="14" name="Title 1"/>
          <p:cNvSpPr>
            <a:spLocks noGrp="1"/>
          </p:cNvSpPr>
          <p:nvPr>
            <p:ph type="title"/>
          </p:nvPr>
        </p:nvSpPr>
        <p:spPr>
          <a:xfrm>
            <a:off x="457200" y="274638"/>
            <a:ext cx="8229600" cy="1143000"/>
          </a:xfrm>
        </p:spPr>
        <p:txBody>
          <a:bodyPr/>
          <a:lstStyle/>
          <a:p>
            <a:pPr eaLnBrk="1" hangingPunct="1"/>
            <a:r>
              <a:rPr lang="en-US" b="1" i="1" dirty="0" smtClean="0"/>
              <a:t>Project Background</a:t>
            </a:r>
            <a:endParaRPr lang="en-US" dirty="0" smtClean="0"/>
          </a:p>
        </p:txBody>
      </p:sp>
      <p:pic>
        <p:nvPicPr>
          <p:cNvPr id="13" name="Picture 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9600" y="1600200"/>
            <a:ext cx="4343400" cy="46188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quot;No&quot; Symbol 14"/>
          <p:cNvSpPr/>
          <p:nvPr/>
        </p:nvSpPr>
        <p:spPr>
          <a:xfrm>
            <a:off x="670034" y="2215154"/>
            <a:ext cx="4231889" cy="3061098"/>
          </a:xfrm>
          <a:prstGeom prst="noSmoking">
            <a:avLst/>
          </a:prstGeom>
          <a:solidFill>
            <a:srgbClr val="C00000">
              <a:alpha val="7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077689" y="1880814"/>
            <a:ext cx="3933617" cy="2028825"/>
          </a:xfrm>
          <a:prstGeom prst="rect">
            <a:avLst/>
          </a:prstGeom>
        </p:spPr>
      </p:pic>
      <p:sp>
        <p:nvSpPr>
          <p:cNvPr id="5" name="Bent-Up Arrow 4"/>
          <p:cNvSpPr/>
          <p:nvPr/>
        </p:nvSpPr>
        <p:spPr>
          <a:xfrm>
            <a:off x="4953000" y="3909639"/>
            <a:ext cx="2667000" cy="1881561"/>
          </a:xfrm>
          <a:prstGeom prst="ben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7165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sp>
        <p:nvSpPr>
          <p:cNvPr id="14" name="Title 1"/>
          <p:cNvSpPr>
            <a:spLocks noGrp="1"/>
          </p:cNvSpPr>
          <p:nvPr>
            <p:ph type="title"/>
          </p:nvPr>
        </p:nvSpPr>
        <p:spPr>
          <a:xfrm>
            <a:off x="457200" y="274638"/>
            <a:ext cx="8229600" cy="1143000"/>
          </a:xfrm>
        </p:spPr>
        <p:txBody>
          <a:bodyPr/>
          <a:lstStyle/>
          <a:p>
            <a:pPr eaLnBrk="1" hangingPunct="1"/>
            <a:r>
              <a:rPr lang="en-US" b="1" i="1" dirty="0" smtClean="0"/>
              <a:t>Project Background</a:t>
            </a:r>
            <a:endParaRPr lang="en-US" dirty="0" smtClean="0"/>
          </a:p>
        </p:txBody>
      </p:sp>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1692" y="1395406"/>
            <a:ext cx="8351308" cy="470059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524229" y="2609361"/>
            <a:ext cx="2126234" cy="2272683"/>
          </a:xfrm>
          <a:prstGeom prst="rect">
            <a:avLst/>
          </a:prstGeom>
        </p:spPr>
      </p:pic>
      <p:sp>
        <p:nvSpPr>
          <p:cNvPr id="4" name="&quot;No&quot; Symbol 3"/>
          <p:cNvSpPr/>
          <p:nvPr/>
        </p:nvSpPr>
        <p:spPr>
          <a:xfrm>
            <a:off x="2590800" y="2215154"/>
            <a:ext cx="4231889" cy="3061098"/>
          </a:xfrm>
          <a:prstGeom prst="noSmoking">
            <a:avLst/>
          </a:prstGeom>
          <a:solidFill>
            <a:srgbClr val="C00000">
              <a:alpha val="7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251763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b="1" i="1" dirty="0"/>
              <a:t>S</a:t>
            </a:r>
            <a:r>
              <a:rPr lang="en-US" b="1" i="1" dirty="0" smtClean="0"/>
              <a:t>tep 1: Data</a:t>
            </a:r>
            <a:endParaRPr lang="en-US" dirty="0" smtClean="0"/>
          </a:p>
        </p:txBody>
      </p:sp>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sp>
        <p:nvSpPr>
          <p:cNvPr id="11" name="Content Placeholder 2"/>
          <p:cNvSpPr txBox="1">
            <a:spLocks/>
          </p:cNvSpPr>
          <p:nvPr/>
        </p:nvSpPr>
        <p:spPr bwMode="auto">
          <a:xfrm>
            <a:off x="1600200" y="2209800"/>
            <a:ext cx="7543799" cy="3773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800" b="1" i="1" dirty="0" smtClean="0"/>
              <a:t>Obtain – call or email parks/towns to see if trail data has already been collected</a:t>
            </a:r>
          </a:p>
          <a:p>
            <a:pPr marL="0" indent="0" eaLnBrk="1" fontAlgn="auto" hangingPunct="1">
              <a:spcAft>
                <a:spcPts val="0"/>
              </a:spcAft>
              <a:buNone/>
              <a:defRPr/>
            </a:pPr>
            <a:endParaRPr lang="en-US" sz="2800" b="1" i="1" dirty="0" smtClean="0"/>
          </a:p>
          <a:p>
            <a:pPr marL="0" indent="0" eaLnBrk="1" fontAlgn="auto" hangingPunct="1">
              <a:spcAft>
                <a:spcPts val="0"/>
              </a:spcAft>
              <a:buNone/>
              <a:defRPr/>
            </a:pPr>
            <a:r>
              <a:rPr lang="en-US" sz="2800" b="1" i="1" dirty="0" smtClean="0"/>
              <a:t>Collect – trail data non-</a:t>
            </a:r>
            <a:r>
              <a:rPr lang="en-US" sz="2800" b="1" i="1" dirty="0" err="1" smtClean="0"/>
              <a:t>existant</a:t>
            </a:r>
            <a:r>
              <a:rPr lang="en-US" sz="2800" b="1" i="1" dirty="0" smtClean="0"/>
              <a:t>?  Use GPS</a:t>
            </a:r>
          </a:p>
          <a:p>
            <a:pPr marL="0" indent="0" eaLnBrk="1" fontAlgn="auto" hangingPunct="1">
              <a:spcAft>
                <a:spcPts val="0"/>
              </a:spcAft>
              <a:buNone/>
              <a:defRPr/>
            </a:pPr>
            <a:endParaRPr lang="en-US" sz="2800" b="1" i="1" dirty="0" smtClean="0"/>
          </a:p>
          <a:p>
            <a:pPr marL="0" indent="0" eaLnBrk="1" fontAlgn="auto" hangingPunct="1">
              <a:spcAft>
                <a:spcPts val="0"/>
              </a:spcAft>
              <a:buNone/>
              <a:defRPr/>
            </a:pPr>
            <a:r>
              <a:rPr lang="en-US" sz="2800" b="1" i="1" dirty="0" smtClean="0"/>
              <a:t>Draw – </a:t>
            </a:r>
            <a:r>
              <a:rPr lang="en-US" sz="2800" b="1" i="1" dirty="0" smtClean="0">
                <a:hlinkClick r:id="rId4"/>
              </a:rPr>
              <a:t>geojson.io</a:t>
            </a:r>
            <a:r>
              <a:rPr lang="en-US" sz="2800" b="1" i="1" dirty="0" smtClean="0"/>
              <a:t> to the rescue!</a:t>
            </a:r>
            <a:endParaRPr lang="en-US" sz="2800" dirty="0"/>
          </a:p>
        </p:txBody>
      </p:sp>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89986" y="3624504"/>
            <a:ext cx="606295" cy="60629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11302" y="2371734"/>
            <a:ext cx="563665" cy="563665"/>
          </a:xfrm>
          <a:prstGeom prst="rect">
            <a:avLst/>
          </a:prstGeom>
        </p:spPr>
      </p:pic>
      <p:pic>
        <p:nvPicPr>
          <p:cNvPr id="1027" name="Picture 3"/>
          <p:cNvPicPr>
            <a:picLocks noChangeAspect="1" noChangeArrowheads="1"/>
          </p:cNvPicPr>
          <p:nvPr/>
        </p:nvPicPr>
        <p:blipFill rotWithShape="1">
          <a:blip r:embed="rId7">
            <a:extLst>
              <a:ext uri="{BEBA8EAE-BF5A-486C-A8C5-ECC9F3942E4B}">
                <a14:imgProps xmlns:a14="http://schemas.microsoft.com/office/drawing/2010/main" xmlns="">
                  <a14:imgLayer r:embed="rId8">
                    <a14:imgEffect>
                      <a14:backgroundRemoval t="8929" b="90179" l="9524" r="89524"/>
                    </a14:imgEffect>
                  </a14:imgLayer>
                </a14:imgProps>
              </a:ext>
              <a:ext uri="{28A0092B-C50C-407E-A947-70E740481C1C}">
                <a14:useLocalDpi xmlns:a14="http://schemas.microsoft.com/office/drawing/2010/main" xmlns="" val="0"/>
              </a:ext>
            </a:extLst>
          </a:blip>
          <a:srcRect/>
          <a:stretch/>
        </p:blipFill>
        <p:spPr bwMode="auto">
          <a:xfrm>
            <a:off x="811302" y="4611799"/>
            <a:ext cx="710772" cy="7653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90819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b="1" i="1" dirty="0" smtClean="0"/>
              <a:t>geojson.io</a:t>
            </a:r>
            <a:endParaRPr lang="en-US" dirty="0" smtClean="0"/>
          </a:p>
        </p:txBody>
      </p:sp>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pic>
        <p:nvPicPr>
          <p:cNvPr id="3" name="geojson2.mp4">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0" y="1216025"/>
            <a:ext cx="9144000" cy="5489575"/>
          </a:xfrm>
          <a:prstGeom prst="rect">
            <a:avLst/>
          </a:prstGeom>
        </p:spPr>
      </p:pic>
    </p:spTree>
    <p:extLst>
      <p:ext uri="{BB962C8B-B14F-4D97-AF65-F5344CB8AC3E}">
        <p14:creationId xmlns:p14="http://schemas.microsoft.com/office/powerpoint/2010/main" xmlns="" val="177795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b="1" i="1" dirty="0"/>
              <a:t>S</a:t>
            </a:r>
            <a:r>
              <a:rPr lang="en-US" b="1" i="1" dirty="0" smtClean="0"/>
              <a:t>tep 2: Data Management</a:t>
            </a:r>
            <a:endParaRPr lang="en-US" dirty="0" smtClean="0"/>
          </a:p>
        </p:txBody>
      </p:sp>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sp>
        <p:nvSpPr>
          <p:cNvPr id="10" name="Content Placeholder 2"/>
          <p:cNvSpPr txBox="1">
            <a:spLocks/>
          </p:cNvSpPr>
          <p:nvPr/>
        </p:nvSpPr>
        <p:spPr bwMode="auto">
          <a:xfrm>
            <a:off x="609600" y="1752600"/>
            <a:ext cx="5435286"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800" b="1" i="1" dirty="0" smtClean="0"/>
              <a:t>There are a lot of options…</a:t>
            </a:r>
          </a:p>
        </p:txBody>
      </p:sp>
      <p:pic>
        <p:nvPicPr>
          <p:cNvPr id="13" name="Picture 6" descr="http://media.directionsmedia.net/directionsmag/channels/pressreleases/OpenGeoLogo-1000x249_1.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0319" y="2667000"/>
            <a:ext cx="4341033" cy="1080918"/>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18216" y="1643003"/>
            <a:ext cx="3823387" cy="2419462"/>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714751" y="3954767"/>
            <a:ext cx="3600449" cy="160783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90600" y="3963615"/>
            <a:ext cx="2437185" cy="2437185"/>
          </a:xfrm>
          <a:prstGeom prst="rect">
            <a:avLst/>
          </a:prstGeom>
        </p:spPr>
      </p:pic>
      <p:pic>
        <p:nvPicPr>
          <p:cNvPr id="17" name="Picture 16"/>
          <p:cNvPicPr>
            <a:picLocks noChangeAspect="1"/>
          </p:cNvPicPr>
          <p:nvPr/>
        </p:nvPicPr>
        <p:blipFill>
          <a:blip r:embed="rId8">
            <a:duotone>
              <a:prstClr val="black"/>
              <a:schemeClr val="tx1">
                <a:tint val="45000"/>
                <a:satMod val="400000"/>
              </a:schemeClr>
            </a:duotone>
            <a:extLst>
              <a:ext uri="{BEBA8EAE-BF5A-486C-A8C5-ECC9F3942E4B}">
                <a14:imgProps xmlns:a14="http://schemas.microsoft.com/office/drawing/2010/main" xmlns="">
                  <a14:imgLayer r:embed="rId9">
                    <a14:imgEffect>
                      <a14:artisticGlowEdges/>
                    </a14:imgEffect>
                  </a14:imgLayer>
                </a14:imgProps>
              </a:ext>
              <a:ext uri="{28A0092B-C50C-407E-A947-70E740481C1C}">
                <a14:useLocalDpi xmlns:a14="http://schemas.microsoft.com/office/drawing/2010/main" xmlns="" val="0"/>
              </a:ext>
            </a:extLst>
          </a:blip>
          <a:stretch>
            <a:fillRect/>
          </a:stretch>
        </p:blipFill>
        <p:spPr>
          <a:xfrm rot="20226831">
            <a:off x="5034970" y="1798535"/>
            <a:ext cx="4050281" cy="2025141"/>
          </a:xfrm>
          <a:prstGeom prst="rect">
            <a:avLst/>
          </a:prstGeom>
        </p:spPr>
      </p:pic>
      <p:sp>
        <p:nvSpPr>
          <p:cNvPr id="20" name="Content Placeholder 2"/>
          <p:cNvSpPr txBox="1">
            <a:spLocks/>
          </p:cNvSpPr>
          <p:nvPr/>
        </p:nvSpPr>
        <p:spPr bwMode="auto">
          <a:xfrm>
            <a:off x="4267200" y="5638800"/>
            <a:ext cx="4800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800" b="1" i="1" dirty="0" smtClean="0"/>
              <a:t>…but most require hardware</a:t>
            </a:r>
          </a:p>
        </p:txBody>
      </p:sp>
    </p:spTree>
    <p:extLst>
      <p:ext uri="{BB962C8B-B14F-4D97-AF65-F5344CB8AC3E}">
        <p14:creationId xmlns:p14="http://schemas.microsoft.com/office/powerpoint/2010/main" xmlns="" val="1089791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8923" y="1371600"/>
            <a:ext cx="8179777" cy="4861125"/>
          </a:xfrm>
          <a:prstGeom prst="rect">
            <a:avLst/>
          </a:prstGeom>
        </p:spPr>
      </p:pic>
      <p:sp>
        <p:nvSpPr>
          <p:cNvPr id="5122" name="Title 1"/>
          <p:cNvSpPr>
            <a:spLocks noGrp="1"/>
          </p:cNvSpPr>
          <p:nvPr>
            <p:ph type="title"/>
          </p:nvPr>
        </p:nvSpPr>
        <p:spPr/>
        <p:txBody>
          <a:bodyPr/>
          <a:lstStyle/>
          <a:p>
            <a:pPr eaLnBrk="1" hangingPunct="1"/>
            <a:r>
              <a:rPr lang="en-US" b="1" i="1" dirty="0" smtClean="0"/>
              <a:t>Github</a:t>
            </a:r>
            <a:endParaRPr lang="en-US" dirty="0" smtClean="0"/>
          </a:p>
        </p:txBody>
      </p:sp>
      <p:sp>
        <p:nvSpPr>
          <p:cNvPr id="6" name="Footer Placeholder 5"/>
          <p:cNvSpPr>
            <a:spLocks noGrp="1"/>
          </p:cNvSpPr>
          <p:nvPr>
            <p:ph type="ftr" sz="quarter" idx="11"/>
          </p:nvPr>
        </p:nvSpPr>
        <p:spPr/>
        <p:txBody>
          <a:bodyPr/>
          <a:lstStyle/>
          <a:p>
            <a:pPr>
              <a:defRPr/>
            </a:pPr>
            <a:r>
              <a:rPr lang="en-US" dirty="0" smtClean="0"/>
              <a:t>David Todd - GEOG 596B</a:t>
            </a:r>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20000" y="107477"/>
            <a:ext cx="1409699" cy="88312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33400" y="1371600"/>
            <a:ext cx="8115300" cy="4876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52400" y="4200531"/>
            <a:ext cx="2505069" cy="2505069"/>
          </a:xfrm>
          <a:prstGeom prst="rect">
            <a:avLst/>
          </a:prstGeom>
        </p:spPr>
      </p:pic>
    </p:spTree>
    <p:extLst>
      <p:ext uri="{BB962C8B-B14F-4D97-AF65-F5344CB8AC3E}">
        <p14:creationId xmlns:p14="http://schemas.microsoft.com/office/powerpoint/2010/main" xmlns="" val="327711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2945</TotalTime>
  <Words>1861</Words>
  <Application>Microsoft Office PowerPoint</Application>
  <PresentationFormat>On-screen Show (4:3)</PresentationFormat>
  <Paragraphs>132</Paragraphs>
  <Slides>15</Slides>
  <Notes>15</Notes>
  <HiddenSlides>0</HiddenSlides>
  <MMClips>2</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Blank</vt:lpstr>
      <vt:lpstr>Custom Design</vt:lpstr>
      <vt:lpstr>Building an Integrated Web Mapping and Incident Reporting Platform for Volunteer Organizations Using Open Source Technology</vt:lpstr>
      <vt:lpstr>Project Motivation</vt:lpstr>
      <vt:lpstr>Project Goal</vt:lpstr>
      <vt:lpstr>Project Background</vt:lpstr>
      <vt:lpstr>Project Background</vt:lpstr>
      <vt:lpstr>Step 1: Data</vt:lpstr>
      <vt:lpstr>geojson.io</vt:lpstr>
      <vt:lpstr>Step 2: Data Management</vt:lpstr>
      <vt:lpstr>Github</vt:lpstr>
      <vt:lpstr>Step 3: Publishing</vt:lpstr>
      <vt:lpstr>Step 4: Use it!</vt:lpstr>
      <vt:lpstr>Slide 12</vt:lpstr>
      <vt:lpstr>Lessons Learned</vt:lpstr>
      <vt:lpstr>Questions?</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DTODD</dc:creator>
  <cp:lastModifiedBy>exf107</cp:lastModifiedBy>
  <cp:revision>235</cp:revision>
  <cp:lastPrinted>2013-10-25T18:33:08Z</cp:lastPrinted>
  <dcterms:created xsi:type="dcterms:W3CDTF">2010-06-23T01:41:17Z</dcterms:created>
  <dcterms:modified xsi:type="dcterms:W3CDTF">2014-05-27T15:43:32Z</dcterms:modified>
</cp:coreProperties>
</file>