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commentAuthors.xml" ContentType="application/vnd.openxmlformats-officedocument.presentationml.commentAuthor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
  </p:notesMasterIdLst>
  <p:sldIdLst>
    <p:sldId id="256" r:id="rId2"/>
    <p:sldId id="257" r:id="rId3"/>
    <p:sldId id="258" r:id="rId4"/>
    <p:sldId id="259" r:id="rId5"/>
    <p:sldId id="260" r:id="rId6"/>
    <p:sldId id="277" r:id="rId7"/>
    <p:sldId id="263" r:id="rId8"/>
    <p:sldId id="275" r:id="rId9"/>
    <p:sldId id="264" r:id="rId10"/>
    <p:sldId id="265" r:id="rId11"/>
    <p:sldId id="266" r:id="rId12"/>
    <p:sldId id="267" r:id="rId13"/>
    <p:sldId id="269" r:id="rId14"/>
    <p:sldId id="274" r:id="rId15"/>
    <p:sldId id="270" r:id="rId16"/>
    <p:sldId id="276" r:id="rId17"/>
    <p:sldId id="271" r:id="rId18"/>
    <p:sldId id="272" r:id="rId19"/>
    <p:sldId id="273"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nthony Robinson" initials="ACR"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8529" autoAdjust="0"/>
  </p:normalViewPr>
  <p:slideViewPr>
    <p:cSldViewPr snapToGrid="0" showGuides="1">
      <p:cViewPr varScale="1">
        <p:scale>
          <a:sx n="98" d="100"/>
          <a:sy n="98" d="100"/>
        </p:scale>
        <p:origin x="-846"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470E0A5-CD9E-4168-9FCE-8C22CEE4B10B}" type="datetimeFigureOut">
              <a:rPr lang="en-US" smtClean="0"/>
              <a:pPr/>
              <a:t>7/5/2011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EC546B8-80DD-4915-BDF2-5CE61AEF9FA2}" type="slidenum">
              <a:rPr lang="en-US" smtClean="0"/>
              <a:pPr/>
              <a:t>‹#›</a:t>
            </a:fld>
            <a:endParaRPr lang="en-US"/>
          </a:p>
        </p:txBody>
      </p:sp>
    </p:spTree>
    <p:extLst>
      <p:ext uri="{BB962C8B-B14F-4D97-AF65-F5344CB8AC3E}">
        <p14:creationId xmlns="" xmlns:p14="http://schemas.microsoft.com/office/powerpoint/2010/main" val="4990095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flooding in coastal and high desert areas is often along unregulated (no levees) rivers and can occur seasonally</a:t>
            </a:r>
          </a:p>
          <a:p>
            <a:r>
              <a:rPr lang="en-US" dirty="0" smtClean="0"/>
              <a:t>-The Central Valley contains the Sacramento and San Joaquin River systems, which converge in the Delta that flows into San Francisco Bay. The lower reaches of these river systems are heavily</a:t>
            </a:r>
            <a:r>
              <a:rPr lang="en-US" baseline="0" dirty="0" smtClean="0"/>
              <a:t> channeled by levees.</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-Outside</a:t>
            </a:r>
            <a:r>
              <a:rPr lang="en-US" baseline="0" dirty="0" smtClean="0"/>
              <a:t> of the Los Angeles Basin, most of the population in the state is along branches of the Sacramento and San Joaquin Rivers and around the Delta.</a:t>
            </a:r>
          </a:p>
          <a:p>
            <a:r>
              <a:rPr lang="en-US" baseline="0" dirty="0" smtClean="0"/>
              <a:t>-The levees in the Central Valley </a:t>
            </a:r>
            <a:r>
              <a:rPr lang="en-US" dirty="0" smtClean="0"/>
              <a:t>were designed for different flows over 100 years ago, and are subjected to erosion from wind, rodent burrows, vegetation/root growth, tidal forces (in the Delta), and are often poorly maintained. </a:t>
            </a:r>
            <a:endParaRPr lang="en-US" dirty="0"/>
          </a:p>
        </p:txBody>
      </p:sp>
      <p:sp>
        <p:nvSpPr>
          <p:cNvPr id="4" name="Slide Number Placeholder 3"/>
          <p:cNvSpPr>
            <a:spLocks noGrp="1"/>
          </p:cNvSpPr>
          <p:nvPr>
            <p:ph type="sldNum" sz="quarter" idx="10"/>
          </p:nvPr>
        </p:nvSpPr>
        <p:spPr/>
        <p:txBody>
          <a:bodyPr/>
          <a:lstStyle/>
          <a:p>
            <a:fld id="{FEC546B8-80DD-4915-BDF2-5CE61AEF9FA2}" type="slidenum">
              <a:rPr lang="en-US" smtClean="0"/>
              <a:pPr/>
              <a:t>5</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dirty="0" smtClean="0"/>
              <a:t>-Total</a:t>
            </a:r>
            <a:r>
              <a:rPr lang="en-US" baseline="0" dirty="0" smtClean="0"/>
              <a:t> project timeline is expected to be approximately 10 weeks, with some overlap possible among parts.</a:t>
            </a:r>
          </a:p>
          <a:p>
            <a:pPr lvl="0"/>
            <a:r>
              <a:rPr lang="en-US" dirty="0" smtClean="0"/>
              <a:t>-Part One will last approximately a week, I may provide additional insight (and reference materials) particularly related to development of the GIS Standard if they don’t have much of a plan already formulated. </a:t>
            </a:r>
          </a:p>
          <a:p>
            <a:pPr lvl="0"/>
            <a:r>
              <a:rPr lang="en-US" dirty="0" smtClean="0"/>
              <a:t>-Part Two will last approximately two weeks, with one week spent developing the basic instructions and sample tasks and one week spent in a methodical development of assessment questions for the anonymous survey, both of which will be shaped by the results of the previous step. </a:t>
            </a:r>
          </a:p>
          <a:p>
            <a:pPr lvl="0"/>
            <a:r>
              <a:rPr lang="en-US" dirty="0" smtClean="0"/>
              <a:t>-Part 3  is set for three weeks to allow the study participants adequate time to schedule their regular work around their testing and evaluating of the e-Symbology Portal and Symbol Store. I will be present during the</a:t>
            </a:r>
            <a:r>
              <a:rPr lang="en-US" baseline="0" dirty="0" smtClean="0"/>
              <a:t> testing just in case.</a:t>
            </a:r>
            <a:endParaRPr lang="en-US" dirty="0" smtClean="0"/>
          </a:p>
          <a:p>
            <a:pPr lvl="0"/>
            <a:r>
              <a:rPr lang="en-US" dirty="0" smtClean="0"/>
              <a:t>-Part 4 should take approximately two weeks, </a:t>
            </a:r>
          </a:p>
          <a:p>
            <a:pPr lvl="0"/>
            <a:r>
              <a:rPr lang="en-US" dirty="0" smtClean="0"/>
              <a:t>-Part 5 will be spent compiling the results of the round table discussion and presenting those to the developers at the </a:t>
            </a:r>
            <a:r>
              <a:rPr lang="en-US" dirty="0" err="1" smtClean="0"/>
              <a:t>GeoVISTA</a:t>
            </a:r>
            <a:r>
              <a:rPr lang="en-US" dirty="0" smtClean="0"/>
              <a:t> Center</a:t>
            </a:r>
            <a:r>
              <a:rPr lang="en-US" baseline="0" dirty="0" smtClean="0"/>
              <a:t> </a:t>
            </a:r>
            <a:r>
              <a:rPr lang="en-US" dirty="0" smtClean="0"/>
              <a:t>and will take approximately two weeks.</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-Formative evaluations are intended to be qualitative while summative evaluations are quantitative in nature. Qualitative assessment of the Symbol Store will give a better picture of its overall usability for the objectives of </a:t>
            </a:r>
            <a:r>
              <a:rPr lang="en-US" smtClean="0"/>
              <a:t>this project</a:t>
            </a:r>
            <a:endParaRPr lang="en-US" dirty="0" smtClean="0"/>
          </a:p>
          <a:p>
            <a:endParaRPr lang="en-US" dirty="0"/>
          </a:p>
        </p:txBody>
      </p:sp>
      <p:sp>
        <p:nvSpPr>
          <p:cNvPr id="4" name="Slide Number Placeholder 3"/>
          <p:cNvSpPr>
            <a:spLocks noGrp="1"/>
          </p:cNvSpPr>
          <p:nvPr>
            <p:ph type="sldNum" sz="quarter" idx="10"/>
          </p:nvPr>
        </p:nvSpPr>
        <p:spPr/>
        <p:txBody>
          <a:bodyPr/>
          <a:lstStyle/>
          <a:p>
            <a:fld id="{FEC546B8-80DD-4915-BDF2-5CE61AEF9FA2}" type="slidenum">
              <a:rPr lang="en-US" smtClean="0"/>
              <a:pPr/>
              <a:t>14</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EC546B8-80DD-4915-BDF2-5CE61AEF9FA2}" type="slidenum">
              <a:rPr lang="en-US" smtClean="0"/>
              <a:pPr/>
              <a:t>15</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EC546B8-80DD-4915-BDF2-5CE61AEF9FA2}" type="slidenum">
              <a:rPr lang="en-US" smtClean="0"/>
              <a:pPr/>
              <a:t>16</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EC546B8-80DD-4915-BDF2-5CE61AEF9FA2}" type="slidenum">
              <a:rPr lang="en-US" smtClean="0"/>
              <a:pPr/>
              <a:t>17</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The Sacramento and San Joaquin river systems are fed by rainfall and snowmelt, are extensively channeled by levees, and have dams for water supply and flood control on every major branch.</a:t>
            </a:r>
            <a:endParaRPr lang="en-US" dirty="0"/>
          </a:p>
        </p:txBody>
      </p:sp>
      <p:sp>
        <p:nvSpPr>
          <p:cNvPr id="4" name="Slide Number Placeholder 3"/>
          <p:cNvSpPr>
            <a:spLocks noGrp="1"/>
          </p:cNvSpPr>
          <p:nvPr>
            <p:ph type="sldNum" sz="quarter" idx="10"/>
          </p:nvPr>
        </p:nvSpPr>
        <p:spPr/>
        <p:txBody>
          <a:bodyPr/>
          <a:lstStyle/>
          <a:p>
            <a:fld id="{FEC546B8-80DD-4915-BDF2-5CE61AEF9FA2}" type="slidenum">
              <a:rPr lang="en-US" smtClean="0"/>
              <a:pPr/>
              <a:t>6</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Local</a:t>
            </a:r>
            <a:r>
              <a:rPr lang="en-US" baseline="0" dirty="0" smtClean="0"/>
              <a:t> agencies and special districts: </a:t>
            </a:r>
            <a:r>
              <a:rPr lang="en-US" dirty="0" smtClean="0"/>
              <a:t>Levee Maintenance Agencies, Reclamation Districts, Levee Districts </a:t>
            </a:r>
          </a:p>
          <a:p>
            <a:r>
              <a:rPr lang="en-US" dirty="0" smtClean="0"/>
              <a:t>– DWR does not yet have ANY existing standards map symbols, scales, data formats, software, metadata, map formats, etcetera</a:t>
            </a:r>
            <a:endParaRPr lang="en-US" dirty="0"/>
          </a:p>
        </p:txBody>
      </p:sp>
      <p:sp>
        <p:nvSpPr>
          <p:cNvPr id="4" name="Slide Number Placeholder 3"/>
          <p:cNvSpPr>
            <a:spLocks noGrp="1"/>
          </p:cNvSpPr>
          <p:nvPr>
            <p:ph type="sldNum" sz="quarter" idx="10"/>
          </p:nvPr>
        </p:nvSpPr>
        <p:spPr/>
        <p:txBody>
          <a:bodyPr/>
          <a:lstStyle/>
          <a:p>
            <a:fld id="{FEC546B8-80DD-4915-BDF2-5CE61AEF9FA2}" type="slidenum">
              <a:rPr lang="en-US" smtClean="0"/>
              <a:pPr/>
              <a:t>7</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E-Symbology Portal is a tool for compiling</a:t>
            </a:r>
            <a:r>
              <a:rPr lang="en-US" baseline="0" dirty="0" smtClean="0"/>
              <a:t> symbols and uploading them to a web based site that utilizes card-sorting methods to organize the symbols.</a:t>
            </a:r>
            <a:endParaRPr lang="en-US" dirty="0"/>
          </a:p>
        </p:txBody>
      </p:sp>
      <p:sp>
        <p:nvSpPr>
          <p:cNvPr id="4" name="Slide Number Placeholder 3"/>
          <p:cNvSpPr>
            <a:spLocks noGrp="1"/>
          </p:cNvSpPr>
          <p:nvPr>
            <p:ph type="sldNum" sz="quarter" idx="10"/>
          </p:nvPr>
        </p:nvSpPr>
        <p:spPr/>
        <p:txBody>
          <a:bodyPr/>
          <a:lstStyle/>
          <a:p>
            <a:fld id="{FEC546B8-80DD-4915-BDF2-5CE61AEF9FA2}" type="slidenum">
              <a:rPr lang="en-US" smtClean="0"/>
              <a:pPr/>
              <a:t>8</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i="1" kern="1200" dirty="0" smtClean="0">
                <a:solidFill>
                  <a:schemeClr val="tx1"/>
                </a:solidFill>
                <a:latin typeface="+mn-lt"/>
                <a:ea typeface="+mn-ea"/>
                <a:cs typeface="+mn-cs"/>
              </a:rPr>
              <a:t>Figure 2: Symbol results for a “bomb incident” search query in the Symbol Store prototype.</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Symbol Store is a tool designed to enable symbol interoperability by allowing users to share map symbols, visually browse for them, search for specific types of symbols</a:t>
            </a:r>
          </a:p>
          <a:p>
            <a:endParaRPr lang="en-US" sz="1200" i="1"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FEC546B8-80DD-4915-BDF2-5CE61AEF9FA2}" type="slidenum">
              <a:rPr lang="en-US" smtClean="0"/>
              <a:pPr/>
              <a:t>9</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i="1" kern="1200" dirty="0" smtClean="0">
                <a:solidFill>
                  <a:schemeClr val="tx1"/>
                </a:solidFill>
                <a:latin typeface="+mn-lt"/>
                <a:ea typeface="+mn-ea"/>
                <a:cs typeface="+mn-cs"/>
              </a:rPr>
              <a:t>Figure 3: Selected “incidents” symbols are kept in the symbol cart and displayed on a sample base map, with options to show satellite imagery, a black and white </a:t>
            </a:r>
            <a:r>
              <a:rPr lang="en-US" sz="1200" i="1" kern="1200" dirty="0" err="1" smtClean="0">
                <a:solidFill>
                  <a:schemeClr val="tx1"/>
                </a:solidFill>
                <a:latin typeface="+mn-lt"/>
                <a:ea typeface="+mn-ea"/>
                <a:cs typeface="+mn-cs"/>
              </a:rPr>
              <a:t>basemap</a:t>
            </a:r>
            <a:r>
              <a:rPr lang="en-US" sz="1200" i="1" kern="1200" dirty="0" smtClean="0">
                <a:solidFill>
                  <a:schemeClr val="tx1"/>
                </a:solidFill>
                <a:latin typeface="+mn-lt"/>
                <a:ea typeface="+mn-ea"/>
                <a:cs typeface="+mn-cs"/>
              </a:rPr>
              <a:t>, etc.</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-view samples of how those symbols would appear over realistic base maps, and to download symbols in an ESRI *.style file format.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back end of the Symbol Store utilizes </a:t>
            </a:r>
            <a:r>
              <a:rPr lang="en-US" dirty="0" err="1" smtClean="0"/>
              <a:t>ArcObjects</a:t>
            </a:r>
            <a:r>
              <a:rPr lang="en-US" dirty="0" smtClean="0"/>
              <a:t> to handle the ESRI style files and create the preview images of the styles with a </a:t>
            </a:r>
            <a:r>
              <a:rPr lang="en-US" dirty="0" err="1" smtClean="0"/>
              <a:t>Lucene</a:t>
            </a:r>
            <a:r>
              <a:rPr lang="en-US" dirty="0" smtClean="0"/>
              <a:t> index handling the text content and .NET web service to support read/write capabilities of both symbols (.style files) and text (Robinson, et al. 2010). </a:t>
            </a:r>
            <a:endParaRPr lang="en-US" sz="1200" i="1"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FEC546B8-80DD-4915-BDF2-5CE61AEF9FA2}" type="slidenum">
              <a:rPr lang="en-US" smtClean="0"/>
              <a:pPr/>
              <a:t>10</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A subset of DWR’s GIS staff (8-10 study participants) is willing to test the Symbol Store and provide feedback on their experiences. The objectives of this research project are threefold:</a:t>
            </a:r>
          </a:p>
        </p:txBody>
      </p:sp>
      <p:sp>
        <p:nvSpPr>
          <p:cNvPr id="4" name="Slide Number Placeholder 3"/>
          <p:cNvSpPr>
            <a:spLocks noGrp="1"/>
          </p:cNvSpPr>
          <p:nvPr>
            <p:ph type="sldNum" sz="quarter" idx="10"/>
          </p:nvPr>
        </p:nvSpPr>
        <p:spPr/>
        <p:txBody>
          <a:bodyPr/>
          <a:lstStyle/>
          <a:p>
            <a:fld id="{FEC546B8-80DD-4915-BDF2-5CE61AEF9FA2}" type="slidenum">
              <a:rPr lang="en-US" smtClean="0"/>
              <a:pPr/>
              <a:t>11</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online survey, like the sample tasks, will be designed to gain specific feedback relating to the three primary research goals of this project. </a:t>
            </a:r>
            <a:endParaRPr lang="en-US" dirty="0"/>
          </a:p>
        </p:txBody>
      </p:sp>
      <p:sp>
        <p:nvSpPr>
          <p:cNvPr id="4" name="Slide Number Placeholder 3"/>
          <p:cNvSpPr>
            <a:spLocks noGrp="1"/>
          </p:cNvSpPr>
          <p:nvPr>
            <p:ph type="sldNum" sz="quarter" idx="10"/>
          </p:nvPr>
        </p:nvSpPr>
        <p:spPr/>
        <p:txBody>
          <a:bodyPr/>
          <a:lstStyle/>
          <a:p>
            <a:fld id="{FEC546B8-80DD-4915-BDF2-5CE61AEF9FA2}" type="slidenum">
              <a:rPr lang="en-US" smtClean="0"/>
              <a:pPr/>
              <a:t>12</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-Round Table Discussion to gather any additional qualitative feedback or suggestions</a:t>
            </a:r>
          </a:p>
          <a:p>
            <a:r>
              <a:rPr lang="en-US" dirty="0" smtClean="0"/>
              <a:t>-give</a:t>
            </a:r>
            <a:r>
              <a:rPr lang="en-US" baseline="0" dirty="0" smtClean="0"/>
              <a:t> results to developers </a:t>
            </a:r>
            <a:r>
              <a:rPr lang="en-US" dirty="0" smtClean="0"/>
              <a:t>for their use in modifying and improving the functionality of the e-Symbology</a:t>
            </a:r>
            <a:r>
              <a:rPr lang="en-US" baseline="0" dirty="0" smtClean="0"/>
              <a:t> Portal and </a:t>
            </a:r>
            <a:r>
              <a:rPr lang="en-US" dirty="0" smtClean="0"/>
              <a:t>Symbol Store</a:t>
            </a:r>
            <a:endParaRPr lang="en-US" dirty="0"/>
          </a:p>
        </p:txBody>
      </p:sp>
      <p:sp>
        <p:nvSpPr>
          <p:cNvPr id="4" name="Slide Number Placeholder 3"/>
          <p:cNvSpPr>
            <a:spLocks noGrp="1"/>
          </p:cNvSpPr>
          <p:nvPr>
            <p:ph type="sldNum" sz="quarter" idx="10"/>
          </p:nvPr>
        </p:nvSpPr>
        <p:spPr/>
        <p:txBody>
          <a:bodyPr/>
          <a:lstStyle/>
          <a:p>
            <a:fld id="{FEC546B8-80DD-4915-BDF2-5CE61AEF9FA2}" type="slidenum">
              <a:rPr lang="en-US" smtClean="0"/>
              <a:pPr/>
              <a:t>13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9511ED65-F37B-402B-8011-E489CA55B819}" type="datetimeFigureOut">
              <a:rPr lang="en-US" smtClean="0"/>
              <a:pPr/>
              <a:t>7/5/2011</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6531099C-FE47-43D4-825E-CC2217081CA8}"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511ED65-F37B-402B-8011-E489CA55B819}" type="datetimeFigureOut">
              <a:rPr lang="en-US" smtClean="0"/>
              <a:pPr/>
              <a:t>7/5/2011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31099C-FE47-43D4-825E-CC2217081CA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511ED65-F37B-402B-8011-E489CA55B819}" type="datetimeFigureOut">
              <a:rPr lang="en-US" smtClean="0"/>
              <a:pPr/>
              <a:t>7/5/2011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31099C-FE47-43D4-825E-CC2217081CA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511ED65-F37B-402B-8011-E489CA55B819}" type="datetimeFigureOut">
              <a:rPr lang="en-US" smtClean="0"/>
              <a:pPr/>
              <a:t>7/5/2011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31099C-FE47-43D4-825E-CC2217081CA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9511ED65-F37B-402B-8011-E489CA55B819}" type="datetimeFigureOut">
              <a:rPr lang="en-US" smtClean="0"/>
              <a:pPr/>
              <a:t>7/5/2011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31099C-FE47-43D4-825E-CC2217081CA8}"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9511ED65-F37B-402B-8011-E489CA55B819}" type="datetimeFigureOut">
              <a:rPr lang="en-US" smtClean="0"/>
              <a:pPr/>
              <a:t>7/5/2011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31099C-FE47-43D4-825E-CC2217081CA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9511ED65-F37B-402B-8011-E489CA55B819}" type="datetimeFigureOut">
              <a:rPr lang="en-US" smtClean="0"/>
              <a:pPr/>
              <a:t>7/5/2011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531099C-FE47-43D4-825E-CC2217081CA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9511ED65-F37B-402B-8011-E489CA55B819}" type="datetimeFigureOut">
              <a:rPr lang="en-US" smtClean="0"/>
              <a:pPr/>
              <a:t>7/5/2011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531099C-FE47-43D4-825E-CC2217081CA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11ED65-F37B-402B-8011-E489CA55B819}" type="datetimeFigureOut">
              <a:rPr lang="en-US" smtClean="0"/>
              <a:pPr/>
              <a:t>7/5/2011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531099C-FE47-43D4-825E-CC2217081CA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9511ED65-F37B-402B-8011-E489CA55B819}" type="datetimeFigureOut">
              <a:rPr lang="en-US" smtClean="0"/>
              <a:pPr/>
              <a:t>7/5/2011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31099C-FE47-43D4-825E-CC2217081CA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9511ED65-F37B-402B-8011-E489CA55B819}" type="datetimeFigureOut">
              <a:rPr lang="en-US" smtClean="0"/>
              <a:pPr/>
              <a:t>7/5/2011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6531099C-FE47-43D4-825E-CC2217081CA8}"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9511ED65-F37B-402B-8011-E489CA55B819}" type="datetimeFigureOut">
              <a:rPr lang="en-US" smtClean="0"/>
              <a:pPr/>
              <a:t>7/5/2011</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6531099C-FE47-43D4-825E-CC2217081CA8}"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hyperlink" Target="http://www.fgdc.gov/HSWG/index.html" TargetMode="External"/><Relationship Id="rId3" Type="http://schemas.openxmlformats.org/officeDocument/2006/relationships/hyperlink" Target="http://www.water.ca.gov/levees/evaluation/" TargetMode="External"/><Relationship Id="rId7" Type="http://schemas.openxmlformats.org/officeDocument/2006/relationships/hyperlink" Target="http://www.fema.gov/plan/prevent/fhm/st_broomelv.shtm%20accessed%20June%202011" TargetMode="External"/><Relationship Id="rId2" Type="http://schemas.openxmlformats.org/officeDocument/2006/relationships/hyperlink" Target="http://atlas.ca.gov/download.html" TargetMode="External"/><Relationship Id="rId1" Type="http://schemas.openxmlformats.org/officeDocument/2006/relationships/slideLayout" Target="../slideLayouts/slideLayout2.xml"/><Relationship Id="rId6" Type="http://schemas.openxmlformats.org/officeDocument/2006/relationships/hyperlink" Target="http://www.fema.gov/pdf/emergency/nrf/nrf-core.pdf" TargetMode="External"/><Relationship Id="rId5" Type="http://schemas.openxmlformats.org/officeDocument/2006/relationships/hyperlink" Target="http://www.oes.ca.gov/WebPage/oeswebsite.nsf/Content/7386D576C12F26F488257417006C07A7?OpenDocument" TargetMode="External"/><Relationship Id="rId4" Type="http://schemas.openxmlformats.org/officeDocument/2006/relationships/hyperlink" Target="http://www.water.ca.gov/levees/history/" TargetMode="External"/><Relationship Id="rId9" Type="http://schemas.openxmlformats.org/officeDocument/2006/relationships/hyperlink" Target="http://www.stormh2o.com/may-2007/flood-river-levee.aspx"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46525" y="843699"/>
            <a:ext cx="7851648" cy="1828800"/>
          </a:xfrm>
        </p:spPr>
        <p:txBody>
          <a:bodyPr>
            <a:normAutofit/>
          </a:bodyPr>
          <a:lstStyle/>
          <a:p>
            <a:pPr algn="l"/>
            <a:r>
              <a:rPr lang="en-US" dirty="0" smtClean="0"/>
              <a:t>Using Web-Based Tools to Share Symbology:</a:t>
            </a:r>
            <a:endParaRPr lang="en-US" dirty="0"/>
          </a:p>
        </p:txBody>
      </p:sp>
      <p:sp>
        <p:nvSpPr>
          <p:cNvPr id="3" name="Subtitle 2"/>
          <p:cNvSpPr>
            <a:spLocks noGrp="1"/>
          </p:cNvSpPr>
          <p:nvPr>
            <p:ph type="subTitle" idx="1"/>
          </p:nvPr>
        </p:nvSpPr>
        <p:spPr>
          <a:xfrm>
            <a:off x="637097" y="2917445"/>
            <a:ext cx="7854696" cy="1494299"/>
          </a:xfrm>
        </p:spPr>
        <p:txBody>
          <a:bodyPr>
            <a:normAutofit/>
          </a:bodyPr>
          <a:lstStyle/>
          <a:p>
            <a:pPr algn="l"/>
            <a:r>
              <a:rPr lang="en-US" sz="2800" b="1" dirty="0" smtClean="0"/>
              <a:t>A Case Study with Mapmakers from the California Department of Water Resources</a:t>
            </a:r>
            <a:endParaRPr lang="en-US" sz="2800" b="1" dirty="0"/>
          </a:p>
        </p:txBody>
      </p:sp>
      <p:sp>
        <p:nvSpPr>
          <p:cNvPr id="4" name="Subtitle 2"/>
          <p:cNvSpPr txBox="1">
            <a:spLocks/>
          </p:cNvSpPr>
          <p:nvPr/>
        </p:nvSpPr>
        <p:spPr>
          <a:xfrm>
            <a:off x="644652" y="5420412"/>
            <a:ext cx="7854696" cy="882048"/>
          </a:xfrm>
          <a:prstGeom prst="rect">
            <a:avLst/>
          </a:prstGeom>
        </p:spPr>
        <p:txBody>
          <a:bodyPr vert="horz" lIns="0" rIns="18288">
            <a:normAutofit lnSpcReduction="10000"/>
          </a:bodyPr>
          <a:lstStyle/>
          <a:p>
            <a:pPr marL="0" marR="45720" lvl="0" indent="0" algn="r"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Capstone Project Proposal by Sarah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Troedson</a:t>
            </a: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a:p>
            <a:pPr marL="0" marR="45720" lvl="0" indent="0" algn="r"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2400" noProof="0" dirty="0" smtClean="0"/>
              <a:t>Spring 2011</a:t>
            </a:r>
            <a:endParaRPr kumimoji="0" lang="en-US" sz="24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559785"/>
            <a:ext cx="8229600" cy="886120"/>
          </a:xfrm>
          <a:prstGeom prst="rect">
            <a:avLst/>
          </a:prstGeom>
        </p:spPr>
        <p:txBody>
          <a:bodyPr vert="horz" lIns="0" rIns="0" bIns="0" anchor="b">
            <a:normAutofit/>
          </a:bodyPr>
          <a:lstStyle/>
          <a:p>
            <a:pPr marL="0" marR="0" lvl="0" indent="0" algn="l" defTabSz="914400" rtl="0" eaLnBrk="1" fontAlgn="auto" latinLnBrk="0" hangingPunct="1">
              <a:lnSpc>
                <a:spcPct val="100000"/>
              </a:lnSpc>
              <a:spcBef>
                <a:spcPct val="0"/>
              </a:spcBef>
              <a:spcAft>
                <a:spcPts val="0"/>
              </a:spcAft>
              <a:buClrTx/>
              <a:buSzTx/>
              <a:buFont typeface="Wingdings" pitchFamily="2" charset="2"/>
              <a:buChar char="v"/>
              <a:tabLst/>
              <a:defRPr/>
            </a:pPr>
            <a:r>
              <a:rPr kumimoji="0" lang="en-US" sz="5000" b="0" i="0" u="none" strike="noStrike" kern="1200" cap="none" spc="0" normalizeH="0" baseline="0" noProof="0" dirty="0" smtClean="0">
                <a:ln>
                  <a:noFill/>
                </a:ln>
                <a:solidFill>
                  <a:schemeClr val="tx2"/>
                </a:solidFill>
                <a:effectLst/>
                <a:uLnTx/>
                <a:uFillTx/>
                <a:latin typeface="+mj-lt"/>
                <a:ea typeface="+mj-ea"/>
                <a:cs typeface="+mj-cs"/>
              </a:rPr>
              <a:t>Background</a:t>
            </a:r>
            <a:endParaRPr kumimoji="0" lang="en-US" sz="5000" b="0" i="0" u="none" strike="noStrike" kern="1200" cap="none" spc="0" normalizeH="0" baseline="0" noProof="0" dirty="0">
              <a:ln>
                <a:noFill/>
              </a:ln>
              <a:solidFill>
                <a:schemeClr val="tx2"/>
              </a:solidFill>
              <a:effectLst/>
              <a:uLnTx/>
              <a:uFillTx/>
              <a:latin typeface="+mj-lt"/>
              <a:ea typeface="+mj-ea"/>
              <a:cs typeface="+mj-cs"/>
            </a:endParaRPr>
          </a:p>
        </p:txBody>
      </p:sp>
      <p:pic>
        <p:nvPicPr>
          <p:cNvPr id="5" name="Picture 4"/>
          <p:cNvPicPr/>
          <p:nvPr/>
        </p:nvPicPr>
        <p:blipFill>
          <a:blip r:embed="rId3" cstate="print">
            <a:extLst>
              <a:ext uri="{28A0092B-C50C-407E-A947-70E740481C1C}">
                <a14:useLocalDpi xmlns="" xmlns:a14="http://schemas.microsoft.com/office/drawing/2010/main" val="0"/>
              </a:ext>
            </a:extLst>
          </a:blip>
          <a:stretch>
            <a:fillRect/>
          </a:stretch>
        </p:blipFill>
        <p:spPr>
          <a:xfrm>
            <a:off x="1600200" y="1570904"/>
            <a:ext cx="5943600" cy="4928870"/>
          </a:xfrm>
          <a:prstGeom prst="rect">
            <a:avLst/>
          </a:prstGeom>
          <a:ln w="12700">
            <a:solidFill>
              <a:schemeClr val="tx1"/>
            </a:solidFill>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52599"/>
            <a:ext cx="8229600" cy="4746171"/>
          </a:xfrm>
        </p:spPr>
        <p:txBody>
          <a:bodyPr>
            <a:normAutofit/>
          </a:bodyPr>
          <a:lstStyle/>
          <a:p>
            <a:pPr lvl="0"/>
            <a:r>
              <a:rPr lang="en-US" dirty="0" smtClean="0"/>
              <a:t>Evaluate the Symbol Store’s utility as an aid for developing DWR’s GIS Standard Symbology</a:t>
            </a:r>
          </a:p>
          <a:p>
            <a:pPr lvl="0"/>
            <a:endParaRPr lang="en-US" dirty="0" smtClean="0"/>
          </a:p>
          <a:p>
            <a:pPr lvl="0"/>
            <a:r>
              <a:rPr lang="en-US" dirty="0" smtClean="0"/>
              <a:t>Assess the utility of the Symbol Store in everyday work flow for all DWR’s GIS staff</a:t>
            </a:r>
          </a:p>
          <a:p>
            <a:pPr lvl="0"/>
            <a:endParaRPr lang="en-US" dirty="0" smtClean="0"/>
          </a:p>
          <a:p>
            <a:pPr lvl="0"/>
            <a:r>
              <a:rPr lang="en-US" dirty="0" smtClean="0"/>
              <a:t>Determine effectiveness of the Symbol Store for sharing symbols among different branches of DWR</a:t>
            </a:r>
          </a:p>
          <a:p>
            <a:pPr lvl="1"/>
            <a:r>
              <a:rPr lang="en-US" dirty="0" smtClean="0"/>
              <a:t>Extrapolate potential to use these tools to share symbols among different agencies</a:t>
            </a:r>
          </a:p>
        </p:txBody>
      </p:sp>
      <p:sp>
        <p:nvSpPr>
          <p:cNvPr id="4" name="Title 1"/>
          <p:cNvSpPr txBox="1">
            <a:spLocks/>
          </p:cNvSpPr>
          <p:nvPr/>
        </p:nvSpPr>
        <p:spPr>
          <a:xfrm>
            <a:off x="457200" y="578639"/>
            <a:ext cx="8229600" cy="886120"/>
          </a:xfrm>
          <a:prstGeom prst="rect">
            <a:avLst/>
          </a:prstGeom>
        </p:spPr>
        <p:txBody>
          <a:bodyPr vert="horz" lIns="0" rIns="0" bIns="0" anchor="b">
            <a:normAutofit/>
          </a:bodyPr>
          <a:lstStyle/>
          <a:p>
            <a:pPr marL="0" marR="0" lvl="0" indent="0" algn="l" defTabSz="914400" rtl="0" eaLnBrk="1" fontAlgn="auto" latinLnBrk="0" hangingPunct="1">
              <a:lnSpc>
                <a:spcPct val="100000"/>
              </a:lnSpc>
              <a:spcBef>
                <a:spcPct val="0"/>
              </a:spcBef>
              <a:spcAft>
                <a:spcPts val="0"/>
              </a:spcAft>
              <a:buClrTx/>
              <a:buSzTx/>
              <a:buFont typeface="Wingdings" pitchFamily="2" charset="2"/>
              <a:buChar char="v"/>
              <a:tabLst/>
              <a:defRPr/>
            </a:pPr>
            <a:r>
              <a:rPr kumimoji="0" lang="en-US" sz="5000" b="0" i="0" u="none" strike="noStrike" kern="1200" cap="none" spc="0" normalizeH="0" baseline="0" noProof="0" dirty="0" smtClean="0">
                <a:ln>
                  <a:noFill/>
                </a:ln>
                <a:solidFill>
                  <a:schemeClr val="tx2"/>
                </a:solidFill>
                <a:effectLst/>
                <a:uLnTx/>
                <a:uFillTx/>
                <a:latin typeface="+mj-lt"/>
                <a:ea typeface="+mj-ea"/>
                <a:cs typeface="+mj-cs"/>
              </a:rPr>
              <a:t>Research Objectives</a:t>
            </a:r>
            <a:endParaRPr kumimoji="0" lang="en-US" sz="5000" b="0" i="0" u="none" strike="noStrike" kern="1200" cap="none" spc="0" normalizeH="0" baseline="0" noProof="0" dirty="0">
              <a:ln>
                <a:noFill/>
              </a:ln>
              <a:solidFill>
                <a:schemeClr val="tx2"/>
              </a:solidFill>
              <a:effectLst/>
              <a:uLnTx/>
              <a:uFillTx/>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16417"/>
            <a:ext cx="8229600" cy="4750904"/>
          </a:xfrm>
        </p:spPr>
        <p:txBody>
          <a:bodyPr>
            <a:normAutofit lnSpcReduction="10000"/>
          </a:bodyPr>
          <a:lstStyle/>
          <a:p>
            <a:pPr lvl="0"/>
            <a:r>
              <a:rPr lang="en-US" dirty="0" smtClean="0"/>
              <a:t>Part 1: Semi-structured interviews</a:t>
            </a:r>
          </a:p>
          <a:p>
            <a:pPr lvl="1"/>
            <a:r>
              <a:rPr lang="en-US" dirty="0" smtClean="0"/>
              <a:t>Work flow </a:t>
            </a:r>
          </a:p>
          <a:p>
            <a:pPr lvl="1"/>
            <a:r>
              <a:rPr lang="en-US" dirty="0" smtClean="0"/>
              <a:t>Plans to develop their GIS Symbology Standards</a:t>
            </a:r>
          </a:p>
          <a:p>
            <a:pPr lvl="1"/>
            <a:r>
              <a:rPr lang="en-US" dirty="0" smtClean="0"/>
              <a:t>Previous attempts to share GIS symbology </a:t>
            </a:r>
          </a:p>
          <a:p>
            <a:pPr lvl="0"/>
            <a:endParaRPr lang="en-US" dirty="0" smtClean="0"/>
          </a:p>
          <a:p>
            <a:pPr lvl="0"/>
            <a:r>
              <a:rPr lang="en-US" dirty="0" smtClean="0"/>
              <a:t>Part 2: Building on results from Part 1, </a:t>
            </a:r>
          </a:p>
          <a:p>
            <a:pPr lvl="1"/>
            <a:r>
              <a:rPr lang="en-US" dirty="0" smtClean="0"/>
              <a:t>Create instructions for basic use of the e-Symbology Portal and Symbol Store</a:t>
            </a:r>
          </a:p>
          <a:p>
            <a:pPr lvl="1"/>
            <a:r>
              <a:rPr lang="en-US" dirty="0" smtClean="0"/>
              <a:t>Create sample tasks for the study participants to complete</a:t>
            </a:r>
          </a:p>
          <a:p>
            <a:pPr lvl="1"/>
            <a:r>
              <a:rPr lang="en-US" dirty="0" smtClean="0"/>
              <a:t>Create survey to assess their experience</a:t>
            </a:r>
          </a:p>
        </p:txBody>
      </p:sp>
      <p:sp>
        <p:nvSpPr>
          <p:cNvPr id="4" name="Title 1"/>
          <p:cNvSpPr txBox="1">
            <a:spLocks/>
          </p:cNvSpPr>
          <p:nvPr/>
        </p:nvSpPr>
        <p:spPr>
          <a:xfrm>
            <a:off x="457200" y="597493"/>
            <a:ext cx="8229600" cy="886120"/>
          </a:xfrm>
          <a:prstGeom prst="rect">
            <a:avLst/>
          </a:prstGeom>
        </p:spPr>
        <p:txBody>
          <a:bodyPr vert="horz" lIns="0" rIns="0" bIns="0" anchor="b">
            <a:normAutofit/>
          </a:bodyPr>
          <a:lstStyle/>
          <a:p>
            <a:pPr marL="0" marR="0" lvl="0" indent="0" algn="l" defTabSz="914400" rtl="0" eaLnBrk="1" fontAlgn="auto" latinLnBrk="0" hangingPunct="1">
              <a:lnSpc>
                <a:spcPct val="100000"/>
              </a:lnSpc>
              <a:spcBef>
                <a:spcPct val="0"/>
              </a:spcBef>
              <a:spcAft>
                <a:spcPts val="0"/>
              </a:spcAft>
              <a:buClrTx/>
              <a:buSzTx/>
              <a:buFont typeface="Wingdings" pitchFamily="2" charset="2"/>
              <a:buChar char="v"/>
              <a:tabLst/>
              <a:defRPr/>
            </a:pPr>
            <a:r>
              <a:rPr lang="en-US" sz="5000" dirty="0" smtClean="0">
                <a:solidFill>
                  <a:schemeClr val="tx2"/>
                </a:solidFill>
                <a:latin typeface="+mj-lt"/>
                <a:ea typeface="+mj-ea"/>
                <a:cs typeface="+mj-cs"/>
              </a:rPr>
              <a:t>Methods</a:t>
            </a:r>
            <a:endParaRPr kumimoji="0" lang="en-US" sz="5000" b="0" i="0" u="none" strike="noStrike" kern="1200" cap="none" spc="0" normalizeH="0" baseline="0" noProof="0" dirty="0">
              <a:ln>
                <a:noFill/>
              </a:ln>
              <a:solidFill>
                <a:schemeClr val="tx2"/>
              </a:solidFill>
              <a:effectLst/>
              <a:uLnTx/>
              <a:uFillTx/>
              <a:latin typeface="+mj-lt"/>
              <a:ea typeface="+mj-ea"/>
              <a:cs typeface="+mj-cs"/>
            </a:endParaRPr>
          </a:p>
        </p:txBody>
      </p:sp>
      <p:pic>
        <p:nvPicPr>
          <p:cNvPr id="1032" name="Picture 8" descr="C:\Documents and Settings\Sarah Elizabeth\Local Settings\Temporary Internet Files\Content.IE5\456JW9AZ\MC900290800[1].wmf"/>
          <p:cNvPicPr>
            <a:picLocks noChangeAspect="1" noChangeArrowheads="1"/>
          </p:cNvPicPr>
          <p:nvPr/>
        </p:nvPicPr>
        <p:blipFill>
          <a:blip r:embed="rId3" cstate="print"/>
          <a:srcRect/>
          <a:stretch>
            <a:fillRect/>
          </a:stretch>
        </p:blipFill>
        <p:spPr bwMode="auto">
          <a:xfrm>
            <a:off x="6751298" y="207475"/>
            <a:ext cx="2172832" cy="187105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2" fill="hold" grpId="0"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additive="base">
                                        <p:cTn id="43" dur="500" fill="hold"/>
                                        <p:tgtEl>
                                          <p:spTgt spid="3">
                                            <p:txEl>
                                              <p:pRg st="7" end="7"/>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3">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2" fill="hold" grpId="0" nodeType="click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anim calcmode="lin" valueType="num">
                                      <p:cBhvr additive="base">
                                        <p:cTn id="49" dur="500" fill="hold"/>
                                        <p:tgtEl>
                                          <p:spTgt spid="3">
                                            <p:txEl>
                                              <p:pRg st="8" end="8"/>
                                            </p:txEl>
                                          </p:spTgt>
                                        </p:tgtEl>
                                        <p:attrNameLst>
                                          <p:attrName>ppt_x</p:attrName>
                                        </p:attrNameLst>
                                      </p:cBhvr>
                                      <p:tavLst>
                                        <p:tav tm="0">
                                          <p:val>
                                            <p:strVal val="1+#ppt_w/2"/>
                                          </p:val>
                                        </p:tav>
                                        <p:tav tm="100000">
                                          <p:val>
                                            <p:strVal val="#ppt_x"/>
                                          </p:val>
                                        </p:tav>
                                      </p:tavLst>
                                    </p:anim>
                                    <p:anim calcmode="lin" valueType="num">
                                      <p:cBhvr additive="base">
                                        <p:cTn id="50" dur="500" fill="hold"/>
                                        <p:tgtEl>
                                          <p:spTgt spid="3">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87826"/>
            <a:ext cx="8229600" cy="4336774"/>
          </a:xfrm>
        </p:spPr>
        <p:txBody>
          <a:bodyPr>
            <a:normAutofit/>
          </a:bodyPr>
          <a:lstStyle/>
          <a:p>
            <a:r>
              <a:rPr lang="en-US" dirty="0" smtClean="0"/>
              <a:t>Part 3: The study participants work through sample tasks and online survey</a:t>
            </a:r>
          </a:p>
          <a:p>
            <a:endParaRPr lang="en-US" dirty="0" smtClean="0"/>
          </a:p>
          <a:p>
            <a:pPr lvl="0"/>
            <a:r>
              <a:rPr lang="en-US" dirty="0" smtClean="0"/>
              <a:t>Part 4: Compile survey results, discuss with participants</a:t>
            </a:r>
          </a:p>
          <a:p>
            <a:pPr lvl="0"/>
            <a:endParaRPr lang="en-US" dirty="0" smtClean="0"/>
          </a:p>
          <a:p>
            <a:pPr lvl="0"/>
            <a:r>
              <a:rPr lang="en-US" dirty="0" smtClean="0"/>
              <a:t>Part 5: Compile all results and provide to developers of e-Symbology Portal and Symbol Store.</a:t>
            </a:r>
          </a:p>
        </p:txBody>
      </p:sp>
      <p:sp>
        <p:nvSpPr>
          <p:cNvPr id="4" name="Title 1"/>
          <p:cNvSpPr txBox="1">
            <a:spLocks/>
          </p:cNvSpPr>
          <p:nvPr/>
        </p:nvSpPr>
        <p:spPr>
          <a:xfrm>
            <a:off x="457200" y="578639"/>
            <a:ext cx="8229600" cy="886120"/>
          </a:xfrm>
          <a:prstGeom prst="rect">
            <a:avLst/>
          </a:prstGeom>
        </p:spPr>
        <p:txBody>
          <a:bodyPr vert="horz" lIns="0" rIns="0" bIns="0" anchor="b">
            <a:normAutofit/>
          </a:bodyPr>
          <a:lstStyle/>
          <a:p>
            <a:pPr marL="0" marR="0" lvl="0" indent="0" algn="l" defTabSz="914400" rtl="0" eaLnBrk="1" fontAlgn="auto" latinLnBrk="0" hangingPunct="1">
              <a:lnSpc>
                <a:spcPct val="100000"/>
              </a:lnSpc>
              <a:spcBef>
                <a:spcPct val="0"/>
              </a:spcBef>
              <a:spcAft>
                <a:spcPts val="0"/>
              </a:spcAft>
              <a:buClrTx/>
              <a:buSzTx/>
              <a:buFont typeface="Wingdings" pitchFamily="2" charset="2"/>
              <a:buChar char="v"/>
              <a:tabLst/>
              <a:defRPr/>
            </a:pPr>
            <a:r>
              <a:rPr lang="en-US" sz="5000" dirty="0" smtClean="0">
                <a:solidFill>
                  <a:schemeClr val="tx2"/>
                </a:solidFill>
                <a:latin typeface="+mj-lt"/>
                <a:ea typeface="+mj-ea"/>
                <a:cs typeface="+mj-cs"/>
              </a:rPr>
              <a:t>Methods</a:t>
            </a:r>
            <a:endParaRPr kumimoji="0" lang="en-US" sz="5000" b="0" i="0" u="none" strike="noStrike" kern="1200" cap="none" spc="0" normalizeH="0" baseline="0" noProof="0" dirty="0">
              <a:ln>
                <a:noFill/>
              </a:ln>
              <a:solidFill>
                <a:schemeClr val="tx2"/>
              </a:solidFill>
              <a:effectLst/>
              <a:uLnTx/>
              <a:uFillTx/>
              <a:latin typeface="+mj-lt"/>
              <a:ea typeface="+mj-ea"/>
              <a:cs typeface="+mj-cs"/>
            </a:endParaRPr>
          </a:p>
        </p:txBody>
      </p:sp>
      <p:pic>
        <p:nvPicPr>
          <p:cNvPr id="2061" name="Picture 13" descr="C:\Documents and Settings\Sarah Elizabeth\Local Settings\Temporary Internet Files\Content.IE5\8IG5F7N6\MC900174351[1].wmf"/>
          <p:cNvPicPr>
            <a:picLocks noChangeAspect="1" noChangeArrowheads="1"/>
          </p:cNvPicPr>
          <p:nvPr/>
        </p:nvPicPr>
        <p:blipFill>
          <a:blip r:embed="rId3" cstate="print"/>
          <a:srcRect/>
          <a:stretch>
            <a:fillRect/>
          </a:stretch>
        </p:blipFill>
        <p:spPr bwMode="auto">
          <a:xfrm>
            <a:off x="7167372" y="580274"/>
            <a:ext cx="1819656" cy="156088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559785"/>
            <a:ext cx="8229600" cy="886120"/>
          </a:xfrm>
          <a:prstGeom prst="rect">
            <a:avLst/>
          </a:prstGeom>
        </p:spPr>
        <p:txBody>
          <a:bodyPr vert="horz" lIns="0" rIns="0" bIns="0" anchor="b">
            <a:normAutofit/>
          </a:bodyPr>
          <a:lstStyle/>
          <a:p>
            <a:pPr marL="0" marR="0" lvl="0" indent="0" algn="l" defTabSz="914400" rtl="0" eaLnBrk="1" fontAlgn="auto" latinLnBrk="0" hangingPunct="1">
              <a:lnSpc>
                <a:spcPct val="100000"/>
              </a:lnSpc>
              <a:spcBef>
                <a:spcPct val="0"/>
              </a:spcBef>
              <a:spcAft>
                <a:spcPts val="0"/>
              </a:spcAft>
              <a:buClrTx/>
              <a:buSzTx/>
              <a:buFont typeface="Wingdings" pitchFamily="2" charset="2"/>
              <a:buChar char="v"/>
              <a:tabLst/>
              <a:defRPr/>
            </a:pPr>
            <a:r>
              <a:rPr lang="en-US" sz="5000" dirty="0" smtClean="0">
                <a:solidFill>
                  <a:schemeClr val="tx2"/>
                </a:solidFill>
                <a:latin typeface="+mj-lt"/>
                <a:ea typeface="+mj-ea"/>
                <a:cs typeface="+mj-cs"/>
              </a:rPr>
              <a:t>Methods</a:t>
            </a:r>
            <a:endParaRPr kumimoji="0" lang="en-US" sz="5000" b="0" i="0" u="none" strike="noStrike" kern="1200" cap="none" spc="0" normalizeH="0" baseline="0" noProof="0" dirty="0">
              <a:ln>
                <a:noFill/>
              </a:ln>
              <a:solidFill>
                <a:schemeClr val="tx2"/>
              </a:solidFill>
              <a:effectLst/>
              <a:uLnTx/>
              <a:uFillTx/>
              <a:latin typeface="+mj-lt"/>
              <a:ea typeface="+mj-ea"/>
              <a:cs typeface="+mj-cs"/>
            </a:endParaRPr>
          </a:p>
        </p:txBody>
      </p:sp>
      <p:pic>
        <p:nvPicPr>
          <p:cNvPr id="5" name="Picture 4" descr="CapstoneProjectSchedule1.png"/>
          <p:cNvPicPr/>
          <p:nvPr/>
        </p:nvPicPr>
        <p:blipFill>
          <a:blip r:embed="rId3" cstate="print"/>
          <a:stretch>
            <a:fillRect/>
          </a:stretch>
        </p:blipFill>
        <p:spPr>
          <a:xfrm>
            <a:off x="1610140" y="1490870"/>
            <a:ext cx="5913781" cy="3918839"/>
          </a:xfrm>
          <a:prstGeom prst="rect">
            <a:avLst/>
          </a:prstGeom>
        </p:spPr>
      </p:pic>
      <p:sp>
        <p:nvSpPr>
          <p:cNvPr id="7" name="Content Placeholder 2"/>
          <p:cNvSpPr>
            <a:spLocks noGrp="1"/>
          </p:cNvSpPr>
          <p:nvPr>
            <p:ph idx="1"/>
          </p:nvPr>
        </p:nvSpPr>
        <p:spPr>
          <a:xfrm>
            <a:off x="437321" y="5635486"/>
            <a:ext cx="8229600" cy="1222513"/>
          </a:xfrm>
        </p:spPr>
        <p:txBody>
          <a:bodyPr>
            <a:normAutofit/>
          </a:bodyPr>
          <a:lstStyle/>
          <a:p>
            <a:r>
              <a:rPr lang="en-US" dirty="0" smtClean="0"/>
              <a:t>This is intended to be a formative evaluation </a:t>
            </a:r>
            <a:r>
              <a:rPr lang="en-US" sz="1400" dirty="0" smtClean="0"/>
              <a:t>(Robinson et al. 2005) </a:t>
            </a:r>
            <a:r>
              <a:rPr lang="en-US" dirty="0" smtClean="0"/>
              <a:t>of the utility of the Symbol Store. </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83703"/>
            <a:ext cx="8299174" cy="5043340"/>
          </a:xfrm>
        </p:spPr>
        <p:txBody>
          <a:bodyPr>
            <a:normAutofit/>
          </a:bodyPr>
          <a:lstStyle/>
          <a:p>
            <a:r>
              <a:rPr lang="en-US" dirty="0" smtClean="0"/>
              <a:t>Intended to: Provide valuable insights on</a:t>
            </a:r>
          </a:p>
          <a:p>
            <a:pPr lvl="1"/>
            <a:r>
              <a:rPr lang="en-US" dirty="0" smtClean="0"/>
              <a:t>How symbology standards are disseminated and re-used</a:t>
            </a:r>
          </a:p>
          <a:p>
            <a:pPr lvl="1"/>
            <a:r>
              <a:rPr lang="en-US" dirty="0" smtClean="0"/>
              <a:t>How  tools like the Symbol Store can best assist</a:t>
            </a:r>
          </a:p>
          <a:p>
            <a:endParaRPr lang="en-US" dirty="0" smtClean="0"/>
          </a:p>
          <a:p>
            <a:r>
              <a:rPr lang="en-US" dirty="0" smtClean="0"/>
              <a:t>Intended to: Gather critiques and recommendations for changes to features of the tools</a:t>
            </a:r>
          </a:p>
          <a:p>
            <a:endParaRPr lang="en-US" dirty="0" smtClean="0"/>
          </a:p>
          <a:p>
            <a:r>
              <a:rPr lang="en-US" dirty="0" smtClean="0"/>
              <a:t>Not intended to: constitute a best practices recommendation</a:t>
            </a:r>
          </a:p>
          <a:p>
            <a:endParaRPr lang="en-US" dirty="0" smtClean="0"/>
          </a:p>
          <a:p>
            <a:r>
              <a:rPr lang="en-US" dirty="0" smtClean="0"/>
              <a:t>Not intended to: be a complete overview for DWR </a:t>
            </a:r>
          </a:p>
          <a:p>
            <a:endParaRPr lang="en-US" dirty="0"/>
          </a:p>
        </p:txBody>
      </p:sp>
      <p:sp>
        <p:nvSpPr>
          <p:cNvPr id="4" name="Title 1"/>
          <p:cNvSpPr txBox="1">
            <a:spLocks/>
          </p:cNvSpPr>
          <p:nvPr/>
        </p:nvSpPr>
        <p:spPr>
          <a:xfrm>
            <a:off x="457200" y="578639"/>
            <a:ext cx="8229600" cy="886120"/>
          </a:xfrm>
          <a:prstGeom prst="rect">
            <a:avLst/>
          </a:prstGeom>
        </p:spPr>
        <p:txBody>
          <a:bodyPr vert="horz" lIns="0" rIns="0" bIns="0" anchor="b">
            <a:normAutofit/>
          </a:bodyPr>
          <a:lstStyle/>
          <a:p>
            <a:pPr marL="0" marR="0" lvl="0" indent="0" algn="l" defTabSz="914400" rtl="0" eaLnBrk="1" fontAlgn="auto" latinLnBrk="0" hangingPunct="1">
              <a:lnSpc>
                <a:spcPct val="100000"/>
              </a:lnSpc>
              <a:spcBef>
                <a:spcPct val="0"/>
              </a:spcBef>
              <a:spcAft>
                <a:spcPts val="0"/>
              </a:spcAft>
              <a:buClrTx/>
              <a:buSzTx/>
              <a:buFont typeface="Wingdings" pitchFamily="2" charset="2"/>
              <a:buChar char="v"/>
              <a:tabLst/>
              <a:defRPr/>
            </a:pPr>
            <a:r>
              <a:rPr kumimoji="0" lang="en-US" sz="5000" b="0" i="0" u="none" strike="noStrike" kern="1200" cap="none" spc="0" normalizeH="0" baseline="0" noProof="0" dirty="0" smtClean="0">
                <a:ln>
                  <a:noFill/>
                </a:ln>
                <a:solidFill>
                  <a:schemeClr val="tx2"/>
                </a:solidFill>
                <a:effectLst/>
                <a:uLnTx/>
                <a:uFillTx/>
                <a:latin typeface="+mj-lt"/>
                <a:ea typeface="+mj-ea"/>
                <a:cs typeface="+mj-cs"/>
              </a:rPr>
              <a:t>Significance and Limitations</a:t>
            </a:r>
            <a:endParaRPr kumimoji="0" lang="en-US" sz="5000" b="0" i="0" u="none" strike="noStrike" kern="1200" cap="none" spc="0" normalizeH="0" baseline="0" noProof="0" dirty="0">
              <a:ln>
                <a:noFill/>
              </a:ln>
              <a:solidFill>
                <a:schemeClr val="tx2"/>
              </a:solidFill>
              <a:effectLst/>
              <a:uLnTx/>
              <a:uFillTx/>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 calcmode="lin" valueType="num">
                                      <p:cBhvr additive="base">
                                        <p:cTn id="37" dur="500" fill="hold"/>
                                        <p:tgtEl>
                                          <p:spTgt spid="3">
                                            <p:txEl>
                                              <p:pRg st="8" end="8"/>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3">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3464" y="1750978"/>
            <a:ext cx="8677072" cy="4858543"/>
          </a:xfrm>
        </p:spPr>
        <p:txBody>
          <a:bodyPr>
            <a:normAutofit fontScale="92500"/>
          </a:bodyPr>
          <a:lstStyle/>
          <a:p>
            <a:r>
              <a:rPr lang="en-US" dirty="0" smtClean="0"/>
              <a:t>Future research possibilities include:</a:t>
            </a:r>
          </a:p>
          <a:p>
            <a:pPr lvl="1"/>
            <a:endParaRPr lang="en-US" dirty="0" smtClean="0"/>
          </a:p>
          <a:p>
            <a:pPr lvl="1"/>
            <a:r>
              <a:rPr lang="en-US" dirty="0" smtClean="0"/>
              <a:t>Additional iterations of evaluation work with DWR testers </a:t>
            </a:r>
          </a:p>
          <a:p>
            <a:pPr lvl="1"/>
            <a:endParaRPr lang="en-US" dirty="0" smtClean="0"/>
          </a:p>
          <a:p>
            <a:pPr lvl="1"/>
            <a:r>
              <a:rPr lang="en-US" dirty="0" smtClean="0"/>
              <a:t>Evaluating the Symbol Store for inter-agency and multi-agency symbol sharing </a:t>
            </a:r>
          </a:p>
          <a:p>
            <a:pPr lvl="1"/>
            <a:endParaRPr lang="en-US" dirty="0" smtClean="0"/>
          </a:p>
          <a:p>
            <a:pPr lvl="1"/>
            <a:r>
              <a:rPr lang="en-US" dirty="0" smtClean="0"/>
              <a:t>Evaluating the tools for developing inter-agency GIS standards</a:t>
            </a:r>
          </a:p>
          <a:p>
            <a:pPr lvl="1"/>
            <a:endParaRPr lang="en-US" dirty="0" smtClean="0"/>
          </a:p>
          <a:p>
            <a:pPr lvl="1"/>
            <a:r>
              <a:rPr lang="en-US" dirty="0" smtClean="0"/>
              <a:t>Adding capacity for line and polygon symbols to the Symbol Store</a:t>
            </a:r>
          </a:p>
          <a:p>
            <a:pPr lvl="1"/>
            <a:endParaRPr lang="en-US" dirty="0" smtClean="0"/>
          </a:p>
          <a:p>
            <a:pPr lvl="1"/>
            <a:r>
              <a:rPr lang="en-US" dirty="0" smtClean="0"/>
              <a:t>Further evaluation once additional functionality is in place</a:t>
            </a:r>
          </a:p>
          <a:p>
            <a:endParaRPr lang="en-US" dirty="0"/>
          </a:p>
        </p:txBody>
      </p:sp>
      <p:sp>
        <p:nvSpPr>
          <p:cNvPr id="5" name="Title 1"/>
          <p:cNvSpPr txBox="1">
            <a:spLocks/>
          </p:cNvSpPr>
          <p:nvPr/>
        </p:nvSpPr>
        <p:spPr>
          <a:xfrm>
            <a:off x="457200" y="578639"/>
            <a:ext cx="8229600" cy="886120"/>
          </a:xfrm>
          <a:prstGeom prst="rect">
            <a:avLst/>
          </a:prstGeom>
        </p:spPr>
        <p:txBody>
          <a:bodyPr vert="horz" lIns="0" rIns="0" bIns="0" anchor="b">
            <a:normAutofit/>
          </a:bodyPr>
          <a:lstStyle/>
          <a:p>
            <a:pPr marL="0" marR="0" lvl="0" indent="0" algn="l" defTabSz="914400" rtl="0" eaLnBrk="1" fontAlgn="auto" latinLnBrk="0" hangingPunct="1">
              <a:lnSpc>
                <a:spcPct val="100000"/>
              </a:lnSpc>
              <a:spcBef>
                <a:spcPct val="0"/>
              </a:spcBef>
              <a:spcAft>
                <a:spcPts val="0"/>
              </a:spcAft>
              <a:buClrTx/>
              <a:buSzTx/>
              <a:buFont typeface="Wingdings" pitchFamily="2" charset="2"/>
              <a:buChar char="v"/>
              <a:tabLst/>
              <a:defRPr/>
            </a:pPr>
            <a:r>
              <a:rPr kumimoji="0" lang="en-US" sz="5000" b="0" i="0" u="none" strike="noStrike" kern="1200" cap="none" spc="0" normalizeH="0" baseline="0" noProof="0" dirty="0" smtClean="0">
                <a:ln>
                  <a:noFill/>
                </a:ln>
                <a:solidFill>
                  <a:schemeClr val="tx2"/>
                </a:solidFill>
                <a:effectLst/>
                <a:uLnTx/>
                <a:uFillTx/>
                <a:latin typeface="+mj-lt"/>
                <a:ea typeface="+mj-ea"/>
                <a:cs typeface="+mj-cs"/>
              </a:rPr>
              <a:t>Significance and Limitations</a:t>
            </a:r>
            <a:endParaRPr kumimoji="0" lang="en-US" sz="5000" b="0" i="0" u="none" strike="noStrike" kern="1200" cap="none" spc="0" normalizeH="0" baseline="0" noProof="0" dirty="0">
              <a:ln>
                <a:noFill/>
              </a:ln>
              <a:solidFill>
                <a:schemeClr val="tx2"/>
              </a:solidFill>
              <a:effectLst/>
              <a:uLnTx/>
              <a:uFillTx/>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 calcmode="lin" valueType="num">
                                      <p:cBhvr additive="base">
                                        <p:cTn id="31" dur="500" fill="hold"/>
                                        <p:tgtEl>
                                          <p:spTgt spid="3">
                                            <p:txEl>
                                              <p:pRg st="8" end="8"/>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3">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anim calcmode="lin" valueType="num">
                                      <p:cBhvr additive="base">
                                        <p:cTn id="37" dur="500" fill="hold"/>
                                        <p:tgtEl>
                                          <p:spTgt spid="3">
                                            <p:txEl>
                                              <p:pRg st="10" end="10"/>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3">
                                            <p:txEl>
                                              <p:pRg st="10" end="1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75448"/>
            <a:ext cx="8229600" cy="5019261"/>
          </a:xfrm>
        </p:spPr>
        <p:txBody>
          <a:bodyPr>
            <a:normAutofit/>
          </a:bodyPr>
          <a:lstStyle/>
          <a:p>
            <a:r>
              <a:rPr lang="en-US" dirty="0" smtClean="0"/>
              <a:t>Based on the need for standard symbology for flooding and flood-related emergencies in California, DWR GIS staff will test the e-Symbology Portal and Symbol Store to assist in developing their GIS standards.</a:t>
            </a:r>
          </a:p>
          <a:p>
            <a:endParaRPr lang="en-US" dirty="0" smtClean="0"/>
          </a:p>
          <a:p>
            <a:r>
              <a:rPr lang="en-US" dirty="0" smtClean="0"/>
              <a:t>This project will include:</a:t>
            </a:r>
          </a:p>
          <a:p>
            <a:pPr lvl="1"/>
            <a:r>
              <a:rPr lang="en-US" dirty="0" smtClean="0"/>
              <a:t>Creation of testing scenario</a:t>
            </a:r>
          </a:p>
          <a:p>
            <a:pPr lvl="1"/>
            <a:r>
              <a:rPr lang="en-US" dirty="0" smtClean="0"/>
              <a:t>Creation of evaluation survey questions</a:t>
            </a:r>
          </a:p>
          <a:p>
            <a:pPr lvl="1"/>
            <a:r>
              <a:rPr lang="en-US" dirty="0" smtClean="0"/>
              <a:t>Interviews with the participants</a:t>
            </a:r>
          </a:p>
          <a:p>
            <a:pPr lvl="1"/>
            <a:r>
              <a:rPr lang="en-US" dirty="0" smtClean="0"/>
              <a:t>Compilation and presentation of all results</a:t>
            </a:r>
          </a:p>
        </p:txBody>
      </p:sp>
      <p:sp>
        <p:nvSpPr>
          <p:cNvPr id="4" name="Title 1"/>
          <p:cNvSpPr txBox="1">
            <a:spLocks/>
          </p:cNvSpPr>
          <p:nvPr/>
        </p:nvSpPr>
        <p:spPr>
          <a:xfrm>
            <a:off x="457200" y="578639"/>
            <a:ext cx="8229600" cy="886120"/>
          </a:xfrm>
          <a:prstGeom prst="rect">
            <a:avLst/>
          </a:prstGeom>
        </p:spPr>
        <p:txBody>
          <a:bodyPr vert="horz" lIns="0" rIns="0" bIns="0" anchor="b">
            <a:normAutofit/>
          </a:bodyPr>
          <a:lstStyle/>
          <a:p>
            <a:pPr marL="0" marR="0" lvl="0" indent="0" algn="l" defTabSz="914400" rtl="0" eaLnBrk="1" fontAlgn="auto" latinLnBrk="0" hangingPunct="1">
              <a:lnSpc>
                <a:spcPct val="100000"/>
              </a:lnSpc>
              <a:spcBef>
                <a:spcPct val="0"/>
              </a:spcBef>
              <a:spcAft>
                <a:spcPts val="0"/>
              </a:spcAft>
              <a:buClrTx/>
              <a:buSzTx/>
              <a:buFont typeface="Wingdings" pitchFamily="2" charset="2"/>
              <a:buChar char="v"/>
              <a:tabLst/>
              <a:defRPr/>
            </a:pPr>
            <a:r>
              <a:rPr kumimoji="0" lang="en-US" sz="5000" b="0" i="0" u="none" strike="noStrike" kern="1200" cap="none" spc="0" normalizeH="0" baseline="0" noProof="0" dirty="0" smtClean="0">
                <a:ln>
                  <a:noFill/>
                </a:ln>
                <a:solidFill>
                  <a:schemeClr val="tx2"/>
                </a:solidFill>
                <a:effectLst/>
                <a:uLnTx/>
                <a:uFillTx/>
                <a:latin typeface="+mj-lt"/>
                <a:ea typeface="+mj-ea"/>
                <a:cs typeface="+mj-cs"/>
              </a:rPr>
              <a:t>Summary</a:t>
            </a:r>
            <a:endParaRPr kumimoji="0" lang="en-US" sz="5000" b="0" i="0" u="none" strike="noStrike" kern="1200" cap="none" spc="0" normalizeH="0" baseline="0" noProof="0" dirty="0">
              <a:ln>
                <a:noFill/>
              </a:ln>
              <a:solidFill>
                <a:schemeClr val="tx2"/>
              </a:solidFill>
              <a:effectLst/>
              <a:uLnTx/>
              <a:uFillTx/>
              <a:latin typeface="+mj-lt"/>
              <a:ea typeface="+mj-ea"/>
              <a:cs typeface="+mj-cs"/>
            </a:endParaRPr>
          </a:p>
        </p:txBody>
      </p:sp>
      <p:pic>
        <p:nvPicPr>
          <p:cNvPr id="3081" name="Picture 9" descr="C:\Documents and Settings\Sarah Elizabeth\Local Settings\Temporary Internet Files\Content.IE5\8IG5F7N6\MC900384390[1].wmf"/>
          <p:cNvPicPr>
            <a:picLocks noChangeAspect="1" noChangeArrowheads="1"/>
          </p:cNvPicPr>
          <p:nvPr/>
        </p:nvPicPr>
        <p:blipFill>
          <a:blip r:embed="rId3" cstate="print"/>
          <a:srcRect/>
          <a:stretch>
            <a:fillRect/>
          </a:stretch>
        </p:blipFill>
        <p:spPr bwMode="auto">
          <a:xfrm>
            <a:off x="6992322" y="5011866"/>
            <a:ext cx="1826971" cy="1060704"/>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91824" y="724860"/>
            <a:ext cx="3832698" cy="886120"/>
          </a:xfrm>
          <a:prstGeom prst="rect">
            <a:avLst/>
          </a:prstGeom>
        </p:spPr>
        <p:txBody>
          <a:bodyPr vert="horz" lIns="0" rIns="0" bIns="0" anchor="b">
            <a:normAutofit/>
          </a:bodyPr>
          <a:lstStyle/>
          <a:p>
            <a:pPr marL="0" marR="0" lvl="0" indent="0" algn="l" defTabSz="914400" rtl="0" eaLnBrk="1" fontAlgn="auto" latinLnBrk="0" hangingPunct="1">
              <a:lnSpc>
                <a:spcPct val="100000"/>
              </a:lnSpc>
              <a:spcBef>
                <a:spcPct val="0"/>
              </a:spcBef>
              <a:spcAft>
                <a:spcPts val="0"/>
              </a:spcAft>
              <a:buClrTx/>
              <a:buSzTx/>
              <a:buFont typeface="Wingdings" pitchFamily="2" charset="2"/>
              <a:buChar char="v"/>
              <a:tabLst/>
              <a:defRPr/>
            </a:pPr>
            <a:r>
              <a:rPr kumimoji="0" lang="en-US" sz="5000" b="0" i="0" u="none" strike="noStrike" kern="1200" cap="none" spc="0" normalizeH="0" baseline="0" noProof="0" dirty="0" smtClean="0">
                <a:ln>
                  <a:noFill/>
                </a:ln>
                <a:solidFill>
                  <a:schemeClr val="tx2"/>
                </a:solidFill>
                <a:effectLst/>
                <a:uLnTx/>
                <a:uFillTx/>
                <a:latin typeface="+mj-lt"/>
                <a:ea typeface="+mj-ea"/>
                <a:cs typeface="+mj-cs"/>
              </a:rPr>
              <a:t>Questions?</a:t>
            </a:r>
            <a:endParaRPr kumimoji="0" lang="en-US" sz="5000" b="0" i="0" u="none" strike="noStrike" kern="1200" cap="none" spc="0" normalizeH="0" baseline="0" noProof="0" dirty="0">
              <a:ln>
                <a:noFill/>
              </a:ln>
              <a:solidFill>
                <a:schemeClr val="tx2"/>
              </a:solidFill>
              <a:effectLst/>
              <a:uLnTx/>
              <a:uFillTx/>
              <a:latin typeface="+mj-lt"/>
              <a:ea typeface="+mj-ea"/>
              <a:cs typeface="+mj-cs"/>
            </a:endParaRPr>
          </a:p>
        </p:txBody>
      </p:sp>
      <p:pic>
        <p:nvPicPr>
          <p:cNvPr id="3" name="Picture 2" descr="Sacramento_River_broken_levee.jpg"/>
          <p:cNvPicPr>
            <a:picLocks noChangeAspect="1"/>
          </p:cNvPicPr>
          <p:nvPr/>
        </p:nvPicPr>
        <p:blipFill>
          <a:blip r:embed="rId2" cstate="print"/>
          <a:stretch>
            <a:fillRect/>
          </a:stretch>
        </p:blipFill>
        <p:spPr>
          <a:xfrm>
            <a:off x="4299626" y="-38912"/>
            <a:ext cx="4844374" cy="6913950"/>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5670" y="1112363"/>
            <a:ext cx="8672660" cy="5745637"/>
          </a:xfrm>
        </p:spPr>
        <p:txBody>
          <a:bodyPr>
            <a:normAutofit fontScale="32500" lnSpcReduction="20000"/>
          </a:bodyPr>
          <a:lstStyle/>
          <a:p>
            <a:r>
              <a:rPr lang="en-US" dirty="0" smtClean="0"/>
              <a:t>Boggs, Christina (2011) Personal communication, co-leader GIS Warm Wash Meeting in response to Golden Guardian Exercise, 1 June 2011</a:t>
            </a:r>
          </a:p>
          <a:p>
            <a:r>
              <a:rPr lang="en-US" dirty="0" smtClean="0"/>
              <a:t> </a:t>
            </a:r>
          </a:p>
          <a:p>
            <a:r>
              <a:rPr lang="en-US" dirty="0" smtClean="0"/>
              <a:t>Cal-Atlas Geospatial Clearinghouse (2010) </a:t>
            </a:r>
            <a:r>
              <a:rPr lang="en-US" u="sng" dirty="0" smtClean="0">
                <a:hlinkClick r:id="rId2"/>
              </a:rPr>
              <a:t>http://atlas.ca.gov/download.html</a:t>
            </a:r>
            <a:r>
              <a:rPr lang="en-US" dirty="0" smtClean="0"/>
              <a:t> various data sets accessed over the last 2-3 years with varying publication dates, often modified in-house by GEI Consultants, Inc. GIS staff.</a:t>
            </a:r>
          </a:p>
          <a:p>
            <a:r>
              <a:rPr lang="en-US" dirty="0" smtClean="0"/>
              <a:t> </a:t>
            </a:r>
          </a:p>
          <a:p>
            <a:r>
              <a:rPr lang="en-US" dirty="0" smtClean="0"/>
              <a:t>California Department of Water Resources, California Levee Database (2011) version 2.2, revision 2, January 28, 2011, used with permission, file </a:t>
            </a:r>
            <a:r>
              <a:rPr lang="en-US" dirty="0" err="1" smtClean="0"/>
              <a:t>geodatabase</a:t>
            </a:r>
            <a:r>
              <a:rPr lang="en-US" dirty="0" smtClean="0"/>
              <a:t> format</a:t>
            </a:r>
          </a:p>
          <a:p>
            <a:r>
              <a:rPr lang="en-US" dirty="0" smtClean="0"/>
              <a:t/>
            </a:r>
            <a:br>
              <a:rPr lang="en-US" dirty="0" smtClean="0"/>
            </a:br>
            <a:r>
              <a:rPr lang="en-US" dirty="0" smtClean="0"/>
              <a:t>California Department of Water Resources (DWR 2011) “Levee Repair – Levee Evaluation Program” </a:t>
            </a:r>
            <a:r>
              <a:rPr lang="en-US" u="sng" dirty="0" smtClean="0">
                <a:hlinkClick r:id="rId3"/>
              </a:rPr>
              <a:t>http://www.water.ca.gov/levees/evaluation/</a:t>
            </a:r>
            <a:r>
              <a:rPr lang="en-US" dirty="0" smtClean="0"/>
              <a:t> accessed June 2011</a:t>
            </a:r>
          </a:p>
          <a:p>
            <a:r>
              <a:rPr lang="en-US" dirty="0" smtClean="0"/>
              <a:t> </a:t>
            </a:r>
          </a:p>
          <a:p>
            <a:r>
              <a:rPr lang="en-US" dirty="0" smtClean="0"/>
              <a:t>California Department of Water Resources (DWR 2010) “Levee Repair – History of Levees” </a:t>
            </a:r>
            <a:r>
              <a:rPr lang="en-US" u="sng" dirty="0" smtClean="0">
                <a:hlinkClick r:id="rId4"/>
              </a:rPr>
              <a:t>http://www.water.ca.gov/levees/history/</a:t>
            </a:r>
            <a:r>
              <a:rPr lang="en-US" dirty="0" smtClean="0"/>
              <a:t> accessed November, 2010.</a:t>
            </a:r>
          </a:p>
          <a:p>
            <a:r>
              <a:rPr lang="en-US" dirty="0" smtClean="0"/>
              <a:t> </a:t>
            </a:r>
          </a:p>
          <a:p>
            <a:r>
              <a:rPr lang="en-US" dirty="0" smtClean="0"/>
              <a:t>California Department of Water Resources Division of Flood Management (DWR DFM 2011) report on “DWR Golden Guardian FY 2011 Flood Emergency Exercise” draft, prepared by Brian Smith and Nova </a:t>
            </a:r>
            <a:r>
              <a:rPr lang="en-US" dirty="0" err="1" smtClean="0"/>
              <a:t>Clemenza</a:t>
            </a:r>
            <a:endParaRPr lang="en-US" dirty="0" smtClean="0"/>
          </a:p>
          <a:p>
            <a:r>
              <a:rPr lang="en-US" dirty="0" smtClean="0"/>
              <a:t> </a:t>
            </a:r>
          </a:p>
          <a:p>
            <a:r>
              <a:rPr lang="en-US" dirty="0" smtClean="0"/>
              <a:t>California Emergency Management Agency (2010) “Standardized Emergency Management System-SEMS” Sacramento, CA, </a:t>
            </a:r>
            <a:r>
              <a:rPr lang="en-US" u="sng" dirty="0" smtClean="0">
                <a:hlinkClick r:id="rId5"/>
              </a:rPr>
              <a:t>http://www.oes.ca.gov/WebPage/oeswebsite.nsf/Content/7386D576C12F26F488257417006C07A7?OpenDocument</a:t>
            </a:r>
            <a:r>
              <a:rPr lang="en-US" dirty="0" smtClean="0"/>
              <a:t> accessed June, 2011</a:t>
            </a:r>
          </a:p>
          <a:p>
            <a:r>
              <a:rPr lang="en-US" dirty="0" smtClean="0"/>
              <a:t> </a:t>
            </a:r>
          </a:p>
          <a:p>
            <a:r>
              <a:rPr lang="en-US" dirty="0" smtClean="0"/>
              <a:t>California Interagency Watershed Mapping Committee, California Department of Water Resources, </a:t>
            </a:r>
            <a:r>
              <a:rPr lang="en-US" dirty="0" err="1" smtClean="0"/>
              <a:t>Calwater</a:t>
            </a:r>
            <a:r>
              <a:rPr lang="en-US" dirty="0" smtClean="0"/>
              <a:t> Version 2.2.1 (2004), </a:t>
            </a:r>
            <a:r>
              <a:rPr lang="en-US" dirty="0" err="1" smtClean="0"/>
              <a:t>shapefile</a:t>
            </a:r>
            <a:r>
              <a:rPr lang="en-US" dirty="0" smtClean="0"/>
              <a:t> format extracted from original interchange file distribution</a:t>
            </a:r>
          </a:p>
          <a:p>
            <a:r>
              <a:rPr lang="en-US" dirty="0" smtClean="0"/>
              <a:t> </a:t>
            </a:r>
          </a:p>
          <a:p>
            <a:r>
              <a:rPr lang="en-US" dirty="0" err="1" smtClean="0"/>
              <a:t>Cova</a:t>
            </a:r>
            <a:r>
              <a:rPr lang="en-US" dirty="0" smtClean="0"/>
              <a:t>, T J (1999) “GIS in emergency management” Geographical Information Systems: Principles, Techniques, Applications and Management, P.A. Longley et al Editors, John Wiley &amp; Sons, New York, 845-858</a:t>
            </a:r>
          </a:p>
          <a:p>
            <a:r>
              <a:rPr lang="en-US" dirty="0" smtClean="0"/>
              <a:t> </a:t>
            </a:r>
          </a:p>
          <a:p>
            <a:r>
              <a:rPr lang="en-US" dirty="0" smtClean="0"/>
              <a:t>Department of Homeland Security (2008) “National Response Framework” Washington, DC, </a:t>
            </a:r>
            <a:r>
              <a:rPr lang="en-US" u="sng" dirty="0" smtClean="0">
                <a:hlinkClick r:id="rId6"/>
              </a:rPr>
              <a:t>http://www.fema.gov/pdf/emergency/nrf/nrf-core.pdf</a:t>
            </a:r>
            <a:r>
              <a:rPr lang="en-US" dirty="0" smtClean="0"/>
              <a:t> accessed June, 2011</a:t>
            </a:r>
          </a:p>
          <a:p>
            <a:r>
              <a:rPr lang="en-US" dirty="0" smtClean="0"/>
              <a:t> </a:t>
            </a:r>
          </a:p>
          <a:p>
            <a:r>
              <a:rPr lang="en-US" dirty="0" err="1" smtClean="0"/>
              <a:t>Dymon</a:t>
            </a:r>
            <a:r>
              <a:rPr lang="en-US" dirty="0" smtClean="0"/>
              <a:t>, Ute J. (2003) “An analysis of emergency map symbology” International Journal of Emergency Management, Vol. 1, No. 3, 227-237 </a:t>
            </a:r>
            <a:r>
              <a:rPr lang="en-US" dirty="0" err="1" smtClean="0"/>
              <a:t>Inderscience</a:t>
            </a:r>
            <a:r>
              <a:rPr lang="en-US" dirty="0" smtClean="0"/>
              <a:t> Enterprises Ltd.</a:t>
            </a:r>
          </a:p>
          <a:p>
            <a:r>
              <a:rPr lang="en-US" dirty="0" smtClean="0"/>
              <a:t> </a:t>
            </a:r>
          </a:p>
          <a:p>
            <a:r>
              <a:rPr lang="en-US" dirty="0" smtClean="0"/>
              <a:t>Federal Emergency Management Agency (FEMA 2010) “Levees – Frequently Asked Questions” Washington, DC </a:t>
            </a:r>
            <a:r>
              <a:rPr lang="en-US" u="sng" dirty="0" smtClean="0">
                <a:hlinkClick r:id="rId7"/>
              </a:rPr>
              <a:t>http://www.fema.gov/plan/prevent/fhm/st_broomelv.shtm accessed June 2011</a:t>
            </a:r>
            <a:endParaRPr lang="en-US" dirty="0" smtClean="0"/>
          </a:p>
          <a:p>
            <a:r>
              <a:rPr lang="en-US" dirty="0" smtClean="0"/>
              <a:t> </a:t>
            </a:r>
          </a:p>
          <a:p>
            <a:r>
              <a:rPr lang="en-US" dirty="0" smtClean="0"/>
              <a:t>Homeland Security Working Group (2005) Symbology Reference </a:t>
            </a:r>
            <a:r>
              <a:rPr lang="en-US" u="sng" dirty="0" smtClean="0">
                <a:hlinkClick r:id="rId8"/>
              </a:rPr>
              <a:t>http://www.fgdc.gov/HSWG/index.html</a:t>
            </a:r>
            <a:r>
              <a:rPr lang="en-US" dirty="0" smtClean="0"/>
              <a:t> accessed June 2011</a:t>
            </a:r>
          </a:p>
          <a:p>
            <a:r>
              <a:rPr lang="en-US" dirty="0" smtClean="0"/>
              <a:t> </a:t>
            </a:r>
          </a:p>
          <a:p>
            <a:r>
              <a:rPr lang="en-US" dirty="0" err="1" smtClean="0"/>
              <a:t>Matteoli</a:t>
            </a:r>
            <a:r>
              <a:rPr lang="en-US" dirty="0" smtClean="0"/>
              <a:t>, Jaime (2011) Personal communication, co-leader GIS Warm Wash Meeting in response to Golden Guardian Exercise, 1 June 2011</a:t>
            </a:r>
          </a:p>
          <a:p>
            <a:r>
              <a:rPr lang="en-US" dirty="0" smtClean="0"/>
              <a:t> </a:t>
            </a:r>
          </a:p>
          <a:p>
            <a:r>
              <a:rPr lang="en-US" dirty="0" smtClean="0"/>
              <a:t>Pineda, Ricardo (2007) “Cataloging California’s River Levee System” </a:t>
            </a:r>
            <a:r>
              <a:rPr lang="en-US" dirty="0" err="1" smtClean="0"/>
              <a:t>Stormwater</a:t>
            </a:r>
            <a:r>
              <a:rPr lang="en-US" dirty="0" smtClean="0"/>
              <a:t>: The Journal for Surface Water Quality Professionals, May issue, </a:t>
            </a:r>
            <a:r>
              <a:rPr lang="en-US" u="sng" dirty="0" smtClean="0">
                <a:hlinkClick r:id="rId9"/>
              </a:rPr>
              <a:t>http://www.stormh2o.com/may-2007/flood-river-levee.aspx</a:t>
            </a:r>
            <a:r>
              <a:rPr lang="en-US" dirty="0" smtClean="0"/>
              <a:t> accessed June 2011</a:t>
            </a:r>
          </a:p>
          <a:p>
            <a:r>
              <a:rPr lang="en-US" dirty="0" smtClean="0"/>
              <a:t> </a:t>
            </a:r>
          </a:p>
          <a:p>
            <a:r>
              <a:rPr lang="en-US" dirty="0" err="1" smtClean="0"/>
              <a:t>Radke</a:t>
            </a:r>
            <a:r>
              <a:rPr lang="en-US" dirty="0" smtClean="0"/>
              <a:t>, John, et al. (2000) “Application Challenges for Geographic Information Science: Implications for Research, Education, and Policy for Emergency Preparedness and Response”, URISA Journal, Vol. 12, No. 2 Spring</a:t>
            </a:r>
          </a:p>
          <a:p>
            <a:r>
              <a:rPr lang="en-US" dirty="0" smtClean="0"/>
              <a:t> </a:t>
            </a:r>
          </a:p>
          <a:p>
            <a:r>
              <a:rPr lang="en-US" dirty="0" smtClean="0"/>
              <a:t>Robinson, Anthony, et. al (2005) “Combining Usability Techniques to Design </a:t>
            </a:r>
            <a:r>
              <a:rPr lang="en-US" dirty="0" err="1" smtClean="0"/>
              <a:t>Geovisualization</a:t>
            </a:r>
            <a:r>
              <a:rPr lang="en-US" dirty="0" smtClean="0"/>
              <a:t> Tools for Epidemiology” Cartography and Geographic Information Science Vol. 32, no.2, 243-255</a:t>
            </a:r>
          </a:p>
          <a:p>
            <a:r>
              <a:rPr lang="en-US" dirty="0" smtClean="0"/>
              <a:t> </a:t>
            </a:r>
          </a:p>
          <a:p>
            <a:r>
              <a:rPr lang="en-US" dirty="0" smtClean="0"/>
              <a:t>Robinson, Anthony, et al. (2010) “A Web Based Symbol Store for Sharing Map Symbology” Proceedings of the NACIS 2010 Annual Meeting</a:t>
            </a:r>
          </a:p>
          <a:p>
            <a:r>
              <a:rPr lang="en-US" dirty="0" smtClean="0"/>
              <a:t> </a:t>
            </a:r>
          </a:p>
          <a:p>
            <a:r>
              <a:rPr lang="en-US" dirty="0" smtClean="0"/>
              <a:t>Roth, Robert E., et al. (2011) “Card Sorting for Cartographic Research and Practice” </a:t>
            </a:r>
            <a:r>
              <a:rPr lang="en-US" dirty="0" err="1" smtClean="0"/>
              <a:t>CaGIS</a:t>
            </a:r>
            <a:endParaRPr lang="en-US" dirty="0" smtClean="0"/>
          </a:p>
          <a:p>
            <a:endParaRPr lang="en-US" dirty="0"/>
          </a:p>
        </p:txBody>
      </p:sp>
      <p:sp>
        <p:nvSpPr>
          <p:cNvPr id="4" name="Title 1"/>
          <p:cNvSpPr txBox="1">
            <a:spLocks/>
          </p:cNvSpPr>
          <p:nvPr/>
        </p:nvSpPr>
        <p:spPr>
          <a:xfrm>
            <a:off x="1956052" y="276978"/>
            <a:ext cx="3602676" cy="886120"/>
          </a:xfrm>
          <a:prstGeom prst="rect">
            <a:avLst/>
          </a:prstGeom>
        </p:spPr>
        <p:txBody>
          <a:bodyPr vert="horz" lIns="0" rIns="0" bIns="0" anchor="b">
            <a:normAutofit/>
          </a:bodyPr>
          <a:lstStyle/>
          <a:p>
            <a:pPr marL="0" marR="0" lvl="0" indent="0" algn="l" defTabSz="914400" rtl="0" eaLnBrk="1" fontAlgn="auto" latinLnBrk="0" hangingPunct="1">
              <a:lnSpc>
                <a:spcPct val="100000"/>
              </a:lnSpc>
              <a:spcBef>
                <a:spcPct val="0"/>
              </a:spcBef>
              <a:spcAft>
                <a:spcPts val="0"/>
              </a:spcAft>
              <a:buClrTx/>
              <a:buSzTx/>
              <a:buFont typeface="Wingdings" pitchFamily="2" charset="2"/>
              <a:buChar char="v"/>
              <a:tabLst/>
              <a:defRPr/>
            </a:pPr>
            <a:r>
              <a:rPr kumimoji="0" lang="en-US" sz="5000" b="0" i="0" u="none" strike="noStrike" kern="1200" cap="none" spc="0" normalizeH="0" baseline="0" noProof="0" dirty="0" smtClean="0">
                <a:ln>
                  <a:noFill/>
                </a:ln>
                <a:solidFill>
                  <a:schemeClr val="tx2"/>
                </a:solidFill>
                <a:effectLst/>
                <a:uLnTx/>
                <a:uFillTx/>
                <a:latin typeface="+mj-lt"/>
                <a:ea typeface="+mj-ea"/>
                <a:cs typeface="+mj-cs"/>
              </a:rPr>
              <a:t>References</a:t>
            </a:r>
            <a:endParaRPr kumimoji="0" lang="en-US" sz="5000" b="0" i="0" u="none" strike="noStrike" kern="1200" cap="none" spc="0" normalizeH="0" baseline="0" noProof="0" dirty="0">
              <a:ln>
                <a:noFill/>
              </a:ln>
              <a:solidFill>
                <a:schemeClr val="tx2"/>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a:xfrm>
            <a:off x="457200" y="814314"/>
            <a:ext cx="8229600" cy="5423200"/>
          </a:xfrm>
          <a:prstGeom prst="rect">
            <a:avLst/>
          </a:prstGeom>
        </p:spPr>
        <p:txBody>
          <a:bodyPr vert="horz" lIns="0" rIns="0" bIns="0" anchor="b">
            <a:normAutofit fontScale="77500" lnSpcReduction="20000"/>
          </a:bodyPr>
          <a:lstStyle/>
          <a:p>
            <a:pPr marL="0" marR="0" lvl="0" indent="0" algn="l" defTabSz="914400" rtl="0" eaLnBrk="1" fontAlgn="auto" latinLnBrk="0" hangingPunct="1">
              <a:lnSpc>
                <a:spcPct val="100000"/>
              </a:lnSpc>
              <a:spcBef>
                <a:spcPct val="0"/>
              </a:spcBef>
              <a:spcAft>
                <a:spcPts val="0"/>
              </a:spcAft>
              <a:buClrTx/>
              <a:buSzTx/>
              <a:buFont typeface="Wingdings" pitchFamily="2" charset="2"/>
              <a:buChar char="v"/>
              <a:tabLst/>
              <a:defRPr/>
            </a:pPr>
            <a:r>
              <a:rPr kumimoji="0" lang="en-US" sz="5000" b="0" i="0" u="none" strike="noStrike" kern="1200" cap="none" spc="0" normalizeH="0" baseline="0" noProof="0" dirty="0" smtClean="0">
                <a:ln>
                  <a:noFill/>
                </a:ln>
                <a:solidFill>
                  <a:schemeClr val="tx2"/>
                </a:solidFill>
                <a:effectLst/>
                <a:uLnTx/>
                <a:uFillTx/>
                <a:latin typeface="+mj-lt"/>
                <a:ea typeface="+mj-ea"/>
                <a:cs typeface="+mj-cs"/>
              </a:rPr>
              <a:t>Introduction</a:t>
            </a:r>
          </a:p>
          <a:p>
            <a:pPr marL="0" marR="0" lvl="0" indent="0" algn="l" defTabSz="914400" rtl="0" eaLnBrk="1" fontAlgn="auto" latinLnBrk="0" hangingPunct="1">
              <a:lnSpc>
                <a:spcPct val="100000"/>
              </a:lnSpc>
              <a:spcBef>
                <a:spcPct val="0"/>
              </a:spcBef>
              <a:spcAft>
                <a:spcPts val="0"/>
              </a:spcAft>
              <a:buClrTx/>
              <a:buSzTx/>
              <a:buFont typeface="Wingdings" pitchFamily="2" charset="2"/>
              <a:buChar char="v"/>
              <a:tabLst/>
              <a:defRPr/>
            </a:pPr>
            <a:endParaRPr lang="en-US" sz="5000" dirty="0" smtClean="0">
              <a:solidFill>
                <a:schemeClr val="tx2"/>
              </a:solidFill>
              <a:latin typeface="+mj-lt"/>
              <a:ea typeface="+mj-ea"/>
              <a:cs typeface="+mj-cs"/>
            </a:endParaRPr>
          </a:p>
          <a:p>
            <a:pPr marL="0" marR="0" lvl="0" indent="0" algn="l" defTabSz="914400" rtl="0" eaLnBrk="1" fontAlgn="auto" latinLnBrk="0" hangingPunct="1">
              <a:lnSpc>
                <a:spcPct val="100000"/>
              </a:lnSpc>
              <a:spcBef>
                <a:spcPct val="0"/>
              </a:spcBef>
              <a:spcAft>
                <a:spcPts val="0"/>
              </a:spcAft>
              <a:buClrTx/>
              <a:buSzTx/>
              <a:buFont typeface="Wingdings" pitchFamily="2" charset="2"/>
              <a:buChar char="v"/>
              <a:tabLst/>
              <a:defRPr/>
            </a:pPr>
            <a:r>
              <a:rPr lang="en-US" sz="5000" dirty="0" smtClean="0">
                <a:solidFill>
                  <a:schemeClr val="tx2"/>
                </a:solidFill>
                <a:latin typeface="+mj-lt"/>
                <a:ea typeface="+mj-ea"/>
                <a:cs typeface="+mj-cs"/>
              </a:rPr>
              <a:t>Background</a:t>
            </a:r>
          </a:p>
          <a:p>
            <a:pPr marL="0" marR="0" lvl="0" indent="0" algn="l" defTabSz="914400" rtl="0" eaLnBrk="1" fontAlgn="auto" latinLnBrk="0" hangingPunct="1">
              <a:lnSpc>
                <a:spcPct val="100000"/>
              </a:lnSpc>
              <a:spcBef>
                <a:spcPct val="0"/>
              </a:spcBef>
              <a:spcAft>
                <a:spcPts val="0"/>
              </a:spcAft>
              <a:buClrTx/>
              <a:buSzTx/>
              <a:buFont typeface="Wingdings" pitchFamily="2" charset="2"/>
              <a:buChar char="v"/>
              <a:tabLst/>
              <a:defRPr/>
            </a:pPr>
            <a:endParaRPr kumimoji="0" lang="en-US" sz="5000" b="0" i="0" u="none" strike="noStrike" kern="1200" cap="none" spc="0" normalizeH="0" baseline="0" noProof="0" dirty="0" smtClean="0">
              <a:ln>
                <a:noFill/>
              </a:ln>
              <a:solidFill>
                <a:schemeClr val="tx2"/>
              </a:solidFill>
              <a:effectLst/>
              <a:uLnTx/>
              <a:uFillTx/>
              <a:latin typeface="+mj-lt"/>
              <a:ea typeface="+mj-ea"/>
              <a:cs typeface="+mj-cs"/>
            </a:endParaRPr>
          </a:p>
          <a:p>
            <a:pPr marL="0" marR="0" lvl="0" indent="0" algn="l" defTabSz="914400" rtl="0" eaLnBrk="1" fontAlgn="auto" latinLnBrk="0" hangingPunct="1">
              <a:lnSpc>
                <a:spcPct val="100000"/>
              </a:lnSpc>
              <a:spcBef>
                <a:spcPct val="0"/>
              </a:spcBef>
              <a:spcAft>
                <a:spcPts val="0"/>
              </a:spcAft>
              <a:buClrTx/>
              <a:buSzTx/>
              <a:buFont typeface="Wingdings" pitchFamily="2" charset="2"/>
              <a:buChar char="v"/>
              <a:tabLst/>
              <a:defRPr/>
            </a:pPr>
            <a:r>
              <a:rPr kumimoji="0" lang="en-US" sz="5000" b="0" i="0" u="none" strike="noStrike" kern="1200" cap="none" spc="0" normalizeH="0" baseline="0" noProof="0" dirty="0" smtClean="0">
                <a:ln>
                  <a:noFill/>
                </a:ln>
                <a:solidFill>
                  <a:schemeClr val="tx2"/>
                </a:solidFill>
                <a:effectLst/>
                <a:uLnTx/>
                <a:uFillTx/>
                <a:latin typeface="+mj-lt"/>
                <a:ea typeface="+mj-ea"/>
                <a:cs typeface="+mj-cs"/>
              </a:rPr>
              <a:t>Research Objectives</a:t>
            </a:r>
          </a:p>
          <a:p>
            <a:pPr marL="0" marR="0" lvl="0" indent="0" algn="l" defTabSz="914400" rtl="0" eaLnBrk="1" fontAlgn="auto" latinLnBrk="0" hangingPunct="1">
              <a:lnSpc>
                <a:spcPct val="100000"/>
              </a:lnSpc>
              <a:spcBef>
                <a:spcPct val="0"/>
              </a:spcBef>
              <a:spcAft>
                <a:spcPts val="0"/>
              </a:spcAft>
              <a:buClrTx/>
              <a:buSzTx/>
              <a:buFont typeface="Wingdings" pitchFamily="2" charset="2"/>
              <a:buChar char="v"/>
              <a:tabLst/>
              <a:defRPr/>
            </a:pPr>
            <a:endParaRPr lang="en-US" sz="5000" dirty="0" smtClean="0">
              <a:solidFill>
                <a:schemeClr val="tx2"/>
              </a:solidFill>
              <a:latin typeface="+mj-lt"/>
              <a:ea typeface="+mj-ea"/>
              <a:cs typeface="+mj-cs"/>
            </a:endParaRPr>
          </a:p>
          <a:p>
            <a:pPr marL="0" marR="0" lvl="0" indent="0" algn="l" defTabSz="914400" rtl="0" eaLnBrk="1" fontAlgn="auto" latinLnBrk="0" hangingPunct="1">
              <a:lnSpc>
                <a:spcPct val="100000"/>
              </a:lnSpc>
              <a:spcBef>
                <a:spcPct val="0"/>
              </a:spcBef>
              <a:spcAft>
                <a:spcPts val="0"/>
              </a:spcAft>
              <a:buClrTx/>
              <a:buSzTx/>
              <a:buFont typeface="Wingdings" pitchFamily="2" charset="2"/>
              <a:buChar char="v"/>
              <a:tabLst/>
              <a:defRPr/>
            </a:pPr>
            <a:r>
              <a:rPr lang="en-US" sz="5000" dirty="0" smtClean="0">
                <a:solidFill>
                  <a:schemeClr val="tx2"/>
                </a:solidFill>
                <a:latin typeface="+mj-lt"/>
                <a:ea typeface="+mj-ea"/>
                <a:cs typeface="+mj-cs"/>
              </a:rPr>
              <a:t>Methods</a:t>
            </a:r>
          </a:p>
          <a:p>
            <a:pPr marL="0" marR="0" lvl="0" indent="0" algn="l" defTabSz="914400" rtl="0" eaLnBrk="1" fontAlgn="auto" latinLnBrk="0" hangingPunct="1">
              <a:lnSpc>
                <a:spcPct val="100000"/>
              </a:lnSpc>
              <a:spcBef>
                <a:spcPct val="0"/>
              </a:spcBef>
              <a:spcAft>
                <a:spcPts val="0"/>
              </a:spcAft>
              <a:buClrTx/>
              <a:buSzTx/>
              <a:buFont typeface="Wingdings" pitchFamily="2" charset="2"/>
              <a:buChar char="v"/>
              <a:tabLst/>
              <a:defRPr/>
            </a:pPr>
            <a:endParaRPr kumimoji="0" lang="en-US" sz="5000" b="0" i="0" u="none" strike="noStrike" kern="1200" cap="none" spc="0" normalizeH="0" baseline="0" noProof="0" dirty="0" smtClean="0">
              <a:ln>
                <a:noFill/>
              </a:ln>
              <a:solidFill>
                <a:schemeClr val="tx2"/>
              </a:solidFill>
              <a:effectLst/>
              <a:uLnTx/>
              <a:uFillTx/>
              <a:latin typeface="+mj-lt"/>
              <a:ea typeface="+mj-ea"/>
              <a:cs typeface="+mj-cs"/>
            </a:endParaRPr>
          </a:p>
          <a:p>
            <a:pPr marL="0" marR="0" lvl="0" indent="0" algn="l" defTabSz="914400" rtl="0" eaLnBrk="1" fontAlgn="auto" latinLnBrk="0" hangingPunct="1">
              <a:lnSpc>
                <a:spcPct val="100000"/>
              </a:lnSpc>
              <a:spcBef>
                <a:spcPct val="0"/>
              </a:spcBef>
              <a:spcAft>
                <a:spcPts val="0"/>
              </a:spcAft>
              <a:buClrTx/>
              <a:buSzTx/>
              <a:buFont typeface="Wingdings" pitchFamily="2" charset="2"/>
              <a:buChar char="v"/>
              <a:tabLst/>
              <a:defRPr/>
            </a:pPr>
            <a:r>
              <a:rPr kumimoji="0" lang="en-US" sz="5000" b="0" i="0" u="none" strike="noStrike" kern="1200" cap="none" spc="0" normalizeH="0" baseline="0" noProof="0" dirty="0" smtClean="0">
                <a:ln>
                  <a:noFill/>
                </a:ln>
                <a:solidFill>
                  <a:schemeClr val="tx2"/>
                </a:solidFill>
                <a:effectLst/>
                <a:uLnTx/>
                <a:uFillTx/>
                <a:latin typeface="+mj-lt"/>
                <a:ea typeface="+mj-ea"/>
                <a:cs typeface="+mj-cs"/>
              </a:rPr>
              <a:t>Significance and Limitations</a:t>
            </a:r>
          </a:p>
          <a:p>
            <a:pPr marL="0" marR="0" lvl="0" indent="0" algn="l" defTabSz="914400" rtl="0" eaLnBrk="1" fontAlgn="auto" latinLnBrk="0" hangingPunct="1">
              <a:lnSpc>
                <a:spcPct val="100000"/>
              </a:lnSpc>
              <a:spcBef>
                <a:spcPct val="0"/>
              </a:spcBef>
              <a:spcAft>
                <a:spcPts val="0"/>
              </a:spcAft>
              <a:buClrTx/>
              <a:buSzTx/>
              <a:buFont typeface="Wingdings" pitchFamily="2" charset="2"/>
              <a:buChar char="v"/>
              <a:tabLst/>
              <a:defRPr/>
            </a:pPr>
            <a:endParaRPr lang="en-US" sz="5000" dirty="0" smtClean="0">
              <a:solidFill>
                <a:schemeClr val="tx2"/>
              </a:solidFill>
              <a:latin typeface="+mj-lt"/>
              <a:ea typeface="+mj-ea"/>
              <a:cs typeface="+mj-cs"/>
            </a:endParaRPr>
          </a:p>
          <a:p>
            <a:pPr marL="0" marR="0" lvl="0" indent="0" algn="l" defTabSz="914400" rtl="0" eaLnBrk="1" fontAlgn="auto" latinLnBrk="0" hangingPunct="1">
              <a:lnSpc>
                <a:spcPct val="100000"/>
              </a:lnSpc>
              <a:spcBef>
                <a:spcPct val="0"/>
              </a:spcBef>
              <a:spcAft>
                <a:spcPts val="0"/>
              </a:spcAft>
              <a:buClrTx/>
              <a:buSzTx/>
              <a:buFont typeface="Wingdings" pitchFamily="2" charset="2"/>
              <a:buChar char="v"/>
              <a:tabLst/>
              <a:defRPr/>
            </a:pPr>
            <a:r>
              <a:rPr lang="en-US" sz="5000" dirty="0" smtClean="0">
                <a:solidFill>
                  <a:schemeClr val="tx2"/>
                </a:solidFill>
                <a:latin typeface="+mj-lt"/>
                <a:ea typeface="+mj-ea"/>
                <a:cs typeface="+mj-cs"/>
              </a:rPr>
              <a:t>Summary</a:t>
            </a:r>
            <a:endParaRPr kumimoji="0" lang="en-US" sz="5000" b="0" i="0" u="none" strike="noStrike" kern="1200" cap="none" spc="0" normalizeH="0" baseline="0" noProof="0" dirty="0">
              <a:ln>
                <a:noFill/>
              </a:ln>
              <a:solidFill>
                <a:schemeClr val="tx2"/>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78429"/>
            <a:ext cx="8229600" cy="4996542"/>
          </a:xfrm>
        </p:spPr>
        <p:txBody>
          <a:bodyPr>
            <a:normAutofit/>
          </a:bodyPr>
          <a:lstStyle/>
          <a:p>
            <a:r>
              <a:rPr lang="en-US" dirty="0" smtClean="0"/>
              <a:t>Maps are a critical form of communication in Emergency Management</a:t>
            </a:r>
          </a:p>
          <a:p>
            <a:pPr lvl="1"/>
            <a:r>
              <a:rPr lang="en-US" dirty="0" smtClean="0"/>
              <a:t>Analytical tool</a:t>
            </a:r>
          </a:p>
          <a:p>
            <a:pPr lvl="1"/>
            <a:r>
              <a:rPr lang="en-US" dirty="0" smtClean="0"/>
              <a:t>Aid to developing a Common Operational Picture (COP)</a:t>
            </a:r>
          </a:p>
          <a:p>
            <a:endParaRPr lang="en-US" dirty="0" smtClean="0"/>
          </a:p>
          <a:p>
            <a:r>
              <a:rPr lang="en-US" dirty="0" smtClean="0"/>
              <a:t>Tasks are time sensitive: standards can save lives and property</a:t>
            </a:r>
          </a:p>
          <a:p>
            <a:endParaRPr lang="en-US" dirty="0" smtClean="0"/>
          </a:p>
          <a:p>
            <a:r>
              <a:rPr lang="en-US" dirty="0" smtClean="0"/>
              <a:t>Standards also make collaboration among agencies more efficient</a:t>
            </a:r>
          </a:p>
        </p:txBody>
      </p:sp>
      <p:sp>
        <p:nvSpPr>
          <p:cNvPr id="4" name="Title 1"/>
          <p:cNvSpPr txBox="1">
            <a:spLocks/>
          </p:cNvSpPr>
          <p:nvPr/>
        </p:nvSpPr>
        <p:spPr>
          <a:xfrm>
            <a:off x="457200" y="550358"/>
            <a:ext cx="8229600" cy="886120"/>
          </a:xfrm>
          <a:prstGeom prst="rect">
            <a:avLst/>
          </a:prstGeom>
        </p:spPr>
        <p:txBody>
          <a:bodyPr vert="horz" lIns="0" rIns="0" bIns="0" anchor="b">
            <a:normAutofit/>
          </a:bodyPr>
          <a:lstStyle/>
          <a:p>
            <a:pPr marL="0" marR="0" lvl="0" indent="0" algn="l" defTabSz="914400" rtl="0" eaLnBrk="1" fontAlgn="auto" latinLnBrk="0" hangingPunct="1">
              <a:lnSpc>
                <a:spcPct val="100000"/>
              </a:lnSpc>
              <a:spcBef>
                <a:spcPct val="0"/>
              </a:spcBef>
              <a:spcAft>
                <a:spcPts val="0"/>
              </a:spcAft>
              <a:buClrTx/>
              <a:buSzTx/>
              <a:buFont typeface="Wingdings" pitchFamily="2" charset="2"/>
              <a:buChar char="v"/>
              <a:tabLst/>
              <a:defRPr/>
            </a:pPr>
            <a:r>
              <a:rPr kumimoji="0" lang="en-US" sz="5000" b="0" i="0" u="none" strike="noStrike" kern="1200" cap="none" spc="0" normalizeH="0" baseline="0" noProof="0" dirty="0" smtClean="0">
                <a:ln>
                  <a:noFill/>
                </a:ln>
                <a:solidFill>
                  <a:schemeClr val="tx2"/>
                </a:solidFill>
                <a:effectLst/>
                <a:uLnTx/>
                <a:uFillTx/>
                <a:latin typeface="+mj-lt"/>
                <a:ea typeface="+mj-ea"/>
                <a:cs typeface="+mj-cs"/>
              </a:rPr>
              <a:t>Introduction</a:t>
            </a:r>
            <a:endParaRPr kumimoji="0" lang="en-US" sz="5000" b="0" i="0" u="none" strike="noStrike" kern="1200" cap="none" spc="0" normalizeH="0" baseline="0" noProof="0" dirty="0">
              <a:ln>
                <a:noFill/>
              </a:ln>
              <a:solidFill>
                <a:schemeClr val="tx2"/>
              </a:solidFill>
              <a:effectLst/>
              <a:uLnTx/>
              <a:uFillTx/>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155370"/>
            <a:ext cx="8229600" cy="4397829"/>
          </a:xfrm>
        </p:spPr>
        <p:txBody>
          <a:bodyPr>
            <a:normAutofit/>
          </a:bodyPr>
          <a:lstStyle/>
          <a:p>
            <a:r>
              <a:rPr lang="en-US" dirty="0" smtClean="0"/>
              <a:t>Few existing map symbology standards at the federal level </a:t>
            </a:r>
            <a:r>
              <a:rPr lang="en-US" sz="1400" dirty="0" smtClean="0"/>
              <a:t>(Homeland Security Working Group, 2005; </a:t>
            </a:r>
            <a:r>
              <a:rPr lang="en-US" sz="1400" dirty="0" err="1" smtClean="0"/>
              <a:t>Dymon</a:t>
            </a:r>
            <a:r>
              <a:rPr lang="en-US" sz="1400" dirty="0" smtClean="0"/>
              <a:t> 2003) </a:t>
            </a:r>
          </a:p>
          <a:p>
            <a:endParaRPr lang="en-US" dirty="0" smtClean="0"/>
          </a:p>
          <a:p>
            <a:r>
              <a:rPr lang="en-US" dirty="0" smtClean="0"/>
              <a:t>National Response Framework </a:t>
            </a:r>
            <a:r>
              <a:rPr lang="en-US" sz="1400" dirty="0" smtClean="0"/>
              <a:t>(2008) </a:t>
            </a:r>
            <a:r>
              <a:rPr lang="en-US" dirty="0" smtClean="0"/>
              <a:t>does not list flooding as a type of emergency</a:t>
            </a:r>
          </a:p>
          <a:p>
            <a:endParaRPr lang="en-US" dirty="0" smtClean="0"/>
          </a:p>
          <a:p>
            <a:r>
              <a:rPr lang="en-US" dirty="0" smtClean="0"/>
              <a:t>Existing federal standards inadequate for the  California Department of Water Resources (DWR)</a:t>
            </a:r>
          </a:p>
        </p:txBody>
      </p:sp>
      <p:sp>
        <p:nvSpPr>
          <p:cNvPr id="4" name="Title 1"/>
          <p:cNvSpPr txBox="1">
            <a:spLocks/>
          </p:cNvSpPr>
          <p:nvPr/>
        </p:nvSpPr>
        <p:spPr>
          <a:xfrm>
            <a:off x="457200" y="540931"/>
            <a:ext cx="8229600" cy="886120"/>
          </a:xfrm>
          <a:prstGeom prst="rect">
            <a:avLst/>
          </a:prstGeom>
        </p:spPr>
        <p:txBody>
          <a:bodyPr vert="horz" lIns="0" rIns="0" bIns="0" anchor="b">
            <a:normAutofit/>
          </a:bodyPr>
          <a:lstStyle/>
          <a:p>
            <a:pPr marL="0" marR="0" lvl="0" indent="0" algn="l" defTabSz="914400" rtl="0" eaLnBrk="1" fontAlgn="auto" latinLnBrk="0" hangingPunct="1">
              <a:lnSpc>
                <a:spcPct val="100000"/>
              </a:lnSpc>
              <a:spcBef>
                <a:spcPct val="0"/>
              </a:spcBef>
              <a:spcAft>
                <a:spcPts val="0"/>
              </a:spcAft>
              <a:buClrTx/>
              <a:buSzTx/>
              <a:buFont typeface="Wingdings" pitchFamily="2" charset="2"/>
              <a:buChar char="v"/>
              <a:tabLst/>
              <a:defRPr/>
            </a:pPr>
            <a:r>
              <a:rPr kumimoji="0" lang="en-US" sz="5000" b="0" i="0" u="none" strike="noStrike" kern="1200" cap="none" spc="0" normalizeH="0" baseline="0" noProof="0" dirty="0" smtClean="0">
                <a:ln>
                  <a:noFill/>
                </a:ln>
                <a:solidFill>
                  <a:schemeClr val="tx2"/>
                </a:solidFill>
                <a:effectLst/>
                <a:uLnTx/>
                <a:uFillTx/>
                <a:latin typeface="+mj-lt"/>
                <a:ea typeface="+mj-ea"/>
                <a:cs typeface="+mj-cs"/>
              </a:rPr>
              <a:t>Introduction</a:t>
            </a:r>
            <a:endParaRPr kumimoji="0" lang="en-US" sz="5000" b="0" i="0" u="none" strike="noStrike" kern="1200" cap="none" spc="0" normalizeH="0" baseline="0" noProof="0" dirty="0">
              <a:ln>
                <a:noFill/>
              </a:ln>
              <a:solidFill>
                <a:schemeClr val="tx2"/>
              </a:solidFill>
              <a:effectLst/>
              <a:uLnTx/>
              <a:uFillTx/>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8357" y="1776454"/>
            <a:ext cx="2623930" cy="4515016"/>
          </a:xfrm>
        </p:spPr>
        <p:txBody>
          <a:bodyPr>
            <a:normAutofit/>
          </a:bodyPr>
          <a:lstStyle/>
          <a:p>
            <a:r>
              <a:rPr lang="en-US" sz="2400" dirty="0" smtClean="0"/>
              <a:t>The main locations of flooding in California are:</a:t>
            </a:r>
          </a:p>
          <a:p>
            <a:pPr lvl="1"/>
            <a:r>
              <a:rPr lang="en-US" sz="2200" dirty="0" smtClean="0"/>
              <a:t>Central Valley</a:t>
            </a:r>
          </a:p>
          <a:p>
            <a:pPr lvl="1"/>
            <a:r>
              <a:rPr lang="en-US" sz="2200" dirty="0" smtClean="0"/>
              <a:t>coastal areas</a:t>
            </a:r>
          </a:p>
          <a:p>
            <a:pPr lvl="1"/>
            <a:r>
              <a:rPr lang="en-US" sz="2200" dirty="0" smtClean="0"/>
              <a:t>high desert areas</a:t>
            </a:r>
          </a:p>
        </p:txBody>
      </p:sp>
      <p:sp>
        <p:nvSpPr>
          <p:cNvPr id="4" name="Title 1"/>
          <p:cNvSpPr txBox="1">
            <a:spLocks/>
          </p:cNvSpPr>
          <p:nvPr/>
        </p:nvSpPr>
        <p:spPr>
          <a:xfrm>
            <a:off x="0" y="560297"/>
            <a:ext cx="3180522" cy="886120"/>
          </a:xfrm>
          <a:prstGeom prst="rect">
            <a:avLst/>
          </a:prstGeom>
        </p:spPr>
        <p:txBody>
          <a:bodyPr vert="horz" lIns="0" rIns="0" bIns="0" anchor="b">
            <a:normAutofit fontScale="85000" lnSpcReduction="10000"/>
          </a:bodyPr>
          <a:lstStyle/>
          <a:p>
            <a:pPr marL="0" marR="0" lvl="0" indent="0" algn="l" defTabSz="914400" rtl="0" eaLnBrk="1" fontAlgn="auto" latinLnBrk="0" hangingPunct="1">
              <a:lnSpc>
                <a:spcPct val="100000"/>
              </a:lnSpc>
              <a:spcBef>
                <a:spcPct val="0"/>
              </a:spcBef>
              <a:spcAft>
                <a:spcPts val="0"/>
              </a:spcAft>
              <a:buClrTx/>
              <a:buSzTx/>
              <a:buFont typeface="Wingdings" pitchFamily="2" charset="2"/>
              <a:buChar char="v"/>
              <a:tabLst/>
              <a:defRPr/>
            </a:pPr>
            <a:r>
              <a:rPr kumimoji="0" lang="en-US" sz="5000" b="0" i="0" u="none" strike="noStrike" kern="1200" cap="none" spc="0" normalizeH="0" baseline="0" noProof="0" dirty="0" smtClean="0">
                <a:ln>
                  <a:noFill/>
                </a:ln>
                <a:solidFill>
                  <a:schemeClr val="tx2"/>
                </a:solidFill>
                <a:effectLst/>
                <a:uLnTx/>
                <a:uFillTx/>
                <a:latin typeface="+mj-lt"/>
                <a:ea typeface="+mj-ea"/>
                <a:cs typeface="+mj-cs"/>
              </a:rPr>
              <a:t>Background</a:t>
            </a:r>
            <a:endParaRPr kumimoji="0" lang="en-US" sz="5000" b="0" i="0" u="none" strike="noStrike" kern="1200" cap="none" spc="0" normalizeH="0" baseline="0" noProof="0" dirty="0">
              <a:ln>
                <a:noFill/>
              </a:ln>
              <a:solidFill>
                <a:schemeClr val="tx2"/>
              </a:solidFill>
              <a:effectLst/>
              <a:uLnTx/>
              <a:uFillTx/>
              <a:latin typeface="+mj-lt"/>
              <a:ea typeface="+mj-ea"/>
              <a:cs typeface="+mj-cs"/>
            </a:endParaRPr>
          </a:p>
        </p:txBody>
      </p:sp>
      <p:pic>
        <p:nvPicPr>
          <p:cNvPr id="5" name="Picture 4" descr="StateFloodsMap.jpg"/>
          <p:cNvPicPr>
            <a:picLocks noChangeAspect="1"/>
          </p:cNvPicPr>
          <p:nvPr/>
        </p:nvPicPr>
        <p:blipFill>
          <a:blip r:embed="rId3" cstate="print"/>
          <a:stretch>
            <a:fillRect/>
          </a:stretch>
        </p:blipFill>
        <p:spPr>
          <a:xfrm>
            <a:off x="3167743" y="0"/>
            <a:ext cx="5976257" cy="6858000"/>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98174" y="2077277"/>
            <a:ext cx="8547652" cy="4452731"/>
          </a:xfrm>
        </p:spPr>
        <p:txBody>
          <a:bodyPr>
            <a:normAutofit/>
          </a:bodyPr>
          <a:lstStyle/>
          <a:p>
            <a:r>
              <a:rPr lang="en-US" dirty="0" smtClean="0"/>
              <a:t>Flooding side effect of another hazard but most often due to weather patterns</a:t>
            </a:r>
          </a:p>
          <a:p>
            <a:endParaRPr lang="en-US" dirty="0" smtClean="0"/>
          </a:p>
          <a:p>
            <a:r>
              <a:rPr lang="en-US" dirty="0" smtClean="0"/>
              <a:t>Levees old and often poorly maintained</a:t>
            </a:r>
          </a:p>
          <a:p>
            <a:endParaRPr lang="en-US" dirty="0" smtClean="0"/>
          </a:p>
          <a:p>
            <a:r>
              <a:rPr lang="en-US" dirty="0" smtClean="0"/>
              <a:t>Flooding can be predicted but depends on</a:t>
            </a:r>
          </a:p>
          <a:p>
            <a:pPr lvl="1"/>
            <a:r>
              <a:rPr lang="en-US" dirty="0" smtClean="0"/>
              <a:t>certainty of the weather forecast</a:t>
            </a:r>
          </a:p>
          <a:p>
            <a:pPr lvl="1"/>
            <a:r>
              <a:rPr lang="en-US" dirty="0" smtClean="0"/>
              <a:t>condition of the levees</a:t>
            </a:r>
          </a:p>
        </p:txBody>
      </p:sp>
      <p:sp>
        <p:nvSpPr>
          <p:cNvPr id="4" name="Title 1"/>
          <p:cNvSpPr txBox="1">
            <a:spLocks/>
          </p:cNvSpPr>
          <p:nvPr/>
        </p:nvSpPr>
        <p:spPr>
          <a:xfrm>
            <a:off x="457200" y="569212"/>
            <a:ext cx="8229600" cy="886120"/>
          </a:xfrm>
          <a:prstGeom prst="rect">
            <a:avLst/>
          </a:prstGeom>
        </p:spPr>
        <p:txBody>
          <a:bodyPr vert="horz" lIns="0" rIns="0" bIns="0" anchor="b">
            <a:normAutofit/>
          </a:bodyPr>
          <a:lstStyle/>
          <a:p>
            <a:pPr marL="0" marR="0" lvl="0" indent="0" algn="l" defTabSz="914400" rtl="0" eaLnBrk="1" fontAlgn="auto" latinLnBrk="0" hangingPunct="1">
              <a:lnSpc>
                <a:spcPct val="100000"/>
              </a:lnSpc>
              <a:spcBef>
                <a:spcPct val="0"/>
              </a:spcBef>
              <a:spcAft>
                <a:spcPts val="0"/>
              </a:spcAft>
              <a:buClrTx/>
              <a:buSzTx/>
              <a:buFont typeface="Wingdings" pitchFamily="2" charset="2"/>
              <a:buChar char="v"/>
              <a:tabLst/>
              <a:defRPr/>
            </a:pPr>
            <a:r>
              <a:rPr kumimoji="0" lang="en-US" sz="5000" b="0" i="0" u="none" strike="noStrike" kern="1200" cap="none" spc="0" normalizeH="0" baseline="0" noProof="0" dirty="0" smtClean="0">
                <a:ln>
                  <a:noFill/>
                </a:ln>
                <a:solidFill>
                  <a:schemeClr val="tx2"/>
                </a:solidFill>
                <a:effectLst/>
                <a:uLnTx/>
                <a:uFillTx/>
                <a:latin typeface="+mj-lt"/>
                <a:ea typeface="+mj-ea"/>
                <a:cs typeface="+mj-cs"/>
              </a:rPr>
              <a:t>Background</a:t>
            </a:r>
            <a:endParaRPr kumimoji="0" lang="en-US" sz="5000" b="0" i="0" u="none" strike="noStrike" kern="1200" cap="none" spc="0" normalizeH="0" baseline="0" noProof="0" dirty="0">
              <a:ln>
                <a:noFill/>
              </a:ln>
              <a:solidFill>
                <a:schemeClr val="tx2"/>
              </a:solidFill>
              <a:effectLst/>
              <a:uLnTx/>
              <a:uFillTx/>
              <a:latin typeface="+mj-lt"/>
              <a:ea typeface="+mj-ea"/>
              <a:cs typeface="+mj-cs"/>
            </a:endParaRPr>
          </a:p>
        </p:txBody>
      </p:sp>
      <p:pic>
        <p:nvPicPr>
          <p:cNvPr id="4098" name="Picture 2" descr="C:\Documents and Settings\Sarah Elizabeth\Local Settings\Temporary Internet Files\Content.IE5\456JW9AZ\MC900197837[1].wmf"/>
          <p:cNvPicPr>
            <a:picLocks noChangeAspect="1" noChangeArrowheads="1"/>
          </p:cNvPicPr>
          <p:nvPr/>
        </p:nvPicPr>
        <p:blipFill>
          <a:blip r:embed="rId3" cstate="print"/>
          <a:srcRect/>
          <a:stretch>
            <a:fillRect/>
          </a:stretch>
        </p:blipFill>
        <p:spPr bwMode="auto">
          <a:xfrm>
            <a:off x="6805942" y="5103029"/>
            <a:ext cx="1932915" cy="141988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47871" y="1769164"/>
            <a:ext cx="8418442" cy="4959625"/>
          </a:xfrm>
        </p:spPr>
        <p:txBody>
          <a:bodyPr>
            <a:normAutofit fontScale="85000" lnSpcReduction="20000"/>
          </a:bodyPr>
          <a:lstStyle/>
          <a:p>
            <a:r>
              <a:rPr lang="en-US" dirty="0" smtClean="0"/>
              <a:t>DWR and the United States Army Corps of Engineers (USACE) share jurisdiction over many of the levees </a:t>
            </a:r>
          </a:p>
          <a:p>
            <a:endParaRPr lang="en-US" dirty="0" smtClean="0"/>
          </a:p>
          <a:p>
            <a:r>
              <a:rPr lang="en-US" dirty="0" smtClean="0"/>
              <a:t>Many of the levees were built by USACE</a:t>
            </a:r>
          </a:p>
          <a:p>
            <a:endParaRPr lang="en-US" dirty="0" smtClean="0"/>
          </a:p>
          <a:p>
            <a:r>
              <a:rPr lang="en-US" dirty="0" smtClean="0"/>
              <a:t>Nearly all are maintained by local agencies and special districts, coordinating with DWR</a:t>
            </a:r>
          </a:p>
          <a:p>
            <a:endParaRPr lang="en-US" dirty="0" smtClean="0"/>
          </a:p>
          <a:p>
            <a:r>
              <a:rPr lang="en-US" dirty="0" smtClean="0"/>
              <a:t>Not all meet FEMA levee certification standards </a:t>
            </a:r>
            <a:r>
              <a:rPr lang="en-US" sz="1400" dirty="0" smtClean="0"/>
              <a:t>(FEMA 2010, Pineda 2007) </a:t>
            </a:r>
          </a:p>
          <a:p>
            <a:endParaRPr lang="en-US" dirty="0" smtClean="0"/>
          </a:p>
          <a:p>
            <a:r>
              <a:rPr lang="en-US" dirty="0" smtClean="0"/>
              <a:t>Multi-layer responsibility argues strongly for a single mapping standard</a:t>
            </a:r>
          </a:p>
          <a:p>
            <a:endParaRPr lang="en-US" dirty="0" smtClean="0"/>
          </a:p>
          <a:p>
            <a:r>
              <a:rPr lang="en-US" dirty="0" smtClean="0"/>
              <a:t>DWR does not yet have </a:t>
            </a:r>
            <a:r>
              <a:rPr lang="en-US" i="1" dirty="0" smtClean="0"/>
              <a:t>any</a:t>
            </a:r>
            <a:r>
              <a:rPr lang="en-US" dirty="0" smtClean="0"/>
              <a:t> GIS standards</a:t>
            </a:r>
          </a:p>
        </p:txBody>
      </p:sp>
      <p:sp>
        <p:nvSpPr>
          <p:cNvPr id="4" name="Title 1"/>
          <p:cNvSpPr txBox="1">
            <a:spLocks/>
          </p:cNvSpPr>
          <p:nvPr/>
        </p:nvSpPr>
        <p:spPr>
          <a:xfrm>
            <a:off x="457200" y="569212"/>
            <a:ext cx="8229600" cy="886120"/>
          </a:xfrm>
          <a:prstGeom prst="rect">
            <a:avLst/>
          </a:prstGeom>
        </p:spPr>
        <p:txBody>
          <a:bodyPr vert="horz" lIns="0" rIns="0" bIns="0" anchor="b">
            <a:normAutofit/>
          </a:bodyPr>
          <a:lstStyle/>
          <a:p>
            <a:pPr marL="0" marR="0" lvl="0" indent="0" algn="l" defTabSz="914400" rtl="0" eaLnBrk="1" fontAlgn="auto" latinLnBrk="0" hangingPunct="1">
              <a:lnSpc>
                <a:spcPct val="100000"/>
              </a:lnSpc>
              <a:spcBef>
                <a:spcPct val="0"/>
              </a:spcBef>
              <a:spcAft>
                <a:spcPts val="0"/>
              </a:spcAft>
              <a:buClrTx/>
              <a:buSzTx/>
              <a:buFont typeface="Wingdings" pitchFamily="2" charset="2"/>
              <a:buChar char="v"/>
              <a:tabLst/>
              <a:defRPr/>
            </a:pPr>
            <a:r>
              <a:rPr kumimoji="0" lang="en-US" sz="5000" b="0" i="0" u="none" strike="noStrike" kern="1200" cap="none" spc="0" normalizeH="0" baseline="0" noProof="0" dirty="0" smtClean="0">
                <a:ln>
                  <a:noFill/>
                </a:ln>
                <a:solidFill>
                  <a:schemeClr val="tx2"/>
                </a:solidFill>
                <a:effectLst/>
                <a:uLnTx/>
                <a:uFillTx/>
                <a:latin typeface="+mj-lt"/>
                <a:ea typeface="+mj-ea"/>
                <a:cs typeface="+mj-cs"/>
              </a:rPr>
              <a:t>Background</a:t>
            </a:r>
            <a:endParaRPr kumimoji="0" lang="en-US" sz="5000" b="0" i="0" u="none" strike="noStrike" kern="1200" cap="none" spc="0" normalizeH="0" baseline="0" noProof="0" dirty="0">
              <a:ln>
                <a:noFill/>
              </a:ln>
              <a:solidFill>
                <a:schemeClr val="tx2"/>
              </a:solidFill>
              <a:effectLst/>
              <a:uLnTx/>
              <a:uFillTx/>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 calcmode="lin" valueType="num">
                                      <p:cBhvr additive="base">
                                        <p:cTn id="31" dur="500" fill="hold"/>
                                        <p:tgtEl>
                                          <p:spTgt spid="3">
                                            <p:txEl>
                                              <p:pRg st="8" end="8"/>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3">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anim calcmode="lin" valueType="num">
                                      <p:cBhvr additive="base">
                                        <p:cTn id="37" dur="500" fill="hold"/>
                                        <p:tgtEl>
                                          <p:spTgt spid="3">
                                            <p:txEl>
                                              <p:pRg st="10" end="10"/>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3">
                                            <p:txEl>
                                              <p:pRg st="10" end="1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20000"/>
          </a:bodyPr>
          <a:lstStyle/>
          <a:p>
            <a:r>
              <a:rPr lang="en-US" dirty="0" smtClean="0"/>
              <a:t>DWR created a GIS Subcommittee  to develop standards</a:t>
            </a:r>
          </a:p>
          <a:p>
            <a:endParaRPr lang="en-US" dirty="0" smtClean="0"/>
          </a:p>
          <a:p>
            <a:r>
              <a:rPr lang="en-US" dirty="0" smtClean="0"/>
              <a:t>DWR lacks support tools to develop and refine standard symbology</a:t>
            </a:r>
          </a:p>
          <a:p>
            <a:endParaRPr lang="en-US" dirty="0" smtClean="0"/>
          </a:p>
          <a:p>
            <a:r>
              <a:rPr lang="en-US" dirty="0" smtClean="0"/>
              <a:t>The GeoVISTA center at Penn State is designing two tools that can help</a:t>
            </a:r>
          </a:p>
          <a:p>
            <a:pPr lvl="1"/>
            <a:r>
              <a:rPr lang="en-US" dirty="0" smtClean="0"/>
              <a:t>E-Symbology Portal - a set of web tools designed to help groups collaborate to develop and refine symbol standards</a:t>
            </a:r>
          </a:p>
          <a:p>
            <a:pPr lvl="1"/>
            <a:r>
              <a:rPr lang="en-US" dirty="0" smtClean="0"/>
              <a:t>Symbol Store - a web tool designed to help users search for, retrieve, and share their symbols</a:t>
            </a:r>
          </a:p>
          <a:p>
            <a:endParaRPr lang="en-US" dirty="0"/>
          </a:p>
          <a:p>
            <a:r>
              <a:rPr lang="en-US" dirty="0" smtClean="0"/>
              <a:t>The focus of this work is on the Symbol Store</a:t>
            </a:r>
          </a:p>
        </p:txBody>
      </p:sp>
      <p:sp>
        <p:nvSpPr>
          <p:cNvPr id="4" name="Title 1"/>
          <p:cNvSpPr txBox="1">
            <a:spLocks/>
          </p:cNvSpPr>
          <p:nvPr/>
        </p:nvSpPr>
        <p:spPr>
          <a:xfrm>
            <a:off x="457200" y="569212"/>
            <a:ext cx="8229600" cy="886120"/>
          </a:xfrm>
          <a:prstGeom prst="rect">
            <a:avLst/>
          </a:prstGeom>
        </p:spPr>
        <p:txBody>
          <a:bodyPr vert="horz" lIns="0" rIns="0" bIns="0" anchor="b">
            <a:normAutofit/>
          </a:bodyPr>
          <a:lstStyle/>
          <a:p>
            <a:pPr marL="0" marR="0" lvl="0" indent="0" algn="l" defTabSz="914400" rtl="0" eaLnBrk="1" fontAlgn="auto" latinLnBrk="0" hangingPunct="1">
              <a:lnSpc>
                <a:spcPct val="100000"/>
              </a:lnSpc>
              <a:spcBef>
                <a:spcPct val="0"/>
              </a:spcBef>
              <a:spcAft>
                <a:spcPts val="0"/>
              </a:spcAft>
              <a:buClrTx/>
              <a:buSzTx/>
              <a:buFont typeface="Wingdings" pitchFamily="2" charset="2"/>
              <a:buChar char="v"/>
              <a:tabLst/>
              <a:defRPr/>
            </a:pPr>
            <a:r>
              <a:rPr kumimoji="0" lang="en-US" sz="5000" b="0" i="0" u="none" strike="noStrike" kern="1200" cap="none" spc="0" normalizeH="0" baseline="0" noProof="0" dirty="0" smtClean="0">
                <a:ln>
                  <a:noFill/>
                </a:ln>
                <a:solidFill>
                  <a:schemeClr val="tx2"/>
                </a:solidFill>
                <a:effectLst/>
                <a:uLnTx/>
                <a:uFillTx/>
                <a:latin typeface="+mj-lt"/>
                <a:ea typeface="+mj-ea"/>
                <a:cs typeface="+mj-cs"/>
              </a:rPr>
              <a:t>Background</a:t>
            </a:r>
            <a:endParaRPr kumimoji="0" lang="en-US" sz="5000" b="0" i="0" u="none" strike="noStrike" kern="1200" cap="none" spc="0" normalizeH="0" baseline="0" noProof="0" dirty="0">
              <a:ln>
                <a:noFill/>
              </a:ln>
              <a:solidFill>
                <a:schemeClr val="tx2"/>
              </a:solidFill>
              <a:effectLst/>
              <a:uLnTx/>
              <a:uFillTx/>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 calcmode="lin" valueType="num">
                                      <p:cBhvr additive="base">
                                        <p:cTn id="37" dur="500" fill="hold"/>
                                        <p:tgtEl>
                                          <p:spTgt spid="3">
                                            <p:txEl>
                                              <p:pRg st="8" end="8"/>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3">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569212"/>
            <a:ext cx="8229600" cy="886120"/>
          </a:xfrm>
          <a:prstGeom prst="rect">
            <a:avLst/>
          </a:prstGeom>
        </p:spPr>
        <p:txBody>
          <a:bodyPr vert="horz" lIns="0" rIns="0" bIns="0" anchor="b">
            <a:normAutofit/>
          </a:bodyPr>
          <a:lstStyle/>
          <a:p>
            <a:pPr marL="0" marR="0" lvl="0" indent="0" algn="l" defTabSz="914400" rtl="0" eaLnBrk="1" fontAlgn="auto" latinLnBrk="0" hangingPunct="1">
              <a:lnSpc>
                <a:spcPct val="100000"/>
              </a:lnSpc>
              <a:spcBef>
                <a:spcPct val="0"/>
              </a:spcBef>
              <a:spcAft>
                <a:spcPts val="0"/>
              </a:spcAft>
              <a:buClrTx/>
              <a:buSzTx/>
              <a:buFont typeface="Wingdings" pitchFamily="2" charset="2"/>
              <a:buChar char="v"/>
              <a:tabLst/>
              <a:defRPr/>
            </a:pPr>
            <a:r>
              <a:rPr kumimoji="0" lang="en-US" sz="5000" b="0" i="0" u="none" strike="noStrike" kern="1200" cap="none" spc="0" normalizeH="0" baseline="0" noProof="0" dirty="0" smtClean="0">
                <a:ln>
                  <a:noFill/>
                </a:ln>
                <a:solidFill>
                  <a:schemeClr val="tx2"/>
                </a:solidFill>
                <a:effectLst/>
                <a:uLnTx/>
                <a:uFillTx/>
                <a:latin typeface="+mj-lt"/>
                <a:ea typeface="+mj-ea"/>
                <a:cs typeface="+mj-cs"/>
              </a:rPr>
              <a:t>Background</a:t>
            </a:r>
            <a:endParaRPr kumimoji="0" lang="en-US" sz="5000" b="0" i="0" u="none" strike="noStrike" kern="1200" cap="none" spc="0" normalizeH="0" baseline="0" noProof="0" dirty="0">
              <a:ln>
                <a:noFill/>
              </a:ln>
              <a:solidFill>
                <a:schemeClr val="tx2"/>
              </a:solidFill>
              <a:effectLst/>
              <a:uLnTx/>
              <a:uFillTx/>
              <a:latin typeface="+mj-lt"/>
              <a:ea typeface="+mj-ea"/>
              <a:cs typeface="+mj-cs"/>
            </a:endParaRPr>
          </a:p>
        </p:txBody>
      </p:sp>
      <p:pic>
        <p:nvPicPr>
          <p:cNvPr id="5" name="Picture 4"/>
          <p:cNvPicPr/>
          <p:nvPr/>
        </p:nvPicPr>
        <p:blipFill>
          <a:blip r:embed="rId3" cstate="print">
            <a:extLst>
              <a:ext uri="{28A0092B-C50C-407E-A947-70E740481C1C}">
                <a14:useLocalDpi xmlns="" xmlns:a14="http://schemas.microsoft.com/office/drawing/2010/main" val="0"/>
              </a:ext>
            </a:extLst>
          </a:blip>
          <a:stretch>
            <a:fillRect/>
          </a:stretch>
        </p:blipFill>
        <p:spPr>
          <a:xfrm>
            <a:off x="1600200" y="1576521"/>
            <a:ext cx="5943600" cy="4932680"/>
          </a:xfrm>
          <a:prstGeom prst="rect">
            <a:avLst/>
          </a:prstGeom>
          <a:ln w="12700">
            <a:solidFill>
              <a:schemeClr val="tx1"/>
            </a:solidFill>
          </a:ln>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660</TotalTime>
  <Words>1336</Words>
  <Application>Microsoft Office PowerPoint</Application>
  <PresentationFormat>On-screen Show (4:3)</PresentationFormat>
  <Paragraphs>197</Paragraphs>
  <Slides>19</Slides>
  <Notes>13</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Flow</vt:lpstr>
      <vt:lpstr>Using Web-Based Tools to Share Symbology:</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Sarah</dc:creator>
  <cp:lastModifiedBy>Sarah</cp:lastModifiedBy>
  <cp:revision>55</cp:revision>
  <dcterms:created xsi:type="dcterms:W3CDTF">2011-06-29T04:00:34Z</dcterms:created>
  <dcterms:modified xsi:type="dcterms:W3CDTF">2011-07-06T07:11:33Z</dcterms:modified>
</cp:coreProperties>
</file>