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6" r:id="rId4"/>
    <p:sldId id="258" r:id="rId5"/>
    <p:sldId id="259" r:id="rId6"/>
    <p:sldId id="267" r:id="rId7"/>
    <p:sldId id="276" r:id="rId8"/>
    <p:sldId id="268" r:id="rId9"/>
    <p:sldId id="269" r:id="rId10"/>
    <p:sldId id="277" r:id="rId11"/>
    <p:sldId id="270" r:id="rId12"/>
    <p:sldId id="278" r:id="rId13"/>
    <p:sldId id="271" r:id="rId14"/>
    <p:sldId id="281" r:id="rId15"/>
    <p:sldId id="290" r:id="rId16"/>
    <p:sldId id="272" r:id="rId17"/>
    <p:sldId id="282" r:id="rId18"/>
    <p:sldId id="289" r:id="rId19"/>
    <p:sldId id="279" r:id="rId20"/>
    <p:sldId id="284" r:id="rId21"/>
    <p:sldId id="283" r:id="rId22"/>
    <p:sldId id="285" r:id="rId23"/>
    <p:sldId id="286" r:id="rId24"/>
    <p:sldId id="288" r:id="rId25"/>
    <p:sldId id="287" r:id="rId26"/>
    <p:sldId id="296" r:id="rId27"/>
    <p:sldId id="297"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973" autoAdjust="0"/>
  </p:normalViewPr>
  <p:slideViewPr>
    <p:cSldViewPr snapToGrid="0">
      <p:cViewPr varScale="1">
        <p:scale>
          <a:sx n="83" d="100"/>
          <a:sy n="83" d="100"/>
        </p:scale>
        <p:origin x="1614"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B9E0B-CF86-4D4F-B77D-FCD53254342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4D07000-6D9E-42B7-BB25-92D064B26AF2}">
      <dgm:prSet/>
      <dgm:spPr/>
      <dgm:t>
        <a:bodyPr/>
        <a:lstStyle/>
        <a:p>
          <a:r>
            <a:rPr lang="en-US" dirty="0"/>
            <a:t>Purpose</a:t>
          </a:r>
        </a:p>
      </dgm:t>
    </dgm:pt>
    <dgm:pt modelId="{5D048EB8-0CD6-4B7F-B03D-3F937D27EBBE}" type="parTrans" cxnId="{F5E972C4-5B28-4A8B-8771-7327D9623849}">
      <dgm:prSet/>
      <dgm:spPr/>
      <dgm:t>
        <a:bodyPr/>
        <a:lstStyle/>
        <a:p>
          <a:endParaRPr lang="en-US"/>
        </a:p>
      </dgm:t>
    </dgm:pt>
    <dgm:pt modelId="{CF7A437D-F9A1-44E0-B038-F1CECA9337C8}" type="sibTrans" cxnId="{F5E972C4-5B28-4A8B-8771-7327D9623849}">
      <dgm:prSet/>
      <dgm:spPr/>
      <dgm:t>
        <a:bodyPr/>
        <a:lstStyle/>
        <a:p>
          <a:endParaRPr lang="en-US"/>
        </a:p>
      </dgm:t>
    </dgm:pt>
    <dgm:pt modelId="{06AD9CF2-533F-460D-AD31-66358035D767}">
      <dgm:prSet/>
      <dgm:spPr/>
      <dgm:t>
        <a:bodyPr/>
        <a:lstStyle/>
        <a:p>
          <a:r>
            <a:rPr lang="en-US" dirty="0"/>
            <a:t>Background</a:t>
          </a:r>
        </a:p>
      </dgm:t>
    </dgm:pt>
    <dgm:pt modelId="{44560E69-0163-4465-8AC2-E170349994A8}" type="parTrans" cxnId="{39398797-0311-4806-8445-9F1BD6A89494}">
      <dgm:prSet/>
      <dgm:spPr/>
      <dgm:t>
        <a:bodyPr/>
        <a:lstStyle/>
        <a:p>
          <a:endParaRPr lang="en-US"/>
        </a:p>
      </dgm:t>
    </dgm:pt>
    <dgm:pt modelId="{E9C08136-6AC7-45A8-8948-2B859BCAB7AA}" type="sibTrans" cxnId="{39398797-0311-4806-8445-9F1BD6A89494}">
      <dgm:prSet/>
      <dgm:spPr/>
      <dgm:t>
        <a:bodyPr/>
        <a:lstStyle/>
        <a:p>
          <a:endParaRPr lang="en-US"/>
        </a:p>
      </dgm:t>
    </dgm:pt>
    <dgm:pt modelId="{9B4AA680-05A6-491E-B8C0-31CABB0DA70C}">
      <dgm:prSet/>
      <dgm:spPr/>
      <dgm:t>
        <a:bodyPr/>
        <a:lstStyle/>
        <a:p>
          <a:r>
            <a:rPr lang="en-US" dirty="0"/>
            <a:t>Previous Research</a:t>
          </a:r>
        </a:p>
      </dgm:t>
    </dgm:pt>
    <dgm:pt modelId="{2395CF77-1B05-4A5F-BEA5-535D33F36C10}" type="parTrans" cxnId="{DFD0EFDD-7200-4FB0-8341-2C19180FA33D}">
      <dgm:prSet/>
      <dgm:spPr/>
      <dgm:t>
        <a:bodyPr/>
        <a:lstStyle/>
        <a:p>
          <a:endParaRPr lang="en-US"/>
        </a:p>
      </dgm:t>
    </dgm:pt>
    <dgm:pt modelId="{495656AF-AF2C-48ED-BDB7-297373F8DAAC}" type="sibTrans" cxnId="{DFD0EFDD-7200-4FB0-8341-2C19180FA33D}">
      <dgm:prSet/>
      <dgm:spPr/>
      <dgm:t>
        <a:bodyPr/>
        <a:lstStyle/>
        <a:p>
          <a:endParaRPr lang="en-US"/>
        </a:p>
      </dgm:t>
    </dgm:pt>
    <dgm:pt modelId="{0297F9CA-C2FF-4DB7-89A9-63D17B548829}">
      <dgm:prSet/>
      <dgm:spPr/>
      <dgm:t>
        <a:bodyPr/>
        <a:lstStyle/>
        <a:p>
          <a:r>
            <a:rPr lang="en-US" dirty="0"/>
            <a:t>Goals and Objectives</a:t>
          </a:r>
        </a:p>
      </dgm:t>
    </dgm:pt>
    <dgm:pt modelId="{868D09C0-AB2B-43BD-9D38-F1111FDCAF98}" type="parTrans" cxnId="{DEAF747A-FEE7-4DD2-A22E-672C993A5827}">
      <dgm:prSet/>
      <dgm:spPr/>
      <dgm:t>
        <a:bodyPr/>
        <a:lstStyle/>
        <a:p>
          <a:endParaRPr lang="en-US"/>
        </a:p>
      </dgm:t>
    </dgm:pt>
    <dgm:pt modelId="{D8D893A4-11F4-4F7A-933C-18E861AD96B8}" type="sibTrans" cxnId="{DEAF747A-FEE7-4DD2-A22E-672C993A5827}">
      <dgm:prSet/>
      <dgm:spPr/>
      <dgm:t>
        <a:bodyPr/>
        <a:lstStyle/>
        <a:p>
          <a:endParaRPr lang="en-US"/>
        </a:p>
      </dgm:t>
    </dgm:pt>
    <dgm:pt modelId="{1B3801E8-6B54-4A74-B627-BF69601AE742}">
      <dgm:prSet/>
      <dgm:spPr/>
      <dgm:t>
        <a:bodyPr/>
        <a:lstStyle/>
        <a:p>
          <a:r>
            <a:rPr lang="en-US" dirty="0"/>
            <a:t>Methodology</a:t>
          </a:r>
        </a:p>
      </dgm:t>
    </dgm:pt>
    <dgm:pt modelId="{0B6F8BAE-8F70-4762-AAE4-1563E052B45A}" type="parTrans" cxnId="{90C13F1C-2F4C-4BC0-B89B-C043A800F27D}">
      <dgm:prSet/>
      <dgm:spPr/>
      <dgm:t>
        <a:bodyPr/>
        <a:lstStyle/>
        <a:p>
          <a:endParaRPr lang="en-US"/>
        </a:p>
      </dgm:t>
    </dgm:pt>
    <dgm:pt modelId="{CA29AFA8-928D-4328-B457-E21CF94E9862}" type="sibTrans" cxnId="{90C13F1C-2F4C-4BC0-B89B-C043A800F27D}">
      <dgm:prSet/>
      <dgm:spPr/>
      <dgm:t>
        <a:bodyPr/>
        <a:lstStyle/>
        <a:p>
          <a:endParaRPr lang="en-US"/>
        </a:p>
      </dgm:t>
    </dgm:pt>
    <dgm:pt modelId="{7F70F770-8785-428C-902F-22784778FBDA}">
      <dgm:prSet/>
      <dgm:spPr/>
      <dgm:t>
        <a:bodyPr/>
        <a:lstStyle/>
        <a:p>
          <a:r>
            <a:rPr lang="en-US" dirty="0"/>
            <a:t>Anticipated Results</a:t>
          </a:r>
        </a:p>
      </dgm:t>
    </dgm:pt>
    <dgm:pt modelId="{5ABA1156-66CF-49EF-841B-A43BBFF0046E}" type="parTrans" cxnId="{1BD6976D-9FE1-4F67-82FC-A3828A73FE51}">
      <dgm:prSet/>
      <dgm:spPr/>
      <dgm:t>
        <a:bodyPr/>
        <a:lstStyle/>
        <a:p>
          <a:endParaRPr lang="en-US"/>
        </a:p>
      </dgm:t>
    </dgm:pt>
    <dgm:pt modelId="{FA9EEACE-85BB-450C-9187-2F719A00FDAE}" type="sibTrans" cxnId="{1BD6976D-9FE1-4F67-82FC-A3828A73FE51}">
      <dgm:prSet/>
      <dgm:spPr/>
      <dgm:t>
        <a:bodyPr/>
        <a:lstStyle/>
        <a:p>
          <a:endParaRPr lang="en-US"/>
        </a:p>
      </dgm:t>
    </dgm:pt>
    <dgm:pt modelId="{353974A0-6ABE-46A8-8204-60CCFA745397}">
      <dgm:prSet/>
      <dgm:spPr/>
      <dgm:t>
        <a:bodyPr/>
        <a:lstStyle/>
        <a:p>
          <a:r>
            <a:rPr lang="en-US" dirty="0"/>
            <a:t>Project Timeframe</a:t>
          </a:r>
        </a:p>
      </dgm:t>
    </dgm:pt>
    <dgm:pt modelId="{EE2D7ED9-E4CA-4FCC-AC5D-DFAC89114027}" type="parTrans" cxnId="{E9168431-4052-4AAB-8FC7-2C553B972C6D}">
      <dgm:prSet/>
      <dgm:spPr/>
      <dgm:t>
        <a:bodyPr/>
        <a:lstStyle/>
        <a:p>
          <a:endParaRPr lang="en-US"/>
        </a:p>
      </dgm:t>
    </dgm:pt>
    <dgm:pt modelId="{FC295691-84B7-43BF-BB09-90FF6EE4FEBB}" type="sibTrans" cxnId="{E9168431-4052-4AAB-8FC7-2C553B972C6D}">
      <dgm:prSet/>
      <dgm:spPr/>
      <dgm:t>
        <a:bodyPr/>
        <a:lstStyle/>
        <a:p>
          <a:endParaRPr lang="en-US"/>
        </a:p>
      </dgm:t>
    </dgm:pt>
    <dgm:pt modelId="{CBA76EE4-F756-4EE6-9C04-A9BBF64FFA17}">
      <dgm:prSet/>
      <dgm:spPr/>
      <dgm:t>
        <a:bodyPr/>
        <a:lstStyle/>
        <a:p>
          <a:r>
            <a:rPr lang="en-US" dirty="0"/>
            <a:t>Possible Presentation Venues</a:t>
          </a:r>
        </a:p>
      </dgm:t>
    </dgm:pt>
    <dgm:pt modelId="{D7F901FC-B89D-4DAF-8D29-5FD84AAA3A9A}" type="parTrans" cxnId="{384A7373-E40A-4809-BBE0-9FE48C6593CB}">
      <dgm:prSet/>
      <dgm:spPr/>
      <dgm:t>
        <a:bodyPr/>
        <a:lstStyle/>
        <a:p>
          <a:endParaRPr lang="en-US"/>
        </a:p>
      </dgm:t>
    </dgm:pt>
    <dgm:pt modelId="{D2D31ADE-2B8D-4107-877F-28F57AB3DA69}" type="sibTrans" cxnId="{384A7373-E40A-4809-BBE0-9FE48C6593CB}">
      <dgm:prSet/>
      <dgm:spPr/>
      <dgm:t>
        <a:bodyPr/>
        <a:lstStyle/>
        <a:p>
          <a:endParaRPr lang="en-US"/>
        </a:p>
      </dgm:t>
    </dgm:pt>
    <dgm:pt modelId="{D525500F-E440-487F-B9F8-28F7BCB5C587}">
      <dgm:prSet/>
      <dgm:spPr/>
      <dgm:t>
        <a:bodyPr/>
        <a:lstStyle/>
        <a:p>
          <a:r>
            <a:rPr lang="en-US" dirty="0"/>
            <a:t>References</a:t>
          </a:r>
        </a:p>
      </dgm:t>
    </dgm:pt>
    <dgm:pt modelId="{8675285A-573C-48FA-95BF-6438F4C2B3FA}" type="parTrans" cxnId="{0DA0741A-C395-4AD7-B8B8-6F042398510C}">
      <dgm:prSet/>
      <dgm:spPr/>
      <dgm:t>
        <a:bodyPr/>
        <a:lstStyle/>
        <a:p>
          <a:endParaRPr lang="en-US"/>
        </a:p>
      </dgm:t>
    </dgm:pt>
    <dgm:pt modelId="{5547D39D-C571-4F97-8758-4D5E9FFF2D42}" type="sibTrans" cxnId="{0DA0741A-C395-4AD7-B8B8-6F042398510C}">
      <dgm:prSet/>
      <dgm:spPr/>
      <dgm:t>
        <a:bodyPr/>
        <a:lstStyle/>
        <a:p>
          <a:endParaRPr lang="en-US"/>
        </a:p>
      </dgm:t>
    </dgm:pt>
    <dgm:pt modelId="{F6316280-FDEF-4220-8E24-61CA7D837BF7}" type="pres">
      <dgm:prSet presAssocID="{B0AB9E0B-CF86-4D4F-B77D-FCD53254342C}" presName="vert0" presStyleCnt="0">
        <dgm:presLayoutVars>
          <dgm:dir/>
          <dgm:animOne val="branch"/>
          <dgm:animLvl val="lvl"/>
        </dgm:presLayoutVars>
      </dgm:prSet>
      <dgm:spPr/>
    </dgm:pt>
    <dgm:pt modelId="{2E5BF7AA-0C6E-4D9B-A1D2-3F7DAF28A4F1}" type="pres">
      <dgm:prSet presAssocID="{A4D07000-6D9E-42B7-BB25-92D064B26AF2}" presName="thickLine" presStyleLbl="alignNode1" presStyleIdx="0" presStyleCnt="9"/>
      <dgm:spPr/>
    </dgm:pt>
    <dgm:pt modelId="{14CF288B-3C9E-417B-9D8A-05B9FA2ABE53}" type="pres">
      <dgm:prSet presAssocID="{A4D07000-6D9E-42B7-BB25-92D064B26AF2}" presName="horz1" presStyleCnt="0"/>
      <dgm:spPr/>
    </dgm:pt>
    <dgm:pt modelId="{0B0BAB07-FC3A-4B91-921B-092D5243A4E9}" type="pres">
      <dgm:prSet presAssocID="{A4D07000-6D9E-42B7-BB25-92D064B26AF2}" presName="tx1" presStyleLbl="revTx" presStyleIdx="0" presStyleCnt="9"/>
      <dgm:spPr/>
    </dgm:pt>
    <dgm:pt modelId="{3C383DEA-97CD-4604-9627-9DA4A8EE180F}" type="pres">
      <dgm:prSet presAssocID="{A4D07000-6D9E-42B7-BB25-92D064B26AF2}" presName="vert1" presStyleCnt="0"/>
      <dgm:spPr/>
    </dgm:pt>
    <dgm:pt modelId="{D0C461C6-860D-4F72-82E1-089B5E3C6B37}" type="pres">
      <dgm:prSet presAssocID="{06AD9CF2-533F-460D-AD31-66358035D767}" presName="thickLine" presStyleLbl="alignNode1" presStyleIdx="1" presStyleCnt="9"/>
      <dgm:spPr/>
    </dgm:pt>
    <dgm:pt modelId="{D0E88EB1-B7EF-4EE5-8220-AFC145CE5779}" type="pres">
      <dgm:prSet presAssocID="{06AD9CF2-533F-460D-AD31-66358035D767}" presName="horz1" presStyleCnt="0"/>
      <dgm:spPr/>
    </dgm:pt>
    <dgm:pt modelId="{7353AC45-3A82-456A-B4F8-FC20847179EB}" type="pres">
      <dgm:prSet presAssocID="{06AD9CF2-533F-460D-AD31-66358035D767}" presName="tx1" presStyleLbl="revTx" presStyleIdx="1" presStyleCnt="9"/>
      <dgm:spPr/>
    </dgm:pt>
    <dgm:pt modelId="{1B35C27D-2DA6-486C-B8EA-55F10813B8AD}" type="pres">
      <dgm:prSet presAssocID="{06AD9CF2-533F-460D-AD31-66358035D767}" presName="vert1" presStyleCnt="0"/>
      <dgm:spPr/>
    </dgm:pt>
    <dgm:pt modelId="{CFED1C56-831C-4083-AABC-81140595AB4C}" type="pres">
      <dgm:prSet presAssocID="{9B4AA680-05A6-491E-B8C0-31CABB0DA70C}" presName="thickLine" presStyleLbl="alignNode1" presStyleIdx="2" presStyleCnt="9"/>
      <dgm:spPr/>
    </dgm:pt>
    <dgm:pt modelId="{53CBAAD1-A986-48AD-B343-25F7D488B9BF}" type="pres">
      <dgm:prSet presAssocID="{9B4AA680-05A6-491E-B8C0-31CABB0DA70C}" presName="horz1" presStyleCnt="0"/>
      <dgm:spPr/>
    </dgm:pt>
    <dgm:pt modelId="{081EDC38-D8D3-4A6E-82FA-91838379358D}" type="pres">
      <dgm:prSet presAssocID="{9B4AA680-05A6-491E-B8C0-31CABB0DA70C}" presName="tx1" presStyleLbl="revTx" presStyleIdx="2" presStyleCnt="9"/>
      <dgm:spPr/>
    </dgm:pt>
    <dgm:pt modelId="{66CB3280-77CD-402F-863D-DED0234CB92C}" type="pres">
      <dgm:prSet presAssocID="{9B4AA680-05A6-491E-B8C0-31CABB0DA70C}" presName="vert1" presStyleCnt="0"/>
      <dgm:spPr/>
    </dgm:pt>
    <dgm:pt modelId="{A77D5942-6AD3-473E-916E-008F1EA3C134}" type="pres">
      <dgm:prSet presAssocID="{0297F9CA-C2FF-4DB7-89A9-63D17B548829}" presName="thickLine" presStyleLbl="alignNode1" presStyleIdx="3" presStyleCnt="9"/>
      <dgm:spPr/>
    </dgm:pt>
    <dgm:pt modelId="{27F34320-56E8-4890-A291-F71BC20C9AE2}" type="pres">
      <dgm:prSet presAssocID="{0297F9CA-C2FF-4DB7-89A9-63D17B548829}" presName="horz1" presStyleCnt="0"/>
      <dgm:spPr/>
    </dgm:pt>
    <dgm:pt modelId="{5068A688-946B-4979-B5D7-20717289A7A4}" type="pres">
      <dgm:prSet presAssocID="{0297F9CA-C2FF-4DB7-89A9-63D17B548829}" presName="tx1" presStyleLbl="revTx" presStyleIdx="3" presStyleCnt="9"/>
      <dgm:spPr/>
    </dgm:pt>
    <dgm:pt modelId="{BDA4E82B-C655-4C7B-9A48-D87DA233CDFC}" type="pres">
      <dgm:prSet presAssocID="{0297F9CA-C2FF-4DB7-89A9-63D17B548829}" presName="vert1" presStyleCnt="0"/>
      <dgm:spPr/>
    </dgm:pt>
    <dgm:pt modelId="{91985247-C612-4974-9B63-35775E8AAE98}" type="pres">
      <dgm:prSet presAssocID="{1B3801E8-6B54-4A74-B627-BF69601AE742}" presName="thickLine" presStyleLbl="alignNode1" presStyleIdx="4" presStyleCnt="9"/>
      <dgm:spPr/>
    </dgm:pt>
    <dgm:pt modelId="{48FE8D8A-7905-430F-AD51-7624B1E197C3}" type="pres">
      <dgm:prSet presAssocID="{1B3801E8-6B54-4A74-B627-BF69601AE742}" presName="horz1" presStyleCnt="0"/>
      <dgm:spPr/>
    </dgm:pt>
    <dgm:pt modelId="{70178928-137E-4C1F-83E4-F210C5E56428}" type="pres">
      <dgm:prSet presAssocID="{1B3801E8-6B54-4A74-B627-BF69601AE742}" presName="tx1" presStyleLbl="revTx" presStyleIdx="4" presStyleCnt="9"/>
      <dgm:spPr/>
    </dgm:pt>
    <dgm:pt modelId="{4AB05BD8-CA9F-4E9D-9630-A5AB32E2309C}" type="pres">
      <dgm:prSet presAssocID="{1B3801E8-6B54-4A74-B627-BF69601AE742}" presName="vert1" presStyleCnt="0"/>
      <dgm:spPr/>
    </dgm:pt>
    <dgm:pt modelId="{4A084B63-AE9D-4E86-B274-FF045CEB1875}" type="pres">
      <dgm:prSet presAssocID="{7F70F770-8785-428C-902F-22784778FBDA}" presName="thickLine" presStyleLbl="alignNode1" presStyleIdx="5" presStyleCnt="9"/>
      <dgm:spPr/>
    </dgm:pt>
    <dgm:pt modelId="{DBA35FA7-519E-460F-AEFC-85E4E78B171F}" type="pres">
      <dgm:prSet presAssocID="{7F70F770-8785-428C-902F-22784778FBDA}" presName="horz1" presStyleCnt="0"/>
      <dgm:spPr/>
    </dgm:pt>
    <dgm:pt modelId="{BA35CE2E-F017-4145-BB73-3D520B1429A9}" type="pres">
      <dgm:prSet presAssocID="{7F70F770-8785-428C-902F-22784778FBDA}" presName="tx1" presStyleLbl="revTx" presStyleIdx="5" presStyleCnt="9"/>
      <dgm:spPr/>
    </dgm:pt>
    <dgm:pt modelId="{7BDF3594-8471-4A4F-ADCD-8E1999977447}" type="pres">
      <dgm:prSet presAssocID="{7F70F770-8785-428C-902F-22784778FBDA}" presName="vert1" presStyleCnt="0"/>
      <dgm:spPr/>
    </dgm:pt>
    <dgm:pt modelId="{25832AD9-1B8B-4281-9EAA-DF098DBE8676}" type="pres">
      <dgm:prSet presAssocID="{353974A0-6ABE-46A8-8204-60CCFA745397}" presName="thickLine" presStyleLbl="alignNode1" presStyleIdx="6" presStyleCnt="9"/>
      <dgm:spPr/>
    </dgm:pt>
    <dgm:pt modelId="{8BA184D2-C2E1-48AD-9CC3-5D66F2977050}" type="pres">
      <dgm:prSet presAssocID="{353974A0-6ABE-46A8-8204-60CCFA745397}" presName="horz1" presStyleCnt="0"/>
      <dgm:spPr/>
    </dgm:pt>
    <dgm:pt modelId="{B2600C2F-4448-4C33-8EAE-F0808FDF6100}" type="pres">
      <dgm:prSet presAssocID="{353974A0-6ABE-46A8-8204-60CCFA745397}" presName="tx1" presStyleLbl="revTx" presStyleIdx="6" presStyleCnt="9"/>
      <dgm:spPr/>
    </dgm:pt>
    <dgm:pt modelId="{F8FF9C63-C2CD-4D2E-BF6F-49167BEB1775}" type="pres">
      <dgm:prSet presAssocID="{353974A0-6ABE-46A8-8204-60CCFA745397}" presName="vert1" presStyleCnt="0"/>
      <dgm:spPr/>
    </dgm:pt>
    <dgm:pt modelId="{5C8F1CEE-0F58-439F-91AE-13925B94B613}" type="pres">
      <dgm:prSet presAssocID="{CBA76EE4-F756-4EE6-9C04-A9BBF64FFA17}" presName="thickLine" presStyleLbl="alignNode1" presStyleIdx="7" presStyleCnt="9"/>
      <dgm:spPr/>
    </dgm:pt>
    <dgm:pt modelId="{43E13912-6CE1-4608-AA89-7F5413ECCB9D}" type="pres">
      <dgm:prSet presAssocID="{CBA76EE4-F756-4EE6-9C04-A9BBF64FFA17}" presName="horz1" presStyleCnt="0"/>
      <dgm:spPr/>
    </dgm:pt>
    <dgm:pt modelId="{7FB0471E-31BA-4BDF-AAEA-8C4E8CEE2350}" type="pres">
      <dgm:prSet presAssocID="{CBA76EE4-F756-4EE6-9C04-A9BBF64FFA17}" presName="tx1" presStyleLbl="revTx" presStyleIdx="7" presStyleCnt="9"/>
      <dgm:spPr/>
    </dgm:pt>
    <dgm:pt modelId="{BCC8D91F-0FF7-46E3-B369-209B75747D0F}" type="pres">
      <dgm:prSet presAssocID="{CBA76EE4-F756-4EE6-9C04-A9BBF64FFA17}" presName="vert1" presStyleCnt="0"/>
      <dgm:spPr/>
    </dgm:pt>
    <dgm:pt modelId="{5EA7ADD8-45D8-4957-B6F3-2A60FB5FBC6E}" type="pres">
      <dgm:prSet presAssocID="{D525500F-E440-487F-B9F8-28F7BCB5C587}" presName="thickLine" presStyleLbl="alignNode1" presStyleIdx="8" presStyleCnt="9"/>
      <dgm:spPr/>
    </dgm:pt>
    <dgm:pt modelId="{2D6C4113-D7BC-46FC-9449-39B575B8FAB8}" type="pres">
      <dgm:prSet presAssocID="{D525500F-E440-487F-B9F8-28F7BCB5C587}" presName="horz1" presStyleCnt="0"/>
      <dgm:spPr/>
    </dgm:pt>
    <dgm:pt modelId="{224AAB06-E3B0-4E52-9740-1BDBC5B9AE72}" type="pres">
      <dgm:prSet presAssocID="{D525500F-E440-487F-B9F8-28F7BCB5C587}" presName="tx1" presStyleLbl="revTx" presStyleIdx="8" presStyleCnt="9"/>
      <dgm:spPr/>
    </dgm:pt>
    <dgm:pt modelId="{22BB6C76-C759-4E24-B003-466E841AC8ED}" type="pres">
      <dgm:prSet presAssocID="{D525500F-E440-487F-B9F8-28F7BCB5C587}" presName="vert1" presStyleCnt="0"/>
      <dgm:spPr/>
    </dgm:pt>
  </dgm:ptLst>
  <dgm:cxnLst>
    <dgm:cxn modelId="{0DA0741A-C395-4AD7-B8B8-6F042398510C}" srcId="{B0AB9E0B-CF86-4D4F-B77D-FCD53254342C}" destId="{D525500F-E440-487F-B9F8-28F7BCB5C587}" srcOrd="8" destOrd="0" parTransId="{8675285A-573C-48FA-95BF-6438F4C2B3FA}" sibTransId="{5547D39D-C571-4F97-8758-4D5E9FFF2D42}"/>
    <dgm:cxn modelId="{90C13F1C-2F4C-4BC0-B89B-C043A800F27D}" srcId="{B0AB9E0B-CF86-4D4F-B77D-FCD53254342C}" destId="{1B3801E8-6B54-4A74-B627-BF69601AE742}" srcOrd="4" destOrd="0" parTransId="{0B6F8BAE-8F70-4762-AAE4-1563E052B45A}" sibTransId="{CA29AFA8-928D-4328-B457-E21CF94E9862}"/>
    <dgm:cxn modelId="{01365520-15DE-4DD3-81C0-7B38F4207D85}" type="presOf" srcId="{D525500F-E440-487F-B9F8-28F7BCB5C587}" destId="{224AAB06-E3B0-4E52-9740-1BDBC5B9AE72}" srcOrd="0" destOrd="0" presId="urn:microsoft.com/office/officeart/2008/layout/LinedList"/>
    <dgm:cxn modelId="{E9168431-4052-4AAB-8FC7-2C553B972C6D}" srcId="{B0AB9E0B-CF86-4D4F-B77D-FCD53254342C}" destId="{353974A0-6ABE-46A8-8204-60CCFA745397}" srcOrd="6" destOrd="0" parTransId="{EE2D7ED9-E4CA-4FCC-AC5D-DFAC89114027}" sibTransId="{FC295691-84B7-43BF-BB09-90FF6EE4FEBB}"/>
    <dgm:cxn modelId="{6A6F553C-A4DA-4D27-91F3-8E55D0DD6594}" type="presOf" srcId="{06AD9CF2-533F-460D-AD31-66358035D767}" destId="{7353AC45-3A82-456A-B4F8-FC20847179EB}" srcOrd="0" destOrd="0" presId="urn:microsoft.com/office/officeart/2008/layout/LinedList"/>
    <dgm:cxn modelId="{BCA72765-D0C9-4A19-A97D-3B22026D3212}" type="presOf" srcId="{7F70F770-8785-428C-902F-22784778FBDA}" destId="{BA35CE2E-F017-4145-BB73-3D520B1429A9}" srcOrd="0" destOrd="0" presId="urn:microsoft.com/office/officeart/2008/layout/LinedList"/>
    <dgm:cxn modelId="{1BD6976D-9FE1-4F67-82FC-A3828A73FE51}" srcId="{B0AB9E0B-CF86-4D4F-B77D-FCD53254342C}" destId="{7F70F770-8785-428C-902F-22784778FBDA}" srcOrd="5" destOrd="0" parTransId="{5ABA1156-66CF-49EF-841B-A43BBFF0046E}" sibTransId="{FA9EEACE-85BB-450C-9187-2F719A00FDAE}"/>
    <dgm:cxn modelId="{2578764F-2435-40CE-9A5F-F2BA2501F23A}" type="presOf" srcId="{9B4AA680-05A6-491E-B8C0-31CABB0DA70C}" destId="{081EDC38-D8D3-4A6E-82FA-91838379358D}" srcOrd="0" destOrd="0" presId="urn:microsoft.com/office/officeart/2008/layout/LinedList"/>
    <dgm:cxn modelId="{384A7373-E40A-4809-BBE0-9FE48C6593CB}" srcId="{B0AB9E0B-CF86-4D4F-B77D-FCD53254342C}" destId="{CBA76EE4-F756-4EE6-9C04-A9BBF64FFA17}" srcOrd="7" destOrd="0" parTransId="{D7F901FC-B89D-4DAF-8D29-5FD84AAA3A9A}" sibTransId="{D2D31ADE-2B8D-4107-877F-28F57AB3DA69}"/>
    <dgm:cxn modelId="{DEAF747A-FEE7-4DD2-A22E-672C993A5827}" srcId="{B0AB9E0B-CF86-4D4F-B77D-FCD53254342C}" destId="{0297F9CA-C2FF-4DB7-89A9-63D17B548829}" srcOrd="3" destOrd="0" parTransId="{868D09C0-AB2B-43BD-9D38-F1111FDCAF98}" sibTransId="{D8D893A4-11F4-4F7A-933C-18E861AD96B8}"/>
    <dgm:cxn modelId="{89296687-2699-485B-8A53-C2093746460D}" type="presOf" srcId="{B0AB9E0B-CF86-4D4F-B77D-FCD53254342C}" destId="{F6316280-FDEF-4220-8E24-61CA7D837BF7}" srcOrd="0" destOrd="0" presId="urn:microsoft.com/office/officeart/2008/layout/LinedList"/>
    <dgm:cxn modelId="{39398797-0311-4806-8445-9F1BD6A89494}" srcId="{B0AB9E0B-CF86-4D4F-B77D-FCD53254342C}" destId="{06AD9CF2-533F-460D-AD31-66358035D767}" srcOrd="1" destOrd="0" parTransId="{44560E69-0163-4465-8AC2-E170349994A8}" sibTransId="{E9C08136-6AC7-45A8-8948-2B859BCAB7AA}"/>
    <dgm:cxn modelId="{E3E0C2A5-518C-4507-86CC-417D1C93F099}" type="presOf" srcId="{CBA76EE4-F756-4EE6-9C04-A9BBF64FFA17}" destId="{7FB0471E-31BA-4BDF-AAEA-8C4E8CEE2350}" srcOrd="0" destOrd="0" presId="urn:microsoft.com/office/officeart/2008/layout/LinedList"/>
    <dgm:cxn modelId="{F5E972C4-5B28-4A8B-8771-7327D9623849}" srcId="{B0AB9E0B-CF86-4D4F-B77D-FCD53254342C}" destId="{A4D07000-6D9E-42B7-BB25-92D064B26AF2}" srcOrd="0" destOrd="0" parTransId="{5D048EB8-0CD6-4B7F-B03D-3F937D27EBBE}" sibTransId="{CF7A437D-F9A1-44E0-B038-F1CECA9337C8}"/>
    <dgm:cxn modelId="{3E852AD5-32BB-4857-959E-D9C4F50A0BD6}" type="presOf" srcId="{353974A0-6ABE-46A8-8204-60CCFA745397}" destId="{B2600C2F-4448-4C33-8EAE-F0808FDF6100}" srcOrd="0" destOrd="0" presId="urn:microsoft.com/office/officeart/2008/layout/LinedList"/>
    <dgm:cxn modelId="{DFD0EFDD-7200-4FB0-8341-2C19180FA33D}" srcId="{B0AB9E0B-CF86-4D4F-B77D-FCD53254342C}" destId="{9B4AA680-05A6-491E-B8C0-31CABB0DA70C}" srcOrd="2" destOrd="0" parTransId="{2395CF77-1B05-4A5F-BEA5-535D33F36C10}" sibTransId="{495656AF-AF2C-48ED-BDB7-297373F8DAAC}"/>
    <dgm:cxn modelId="{9189BCE0-D1BA-4B40-917E-B64F7DBCC00E}" type="presOf" srcId="{A4D07000-6D9E-42B7-BB25-92D064B26AF2}" destId="{0B0BAB07-FC3A-4B91-921B-092D5243A4E9}" srcOrd="0" destOrd="0" presId="urn:microsoft.com/office/officeart/2008/layout/LinedList"/>
    <dgm:cxn modelId="{1A8903EB-2A03-4FCB-A23D-40675C62F8B4}" type="presOf" srcId="{0297F9CA-C2FF-4DB7-89A9-63D17B548829}" destId="{5068A688-946B-4979-B5D7-20717289A7A4}" srcOrd="0" destOrd="0" presId="urn:microsoft.com/office/officeart/2008/layout/LinedList"/>
    <dgm:cxn modelId="{B71390EF-A060-4BB9-9A62-CCD50973452E}" type="presOf" srcId="{1B3801E8-6B54-4A74-B627-BF69601AE742}" destId="{70178928-137E-4C1F-83E4-F210C5E56428}" srcOrd="0" destOrd="0" presId="urn:microsoft.com/office/officeart/2008/layout/LinedList"/>
    <dgm:cxn modelId="{F795D2A6-3B9A-48F1-9A4F-FE9513FCA114}" type="presParOf" srcId="{F6316280-FDEF-4220-8E24-61CA7D837BF7}" destId="{2E5BF7AA-0C6E-4D9B-A1D2-3F7DAF28A4F1}" srcOrd="0" destOrd="0" presId="urn:microsoft.com/office/officeart/2008/layout/LinedList"/>
    <dgm:cxn modelId="{0C2AEAC2-B683-4C44-83E5-5E1B197100AF}" type="presParOf" srcId="{F6316280-FDEF-4220-8E24-61CA7D837BF7}" destId="{14CF288B-3C9E-417B-9D8A-05B9FA2ABE53}" srcOrd="1" destOrd="0" presId="urn:microsoft.com/office/officeart/2008/layout/LinedList"/>
    <dgm:cxn modelId="{57283728-2B52-4678-858E-AC704448C608}" type="presParOf" srcId="{14CF288B-3C9E-417B-9D8A-05B9FA2ABE53}" destId="{0B0BAB07-FC3A-4B91-921B-092D5243A4E9}" srcOrd="0" destOrd="0" presId="urn:microsoft.com/office/officeart/2008/layout/LinedList"/>
    <dgm:cxn modelId="{23367A20-1CA3-4755-82D3-41C002FE0654}" type="presParOf" srcId="{14CF288B-3C9E-417B-9D8A-05B9FA2ABE53}" destId="{3C383DEA-97CD-4604-9627-9DA4A8EE180F}" srcOrd="1" destOrd="0" presId="urn:microsoft.com/office/officeart/2008/layout/LinedList"/>
    <dgm:cxn modelId="{A7C523B7-A768-417D-8180-008C389ADD26}" type="presParOf" srcId="{F6316280-FDEF-4220-8E24-61CA7D837BF7}" destId="{D0C461C6-860D-4F72-82E1-089B5E3C6B37}" srcOrd="2" destOrd="0" presId="urn:microsoft.com/office/officeart/2008/layout/LinedList"/>
    <dgm:cxn modelId="{082ECDBF-D0EE-490E-A9B0-E1BDCFFA7A62}" type="presParOf" srcId="{F6316280-FDEF-4220-8E24-61CA7D837BF7}" destId="{D0E88EB1-B7EF-4EE5-8220-AFC145CE5779}" srcOrd="3" destOrd="0" presId="urn:microsoft.com/office/officeart/2008/layout/LinedList"/>
    <dgm:cxn modelId="{2E952C85-4091-4F8A-B623-6069062A76BE}" type="presParOf" srcId="{D0E88EB1-B7EF-4EE5-8220-AFC145CE5779}" destId="{7353AC45-3A82-456A-B4F8-FC20847179EB}" srcOrd="0" destOrd="0" presId="urn:microsoft.com/office/officeart/2008/layout/LinedList"/>
    <dgm:cxn modelId="{D26D58BA-A4A5-4A53-BAD9-0D382E40B2B3}" type="presParOf" srcId="{D0E88EB1-B7EF-4EE5-8220-AFC145CE5779}" destId="{1B35C27D-2DA6-486C-B8EA-55F10813B8AD}" srcOrd="1" destOrd="0" presId="urn:microsoft.com/office/officeart/2008/layout/LinedList"/>
    <dgm:cxn modelId="{98A9698C-9239-4259-81CB-E61A5BA2A46D}" type="presParOf" srcId="{F6316280-FDEF-4220-8E24-61CA7D837BF7}" destId="{CFED1C56-831C-4083-AABC-81140595AB4C}" srcOrd="4" destOrd="0" presId="urn:microsoft.com/office/officeart/2008/layout/LinedList"/>
    <dgm:cxn modelId="{5D0563DC-F21D-4FAB-883B-B34491DFDE3F}" type="presParOf" srcId="{F6316280-FDEF-4220-8E24-61CA7D837BF7}" destId="{53CBAAD1-A986-48AD-B343-25F7D488B9BF}" srcOrd="5" destOrd="0" presId="urn:microsoft.com/office/officeart/2008/layout/LinedList"/>
    <dgm:cxn modelId="{D5EE6933-3E59-4411-B9E8-FBE129D48829}" type="presParOf" srcId="{53CBAAD1-A986-48AD-B343-25F7D488B9BF}" destId="{081EDC38-D8D3-4A6E-82FA-91838379358D}" srcOrd="0" destOrd="0" presId="urn:microsoft.com/office/officeart/2008/layout/LinedList"/>
    <dgm:cxn modelId="{6B4D22EA-39D0-4B41-909E-CDDB82A30DD0}" type="presParOf" srcId="{53CBAAD1-A986-48AD-B343-25F7D488B9BF}" destId="{66CB3280-77CD-402F-863D-DED0234CB92C}" srcOrd="1" destOrd="0" presId="urn:microsoft.com/office/officeart/2008/layout/LinedList"/>
    <dgm:cxn modelId="{DC095CBE-9B02-4378-BADB-14A71749DAB4}" type="presParOf" srcId="{F6316280-FDEF-4220-8E24-61CA7D837BF7}" destId="{A77D5942-6AD3-473E-916E-008F1EA3C134}" srcOrd="6" destOrd="0" presId="urn:microsoft.com/office/officeart/2008/layout/LinedList"/>
    <dgm:cxn modelId="{D38E9788-87E5-4056-8432-B312E2A1DDFD}" type="presParOf" srcId="{F6316280-FDEF-4220-8E24-61CA7D837BF7}" destId="{27F34320-56E8-4890-A291-F71BC20C9AE2}" srcOrd="7" destOrd="0" presId="urn:microsoft.com/office/officeart/2008/layout/LinedList"/>
    <dgm:cxn modelId="{C25D7CF4-E5F8-4356-8256-1A6E31F027E8}" type="presParOf" srcId="{27F34320-56E8-4890-A291-F71BC20C9AE2}" destId="{5068A688-946B-4979-B5D7-20717289A7A4}" srcOrd="0" destOrd="0" presId="urn:microsoft.com/office/officeart/2008/layout/LinedList"/>
    <dgm:cxn modelId="{09D5B65A-6B8D-48AF-B874-35F0CCBB7525}" type="presParOf" srcId="{27F34320-56E8-4890-A291-F71BC20C9AE2}" destId="{BDA4E82B-C655-4C7B-9A48-D87DA233CDFC}" srcOrd="1" destOrd="0" presId="urn:microsoft.com/office/officeart/2008/layout/LinedList"/>
    <dgm:cxn modelId="{7EA6656F-4DDE-4BD8-BBD6-BF5FCCFC6A8E}" type="presParOf" srcId="{F6316280-FDEF-4220-8E24-61CA7D837BF7}" destId="{91985247-C612-4974-9B63-35775E8AAE98}" srcOrd="8" destOrd="0" presId="urn:microsoft.com/office/officeart/2008/layout/LinedList"/>
    <dgm:cxn modelId="{060D79DE-9FA9-48B2-A5F1-A793CC938554}" type="presParOf" srcId="{F6316280-FDEF-4220-8E24-61CA7D837BF7}" destId="{48FE8D8A-7905-430F-AD51-7624B1E197C3}" srcOrd="9" destOrd="0" presId="urn:microsoft.com/office/officeart/2008/layout/LinedList"/>
    <dgm:cxn modelId="{A083AF43-4E32-4AF1-B2B5-9E01A576CD99}" type="presParOf" srcId="{48FE8D8A-7905-430F-AD51-7624B1E197C3}" destId="{70178928-137E-4C1F-83E4-F210C5E56428}" srcOrd="0" destOrd="0" presId="urn:microsoft.com/office/officeart/2008/layout/LinedList"/>
    <dgm:cxn modelId="{97E40996-34D7-4450-81C2-8001767D8AA0}" type="presParOf" srcId="{48FE8D8A-7905-430F-AD51-7624B1E197C3}" destId="{4AB05BD8-CA9F-4E9D-9630-A5AB32E2309C}" srcOrd="1" destOrd="0" presId="urn:microsoft.com/office/officeart/2008/layout/LinedList"/>
    <dgm:cxn modelId="{D9E8E61D-05D3-4547-8DF3-DF07B2AB84F2}" type="presParOf" srcId="{F6316280-FDEF-4220-8E24-61CA7D837BF7}" destId="{4A084B63-AE9D-4E86-B274-FF045CEB1875}" srcOrd="10" destOrd="0" presId="urn:microsoft.com/office/officeart/2008/layout/LinedList"/>
    <dgm:cxn modelId="{5420AFBB-E345-47EB-BBB4-DBC9661B8E46}" type="presParOf" srcId="{F6316280-FDEF-4220-8E24-61CA7D837BF7}" destId="{DBA35FA7-519E-460F-AEFC-85E4E78B171F}" srcOrd="11" destOrd="0" presId="urn:microsoft.com/office/officeart/2008/layout/LinedList"/>
    <dgm:cxn modelId="{CB62BD88-61A3-4544-B29B-7CB4C4F644BB}" type="presParOf" srcId="{DBA35FA7-519E-460F-AEFC-85E4E78B171F}" destId="{BA35CE2E-F017-4145-BB73-3D520B1429A9}" srcOrd="0" destOrd="0" presId="urn:microsoft.com/office/officeart/2008/layout/LinedList"/>
    <dgm:cxn modelId="{627AAB47-0724-4978-86E8-5403407A85E8}" type="presParOf" srcId="{DBA35FA7-519E-460F-AEFC-85E4E78B171F}" destId="{7BDF3594-8471-4A4F-ADCD-8E1999977447}" srcOrd="1" destOrd="0" presId="urn:microsoft.com/office/officeart/2008/layout/LinedList"/>
    <dgm:cxn modelId="{1B3ACD49-1175-429D-B7DC-CDB4FC4FB255}" type="presParOf" srcId="{F6316280-FDEF-4220-8E24-61CA7D837BF7}" destId="{25832AD9-1B8B-4281-9EAA-DF098DBE8676}" srcOrd="12" destOrd="0" presId="urn:microsoft.com/office/officeart/2008/layout/LinedList"/>
    <dgm:cxn modelId="{4CC844C4-29A0-4C7E-BC93-866CB7EA40C6}" type="presParOf" srcId="{F6316280-FDEF-4220-8E24-61CA7D837BF7}" destId="{8BA184D2-C2E1-48AD-9CC3-5D66F2977050}" srcOrd="13" destOrd="0" presId="urn:microsoft.com/office/officeart/2008/layout/LinedList"/>
    <dgm:cxn modelId="{BDEBEFFC-FB49-4B62-A4FC-7F1C62001AF9}" type="presParOf" srcId="{8BA184D2-C2E1-48AD-9CC3-5D66F2977050}" destId="{B2600C2F-4448-4C33-8EAE-F0808FDF6100}" srcOrd="0" destOrd="0" presId="urn:microsoft.com/office/officeart/2008/layout/LinedList"/>
    <dgm:cxn modelId="{B2FAC73F-D59D-4E22-AF3B-CF575B769EC6}" type="presParOf" srcId="{8BA184D2-C2E1-48AD-9CC3-5D66F2977050}" destId="{F8FF9C63-C2CD-4D2E-BF6F-49167BEB1775}" srcOrd="1" destOrd="0" presId="urn:microsoft.com/office/officeart/2008/layout/LinedList"/>
    <dgm:cxn modelId="{1D7ED387-2577-470B-B106-B8979522FA37}" type="presParOf" srcId="{F6316280-FDEF-4220-8E24-61CA7D837BF7}" destId="{5C8F1CEE-0F58-439F-91AE-13925B94B613}" srcOrd="14" destOrd="0" presId="urn:microsoft.com/office/officeart/2008/layout/LinedList"/>
    <dgm:cxn modelId="{49189CFF-A2F9-47DA-A431-045747F594F3}" type="presParOf" srcId="{F6316280-FDEF-4220-8E24-61CA7D837BF7}" destId="{43E13912-6CE1-4608-AA89-7F5413ECCB9D}" srcOrd="15" destOrd="0" presId="urn:microsoft.com/office/officeart/2008/layout/LinedList"/>
    <dgm:cxn modelId="{9402E562-B831-4689-9F27-F6D79245A369}" type="presParOf" srcId="{43E13912-6CE1-4608-AA89-7F5413ECCB9D}" destId="{7FB0471E-31BA-4BDF-AAEA-8C4E8CEE2350}" srcOrd="0" destOrd="0" presId="urn:microsoft.com/office/officeart/2008/layout/LinedList"/>
    <dgm:cxn modelId="{88F0A1F6-53C1-41C7-B21C-46CEF451AC51}" type="presParOf" srcId="{43E13912-6CE1-4608-AA89-7F5413ECCB9D}" destId="{BCC8D91F-0FF7-46E3-B369-209B75747D0F}" srcOrd="1" destOrd="0" presId="urn:microsoft.com/office/officeart/2008/layout/LinedList"/>
    <dgm:cxn modelId="{4C3D29DB-8FAA-40A5-B7E8-B84BAE29FBB1}" type="presParOf" srcId="{F6316280-FDEF-4220-8E24-61CA7D837BF7}" destId="{5EA7ADD8-45D8-4957-B6F3-2A60FB5FBC6E}" srcOrd="16" destOrd="0" presId="urn:microsoft.com/office/officeart/2008/layout/LinedList"/>
    <dgm:cxn modelId="{438301A9-7813-4FDA-B5A5-C2475B44351A}" type="presParOf" srcId="{F6316280-FDEF-4220-8E24-61CA7D837BF7}" destId="{2D6C4113-D7BC-46FC-9449-39B575B8FAB8}" srcOrd="17" destOrd="0" presId="urn:microsoft.com/office/officeart/2008/layout/LinedList"/>
    <dgm:cxn modelId="{F5271F57-1686-4AEB-BB40-B3C33E1BED82}" type="presParOf" srcId="{2D6C4113-D7BC-46FC-9449-39B575B8FAB8}" destId="{224AAB06-E3B0-4E52-9740-1BDBC5B9AE72}" srcOrd="0" destOrd="0" presId="urn:microsoft.com/office/officeart/2008/layout/LinedList"/>
    <dgm:cxn modelId="{9CA88509-A4F9-4D07-ACA2-8A245CAEF98B}" type="presParOf" srcId="{2D6C4113-D7BC-46FC-9449-39B575B8FAB8}" destId="{22BB6C76-C759-4E24-B003-466E841AC8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D9EAA-89AF-4587-BB78-736918604B26}"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CDCF3F00-2DD2-4077-9FF5-A43EDB8FDDDD}">
      <dgm:prSet/>
      <dgm:spPr/>
      <dgm:t>
        <a:bodyPr/>
        <a:lstStyle/>
        <a:p>
          <a:r>
            <a:rPr lang="en-US" dirty="0"/>
            <a:t>Find</a:t>
          </a:r>
        </a:p>
      </dgm:t>
    </dgm:pt>
    <dgm:pt modelId="{359320AC-07CF-422B-8DCC-0D54697D678B}" type="parTrans" cxnId="{F390E762-C7D1-4973-81B5-D18176C0399A}">
      <dgm:prSet/>
      <dgm:spPr/>
      <dgm:t>
        <a:bodyPr/>
        <a:lstStyle/>
        <a:p>
          <a:endParaRPr lang="en-US"/>
        </a:p>
      </dgm:t>
    </dgm:pt>
    <dgm:pt modelId="{BC2AB656-E83A-4AF9-8977-4123245BA2B3}" type="sibTrans" cxnId="{F390E762-C7D1-4973-81B5-D18176C0399A}">
      <dgm:prSet/>
      <dgm:spPr/>
      <dgm:t>
        <a:bodyPr/>
        <a:lstStyle/>
        <a:p>
          <a:endParaRPr lang="en-US"/>
        </a:p>
      </dgm:t>
    </dgm:pt>
    <dgm:pt modelId="{9103FA7F-028D-4572-BD61-2CADA416900A}">
      <dgm:prSet/>
      <dgm:spPr/>
      <dgm:t>
        <a:bodyPr/>
        <a:lstStyle/>
        <a:p>
          <a:r>
            <a:rPr lang="en-US" dirty="0"/>
            <a:t>Find the “best” possible flood mitigation technique for the study area</a:t>
          </a:r>
        </a:p>
      </dgm:t>
    </dgm:pt>
    <dgm:pt modelId="{61C8A0BD-1991-4493-976A-C23986653165}" type="parTrans" cxnId="{A6CD9F0D-FB38-420A-B2D6-2B2CF973E043}">
      <dgm:prSet/>
      <dgm:spPr/>
      <dgm:t>
        <a:bodyPr/>
        <a:lstStyle/>
        <a:p>
          <a:endParaRPr lang="en-US"/>
        </a:p>
      </dgm:t>
    </dgm:pt>
    <dgm:pt modelId="{36650819-7918-4522-A52E-F3BC397A8FE9}" type="sibTrans" cxnId="{A6CD9F0D-FB38-420A-B2D6-2B2CF973E043}">
      <dgm:prSet/>
      <dgm:spPr/>
      <dgm:t>
        <a:bodyPr/>
        <a:lstStyle/>
        <a:p>
          <a:endParaRPr lang="en-US"/>
        </a:p>
      </dgm:t>
    </dgm:pt>
    <dgm:pt modelId="{726F8507-A2F0-4142-972F-7D75AC3EB0A9}">
      <dgm:prSet/>
      <dgm:spPr/>
      <dgm:t>
        <a:bodyPr/>
        <a:lstStyle/>
        <a:p>
          <a:r>
            <a:rPr lang="en-US" dirty="0"/>
            <a:t>Analyze</a:t>
          </a:r>
        </a:p>
      </dgm:t>
    </dgm:pt>
    <dgm:pt modelId="{525F57B5-F9B8-46D6-8EDA-C1A87820DCC9}" type="parTrans" cxnId="{3AE803F2-1A86-4C60-AD83-BBD885BD4E94}">
      <dgm:prSet/>
      <dgm:spPr/>
      <dgm:t>
        <a:bodyPr/>
        <a:lstStyle/>
        <a:p>
          <a:endParaRPr lang="en-US"/>
        </a:p>
      </dgm:t>
    </dgm:pt>
    <dgm:pt modelId="{7AA29A2C-1F92-4886-9DE9-1FA393F5EED1}" type="sibTrans" cxnId="{3AE803F2-1A86-4C60-AD83-BBD885BD4E94}">
      <dgm:prSet/>
      <dgm:spPr/>
      <dgm:t>
        <a:bodyPr/>
        <a:lstStyle/>
        <a:p>
          <a:endParaRPr lang="en-US"/>
        </a:p>
      </dgm:t>
    </dgm:pt>
    <dgm:pt modelId="{F25BADAF-3771-4750-8F83-F776BD6EC51D}">
      <dgm:prSet/>
      <dgm:spPr/>
      <dgm:t>
        <a:bodyPr/>
        <a:lstStyle/>
        <a:p>
          <a:r>
            <a:rPr lang="en-US" dirty="0"/>
            <a:t>Analyze the before and after flood risk of the flood mitigation technique of the study area </a:t>
          </a:r>
        </a:p>
      </dgm:t>
    </dgm:pt>
    <dgm:pt modelId="{6CCD87A1-FD63-4E84-8F01-6038DB781FB5}" type="parTrans" cxnId="{84EBBCE8-4921-406B-B446-D4D7D5A6DD8A}">
      <dgm:prSet/>
      <dgm:spPr/>
      <dgm:t>
        <a:bodyPr/>
        <a:lstStyle/>
        <a:p>
          <a:endParaRPr lang="en-US"/>
        </a:p>
      </dgm:t>
    </dgm:pt>
    <dgm:pt modelId="{BDC1F9AB-DD73-416E-A5CA-509F3882169C}" type="sibTrans" cxnId="{84EBBCE8-4921-406B-B446-D4D7D5A6DD8A}">
      <dgm:prSet/>
      <dgm:spPr/>
      <dgm:t>
        <a:bodyPr/>
        <a:lstStyle/>
        <a:p>
          <a:endParaRPr lang="en-US"/>
        </a:p>
      </dgm:t>
    </dgm:pt>
    <dgm:pt modelId="{BE08A897-DAF9-422F-9FB6-E2061320866B}">
      <dgm:prSet/>
      <dgm:spPr/>
      <dgm:t>
        <a:bodyPr/>
        <a:lstStyle/>
        <a:p>
          <a:r>
            <a:rPr lang="en-US" dirty="0"/>
            <a:t>Report</a:t>
          </a:r>
        </a:p>
      </dgm:t>
    </dgm:pt>
    <dgm:pt modelId="{D8F89A4F-3EE4-4146-8F78-D0D5324A0008}" type="parTrans" cxnId="{7B86DADD-DA39-4449-80E0-31491E96DADD}">
      <dgm:prSet/>
      <dgm:spPr/>
      <dgm:t>
        <a:bodyPr/>
        <a:lstStyle/>
        <a:p>
          <a:endParaRPr lang="en-US"/>
        </a:p>
      </dgm:t>
    </dgm:pt>
    <dgm:pt modelId="{1C9CF39B-8093-4B48-8E6C-025138CD1BDA}" type="sibTrans" cxnId="{7B86DADD-DA39-4449-80E0-31491E96DADD}">
      <dgm:prSet/>
      <dgm:spPr/>
      <dgm:t>
        <a:bodyPr/>
        <a:lstStyle/>
        <a:p>
          <a:endParaRPr lang="en-US"/>
        </a:p>
      </dgm:t>
    </dgm:pt>
    <dgm:pt modelId="{7CE1AD95-AB9F-4E99-92F4-5F24D769B6BE}">
      <dgm:prSet/>
      <dgm:spPr/>
      <dgm:t>
        <a:bodyPr/>
        <a:lstStyle/>
        <a:p>
          <a:r>
            <a:rPr lang="en-US" dirty="0"/>
            <a:t>Possibly give the policy makers actionable intel to reduce flood damage costs</a:t>
          </a:r>
        </a:p>
      </dgm:t>
    </dgm:pt>
    <dgm:pt modelId="{5D00D52F-7161-41F8-BD6B-74CFBE2FB89D}" type="parTrans" cxnId="{C9D80DBE-8B22-415D-A73D-B1902C536AC5}">
      <dgm:prSet/>
      <dgm:spPr/>
      <dgm:t>
        <a:bodyPr/>
        <a:lstStyle/>
        <a:p>
          <a:endParaRPr lang="en-US"/>
        </a:p>
      </dgm:t>
    </dgm:pt>
    <dgm:pt modelId="{AC3BBA97-FE42-4C8D-B967-08AFF55694C1}" type="sibTrans" cxnId="{C9D80DBE-8B22-415D-A73D-B1902C536AC5}">
      <dgm:prSet/>
      <dgm:spPr/>
      <dgm:t>
        <a:bodyPr/>
        <a:lstStyle/>
        <a:p>
          <a:endParaRPr lang="en-US"/>
        </a:p>
      </dgm:t>
    </dgm:pt>
    <dgm:pt modelId="{52F428E4-1EAE-48C1-951B-AB55BB70AA63}" type="pres">
      <dgm:prSet presAssocID="{0FBD9EAA-89AF-4587-BB78-736918604B26}" presName="Name0" presStyleCnt="0">
        <dgm:presLayoutVars>
          <dgm:dir/>
          <dgm:animLvl val="lvl"/>
          <dgm:resizeHandles val="exact"/>
        </dgm:presLayoutVars>
      </dgm:prSet>
      <dgm:spPr/>
    </dgm:pt>
    <dgm:pt modelId="{0D1EC126-9658-4FA4-841A-BD7BB1884E32}" type="pres">
      <dgm:prSet presAssocID="{CDCF3F00-2DD2-4077-9FF5-A43EDB8FDDDD}" presName="composite" presStyleCnt="0"/>
      <dgm:spPr/>
    </dgm:pt>
    <dgm:pt modelId="{3FD3C74E-845D-483A-A72E-4F42C3D8FA3E}" type="pres">
      <dgm:prSet presAssocID="{CDCF3F00-2DD2-4077-9FF5-A43EDB8FDDDD}" presName="parTx" presStyleLbl="alignNode1" presStyleIdx="0" presStyleCnt="3">
        <dgm:presLayoutVars>
          <dgm:chMax val="0"/>
          <dgm:chPref val="0"/>
        </dgm:presLayoutVars>
      </dgm:prSet>
      <dgm:spPr/>
    </dgm:pt>
    <dgm:pt modelId="{626E1851-E8E9-4150-BF32-D7D4EB47CB08}" type="pres">
      <dgm:prSet presAssocID="{CDCF3F00-2DD2-4077-9FF5-A43EDB8FDDDD}" presName="desTx" presStyleLbl="alignAccFollowNode1" presStyleIdx="0" presStyleCnt="3">
        <dgm:presLayoutVars/>
      </dgm:prSet>
      <dgm:spPr/>
    </dgm:pt>
    <dgm:pt modelId="{764F6419-A835-4CA3-B8F9-C3CFFB07F72F}" type="pres">
      <dgm:prSet presAssocID="{BC2AB656-E83A-4AF9-8977-4123245BA2B3}" presName="space" presStyleCnt="0"/>
      <dgm:spPr/>
    </dgm:pt>
    <dgm:pt modelId="{54F31446-87A1-44F2-989C-20C74275A496}" type="pres">
      <dgm:prSet presAssocID="{726F8507-A2F0-4142-972F-7D75AC3EB0A9}" presName="composite" presStyleCnt="0"/>
      <dgm:spPr/>
    </dgm:pt>
    <dgm:pt modelId="{B371FAE1-2FA2-42A9-A485-D7E6CF67D9F8}" type="pres">
      <dgm:prSet presAssocID="{726F8507-A2F0-4142-972F-7D75AC3EB0A9}" presName="parTx" presStyleLbl="alignNode1" presStyleIdx="1" presStyleCnt="3">
        <dgm:presLayoutVars>
          <dgm:chMax val="0"/>
          <dgm:chPref val="0"/>
        </dgm:presLayoutVars>
      </dgm:prSet>
      <dgm:spPr/>
    </dgm:pt>
    <dgm:pt modelId="{A4A20219-39AD-4E9D-8FC9-F6A67042079B}" type="pres">
      <dgm:prSet presAssocID="{726F8507-A2F0-4142-972F-7D75AC3EB0A9}" presName="desTx" presStyleLbl="alignAccFollowNode1" presStyleIdx="1" presStyleCnt="3">
        <dgm:presLayoutVars/>
      </dgm:prSet>
      <dgm:spPr/>
    </dgm:pt>
    <dgm:pt modelId="{A99A12E6-1D37-4565-AEB5-69AC6BD9811B}" type="pres">
      <dgm:prSet presAssocID="{7AA29A2C-1F92-4886-9DE9-1FA393F5EED1}" presName="space" presStyleCnt="0"/>
      <dgm:spPr/>
    </dgm:pt>
    <dgm:pt modelId="{AC010D0A-26A5-44F1-ACCB-4CCE4D690730}" type="pres">
      <dgm:prSet presAssocID="{BE08A897-DAF9-422F-9FB6-E2061320866B}" presName="composite" presStyleCnt="0"/>
      <dgm:spPr/>
    </dgm:pt>
    <dgm:pt modelId="{4CFACDE0-F646-48E4-8BCD-4EA1EE83C96C}" type="pres">
      <dgm:prSet presAssocID="{BE08A897-DAF9-422F-9FB6-E2061320866B}" presName="parTx" presStyleLbl="alignNode1" presStyleIdx="2" presStyleCnt="3">
        <dgm:presLayoutVars>
          <dgm:chMax val="0"/>
          <dgm:chPref val="0"/>
        </dgm:presLayoutVars>
      </dgm:prSet>
      <dgm:spPr/>
    </dgm:pt>
    <dgm:pt modelId="{EA3A90B5-1F30-482F-8683-600AC758552F}" type="pres">
      <dgm:prSet presAssocID="{BE08A897-DAF9-422F-9FB6-E2061320866B}" presName="desTx" presStyleLbl="alignAccFollowNode1" presStyleIdx="2" presStyleCnt="3">
        <dgm:presLayoutVars/>
      </dgm:prSet>
      <dgm:spPr/>
    </dgm:pt>
  </dgm:ptLst>
  <dgm:cxnLst>
    <dgm:cxn modelId="{A6CD9F0D-FB38-420A-B2D6-2B2CF973E043}" srcId="{CDCF3F00-2DD2-4077-9FF5-A43EDB8FDDDD}" destId="{9103FA7F-028D-4572-BD61-2CADA416900A}" srcOrd="0" destOrd="0" parTransId="{61C8A0BD-1991-4493-976A-C23986653165}" sibTransId="{36650819-7918-4522-A52E-F3BC397A8FE9}"/>
    <dgm:cxn modelId="{1694772F-1FE4-4BAC-AD13-8C6760267082}" type="presOf" srcId="{9103FA7F-028D-4572-BD61-2CADA416900A}" destId="{626E1851-E8E9-4150-BF32-D7D4EB47CB08}" srcOrd="0" destOrd="0" presId="urn:microsoft.com/office/officeart/2016/7/layout/ChevronBlockProcess"/>
    <dgm:cxn modelId="{F390E762-C7D1-4973-81B5-D18176C0399A}" srcId="{0FBD9EAA-89AF-4587-BB78-736918604B26}" destId="{CDCF3F00-2DD2-4077-9FF5-A43EDB8FDDDD}" srcOrd="0" destOrd="0" parTransId="{359320AC-07CF-422B-8DCC-0D54697D678B}" sibTransId="{BC2AB656-E83A-4AF9-8977-4123245BA2B3}"/>
    <dgm:cxn modelId="{F22E9F63-531D-4FD7-97B4-8132630F08D0}" type="presOf" srcId="{F25BADAF-3771-4750-8F83-F776BD6EC51D}" destId="{A4A20219-39AD-4E9D-8FC9-F6A67042079B}" srcOrd="0" destOrd="0" presId="urn:microsoft.com/office/officeart/2016/7/layout/ChevronBlockProcess"/>
    <dgm:cxn modelId="{D333CA47-9FCB-4112-802B-8B213B4FAEE6}" type="presOf" srcId="{0FBD9EAA-89AF-4587-BB78-736918604B26}" destId="{52F428E4-1EAE-48C1-951B-AB55BB70AA63}" srcOrd="0" destOrd="0" presId="urn:microsoft.com/office/officeart/2016/7/layout/ChevronBlockProcess"/>
    <dgm:cxn modelId="{06E98C92-74DE-439F-BE7D-4D35766D3938}" type="presOf" srcId="{BE08A897-DAF9-422F-9FB6-E2061320866B}" destId="{4CFACDE0-F646-48E4-8BCD-4EA1EE83C96C}" srcOrd="0" destOrd="0" presId="urn:microsoft.com/office/officeart/2016/7/layout/ChevronBlockProcess"/>
    <dgm:cxn modelId="{4340C4B2-15AF-4DF4-AAFD-C2E4DADD87D0}" type="presOf" srcId="{CDCF3F00-2DD2-4077-9FF5-A43EDB8FDDDD}" destId="{3FD3C74E-845D-483A-A72E-4F42C3D8FA3E}" srcOrd="0" destOrd="0" presId="urn:microsoft.com/office/officeart/2016/7/layout/ChevronBlockProcess"/>
    <dgm:cxn modelId="{2CB1EFB9-9F43-4FE6-9FA6-BA677A634BF1}" type="presOf" srcId="{726F8507-A2F0-4142-972F-7D75AC3EB0A9}" destId="{B371FAE1-2FA2-42A9-A485-D7E6CF67D9F8}" srcOrd="0" destOrd="0" presId="urn:microsoft.com/office/officeart/2016/7/layout/ChevronBlockProcess"/>
    <dgm:cxn modelId="{C9D80DBE-8B22-415D-A73D-B1902C536AC5}" srcId="{BE08A897-DAF9-422F-9FB6-E2061320866B}" destId="{7CE1AD95-AB9F-4E99-92F4-5F24D769B6BE}" srcOrd="0" destOrd="0" parTransId="{5D00D52F-7161-41F8-BD6B-74CFBE2FB89D}" sibTransId="{AC3BBA97-FE42-4C8D-B967-08AFF55694C1}"/>
    <dgm:cxn modelId="{7B86DADD-DA39-4449-80E0-31491E96DADD}" srcId="{0FBD9EAA-89AF-4587-BB78-736918604B26}" destId="{BE08A897-DAF9-422F-9FB6-E2061320866B}" srcOrd="2" destOrd="0" parTransId="{D8F89A4F-3EE4-4146-8F78-D0D5324A0008}" sibTransId="{1C9CF39B-8093-4B48-8E6C-025138CD1BDA}"/>
    <dgm:cxn modelId="{84EBBCE8-4921-406B-B446-D4D7D5A6DD8A}" srcId="{726F8507-A2F0-4142-972F-7D75AC3EB0A9}" destId="{F25BADAF-3771-4750-8F83-F776BD6EC51D}" srcOrd="0" destOrd="0" parTransId="{6CCD87A1-FD63-4E84-8F01-6038DB781FB5}" sibTransId="{BDC1F9AB-DD73-416E-A5CA-509F3882169C}"/>
    <dgm:cxn modelId="{3AE803F2-1A86-4C60-AD83-BBD885BD4E94}" srcId="{0FBD9EAA-89AF-4587-BB78-736918604B26}" destId="{726F8507-A2F0-4142-972F-7D75AC3EB0A9}" srcOrd="1" destOrd="0" parTransId="{525F57B5-F9B8-46D6-8EDA-C1A87820DCC9}" sibTransId="{7AA29A2C-1F92-4886-9DE9-1FA393F5EED1}"/>
    <dgm:cxn modelId="{8724EBFD-83BB-4501-B49A-A93F07ADB64B}" type="presOf" srcId="{7CE1AD95-AB9F-4E99-92F4-5F24D769B6BE}" destId="{EA3A90B5-1F30-482F-8683-600AC758552F}" srcOrd="0" destOrd="0" presId="urn:microsoft.com/office/officeart/2016/7/layout/ChevronBlockProcess"/>
    <dgm:cxn modelId="{2E21C8D5-F7DF-4106-B620-9BAAA88FFC6C}" type="presParOf" srcId="{52F428E4-1EAE-48C1-951B-AB55BB70AA63}" destId="{0D1EC126-9658-4FA4-841A-BD7BB1884E32}" srcOrd="0" destOrd="0" presId="urn:microsoft.com/office/officeart/2016/7/layout/ChevronBlockProcess"/>
    <dgm:cxn modelId="{3C1C5E21-19CA-4386-A0EF-94C1F7A8D297}" type="presParOf" srcId="{0D1EC126-9658-4FA4-841A-BD7BB1884E32}" destId="{3FD3C74E-845D-483A-A72E-4F42C3D8FA3E}" srcOrd="0" destOrd="0" presId="urn:microsoft.com/office/officeart/2016/7/layout/ChevronBlockProcess"/>
    <dgm:cxn modelId="{C5387A1B-7C51-4EF9-B736-83CF10EC91AD}" type="presParOf" srcId="{0D1EC126-9658-4FA4-841A-BD7BB1884E32}" destId="{626E1851-E8E9-4150-BF32-D7D4EB47CB08}" srcOrd="1" destOrd="0" presId="urn:microsoft.com/office/officeart/2016/7/layout/ChevronBlockProcess"/>
    <dgm:cxn modelId="{9658D877-7073-42B9-9C30-BE0B7BD94E1C}" type="presParOf" srcId="{52F428E4-1EAE-48C1-951B-AB55BB70AA63}" destId="{764F6419-A835-4CA3-B8F9-C3CFFB07F72F}" srcOrd="1" destOrd="0" presId="urn:microsoft.com/office/officeart/2016/7/layout/ChevronBlockProcess"/>
    <dgm:cxn modelId="{8065E3A0-47F0-42C4-921C-988BF65A8F5E}" type="presParOf" srcId="{52F428E4-1EAE-48C1-951B-AB55BB70AA63}" destId="{54F31446-87A1-44F2-989C-20C74275A496}" srcOrd="2" destOrd="0" presId="urn:microsoft.com/office/officeart/2016/7/layout/ChevronBlockProcess"/>
    <dgm:cxn modelId="{59E0CBB9-23E4-418E-8693-684054797510}" type="presParOf" srcId="{54F31446-87A1-44F2-989C-20C74275A496}" destId="{B371FAE1-2FA2-42A9-A485-D7E6CF67D9F8}" srcOrd="0" destOrd="0" presId="urn:microsoft.com/office/officeart/2016/7/layout/ChevronBlockProcess"/>
    <dgm:cxn modelId="{FA08052F-8EA3-4B83-913B-06834A1DCCC0}" type="presParOf" srcId="{54F31446-87A1-44F2-989C-20C74275A496}" destId="{A4A20219-39AD-4E9D-8FC9-F6A67042079B}" srcOrd="1" destOrd="0" presId="urn:microsoft.com/office/officeart/2016/7/layout/ChevronBlockProcess"/>
    <dgm:cxn modelId="{752BC3EE-C8AD-4636-ACB6-CA83649F70AB}" type="presParOf" srcId="{52F428E4-1EAE-48C1-951B-AB55BB70AA63}" destId="{A99A12E6-1D37-4565-AEB5-69AC6BD9811B}" srcOrd="3" destOrd="0" presId="urn:microsoft.com/office/officeart/2016/7/layout/ChevronBlockProcess"/>
    <dgm:cxn modelId="{ABD9475B-FFA8-47BA-B707-CB35C5FB7ABE}" type="presParOf" srcId="{52F428E4-1EAE-48C1-951B-AB55BB70AA63}" destId="{AC010D0A-26A5-44F1-ACCB-4CCE4D690730}" srcOrd="4" destOrd="0" presId="urn:microsoft.com/office/officeart/2016/7/layout/ChevronBlockProcess"/>
    <dgm:cxn modelId="{F445B80B-FE6B-46BE-B4A9-52F5446168AE}" type="presParOf" srcId="{AC010D0A-26A5-44F1-ACCB-4CCE4D690730}" destId="{4CFACDE0-F646-48E4-8BCD-4EA1EE83C96C}" srcOrd="0" destOrd="0" presId="urn:microsoft.com/office/officeart/2016/7/layout/ChevronBlockProcess"/>
    <dgm:cxn modelId="{DEA9B359-CF21-45C8-9C09-1A2185F29701}" type="presParOf" srcId="{AC010D0A-26A5-44F1-ACCB-4CCE4D690730}" destId="{EA3A90B5-1F30-482F-8683-600AC758552F}"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BF7AA-0C6E-4D9B-A1D2-3F7DAF28A4F1}">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BAB07-FC3A-4B91-921B-092D5243A4E9}">
      <dsp:nvSpPr>
        <dsp:cNvPr id="0" name=""/>
        <dsp:cNvSpPr/>
      </dsp:nvSpPr>
      <dsp:spPr>
        <a:xfrm>
          <a:off x="0" y="623"/>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Purpose</a:t>
          </a:r>
        </a:p>
      </dsp:txBody>
      <dsp:txXfrm>
        <a:off x="0" y="623"/>
        <a:ext cx="6492875" cy="567128"/>
      </dsp:txXfrm>
    </dsp:sp>
    <dsp:sp modelId="{D0C461C6-860D-4F72-82E1-089B5E3C6B37}">
      <dsp:nvSpPr>
        <dsp:cNvPr id="0" name=""/>
        <dsp:cNvSpPr/>
      </dsp:nvSpPr>
      <dsp:spPr>
        <a:xfrm>
          <a:off x="0" y="56775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3AC45-3A82-456A-B4F8-FC20847179EB}">
      <dsp:nvSpPr>
        <dsp:cNvPr id="0" name=""/>
        <dsp:cNvSpPr/>
      </dsp:nvSpPr>
      <dsp:spPr>
        <a:xfrm>
          <a:off x="0" y="567751"/>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Background</a:t>
          </a:r>
        </a:p>
      </dsp:txBody>
      <dsp:txXfrm>
        <a:off x="0" y="567751"/>
        <a:ext cx="6492875" cy="567128"/>
      </dsp:txXfrm>
    </dsp:sp>
    <dsp:sp modelId="{CFED1C56-831C-4083-AABC-81140595AB4C}">
      <dsp:nvSpPr>
        <dsp:cNvPr id="0" name=""/>
        <dsp:cNvSpPr/>
      </dsp:nvSpPr>
      <dsp:spPr>
        <a:xfrm>
          <a:off x="0" y="113487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EDC38-D8D3-4A6E-82FA-91838379358D}">
      <dsp:nvSpPr>
        <dsp:cNvPr id="0" name=""/>
        <dsp:cNvSpPr/>
      </dsp:nvSpPr>
      <dsp:spPr>
        <a:xfrm>
          <a:off x="0" y="1134879"/>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Previous Research</a:t>
          </a:r>
        </a:p>
      </dsp:txBody>
      <dsp:txXfrm>
        <a:off x="0" y="1134879"/>
        <a:ext cx="6492875" cy="567128"/>
      </dsp:txXfrm>
    </dsp:sp>
    <dsp:sp modelId="{A77D5942-6AD3-473E-916E-008F1EA3C134}">
      <dsp:nvSpPr>
        <dsp:cNvPr id="0" name=""/>
        <dsp:cNvSpPr/>
      </dsp:nvSpPr>
      <dsp:spPr>
        <a:xfrm>
          <a:off x="0" y="1702007"/>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8A688-946B-4979-B5D7-20717289A7A4}">
      <dsp:nvSpPr>
        <dsp:cNvPr id="0" name=""/>
        <dsp:cNvSpPr/>
      </dsp:nvSpPr>
      <dsp:spPr>
        <a:xfrm>
          <a:off x="0" y="1702007"/>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Goals and Objectives</a:t>
          </a:r>
        </a:p>
      </dsp:txBody>
      <dsp:txXfrm>
        <a:off x="0" y="1702007"/>
        <a:ext cx="6492875" cy="567128"/>
      </dsp:txXfrm>
    </dsp:sp>
    <dsp:sp modelId="{91985247-C612-4974-9B63-35775E8AAE98}">
      <dsp:nvSpPr>
        <dsp:cNvPr id="0" name=""/>
        <dsp:cNvSpPr/>
      </dsp:nvSpPr>
      <dsp:spPr>
        <a:xfrm>
          <a:off x="0" y="2269135"/>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78928-137E-4C1F-83E4-F210C5E56428}">
      <dsp:nvSpPr>
        <dsp:cNvPr id="0" name=""/>
        <dsp:cNvSpPr/>
      </dsp:nvSpPr>
      <dsp:spPr>
        <a:xfrm>
          <a:off x="0" y="2269135"/>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Methodology</a:t>
          </a:r>
        </a:p>
      </dsp:txBody>
      <dsp:txXfrm>
        <a:off x="0" y="2269135"/>
        <a:ext cx="6492875" cy="567128"/>
      </dsp:txXfrm>
    </dsp:sp>
    <dsp:sp modelId="{4A084B63-AE9D-4E86-B274-FF045CEB1875}">
      <dsp:nvSpPr>
        <dsp:cNvPr id="0" name=""/>
        <dsp:cNvSpPr/>
      </dsp:nvSpPr>
      <dsp:spPr>
        <a:xfrm>
          <a:off x="0" y="2836264"/>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5CE2E-F017-4145-BB73-3D520B1429A9}">
      <dsp:nvSpPr>
        <dsp:cNvPr id="0" name=""/>
        <dsp:cNvSpPr/>
      </dsp:nvSpPr>
      <dsp:spPr>
        <a:xfrm>
          <a:off x="0" y="2836264"/>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Anticipated Results</a:t>
          </a:r>
        </a:p>
      </dsp:txBody>
      <dsp:txXfrm>
        <a:off x="0" y="2836264"/>
        <a:ext cx="6492875" cy="567128"/>
      </dsp:txXfrm>
    </dsp:sp>
    <dsp:sp modelId="{25832AD9-1B8B-4281-9EAA-DF098DBE8676}">
      <dsp:nvSpPr>
        <dsp:cNvPr id="0" name=""/>
        <dsp:cNvSpPr/>
      </dsp:nvSpPr>
      <dsp:spPr>
        <a:xfrm>
          <a:off x="0" y="3403392"/>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00C2F-4448-4C33-8EAE-F0808FDF6100}">
      <dsp:nvSpPr>
        <dsp:cNvPr id="0" name=""/>
        <dsp:cNvSpPr/>
      </dsp:nvSpPr>
      <dsp:spPr>
        <a:xfrm>
          <a:off x="0" y="3403392"/>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Project Timeframe</a:t>
          </a:r>
        </a:p>
      </dsp:txBody>
      <dsp:txXfrm>
        <a:off x="0" y="3403392"/>
        <a:ext cx="6492875" cy="567128"/>
      </dsp:txXfrm>
    </dsp:sp>
    <dsp:sp modelId="{5C8F1CEE-0F58-439F-91AE-13925B94B613}">
      <dsp:nvSpPr>
        <dsp:cNvPr id="0" name=""/>
        <dsp:cNvSpPr/>
      </dsp:nvSpPr>
      <dsp:spPr>
        <a:xfrm>
          <a:off x="0" y="397052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0471E-31BA-4BDF-AAEA-8C4E8CEE2350}">
      <dsp:nvSpPr>
        <dsp:cNvPr id="0" name=""/>
        <dsp:cNvSpPr/>
      </dsp:nvSpPr>
      <dsp:spPr>
        <a:xfrm>
          <a:off x="0" y="3970520"/>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Possible Presentation Venues</a:t>
          </a:r>
        </a:p>
      </dsp:txBody>
      <dsp:txXfrm>
        <a:off x="0" y="3970520"/>
        <a:ext cx="6492875" cy="567128"/>
      </dsp:txXfrm>
    </dsp:sp>
    <dsp:sp modelId="{5EA7ADD8-45D8-4957-B6F3-2A60FB5FBC6E}">
      <dsp:nvSpPr>
        <dsp:cNvPr id="0" name=""/>
        <dsp:cNvSpPr/>
      </dsp:nvSpPr>
      <dsp:spPr>
        <a:xfrm>
          <a:off x="0" y="4537648"/>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4AAB06-E3B0-4E52-9740-1BDBC5B9AE72}">
      <dsp:nvSpPr>
        <dsp:cNvPr id="0" name=""/>
        <dsp:cNvSpPr/>
      </dsp:nvSpPr>
      <dsp:spPr>
        <a:xfrm>
          <a:off x="0" y="4537648"/>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References</a:t>
          </a:r>
        </a:p>
      </dsp:txBody>
      <dsp:txXfrm>
        <a:off x="0" y="4537648"/>
        <a:ext cx="6492875" cy="567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3C74E-845D-483A-A72E-4F42C3D8FA3E}">
      <dsp:nvSpPr>
        <dsp:cNvPr id="0" name=""/>
        <dsp:cNvSpPr/>
      </dsp:nvSpPr>
      <dsp:spPr>
        <a:xfrm>
          <a:off x="4646" y="47073"/>
          <a:ext cx="1838965" cy="551689"/>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118" tIns="68118" rIns="68118" bIns="68118" numCol="1" spcCol="1270" anchor="ctr" anchorCtr="0">
          <a:noAutofit/>
        </a:bodyPr>
        <a:lstStyle/>
        <a:p>
          <a:pPr marL="0" lvl="0" indent="0" algn="ctr" defTabSz="1244600">
            <a:lnSpc>
              <a:spcPct val="90000"/>
            </a:lnSpc>
            <a:spcBef>
              <a:spcPct val="0"/>
            </a:spcBef>
            <a:spcAft>
              <a:spcPct val="35000"/>
            </a:spcAft>
            <a:buNone/>
          </a:pPr>
          <a:r>
            <a:rPr lang="en-US" sz="2800" kern="1200" dirty="0"/>
            <a:t>Find</a:t>
          </a:r>
        </a:p>
      </dsp:txBody>
      <dsp:txXfrm>
        <a:off x="170153" y="47073"/>
        <a:ext cx="1507951" cy="551689"/>
      </dsp:txXfrm>
    </dsp:sp>
    <dsp:sp modelId="{626E1851-E8E9-4150-BF32-D7D4EB47CB08}">
      <dsp:nvSpPr>
        <dsp:cNvPr id="0" name=""/>
        <dsp:cNvSpPr/>
      </dsp:nvSpPr>
      <dsp:spPr>
        <a:xfrm>
          <a:off x="4646" y="598763"/>
          <a:ext cx="1673458" cy="29173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2240" tIns="132240" rIns="132240" bIns="264481" numCol="1" spcCol="1270" anchor="t" anchorCtr="0">
          <a:noAutofit/>
        </a:bodyPr>
        <a:lstStyle/>
        <a:p>
          <a:pPr marL="0" lvl="0" indent="0" algn="l" defTabSz="889000">
            <a:lnSpc>
              <a:spcPct val="90000"/>
            </a:lnSpc>
            <a:spcBef>
              <a:spcPct val="0"/>
            </a:spcBef>
            <a:spcAft>
              <a:spcPct val="35000"/>
            </a:spcAft>
            <a:buNone/>
          </a:pPr>
          <a:r>
            <a:rPr lang="en-US" sz="2000" kern="1200" dirty="0"/>
            <a:t>Find the “best” possible flood mitigation technique for the study area</a:t>
          </a:r>
        </a:p>
      </dsp:txBody>
      <dsp:txXfrm>
        <a:off x="4646" y="598763"/>
        <a:ext cx="1673458" cy="2917321"/>
      </dsp:txXfrm>
    </dsp:sp>
    <dsp:sp modelId="{B371FAE1-2FA2-42A9-A485-D7E6CF67D9F8}">
      <dsp:nvSpPr>
        <dsp:cNvPr id="0" name=""/>
        <dsp:cNvSpPr/>
      </dsp:nvSpPr>
      <dsp:spPr>
        <a:xfrm>
          <a:off x="1816281" y="47073"/>
          <a:ext cx="1838965" cy="551689"/>
        </a:xfrm>
        <a:prstGeom prst="chevron">
          <a:avLst>
            <a:gd name="adj" fmla="val 30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118" tIns="68118" rIns="68118" bIns="68118" numCol="1" spcCol="1270" anchor="ctr" anchorCtr="0">
          <a:noAutofit/>
        </a:bodyPr>
        <a:lstStyle/>
        <a:p>
          <a:pPr marL="0" lvl="0" indent="0" algn="ctr" defTabSz="1244600">
            <a:lnSpc>
              <a:spcPct val="90000"/>
            </a:lnSpc>
            <a:spcBef>
              <a:spcPct val="0"/>
            </a:spcBef>
            <a:spcAft>
              <a:spcPct val="35000"/>
            </a:spcAft>
            <a:buNone/>
          </a:pPr>
          <a:r>
            <a:rPr lang="en-US" sz="2800" kern="1200" dirty="0"/>
            <a:t>Analyze</a:t>
          </a:r>
        </a:p>
      </dsp:txBody>
      <dsp:txXfrm>
        <a:off x="1981788" y="47073"/>
        <a:ext cx="1507951" cy="551689"/>
      </dsp:txXfrm>
    </dsp:sp>
    <dsp:sp modelId="{A4A20219-39AD-4E9D-8FC9-F6A67042079B}">
      <dsp:nvSpPr>
        <dsp:cNvPr id="0" name=""/>
        <dsp:cNvSpPr/>
      </dsp:nvSpPr>
      <dsp:spPr>
        <a:xfrm>
          <a:off x="1816281" y="598763"/>
          <a:ext cx="1673458" cy="2917321"/>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2240" tIns="132240" rIns="132240" bIns="264481" numCol="1" spcCol="1270" anchor="t" anchorCtr="0">
          <a:noAutofit/>
        </a:bodyPr>
        <a:lstStyle/>
        <a:p>
          <a:pPr marL="0" lvl="0" indent="0" algn="l" defTabSz="889000">
            <a:lnSpc>
              <a:spcPct val="90000"/>
            </a:lnSpc>
            <a:spcBef>
              <a:spcPct val="0"/>
            </a:spcBef>
            <a:spcAft>
              <a:spcPct val="35000"/>
            </a:spcAft>
            <a:buNone/>
          </a:pPr>
          <a:r>
            <a:rPr lang="en-US" sz="2000" kern="1200" dirty="0"/>
            <a:t>Analyze the before and after flood risk of the flood mitigation technique of the study area </a:t>
          </a:r>
        </a:p>
      </dsp:txBody>
      <dsp:txXfrm>
        <a:off x="1816281" y="598763"/>
        <a:ext cx="1673458" cy="2917321"/>
      </dsp:txXfrm>
    </dsp:sp>
    <dsp:sp modelId="{4CFACDE0-F646-48E4-8BCD-4EA1EE83C96C}">
      <dsp:nvSpPr>
        <dsp:cNvPr id="0" name=""/>
        <dsp:cNvSpPr/>
      </dsp:nvSpPr>
      <dsp:spPr>
        <a:xfrm>
          <a:off x="3627916" y="47073"/>
          <a:ext cx="1838965" cy="551689"/>
        </a:xfrm>
        <a:prstGeom prst="chevron">
          <a:avLst>
            <a:gd name="adj" fmla="val 30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118" tIns="68118" rIns="68118" bIns="68118" numCol="1" spcCol="1270" anchor="ctr" anchorCtr="0">
          <a:noAutofit/>
        </a:bodyPr>
        <a:lstStyle/>
        <a:p>
          <a:pPr marL="0" lvl="0" indent="0" algn="ctr" defTabSz="1244600">
            <a:lnSpc>
              <a:spcPct val="90000"/>
            </a:lnSpc>
            <a:spcBef>
              <a:spcPct val="0"/>
            </a:spcBef>
            <a:spcAft>
              <a:spcPct val="35000"/>
            </a:spcAft>
            <a:buNone/>
          </a:pPr>
          <a:r>
            <a:rPr lang="en-US" sz="2800" kern="1200" dirty="0"/>
            <a:t>Report</a:t>
          </a:r>
        </a:p>
      </dsp:txBody>
      <dsp:txXfrm>
        <a:off x="3793423" y="47073"/>
        <a:ext cx="1507951" cy="551689"/>
      </dsp:txXfrm>
    </dsp:sp>
    <dsp:sp modelId="{EA3A90B5-1F30-482F-8683-600AC758552F}">
      <dsp:nvSpPr>
        <dsp:cNvPr id="0" name=""/>
        <dsp:cNvSpPr/>
      </dsp:nvSpPr>
      <dsp:spPr>
        <a:xfrm>
          <a:off x="3627916" y="598763"/>
          <a:ext cx="1673458" cy="291732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2240" tIns="132240" rIns="132240" bIns="264481" numCol="1" spcCol="1270" anchor="t" anchorCtr="0">
          <a:noAutofit/>
        </a:bodyPr>
        <a:lstStyle/>
        <a:p>
          <a:pPr marL="0" lvl="0" indent="0" algn="l" defTabSz="889000">
            <a:lnSpc>
              <a:spcPct val="90000"/>
            </a:lnSpc>
            <a:spcBef>
              <a:spcPct val="0"/>
            </a:spcBef>
            <a:spcAft>
              <a:spcPct val="35000"/>
            </a:spcAft>
            <a:buNone/>
          </a:pPr>
          <a:r>
            <a:rPr lang="en-US" sz="2000" kern="1200" dirty="0"/>
            <a:t>Possibly give the policy makers actionable intel to reduce flood damage costs</a:t>
          </a:r>
        </a:p>
      </dsp:txBody>
      <dsp:txXfrm>
        <a:off x="3627916" y="598763"/>
        <a:ext cx="1673458" cy="29173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B191-F48F-44EF-8B34-C072FE972AC9}" type="datetimeFigureOut">
              <a:rPr lang="en-US" smtClean="0"/>
              <a:t>12/8/2020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D57A4-9ECE-4861-9672-29337C89844F}" type="slidenum">
              <a:rPr lang="en-US" smtClean="0"/>
              <a:t>‹#›</a:t>
            </a:fld>
            <a:endParaRPr lang="en-US" dirty="0"/>
          </a:p>
        </p:txBody>
      </p:sp>
    </p:spTree>
    <p:extLst>
      <p:ext uri="{BB962C8B-B14F-4D97-AF65-F5344CB8AC3E}">
        <p14:creationId xmlns:p14="http://schemas.microsoft.com/office/powerpoint/2010/main" val="219600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1</a:t>
            </a:fld>
            <a:endParaRPr lang="en-US" dirty="0"/>
          </a:p>
        </p:txBody>
      </p:sp>
    </p:spTree>
    <p:extLst>
      <p:ext uri="{BB962C8B-B14F-4D97-AF65-F5344CB8AC3E}">
        <p14:creationId xmlns:p14="http://schemas.microsoft.com/office/powerpoint/2010/main" val="273703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chart shows the processes for this model.  The key thing to take away is that it is similar to the ArcGIS Hydrology toolset model discussed earlier.</a:t>
            </a:r>
          </a:p>
        </p:txBody>
      </p:sp>
      <p:sp>
        <p:nvSpPr>
          <p:cNvPr id="4" name="Slide Number Placeholder 3"/>
          <p:cNvSpPr>
            <a:spLocks noGrp="1"/>
          </p:cNvSpPr>
          <p:nvPr>
            <p:ph type="sldNum" sz="quarter" idx="5"/>
          </p:nvPr>
        </p:nvSpPr>
        <p:spPr/>
        <p:txBody>
          <a:bodyPr/>
          <a:lstStyle/>
          <a:p>
            <a:fld id="{BEBD57A4-9ECE-4861-9672-29337C89844F}" type="slidenum">
              <a:rPr lang="en-US" smtClean="0"/>
              <a:t>10</a:t>
            </a:fld>
            <a:endParaRPr lang="en-US" dirty="0"/>
          </a:p>
        </p:txBody>
      </p:sp>
    </p:spTree>
    <p:extLst>
      <p:ext uri="{BB962C8B-B14F-4D97-AF65-F5344CB8AC3E}">
        <p14:creationId xmlns:p14="http://schemas.microsoft.com/office/powerpoint/2010/main" val="428288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model is regarded as the standard for flood models and it is used by FEMA to generate its Digital Flood Insurance Rates Maps.  Another application of this model is to help determine where to install flood mitigation measures in a study area.</a:t>
            </a:r>
          </a:p>
        </p:txBody>
      </p:sp>
      <p:sp>
        <p:nvSpPr>
          <p:cNvPr id="4" name="Slide Number Placeholder 3"/>
          <p:cNvSpPr>
            <a:spLocks noGrp="1"/>
          </p:cNvSpPr>
          <p:nvPr>
            <p:ph type="sldNum" sz="quarter" idx="5"/>
          </p:nvPr>
        </p:nvSpPr>
        <p:spPr/>
        <p:txBody>
          <a:bodyPr/>
          <a:lstStyle/>
          <a:p>
            <a:fld id="{BEBD57A4-9ECE-4861-9672-29337C89844F}" type="slidenum">
              <a:rPr lang="en-US" smtClean="0"/>
              <a:t>11</a:t>
            </a:fld>
            <a:endParaRPr lang="en-US" dirty="0"/>
          </a:p>
        </p:txBody>
      </p:sp>
    </p:spTree>
    <p:extLst>
      <p:ext uri="{BB962C8B-B14F-4D97-AF65-F5344CB8AC3E}">
        <p14:creationId xmlns:p14="http://schemas.microsoft.com/office/powerpoint/2010/main" val="2886992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 you can see by this flowchart, the process is similar to both the ArcGIS hydrology toolset and the GIS Flood Tool except that for this model, the user creates cross-sectional lines so the software calculates the flood threat in each section rather than the whole region at once.</a:t>
            </a:r>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12</a:t>
            </a:fld>
            <a:endParaRPr lang="en-US" dirty="0"/>
          </a:p>
        </p:txBody>
      </p:sp>
    </p:spTree>
    <p:extLst>
      <p:ext uri="{BB962C8B-B14F-4D97-AF65-F5344CB8AC3E}">
        <p14:creationId xmlns:p14="http://schemas.microsoft.com/office/powerpoint/2010/main" val="50558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LISFLOOD model requires a vast amount of input datasets including meteorological, geological, and geographical datasets to run this model.  Its heavy usage of meteorological data doesn’t make this model usable where that data is scarce like in rural areas and the software for this model does not support high-resolution DEMs like LIDAR which is becoming more relatively available.  The next two slides show all the required parameters for this model.  The parameters are broken into five sections that are circled.</a:t>
            </a:r>
          </a:p>
        </p:txBody>
      </p:sp>
      <p:sp>
        <p:nvSpPr>
          <p:cNvPr id="4" name="Slide Number Placeholder 3"/>
          <p:cNvSpPr>
            <a:spLocks noGrp="1"/>
          </p:cNvSpPr>
          <p:nvPr>
            <p:ph type="sldNum" sz="quarter" idx="5"/>
          </p:nvPr>
        </p:nvSpPr>
        <p:spPr/>
        <p:txBody>
          <a:bodyPr/>
          <a:lstStyle/>
          <a:p>
            <a:fld id="{BEBD57A4-9ECE-4861-9672-29337C89844F}" type="slidenum">
              <a:rPr lang="en-US" smtClean="0"/>
              <a:t>13</a:t>
            </a:fld>
            <a:endParaRPr lang="en-US" dirty="0"/>
          </a:p>
        </p:txBody>
      </p:sp>
    </p:spTree>
    <p:extLst>
      <p:ext uri="{BB962C8B-B14F-4D97-AF65-F5344CB8AC3E}">
        <p14:creationId xmlns:p14="http://schemas.microsoft.com/office/powerpoint/2010/main" val="1949405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 you can see the snow and frost related parameters and the soil-related parameters.</a:t>
            </a:r>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14</a:t>
            </a:fld>
            <a:endParaRPr lang="en-US" dirty="0"/>
          </a:p>
        </p:txBody>
      </p:sp>
    </p:spTree>
    <p:extLst>
      <p:ext uri="{BB962C8B-B14F-4D97-AF65-F5344CB8AC3E}">
        <p14:creationId xmlns:p14="http://schemas.microsoft.com/office/powerpoint/2010/main" val="162471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And on this slide, you can see the Land Cover related parameters, the Groundwater related Parameters, and the Channel parameters.</a:t>
            </a:r>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15</a:t>
            </a:fld>
            <a:endParaRPr lang="en-US" dirty="0"/>
          </a:p>
        </p:txBody>
      </p:sp>
    </p:spTree>
    <p:extLst>
      <p:ext uri="{BB962C8B-B14F-4D97-AF65-F5344CB8AC3E}">
        <p14:creationId xmlns:p14="http://schemas.microsoft.com/office/powerpoint/2010/main" val="1211722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LISFLOOD-FP is a later version of the previously mention LISFLOOD model where this version is simplified and can handle the high-resolution LIDAR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DEMs.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table on the right shows the parameters for this model and the underlined ones are derived from the DEM and the two requirements underneath them are user inputs</a:t>
            </a:r>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16</a:t>
            </a:fld>
            <a:endParaRPr lang="en-US" dirty="0"/>
          </a:p>
        </p:txBody>
      </p:sp>
    </p:spTree>
    <p:extLst>
      <p:ext uri="{BB962C8B-B14F-4D97-AF65-F5344CB8AC3E}">
        <p14:creationId xmlns:p14="http://schemas.microsoft.com/office/powerpoint/2010/main" val="2566185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process steps for the LISFLOOD-FP model are almost identical to the HEC-RAS model with the key difference being this model does not digitize river blockage.</a:t>
            </a:r>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17</a:t>
            </a:fld>
            <a:endParaRPr lang="en-US" dirty="0"/>
          </a:p>
        </p:txBody>
      </p:sp>
    </p:spTree>
    <p:extLst>
      <p:ext uri="{BB962C8B-B14F-4D97-AF65-F5344CB8AC3E}">
        <p14:creationId xmlns:p14="http://schemas.microsoft.com/office/powerpoint/2010/main" val="119881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Shannon’s Entropy Flood Model is different from the other models examined.  The main reason for that is just as the name suggests, it uses Entropy calculated weights for each dataset to determine the importance of that dataset as well as to calculate the final flood susceptibility map.</a:t>
            </a:r>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18</a:t>
            </a:fld>
            <a:endParaRPr lang="en-US" dirty="0"/>
          </a:p>
        </p:txBody>
      </p:sp>
    </p:spTree>
    <p:extLst>
      <p:ext uri="{BB962C8B-B14F-4D97-AF65-F5344CB8AC3E}">
        <p14:creationId xmlns:p14="http://schemas.microsoft.com/office/powerpoint/2010/main" val="1345332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chart illustrates the steps, variables, and calculations that will be required to complete this model.  </a:t>
            </a:r>
          </a:p>
        </p:txBody>
      </p:sp>
      <p:sp>
        <p:nvSpPr>
          <p:cNvPr id="4" name="Slide Number Placeholder 3"/>
          <p:cNvSpPr>
            <a:spLocks noGrp="1"/>
          </p:cNvSpPr>
          <p:nvPr>
            <p:ph type="sldNum" sz="quarter" idx="5"/>
          </p:nvPr>
        </p:nvSpPr>
        <p:spPr/>
        <p:txBody>
          <a:bodyPr/>
          <a:lstStyle/>
          <a:p>
            <a:fld id="{BEBD57A4-9ECE-4861-9672-29337C89844F}" type="slidenum">
              <a:rPr lang="en-US" smtClean="0"/>
              <a:t>19</a:t>
            </a:fld>
            <a:endParaRPr lang="en-US" dirty="0"/>
          </a:p>
        </p:txBody>
      </p:sp>
    </p:spTree>
    <p:extLst>
      <p:ext uri="{BB962C8B-B14F-4D97-AF65-F5344CB8AC3E}">
        <p14:creationId xmlns:p14="http://schemas.microsoft.com/office/powerpoint/2010/main" val="283681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you can see the outline for the presentation today where I will go over the purpose, background, previous research of flood models, goals &amp; objectives, the methodology, anticipated results, the project timeframe, and lastly possible presentation venues.</a:t>
            </a:r>
          </a:p>
        </p:txBody>
      </p:sp>
      <p:sp>
        <p:nvSpPr>
          <p:cNvPr id="4" name="Slide Number Placeholder 3"/>
          <p:cNvSpPr>
            <a:spLocks noGrp="1"/>
          </p:cNvSpPr>
          <p:nvPr>
            <p:ph type="sldNum" sz="quarter" idx="5"/>
          </p:nvPr>
        </p:nvSpPr>
        <p:spPr/>
        <p:txBody>
          <a:bodyPr/>
          <a:lstStyle/>
          <a:p>
            <a:fld id="{BEBD57A4-9ECE-4861-9672-29337C89844F}" type="slidenum">
              <a:rPr lang="en-US" smtClean="0"/>
              <a:t>2</a:t>
            </a:fld>
            <a:endParaRPr lang="en-US" dirty="0"/>
          </a:p>
        </p:txBody>
      </p:sp>
    </p:spTree>
    <p:extLst>
      <p:ext uri="{BB962C8B-B14F-4D97-AF65-F5344CB8AC3E}">
        <p14:creationId xmlns:p14="http://schemas.microsoft.com/office/powerpoint/2010/main" val="1380577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primary goal of this project is to reduce the flood risk along the Pecatonica River.  To do that I will compare the different flood model outputs to determine the best one, complete the Analysis of Competing Hypotheses Matrix to determine the best possible mitigation technique, and then simulate that mitigation technique in the study area to illustrate how well that technique performs.  To determine the best flood model, I will use an Accuracy Assessment with a well-documented flooding event with National Agricultural Imagery Program imagery and the model with the best user and producer accuracy will be classified as the best model for this study.</a:t>
            </a:r>
          </a:p>
        </p:txBody>
      </p:sp>
      <p:sp>
        <p:nvSpPr>
          <p:cNvPr id="4" name="Slide Number Placeholder 3"/>
          <p:cNvSpPr>
            <a:spLocks noGrp="1"/>
          </p:cNvSpPr>
          <p:nvPr>
            <p:ph type="sldNum" sz="quarter" idx="5"/>
          </p:nvPr>
        </p:nvSpPr>
        <p:spPr/>
        <p:txBody>
          <a:bodyPr/>
          <a:lstStyle/>
          <a:p>
            <a:fld id="{BEBD57A4-9ECE-4861-9672-29337C89844F}" type="slidenum">
              <a:rPr lang="en-US" smtClean="0"/>
              <a:t>20</a:t>
            </a:fld>
            <a:endParaRPr lang="en-US" dirty="0"/>
          </a:p>
        </p:txBody>
      </p:sp>
    </p:spTree>
    <p:extLst>
      <p:ext uri="{BB962C8B-B14F-4D97-AF65-F5344CB8AC3E}">
        <p14:creationId xmlns:p14="http://schemas.microsoft.com/office/powerpoint/2010/main" val="1316941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chart shown here is how I will complete this project.  As this chart shows, the flood models will be the most labor-intensive portion of this project depending on data and software availability.  The analysis of the population section is mainly to determine what population is at the highest risk for flooding and determine if there is any autocorrelation within the area.</a:t>
            </a:r>
          </a:p>
        </p:txBody>
      </p:sp>
      <p:sp>
        <p:nvSpPr>
          <p:cNvPr id="4" name="Slide Number Placeholder 3"/>
          <p:cNvSpPr>
            <a:spLocks noGrp="1"/>
          </p:cNvSpPr>
          <p:nvPr>
            <p:ph type="sldNum" sz="quarter" idx="5"/>
          </p:nvPr>
        </p:nvSpPr>
        <p:spPr/>
        <p:txBody>
          <a:bodyPr/>
          <a:lstStyle/>
          <a:p>
            <a:fld id="{BEBD57A4-9ECE-4861-9672-29337C89844F}" type="slidenum">
              <a:rPr lang="en-US" smtClean="0"/>
              <a:t>21</a:t>
            </a:fld>
            <a:endParaRPr lang="en-US" dirty="0"/>
          </a:p>
        </p:txBody>
      </p:sp>
    </p:spTree>
    <p:extLst>
      <p:ext uri="{BB962C8B-B14F-4D97-AF65-F5344CB8AC3E}">
        <p14:creationId xmlns:p14="http://schemas.microsoft.com/office/powerpoint/2010/main" val="1959687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anticipate all the flood models will show similar results since they are all similar except for the Shannon’s Entropy Flood Model.  Then, for the best mitigation technique, I don’t want to speculate on it so my analysis will not be skewed.  Lastly, for the simulating of the mitigation technique, I think it will reduce the flood risk in the study area but it could increase the flood risk possibly downstream or somewhere else unforeseen.</a:t>
            </a:r>
          </a:p>
        </p:txBody>
      </p:sp>
      <p:sp>
        <p:nvSpPr>
          <p:cNvPr id="4" name="Slide Number Placeholder 3"/>
          <p:cNvSpPr>
            <a:spLocks noGrp="1"/>
          </p:cNvSpPr>
          <p:nvPr>
            <p:ph type="sldNum" sz="quarter" idx="5"/>
          </p:nvPr>
        </p:nvSpPr>
        <p:spPr/>
        <p:txBody>
          <a:bodyPr/>
          <a:lstStyle/>
          <a:p>
            <a:fld id="{BEBD57A4-9ECE-4861-9672-29337C89844F}" type="slidenum">
              <a:rPr lang="en-US" smtClean="0"/>
              <a:t>22</a:t>
            </a:fld>
            <a:endParaRPr lang="en-US" dirty="0"/>
          </a:p>
        </p:txBody>
      </p:sp>
    </p:spTree>
    <p:extLst>
      <p:ext uri="{BB962C8B-B14F-4D97-AF65-F5344CB8AC3E}">
        <p14:creationId xmlns:p14="http://schemas.microsoft.com/office/powerpoint/2010/main" val="3511918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you can see my anticipated timeframe for this project where I will finalize the project in May or June before presenting this project sometime in the Summer of 2021.</a:t>
            </a:r>
          </a:p>
        </p:txBody>
      </p:sp>
      <p:sp>
        <p:nvSpPr>
          <p:cNvPr id="4" name="Slide Number Placeholder 3"/>
          <p:cNvSpPr>
            <a:spLocks noGrp="1"/>
          </p:cNvSpPr>
          <p:nvPr>
            <p:ph type="sldNum" sz="quarter" idx="5"/>
          </p:nvPr>
        </p:nvSpPr>
        <p:spPr/>
        <p:txBody>
          <a:bodyPr/>
          <a:lstStyle/>
          <a:p>
            <a:fld id="{BEBD57A4-9ECE-4861-9672-29337C89844F}" type="slidenum">
              <a:rPr lang="en-US" smtClean="0"/>
              <a:t>23</a:t>
            </a:fld>
            <a:endParaRPr lang="en-US" dirty="0"/>
          </a:p>
        </p:txBody>
      </p:sp>
    </p:spTree>
    <p:extLst>
      <p:ext uri="{BB962C8B-B14F-4D97-AF65-F5344CB8AC3E}">
        <p14:creationId xmlns:p14="http://schemas.microsoft.com/office/powerpoint/2010/main" val="75550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consulting with my advisor on possible presentation venues, the three venues listed here are the likely venues where I will present my findings depending on when they are being held.</a:t>
            </a:r>
          </a:p>
        </p:txBody>
      </p:sp>
      <p:sp>
        <p:nvSpPr>
          <p:cNvPr id="4" name="Slide Number Placeholder 3"/>
          <p:cNvSpPr>
            <a:spLocks noGrp="1"/>
          </p:cNvSpPr>
          <p:nvPr>
            <p:ph type="sldNum" sz="quarter" idx="5"/>
          </p:nvPr>
        </p:nvSpPr>
        <p:spPr/>
        <p:txBody>
          <a:bodyPr/>
          <a:lstStyle/>
          <a:p>
            <a:fld id="{BEBD57A4-9ECE-4861-9672-29337C89844F}" type="slidenum">
              <a:rPr lang="en-US" smtClean="0"/>
              <a:t>24</a:t>
            </a:fld>
            <a:endParaRPr lang="en-US" dirty="0"/>
          </a:p>
        </p:txBody>
      </p:sp>
    </p:spTree>
    <p:extLst>
      <p:ext uri="{BB962C8B-B14F-4D97-AF65-F5344CB8AC3E}">
        <p14:creationId xmlns:p14="http://schemas.microsoft.com/office/powerpoint/2010/main" val="1338709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and the next two slides are all the references that I have so far for this project that you can review.</a:t>
            </a:r>
          </a:p>
        </p:txBody>
      </p:sp>
      <p:sp>
        <p:nvSpPr>
          <p:cNvPr id="4" name="Slide Number Placeholder 3"/>
          <p:cNvSpPr>
            <a:spLocks noGrp="1"/>
          </p:cNvSpPr>
          <p:nvPr>
            <p:ph type="sldNum" sz="quarter" idx="5"/>
          </p:nvPr>
        </p:nvSpPr>
        <p:spPr/>
        <p:txBody>
          <a:bodyPr/>
          <a:lstStyle/>
          <a:p>
            <a:fld id="{BEBD57A4-9ECE-4861-9672-29337C89844F}" type="slidenum">
              <a:rPr lang="en-US" smtClean="0"/>
              <a:t>25</a:t>
            </a:fld>
            <a:endParaRPr lang="en-US" dirty="0"/>
          </a:p>
        </p:txBody>
      </p:sp>
    </p:spTree>
    <p:extLst>
      <p:ext uri="{BB962C8B-B14F-4D97-AF65-F5344CB8AC3E}">
        <p14:creationId xmlns:p14="http://schemas.microsoft.com/office/powerpoint/2010/main" val="3039474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28</a:t>
            </a:fld>
            <a:endParaRPr lang="en-US" dirty="0"/>
          </a:p>
        </p:txBody>
      </p:sp>
    </p:spTree>
    <p:extLst>
      <p:ext uri="{BB962C8B-B14F-4D97-AF65-F5344CB8AC3E}">
        <p14:creationId xmlns:p14="http://schemas.microsoft.com/office/powerpoint/2010/main" val="56981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purpose of this project is to reduce flood damage costs in the Pecatonica River region.</a:t>
            </a:r>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3</a:t>
            </a:fld>
            <a:endParaRPr lang="en-US" dirty="0"/>
          </a:p>
        </p:txBody>
      </p:sp>
    </p:spTree>
    <p:extLst>
      <p:ext uri="{BB962C8B-B14F-4D97-AF65-F5344CB8AC3E}">
        <p14:creationId xmlns:p14="http://schemas.microsoft.com/office/powerpoint/2010/main" val="230619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Pecatonica River encompasses over 1.2 million acres and is a tributary to the Mississippi River.  The image to the right shows the Pecatonica river beginning in Blanchardville and near Darlington, WI where it then flows into the Rock River in Rockton IL.  According to the US Department of Agriculture, over 87% of the land use in the region is Agriculture and the main metropolitan area is Freeport, IL where the population is less than 30,000.</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focus on the past flooding events in the region.  From 1950 to present, there have been 18 different flooding events according to the National Weather Service.  Out of the 18, 4 took place before the year 2000, and from 2017 to present, there have been 7. Also, the city of Freeport alone spent over $1.5 Million in flood cleanup efforts.  This amount may not seem like a lot but this region is vastly rural.</a:t>
            </a:r>
          </a:p>
        </p:txBody>
      </p:sp>
      <p:sp>
        <p:nvSpPr>
          <p:cNvPr id="4" name="Slide Number Placeholder 3"/>
          <p:cNvSpPr>
            <a:spLocks noGrp="1"/>
          </p:cNvSpPr>
          <p:nvPr>
            <p:ph type="sldNum" sz="quarter" idx="5"/>
          </p:nvPr>
        </p:nvSpPr>
        <p:spPr/>
        <p:txBody>
          <a:bodyPr/>
          <a:lstStyle/>
          <a:p>
            <a:fld id="{BEBD57A4-9ECE-4861-9672-29337C89844F}" type="slidenum">
              <a:rPr lang="en-US" smtClean="0"/>
              <a:t>4</a:t>
            </a:fld>
            <a:endParaRPr lang="en-US" dirty="0"/>
          </a:p>
        </p:txBody>
      </p:sp>
    </p:spTree>
    <p:extLst>
      <p:ext uri="{BB962C8B-B14F-4D97-AF65-F5344CB8AC3E}">
        <p14:creationId xmlns:p14="http://schemas.microsoft.com/office/powerpoint/2010/main" val="308980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seven flood models listed here are the ones I investigated, and I will go over each one in the next few slides.  The ones with the asterisk behind them are flood models that have their own graphical user interface or software to run the models.</a:t>
            </a:r>
          </a:p>
        </p:txBody>
      </p:sp>
      <p:sp>
        <p:nvSpPr>
          <p:cNvPr id="4" name="Slide Number Placeholder 3"/>
          <p:cNvSpPr>
            <a:spLocks noGrp="1"/>
          </p:cNvSpPr>
          <p:nvPr>
            <p:ph type="sldNum" sz="quarter" idx="5"/>
          </p:nvPr>
        </p:nvSpPr>
        <p:spPr/>
        <p:txBody>
          <a:bodyPr/>
          <a:lstStyle/>
          <a:p>
            <a:fld id="{BEBD57A4-9ECE-4861-9672-29337C89844F}" type="slidenum">
              <a:rPr lang="en-US" smtClean="0"/>
              <a:t>5</a:t>
            </a:fld>
            <a:endParaRPr lang="en-US" dirty="0"/>
          </a:p>
        </p:txBody>
      </p:sp>
    </p:spTree>
    <p:extLst>
      <p:ext uri="{BB962C8B-B14F-4D97-AF65-F5344CB8AC3E}">
        <p14:creationId xmlns:p14="http://schemas.microsoft.com/office/powerpoint/2010/main" val="208016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model is a simple raster-based flood model that can handle low resolution and high-resolution DEMS.  The only datasets require to use this flood model is the DEM raster dataset and rainfall amount in a specific period in a raster data format.</a:t>
            </a:r>
          </a:p>
          <a:p>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6</a:t>
            </a:fld>
            <a:endParaRPr lang="en-US" dirty="0"/>
          </a:p>
        </p:txBody>
      </p:sp>
    </p:spTree>
    <p:extLst>
      <p:ext uri="{BB962C8B-B14F-4D97-AF65-F5344CB8AC3E}">
        <p14:creationId xmlns:p14="http://schemas.microsoft.com/office/powerpoint/2010/main" val="119127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flowchart shows the processes required to complete this flood model.  To minimize error, I will use the Model Builder tool in ArcGIS for this model.</a:t>
            </a:r>
          </a:p>
          <a:p>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7</a:t>
            </a:fld>
            <a:endParaRPr lang="en-US" dirty="0"/>
          </a:p>
        </p:txBody>
      </p:sp>
    </p:spTree>
    <p:extLst>
      <p:ext uri="{BB962C8B-B14F-4D97-AF65-F5344CB8AC3E}">
        <p14:creationId xmlns:p14="http://schemas.microsoft.com/office/powerpoint/2010/main" val="323575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model employs machine learning and artificial intelligence to run this model and is consisted of three parts which are the architecture, training, and testing.  The diagram on the right illustrates how this model uses the input datasets to get the output layer.  The input datasets required are the DEM, bedrock, soil types, land use, rainfall, and rainfall-runoff discharge.</a:t>
            </a:r>
          </a:p>
          <a:p>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8</a:t>
            </a:fld>
            <a:endParaRPr lang="en-US" dirty="0"/>
          </a:p>
        </p:txBody>
      </p:sp>
    </p:spTree>
    <p:extLst>
      <p:ext uri="{BB962C8B-B14F-4D97-AF65-F5344CB8AC3E}">
        <p14:creationId xmlns:p14="http://schemas.microsoft.com/office/powerpoint/2010/main" val="170523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model was developed by the US Geological Survey to be widely available around the world as an easy-to-use flood model.  This tool uses a graphical user interface in ArcGIS to compile the DEM and rainfall data into a flood map.</a:t>
            </a:r>
            <a:endParaRPr lang="en-US" dirty="0"/>
          </a:p>
        </p:txBody>
      </p:sp>
      <p:sp>
        <p:nvSpPr>
          <p:cNvPr id="4" name="Slide Number Placeholder 3"/>
          <p:cNvSpPr>
            <a:spLocks noGrp="1"/>
          </p:cNvSpPr>
          <p:nvPr>
            <p:ph type="sldNum" sz="quarter" idx="5"/>
          </p:nvPr>
        </p:nvSpPr>
        <p:spPr/>
        <p:txBody>
          <a:bodyPr/>
          <a:lstStyle/>
          <a:p>
            <a:fld id="{BEBD57A4-9ECE-4861-9672-29337C89844F}" type="slidenum">
              <a:rPr lang="en-US" smtClean="0"/>
              <a:t>9</a:t>
            </a:fld>
            <a:endParaRPr lang="en-US" dirty="0"/>
          </a:p>
        </p:txBody>
      </p:sp>
    </p:spTree>
    <p:extLst>
      <p:ext uri="{BB962C8B-B14F-4D97-AF65-F5344CB8AC3E}">
        <p14:creationId xmlns:p14="http://schemas.microsoft.com/office/powerpoint/2010/main" val="9694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D962-C5F1-4518-8CD6-8D69A9C9B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CE5267-AF26-4726-8D79-8B4D8AAA7C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E47B42-B846-4FF0-9203-F5608518826A}"/>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5" name="Footer Placeholder 4">
            <a:extLst>
              <a:ext uri="{FF2B5EF4-FFF2-40B4-BE49-F238E27FC236}">
                <a16:creationId xmlns:a16="http://schemas.microsoft.com/office/drawing/2014/main" id="{B55DC15C-7C72-4659-9D56-8163FA0260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C0980C-5B9B-4378-B000-D1D9A949DBFA}"/>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208743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8B26-86F3-4E95-9E6B-74584BDAA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4D449-042D-4850-AF15-FC64E1AC29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959DD-00DC-4619-A649-22B7BA6BBE0C}"/>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5" name="Footer Placeholder 4">
            <a:extLst>
              <a:ext uri="{FF2B5EF4-FFF2-40B4-BE49-F238E27FC236}">
                <a16:creationId xmlns:a16="http://schemas.microsoft.com/office/drawing/2014/main" id="{7A378558-0EDA-431B-B6DD-5C257DDA85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7D6A1-7E35-4776-A609-3CB691DAFD9B}"/>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277615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BCA024-7CAD-48A3-A54D-9CAB806CF7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50A0E7-186E-4C8D-B8F4-6CE4FF169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48C72-4BE0-4207-8C57-D63D2C47F472}"/>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5" name="Footer Placeholder 4">
            <a:extLst>
              <a:ext uri="{FF2B5EF4-FFF2-40B4-BE49-F238E27FC236}">
                <a16:creationId xmlns:a16="http://schemas.microsoft.com/office/drawing/2014/main" id="{F03EEC49-8EE6-4B62-821D-9116D912E0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CA552-114E-4EA3-A054-C64BD06BD2B2}"/>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226895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D414C-C03E-400B-9482-4B5697DA3A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972BD-F455-40BD-BDF6-421C2E4A0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A72E2-3B7B-45D6-9EEA-402C6797A48E}"/>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5" name="Footer Placeholder 4">
            <a:extLst>
              <a:ext uri="{FF2B5EF4-FFF2-40B4-BE49-F238E27FC236}">
                <a16:creationId xmlns:a16="http://schemas.microsoft.com/office/drawing/2014/main" id="{9203E83B-748F-451A-A2CB-768EE55D29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31691D-4D30-47C2-969A-74C78D91DD68}"/>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401780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2317-E8F3-4E7C-8F03-7DB0FF64B2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38F67F-58E7-48B4-AAAB-5A09593A5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3A7580-9B94-4960-BE55-957966878B9F}"/>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5" name="Footer Placeholder 4">
            <a:extLst>
              <a:ext uri="{FF2B5EF4-FFF2-40B4-BE49-F238E27FC236}">
                <a16:creationId xmlns:a16="http://schemas.microsoft.com/office/drawing/2014/main" id="{71903597-32E1-4A4D-809F-40D0929018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6785BC-A760-4EA2-B310-7F9A5EC4FD6C}"/>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218738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9716-1931-4997-A590-DB169BF89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3FA9D-84E3-4F8C-AF0B-E3BD5D63C5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44DB73-9DBF-458D-96D4-CB4FEF362F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36DC95-E6B5-43B5-A78C-186CB5D4BB03}"/>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6" name="Footer Placeholder 5">
            <a:extLst>
              <a:ext uri="{FF2B5EF4-FFF2-40B4-BE49-F238E27FC236}">
                <a16:creationId xmlns:a16="http://schemas.microsoft.com/office/drawing/2014/main" id="{9B6290A1-83A3-47B8-9C4D-0654097CF7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FC76C3-ED14-4C47-968E-6EE83B83775C}"/>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284032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69B-1F90-4C85-BFEA-1E1D49A8D3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850D52-9EFC-4663-8136-1F5BB6F0BE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8FA069-8ABD-4DDA-B2EF-489A1D9C99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7F9A98-EB51-407C-8744-2055E3009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36241A-2A3C-4777-810D-E57D2B6F4B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F072AE-FAEE-412D-9D7C-6BB516F8B470}"/>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8" name="Footer Placeholder 7">
            <a:extLst>
              <a:ext uri="{FF2B5EF4-FFF2-40B4-BE49-F238E27FC236}">
                <a16:creationId xmlns:a16="http://schemas.microsoft.com/office/drawing/2014/main" id="{6AE1AC2C-0BF9-42A8-BCAD-0E911DC13E3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130C45B-D273-4A27-869E-5288C2F5BE44}"/>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264152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F666-9401-4B6A-80A9-F532D0415D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742C32-4AF8-4D62-A169-9CAFAB923BBB}"/>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4" name="Footer Placeholder 3">
            <a:extLst>
              <a:ext uri="{FF2B5EF4-FFF2-40B4-BE49-F238E27FC236}">
                <a16:creationId xmlns:a16="http://schemas.microsoft.com/office/drawing/2014/main" id="{010376A2-FA05-4EE1-8F56-6FAEF6D624D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BA47D6-3D88-4DA8-BABE-93E93053290A}"/>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96960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B5ECB-B6DC-4F77-ACC2-BEB39EDB755A}"/>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3" name="Footer Placeholder 2">
            <a:extLst>
              <a:ext uri="{FF2B5EF4-FFF2-40B4-BE49-F238E27FC236}">
                <a16:creationId xmlns:a16="http://schemas.microsoft.com/office/drawing/2014/main" id="{4D27DD44-D0F1-4C6A-8C65-A445F8584BA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A715FC-63E1-4B7B-B7D1-C2AF78503CDA}"/>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2192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CA07-9835-4529-B02A-10D33363A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8209F9-9992-4BDD-BF7C-E791F6586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6D1E0-E865-479F-8128-86A31670D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58AEF-62A7-4FC6-BCDD-8A742CD1F6D3}"/>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6" name="Footer Placeholder 5">
            <a:extLst>
              <a:ext uri="{FF2B5EF4-FFF2-40B4-BE49-F238E27FC236}">
                <a16:creationId xmlns:a16="http://schemas.microsoft.com/office/drawing/2014/main" id="{A100723C-0823-418E-87B6-19956CECC6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4BC83-0A20-4C70-AE55-0B9E3AE1A44D}"/>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137642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45FA-AE27-4AE3-91FB-261F261C3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6EA14-0BC6-48BB-AAFE-3013E2B4FE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515C92-C6C0-478B-8F68-62D000E44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3DAD7-54E6-42AA-A21A-CA5CB0306292}"/>
              </a:ext>
            </a:extLst>
          </p:cNvPr>
          <p:cNvSpPr>
            <a:spLocks noGrp="1"/>
          </p:cNvSpPr>
          <p:nvPr>
            <p:ph type="dt" sz="half" idx="10"/>
          </p:nvPr>
        </p:nvSpPr>
        <p:spPr/>
        <p:txBody>
          <a:bodyPr/>
          <a:lstStyle/>
          <a:p>
            <a:fld id="{C0BBC2A0-ADA6-4671-A727-C1F924AA1349}" type="datetimeFigureOut">
              <a:rPr lang="en-US" smtClean="0"/>
              <a:t>12/8/2020</a:t>
            </a:fld>
            <a:endParaRPr lang="en-US" dirty="0"/>
          </a:p>
        </p:txBody>
      </p:sp>
      <p:sp>
        <p:nvSpPr>
          <p:cNvPr id="6" name="Footer Placeholder 5">
            <a:extLst>
              <a:ext uri="{FF2B5EF4-FFF2-40B4-BE49-F238E27FC236}">
                <a16:creationId xmlns:a16="http://schemas.microsoft.com/office/drawing/2014/main" id="{85F4BB34-199C-488B-939B-981BB932BE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849CC5-0B34-4387-B39E-0E411DA663A0}"/>
              </a:ext>
            </a:extLst>
          </p:cNvPr>
          <p:cNvSpPr>
            <a:spLocks noGrp="1"/>
          </p:cNvSpPr>
          <p:nvPr>
            <p:ph type="sldNum" sz="quarter" idx="12"/>
          </p:nvPr>
        </p:nvSpPr>
        <p:spPr/>
        <p:txBody>
          <a:bodyPr/>
          <a:lstStyle/>
          <a:p>
            <a:fld id="{CF5AC15D-6EB1-4869-ABDA-F9B130DA892B}" type="slidenum">
              <a:rPr lang="en-US" smtClean="0"/>
              <a:t>‹#›</a:t>
            </a:fld>
            <a:endParaRPr lang="en-US" dirty="0"/>
          </a:p>
        </p:txBody>
      </p:sp>
    </p:spTree>
    <p:extLst>
      <p:ext uri="{BB962C8B-B14F-4D97-AF65-F5344CB8AC3E}">
        <p14:creationId xmlns:p14="http://schemas.microsoft.com/office/powerpoint/2010/main" val="89951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0ECE3-DF69-443E-B4F7-D42F7601F6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A4C5A-6849-4D7A-B690-C27B6B017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B381B-6EF9-42D4-AC1E-FDD9CED48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BC2A0-ADA6-4671-A727-C1F924AA1349}" type="datetimeFigureOut">
              <a:rPr lang="en-US" smtClean="0"/>
              <a:t>12/8/2020</a:t>
            </a:fld>
            <a:endParaRPr lang="en-US" dirty="0"/>
          </a:p>
        </p:txBody>
      </p:sp>
      <p:sp>
        <p:nvSpPr>
          <p:cNvPr id="5" name="Footer Placeholder 4">
            <a:extLst>
              <a:ext uri="{FF2B5EF4-FFF2-40B4-BE49-F238E27FC236}">
                <a16:creationId xmlns:a16="http://schemas.microsoft.com/office/drawing/2014/main" id="{ED480600-60B4-441F-9AD1-DF7A8D280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18F512-9F54-41C3-AEA6-0B7B550F7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AC15D-6EB1-4869-ABDA-F9B130DA892B}" type="slidenum">
              <a:rPr lang="en-US" smtClean="0"/>
              <a:t>‹#›</a:t>
            </a:fld>
            <a:endParaRPr lang="en-US" dirty="0"/>
          </a:p>
        </p:txBody>
      </p:sp>
    </p:spTree>
    <p:extLst>
      <p:ext uri="{BB962C8B-B14F-4D97-AF65-F5344CB8AC3E}">
        <p14:creationId xmlns:p14="http://schemas.microsoft.com/office/powerpoint/2010/main" val="3842785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j.pce.2011.02.008"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weather.gov/hazstat/"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outdoor, sheep, nature, herd&#10;&#10;Description automatically generated">
            <a:extLst>
              <a:ext uri="{FF2B5EF4-FFF2-40B4-BE49-F238E27FC236}">
                <a16:creationId xmlns:a16="http://schemas.microsoft.com/office/drawing/2014/main" id="{7ED7ACF4-EA3F-4D0E-B458-0BF7472CBED4}"/>
              </a:ext>
            </a:extLst>
          </p:cNvPr>
          <p:cNvPicPr>
            <a:picLocks noChangeAspect="1"/>
          </p:cNvPicPr>
          <p:nvPr/>
        </p:nvPicPr>
        <p:blipFill rotWithShape="1">
          <a:blip r:embed="rId3">
            <a:extLst>
              <a:ext uri="{28A0092B-C50C-407E-A947-70E740481C1C}">
                <a14:useLocalDpi xmlns:a14="http://schemas.microsoft.com/office/drawing/2010/main" val="0"/>
              </a:ext>
            </a:extLst>
          </a:blip>
          <a:srcRect l="9559" r="2057"/>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5" name="Freeform: Shape 24">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0AD93F-569E-4316-A357-8409BA6DB1D3}"/>
              </a:ext>
            </a:extLst>
          </p:cNvPr>
          <p:cNvSpPr>
            <a:spLocks noGrp="1"/>
          </p:cNvSpPr>
          <p:nvPr>
            <p:ph type="ctrTitle"/>
          </p:nvPr>
        </p:nvSpPr>
        <p:spPr>
          <a:xfrm>
            <a:off x="477981" y="1122363"/>
            <a:ext cx="4023360" cy="3204134"/>
          </a:xfrm>
        </p:spPr>
        <p:txBody>
          <a:bodyPr anchor="b">
            <a:normAutofit/>
          </a:bodyPr>
          <a:lstStyle/>
          <a:p>
            <a:pPr algn="l"/>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Using Geospatial Intelligence to Determine the Optimal Flood Mitigation Technique for the Pecatonica River</a:t>
            </a:r>
            <a:br>
              <a:rPr lang="en-US" sz="3000" dirty="0">
                <a:effectLst/>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
        <p:nvSpPr>
          <p:cNvPr id="3" name="Subtitle 2">
            <a:extLst>
              <a:ext uri="{FF2B5EF4-FFF2-40B4-BE49-F238E27FC236}">
                <a16:creationId xmlns:a16="http://schemas.microsoft.com/office/drawing/2014/main" id="{106ADFE7-75E0-46EF-97F3-56C0CA02EFE2}"/>
              </a:ext>
            </a:extLst>
          </p:cNvPr>
          <p:cNvSpPr>
            <a:spLocks noGrp="1"/>
          </p:cNvSpPr>
          <p:nvPr>
            <p:ph type="subTitle" idx="1"/>
          </p:nvPr>
        </p:nvSpPr>
        <p:spPr>
          <a:xfrm>
            <a:off x="477981" y="4872922"/>
            <a:ext cx="3933306" cy="1208141"/>
          </a:xfrm>
        </p:spPr>
        <p:txBody>
          <a:bodyPr>
            <a:normAutofit/>
          </a:bodyPr>
          <a:lstStyle/>
          <a:p>
            <a:pPr algn="l"/>
            <a:r>
              <a:rPr lang="en-US" sz="2000" dirty="0"/>
              <a:t>Adam Troxell</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4CE959-269F-4EA5-9794-2EF6BB5CE9C7}"/>
              </a:ext>
            </a:extLst>
          </p:cNvPr>
          <p:cNvSpPr txBox="1"/>
          <p:nvPr/>
        </p:nvSpPr>
        <p:spPr>
          <a:xfrm>
            <a:off x="6473579" y="6519436"/>
            <a:ext cx="4371630" cy="338554"/>
          </a:xfrm>
          <a:prstGeom prst="rect">
            <a:avLst/>
          </a:prstGeom>
          <a:noFill/>
        </p:spPr>
        <p:txBody>
          <a:bodyPr wrap="square" rtlCol="0">
            <a:spAutoFit/>
          </a:bodyPr>
          <a:lstStyle/>
          <a:p>
            <a:pPr>
              <a:spcAft>
                <a:spcPts val="600"/>
              </a:spcAft>
            </a:pPr>
            <a:r>
              <a:rPr lang="en-US" sz="1600" dirty="0">
                <a:solidFill>
                  <a:schemeClr val="bg1"/>
                </a:solidFill>
              </a:rPr>
              <a:t>Picture courtesy of the Freeport News Network</a:t>
            </a:r>
          </a:p>
        </p:txBody>
      </p:sp>
    </p:spTree>
    <p:extLst>
      <p:ext uri="{BB962C8B-B14F-4D97-AF65-F5344CB8AC3E}">
        <p14:creationId xmlns:p14="http://schemas.microsoft.com/office/powerpoint/2010/main" val="155627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CD69051C-B88E-475A-81C3-82E35EDFA0AA}"/>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GFT Model </a:t>
            </a:r>
            <a:r>
              <a:rPr lang="en-US" sz="4000" dirty="0">
                <a:solidFill>
                  <a:srgbClr val="FFFFFF"/>
                </a:solidFill>
              </a:rPr>
              <a:t>C</a:t>
            </a:r>
            <a:r>
              <a:rPr lang="en-US" sz="4000" kern="1200" dirty="0">
                <a:solidFill>
                  <a:srgbClr val="FFFFFF"/>
                </a:solidFill>
                <a:latin typeface="+mj-lt"/>
                <a:ea typeface="+mj-ea"/>
                <a:cs typeface="+mj-cs"/>
              </a:rPr>
              <a:t>ont.</a:t>
            </a:r>
          </a:p>
        </p:txBody>
      </p:sp>
      <p:pic>
        <p:nvPicPr>
          <p:cNvPr id="5" name="Content Placeholder 4" descr="Diagram&#10;&#10;Description automatically generated">
            <a:extLst>
              <a:ext uri="{FF2B5EF4-FFF2-40B4-BE49-F238E27FC236}">
                <a16:creationId xmlns:a16="http://schemas.microsoft.com/office/drawing/2014/main" id="{9B5844A3-F1FC-494E-8DCF-D38D889A656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6191"/>
          <a:stretch/>
        </p:blipFill>
        <p:spPr>
          <a:xfrm>
            <a:off x="1275459" y="2543175"/>
            <a:ext cx="9791606" cy="3514433"/>
          </a:xfrm>
        </p:spPr>
      </p:pic>
    </p:spTree>
    <p:extLst>
      <p:ext uri="{BB962C8B-B14F-4D97-AF65-F5344CB8AC3E}">
        <p14:creationId xmlns:p14="http://schemas.microsoft.com/office/powerpoint/2010/main" val="416396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3318B33-7DBE-4015-8670-70BA7777DA9E}"/>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HEC-RAS Flood </a:t>
            </a:r>
            <a:r>
              <a:rPr lang="en-US" sz="4000" dirty="0">
                <a:solidFill>
                  <a:srgbClr val="FFFFFF"/>
                </a:solidFill>
              </a:rPr>
              <a:t>M</a:t>
            </a:r>
            <a:r>
              <a:rPr lang="en-US" sz="4000" kern="1200" dirty="0">
                <a:solidFill>
                  <a:srgbClr val="FFFFFF"/>
                </a:solidFill>
                <a:latin typeface="+mj-lt"/>
                <a:ea typeface="+mj-ea"/>
                <a:cs typeface="+mj-cs"/>
              </a:rPr>
              <a:t>odel</a:t>
            </a:r>
          </a:p>
        </p:txBody>
      </p:sp>
      <p:sp>
        <p:nvSpPr>
          <p:cNvPr id="4" name="Content Placeholder 3">
            <a:extLst>
              <a:ext uri="{FF2B5EF4-FFF2-40B4-BE49-F238E27FC236}">
                <a16:creationId xmlns:a16="http://schemas.microsoft.com/office/drawing/2014/main" id="{876051DE-7264-4FE9-84F6-781A41539D2F}"/>
              </a:ext>
            </a:extLst>
          </p:cNvPr>
          <p:cNvSpPr>
            <a:spLocks noGrp="1"/>
          </p:cNvSpPr>
          <p:nvPr>
            <p:ph sz="half" idx="1"/>
          </p:nvPr>
        </p:nvSpPr>
        <p:spPr>
          <a:xfrm>
            <a:off x="1367624" y="2490436"/>
            <a:ext cx="9708995" cy="3567173"/>
          </a:xfrm>
        </p:spPr>
        <p:txBody>
          <a:bodyPr vert="horz" lIns="91440" tIns="45720" rIns="91440" bIns="45720" rtlCol="0" anchor="ctr">
            <a:normAutofit/>
          </a:bodyPr>
          <a:lstStyle/>
          <a:p>
            <a:r>
              <a:rPr lang="en-US" sz="2400" dirty="0"/>
              <a:t>Used by FEMA for generating its Digital Flood Insurance Rate Maps</a:t>
            </a:r>
          </a:p>
          <a:p>
            <a:r>
              <a:rPr lang="en-US" sz="2400" dirty="0"/>
              <a:t>Regarded as the standard for flood models</a:t>
            </a:r>
          </a:p>
          <a:p>
            <a:r>
              <a:rPr lang="en-US" sz="2400" dirty="0"/>
              <a:t>Used to determine where to install flood mitigation measures</a:t>
            </a:r>
          </a:p>
        </p:txBody>
      </p:sp>
    </p:spTree>
    <p:extLst>
      <p:ext uri="{BB962C8B-B14F-4D97-AF65-F5344CB8AC3E}">
        <p14:creationId xmlns:p14="http://schemas.microsoft.com/office/powerpoint/2010/main" val="411323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03318B33-7DBE-4015-8670-70BA7777DA9E}"/>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HEC-RAS Flood Model Cont.</a:t>
            </a:r>
          </a:p>
        </p:txBody>
      </p:sp>
      <p:pic>
        <p:nvPicPr>
          <p:cNvPr id="10" name="Content Placeholder 9" descr="Diagram&#10;&#10;Description automatically generated">
            <a:extLst>
              <a:ext uri="{FF2B5EF4-FFF2-40B4-BE49-F238E27FC236}">
                <a16:creationId xmlns:a16="http://schemas.microsoft.com/office/drawing/2014/main" id="{06F4936F-5006-4F0F-8212-B6D5660F990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7519"/>
          <a:stretch/>
        </p:blipFill>
        <p:spPr>
          <a:xfrm>
            <a:off x="1591545" y="2378076"/>
            <a:ext cx="9217990" cy="4276721"/>
          </a:xfrm>
        </p:spPr>
      </p:pic>
    </p:spTree>
    <p:extLst>
      <p:ext uri="{BB962C8B-B14F-4D97-AF65-F5344CB8AC3E}">
        <p14:creationId xmlns:p14="http://schemas.microsoft.com/office/powerpoint/2010/main" val="362262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LISFLOOD Model</a:t>
            </a:r>
          </a:p>
        </p:txBody>
      </p:sp>
      <p:sp>
        <p:nvSpPr>
          <p:cNvPr id="4" name="Content Placeholder 3">
            <a:extLst>
              <a:ext uri="{FF2B5EF4-FFF2-40B4-BE49-F238E27FC236}">
                <a16:creationId xmlns:a16="http://schemas.microsoft.com/office/drawing/2014/main" id="{53F6D359-99D6-4593-853A-97001834D2C6}"/>
              </a:ext>
            </a:extLst>
          </p:cNvPr>
          <p:cNvSpPr>
            <a:spLocks noGrp="1"/>
          </p:cNvSpPr>
          <p:nvPr>
            <p:ph sz="half" idx="1"/>
          </p:nvPr>
        </p:nvSpPr>
        <p:spPr>
          <a:xfrm>
            <a:off x="1367624" y="2490436"/>
            <a:ext cx="9708995" cy="3567173"/>
          </a:xfrm>
        </p:spPr>
        <p:txBody>
          <a:bodyPr vert="horz" lIns="91440" tIns="45720" rIns="91440" bIns="45720" rtlCol="0" anchor="ctr">
            <a:normAutofit/>
          </a:bodyPr>
          <a:lstStyle/>
          <a:p>
            <a:r>
              <a:rPr lang="en-US" sz="2400" dirty="0"/>
              <a:t>Incorporates meteorological, land cover, DEM, and geological data to run the model</a:t>
            </a:r>
          </a:p>
          <a:p>
            <a:r>
              <a:rPr lang="en-US" sz="2400" dirty="0"/>
              <a:t>Requires vast amount of datasets</a:t>
            </a:r>
          </a:p>
          <a:p>
            <a:r>
              <a:rPr lang="en-US" sz="2400" dirty="0"/>
              <a:t>Not designed to handle LIDAR DEM</a:t>
            </a:r>
          </a:p>
        </p:txBody>
      </p:sp>
    </p:spTree>
    <p:extLst>
      <p:ext uri="{BB962C8B-B14F-4D97-AF65-F5344CB8AC3E}">
        <p14:creationId xmlns:p14="http://schemas.microsoft.com/office/powerpoint/2010/main" val="323507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76451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LISFLOOD Model </a:t>
            </a:r>
            <a:r>
              <a:rPr lang="en-US" sz="4000" dirty="0">
                <a:solidFill>
                  <a:srgbClr val="FFFFFF"/>
                </a:solidFill>
              </a:rPr>
              <a:t>C</a:t>
            </a:r>
            <a:r>
              <a:rPr lang="en-US" sz="4000" kern="1200" dirty="0">
                <a:solidFill>
                  <a:srgbClr val="FFFFFF"/>
                </a:solidFill>
                <a:latin typeface="+mj-lt"/>
                <a:ea typeface="+mj-ea"/>
                <a:cs typeface="+mj-cs"/>
              </a:rPr>
              <a:t>ont.</a:t>
            </a:r>
          </a:p>
        </p:txBody>
      </p:sp>
      <p:pic>
        <p:nvPicPr>
          <p:cNvPr id="22" name="Picture 21">
            <a:extLst>
              <a:ext uri="{FF2B5EF4-FFF2-40B4-BE49-F238E27FC236}">
                <a16:creationId xmlns:a16="http://schemas.microsoft.com/office/drawing/2014/main" id="{2B0C96CB-B9F6-42C3-BBD1-17FD2A2F3FC0}"/>
              </a:ext>
            </a:extLst>
          </p:cNvPr>
          <p:cNvPicPr>
            <a:picLocks noChangeAspect="1"/>
          </p:cNvPicPr>
          <p:nvPr/>
        </p:nvPicPr>
        <p:blipFill>
          <a:blip r:embed="rId3"/>
          <a:stretch>
            <a:fillRect/>
          </a:stretch>
        </p:blipFill>
        <p:spPr>
          <a:xfrm>
            <a:off x="2170762" y="2832979"/>
            <a:ext cx="4000500" cy="3695700"/>
          </a:xfrm>
          <a:prstGeom prst="rect">
            <a:avLst/>
          </a:prstGeom>
        </p:spPr>
      </p:pic>
      <p:pic>
        <p:nvPicPr>
          <p:cNvPr id="23" name="Picture 22">
            <a:extLst>
              <a:ext uri="{FF2B5EF4-FFF2-40B4-BE49-F238E27FC236}">
                <a16:creationId xmlns:a16="http://schemas.microsoft.com/office/drawing/2014/main" id="{B2BB43C1-6FD2-4185-A2AA-C3F762792780}"/>
              </a:ext>
            </a:extLst>
          </p:cNvPr>
          <p:cNvPicPr>
            <a:picLocks noChangeAspect="1"/>
          </p:cNvPicPr>
          <p:nvPr/>
        </p:nvPicPr>
        <p:blipFill>
          <a:blip r:embed="rId4"/>
          <a:stretch>
            <a:fillRect/>
          </a:stretch>
        </p:blipFill>
        <p:spPr>
          <a:xfrm>
            <a:off x="6171262" y="3233029"/>
            <a:ext cx="4000500" cy="3295650"/>
          </a:xfrm>
          <a:prstGeom prst="rect">
            <a:avLst/>
          </a:prstGeom>
        </p:spPr>
      </p:pic>
      <p:sp>
        <p:nvSpPr>
          <p:cNvPr id="3" name="Oval 2">
            <a:extLst>
              <a:ext uri="{FF2B5EF4-FFF2-40B4-BE49-F238E27FC236}">
                <a16:creationId xmlns:a16="http://schemas.microsoft.com/office/drawing/2014/main" id="{C82062AE-257E-4272-B1E4-F0BF84588B3C}"/>
              </a:ext>
            </a:extLst>
          </p:cNvPr>
          <p:cNvSpPr/>
          <p:nvPr/>
        </p:nvSpPr>
        <p:spPr>
          <a:xfrm>
            <a:off x="2955891" y="3233029"/>
            <a:ext cx="2359688" cy="2189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7103C8E-7393-4F2D-83B6-13A10058E80E}"/>
              </a:ext>
            </a:extLst>
          </p:cNvPr>
          <p:cNvSpPr/>
          <p:nvPr/>
        </p:nvSpPr>
        <p:spPr>
          <a:xfrm>
            <a:off x="6876421" y="3233029"/>
            <a:ext cx="2359688" cy="2189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83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76451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LISFLOOD Model </a:t>
            </a:r>
            <a:r>
              <a:rPr lang="en-US" sz="4000" dirty="0">
                <a:solidFill>
                  <a:srgbClr val="FFFFFF"/>
                </a:solidFill>
              </a:rPr>
              <a:t>C</a:t>
            </a:r>
            <a:r>
              <a:rPr lang="en-US" sz="4000" kern="1200" dirty="0">
                <a:solidFill>
                  <a:srgbClr val="FFFFFF"/>
                </a:solidFill>
                <a:latin typeface="+mj-lt"/>
                <a:ea typeface="+mj-ea"/>
                <a:cs typeface="+mj-cs"/>
              </a:rPr>
              <a:t>ont.</a:t>
            </a:r>
          </a:p>
        </p:txBody>
      </p:sp>
      <p:pic>
        <p:nvPicPr>
          <p:cNvPr id="3" name="Picture 2">
            <a:extLst>
              <a:ext uri="{FF2B5EF4-FFF2-40B4-BE49-F238E27FC236}">
                <a16:creationId xmlns:a16="http://schemas.microsoft.com/office/drawing/2014/main" id="{28959801-3C4E-446F-8365-974DC2674A2A}"/>
              </a:ext>
            </a:extLst>
          </p:cNvPr>
          <p:cNvPicPr>
            <a:picLocks noChangeAspect="1"/>
          </p:cNvPicPr>
          <p:nvPr/>
        </p:nvPicPr>
        <p:blipFill>
          <a:blip r:embed="rId3"/>
          <a:stretch>
            <a:fillRect/>
          </a:stretch>
        </p:blipFill>
        <p:spPr>
          <a:xfrm>
            <a:off x="2170762" y="2812887"/>
            <a:ext cx="4000500" cy="3305175"/>
          </a:xfrm>
          <a:prstGeom prst="rect">
            <a:avLst/>
          </a:prstGeom>
        </p:spPr>
      </p:pic>
      <p:pic>
        <p:nvPicPr>
          <p:cNvPr id="4" name="Picture 3">
            <a:extLst>
              <a:ext uri="{FF2B5EF4-FFF2-40B4-BE49-F238E27FC236}">
                <a16:creationId xmlns:a16="http://schemas.microsoft.com/office/drawing/2014/main" id="{8E0D4462-A95E-49B5-8E96-BCC4872CCCD3}"/>
              </a:ext>
            </a:extLst>
          </p:cNvPr>
          <p:cNvPicPr>
            <a:picLocks noChangeAspect="1"/>
          </p:cNvPicPr>
          <p:nvPr/>
        </p:nvPicPr>
        <p:blipFill>
          <a:blip r:embed="rId4"/>
          <a:stretch>
            <a:fillRect/>
          </a:stretch>
        </p:blipFill>
        <p:spPr>
          <a:xfrm>
            <a:off x="6171262" y="2812887"/>
            <a:ext cx="4000500" cy="3686175"/>
          </a:xfrm>
          <a:prstGeom prst="rect">
            <a:avLst/>
          </a:prstGeom>
        </p:spPr>
      </p:pic>
      <p:sp>
        <p:nvSpPr>
          <p:cNvPr id="12" name="Oval 11">
            <a:extLst>
              <a:ext uri="{FF2B5EF4-FFF2-40B4-BE49-F238E27FC236}">
                <a16:creationId xmlns:a16="http://schemas.microsoft.com/office/drawing/2014/main" id="{F1005665-37A6-4159-A0C3-1DB6627DDC60}"/>
              </a:ext>
            </a:extLst>
          </p:cNvPr>
          <p:cNvSpPr/>
          <p:nvPr/>
        </p:nvSpPr>
        <p:spPr>
          <a:xfrm>
            <a:off x="2955891" y="3233029"/>
            <a:ext cx="2359688" cy="2189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C4F9C89-1B2A-4CE2-A605-E2440943CBD2}"/>
              </a:ext>
            </a:extLst>
          </p:cNvPr>
          <p:cNvSpPr/>
          <p:nvPr/>
        </p:nvSpPr>
        <p:spPr>
          <a:xfrm>
            <a:off x="7026945" y="2898893"/>
            <a:ext cx="2359688" cy="2189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B4C5A15-2502-4ECF-A9A1-7A26FFBB0C6F}"/>
              </a:ext>
            </a:extLst>
          </p:cNvPr>
          <p:cNvSpPr/>
          <p:nvPr/>
        </p:nvSpPr>
        <p:spPr>
          <a:xfrm>
            <a:off x="6846278" y="4465474"/>
            <a:ext cx="2359688" cy="2189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457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C4DE426-90DD-4668-9281-FEC62A820D48}"/>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LISFLOOD-FP Model</a:t>
            </a:r>
          </a:p>
        </p:txBody>
      </p:sp>
      <p:pic>
        <p:nvPicPr>
          <p:cNvPr id="3" name="Picture 2">
            <a:extLst>
              <a:ext uri="{FF2B5EF4-FFF2-40B4-BE49-F238E27FC236}">
                <a16:creationId xmlns:a16="http://schemas.microsoft.com/office/drawing/2014/main" id="{7F0AAA40-4351-4B39-8EBC-810C07852CE6}"/>
              </a:ext>
            </a:extLst>
          </p:cNvPr>
          <p:cNvPicPr>
            <a:picLocks noChangeAspect="1"/>
          </p:cNvPicPr>
          <p:nvPr/>
        </p:nvPicPr>
        <p:blipFill rotWithShape="1">
          <a:blip r:embed="rId3"/>
          <a:srcRect l="-182" r="174" b="-2"/>
          <a:stretch/>
        </p:blipFill>
        <p:spPr>
          <a:xfrm>
            <a:off x="5118596" y="2177172"/>
            <a:ext cx="6104504" cy="4501816"/>
          </a:xfrm>
          <a:prstGeom prst="rect">
            <a:avLst/>
          </a:prstGeom>
        </p:spPr>
      </p:pic>
      <p:sp>
        <p:nvSpPr>
          <p:cNvPr id="4" name="Content Placeholder 3">
            <a:extLst>
              <a:ext uri="{FF2B5EF4-FFF2-40B4-BE49-F238E27FC236}">
                <a16:creationId xmlns:a16="http://schemas.microsoft.com/office/drawing/2014/main" id="{1F59D005-D7BD-4234-B61A-6FBF9E66A33F}"/>
              </a:ext>
            </a:extLst>
          </p:cNvPr>
          <p:cNvSpPr>
            <a:spLocks noGrp="1"/>
          </p:cNvSpPr>
          <p:nvPr>
            <p:ph sz="half" idx="1"/>
          </p:nvPr>
        </p:nvSpPr>
        <p:spPr>
          <a:xfrm>
            <a:off x="1254542" y="2825512"/>
            <a:ext cx="4111231" cy="3563159"/>
          </a:xfrm>
        </p:spPr>
        <p:txBody>
          <a:bodyPr vert="horz" lIns="91440" tIns="45720" rIns="91440" bIns="45720" rtlCol="0">
            <a:normAutofit/>
          </a:bodyPr>
          <a:lstStyle/>
          <a:p>
            <a:r>
              <a:rPr lang="en-US" sz="2400" dirty="0"/>
              <a:t>Based on the earlier version of the LISFLOOD model</a:t>
            </a:r>
          </a:p>
          <a:p>
            <a:r>
              <a:rPr lang="en-US" sz="2400" dirty="0"/>
              <a:t>Designed to handle LIDAR DEMS</a:t>
            </a:r>
          </a:p>
          <a:p>
            <a:r>
              <a:rPr lang="en-US" sz="2400" dirty="0"/>
              <a:t>Simple raster-based flood model</a:t>
            </a:r>
          </a:p>
        </p:txBody>
      </p:sp>
      <p:cxnSp>
        <p:nvCxnSpPr>
          <p:cNvPr id="6" name="Straight Connector 5">
            <a:extLst>
              <a:ext uri="{FF2B5EF4-FFF2-40B4-BE49-F238E27FC236}">
                <a16:creationId xmlns:a16="http://schemas.microsoft.com/office/drawing/2014/main" id="{A03A93C8-C5F5-4260-AA85-44062EFE44C3}"/>
              </a:ext>
            </a:extLst>
          </p:cNvPr>
          <p:cNvCxnSpPr/>
          <p:nvPr/>
        </p:nvCxnSpPr>
        <p:spPr>
          <a:xfrm>
            <a:off x="5255288" y="4401178"/>
            <a:ext cx="6832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E5FD2F-9A67-48E7-A56D-F857401253BD}"/>
              </a:ext>
            </a:extLst>
          </p:cNvPr>
          <p:cNvCxnSpPr/>
          <p:nvPr/>
        </p:nvCxnSpPr>
        <p:spPr>
          <a:xfrm>
            <a:off x="5255288" y="4804787"/>
            <a:ext cx="6832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9D7BA2-B342-4115-A914-DFC639467331}"/>
              </a:ext>
            </a:extLst>
          </p:cNvPr>
          <p:cNvCxnSpPr/>
          <p:nvPr/>
        </p:nvCxnSpPr>
        <p:spPr>
          <a:xfrm>
            <a:off x="5255288" y="4153319"/>
            <a:ext cx="6832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C1C463-3F56-4874-BB28-614B2258FB8A}"/>
              </a:ext>
            </a:extLst>
          </p:cNvPr>
          <p:cNvCxnSpPr/>
          <p:nvPr/>
        </p:nvCxnSpPr>
        <p:spPr>
          <a:xfrm>
            <a:off x="5218444" y="3923881"/>
            <a:ext cx="68328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60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t>LISFLOOD-FP Model Cont.</a:t>
            </a:r>
            <a:endParaRPr lang="en-US" sz="4000" kern="1200" dirty="0">
              <a:solidFill>
                <a:srgbClr val="FFFFFF"/>
              </a:solidFill>
              <a:latin typeface="+mj-lt"/>
              <a:ea typeface="+mj-ea"/>
              <a:cs typeface="+mj-cs"/>
            </a:endParaRPr>
          </a:p>
        </p:txBody>
      </p:sp>
      <p:pic>
        <p:nvPicPr>
          <p:cNvPr id="5" name="Content Placeholder 4" descr="Diagram&#10;&#10;Description automatically generated">
            <a:extLst>
              <a:ext uri="{FF2B5EF4-FFF2-40B4-BE49-F238E27FC236}">
                <a16:creationId xmlns:a16="http://schemas.microsoft.com/office/drawing/2014/main" id="{2FAC2601-8D93-41A8-A6E9-CAF8943783E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7845" b="29976"/>
          <a:stretch/>
        </p:blipFill>
        <p:spPr>
          <a:xfrm>
            <a:off x="1154409" y="2951786"/>
            <a:ext cx="9887154" cy="3458086"/>
          </a:xfrm>
        </p:spPr>
      </p:pic>
    </p:spTree>
    <p:extLst>
      <p:ext uri="{BB962C8B-B14F-4D97-AF65-F5344CB8AC3E}">
        <p14:creationId xmlns:p14="http://schemas.microsoft.com/office/powerpoint/2010/main" val="224479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t>Shannon’s Entropy Flood Model</a:t>
            </a:r>
            <a:endParaRPr lang="en-US" sz="40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53F6D359-99D6-4593-853A-97001834D2C6}"/>
              </a:ext>
            </a:extLst>
          </p:cNvPr>
          <p:cNvSpPr>
            <a:spLocks noGrp="1"/>
          </p:cNvSpPr>
          <p:nvPr>
            <p:ph sz="half" idx="1"/>
          </p:nvPr>
        </p:nvSpPr>
        <p:spPr>
          <a:xfrm>
            <a:off x="1367624" y="2490436"/>
            <a:ext cx="9708995" cy="3567173"/>
          </a:xfrm>
        </p:spPr>
        <p:txBody>
          <a:bodyPr vert="horz" lIns="91440" tIns="45720" rIns="91440" bIns="45720" rtlCol="0" anchor="ctr">
            <a:normAutofit/>
          </a:bodyPr>
          <a:lstStyle/>
          <a:p>
            <a:r>
              <a:rPr lang="en-US" sz="2400" dirty="0"/>
              <a:t>Uses land use, soil type, drainage density, topographic wetness index (TWI), altitude, slope aspect, slope angle, lithology (characteristics of the rock), plan curvature (curvature of the Earth), and distance from the river data</a:t>
            </a:r>
          </a:p>
          <a:p>
            <a:r>
              <a:rPr lang="en-US" sz="2400" dirty="0"/>
              <a:t>Uses weighted values to determine the importance of each dataset</a:t>
            </a:r>
          </a:p>
        </p:txBody>
      </p:sp>
    </p:spTree>
    <p:extLst>
      <p:ext uri="{BB962C8B-B14F-4D97-AF65-F5344CB8AC3E}">
        <p14:creationId xmlns:p14="http://schemas.microsoft.com/office/powerpoint/2010/main" val="3478395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t>Shannon’s Entropy Flood Model Cont.</a:t>
            </a:r>
            <a:endParaRPr lang="en-US" sz="4000" kern="1200" dirty="0">
              <a:solidFill>
                <a:srgbClr val="FFFFFF"/>
              </a:solidFill>
              <a:latin typeface="+mj-lt"/>
              <a:ea typeface="+mj-ea"/>
              <a:cs typeface="+mj-cs"/>
            </a:endParaRPr>
          </a:p>
        </p:txBody>
      </p:sp>
      <p:pic>
        <p:nvPicPr>
          <p:cNvPr id="16" name="Content Placeholder 15" descr="Diagram&#10;&#10;Description automatically generated">
            <a:extLst>
              <a:ext uri="{FF2B5EF4-FFF2-40B4-BE49-F238E27FC236}">
                <a16:creationId xmlns:a16="http://schemas.microsoft.com/office/drawing/2014/main" id="{C7609A05-B71F-4D91-9990-EB1BB353531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15304" y="2177169"/>
            <a:ext cx="8306661" cy="4672497"/>
          </a:xfrm>
        </p:spPr>
      </p:pic>
    </p:spTree>
    <p:extLst>
      <p:ext uri="{BB962C8B-B14F-4D97-AF65-F5344CB8AC3E}">
        <p14:creationId xmlns:p14="http://schemas.microsoft.com/office/powerpoint/2010/main" val="265269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A4B84C4-AC17-422A-8613-072960434AC3}"/>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Outline</a:t>
            </a:r>
          </a:p>
        </p:txBody>
      </p:sp>
      <p:graphicFrame>
        <p:nvGraphicFramePr>
          <p:cNvPr id="5" name="Content Placeholder 2">
            <a:extLst>
              <a:ext uri="{FF2B5EF4-FFF2-40B4-BE49-F238E27FC236}">
                <a16:creationId xmlns:a16="http://schemas.microsoft.com/office/drawing/2014/main" id="{16A06BF1-91EA-4C34-8C94-46D196F8C5C6}"/>
              </a:ext>
            </a:extLst>
          </p:cNvPr>
          <p:cNvGraphicFramePr>
            <a:graphicFrameLocks noGrp="1"/>
          </p:cNvGraphicFramePr>
          <p:nvPr>
            <p:ph idx="1"/>
            <p:extLst>
              <p:ext uri="{D42A27DB-BD31-4B8C-83A1-F6EECF244321}">
                <p14:modId xmlns:p14="http://schemas.microsoft.com/office/powerpoint/2010/main" val="91782042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4558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t>Goals and Objectives</a:t>
            </a:r>
            <a:endParaRPr lang="en-US" sz="40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53F6D359-99D6-4593-853A-97001834D2C6}"/>
              </a:ext>
            </a:extLst>
          </p:cNvPr>
          <p:cNvSpPr>
            <a:spLocks noGrp="1"/>
          </p:cNvSpPr>
          <p:nvPr>
            <p:ph sz="half" idx="1"/>
          </p:nvPr>
        </p:nvSpPr>
        <p:spPr>
          <a:xfrm>
            <a:off x="1367624" y="2490436"/>
            <a:ext cx="9708995" cy="3567173"/>
          </a:xfrm>
        </p:spPr>
        <p:txBody>
          <a:bodyPr vert="horz" lIns="91440" tIns="45720" rIns="91440" bIns="45720" rtlCol="0" anchor="ctr">
            <a:normAutofit/>
          </a:bodyPr>
          <a:lstStyle/>
          <a:p>
            <a:r>
              <a:rPr lang="en-US" sz="2400" dirty="0"/>
              <a:t>Primary goal is to reduce the flood risk along the Pecatonica River</a:t>
            </a:r>
          </a:p>
          <a:p>
            <a:pPr marL="0" indent="0">
              <a:buNone/>
            </a:pPr>
            <a:endParaRPr lang="en-US" sz="2400" dirty="0"/>
          </a:p>
          <a:p>
            <a:pPr marL="0" indent="0">
              <a:buNone/>
            </a:pPr>
            <a:r>
              <a:rPr lang="en-US" sz="2400" u="sng" dirty="0"/>
              <a:t>Objectives</a:t>
            </a:r>
          </a:p>
          <a:p>
            <a:r>
              <a:rPr lang="en-US" sz="2400" dirty="0"/>
              <a:t>Compare the different flood models outputs and determine the “best” one</a:t>
            </a:r>
          </a:p>
          <a:p>
            <a:r>
              <a:rPr lang="en-US" sz="2400" dirty="0"/>
              <a:t>Complete the ACH Matrix for the “best” possible mitigation technique</a:t>
            </a:r>
          </a:p>
          <a:p>
            <a:r>
              <a:rPr lang="en-US" sz="2400" dirty="0"/>
              <a:t>Simulate the mitigation technique in the study area using the “best” flood model</a:t>
            </a:r>
          </a:p>
        </p:txBody>
      </p:sp>
    </p:spTree>
    <p:extLst>
      <p:ext uri="{BB962C8B-B14F-4D97-AF65-F5344CB8AC3E}">
        <p14:creationId xmlns:p14="http://schemas.microsoft.com/office/powerpoint/2010/main" val="130093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t>Methodology</a:t>
            </a:r>
            <a:endParaRPr lang="en-US" sz="4000" kern="1200" dirty="0">
              <a:solidFill>
                <a:srgbClr val="FFFFFF"/>
              </a:solidFill>
              <a:latin typeface="+mj-lt"/>
              <a:ea typeface="+mj-ea"/>
              <a:cs typeface="+mj-cs"/>
            </a:endParaRPr>
          </a:p>
        </p:txBody>
      </p:sp>
      <p:pic>
        <p:nvPicPr>
          <p:cNvPr id="10" name="Content Placeholder 9" descr="Diagram&#10;&#10;Description automatically generated">
            <a:extLst>
              <a:ext uri="{FF2B5EF4-FFF2-40B4-BE49-F238E27FC236}">
                <a16:creationId xmlns:a16="http://schemas.microsoft.com/office/drawing/2014/main" id="{A3E09717-06F2-4BE9-B061-A54BDE52273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0291"/>
          <a:stretch/>
        </p:blipFill>
        <p:spPr>
          <a:xfrm>
            <a:off x="1732286" y="2277624"/>
            <a:ext cx="8877953" cy="4479924"/>
          </a:xfrm>
        </p:spPr>
      </p:pic>
    </p:spTree>
    <p:extLst>
      <p:ext uri="{BB962C8B-B14F-4D97-AF65-F5344CB8AC3E}">
        <p14:creationId xmlns:p14="http://schemas.microsoft.com/office/powerpoint/2010/main" val="3706339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t>Anticipated Results</a:t>
            </a:r>
            <a:endParaRPr lang="en-US" sz="40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53F6D359-99D6-4593-853A-97001834D2C6}"/>
              </a:ext>
            </a:extLst>
          </p:cNvPr>
          <p:cNvSpPr>
            <a:spLocks noGrp="1"/>
          </p:cNvSpPr>
          <p:nvPr>
            <p:ph sz="half" idx="1"/>
          </p:nvPr>
        </p:nvSpPr>
        <p:spPr>
          <a:xfrm>
            <a:off x="1367624" y="2490436"/>
            <a:ext cx="9708995" cy="3567173"/>
          </a:xfrm>
        </p:spPr>
        <p:txBody>
          <a:bodyPr vert="horz" lIns="91440" tIns="45720" rIns="91440" bIns="45720" rtlCol="0" anchor="ctr">
            <a:normAutofit/>
          </a:bodyPr>
          <a:lstStyle/>
          <a:p>
            <a:r>
              <a:rPr lang="en-US" sz="2400" dirty="0"/>
              <a:t>All models output will be similar except for the Shannon’s Entropy flood model</a:t>
            </a:r>
          </a:p>
          <a:p>
            <a:r>
              <a:rPr lang="en-US" sz="2400" dirty="0"/>
              <a:t>For the ACH Matrix, I do not want to speculate so that my analysis will not be skewed</a:t>
            </a:r>
          </a:p>
          <a:p>
            <a:r>
              <a:rPr lang="en-US" sz="2400" dirty="0"/>
              <a:t>The mitigation technique will reduce the flood risk with the possibility to increase the flood possibility downstream</a:t>
            </a:r>
          </a:p>
          <a:p>
            <a:endParaRPr lang="en-US" sz="2400" dirty="0"/>
          </a:p>
        </p:txBody>
      </p:sp>
    </p:spTree>
    <p:extLst>
      <p:ext uri="{BB962C8B-B14F-4D97-AF65-F5344CB8AC3E}">
        <p14:creationId xmlns:p14="http://schemas.microsoft.com/office/powerpoint/2010/main" val="2642099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t>Project Timeframe</a:t>
            </a:r>
            <a:endParaRPr lang="en-US" sz="4000" kern="1200" dirty="0">
              <a:solidFill>
                <a:srgbClr val="FFFFFF"/>
              </a:solidFill>
              <a:latin typeface="+mj-lt"/>
              <a:ea typeface="+mj-ea"/>
              <a:cs typeface="+mj-cs"/>
            </a:endParaRPr>
          </a:p>
        </p:txBody>
      </p:sp>
      <p:sp>
        <p:nvSpPr>
          <p:cNvPr id="14" name="Flowchart: Stored Data 13">
            <a:extLst>
              <a:ext uri="{FF2B5EF4-FFF2-40B4-BE49-F238E27FC236}">
                <a16:creationId xmlns:a16="http://schemas.microsoft.com/office/drawing/2014/main" id="{ECAC0329-2BB2-43C8-A9A1-4517AD88FC6F}"/>
              </a:ext>
            </a:extLst>
          </p:cNvPr>
          <p:cNvSpPr/>
          <p:nvPr/>
        </p:nvSpPr>
        <p:spPr>
          <a:xfrm rot="10800000">
            <a:off x="644055" y="3499594"/>
            <a:ext cx="2741257" cy="2095499"/>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16" name="TextBox 15">
            <a:extLst>
              <a:ext uri="{FF2B5EF4-FFF2-40B4-BE49-F238E27FC236}">
                <a16:creationId xmlns:a16="http://schemas.microsoft.com/office/drawing/2014/main" id="{2C1BF2F4-CCEE-43FE-9812-B50DCAAD6FBC}"/>
              </a:ext>
            </a:extLst>
          </p:cNvPr>
          <p:cNvSpPr txBox="1"/>
          <p:nvPr/>
        </p:nvSpPr>
        <p:spPr>
          <a:xfrm>
            <a:off x="1195943" y="3652860"/>
            <a:ext cx="1860307" cy="1877437"/>
          </a:xfrm>
          <a:prstGeom prst="rect">
            <a:avLst/>
          </a:prstGeom>
          <a:noFill/>
        </p:spPr>
        <p:txBody>
          <a:bodyPr wrap="square" rtlCol="0">
            <a:spAutoFit/>
          </a:bodyPr>
          <a:lstStyle/>
          <a:p>
            <a:r>
              <a:rPr lang="en-US" b="1" u="sng" dirty="0">
                <a:solidFill>
                  <a:schemeClr val="bg1"/>
                </a:solidFill>
              </a:rPr>
              <a:t>Dec 2020 &amp; Jan 21</a:t>
            </a:r>
            <a:endParaRPr lang="en-US" sz="1600" dirty="0">
              <a:solidFill>
                <a:schemeClr val="bg1"/>
              </a:solidFill>
            </a:endParaRPr>
          </a:p>
          <a:p>
            <a:r>
              <a:rPr lang="en-US" sz="1600" dirty="0">
                <a:solidFill>
                  <a:schemeClr val="bg1"/>
                </a:solidFill>
              </a:rPr>
              <a:t>Download data and software and Pre-process data and begin creating the layers needed</a:t>
            </a:r>
          </a:p>
        </p:txBody>
      </p:sp>
      <p:sp>
        <p:nvSpPr>
          <p:cNvPr id="18" name="Flowchart: Stored Data 17">
            <a:extLst>
              <a:ext uri="{FF2B5EF4-FFF2-40B4-BE49-F238E27FC236}">
                <a16:creationId xmlns:a16="http://schemas.microsoft.com/office/drawing/2014/main" id="{DE643751-6F83-46B3-8742-14FC453D9178}"/>
              </a:ext>
            </a:extLst>
          </p:cNvPr>
          <p:cNvSpPr/>
          <p:nvPr/>
        </p:nvSpPr>
        <p:spPr>
          <a:xfrm rot="10800000">
            <a:off x="2942095" y="3499593"/>
            <a:ext cx="2111886" cy="2095500"/>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20" name="TextBox 19">
            <a:extLst>
              <a:ext uri="{FF2B5EF4-FFF2-40B4-BE49-F238E27FC236}">
                <a16:creationId xmlns:a16="http://schemas.microsoft.com/office/drawing/2014/main" id="{E0966B7C-F255-4CD2-9F30-20EB3B6BB1A6}"/>
              </a:ext>
            </a:extLst>
          </p:cNvPr>
          <p:cNvSpPr txBox="1"/>
          <p:nvPr/>
        </p:nvSpPr>
        <p:spPr>
          <a:xfrm>
            <a:off x="3305886" y="3536987"/>
            <a:ext cx="1393031" cy="1107996"/>
          </a:xfrm>
          <a:prstGeom prst="rect">
            <a:avLst/>
          </a:prstGeom>
          <a:noFill/>
        </p:spPr>
        <p:txBody>
          <a:bodyPr wrap="square" rtlCol="0">
            <a:spAutoFit/>
          </a:bodyPr>
          <a:lstStyle/>
          <a:p>
            <a:r>
              <a:rPr lang="en-US" b="1" u="sng" dirty="0">
                <a:solidFill>
                  <a:schemeClr val="bg1"/>
                </a:solidFill>
              </a:rPr>
              <a:t>Feb 21</a:t>
            </a:r>
          </a:p>
          <a:p>
            <a:endParaRPr lang="en-US" sz="1600" dirty="0">
              <a:solidFill>
                <a:schemeClr val="bg1"/>
              </a:solidFill>
            </a:endParaRPr>
          </a:p>
          <a:p>
            <a:r>
              <a:rPr lang="en-US" sz="1600" dirty="0">
                <a:solidFill>
                  <a:schemeClr val="bg1"/>
                </a:solidFill>
              </a:rPr>
              <a:t>Generate the flood models</a:t>
            </a:r>
          </a:p>
        </p:txBody>
      </p:sp>
      <p:sp>
        <p:nvSpPr>
          <p:cNvPr id="32" name="Flowchart: Stored Data 31">
            <a:extLst>
              <a:ext uri="{FF2B5EF4-FFF2-40B4-BE49-F238E27FC236}">
                <a16:creationId xmlns:a16="http://schemas.microsoft.com/office/drawing/2014/main" id="{7174E336-FAE8-4911-A84F-81E0C5EAB2CE}"/>
              </a:ext>
            </a:extLst>
          </p:cNvPr>
          <p:cNvSpPr/>
          <p:nvPr/>
        </p:nvSpPr>
        <p:spPr>
          <a:xfrm rot="10800000">
            <a:off x="4698917" y="3499593"/>
            <a:ext cx="1756821" cy="2095500"/>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22" name="TextBox 21">
            <a:extLst>
              <a:ext uri="{FF2B5EF4-FFF2-40B4-BE49-F238E27FC236}">
                <a16:creationId xmlns:a16="http://schemas.microsoft.com/office/drawing/2014/main" id="{424BE51B-F3F9-450A-8EE5-4C48420284DA}"/>
              </a:ext>
            </a:extLst>
          </p:cNvPr>
          <p:cNvSpPr txBox="1"/>
          <p:nvPr/>
        </p:nvSpPr>
        <p:spPr>
          <a:xfrm>
            <a:off x="5112718" y="3595100"/>
            <a:ext cx="1639348" cy="1046440"/>
          </a:xfrm>
          <a:prstGeom prst="rect">
            <a:avLst/>
          </a:prstGeom>
          <a:noFill/>
        </p:spPr>
        <p:txBody>
          <a:bodyPr wrap="square" rtlCol="0">
            <a:spAutoFit/>
          </a:bodyPr>
          <a:lstStyle/>
          <a:p>
            <a:r>
              <a:rPr lang="en-US" b="1" u="sng" dirty="0">
                <a:solidFill>
                  <a:schemeClr val="bg1"/>
                </a:solidFill>
              </a:rPr>
              <a:t>March 21</a:t>
            </a:r>
          </a:p>
          <a:p>
            <a:endParaRPr lang="en-US" sz="1200" dirty="0">
              <a:solidFill>
                <a:schemeClr val="bg1"/>
              </a:solidFill>
            </a:endParaRPr>
          </a:p>
          <a:p>
            <a:r>
              <a:rPr lang="en-US" sz="1600" dirty="0">
                <a:solidFill>
                  <a:schemeClr val="bg1"/>
                </a:solidFill>
              </a:rPr>
              <a:t>Complete the ACH Matrix</a:t>
            </a:r>
          </a:p>
        </p:txBody>
      </p:sp>
      <p:sp>
        <p:nvSpPr>
          <p:cNvPr id="33" name="Flowchart: Stored Data 32">
            <a:extLst>
              <a:ext uri="{FF2B5EF4-FFF2-40B4-BE49-F238E27FC236}">
                <a16:creationId xmlns:a16="http://schemas.microsoft.com/office/drawing/2014/main" id="{67030F4D-6785-4A46-8D9C-464ED3714D20}"/>
              </a:ext>
            </a:extLst>
          </p:cNvPr>
          <p:cNvSpPr/>
          <p:nvPr/>
        </p:nvSpPr>
        <p:spPr>
          <a:xfrm rot="10800000">
            <a:off x="6093060" y="3498852"/>
            <a:ext cx="1916322" cy="2095500"/>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34" name="Flowchart: Stored Data 33">
            <a:extLst>
              <a:ext uri="{FF2B5EF4-FFF2-40B4-BE49-F238E27FC236}">
                <a16:creationId xmlns:a16="http://schemas.microsoft.com/office/drawing/2014/main" id="{26E37898-CD8E-442B-A137-14B0957E057A}"/>
              </a:ext>
            </a:extLst>
          </p:cNvPr>
          <p:cNvSpPr/>
          <p:nvPr/>
        </p:nvSpPr>
        <p:spPr>
          <a:xfrm rot="10800000">
            <a:off x="7699760" y="3498853"/>
            <a:ext cx="1752461" cy="2095500"/>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24" name="TextBox 23">
            <a:extLst>
              <a:ext uri="{FF2B5EF4-FFF2-40B4-BE49-F238E27FC236}">
                <a16:creationId xmlns:a16="http://schemas.microsoft.com/office/drawing/2014/main" id="{B3D71E74-A969-4E92-831B-3D949ECDB95E}"/>
              </a:ext>
            </a:extLst>
          </p:cNvPr>
          <p:cNvSpPr txBox="1"/>
          <p:nvPr/>
        </p:nvSpPr>
        <p:spPr>
          <a:xfrm>
            <a:off x="6482807" y="3595100"/>
            <a:ext cx="1639348" cy="1538883"/>
          </a:xfrm>
          <a:prstGeom prst="rect">
            <a:avLst/>
          </a:prstGeom>
          <a:noFill/>
        </p:spPr>
        <p:txBody>
          <a:bodyPr wrap="square" rtlCol="0">
            <a:spAutoFit/>
          </a:bodyPr>
          <a:lstStyle/>
          <a:p>
            <a:r>
              <a:rPr lang="en-US" b="1" u="sng" dirty="0">
                <a:solidFill>
                  <a:schemeClr val="bg1"/>
                </a:solidFill>
              </a:rPr>
              <a:t>April 21</a:t>
            </a:r>
          </a:p>
          <a:p>
            <a:endParaRPr lang="en-US" sz="1200" dirty="0">
              <a:solidFill>
                <a:schemeClr val="bg1"/>
              </a:solidFill>
            </a:endParaRPr>
          </a:p>
          <a:p>
            <a:r>
              <a:rPr lang="en-US" sz="1600" dirty="0">
                <a:solidFill>
                  <a:schemeClr val="bg1"/>
                </a:solidFill>
              </a:rPr>
              <a:t>Simulate the mitigation technique with the flood model</a:t>
            </a:r>
          </a:p>
        </p:txBody>
      </p:sp>
      <p:sp>
        <p:nvSpPr>
          <p:cNvPr id="35" name="Flowchart: Stored Data 34">
            <a:extLst>
              <a:ext uri="{FF2B5EF4-FFF2-40B4-BE49-F238E27FC236}">
                <a16:creationId xmlns:a16="http://schemas.microsoft.com/office/drawing/2014/main" id="{A9A1CE7A-2004-4C19-A61C-F6A57AD89A5F}"/>
              </a:ext>
            </a:extLst>
          </p:cNvPr>
          <p:cNvSpPr/>
          <p:nvPr/>
        </p:nvSpPr>
        <p:spPr>
          <a:xfrm rot="10800000">
            <a:off x="9123546" y="3498852"/>
            <a:ext cx="1305557" cy="2095500"/>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26" name="TextBox 25">
            <a:extLst>
              <a:ext uri="{FF2B5EF4-FFF2-40B4-BE49-F238E27FC236}">
                <a16:creationId xmlns:a16="http://schemas.microsoft.com/office/drawing/2014/main" id="{04696F02-9CA0-4E0B-A284-38D7DDF46E49}"/>
              </a:ext>
            </a:extLst>
          </p:cNvPr>
          <p:cNvSpPr txBox="1"/>
          <p:nvPr/>
        </p:nvSpPr>
        <p:spPr>
          <a:xfrm>
            <a:off x="7988686" y="3579938"/>
            <a:ext cx="1305556" cy="1415772"/>
          </a:xfrm>
          <a:prstGeom prst="rect">
            <a:avLst/>
          </a:prstGeom>
          <a:noFill/>
        </p:spPr>
        <p:txBody>
          <a:bodyPr wrap="square" rtlCol="0">
            <a:spAutoFit/>
          </a:bodyPr>
          <a:lstStyle/>
          <a:p>
            <a:r>
              <a:rPr lang="en-US" b="1" u="sng" dirty="0">
                <a:solidFill>
                  <a:schemeClr val="bg1"/>
                </a:solidFill>
              </a:rPr>
              <a:t>May &amp; June 21</a:t>
            </a:r>
          </a:p>
          <a:p>
            <a:endParaRPr lang="en-US" dirty="0">
              <a:solidFill>
                <a:schemeClr val="bg1"/>
              </a:solidFill>
            </a:endParaRPr>
          </a:p>
          <a:p>
            <a:r>
              <a:rPr lang="en-US" sz="1600" dirty="0">
                <a:solidFill>
                  <a:schemeClr val="bg1"/>
                </a:solidFill>
              </a:rPr>
              <a:t>Finalize the data</a:t>
            </a:r>
          </a:p>
        </p:txBody>
      </p:sp>
      <p:sp>
        <p:nvSpPr>
          <p:cNvPr id="29" name="TextBox 28">
            <a:extLst>
              <a:ext uri="{FF2B5EF4-FFF2-40B4-BE49-F238E27FC236}">
                <a16:creationId xmlns:a16="http://schemas.microsoft.com/office/drawing/2014/main" id="{BF5FD2B9-66F0-40F3-A302-B89EAEA9E06D}"/>
              </a:ext>
            </a:extLst>
          </p:cNvPr>
          <p:cNvSpPr txBox="1"/>
          <p:nvPr/>
        </p:nvSpPr>
        <p:spPr>
          <a:xfrm>
            <a:off x="9380286" y="3579938"/>
            <a:ext cx="1255309" cy="1354217"/>
          </a:xfrm>
          <a:prstGeom prst="rect">
            <a:avLst/>
          </a:prstGeom>
          <a:noFill/>
        </p:spPr>
        <p:txBody>
          <a:bodyPr wrap="square" rtlCol="0">
            <a:spAutoFit/>
          </a:bodyPr>
          <a:lstStyle/>
          <a:p>
            <a:r>
              <a:rPr lang="en-US" b="1" u="sng" dirty="0">
                <a:solidFill>
                  <a:schemeClr val="bg1"/>
                </a:solidFill>
              </a:rPr>
              <a:t>July 21</a:t>
            </a:r>
            <a:endParaRPr lang="en-US" dirty="0">
              <a:solidFill>
                <a:schemeClr val="bg1"/>
              </a:solidFill>
            </a:endParaRPr>
          </a:p>
          <a:p>
            <a:endParaRPr lang="en-US" sz="1600" dirty="0">
              <a:solidFill>
                <a:schemeClr val="bg1"/>
              </a:solidFill>
            </a:endParaRPr>
          </a:p>
          <a:p>
            <a:r>
              <a:rPr lang="en-US" sz="1600" dirty="0">
                <a:solidFill>
                  <a:schemeClr val="bg1"/>
                </a:solidFill>
              </a:rPr>
              <a:t>Present capstone project</a:t>
            </a:r>
          </a:p>
        </p:txBody>
      </p:sp>
      <p:sp>
        <p:nvSpPr>
          <p:cNvPr id="36" name="Flowchart: Stored Data 35">
            <a:extLst>
              <a:ext uri="{FF2B5EF4-FFF2-40B4-BE49-F238E27FC236}">
                <a16:creationId xmlns:a16="http://schemas.microsoft.com/office/drawing/2014/main" id="{60C36926-C8C3-46C0-83F4-AF797F266A9A}"/>
              </a:ext>
            </a:extLst>
          </p:cNvPr>
          <p:cNvSpPr/>
          <p:nvPr/>
        </p:nvSpPr>
        <p:spPr>
          <a:xfrm rot="10800000">
            <a:off x="10109719" y="3498853"/>
            <a:ext cx="1433547" cy="2095500"/>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30" name="TextBox 29">
            <a:extLst>
              <a:ext uri="{FF2B5EF4-FFF2-40B4-BE49-F238E27FC236}">
                <a16:creationId xmlns:a16="http://schemas.microsoft.com/office/drawing/2014/main" id="{5CE4AB97-1A66-4A81-89DA-589495E5054A}"/>
              </a:ext>
            </a:extLst>
          </p:cNvPr>
          <p:cNvSpPr txBox="1"/>
          <p:nvPr/>
        </p:nvSpPr>
        <p:spPr>
          <a:xfrm>
            <a:off x="10402155" y="3579937"/>
            <a:ext cx="1639348" cy="892552"/>
          </a:xfrm>
          <a:prstGeom prst="rect">
            <a:avLst/>
          </a:prstGeom>
          <a:noFill/>
        </p:spPr>
        <p:txBody>
          <a:bodyPr wrap="square" rtlCol="0">
            <a:spAutoFit/>
          </a:bodyPr>
          <a:lstStyle/>
          <a:p>
            <a:r>
              <a:rPr lang="en-US" b="1" u="sng" dirty="0">
                <a:solidFill>
                  <a:schemeClr val="bg1"/>
                </a:solidFill>
              </a:rPr>
              <a:t>Aug 21</a:t>
            </a:r>
            <a:endParaRPr lang="en-US" dirty="0">
              <a:solidFill>
                <a:schemeClr val="bg1"/>
              </a:solidFill>
            </a:endParaRPr>
          </a:p>
          <a:p>
            <a:endParaRPr lang="en-US" dirty="0">
              <a:solidFill>
                <a:schemeClr val="bg1"/>
              </a:solidFill>
            </a:endParaRPr>
          </a:p>
          <a:p>
            <a:r>
              <a:rPr lang="en-US" sz="1600" dirty="0">
                <a:solidFill>
                  <a:schemeClr val="bg1"/>
                </a:solidFill>
              </a:rPr>
              <a:t>Graduate</a:t>
            </a:r>
          </a:p>
        </p:txBody>
      </p:sp>
    </p:spTree>
    <p:extLst>
      <p:ext uri="{BB962C8B-B14F-4D97-AF65-F5344CB8AC3E}">
        <p14:creationId xmlns:p14="http://schemas.microsoft.com/office/powerpoint/2010/main" val="3243590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dirty="0"/>
              <a:t>Possible Presentation Venues</a:t>
            </a:r>
            <a:endParaRPr lang="en-US" sz="40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53F6D359-99D6-4593-853A-97001834D2C6}"/>
              </a:ext>
            </a:extLst>
          </p:cNvPr>
          <p:cNvSpPr>
            <a:spLocks noGrp="1"/>
          </p:cNvSpPr>
          <p:nvPr>
            <p:ph sz="half" idx="1"/>
          </p:nvPr>
        </p:nvSpPr>
        <p:spPr>
          <a:xfrm>
            <a:off x="1367624" y="2490436"/>
            <a:ext cx="9708995" cy="3567173"/>
          </a:xfrm>
        </p:spPr>
        <p:txBody>
          <a:bodyPr vert="horz" lIns="91440" tIns="45720" rIns="91440" bIns="45720" rtlCol="0" anchor="ctr">
            <a:normAutofit/>
          </a:bodyPr>
          <a:lstStyle/>
          <a:p>
            <a:r>
              <a:rPr lang="en-US" sz="2400" dirty="0"/>
              <a:t>ESRI User Conference</a:t>
            </a:r>
          </a:p>
          <a:p>
            <a:r>
              <a:rPr lang="en-US" sz="2400" dirty="0"/>
              <a:t>Illinois GIS Association Regional Meeting</a:t>
            </a:r>
          </a:p>
          <a:p>
            <a:r>
              <a:rPr lang="en-US" sz="2400" dirty="0">
                <a:latin typeface="Calibri (Body)"/>
                <a:ea typeface="Calibri" panose="020F0502020204030204" pitchFamily="34" charset="0"/>
              </a:rPr>
              <a:t>T</a:t>
            </a:r>
            <a:r>
              <a:rPr lang="en-US" sz="2400" dirty="0">
                <a:effectLst/>
                <a:latin typeface="Calibri (Body)"/>
                <a:ea typeface="Calibri" panose="020F0502020204030204" pitchFamily="34" charset="0"/>
              </a:rPr>
              <a:t>he 2021 American Water Resources Association Summer Conference: Connecting Land &amp; Water for Healthy Communities</a:t>
            </a:r>
            <a:endParaRPr lang="en-US" sz="2400" dirty="0">
              <a:latin typeface="Calibri (Body)"/>
            </a:endParaRPr>
          </a:p>
        </p:txBody>
      </p:sp>
    </p:spTree>
    <p:extLst>
      <p:ext uri="{BB962C8B-B14F-4D97-AF65-F5344CB8AC3E}">
        <p14:creationId xmlns:p14="http://schemas.microsoft.com/office/powerpoint/2010/main" val="178516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5">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1202435" y="1"/>
            <a:ext cx="9254117" cy="891540"/>
          </a:xfrm>
        </p:spPr>
        <p:txBody>
          <a:bodyPr vert="horz" lIns="91440" tIns="45720" rIns="91440" bIns="45720" rtlCol="0" anchor="ctr">
            <a:normAutofit/>
          </a:bodyPr>
          <a:lstStyle/>
          <a:p>
            <a:r>
              <a:rPr lang="en-US" kern="1200" dirty="0">
                <a:solidFill>
                  <a:schemeClr val="tx1"/>
                </a:solidFill>
                <a:latin typeface="+mj-lt"/>
                <a:ea typeface="+mj-ea"/>
                <a:cs typeface="+mj-cs"/>
              </a:rPr>
              <a:t>References</a:t>
            </a:r>
          </a:p>
        </p:txBody>
      </p:sp>
      <p:sp>
        <p:nvSpPr>
          <p:cNvPr id="4" name="Content Placeholder 3">
            <a:extLst>
              <a:ext uri="{FF2B5EF4-FFF2-40B4-BE49-F238E27FC236}">
                <a16:creationId xmlns:a16="http://schemas.microsoft.com/office/drawing/2014/main" id="{53F6D359-99D6-4593-853A-97001834D2C6}"/>
              </a:ext>
            </a:extLst>
          </p:cNvPr>
          <p:cNvSpPr>
            <a:spLocks noGrp="1"/>
          </p:cNvSpPr>
          <p:nvPr>
            <p:ph sz="half" idx="1"/>
          </p:nvPr>
        </p:nvSpPr>
        <p:spPr>
          <a:xfrm>
            <a:off x="1202435" y="891539"/>
            <a:ext cx="10835490" cy="5071110"/>
          </a:xfrm>
        </p:spPr>
        <p:txBody>
          <a:bodyPr vert="horz" lIns="91440" tIns="45720" rIns="91440" bIns="45720" rtlCol="0">
            <a:noAutofit/>
          </a:bodyPr>
          <a:lstStyle/>
          <a:p>
            <a:pPr marL="228600" marR="0">
              <a:spcBef>
                <a:spcPts val="0"/>
              </a:spcBef>
              <a:spcAft>
                <a:spcPts val="800"/>
              </a:spcAft>
            </a:pPr>
            <a:r>
              <a:rPr lang="en-US" sz="1400" dirty="0">
                <a:effectLst/>
              </a:rPr>
              <a:t>Abdulrazzaq, Z., Aziz, N., &amp; Mohammed, A. (2018). Flood modeling using satellite-based precipitation estimates and digital elevation model in eastern Iraq. </a:t>
            </a:r>
            <a:r>
              <a:rPr lang="en-US" sz="1400" i="1" dirty="0">
                <a:effectLst/>
              </a:rPr>
              <a:t>International Journal of Advanced Geosciences</a:t>
            </a:r>
            <a:r>
              <a:rPr lang="en-US" sz="1400" dirty="0">
                <a:effectLst/>
              </a:rPr>
              <a:t>, </a:t>
            </a:r>
            <a:r>
              <a:rPr lang="en-US" sz="1400" i="1" dirty="0">
                <a:effectLst/>
              </a:rPr>
              <a:t>6</a:t>
            </a:r>
            <a:r>
              <a:rPr lang="en-US" sz="1400" dirty="0">
                <a:effectLst/>
              </a:rPr>
              <a:t>(1), 72. https://doi.org/10.14419/ijag.v6i1.8946</a:t>
            </a:r>
          </a:p>
          <a:p>
            <a:pPr marL="228600" marR="0">
              <a:spcBef>
                <a:spcPts val="0"/>
              </a:spcBef>
              <a:spcAft>
                <a:spcPts val="800"/>
              </a:spcAft>
            </a:pPr>
            <a:r>
              <a:rPr lang="en-US" sz="1400" dirty="0">
                <a:effectLst/>
              </a:rPr>
              <a:t>Alaghmand, S., Bin Abdullah, R., Abustan, I., &amp; Eslamian, S. (2012). Comparison between capabilities of HEC-RAS and MIKE11 hydraulic models in river flood risk modeling (a case study of Sungai Kayu Ara River basin, Malaysia). </a:t>
            </a:r>
            <a:r>
              <a:rPr lang="en-US" sz="1400" i="1" dirty="0">
                <a:effectLst/>
              </a:rPr>
              <a:t>International Journal of Hydrology Science and Technology</a:t>
            </a:r>
            <a:r>
              <a:rPr lang="en-US" sz="1400" dirty="0">
                <a:effectLst/>
              </a:rPr>
              <a:t>, </a:t>
            </a:r>
            <a:r>
              <a:rPr lang="en-US" sz="1400" i="1" dirty="0">
                <a:effectLst/>
              </a:rPr>
              <a:t>2</a:t>
            </a:r>
            <a:r>
              <a:rPr lang="en-US" sz="1400" dirty="0">
                <a:effectLst/>
              </a:rPr>
              <a:t>(3), 270–291. https://doi.org/10.1504/IJHST.2012.049187</a:t>
            </a:r>
          </a:p>
          <a:p>
            <a:pPr marL="228600" marR="0">
              <a:spcBef>
                <a:spcPts val="0"/>
              </a:spcBef>
              <a:spcAft>
                <a:spcPts val="800"/>
              </a:spcAft>
            </a:pPr>
            <a:r>
              <a:rPr lang="en-US" sz="1400" dirty="0">
                <a:effectLst/>
              </a:rPr>
              <a:t>Bates, P. D., &amp; De Roo, A. P. J. (2000). A simple raster-based model for flood inundation simulation. </a:t>
            </a:r>
            <a:r>
              <a:rPr lang="en-US" sz="1400" i="1" dirty="0">
                <a:effectLst/>
              </a:rPr>
              <a:t>Journal of Hydrology</a:t>
            </a:r>
            <a:r>
              <a:rPr lang="en-US" sz="1400" dirty="0">
                <a:effectLst/>
              </a:rPr>
              <a:t>, </a:t>
            </a:r>
            <a:r>
              <a:rPr lang="en-US" sz="1400" i="1" dirty="0">
                <a:effectLst/>
              </a:rPr>
              <a:t>236</a:t>
            </a:r>
            <a:r>
              <a:rPr lang="en-US" sz="1400" dirty="0">
                <a:effectLst/>
              </a:rPr>
              <a:t>(1–2), 54–77. https://doi.org/10.1016/S0022-1694(00)00278-X</a:t>
            </a:r>
          </a:p>
          <a:p>
            <a:pPr marL="228600" marR="0">
              <a:spcBef>
                <a:spcPts val="0"/>
              </a:spcBef>
              <a:spcAft>
                <a:spcPts val="800"/>
              </a:spcAft>
            </a:pPr>
            <a:r>
              <a:rPr lang="en-US" sz="1400" dirty="0">
                <a:effectLst/>
              </a:rPr>
              <a:t>Baumann, J. (2016). A GIS-Based Flood Forecasting System. </a:t>
            </a:r>
            <a:r>
              <a:rPr lang="en-US" sz="1400" i="1" dirty="0">
                <a:effectLst/>
              </a:rPr>
              <a:t>GeoInformatics</a:t>
            </a:r>
            <a:r>
              <a:rPr lang="en-US" sz="1400" dirty="0">
                <a:effectLst/>
              </a:rPr>
              <a:t>, </a:t>
            </a:r>
            <a:r>
              <a:rPr lang="en-US" sz="1400" i="1" dirty="0">
                <a:effectLst/>
              </a:rPr>
              <a:t>March</a:t>
            </a:r>
            <a:r>
              <a:rPr lang="en-US" sz="1400" dirty="0">
                <a:effectLst/>
              </a:rPr>
              <a:t>, 16–17.</a:t>
            </a:r>
          </a:p>
          <a:p>
            <a:pPr marL="228600" marR="0">
              <a:spcBef>
                <a:spcPts val="0"/>
              </a:spcBef>
              <a:spcAft>
                <a:spcPts val="800"/>
              </a:spcAft>
            </a:pPr>
            <a:r>
              <a:rPr lang="en-US" sz="1400" dirty="0">
                <a:effectLst/>
              </a:rPr>
              <a:t>Birkland, T. A., Burby, R. J., Conrad, D., Cortner, H., &amp; Michener, W. K. (2003). River ecology and flood hazard mitigation. </a:t>
            </a:r>
            <a:r>
              <a:rPr lang="en-US" sz="1400" i="1" dirty="0">
                <a:effectLst/>
              </a:rPr>
              <a:t>Natural Hazards Review</a:t>
            </a:r>
            <a:r>
              <a:rPr lang="en-US" sz="1400" dirty="0">
                <a:effectLst/>
              </a:rPr>
              <a:t>, </a:t>
            </a:r>
            <a:r>
              <a:rPr lang="en-US" sz="1400" i="1" dirty="0">
                <a:effectLst/>
              </a:rPr>
              <a:t>4</a:t>
            </a:r>
            <a:r>
              <a:rPr lang="en-US" sz="1400" dirty="0">
                <a:effectLst/>
              </a:rPr>
              <a:t>(1), 46–54. https://doi.org/10.1061/(ASCE)1527-6988(2003)4:1(46)</a:t>
            </a:r>
          </a:p>
          <a:p>
            <a:pPr marL="228600" marR="0">
              <a:spcBef>
                <a:spcPts val="0"/>
              </a:spcBef>
              <a:spcAft>
                <a:spcPts val="800"/>
              </a:spcAft>
            </a:pPr>
            <a:r>
              <a:rPr lang="en-US" sz="1400" dirty="0">
                <a:effectLst/>
              </a:rPr>
              <a:t>Bubeck, P., Botzen, W. J. W., &amp; Aerts, J. C. J. H. (2012). A Review of Risk Perceptions and Other Factors that Influence Flood Mitigation Behavior. </a:t>
            </a:r>
            <a:r>
              <a:rPr lang="en-US" sz="1400" i="1" dirty="0">
                <a:effectLst/>
              </a:rPr>
              <a:t>Risk Analysis</a:t>
            </a:r>
            <a:r>
              <a:rPr lang="en-US" sz="1400" dirty="0">
                <a:effectLst/>
              </a:rPr>
              <a:t>, </a:t>
            </a:r>
            <a:r>
              <a:rPr lang="en-US" sz="1400" i="1" dirty="0">
                <a:effectLst/>
              </a:rPr>
              <a:t>32</a:t>
            </a:r>
            <a:r>
              <a:rPr lang="en-US" sz="1400" dirty="0">
                <a:effectLst/>
              </a:rPr>
              <a:t>(9), 1481–1495. https://doi.org/10.1111/j.1539-6924.2011.01783.x</a:t>
            </a:r>
          </a:p>
          <a:p>
            <a:pPr marL="228600" marR="0">
              <a:spcBef>
                <a:spcPts val="0"/>
              </a:spcBef>
              <a:spcAft>
                <a:spcPts val="800"/>
              </a:spcAft>
            </a:pPr>
            <a:r>
              <a:rPr lang="en-US" sz="1400" dirty="0">
                <a:effectLst/>
              </a:rPr>
              <a:t>Castellarin, A., Domeneghetti, A., &amp; Brath, A. (2011). Identifying robust large-scale flood risk mitigation strategies: A quasi-2D hydraulic model as a tool for the Po river. </a:t>
            </a:r>
            <a:r>
              <a:rPr lang="en-US" sz="1400" i="1" dirty="0">
                <a:effectLst/>
              </a:rPr>
              <a:t>Physics and Chemistry of the Earth</a:t>
            </a:r>
            <a:r>
              <a:rPr lang="en-US" sz="1400" dirty="0">
                <a:effectLst/>
              </a:rPr>
              <a:t>, </a:t>
            </a:r>
            <a:r>
              <a:rPr lang="en-US" sz="1400" i="1" dirty="0">
                <a:effectLst/>
              </a:rPr>
              <a:t>36</a:t>
            </a:r>
            <a:r>
              <a:rPr lang="en-US" sz="1400" dirty="0">
                <a:effectLst/>
              </a:rPr>
              <a:t>(7–8), 299–308. </a:t>
            </a:r>
            <a:r>
              <a:rPr lang="en-US" sz="1400" u="sng" dirty="0">
                <a:effectLst/>
                <a:hlinkClick r:id="rId3">
                  <a:extLst>
                    <a:ext uri="{A12FA001-AC4F-418D-AE19-62706E023703}">
                      <ahyp:hlinkClr xmlns:ahyp="http://schemas.microsoft.com/office/drawing/2018/hyperlinkcolor" val="tx"/>
                    </a:ext>
                  </a:extLst>
                </a:hlinkClick>
              </a:rPr>
              <a:t>https://doi.org/10.1016/j.pce.2011.02.008</a:t>
            </a:r>
            <a:endParaRPr lang="en-US" sz="1400" dirty="0">
              <a:effectLst/>
            </a:endParaRPr>
          </a:p>
          <a:p>
            <a:pPr marL="228600" marR="0">
              <a:spcBef>
                <a:spcPts val="0"/>
              </a:spcBef>
              <a:spcAft>
                <a:spcPts val="800"/>
              </a:spcAft>
            </a:pPr>
            <a:r>
              <a:rPr lang="en-US" sz="1400" dirty="0">
                <a:effectLst/>
              </a:rPr>
              <a:t>Chase, B. (2019). </a:t>
            </a:r>
            <a:r>
              <a:rPr lang="en-US" sz="1400" i="1" dirty="0">
                <a:effectLst/>
              </a:rPr>
              <a:t>Neighborhoods Face Extinction As Floods Increase</a:t>
            </a:r>
            <a:r>
              <a:rPr lang="en-US" sz="1400" dirty="0">
                <a:effectLst/>
              </a:rPr>
              <a:t>. Better Government Association. https://www.bettergov.org/news/neighborhoods-face-extinction-as-floods-increase/</a:t>
            </a:r>
          </a:p>
          <a:p>
            <a:pPr marL="228600" marR="0">
              <a:spcBef>
                <a:spcPts val="0"/>
              </a:spcBef>
              <a:spcAft>
                <a:spcPts val="800"/>
              </a:spcAft>
            </a:pPr>
            <a:r>
              <a:rPr lang="en-US" sz="1400" dirty="0">
                <a:effectLst/>
              </a:rPr>
              <a:t>Cheng, C., Yang, Y. C. E., Ryan, R., Yu, Q., &amp; Brabec, E. (2017). Assessing climate change-induced flooding mitigation for adaptation in Boston’s Charles River watershed, USA. </a:t>
            </a:r>
            <a:r>
              <a:rPr lang="en-US" sz="1400" i="1" dirty="0">
                <a:effectLst/>
              </a:rPr>
              <a:t>Landscape and Urban Planning</a:t>
            </a:r>
            <a:r>
              <a:rPr lang="en-US" sz="1400" dirty="0">
                <a:effectLst/>
              </a:rPr>
              <a:t>, </a:t>
            </a:r>
            <a:r>
              <a:rPr lang="en-US" sz="1400" i="1" dirty="0">
                <a:effectLst/>
              </a:rPr>
              <a:t>167</a:t>
            </a:r>
            <a:r>
              <a:rPr lang="en-US" sz="1400" dirty="0">
                <a:effectLst/>
              </a:rPr>
              <a:t>(October 2016), 25–36. https://doi.org/10.1016/j.landurbplan.2017.05.019</a:t>
            </a:r>
          </a:p>
          <a:p>
            <a:pPr marL="228600" marR="0">
              <a:spcBef>
                <a:spcPts val="0"/>
              </a:spcBef>
              <a:spcAft>
                <a:spcPts val="800"/>
              </a:spcAft>
            </a:pPr>
            <a:r>
              <a:rPr lang="en-US" sz="1400" dirty="0">
                <a:effectLst/>
              </a:rPr>
              <a:t>County, A. V. B., Buren, V., County, V. B., County, V. B., &amp; County, V. B. (2010). </a:t>
            </a:r>
            <a:r>
              <a:rPr lang="en-US" sz="1400" i="1" dirty="0">
                <a:effectLst/>
              </a:rPr>
              <a:t>6.1 mitigation measures</a:t>
            </a:r>
            <a:r>
              <a:rPr lang="en-US" sz="1400" dirty="0">
                <a:effectLst/>
              </a:rPr>
              <a:t>.</a:t>
            </a:r>
          </a:p>
          <a:p>
            <a:pPr marL="228600" marR="0">
              <a:spcBef>
                <a:spcPts val="0"/>
              </a:spcBef>
              <a:spcAft>
                <a:spcPts val="800"/>
              </a:spcAft>
            </a:pPr>
            <a:r>
              <a:rPr lang="en-US" sz="1400" dirty="0">
                <a:effectLst/>
              </a:rPr>
              <a:t>Dang, A. T. N., &amp; Kumar, L. (2017). Application of remote sensing and GIS-based hydrological modeling for flood risk analysis: a case study of District 8, Ho Chi Minh City, Vietnam. </a:t>
            </a:r>
            <a:r>
              <a:rPr lang="en-US" sz="1400" i="1" dirty="0">
                <a:effectLst/>
              </a:rPr>
              <a:t>Geomatics, Natural Hazards and Risk</a:t>
            </a:r>
            <a:r>
              <a:rPr lang="en-US" sz="1400" dirty="0">
                <a:effectLst/>
              </a:rPr>
              <a:t>, </a:t>
            </a:r>
            <a:r>
              <a:rPr lang="en-US" sz="1400" i="1" dirty="0">
                <a:effectLst/>
              </a:rPr>
              <a:t>8</a:t>
            </a:r>
            <a:r>
              <a:rPr lang="en-US" sz="1400" dirty="0">
                <a:effectLst/>
              </a:rPr>
              <a:t>(2), 1792–1811. https://doi.org/10.1080/19475705.2017.1388853</a:t>
            </a:r>
          </a:p>
        </p:txBody>
      </p:sp>
    </p:spTree>
    <p:extLst>
      <p:ext uri="{BB962C8B-B14F-4D97-AF65-F5344CB8AC3E}">
        <p14:creationId xmlns:p14="http://schemas.microsoft.com/office/powerpoint/2010/main" val="338297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5">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1202435" y="1"/>
            <a:ext cx="9254117" cy="891540"/>
          </a:xfrm>
        </p:spPr>
        <p:txBody>
          <a:bodyPr vert="horz" lIns="91440" tIns="45720" rIns="91440" bIns="45720" rtlCol="0" anchor="ctr">
            <a:normAutofit/>
          </a:bodyPr>
          <a:lstStyle/>
          <a:p>
            <a:r>
              <a:rPr lang="en-US" kern="1200" dirty="0">
                <a:solidFill>
                  <a:schemeClr val="tx1"/>
                </a:solidFill>
                <a:latin typeface="+mj-lt"/>
                <a:ea typeface="+mj-ea"/>
                <a:cs typeface="+mj-cs"/>
              </a:rPr>
              <a:t>References cont.</a:t>
            </a:r>
          </a:p>
        </p:txBody>
      </p:sp>
      <p:sp>
        <p:nvSpPr>
          <p:cNvPr id="4" name="Content Placeholder 3">
            <a:extLst>
              <a:ext uri="{FF2B5EF4-FFF2-40B4-BE49-F238E27FC236}">
                <a16:creationId xmlns:a16="http://schemas.microsoft.com/office/drawing/2014/main" id="{53F6D359-99D6-4593-853A-97001834D2C6}"/>
              </a:ext>
            </a:extLst>
          </p:cNvPr>
          <p:cNvSpPr>
            <a:spLocks noGrp="1"/>
          </p:cNvSpPr>
          <p:nvPr>
            <p:ph sz="half" idx="1"/>
          </p:nvPr>
        </p:nvSpPr>
        <p:spPr>
          <a:xfrm>
            <a:off x="1202435" y="891537"/>
            <a:ext cx="10835490" cy="5071111"/>
          </a:xfrm>
        </p:spPr>
        <p:txBody>
          <a:bodyPr vert="horz" lIns="91440" tIns="45720" rIns="91440" bIns="45720" rtlCol="0">
            <a:noAutofit/>
          </a:bodyPr>
          <a:lstStyle/>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Haer, T., Botzen, W. J. W., de Moel, H., &amp; Aerts, J. C. J. H. (2017). Integrating Household Risk Mitigation Behavior in Flood Risk Analysis: An Agent-Based Model Approach. </a:t>
            </a:r>
            <a:r>
              <a:rPr lang="en-US" sz="1200" i="1" dirty="0">
                <a:effectLst/>
                <a:ea typeface="Times New Roman" panose="02020603050405020304" pitchFamily="18" charset="0"/>
                <a:cs typeface="Times New Roman" panose="02020603050405020304" pitchFamily="18" charset="0"/>
              </a:rPr>
              <a:t>Risk Analysis</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37</a:t>
            </a:r>
            <a:r>
              <a:rPr lang="en-US" sz="1200" dirty="0">
                <a:effectLst/>
                <a:ea typeface="Times New Roman" panose="02020603050405020304" pitchFamily="18" charset="0"/>
                <a:cs typeface="Times New Roman" panose="02020603050405020304" pitchFamily="18" charset="0"/>
              </a:rPr>
              <a:t>(10), 1977–1992. https://doi.org/10.1111/risa.12740</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Haghizadeh, A., Siahkamari, S., Haghiabi, A. H., &amp; Rahmati, O. (2017). Forecasting flood-prone areas using Shannon’s entropy model. </a:t>
            </a:r>
            <a:r>
              <a:rPr lang="en-US" sz="1200" i="1" dirty="0">
                <a:effectLst/>
                <a:ea typeface="Times New Roman" panose="02020603050405020304" pitchFamily="18" charset="0"/>
                <a:cs typeface="Times New Roman" panose="02020603050405020304" pitchFamily="18" charset="0"/>
              </a:rPr>
              <a:t>Journal of Earth System Science</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126</a:t>
            </a:r>
            <a:r>
              <a:rPr lang="en-US" sz="1200" dirty="0">
                <a:effectLst/>
                <a:ea typeface="Times New Roman" panose="02020603050405020304" pitchFamily="18" charset="0"/>
                <a:cs typeface="Times New Roman" panose="02020603050405020304" pitchFamily="18" charset="0"/>
              </a:rPr>
              <a:t>(3). https://doi.org/10.1007/s12040-017-0819-x</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Khattak, M. S., Anwar, F., Saeed, T. U., Sharif, M., Sheraz, K., &amp; Ahmed, A. (2016). Floodplain Mapping Using HEC-RAS and ArcGIS: A Case Study of Kabul River. </a:t>
            </a:r>
            <a:r>
              <a:rPr lang="en-US" sz="1200" i="1" dirty="0">
                <a:effectLst/>
                <a:ea typeface="Times New Roman" panose="02020603050405020304" pitchFamily="18" charset="0"/>
                <a:cs typeface="Times New Roman" panose="02020603050405020304" pitchFamily="18" charset="0"/>
              </a:rPr>
              <a:t>Arabian Journal for Science and Engineering</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41</a:t>
            </a:r>
            <a:r>
              <a:rPr lang="en-US" sz="1200" dirty="0">
                <a:effectLst/>
                <a:ea typeface="Times New Roman" panose="02020603050405020304" pitchFamily="18" charset="0"/>
                <a:cs typeface="Times New Roman" panose="02020603050405020304" pitchFamily="18" charset="0"/>
              </a:rPr>
              <a:t>(4), 1375–1390. https://doi.org/10.1007/s13369-015-1915-3</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Kia, M. B., Pirasteh, S., Pradhan, B., Mahmud, A. R., Sulaiman, W. N. A., &amp; Moradi, A. (2012). An artificial neural network model for flood simulation using GIS: Johor River Basin, Malaysia. </a:t>
            </a:r>
            <a:r>
              <a:rPr lang="en-US" sz="1200" i="1" dirty="0">
                <a:effectLst/>
                <a:ea typeface="Times New Roman" panose="02020603050405020304" pitchFamily="18" charset="0"/>
                <a:cs typeface="Times New Roman" panose="02020603050405020304" pitchFamily="18" charset="0"/>
              </a:rPr>
              <a:t>Environmental Earth Sciences</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67</a:t>
            </a:r>
            <a:r>
              <a:rPr lang="en-US" sz="1200" dirty="0">
                <a:effectLst/>
                <a:ea typeface="Times New Roman" panose="02020603050405020304" pitchFamily="18" charset="0"/>
                <a:cs typeface="Times New Roman" panose="02020603050405020304" pitchFamily="18" charset="0"/>
              </a:rPr>
              <a:t>(1), 251–264. https://doi.org/10.1007/s12665-011-1504-z</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Koks, E. E., Jongman, B., Husby, T. G., &amp; Botzen, W. J. W. (2015). Combining hazard, exposure and social vulnerability to provide lessons for flood risk management. </a:t>
            </a:r>
            <a:r>
              <a:rPr lang="en-US" sz="1200" i="1" dirty="0">
                <a:effectLst/>
                <a:ea typeface="Times New Roman" panose="02020603050405020304" pitchFamily="18" charset="0"/>
                <a:cs typeface="Times New Roman" panose="02020603050405020304" pitchFamily="18" charset="0"/>
              </a:rPr>
              <a:t>Environmental Science and Policy</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47</a:t>
            </a:r>
            <a:r>
              <a:rPr lang="en-US" sz="1200" dirty="0">
                <a:effectLst/>
                <a:ea typeface="Times New Roman" panose="02020603050405020304" pitchFamily="18" charset="0"/>
                <a:cs typeface="Times New Roman" panose="02020603050405020304" pitchFamily="18" charset="0"/>
              </a:rPr>
              <a:t>(November), 42–52. https://doi.org/10.1016/j.envsci.2014.10.013</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Leon, A. S., Kanashiro, E. A., Gichamo, T. Z., Valverde, R., &amp; Gifford-Miears, C. (2012). Towards the intelligent control of river flooding. </a:t>
            </a:r>
            <a:r>
              <a:rPr lang="en-US" sz="1200" i="1" dirty="0">
                <a:effectLst/>
                <a:ea typeface="Times New Roman" panose="02020603050405020304" pitchFamily="18" charset="0"/>
                <a:cs typeface="Times New Roman" panose="02020603050405020304" pitchFamily="18" charset="0"/>
              </a:rPr>
              <a:t>World Environmental and Water Resources Congress 2012: Crossing Boundaries, Proceedings of the 2012 Congress</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2009</a:t>
            </a:r>
            <a:r>
              <a:rPr lang="en-US" sz="1200" dirty="0">
                <a:effectLst/>
                <a:ea typeface="Times New Roman" panose="02020603050405020304" pitchFamily="18" charset="0"/>
                <a:cs typeface="Times New Roman" panose="02020603050405020304" pitchFamily="18" charset="0"/>
              </a:rPr>
              <a:t>, 1687–1696. https://doi.org/10.1061/9780784412312.167</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Lollino, G., Arattano, M., Rinaldi, M., Giustolisi, O., Marechal, J. C., &amp; Grant, G. E. (2015). Engineering geology for society and territory – volume 3: River basins, reservoir sedimentation and water resources. </a:t>
            </a:r>
            <a:r>
              <a:rPr lang="en-US" sz="1200" i="1" dirty="0">
                <a:effectLst/>
                <a:ea typeface="Times New Roman" panose="02020603050405020304" pitchFamily="18" charset="0"/>
                <a:cs typeface="Times New Roman" panose="02020603050405020304" pitchFamily="18" charset="0"/>
              </a:rPr>
              <a:t>Engineering Geology for Society and Territory - Volume 3: River Basins, Reservoir Sedimentation and Water Resources</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3</a:t>
            </a:r>
            <a:r>
              <a:rPr lang="en-US" sz="1200" dirty="0">
                <a:effectLst/>
                <a:ea typeface="Times New Roman" panose="02020603050405020304" pitchFamily="18" charset="0"/>
                <a:cs typeface="Times New Roman" panose="02020603050405020304" pitchFamily="18" charset="0"/>
              </a:rPr>
              <a:t>, 1–657. https://doi.org/10.1007/978-3-319-09054-2</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Masood, M., &amp; Takeuchi, K. (2012). Assessment of flood hazard, vulnerability and risk of mid-eastern Dhaka using DEM and 1D hydrodynamic model. </a:t>
            </a:r>
            <a:r>
              <a:rPr lang="en-US" sz="1200" i="1" dirty="0">
                <a:effectLst/>
                <a:ea typeface="Times New Roman" panose="02020603050405020304" pitchFamily="18" charset="0"/>
                <a:cs typeface="Times New Roman" panose="02020603050405020304" pitchFamily="18" charset="0"/>
              </a:rPr>
              <a:t>Natural Hazards</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61</a:t>
            </a:r>
            <a:r>
              <a:rPr lang="en-US" sz="1200" dirty="0">
                <a:effectLst/>
                <a:ea typeface="Times New Roman" panose="02020603050405020304" pitchFamily="18" charset="0"/>
                <a:cs typeface="Times New Roman" panose="02020603050405020304" pitchFamily="18" charset="0"/>
              </a:rPr>
              <a:t>(2), 757–770. https://doi.org/10.1007/s11069-011-0060-x</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Merwade, V. (2012). Tutorial on using HEC-GeoRAS with ArcGIS 10 and HEC- RAS Modeling. </a:t>
            </a:r>
            <a:r>
              <a:rPr lang="en-US" sz="1200" i="1" dirty="0">
                <a:effectLst/>
                <a:ea typeface="Times New Roman" panose="02020603050405020304" pitchFamily="18" charset="0"/>
                <a:cs typeface="Times New Roman" panose="02020603050405020304" pitchFamily="18" charset="0"/>
              </a:rPr>
              <a:t>School of Civil Engineering, Purdue University</a:t>
            </a:r>
            <a:r>
              <a:rPr lang="en-US" sz="1200" dirty="0">
                <a:effectLst/>
                <a:ea typeface="Times New Roman" panose="02020603050405020304" pitchFamily="18" charset="0"/>
                <a:cs typeface="Times New Roman" panose="02020603050405020304" pitchFamily="18" charset="0"/>
              </a:rPr>
              <a:t>, 1–34. http://web.ics.purdue.edu/~vmerwade/education/georastutorial.pdf</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Modeling, R. B., Mitigation, F., &amp; Report, F. (1999). River Basin Modelling, Management and Flood Mitigation Final Report. In </a:t>
            </a:r>
            <a:r>
              <a:rPr lang="en-US" sz="1200" i="1" dirty="0">
                <a:effectLst/>
                <a:ea typeface="Times New Roman" panose="02020603050405020304" pitchFamily="18" charset="0"/>
                <a:cs typeface="Times New Roman" panose="02020603050405020304" pitchFamily="18" charset="0"/>
              </a:rPr>
              <a:t>Group</a:t>
            </a:r>
            <a:r>
              <a:rPr lang="en-US" sz="1200" dirty="0">
                <a:effectLst/>
                <a:ea typeface="Times New Roman" panose="02020603050405020304" pitchFamily="18" charset="0"/>
                <a:cs typeface="Times New Roman" panose="02020603050405020304" pitchFamily="18" charset="0"/>
              </a:rPr>
              <a:t> (Issue March).</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444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5">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164DDF-391B-49F8-8267-9D6768992B79}"/>
              </a:ext>
            </a:extLst>
          </p:cNvPr>
          <p:cNvSpPr>
            <a:spLocks noGrp="1"/>
          </p:cNvSpPr>
          <p:nvPr>
            <p:ph type="title"/>
          </p:nvPr>
        </p:nvSpPr>
        <p:spPr>
          <a:xfrm>
            <a:off x="1202435" y="1"/>
            <a:ext cx="9254117" cy="891540"/>
          </a:xfrm>
        </p:spPr>
        <p:txBody>
          <a:bodyPr vert="horz" lIns="91440" tIns="45720" rIns="91440" bIns="45720" rtlCol="0" anchor="ctr">
            <a:normAutofit/>
          </a:bodyPr>
          <a:lstStyle/>
          <a:p>
            <a:r>
              <a:rPr lang="en-US" kern="1200" dirty="0">
                <a:solidFill>
                  <a:schemeClr val="tx1"/>
                </a:solidFill>
                <a:latin typeface="+mj-lt"/>
                <a:ea typeface="+mj-ea"/>
                <a:cs typeface="+mj-cs"/>
              </a:rPr>
              <a:t>References cont.</a:t>
            </a:r>
          </a:p>
        </p:txBody>
      </p:sp>
      <p:sp>
        <p:nvSpPr>
          <p:cNvPr id="4" name="Content Placeholder 3">
            <a:extLst>
              <a:ext uri="{FF2B5EF4-FFF2-40B4-BE49-F238E27FC236}">
                <a16:creationId xmlns:a16="http://schemas.microsoft.com/office/drawing/2014/main" id="{53F6D359-99D6-4593-853A-97001834D2C6}"/>
              </a:ext>
            </a:extLst>
          </p:cNvPr>
          <p:cNvSpPr>
            <a:spLocks noGrp="1"/>
          </p:cNvSpPr>
          <p:nvPr>
            <p:ph sz="half" idx="1"/>
          </p:nvPr>
        </p:nvSpPr>
        <p:spPr>
          <a:xfrm>
            <a:off x="1202435" y="891539"/>
            <a:ext cx="10835490" cy="5071110"/>
          </a:xfrm>
        </p:spPr>
        <p:txBody>
          <a:bodyPr vert="horz" lIns="91440" tIns="45720" rIns="91440" bIns="45720" rtlCol="0">
            <a:noAutofit/>
          </a:bodyPr>
          <a:lstStyle/>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Munoz, A. S. E., Giosan, L., Therrell, M. D., Remo, J. W. F., Sullivan, R. M., Wiman, C., Donnell, M. O., &amp; Donnelly, J. P. (n.d.). </a:t>
            </a:r>
            <a:r>
              <a:rPr lang="en-US" sz="1200" i="1" dirty="0">
                <a:effectLst/>
                <a:ea typeface="Times New Roman" panose="02020603050405020304" pitchFamily="18" charset="0"/>
                <a:cs typeface="Times New Roman" panose="02020603050405020304" pitchFamily="18" charset="0"/>
              </a:rPr>
              <a:t>Climatic control of Mississippi River flood hazard amplified by river engineering</a:t>
            </a:r>
            <a:r>
              <a:rPr lang="en-US" sz="12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National Weather Service (2020). Weather Related Fatality and Injury Statistics. </a:t>
            </a:r>
            <a:r>
              <a:rPr lang="en-US" sz="1200" u="sng" dirty="0">
                <a:solidFill>
                  <a:srgbClr val="0563C1"/>
                </a:solidFill>
                <a:effectLst/>
                <a:ea typeface="Times New Roman" panose="02020603050405020304" pitchFamily="18" charset="0"/>
                <a:cs typeface="Times New Roman" panose="02020603050405020304" pitchFamily="18" charset="0"/>
                <a:hlinkClick r:id="rId2"/>
              </a:rPr>
              <a:t>https://www.weather.gov/hazstat/</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Overton, I. C. (2005). Modeling floodplain inundation on a regulated river: Integrating GIS, remote sensing and hydrological models. </a:t>
            </a:r>
            <a:r>
              <a:rPr lang="en-US" sz="1200" i="1" dirty="0">
                <a:effectLst/>
                <a:ea typeface="Times New Roman" panose="02020603050405020304" pitchFamily="18" charset="0"/>
                <a:cs typeface="Times New Roman" panose="02020603050405020304" pitchFamily="18" charset="0"/>
              </a:rPr>
              <a:t>River Research and Applications</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21</a:t>
            </a:r>
            <a:r>
              <a:rPr lang="en-US" sz="1200" dirty="0">
                <a:effectLst/>
                <a:ea typeface="Times New Roman" panose="02020603050405020304" pitchFamily="18" charset="0"/>
                <a:cs typeface="Times New Roman" panose="02020603050405020304" pitchFamily="18" charset="0"/>
              </a:rPr>
              <a:t>(9), 991–1001. https://doi.org/10.1002/rra.867</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Pinho, J., Ferreira, R., Vieira, L., &amp; Schwanenberg, D. (2015). Comparison Between Two Hydrodynamic Models for Flooding Simulations at River Lima Basin. </a:t>
            </a:r>
            <a:r>
              <a:rPr lang="en-US" sz="1200" i="1" dirty="0">
                <a:effectLst/>
                <a:ea typeface="Times New Roman" panose="02020603050405020304" pitchFamily="18" charset="0"/>
                <a:cs typeface="Times New Roman" panose="02020603050405020304" pitchFamily="18" charset="0"/>
              </a:rPr>
              <a:t>Water Resources Management</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29</a:t>
            </a:r>
            <a:r>
              <a:rPr lang="en-US" sz="1200" dirty="0">
                <a:effectLst/>
                <a:ea typeface="Times New Roman" panose="02020603050405020304" pitchFamily="18" charset="0"/>
                <a:cs typeface="Times New Roman" panose="02020603050405020304" pitchFamily="18" charset="0"/>
              </a:rPr>
              <a:t>(2), 431–444. https://doi.org/10.1007/s11269-014-0878-6</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Plate, E. J. (2002). Flood risk and flood management. </a:t>
            </a:r>
            <a:r>
              <a:rPr lang="en-US" sz="1200" i="1" dirty="0">
                <a:effectLst/>
                <a:ea typeface="Times New Roman" panose="02020603050405020304" pitchFamily="18" charset="0"/>
                <a:cs typeface="Times New Roman" panose="02020603050405020304" pitchFamily="18" charset="0"/>
              </a:rPr>
              <a:t>Journal of Hydrology</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267</a:t>
            </a:r>
            <a:r>
              <a:rPr lang="en-US" sz="1200" dirty="0">
                <a:effectLst/>
                <a:ea typeface="Times New Roman" panose="02020603050405020304" pitchFamily="18" charset="0"/>
                <a:cs typeface="Times New Roman" panose="02020603050405020304" pitchFamily="18" charset="0"/>
              </a:rPr>
              <a:t>(1–2), 2–11. https://doi.org/10.1016/S0022-1694(02)00135-X</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Turner, A. B., Colby, J. D., Csontos, R. M., &amp; Batten, M. (2013). Flood modeling using a synthesis of multi-platform LiDAR data. </a:t>
            </a:r>
            <a:r>
              <a:rPr lang="en-US" sz="1200" i="1" dirty="0">
                <a:effectLst/>
                <a:ea typeface="Times New Roman" panose="02020603050405020304" pitchFamily="18" charset="0"/>
                <a:cs typeface="Times New Roman" panose="02020603050405020304" pitchFamily="18" charset="0"/>
              </a:rPr>
              <a:t>Water (Switzerland)</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5</a:t>
            </a:r>
            <a:r>
              <a:rPr lang="en-US" sz="1200" dirty="0">
                <a:effectLst/>
                <a:ea typeface="Times New Roman" panose="02020603050405020304" pitchFamily="18" charset="0"/>
                <a:cs typeface="Times New Roman" panose="02020603050405020304" pitchFamily="18" charset="0"/>
              </a:rPr>
              <a:t>(4), 1533–1560. https://doi.org/10.3390/w5041533</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van der Knijff, J. M., Younis, J., &amp; de Roo, A. P. J. (2010). LISFLOOD: A GIS-based distributed model for river basin scale water balance and flood simulation. </a:t>
            </a:r>
            <a:r>
              <a:rPr lang="en-US" sz="1200" i="1" dirty="0">
                <a:effectLst/>
                <a:ea typeface="Times New Roman" panose="02020603050405020304" pitchFamily="18" charset="0"/>
                <a:cs typeface="Times New Roman" panose="02020603050405020304" pitchFamily="18" charset="0"/>
              </a:rPr>
              <a:t>International Journal of Geographical Information Science</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24</a:t>
            </a:r>
            <a:r>
              <a:rPr lang="en-US" sz="1200" dirty="0">
                <a:effectLst/>
                <a:ea typeface="Times New Roman" panose="02020603050405020304" pitchFamily="18" charset="0"/>
                <a:cs typeface="Times New Roman" panose="02020603050405020304" pitchFamily="18" charset="0"/>
              </a:rPr>
              <a:t>(2), 189–212. https://doi.org/10.1080/13658810802549154</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Verdin, J., Verdin, K., Mathis, M., Magadzire, T., Kabuchanga, E., Woodbury, M., &amp; Gadain, H. (2016). </a:t>
            </a:r>
            <a:r>
              <a:rPr lang="en-US" sz="1200" i="1" dirty="0">
                <a:effectLst/>
                <a:ea typeface="Times New Roman" panose="02020603050405020304" pitchFamily="18" charset="0"/>
                <a:cs typeface="Times New Roman" panose="02020603050405020304" pitchFamily="18" charset="0"/>
              </a:rPr>
              <a:t>A Software Tool for Rapid Flood Inundation Mapping</a:t>
            </a:r>
            <a:r>
              <a:rPr lang="en-US" sz="1200" dirty="0">
                <a:effectLst/>
                <a:ea typeface="Times New Roman" panose="02020603050405020304" pitchFamily="18" charset="0"/>
                <a:cs typeface="Times New Roman" panose="02020603050405020304" pitchFamily="18" charset="0"/>
              </a:rPr>
              <a:t>.</a:t>
            </a:r>
            <a:endParaRPr lang="en-US" sz="1200" dirty="0">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ea typeface="Times New Roman" panose="02020603050405020304" pitchFamily="18" charset="0"/>
                <a:cs typeface="Times New Roman" panose="02020603050405020304" pitchFamily="18" charset="0"/>
              </a:rPr>
              <a:t>Vis, M., Klijn, F., Bruijn, K. M. D., &amp; Buuren, M. Van. (2003). Resilience strategies for flood risk management in the Netherlands. </a:t>
            </a:r>
            <a:r>
              <a:rPr lang="en-US" sz="1200" i="1" dirty="0">
                <a:effectLst/>
                <a:ea typeface="Times New Roman" panose="02020603050405020304" pitchFamily="18" charset="0"/>
                <a:cs typeface="Times New Roman" panose="02020603050405020304" pitchFamily="18" charset="0"/>
              </a:rPr>
              <a:t>International Journal of River Basin Management</a:t>
            </a:r>
            <a:r>
              <a:rPr lang="en-US" sz="1200"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1</a:t>
            </a:r>
            <a:r>
              <a:rPr lang="en-US" sz="1200" dirty="0">
                <a:effectLst/>
                <a:ea typeface="Times New Roman" panose="02020603050405020304" pitchFamily="18" charset="0"/>
                <a:cs typeface="Times New Roman" panose="02020603050405020304" pitchFamily="18" charset="0"/>
              </a:rPr>
              <a:t>(1), 33–40. https://doi.org/10.1080/15715124.2003.9635190</a:t>
            </a:r>
            <a:endParaRPr lang="en-US" sz="1200" dirty="0">
              <a:effectLst/>
              <a:ea typeface="Calibri" panose="020F0502020204030204" pitchFamily="34" charset="0"/>
              <a:cs typeface="Times New Roman" panose="02020603050405020304" pitchFamily="18" charset="0"/>
            </a:endParaRPr>
          </a:p>
          <a:p>
            <a:pPr marL="228600" marR="0">
              <a:lnSpc>
                <a:spcPct val="150000"/>
              </a:lnSpc>
              <a:spcBef>
                <a:spcPts val="0"/>
              </a:spcBef>
              <a:spcAft>
                <a:spcPts val="800"/>
              </a:spcAft>
            </a:pPr>
            <a:r>
              <a:rPr lang="en-US" sz="1200" dirty="0">
                <a:effectLst/>
                <a:ea typeface="Calibri" panose="020F0502020204030204" pitchFamily="34" charset="0"/>
                <a:cs typeface="Times New Roman" panose="02020603050405020304" pitchFamily="18" charset="0"/>
              </a:rPr>
              <a:t>U.S. Department of Agriculture, N. R. C. S. (2008). Wisconsin Illinois Rapid Watershed Assessment Pecatonica River Watershed Rapid watershed assessments provide initial estimates of where conservation investments would best address the concerns of landowners, conservation districts, and other local leaders (Vol. 2600, Issue June).</a:t>
            </a:r>
          </a:p>
        </p:txBody>
      </p:sp>
    </p:spTree>
    <p:extLst>
      <p:ext uri="{BB962C8B-B14F-4D97-AF65-F5344CB8AC3E}">
        <p14:creationId xmlns:p14="http://schemas.microsoft.com/office/powerpoint/2010/main" val="207373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20">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 name="Title 4">
            <a:extLst>
              <a:ext uri="{FF2B5EF4-FFF2-40B4-BE49-F238E27FC236}">
                <a16:creationId xmlns:a16="http://schemas.microsoft.com/office/drawing/2014/main" id="{F4F37955-7AE5-4F5E-9D85-C4D9DB836FC3}"/>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Questions?</a:t>
            </a:r>
          </a:p>
        </p:txBody>
      </p:sp>
      <p:pic>
        <p:nvPicPr>
          <p:cNvPr id="23" name="Picture 22" descr="A picture containing window, mirror, view, helmet&#10;&#10;Description automatically generated">
            <a:extLst>
              <a:ext uri="{FF2B5EF4-FFF2-40B4-BE49-F238E27FC236}">
                <a16:creationId xmlns:a16="http://schemas.microsoft.com/office/drawing/2014/main" id="{4350077D-731F-4AFC-B65F-095BCAD0B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432" y="2177172"/>
            <a:ext cx="8321472" cy="4680828"/>
          </a:xfrm>
          <a:prstGeom prst="rect">
            <a:avLst/>
          </a:prstGeom>
        </p:spPr>
      </p:pic>
      <p:sp>
        <p:nvSpPr>
          <p:cNvPr id="24" name="TextBox 23">
            <a:extLst>
              <a:ext uri="{FF2B5EF4-FFF2-40B4-BE49-F238E27FC236}">
                <a16:creationId xmlns:a16="http://schemas.microsoft.com/office/drawing/2014/main" id="{CCBF4F17-D861-4B34-9431-4BC49C0728EE}"/>
              </a:ext>
            </a:extLst>
          </p:cNvPr>
          <p:cNvSpPr txBox="1"/>
          <p:nvPr/>
        </p:nvSpPr>
        <p:spPr>
          <a:xfrm>
            <a:off x="2276272" y="6098195"/>
            <a:ext cx="7743217"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GEOINT IS THE WAY</a:t>
            </a:r>
          </a:p>
        </p:txBody>
      </p:sp>
    </p:spTree>
    <p:extLst>
      <p:ext uri="{BB962C8B-B14F-4D97-AF65-F5344CB8AC3E}">
        <p14:creationId xmlns:p14="http://schemas.microsoft.com/office/powerpoint/2010/main" val="360741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Rectangle 3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BE4134D-8C98-472A-84C2-E5F14258EBE2}"/>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Purpose</a:t>
            </a:r>
          </a:p>
        </p:txBody>
      </p:sp>
      <p:graphicFrame>
        <p:nvGraphicFramePr>
          <p:cNvPr id="27" name="Content Placeholder 3">
            <a:extLst>
              <a:ext uri="{FF2B5EF4-FFF2-40B4-BE49-F238E27FC236}">
                <a16:creationId xmlns:a16="http://schemas.microsoft.com/office/drawing/2014/main" id="{1380FAF5-D7D3-4213-B0C1-97E0C58B97A8}"/>
              </a:ext>
            </a:extLst>
          </p:cNvPr>
          <p:cNvGraphicFramePr/>
          <p:nvPr>
            <p:extLst>
              <p:ext uri="{D42A27DB-BD31-4B8C-83A1-F6EECF244321}">
                <p14:modId xmlns:p14="http://schemas.microsoft.com/office/powerpoint/2010/main" val="2379165972"/>
              </p:ext>
            </p:extLst>
          </p:nvPr>
        </p:nvGraphicFramePr>
        <p:xfrm>
          <a:off x="3358711" y="2439308"/>
          <a:ext cx="5471529" cy="3563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176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47014F3C-A311-427C-98BA-0FD96D9FB56E}"/>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Background</a:t>
            </a:r>
          </a:p>
        </p:txBody>
      </p:sp>
      <p:sp>
        <p:nvSpPr>
          <p:cNvPr id="5" name="Content Placeholder 4">
            <a:extLst>
              <a:ext uri="{FF2B5EF4-FFF2-40B4-BE49-F238E27FC236}">
                <a16:creationId xmlns:a16="http://schemas.microsoft.com/office/drawing/2014/main" id="{39BDC649-5BBC-457A-8110-6216ABDFEC59}"/>
              </a:ext>
            </a:extLst>
          </p:cNvPr>
          <p:cNvSpPr>
            <a:spLocks noGrp="1"/>
          </p:cNvSpPr>
          <p:nvPr>
            <p:ph sz="half" idx="2"/>
          </p:nvPr>
        </p:nvSpPr>
        <p:spPr>
          <a:xfrm>
            <a:off x="1424904" y="2494450"/>
            <a:ext cx="4053545" cy="3563159"/>
          </a:xfrm>
        </p:spPr>
        <p:txBody>
          <a:bodyPr vert="horz" lIns="91440" tIns="45720" rIns="91440" bIns="45720" rtlCol="0">
            <a:normAutofit/>
          </a:bodyPr>
          <a:lstStyle/>
          <a:p>
            <a:r>
              <a:rPr lang="en-US" sz="2000" dirty="0"/>
              <a:t>Over 1.2 million acres</a:t>
            </a:r>
          </a:p>
          <a:p>
            <a:r>
              <a:rPr lang="en-US" sz="2000" dirty="0"/>
              <a:t>Begins in southwestern Iowa County, WI and ends in Rockton, IL where it enters the Rock River</a:t>
            </a:r>
          </a:p>
          <a:p>
            <a:r>
              <a:rPr lang="en-US" sz="2000" dirty="0"/>
              <a:t>87% of land use is Agriculture (U.S. Dept of Agriculture, 2008)</a:t>
            </a:r>
          </a:p>
          <a:p>
            <a:r>
              <a:rPr lang="en-US" sz="2000" dirty="0"/>
              <a:t>18 flooding events occurred in the Pecatonica River region from 1950 to present (NWS, 2020)</a:t>
            </a:r>
          </a:p>
          <a:p>
            <a:endParaRPr lang="en-US" sz="2000" dirty="0"/>
          </a:p>
        </p:txBody>
      </p:sp>
      <p:pic>
        <p:nvPicPr>
          <p:cNvPr id="7" name="Content Placeholder 6">
            <a:extLst>
              <a:ext uri="{FF2B5EF4-FFF2-40B4-BE49-F238E27FC236}">
                <a16:creationId xmlns:a16="http://schemas.microsoft.com/office/drawing/2014/main" id="{ED85F519-3A20-4292-BFE1-E7DF7651734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1008" b="2101"/>
          <a:stretch/>
        </p:blipFill>
        <p:spPr>
          <a:xfrm>
            <a:off x="6098892" y="2492376"/>
            <a:ext cx="4802404" cy="3563372"/>
          </a:xfrm>
          <a:prstGeom prst="rect">
            <a:avLst/>
          </a:prstGeom>
        </p:spPr>
      </p:pic>
      <p:sp>
        <p:nvSpPr>
          <p:cNvPr id="4" name="Freeform: Shape 3">
            <a:extLst>
              <a:ext uri="{FF2B5EF4-FFF2-40B4-BE49-F238E27FC236}">
                <a16:creationId xmlns:a16="http://schemas.microsoft.com/office/drawing/2014/main" id="{61C0A91D-D5D1-4FAE-A137-1B22F1BBA015}"/>
              </a:ext>
            </a:extLst>
          </p:cNvPr>
          <p:cNvSpPr/>
          <p:nvPr/>
        </p:nvSpPr>
        <p:spPr>
          <a:xfrm>
            <a:off x="6722347" y="2994409"/>
            <a:ext cx="1889090" cy="1376624"/>
          </a:xfrm>
          <a:custGeom>
            <a:avLst/>
            <a:gdLst>
              <a:gd name="connsiteX0" fmla="*/ 974690 w 1889090"/>
              <a:gd name="connsiteY0" fmla="*/ 401934 h 1376624"/>
              <a:gd name="connsiteX1" fmla="*/ 964642 w 1889090"/>
              <a:gd name="connsiteY1" fmla="*/ 321547 h 1376624"/>
              <a:gd name="connsiteX2" fmla="*/ 944545 w 1889090"/>
              <a:gd name="connsiteY2" fmla="*/ 211015 h 1376624"/>
              <a:gd name="connsiteX3" fmla="*/ 914400 w 1889090"/>
              <a:gd name="connsiteY3" fmla="*/ 150725 h 1376624"/>
              <a:gd name="connsiteX4" fmla="*/ 884255 w 1889090"/>
              <a:gd name="connsiteY4" fmla="*/ 130628 h 1376624"/>
              <a:gd name="connsiteX5" fmla="*/ 793820 w 1889090"/>
              <a:gd name="connsiteY5" fmla="*/ 60290 h 1376624"/>
              <a:gd name="connsiteX6" fmla="*/ 703385 w 1889090"/>
              <a:gd name="connsiteY6" fmla="*/ 10048 h 1376624"/>
              <a:gd name="connsiteX7" fmla="*/ 673240 w 1889090"/>
              <a:gd name="connsiteY7" fmla="*/ 0 h 1376624"/>
              <a:gd name="connsiteX8" fmla="*/ 381838 w 1889090"/>
              <a:gd name="connsiteY8" fmla="*/ 20096 h 1376624"/>
              <a:gd name="connsiteX9" fmla="*/ 351693 w 1889090"/>
              <a:gd name="connsiteY9" fmla="*/ 30145 h 1376624"/>
              <a:gd name="connsiteX10" fmla="*/ 281354 w 1889090"/>
              <a:gd name="connsiteY10" fmla="*/ 50242 h 1376624"/>
              <a:gd name="connsiteX11" fmla="*/ 251209 w 1889090"/>
              <a:gd name="connsiteY11" fmla="*/ 70338 h 1376624"/>
              <a:gd name="connsiteX12" fmla="*/ 221064 w 1889090"/>
              <a:gd name="connsiteY12" fmla="*/ 80387 h 1376624"/>
              <a:gd name="connsiteX13" fmla="*/ 160774 w 1889090"/>
              <a:gd name="connsiteY13" fmla="*/ 120580 h 1376624"/>
              <a:gd name="connsiteX14" fmla="*/ 130629 w 1889090"/>
              <a:gd name="connsiteY14" fmla="*/ 140677 h 1376624"/>
              <a:gd name="connsiteX15" fmla="*/ 100484 w 1889090"/>
              <a:gd name="connsiteY15" fmla="*/ 150725 h 1376624"/>
              <a:gd name="connsiteX16" fmla="*/ 70339 w 1889090"/>
              <a:gd name="connsiteY16" fmla="*/ 180870 h 1376624"/>
              <a:gd name="connsiteX17" fmla="*/ 40194 w 1889090"/>
              <a:gd name="connsiteY17" fmla="*/ 200967 h 1376624"/>
              <a:gd name="connsiteX18" fmla="*/ 30145 w 1889090"/>
              <a:gd name="connsiteY18" fmla="*/ 231112 h 1376624"/>
              <a:gd name="connsiteX19" fmla="*/ 0 w 1889090"/>
              <a:gd name="connsiteY19" fmla="*/ 291402 h 1376624"/>
              <a:gd name="connsiteX20" fmla="*/ 20097 w 1889090"/>
              <a:gd name="connsiteY20" fmla="*/ 532562 h 1376624"/>
              <a:gd name="connsiteX21" fmla="*/ 30145 w 1889090"/>
              <a:gd name="connsiteY21" fmla="*/ 562707 h 1376624"/>
              <a:gd name="connsiteX22" fmla="*/ 70339 w 1889090"/>
              <a:gd name="connsiteY22" fmla="*/ 622998 h 1376624"/>
              <a:gd name="connsiteX23" fmla="*/ 90435 w 1889090"/>
              <a:gd name="connsiteY23" fmla="*/ 683288 h 1376624"/>
              <a:gd name="connsiteX24" fmla="*/ 120580 w 1889090"/>
              <a:gd name="connsiteY24" fmla="*/ 713433 h 1376624"/>
              <a:gd name="connsiteX25" fmla="*/ 140677 w 1889090"/>
              <a:gd name="connsiteY25" fmla="*/ 743578 h 1376624"/>
              <a:gd name="connsiteX26" fmla="*/ 200967 w 1889090"/>
              <a:gd name="connsiteY26" fmla="*/ 773723 h 1376624"/>
              <a:gd name="connsiteX27" fmla="*/ 271306 w 1889090"/>
              <a:gd name="connsiteY27" fmla="*/ 803868 h 1376624"/>
              <a:gd name="connsiteX28" fmla="*/ 301451 w 1889090"/>
              <a:gd name="connsiteY28" fmla="*/ 823965 h 1376624"/>
              <a:gd name="connsiteX29" fmla="*/ 331596 w 1889090"/>
              <a:gd name="connsiteY29" fmla="*/ 834013 h 1376624"/>
              <a:gd name="connsiteX30" fmla="*/ 391886 w 1889090"/>
              <a:gd name="connsiteY30" fmla="*/ 884255 h 1376624"/>
              <a:gd name="connsiteX31" fmla="*/ 472273 w 1889090"/>
              <a:gd name="connsiteY31" fmla="*/ 944545 h 1376624"/>
              <a:gd name="connsiteX32" fmla="*/ 532563 w 1889090"/>
              <a:gd name="connsiteY32" fmla="*/ 984738 h 1376624"/>
              <a:gd name="connsiteX33" fmla="*/ 562708 w 1889090"/>
              <a:gd name="connsiteY33" fmla="*/ 994787 h 1376624"/>
              <a:gd name="connsiteX34" fmla="*/ 653143 w 1889090"/>
              <a:gd name="connsiteY34" fmla="*/ 1055077 h 1376624"/>
              <a:gd name="connsiteX35" fmla="*/ 683288 w 1889090"/>
              <a:gd name="connsiteY35" fmla="*/ 1075173 h 1376624"/>
              <a:gd name="connsiteX36" fmla="*/ 713433 w 1889090"/>
              <a:gd name="connsiteY36" fmla="*/ 1105318 h 1376624"/>
              <a:gd name="connsiteX37" fmla="*/ 743578 w 1889090"/>
              <a:gd name="connsiteY37" fmla="*/ 1125415 h 1376624"/>
              <a:gd name="connsiteX38" fmla="*/ 813917 w 1889090"/>
              <a:gd name="connsiteY38" fmla="*/ 1175657 h 1376624"/>
              <a:gd name="connsiteX39" fmla="*/ 864158 w 1889090"/>
              <a:gd name="connsiteY39" fmla="*/ 1215850 h 1376624"/>
              <a:gd name="connsiteX40" fmla="*/ 954594 w 1889090"/>
              <a:gd name="connsiteY40" fmla="*/ 1266092 h 1376624"/>
              <a:gd name="connsiteX41" fmla="*/ 984739 w 1889090"/>
              <a:gd name="connsiteY41" fmla="*/ 1296237 h 1376624"/>
              <a:gd name="connsiteX42" fmla="*/ 1045029 w 1889090"/>
              <a:gd name="connsiteY42" fmla="*/ 1316334 h 1376624"/>
              <a:gd name="connsiteX43" fmla="*/ 1105319 w 1889090"/>
              <a:gd name="connsiteY43" fmla="*/ 1336431 h 1376624"/>
              <a:gd name="connsiteX44" fmla="*/ 1135464 w 1889090"/>
              <a:gd name="connsiteY44" fmla="*/ 1346479 h 1376624"/>
              <a:gd name="connsiteX45" fmla="*/ 1175657 w 1889090"/>
              <a:gd name="connsiteY45" fmla="*/ 1356527 h 1376624"/>
              <a:gd name="connsiteX46" fmla="*/ 1235948 w 1889090"/>
              <a:gd name="connsiteY46" fmla="*/ 1376624 h 1376624"/>
              <a:gd name="connsiteX47" fmla="*/ 1446963 w 1889090"/>
              <a:gd name="connsiteY47" fmla="*/ 1366576 h 1376624"/>
              <a:gd name="connsiteX48" fmla="*/ 1477108 w 1889090"/>
              <a:gd name="connsiteY48" fmla="*/ 1356527 h 1376624"/>
              <a:gd name="connsiteX49" fmla="*/ 1617785 w 1889090"/>
              <a:gd name="connsiteY49" fmla="*/ 1336431 h 1376624"/>
              <a:gd name="connsiteX50" fmla="*/ 1647930 w 1889090"/>
              <a:gd name="connsiteY50" fmla="*/ 1326382 h 1376624"/>
              <a:gd name="connsiteX51" fmla="*/ 1678075 w 1889090"/>
              <a:gd name="connsiteY51" fmla="*/ 1306286 h 1376624"/>
              <a:gd name="connsiteX52" fmla="*/ 1708220 w 1889090"/>
              <a:gd name="connsiteY52" fmla="*/ 1296237 h 1376624"/>
              <a:gd name="connsiteX53" fmla="*/ 1768510 w 1889090"/>
              <a:gd name="connsiteY53" fmla="*/ 1256044 h 1376624"/>
              <a:gd name="connsiteX54" fmla="*/ 1798655 w 1889090"/>
              <a:gd name="connsiteY54" fmla="*/ 1235947 h 1376624"/>
              <a:gd name="connsiteX55" fmla="*/ 1828800 w 1889090"/>
              <a:gd name="connsiteY55" fmla="*/ 1225899 h 1376624"/>
              <a:gd name="connsiteX56" fmla="*/ 1848897 w 1889090"/>
              <a:gd name="connsiteY56" fmla="*/ 1165609 h 1376624"/>
              <a:gd name="connsiteX57" fmla="*/ 1858945 w 1889090"/>
              <a:gd name="connsiteY57" fmla="*/ 1135464 h 1376624"/>
              <a:gd name="connsiteX58" fmla="*/ 1868994 w 1889090"/>
              <a:gd name="connsiteY58" fmla="*/ 1095270 h 1376624"/>
              <a:gd name="connsiteX59" fmla="*/ 1889090 w 1889090"/>
              <a:gd name="connsiteY59" fmla="*/ 1034980 h 1376624"/>
              <a:gd name="connsiteX60" fmla="*/ 1879042 w 1889090"/>
              <a:gd name="connsiteY60" fmla="*/ 944545 h 1376624"/>
              <a:gd name="connsiteX61" fmla="*/ 1848897 w 1889090"/>
              <a:gd name="connsiteY61" fmla="*/ 934496 h 1376624"/>
              <a:gd name="connsiteX62" fmla="*/ 1698172 w 1889090"/>
              <a:gd name="connsiteY62" fmla="*/ 944545 h 1376624"/>
              <a:gd name="connsiteX63" fmla="*/ 1517301 w 1889090"/>
              <a:gd name="connsiteY63" fmla="*/ 964642 h 1376624"/>
              <a:gd name="connsiteX64" fmla="*/ 1487156 w 1889090"/>
              <a:gd name="connsiteY64" fmla="*/ 974690 h 1376624"/>
              <a:gd name="connsiteX65" fmla="*/ 1416818 w 1889090"/>
              <a:gd name="connsiteY65" fmla="*/ 994787 h 1376624"/>
              <a:gd name="connsiteX66" fmla="*/ 1386673 w 1889090"/>
              <a:gd name="connsiteY66" fmla="*/ 1014883 h 1376624"/>
              <a:gd name="connsiteX67" fmla="*/ 1336431 w 1889090"/>
              <a:gd name="connsiteY67" fmla="*/ 1004835 h 1376624"/>
              <a:gd name="connsiteX68" fmla="*/ 1235948 w 1889090"/>
              <a:gd name="connsiteY68" fmla="*/ 984738 h 1376624"/>
              <a:gd name="connsiteX69" fmla="*/ 1165609 w 1889090"/>
              <a:gd name="connsiteY69" fmla="*/ 954593 h 1376624"/>
              <a:gd name="connsiteX70" fmla="*/ 1135464 w 1889090"/>
              <a:gd name="connsiteY70" fmla="*/ 944545 h 1376624"/>
              <a:gd name="connsiteX71" fmla="*/ 1105319 w 1889090"/>
              <a:gd name="connsiteY71" fmla="*/ 924448 h 1376624"/>
              <a:gd name="connsiteX72" fmla="*/ 1045029 w 1889090"/>
              <a:gd name="connsiteY72" fmla="*/ 894303 h 1376624"/>
              <a:gd name="connsiteX73" fmla="*/ 984739 w 1889090"/>
              <a:gd name="connsiteY73" fmla="*/ 834013 h 1376624"/>
              <a:gd name="connsiteX74" fmla="*/ 964642 w 1889090"/>
              <a:gd name="connsiteY74" fmla="*/ 803868 h 1376624"/>
              <a:gd name="connsiteX75" fmla="*/ 934497 w 1889090"/>
              <a:gd name="connsiteY75" fmla="*/ 783771 h 1376624"/>
              <a:gd name="connsiteX76" fmla="*/ 864158 w 1889090"/>
              <a:gd name="connsiteY76" fmla="*/ 683288 h 1376624"/>
              <a:gd name="connsiteX77" fmla="*/ 854110 w 1889090"/>
              <a:gd name="connsiteY77" fmla="*/ 653143 h 1376624"/>
              <a:gd name="connsiteX78" fmla="*/ 834013 w 1889090"/>
              <a:gd name="connsiteY78" fmla="*/ 622998 h 1376624"/>
              <a:gd name="connsiteX79" fmla="*/ 854110 w 1889090"/>
              <a:gd name="connsiteY79" fmla="*/ 532562 h 1376624"/>
              <a:gd name="connsiteX80" fmla="*/ 874207 w 1889090"/>
              <a:gd name="connsiteY80" fmla="*/ 502417 h 1376624"/>
              <a:gd name="connsiteX81" fmla="*/ 924449 w 1889090"/>
              <a:gd name="connsiteY81" fmla="*/ 411982 h 1376624"/>
              <a:gd name="connsiteX82" fmla="*/ 974690 w 1889090"/>
              <a:gd name="connsiteY82" fmla="*/ 401934 h 137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889090" h="1376624">
                <a:moveTo>
                  <a:pt x="974690" y="401934"/>
                </a:moveTo>
                <a:cubicBezTo>
                  <a:pt x="981389" y="386861"/>
                  <a:pt x="968211" y="348314"/>
                  <a:pt x="964642" y="321547"/>
                </a:cubicBezTo>
                <a:cubicBezTo>
                  <a:pt x="957525" y="268170"/>
                  <a:pt x="957490" y="256323"/>
                  <a:pt x="944545" y="211015"/>
                </a:cubicBezTo>
                <a:cubicBezTo>
                  <a:pt x="938006" y="188130"/>
                  <a:pt x="932017" y="168342"/>
                  <a:pt x="914400" y="150725"/>
                </a:cubicBezTo>
                <a:cubicBezTo>
                  <a:pt x="905861" y="142186"/>
                  <a:pt x="893281" y="138651"/>
                  <a:pt x="884255" y="130628"/>
                </a:cubicBezTo>
                <a:cubicBezTo>
                  <a:pt x="802920" y="58330"/>
                  <a:pt x="855979" y="81009"/>
                  <a:pt x="793820" y="60290"/>
                </a:cubicBezTo>
                <a:cubicBezTo>
                  <a:pt x="748696" y="15166"/>
                  <a:pt x="777156" y="34638"/>
                  <a:pt x="703385" y="10048"/>
                </a:cubicBezTo>
                <a:lnTo>
                  <a:pt x="673240" y="0"/>
                </a:lnTo>
                <a:cubicBezTo>
                  <a:pt x="582191" y="3959"/>
                  <a:pt x="475804" y="-786"/>
                  <a:pt x="381838" y="20096"/>
                </a:cubicBezTo>
                <a:cubicBezTo>
                  <a:pt x="371498" y="22394"/>
                  <a:pt x="361877" y="27235"/>
                  <a:pt x="351693" y="30145"/>
                </a:cubicBezTo>
                <a:cubicBezTo>
                  <a:pt x="336659" y="34440"/>
                  <a:pt x="297423" y="42208"/>
                  <a:pt x="281354" y="50242"/>
                </a:cubicBezTo>
                <a:cubicBezTo>
                  <a:pt x="270552" y="55643"/>
                  <a:pt x="262011" y="64937"/>
                  <a:pt x="251209" y="70338"/>
                </a:cubicBezTo>
                <a:cubicBezTo>
                  <a:pt x="241735" y="75075"/>
                  <a:pt x="230323" y="75243"/>
                  <a:pt x="221064" y="80387"/>
                </a:cubicBezTo>
                <a:cubicBezTo>
                  <a:pt x="199950" y="92117"/>
                  <a:pt x="180871" y="107182"/>
                  <a:pt x="160774" y="120580"/>
                </a:cubicBezTo>
                <a:cubicBezTo>
                  <a:pt x="150726" y="127279"/>
                  <a:pt x="142086" y="136858"/>
                  <a:pt x="130629" y="140677"/>
                </a:cubicBezTo>
                <a:lnTo>
                  <a:pt x="100484" y="150725"/>
                </a:lnTo>
                <a:cubicBezTo>
                  <a:pt x="90436" y="160773"/>
                  <a:pt x="81256" y="171773"/>
                  <a:pt x="70339" y="180870"/>
                </a:cubicBezTo>
                <a:cubicBezTo>
                  <a:pt x="61061" y="188601"/>
                  <a:pt x="47738" y="191537"/>
                  <a:pt x="40194" y="200967"/>
                </a:cubicBezTo>
                <a:cubicBezTo>
                  <a:pt x="33577" y="209238"/>
                  <a:pt x="34882" y="221638"/>
                  <a:pt x="30145" y="231112"/>
                </a:cubicBezTo>
                <a:cubicBezTo>
                  <a:pt x="-8813" y="309028"/>
                  <a:pt x="25259" y="215631"/>
                  <a:pt x="0" y="291402"/>
                </a:cubicBezTo>
                <a:cubicBezTo>
                  <a:pt x="6865" y="428701"/>
                  <a:pt x="-5421" y="443248"/>
                  <a:pt x="20097" y="532562"/>
                </a:cubicBezTo>
                <a:cubicBezTo>
                  <a:pt x="23007" y="542746"/>
                  <a:pt x="25001" y="553448"/>
                  <a:pt x="30145" y="562707"/>
                </a:cubicBezTo>
                <a:cubicBezTo>
                  <a:pt x="41875" y="583821"/>
                  <a:pt x="70339" y="622998"/>
                  <a:pt x="70339" y="622998"/>
                </a:cubicBezTo>
                <a:cubicBezTo>
                  <a:pt x="77038" y="643095"/>
                  <a:pt x="75456" y="668309"/>
                  <a:pt x="90435" y="683288"/>
                </a:cubicBezTo>
                <a:cubicBezTo>
                  <a:pt x="100483" y="693336"/>
                  <a:pt x="111483" y="702516"/>
                  <a:pt x="120580" y="713433"/>
                </a:cubicBezTo>
                <a:cubicBezTo>
                  <a:pt x="128311" y="722711"/>
                  <a:pt x="132138" y="735039"/>
                  <a:pt x="140677" y="743578"/>
                </a:cubicBezTo>
                <a:cubicBezTo>
                  <a:pt x="160157" y="763058"/>
                  <a:pt x="176448" y="765550"/>
                  <a:pt x="200967" y="773723"/>
                </a:cubicBezTo>
                <a:cubicBezTo>
                  <a:pt x="276648" y="824178"/>
                  <a:pt x="180464" y="764936"/>
                  <a:pt x="271306" y="803868"/>
                </a:cubicBezTo>
                <a:cubicBezTo>
                  <a:pt x="282406" y="808625"/>
                  <a:pt x="290649" y="818564"/>
                  <a:pt x="301451" y="823965"/>
                </a:cubicBezTo>
                <a:cubicBezTo>
                  <a:pt x="310925" y="828702"/>
                  <a:pt x="321548" y="830664"/>
                  <a:pt x="331596" y="834013"/>
                </a:cubicBezTo>
                <a:cubicBezTo>
                  <a:pt x="381253" y="883670"/>
                  <a:pt x="340592" y="846950"/>
                  <a:pt x="391886" y="884255"/>
                </a:cubicBezTo>
                <a:cubicBezTo>
                  <a:pt x="418974" y="903956"/>
                  <a:pt x="444404" y="925966"/>
                  <a:pt x="472273" y="944545"/>
                </a:cubicBezTo>
                <a:cubicBezTo>
                  <a:pt x="492370" y="957943"/>
                  <a:pt x="509649" y="977100"/>
                  <a:pt x="532563" y="984738"/>
                </a:cubicBezTo>
                <a:cubicBezTo>
                  <a:pt x="542611" y="988088"/>
                  <a:pt x="553449" y="989643"/>
                  <a:pt x="562708" y="994787"/>
                </a:cubicBezTo>
                <a:cubicBezTo>
                  <a:pt x="562723" y="994795"/>
                  <a:pt x="638063" y="1045024"/>
                  <a:pt x="653143" y="1055077"/>
                </a:cubicBezTo>
                <a:cubicBezTo>
                  <a:pt x="663191" y="1061776"/>
                  <a:pt x="674749" y="1066634"/>
                  <a:pt x="683288" y="1075173"/>
                </a:cubicBezTo>
                <a:cubicBezTo>
                  <a:pt x="693336" y="1085221"/>
                  <a:pt x="702516" y="1096221"/>
                  <a:pt x="713433" y="1105318"/>
                </a:cubicBezTo>
                <a:cubicBezTo>
                  <a:pt x="722711" y="1113049"/>
                  <a:pt x="733751" y="1118396"/>
                  <a:pt x="743578" y="1125415"/>
                </a:cubicBezTo>
                <a:cubicBezTo>
                  <a:pt x="830824" y="1187734"/>
                  <a:pt x="742875" y="1128295"/>
                  <a:pt x="813917" y="1175657"/>
                </a:cubicBezTo>
                <a:cubicBezTo>
                  <a:pt x="851049" y="1231356"/>
                  <a:pt x="812768" y="1187300"/>
                  <a:pt x="864158" y="1215850"/>
                </a:cubicBezTo>
                <a:cubicBezTo>
                  <a:pt x="967813" y="1273436"/>
                  <a:pt x="886383" y="1243356"/>
                  <a:pt x="954594" y="1266092"/>
                </a:cubicBezTo>
                <a:cubicBezTo>
                  <a:pt x="964642" y="1276140"/>
                  <a:pt x="972317" y="1289336"/>
                  <a:pt x="984739" y="1296237"/>
                </a:cubicBezTo>
                <a:cubicBezTo>
                  <a:pt x="1003257" y="1306525"/>
                  <a:pt x="1024932" y="1309635"/>
                  <a:pt x="1045029" y="1316334"/>
                </a:cubicBezTo>
                <a:lnTo>
                  <a:pt x="1105319" y="1336431"/>
                </a:lnTo>
                <a:cubicBezTo>
                  <a:pt x="1115367" y="1339780"/>
                  <a:pt x="1125188" y="1343910"/>
                  <a:pt x="1135464" y="1346479"/>
                </a:cubicBezTo>
                <a:cubicBezTo>
                  <a:pt x="1148862" y="1349828"/>
                  <a:pt x="1162429" y="1352559"/>
                  <a:pt x="1175657" y="1356527"/>
                </a:cubicBezTo>
                <a:cubicBezTo>
                  <a:pt x="1195948" y="1362614"/>
                  <a:pt x="1235948" y="1376624"/>
                  <a:pt x="1235948" y="1376624"/>
                </a:cubicBezTo>
                <a:cubicBezTo>
                  <a:pt x="1306286" y="1373275"/>
                  <a:pt x="1376788" y="1372424"/>
                  <a:pt x="1446963" y="1366576"/>
                </a:cubicBezTo>
                <a:cubicBezTo>
                  <a:pt x="1457518" y="1365696"/>
                  <a:pt x="1466660" y="1358268"/>
                  <a:pt x="1477108" y="1356527"/>
                </a:cubicBezTo>
                <a:cubicBezTo>
                  <a:pt x="1570888" y="1340897"/>
                  <a:pt x="1545476" y="1354508"/>
                  <a:pt x="1617785" y="1336431"/>
                </a:cubicBezTo>
                <a:cubicBezTo>
                  <a:pt x="1628061" y="1333862"/>
                  <a:pt x="1638456" y="1331119"/>
                  <a:pt x="1647930" y="1326382"/>
                </a:cubicBezTo>
                <a:cubicBezTo>
                  <a:pt x="1658732" y="1320981"/>
                  <a:pt x="1667273" y="1311687"/>
                  <a:pt x="1678075" y="1306286"/>
                </a:cubicBezTo>
                <a:cubicBezTo>
                  <a:pt x="1687549" y="1301549"/>
                  <a:pt x="1698961" y="1301381"/>
                  <a:pt x="1708220" y="1296237"/>
                </a:cubicBezTo>
                <a:cubicBezTo>
                  <a:pt x="1729334" y="1284507"/>
                  <a:pt x="1748413" y="1269442"/>
                  <a:pt x="1768510" y="1256044"/>
                </a:cubicBezTo>
                <a:cubicBezTo>
                  <a:pt x="1778558" y="1249345"/>
                  <a:pt x="1787198" y="1239766"/>
                  <a:pt x="1798655" y="1235947"/>
                </a:cubicBezTo>
                <a:lnTo>
                  <a:pt x="1828800" y="1225899"/>
                </a:lnTo>
                <a:lnTo>
                  <a:pt x="1848897" y="1165609"/>
                </a:lnTo>
                <a:cubicBezTo>
                  <a:pt x="1852246" y="1155561"/>
                  <a:pt x="1856376" y="1145740"/>
                  <a:pt x="1858945" y="1135464"/>
                </a:cubicBezTo>
                <a:cubicBezTo>
                  <a:pt x="1862295" y="1122066"/>
                  <a:pt x="1865026" y="1108498"/>
                  <a:pt x="1868994" y="1095270"/>
                </a:cubicBezTo>
                <a:cubicBezTo>
                  <a:pt x="1875081" y="1074980"/>
                  <a:pt x="1889090" y="1034980"/>
                  <a:pt x="1889090" y="1034980"/>
                </a:cubicBezTo>
                <a:cubicBezTo>
                  <a:pt x="1885741" y="1004835"/>
                  <a:pt x="1890306" y="972706"/>
                  <a:pt x="1879042" y="944545"/>
                </a:cubicBezTo>
                <a:cubicBezTo>
                  <a:pt x="1875108" y="934711"/>
                  <a:pt x="1859489" y="934496"/>
                  <a:pt x="1848897" y="934496"/>
                </a:cubicBezTo>
                <a:cubicBezTo>
                  <a:pt x="1798544" y="934496"/>
                  <a:pt x="1748377" y="940683"/>
                  <a:pt x="1698172" y="944545"/>
                </a:cubicBezTo>
                <a:cubicBezTo>
                  <a:pt x="1592490" y="952674"/>
                  <a:pt x="1606059" y="951962"/>
                  <a:pt x="1517301" y="964642"/>
                </a:cubicBezTo>
                <a:cubicBezTo>
                  <a:pt x="1507253" y="967991"/>
                  <a:pt x="1497340" y="971780"/>
                  <a:pt x="1487156" y="974690"/>
                </a:cubicBezTo>
                <a:cubicBezTo>
                  <a:pt x="1472124" y="978985"/>
                  <a:pt x="1432885" y="986754"/>
                  <a:pt x="1416818" y="994787"/>
                </a:cubicBezTo>
                <a:cubicBezTo>
                  <a:pt x="1406016" y="1000188"/>
                  <a:pt x="1396721" y="1008184"/>
                  <a:pt x="1386673" y="1014883"/>
                </a:cubicBezTo>
                <a:lnTo>
                  <a:pt x="1336431" y="1004835"/>
                </a:lnTo>
                <a:cubicBezTo>
                  <a:pt x="1282132" y="994963"/>
                  <a:pt x="1282612" y="998071"/>
                  <a:pt x="1235948" y="984738"/>
                </a:cubicBezTo>
                <a:cubicBezTo>
                  <a:pt x="1188807" y="971269"/>
                  <a:pt x="1219214" y="977567"/>
                  <a:pt x="1165609" y="954593"/>
                </a:cubicBezTo>
                <a:cubicBezTo>
                  <a:pt x="1155874" y="950421"/>
                  <a:pt x="1145512" y="947894"/>
                  <a:pt x="1135464" y="944545"/>
                </a:cubicBezTo>
                <a:cubicBezTo>
                  <a:pt x="1125416" y="937846"/>
                  <a:pt x="1116121" y="929849"/>
                  <a:pt x="1105319" y="924448"/>
                </a:cubicBezTo>
                <a:cubicBezTo>
                  <a:pt x="1065410" y="904494"/>
                  <a:pt x="1082056" y="927216"/>
                  <a:pt x="1045029" y="894303"/>
                </a:cubicBezTo>
                <a:cubicBezTo>
                  <a:pt x="1023787" y="875421"/>
                  <a:pt x="1000504" y="857661"/>
                  <a:pt x="984739" y="834013"/>
                </a:cubicBezTo>
                <a:cubicBezTo>
                  <a:pt x="978040" y="823965"/>
                  <a:pt x="973181" y="812407"/>
                  <a:pt x="964642" y="803868"/>
                </a:cubicBezTo>
                <a:cubicBezTo>
                  <a:pt x="956103" y="795329"/>
                  <a:pt x="944545" y="790470"/>
                  <a:pt x="934497" y="783771"/>
                </a:cubicBezTo>
                <a:cubicBezTo>
                  <a:pt x="885014" y="709546"/>
                  <a:pt x="908796" y="742803"/>
                  <a:pt x="864158" y="683288"/>
                </a:cubicBezTo>
                <a:cubicBezTo>
                  <a:pt x="860809" y="673240"/>
                  <a:pt x="858847" y="662617"/>
                  <a:pt x="854110" y="653143"/>
                </a:cubicBezTo>
                <a:cubicBezTo>
                  <a:pt x="848709" y="642341"/>
                  <a:pt x="835347" y="635001"/>
                  <a:pt x="834013" y="622998"/>
                </a:cubicBezTo>
                <a:cubicBezTo>
                  <a:pt x="832610" y="610370"/>
                  <a:pt x="844478" y="551826"/>
                  <a:pt x="854110" y="532562"/>
                </a:cubicBezTo>
                <a:cubicBezTo>
                  <a:pt x="859511" y="521760"/>
                  <a:pt x="867508" y="512465"/>
                  <a:pt x="874207" y="502417"/>
                </a:cubicBezTo>
                <a:cubicBezTo>
                  <a:pt x="891893" y="449357"/>
                  <a:pt x="878379" y="481087"/>
                  <a:pt x="924449" y="411982"/>
                </a:cubicBezTo>
                <a:cubicBezTo>
                  <a:pt x="946403" y="379051"/>
                  <a:pt x="967991" y="417007"/>
                  <a:pt x="974690" y="401934"/>
                </a:cubicBez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7BAED25-B454-4D8F-80ED-E0BA86074DFE}"/>
              </a:ext>
            </a:extLst>
          </p:cNvPr>
          <p:cNvSpPr txBox="1"/>
          <p:nvPr/>
        </p:nvSpPr>
        <p:spPr>
          <a:xfrm>
            <a:off x="6425622" y="6032398"/>
            <a:ext cx="4371630" cy="338554"/>
          </a:xfrm>
          <a:prstGeom prst="rect">
            <a:avLst/>
          </a:prstGeom>
          <a:noFill/>
        </p:spPr>
        <p:txBody>
          <a:bodyPr wrap="square" rtlCol="0">
            <a:spAutoFit/>
          </a:bodyPr>
          <a:lstStyle/>
          <a:p>
            <a:pPr>
              <a:spcAft>
                <a:spcPts val="600"/>
              </a:spcAft>
            </a:pPr>
            <a:r>
              <a:rPr lang="en-US" sz="1600" dirty="0"/>
              <a:t>Picture courtesy of the NWS Chicago WFO (2020)</a:t>
            </a:r>
          </a:p>
        </p:txBody>
      </p:sp>
    </p:spTree>
    <p:extLst>
      <p:ext uri="{BB962C8B-B14F-4D97-AF65-F5344CB8AC3E}">
        <p14:creationId xmlns:p14="http://schemas.microsoft.com/office/powerpoint/2010/main" val="76653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408143A2-813C-4025-B936-8D09DB07410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Previous Research</a:t>
            </a:r>
          </a:p>
        </p:txBody>
      </p:sp>
      <p:sp>
        <p:nvSpPr>
          <p:cNvPr id="5" name="Content Placeholder 4">
            <a:extLst>
              <a:ext uri="{FF2B5EF4-FFF2-40B4-BE49-F238E27FC236}">
                <a16:creationId xmlns:a16="http://schemas.microsoft.com/office/drawing/2014/main" id="{CD2DCC2B-6EEE-4584-A916-3F75121D2014}"/>
              </a:ext>
            </a:extLst>
          </p:cNvPr>
          <p:cNvSpPr>
            <a:spLocks noGrp="1"/>
          </p:cNvSpPr>
          <p:nvPr>
            <p:ph idx="1"/>
          </p:nvPr>
        </p:nvSpPr>
        <p:spPr>
          <a:xfrm>
            <a:off x="1367624" y="2490436"/>
            <a:ext cx="9708995" cy="3567173"/>
          </a:xfrm>
        </p:spPr>
        <p:txBody>
          <a:bodyPr anchor="ctr">
            <a:normAutofit/>
          </a:bodyPr>
          <a:lstStyle/>
          <a:p>
            <a:pPr>
              <a:buFont typeface="Wingdings" panose="05000000000000000000" pitchFamily="2" charset="2"/>
              <a:buChar char="Ø"/>
            </a:pPr>
            <a:r>
              <a:rPr lang="en-US" sz="2400" dirty="0"/>
              <a:t>ArcGIS Hydrology toolset flood model</a:t>
            </a:r>
          </a:p>
          <a:p>
            <a:pPr>
              <a:buFont typeface="Wingdings" panose="05000000000000000000" pitchFamily="2" charset="2"/>
              <a:buChar char="Ø"/>
            </a:pPr>
            <a:r>
              <a:rPr lang="en-US" sz="2400" dirty="0"/>
              <a:t>Artificial Neural Networks (ANN) flood model</a:t>
            </a:r>
          </a:p>
          <a:p>
            <a:pPr>
              <a:buFont typeface="Wingdings" panose="05000000000000000000" pitchFamily="2" charset="2"/>
              <a:buChar char="Ø"/>
            </a:pPr>
            <a:r>
              <a:rPr lang="en-US" sz="2400" dirty="0"/>
              <a:t>GIS Flood Tool (GFT) model*</a:t>
            </a:r>
          </a:p>
          <a:p>
            <a:pPr>
              <a:buFont typeface="Wingdings" panose="05000000000000000000" pitchFamily="2" charset="2"/>
              <a:buChar char="Ø"/>
            </a:pPr>
            <a:r>
              <a:rPr lang="en-US" sz="2400" dirty="0"/>
              <a:t>Hydrological Engineering Center’s River Analysis System (HEC-RAS) flood model*</a:t>
            </a:r>
          </a:p>
          <a:p>
            <a:pPr>
              <a:buFont typeface="Wingdings" panose="05000000000000000000" pitchFamily="2" charset="2"/>
              <a:buChar char="Ø"/>
            </a:pPr>
            <a:r>
              <a:rPr lang="en-US" sz="2400" dirty="0"/>
              <a:t>LISFLOOD model*</a:t>
            </a:r>
          </a:p>
          <a:p>
            <a:pPr>
              <a:buFont typeface="Wingdings" panose="05000000000000000000" pitchFamily="2" charset="2"/>
              <a:buChar char="Ø"/>
            </a:pPr>
            <a:r>
              <a:rPr lang="en-US" sz="2400" dirty="0"/>
              <a:t>LISFLOOD-FP model*</a:t>
            </a:r>
          </a:p>
          <a:p>
            <a:pPr>
              <a:buFont typeface="Wingdings" panose="05000000000000000000" pitchFamily="2" charset="2"/>
              <a:buChar char="Ø"/>
            </a:pPr>
            <a:r>
              <a:rPr lang="en-US" sz="2400" dirty="0"/>
              <a:t>Shannon’s Entropy Flood Model*</a:t>
            </a:r>
          </a:p>
        </p:txBody>
      </p:sp>
    </p:spTree>
    <p:extLst>
      <p:ext uri="{BB962C8B-B14F-4D97-AF65-F5344CB8AC3E}">
        <p14:creationId xmlns:p14="http://schemas.microsoft.com/office/powerpoint/2010/main" val="98646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D781A7C2-2775-4C42-8662-B995C17E9D18}"/>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ArcGIS Hydrology Toolset Flood Model</a:t>
            </a:r>
          </a:p>
        </p:txBody>
      </p:sp>
      <p:sp>
        <p:nvSpPr>
          <p:cNvPr id="6" name="Content Placeholder 5">
            <a:extLst>
              <a:ext uri="{FF2B5EF4-FFF2-40B4-BE49-F238E27FC236}">
                <a16:creationId xmlns:a16="http://schemas.microsoft.com/office/drawing/2014/main" id="{C982362C-5B62-4E7D-AE0E-6A82CAA25D04}"/>
              </a:ext>
            </a:extLst>
          </p:cNvPr>
          <p:cNvSpPr>
            <a:spLocks noGrp="1"/>
          </p:cNvSpPr>
          <p:nvPr>
            <p:ph sz="half" idx="1"/>
          </p:nvPr>
        </p:nvSpPr>
        <p:spPr>
          <a:xfrm>
            <a:off x="1424904" y="2494450"/>
            <a:ext cx="4053545" cy="3563159"/>
          </a:xfrm>
        </p:spPr>
        <p:txBody>
          <a:bodyPr vert="horz" lIns="91440" tIns="45720" rIns="91440" bIns="45720" rtlCol="0">
            <a:noAutofit/>
          </a:bodyPr>
          <a:lstStyle/>
          <a:p>
            <a:r>
              <a:rPr lang="en-US" sz="2400" dirty="0"/>
              <a:t>Simple raster-based model</a:t>
            </a:r>
          </a:p>
          <a:p>
            <a:r>
              <a:rPr lang="en-US" sz="2400" dirty="0"/>
              <a:t>Can handle both low-resolution and high-resolution DEMs</a:t>
            </a:r>
          </a:p>
          <a:p>
            <a:r>
              <a:rPr lang="en-US" sz="2400" dirty="0"/>
              <a:t>Only uses the DEM data to compile the watershed map</a:t>
            </a:r>
          </a:p>
          <a:p>
            <a:r>
              <a:rPr lang="en-US" sz="2400" dirty="0"/>
              <a:t>Users can do zonal statistics in the watershed output with rainfall raster data to determine where flooding can take place</a:t>
            </a:r>
          </a:p>
        </p:txBody>
      </p:sp>
    </p:spTree>
    <p:extLst>
      <p:ext uri="{BB962C8B-B14F-4D97-AF65-F5344CB8AC3E}">
        <p14:creationId xmlns:p14="http://schemas.microsoft.com/office/powerpoint/2010/main" val="1674159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D781A7C2-2775-4C42-8662-B995C17E9D18}"/>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ArcGIS Hydrology Toolset Flood Model Cont.</a:t>
            </a:r>
          </a:p>
        </p:txBody>
      </p:sp>
      <p:pic>
        <p:nvPicPr>
          <p:cNvPr id="10" name="Content Placeholder 9" descr="Diagram&#10;&#10;Description automatically generated">
            <a:extLst>
              <a:ext uri="{FF2B5EF4-FFF2-40B4-BE49-F238E27FC236}">
                <a16:creationId xmlns:a16="http://schemas.microsoft.com/office/drawing/2014/main" id="{38E20586-1C47-47D1-A2BC-42711F07144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28772"/>
          <a:stretch/>
        </p:blipFill>
        <p:spPr>
          <a:xfrm>
            <a:off x="1297136" y="2595481"/>
            <a:ext cx="9594679" cy="3844209"/>
          </a:xfrm>
        </p:spPr>
      </p:pic>
    </p:spTree>
    <p:extLst>
      <p:ext uri="{BB962C8B-B14F-4D97-AF65-F5344CB8AC3E}">
        <p14:creationId xmlns:p14="http://schemas.microsoft.com/office/powerpoint/2010/main" val="53366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2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C6D68663-483E-440A-BC5E-371C7A5786BC}"/>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ANN Flood Model</a:t>
            </a:r>
          </a:p>
        </p:txBody>
      </p:sp>
      <p:sp>
        <p:nvSpPr>
          <p:cNvPr id="6" name="Content Placeholder 5">
            <a:extLst>
              <a:ext uri="{FF2B5EF4-FFF2-40B4-BE49-F238E27FC236}">
                <a16:creationId xmlns:a16="http://schemas.microsoft.com/office/drawing/2014/main" id="{F39E5647-3853-45A4-911F-DCDB1AC814FB}"/>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2400" dirty="0"/>
              <a:t>Machine learning/artificial intelligence flood model</a:t>
            </a:r>
          </a:p>
          <a:p>
            <a:r>
              <a:rPr lang="en-US" sz="2400" dirty="0"/>
              <a:t>DEM, the bedrock, soil types, land use, rainfall, and runoff data of the study area are the input datasets</a:t>
            </a:r>
          </a:p>
          <a:p>
            <a:r>
              <a:rPr lang="en-US" sz="2400" dirty="0"/>
              <a:t>Consists of three parts: ANN architecture, training, and testing</a:t>
            </a:r>
          </a:p>
        </p:txBody>
      </p:sp>
      <p:pic>
        <p:nvPicPr>
          <p:cNvPr id="23" name="Content Placeholder 22" descr="Diagram&#10;&#10;Description automatically generated">
            <a:extLst>
              <a:ext uri="{FF2B5EF4-FFF2-40B4-BE49-F238E27FC236}">
                <a16:creationId xmlns:a16="http://schemas.microsoft.com/office/drawing/2014/main" id="{8C50FE79-F06B-434D-A083-1828FAFC81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3363" y="2502165"/>
            <a:ext cx="5824146" cy="3563159"/>
          </a:xfrm>
        </p:spPr>
      </p:pic>
    </p:spTree>
    <p:extLst>
      <p:ext uri="{BB962C8B-B14F-4D97-AF65-F5344CB8AC3E}">
        <p14:creationId xmlns:p14="http://schemas.microsoft.com/office/powerpoint/2010/main" val="388582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CD69051C-B88E-475A-81C3-82E35EDFA0AA}"/>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GFT Model</a:t>
            </a:r>
          </a:p>
        </p:txBody>
      </p:sp>
      <p:sp>
        <p:nvSpPr>
          <p:cNvPr id="4" name="Content Placeholder 3">
            <a:extLst>
              <a:ext uri="{FF2B5EF4-FFF2-40B4-BE49-F238E27FC236}">
                <a16:creationId xmlns:a16="http://schemas.microsoft.com/office/drawing/2014/main" id="{18986DC5-418F-4A6C-A0A2-B53672D5D3C8}"/>
              </a:ext>
            </a:extLst>
          </p:cNvPr>
          <p:cNvSpPr>
            <a:spLocks noGrp="1"/>
          </p:cNvSpPr>
          <p:nvPr>
            <p:ph sz="half" idx="1"/>
          </p:nvPr>
        </p:nvSpPr>
        <p:spPr>
          <a:xfrm>
            <a:off x="1367624" y="2490436"/>
            <a:ext cx="9708995" cy="3567173"/>
          </a:xfrm>
        </p:spPr>
        <p:txBody>
          <a:bodyPr vert="horz" lIns="91440" tIns="45720" rIns="91440" bIns="45720" rtlCol="0" anchor="ctr">
            <a:normAutofit/>
          </a:bodyPr>
          <a:lstStyle/>
          <a:p>
            <a:r>
              <a:rPr lang="en-US" sz="2400" dirty="0"/>
              <a:t>Developed by the U.S. Geological Survey</a:t>
            </a:r>
          </a:p>
          <a:p>
            <a:r>
              <a:rPr lang="en-US" sz="2400" dirty="0"/>
              <a:t>Toolset developed to work as a graphic user interface (GUI) for ArcGIS </a:t>
            </a:r>
          </a:p>
          <a:p>
            <a:r>
              <a:rPr lang="en-US" sz="2400" dirty="0"/>
              <a:t>Designed to work with low and high resolution DEMs</a:t>
            </a:r>
          </a:p>
        </p:txBody>
      </p:sp>
    </p:spTree>
    <p:extLst>
      <p:ext uri="{BB962C8B-B14F-4D97-AF65-F5344CB8AC3E}">
        <p14:creationId xmlns:p14="http://schemas.microsoft.com/office/powerpoint/2010/main" val="3693580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3580</Words>
  <Application>Microsoft Office PowerPoint</Application>
  <PresentationFormat>Widescreen</PresentationFormat>
  <Paragraphs>193</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(Body)</vt:lpstr>
      <vt:lpstr>Calibri Light</vt:lpstr>
      <vt:lpstr>Times New Roman</vt:lpstr>
      <vt:lpstr>Wingdings</vt:lpstr>
      <vt:lpstr>Office Theme</vt:lpstr>
      <vt:lpstr>Using Geospatial Intelligence to Determine the Optimal Flood Mitigation Technique for the Pecatonica River </vt:lpstr>
      <vt:lpstr>Outline</vt:lpstr>
      <vt:lpstr>Purpose</vt:lpstr>
      <vt:lpstr>Background</vt:lpstr>
      <vt:lpstr>Previous Research</vt:lpstr>
      <vt:lpstr>ArcGIS Hydrology Toolset Flood Model</vt:lpstr>
      <vt:lpstr>ArcGIS Hydrology Toolset Flood Model Cont.</vt:lpstr>
      <vt:lpstr>ANN Flood Model</vt:lpstr>
      <vt:lpstr>GFT Model</vt:lpstr>
      <vt:lpstr>GFT Model Cont.</vt:lpstr>
      <vt:lpstr>HEC-RAS Flood Model</vt:lpstr>
      <vt:lpstr>HEC-RAS Flood Model Cont.</vt:lpstr>
      <vt:lpstr>LISFLOOD Model</vt:lpstr>
      <vt:lpstr>LISFLOOD Model Cont.</vt:lpstr>
      <vt:lpstr>LISFLOOD Model Cont.</vt:lpstr>
      <vt:lpstr>LISFLOOD-FP Model</vt:lpstr>
      <vt:lpstr>LISFLOOD-FP Model Cont.</vt:lpstr>
      <vt:lpstr>Shannon’s Entropy Flood Model</vt:lpstr>
      <vt:lpstr>Shannon’s Entropy Flood Model Cont.</vt:lpstr>
      <vt:lpstr>Goals and Objectives</vt:lpstr>
      <vt:lpstr>Methodology</vt:lpstr>
      <vt:lpstr>Anticipated Results</vt:lpstr>
      <vt:lpstr>Project Timeframe</vt:lpstr>
      <vt:lpstr>Possible Presentation Venues</vt:lpstr>
      <vt:lpstr>References</vt:lpstr>
      <vt:lpstr>References cont.</vt:lpstr>
      <vt:lpstr>References cont.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Geospatial Intelligence to Determine the Optimal Flood Mitigation Technique for the Pecatonica River </dc:title>
  <dc:creator>Adam Troxell</dc:creator>
  <cp:lastModifiedBy>Adam Troxell</cp:lastModifiedBy>
  <cp:revision>15</cp:revision>
  <dcterms:created xsi:type="dcterms:W3CDTF">2020-11-30T01:42:46Z</dcterms:created>
  <dcterms:modified xsi:type="dcterms:W3CDTF">2020-12-09T02:49:27Z</dcterms:modified>
</cp:coreProperties>
</file>