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91" r:id="rId17"/>
    <p:sldId id="272" r:id="rId18"/>
    <p:sldId id="273" r:id="rId19"/>
    <p:sldId id="274" r:id="rId20"/>
    <p:sldId id="289" r:id="rId21"/>
    <p:sldId id="283" r:id="rId22"/>
    <p:sldId id="276" r:id="rId23"/>
    <p:sldId id="287" r:id="rId24"/>
    <p:sldId id="292" r:id="rId25"/>
    <p:sldId id="281" r:id="rId26"/>
    <p:sldId id="280" r:id="rId27"/>
    <p:sldId id="286" r:id="rId28"/>
    <p:sldId id="277" r:id="rId29"/>
    <p:sldId id="279" r:id="rId30"/>
    <p:sldId id="275" r:id="rId31"/>
    <p:sldId id="290" r:id="rId32"/>
  </p:sldIdLst>
  <p:sldSz cx="9144000" cy="6858000" type="screen4x3"/>
  <p:notesSz cx="68580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062" y="-4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60"/>
      </p:guideLst>
    </p:cSldViewPr>
  </p:notesViewPr>
  <p:gridSpacing cx="1872691200" cy="1872691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366875" y="-11995150"/>
            <a:ext cx="16929100" cy="1269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8013"/>
            <a:ext cx="5480050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6867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Critical understanding the need for inspections of specific segments of the canal is an understanding of its design.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	To maintain no flow, therefore VERY low gradient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	In order to accomplish, portions of the canal had to be constructed above natural 		grade.  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	Leads to the construction of embankments sometimes up to 40 feet above natural 		landscape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685800" y="381000"/>
            <a:ext cx="5486400" cy="3505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-14365288" y="-11995150"/>
            <a:ext cx="16930688" cy="127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Example of Inventory Form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0179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Back side with Risk assessment calculations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-14366875" y="-11995150"/>
            <a:ext cx="16935450" cy="1270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7347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4813" cy="418147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Meeting s will be key to ensuring that database includes all elemants necessary for data storage and reporting.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Foresee two meetings, an initial one to discuss elements in this slide; meeting after database is designed and partially populated.  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-14366875" y="-11995150"/>
            <a:ext cx="16935450" cy="1270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-14366875" y="-11995150"/>
            <a:ext cx="16935450" cy="1270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-6858000" y="-4648200"/>
            <a:ext cx="16935450" cy="1270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2531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Map of Canal System dated 1905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4579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Pic of apples to be loaded on barges headed to NYC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Canals connected wester and central NY to NY  City  Also connected Great Lakes territories to the Atlantic Ocean.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Opened the west for settlement early in the history of the country.  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5486400" cy="3887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Here you are looking at an aquaduct used to carry the canal over a river.  The river still exists as does the towpath... the piers in the center were designed to hold a wooden structure used to carry canal water.  The canal were originally on average 4' deep.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830" tIns="46415" rIns="92830" bIns="46415" anchor="ctr"/>
          <a:lstStyle/>
          <a:p>
            <a:pPr algn="ctr" defTabSz="46355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418013"/>
            <a:ext cx="5481638" cy="41783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A149-961B-42A1-BA91-3CC211F12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D912A-686E-4B6F-8FA6-58EB074C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65113"/>
            <a:ext cx="2055812" cy="5748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5113"/>
            <a:ext cx="6015038" cy="5748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12B8-1FAA-4153-B25D-19686E173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3250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AA56-E62E-4CCE-9C17-BCD928FCD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F211-1E93-4C32-BB7C-11BCB1574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E288-0B6E-4568-A604-8BC8011A5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54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05000"/>
            <a:ext cx="40354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FD0F-1A0C-4879-B16A-ECAED3896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B1E8D-8E6B-4524-9B69-53B8C65DA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F3A1-BB8B-41FE-A3A2-4BE77AA0B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B19B2-3887-4CF3-A699-1D546B4AA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50CC-29E0-4C83-A999-27875254B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4C0E-73B0-485D-A60D-D1D3A266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5113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32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6D7BC7A-B694-427F-AEF1-290752FCE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58850"/>
            <a:ext cx="9144000" cy="2470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Design and Implementation of a Geodatabase for New York Canal Inspection Data</a:t>
            </a: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429000"/>
            <a:ext cx="9144000" cy="2198688"/>
          </a:xfrm>
        </p:spPr>
        <p:txBody>
          <a:bodyPr lIns="0" tIns="0" rIns="0" bIns="0" anchor="ctr"/>
          <a:lstStyle/>
          <a:p>
            <a:pPr marL="0" indent="0" algn="ctr" eaLnBrk="1" hangingPunct="1"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smtClean="0"/>
              <a:t>Capstone Project Proposal</a:t>
            </a:r>
          </a:p>
          <a:p>
            <a:pPr marL="0" indent="0" algn="ctr" eaLnBrk="1" hangingPunct="1"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smtClean="0"/>
              <a:t>Ruth Ann Trudell</a:t>
            </a:r>
          </a:p>
          <a:p>
            <a:pPr marL="0" indent="0" algn="ctr" eaLnBrk="1" hangingPunct="1"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smtClean="0"/>
              <a:t>Spring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5410200" cy="3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14400" y="5257800"/>
            <a:ext cx="2362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>
                <a:solidFill>
                  <a:srgbClr val="FFFFFF"/>
                </a:solidFill>
                <a:latin typeface="Tahoma" pitchFamily="34" charset="0"/>
              </a:rPr>
              <a:t>Bicycling</a:t>
            </a:r>
          </a:p>
        </p:txBody>
      </p:sp>
      <p:pic>
        <p:nvPicPr>
          <p:cNvPr id="33795" name="Picture 5" descr="DSC004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76288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87400"/>
          </a:xfrm>
        </p:spPr>
        <p:txBody>
          <a:bodyPr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dirty="0" smtClean="0"/>
              <a:t>Canal Construction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marL="336550" indent="-336550" eaLnBrk="1" hangingPunct="1"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mtClean="0"/>
              <a:t>Parts of canal are embedded in the landscape; parts raised above.</a:t>
            </a:r>
          </a:p>
          <a:p>
            <a:pPr marL="336550" indent="-336550" eaLnBrk="1" hangingPunct="1"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smtClean="0"/>
          </a:p>
          <a:p>
            <a:pPr marL="336550" indent="-336550" eaLnBrk="1" hangingPunct="1"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mtClean="0"/>
              <a:t>Portions are raised above the surrounding landscape with the use of levees or embankments. (124 of 575 total miles)</a:t>
            </a:r>
          </a:p>
          <a:p>
            <a:pPr marL="336550" indent="-336550" eaLnBrk="1" hangingPunct="1"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371013" cy="914400"/>
          </a:xfrm>
        </p:spPr>
        <p:txBody>
          <a:bodyPr lIns="0" tIns="0" rIns="0" bIns="0"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mtClean="0"/>
              <a:t>Typical High Embankment</a:t>
            </a:r>
          </a:p>
        </p:txBody>
      </p:sp>
      <p:pic>
        <p:nvPicPr>
          <p:cNvPr id="37890" name="Picture 4" descr="Ban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141413"/>
            <a:ext cx="7134225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82713"/>
          </a:xfrm>
        </p:spPr>
        <p:txBody>
          <a:bodyPr lIns="0" tIns="0" rIns="0" bIns="0"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mtClean="0"/>
              <a:t>Embankment Segments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4582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050925" y="292100"/>
            <a:ext cx="7086600" cy="850900"/>
          </a:xfrm>
        </p:spPr>
        <p:txBody>
          <a:bodyPr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mtClean="0"/>
              <a:t>Embankment Failure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1371600"/>
            <a:ext cx="6554787" cy="491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 lIns="0" tIns="0" rIns="0" bIns="0"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4000" smtClean="0"/>
              <a:t>Current Inventory Methods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435600"/>
          </a:xfrm>
        </p:spPr>
        <p:txBody>
          <a:bodyPr lIns="0" tIns="0" rIns="0" bIns="0"/>
          <a:lstStyle/>
          <a:p>
            <a:pPr marL="336550" indent="-336550" eaLnBrk="1" hangingPunct="1">
              <a:buClr>
                <a:srgbClr val="FFCC00"/>
              </a:buClr>
              <a:buSzPct val="120000"/>
              <a:buFont typeface="Tahoma" pitchFamily="34" charset="0"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smtClean="0"/>
          </a:p>
          <a:p>
            <a:pPr marL="736600" lvl="1" indent="-279400" eaLnBrk="1" hangingPunct="1">
              <a:buClr>
                <a:srgbClr val="FFFFFF"/>
              </a:buClr>
              <a:buFont typeface="Tahoma" pitchFamily="34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mtClean="0"/>
              <a:t>Inventory segments delineated on paper map</a:t>
            </a:r>
          </a:p>
          <a:p>
            <a:pPr marL="736600" lvl="1" indent="-279400" eaLnBrk="1" hangingPunct="1">
              <a:buClr>
                <a:srgbClr val="FFFFFF"/>
              </a:buClr>
              <a:buFont typeface="Tahoma" pitchFamily="34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mtClean="0"/>
              <a:t>Embankment conditions documented in field</a:t>
            </a:r>
          </a:p>
          <a:p>
            <a:pPr marL="736600" lvl="1" indent="-279400" eaLnBrk="1" hangingPunct="1">
              <a:buClr>
                <a:srgbClr val="FFFFFF"/>
              </a:buClr>
              <a:buFont typeface="Tahoma" pitchFamily="34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mtClean="0"/>
              <a:t>Pictures taken at points of interest</a:t>
            </a:r>
          </a:p>
          <a:p>
            <a:pPr marL="736600" lvl="1" indent="-279400" eaLnBrk="1" hangingPunct="1">
              <a:buClr>
                <a:srgbClr val="FFFFFF"/>
              </a:buClr>
              <a:buFont typeface="Tahoma" pitchFamily="34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mtClean="0"/>
              <a:t>Length of segments by county and rating summarized</a:t>
            </a:r>
          </a:p>
          <a:p>
            <a:pPr marL="736600" lvl="1" indent="-279400" eaLnBrk="1" hangingPunct="1">
              <a:buClr>
                <a:srgbClr val="FFFFFF"/>
              </a:buClr>
              <a:buFont typeface="Tahoma" pitchFamily="34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mtClean="0"/>
              <a:t>Report written</a:t>
            </a:r>
          </a:p>
          <a:p>
            <a:pPr marL="336550" indent="-336550" eaLnBrk="1" hangingPunct="1"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 descr="sample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1600200"/>
            <a:ext cx="829151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en-US" dirty="0" smtClean="0"/>
              <a:t>Inventory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229600" cy="637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262938" cy="639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8229600" cy="1384300"/>
          </a:xfrm>
        </p:spPr>
        <p:txBody>
          <a:bodyPr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3600" dirty="0" smtClean="0"/>
              <a:t>Current State of Data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35525"/>
          </a:xfrm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2200" smtClean="0"/>
              <a:t>Paper maps, inventory forms and copies of Final Report stored in paper format at DOT office in Albany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2200" smtClean="0"/>
              <a:t>Pictures stored on servers at CC and DOT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2200" smtClean="0"/>
              <a:t>Variety of spatial data maintained at Canal Corporation and DOT</a:t>
            </a:r>
          </a:p>
          <a:p>
            <a:pPr marL="736600" lvl="1" indent="-279400"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Tahoma" pitchFamily="34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2200" smtClean="0"/>
              <a:t>DOT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1800" smtClean="0"/>
              <a:t>Inventory segments as line features</a:t>
            </a:r>
          </a:p>
          <a:p>
            <a:pPr marL="736600" lvl="1" indent="-279400"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Tahoma" pitchFamily="34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2200" smtClean="0"/>
              <a:t>Canal Corporation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1800" smtClean="0"/>
              <a:t>Canal, feeders and specific streams center line as routed line features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1800" smtClean="0"/>
              <a:t>Inventory segments from DOT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1800" smtClean="0"/>
              <a:t>Canal stationing as stand alone points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381000"/>
            <a:ext cx="9144000" cy="1292225"/>
          </a:xfrm>
        </p:spPr>
        <p:txBody>
          <a:bodyPr lIns="0" tIns="0" rIns="0" bIns="0"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dirty="0" smtClean="0"/>
              <a:t>Credits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021138"/>
          </a:xfrm>
        </p:spPr>
        <p:txBody>
          <a:bodyPr lIns="0" tIns="0" rIns="0" bIns="0"/>
          <a:lstStyle/>
          <a:p>
            <a:pPr marL="682625" indent="-681038" eaLnBrk="1" hangingPunct="1">
              <a:buSzPct val="45000"/>
              <a:buFont typeface="Wingdings" pitchFamily="2" charset="2"/>
              <a:buChar char="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dirty="0" smtClean="0"/>
              <a:t>Patrick Kennelly, Associate Professor, Penn State University</a:t>
            </a:r>
          </a:p>
          <a:p>
            <a:pPr marL="682625" indent="-681038" eaLnBrk="1" hangingPunct="1">
              <a:buSzPct val="45000"/>
              <a:buFont typeface="Wingdings" pitchFamily="2" charset="2"/>
              <a:buChar char="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dirty="0" smtClean="0"/>
              <a:t>Jamie </a:t>
            </a:r>
            <a:r>
              <a:rPr lang="en-US" dirty="0" err="1" smtClean="0"/>
              <a:t>DeLuca</a:t>
            </a:r>
            <a:r>
              <a:rPr lang="en-US" dirty="0" smtClean="0"/>
              <a:t>, GIS Specialist, NY State Canal Corporation</a:t>
            </a:r>
          </a:p>
          <a:p>
            <a:pPr marL="682625" indent="-681038" eaLnBrk="1" hangingPunct="1">
              <a:buSzPct val="45000"/>
              <a:buFont typeface="Wingdings" pitchFamily="2" charset="2"/>
              <a:buChar char="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dirty="0" smtClean="0"/>
              <a:t>DOT staff for support and insights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Solution?  Geodatabase!</a:t>
            </a:r>
          </a:p>
        </p:txBody>
      </p:sp>
      <p:pic>
        <p:nvPicPr>
          <p:cNvPr id="53250" name="Picture 4" descr="C:\Documents and Settings\Ruth\Desktop\geodataba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00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593725" y="117475"/>
            <a:ext cx="8228013" cy="1341438"/>
          </a:xfrm>
        </p:spPr>
        <p:txBody>
          <a:bodyPr lIns="0" tIns="0" rIns="0" bIns="0"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dirty="0" smtClean="0"/>
              <a:t>Project Timeline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8013" cy="4333875"/>
          </a:xfrm>
        </p:spPr>
        <p:txBody>
          <a:bodyPr lIns="0" tIns="0" rIns="0" bIns="0"/>
          <a:lstStyle/>
          <a:p>
            <a:pPr marL="681038" indent="-681038" eaLnBrk="1" hangingPunct="1">
              <a:lnSpc>
                <a:spcPct val="90000"/>
              </a:lnSpc>
              <a:tabLst>
                <a:tab pos="681038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dirty="0" smtClean="0"/>
              <a:t>Meeting with Canal Corps occurred February, 2009</a:t>
            </a:r>
          </a:p>
          <a:p>
            <a:pPr marL="681038" indent="-681038" eaLnBrk="1" hangingPunct="1">
              <a:lnSpc>
                <a:spcPct val="90000"/>
              </a:lnSpc>
              <a:tabLst>
                <a:tab pos="681038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dirty="0" smtClean="0"/>
              <a:t>Database design completed by July 2009</a:t>
            </a:r>
          </a:p>
          <a:p>
            <a:pPr marL="681038" indent="-681038" eaLnBrk="1" hangingPunct="1">
              <a:lnSpc>
                <a:spcPct val="90000"/>
              </a:lnSpc>
              <a:tabLst>
                <a:tab pos="681038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dirty="0" smtClean="0"/>
              <a:t>Full data migration and deployment September 2009</a:t>
            </a:r>
          </a:p>
          <a:p>
            <a:pPr marL="681038" indent="-681038" eaLnBrk="1" hangingPunct="1">
              <a:lnSpc>
                <a:spcPct val="90000"/>
              </a:lnSpc>
              <a:tabLst>
                <a:tab pos="681038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dirty="0" smtClean="0"/>
              <a:t>Present results at NY State GIS Users Conference in Lake Placid October 2009.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905000"/>
            <a:ext cx="8229600" cy="4716463"/>
          </a:xfrm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400" dirty="0" smtClean="0"/>
              <a:t>Validate data input and output needs (business functions)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2400" dirty="0" smtClean="0"/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400" dirty="0" smtClean="0"/>
              <a:t>Discuss database design issues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Pct val="105000"/>
              <a:buFont typeface="Wingdings" pitchFamily="2" charset="2"/>
              <a:buChar char="v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dirty="0" smtClean="0"/>
              <a:t>Spatial representations- cartographic vs. referencing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Pct val="105000"/>
              <a:buFont typeface="Wingdings" pitchFamily="2" charset="2"/>
              <a:buChar char="v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dirty="0" smtClean="0"/>
              <a:t>Appropriate route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Pct val="105000"/>
              <a:buFont typeface="Wingdings" pitchFamily="2" charset="2"/>
              <a:buChar char="v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dirty="0" smtClean="0"/>
              <a:t>Aggregation/disaggregation of data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Pct val="105000"/>
              <a:buFont typeface="Wingdings" pitchFamily="2" charset="2"/>
              <a:buChar char="v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dirty="0" smtClean="0"/>
              <a:t>Image format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2400" dirty="0" smtClean="0"/>
          </a:p>
          <a:p>
            <a:pPr marL="342900" indent="-342900" eaLnBrk="1" hangingPunct="1">
              <a:lnSpc>
                <a:spcPct val="8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400" dirty="0" smtClean="0"/>
              <a:t>Identify scope of project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SzPct val="105000"/>
              <a:buFont typeface="Wingdings" pitchFamily="2" charset="2"/>
              <a:buChar char="v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dirty="0" smtClean="0"/>
              <a:t>Design geodatabase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SzPct val="105000"/>
              <a:buFont typeface="Wingdings" pitchFamily="2" charset="2"/>
              <a:buChar char="v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dirty="0" smtClean="0"/>
              <a:t>Migrate 2008/09 data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2800" dirty="0" smtClean="0"/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800" dirty="0" smtClean="0"/>
              <a:t> 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292100"/>
            <a:ext cx="8224838" cy="1379538"/>
          </a:xfrm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Font typeface="Times New Roman" pitchFamily="18" charset="0"/>
              <a:buNone/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4400" dirty="0" smtClean="0"/>
              <a:t>February Meeting</a:t>
            </a:r>
            <a:r>
              <a:rPr lang="en-US" sz="4400" u="sng" dirty="0" smtClean="0"/>
              <a:t/>
            </a:r>
            <a:br>
              <a:rPr lang="en-US" sz="4400" u="sng" dirty="0" smtClean="0"/>
            </a:br>
            <a:endParaRPr lang="en-US" sz="4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smtClean="0"/>
              <a:t>Business Functions</a:t>
            </a:r>
            <a:br>
              <a:rPr lang="en-US" sz="3600" smtClean="0"/>
            </a:br>
            <a:r>
              <a:rPr lang="en-US" sz="3600" smtClean="0"/>
              <a:t>Use Case Scenario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603250" y="1690688"/>
          <a:ext cx="7778750" cy="3748087"/>
        </p:xfrm>
        <a:graphic>
          <a:graphicData uri="http://schemas.openxmlformats.org/presentationml/2006/ole">
            <p:oleObj spid="_x0000_s1026" name="Visio" r:id="rId3" imgW="7214616" imgH="347593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cartoVSrefer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1425575"/>
            <a:ext cx="78517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90500"/>
            <a:ext cx="8223250" cy="1827213"/>
          </a:xfrm>
        </p:spPr>
        <p:txBody>
          <a:bodyPr/>
          <a:lstStyle/>
          <a:p>
            <a:pPr algn="ctr"/>
            <a:r>
              <a:rPr lang="en-US" sz="3200" smtClean="0"/>
              <a:t>Cartography vs Linear Referencing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673100"/>
            <a:ext cx="9144000" cy="2273300"/>
          </a:xfrm>
        </p:spPr>
        <p:txBody>
          <a:bodyPr lIns="0" tIns="0" rIns="0" bIns="0"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Cartographic Representation </a:t>
            </a:r>
            <a:br>
              <a:rPr lang="en-US" sz="2800" dirty="0" smtClean="0"/>
            </a:br>
            <a:r>
              <a:rPr lang="en-US" sz="2800" dirty="0" smtClean="0"/>
              <a:t>Canal Prism </a:t>
            </a:r>
            <a:r>
              <a:rPr lang="en-US" sz="2800" dirty="0" err="1" smtClean="0"/>
              <a:t>vs</a:t>
            </a:r>
            <a:r>
              <a:rPr lang="en-US" sz="2800" dirty="0" smtClean="0"/>
              <a:t> NHD</a:t>
            </a:r>
          </a:p>
        </p:txBody>
      </p:sp>
      <p:pic>
        <p:nvPicPr>
          <p:cNvPr id="61442" name="Picture 6" descr="canalRouteCreati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3152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03200"/>
            <a:ext cx="9144000" cy="1279525"/>
          </a:xfrm>
        </p:spPr>
        <p:txBody>
          <a:bodyPr lIns="0" tIns="0" rIns="0" bIns="0"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3600" dirty="0" smtClean="0"/>
              <a:t>Linear Route Considerations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009775"/>
            <a:ext cx="8456613" cy="4672013"/>
          </a:xfrm>
        </p:spPr>
        <p:txBody>
          <a:bodyPr lIns="0" tIns="0" rIns="0" bIns="0"/>
          <a:lstStyle/>
          <a:p>
            <a:pPr marL="681038" indent="-681038" eaLnBrk="1" hangingPunct="1">
              <a:lnSpc>
                <a:spcPct val="80000"/>
              </a:lnSpc>
              <a:tabLst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2400" dirty="0" smtClean="0"/>
              <a:t>Canal Corporation lines calibrated to stationing in feet.  </a:t>
            </a:r>
          </a:p>
          <a:p>
            <a:pPr marL="1481138" lvl="1" indent="-566738" eaLnBrk="1" hangingPunct="1">
              <a:lnSpc>
                <a:spcPct val="80000"/>
              </a:lnSpc>
              <a:tabLst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2400" dirty="0" smtClean="0"/>
              <a:t>Meets current inventory reporting standard</a:t>
            </a:r>
          </a:p>
          <a:p>
            <a:pPr marL="681038" indent="-681038" eaLnBrk="1" hangingPunct="1">
              <a:lnSpc>
                <a:spcPct val="80000"/>
              </a:lnSpc>
              <a:tabLst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  <a:tab pos="9598025" algn="l"/>
                <a:tab pos="10055225" algn="l"/>
                <a:tab pos="10512425" algn="l"/>
              </a:tabLst>
              <a:defRPr/>
            </a:pPr>
            <a:endParaRPr lang="en-US" sz="2400" dirty="0" smtClean="0"/>
          </a:p>
          <a:p>
            <a:pPr marL="681038" indent="-681038" eaLnBrk="1" hangingPunct="1">
              <a:lnSpc>
                <a:spcPct val="80000"/>
              </a:lnSpc>
              <a:tabLst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2400" dirty="0" smtClean="0"/>
              <a:t>Canals Corporation routed lines  (measure in meters)</a:t>
            </a:r>
          </a:p>
          <a:p>
            <a:pPr marL="1481138" lvl="1" indent="-566738" eaLnBrk="1" hangingPunct="1">
              <a:lnSpc>
                <a:spcPct val="80000"/>
              </a:lnSpc>
              <a:tabLst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2400" dirty="0" smtClean="0"/>
              <a:t>Expands use of existing Canal Corp routes</a:t>
            </a:r>
          </a:p>
          <a:p>
            <a:pPr marL="1481138" lvl="1" indent="-566738" eaLnBrk="1" hangingPunct="1">
              <a:lnSpc>
                <a:spcPct val="80000"/>
              </a:lnSpc>
              <a:tabLst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2400" dirty="0" smtClean="0"/>
              <a:t>Requires Canal Corps to standardize measures</a:t>
            </a:r>
          </a:p>
          <a:p>
            <a:pPr marL="1481138" lvl="1" indent="-566738" eaLnBrk="1" hangingPunct="1">
              <a:lnSpc>
                <a:spcPct val="80000"/>
              </a:lnSpc>
              <a:tabLst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  <a:tab pos="9598025" algn="l"/>
                <a:tab pos="10055225" algn="l"/>
                <a:tab pos="10512425" algn="l"/>
              </a:tabLst>
              <a:defRPr/>
            </a:pPr>
            <a:endParaRPr lang="en-US" sz="2400" dirty="0" smtClean="0"/>
          </a:p>
          <a:p>
            <a:pPr marL="681038" indent="-681038" eaLnBrk="1" hangingPunct="1">
              <a:lnSpc>
                <a:spcPct val="80000"/>
              </a:lnSpc>
              <a:tabLst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2400" dirty="0" smtClean="0"/>
              <a:t>National </a:t>
            </a:r>
            <a:r>
              <a:rPr lang="en-US" sz="2400" dirty="0" err="1" smtClean="0"/>
              <a:t>Hydrography</a:t>
            </a:r>
            <a:r>
              <a:rPr lang="en-US" sz="2400" dirty="0" smtClean="0"/>
              <a:t> Dataset	- National Standard (measure in meters)</a:t>
            </a:r>
          </a:p>
          <a:p>
            <a:pPr marL="1481138" lvl="1" indent="-566738" eaLnBrk="1" hangingPunct="1">
              <a:lnSpc>
                <a:spcPct val="80000"/>
              </a:lnSpc>
              <a:tabLst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2400" dirty="0" smtClean="0"/>
              <a:t>Enhances future hydraulic modeling capabilities</a:t>
            </a:r>
          </a:p>
          <a:p>
            <a:pPr marL="1481138" lvl="1" indent="-566738" eaLnBrk="1" hangingPunct="1">
              <a:lnSpc>
                <a:spcPct val="80000"/>
              </a:lnSpc>
              <a:tabLst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2400" dirty="0" smtClean="0"/>
              <a:t>Allows spatial analysis of features affecting canals but that on </a:t>
            </a:r>
            <a:r>
              <a:rPr lang="en-US" sz="2400" dirty="0" err="1" smtClean="0"/>
              <a:t>unrouted</a:t>
            </a:r>
            <a:r>
              <a:rPr lang="en-US" sz="2400" dirty="0" smtClean="0"/>
              <a:t> tributaries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Hydraulic Modeling</a:t>
            </a:r>
          </a:p>
        </p:txBody>
      </p:sp>
      <p:pic>
        <p:nvPicPr>
          <p:cNvPr id="65538" name="Picture 4" descr="MohawkN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3152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-44450" y="152400"/>
            <a:ext cx="9188450" cy="1447800"/>
          </a:xfrm>
        </p:spPr>
        <p:txBody>
          <a:bodyPr lIns="0" tIns="0" rIns="0" bIns="0"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3600" dirty="0" smtClean="0"/>
              <a:t>Project Scope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8077200" cy="3962400"/>
          </a:xfrm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dirty="0" smtClean="0"/>
              <a:t>Implement Personal Geodatabase Structure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dirty="0" smtClean="0"/>
              <a:t>Uses Microsoft Access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dirty="0" smtClean="0"/>
              <a:t>Supports feature, attribute and relationship classes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dirty="0" smtClean="0"/>
              <a:t>Supports topology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dirty="0" smtClean="0"/>
              <a:t>Supports annotation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dirty="0" smtClean="0"/>
              <a:t>Ensure compatibility with existing CC database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dirty="0" smtClean="0"/>
              <a:t>Use three reference routes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dirty="0" smtClean="0"/>
              <a:t>Hyperlink pictures and scanned inspection forms to database table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dirty="0" smtClean="0"/>
              <a:t>Create data tables/relationships for raw inventory values; input raw data from 2008/09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000" dirty="0" smtClean="0"/>
              <a:t> 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-44450" y="215900"/>
            <a:ext cx="8229600" cy="1384300"/>
          </a:xfrm>
        </p:spPr>
        <p:txBody>
          <a:bodyPr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dirty="0" smtClean="0"/>
              <a:t>Where to Now?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35113"/>
            <a:ext cx="8229600" cy="4743450"/>
          </a:xfrm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US" sz="2800" smtClean="0"/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 smtClean="0"/>
              <a:t>Design geodatabase using Visio and ArcGIS Diagrammer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 smtClean="0"/>
              <a:t>Assemble and normalize  existing data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 smtClean="0"/>
              <a:t>Create new and copy existing reference routes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 smtClean="0"/>
              <a:t>Load data tables, spatial features, and images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 smtClean="0"/>
              <a:t>Create relationship classes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 smtClean="0"/>
              <a:t>Create and validate topology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 smtClean="0"/>
              <a:t>Create FGDC compliant metadata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 smtClean="0"/>
              <a:t>Test /deliver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04775"/>
            <a:ext cx="8226425" cy="1476375"/>
          </a:xfrm>
        </p:spPr>
        <p:txBody>
          <a:bodyPr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4000" smtClean="0"/>
              <a:t>Discussion Outline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371600"/>
            <a:ext cx="7997825" cy="6662738"/>
          </a:xfrm>
        </p:spPr>
        <p:txBody>
          <a:bodyPr lIns="0" tIns="0" rIns="0" bIns="0" anchor="ctr"/>
          <a:lstStyle/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dirty="0" smtClean="0"/>
              <a:t>Geographic context and brief history of NY State Canals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dirty="0" smtClean="0"/>
              <a:t>Current canal management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dirty="0" smtClean="0"/>
              <a:t>Embankment inventory methods/need for modernization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dirty="0" smtClean="0"/>
              <a:t>Status of existing inventory data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dirty="0" smtClean="0"/>
              <a:t>Time line for data model development</a:t>
            </a:r>
          </a:p>
          <a:p>
            <a:pPr marL="336550" indent="-336550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dirty="0" smtClean="0"/>
          </a:p>
          <a:p>
            <a:pPr marL="336550" indent="-336550" algn="ctr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dirty="0" smtClean="0"/>
          </a:p>
          <a:p>
            <a:pPr marL="336550" indent="-336550" algn="ctr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dirty="0" smtClean="0"/>
          </a:p>
          <a:p>
            <a:pPr marL="336550" indent="-336550" algn="ctr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0" y="409575"/>
            <a:ext cx="9144000" cy="552450"/>
          </a:xfr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3600" u="sng" dirty="0" smtClean="0"/>
              <a:t>Research</a:t>
            </a:r>
            <a:endParaRPr lang="en-US" sz="3600" u="sng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578350"/>
          </a:xfrm>
        </p:spPr>
        <p:txBody>
          <a:bodyPr lIns="365760" tIns="0" rIns="365760" bIns="0">
            <a:spAutoFit/>
          </a:bodyPr>
          <a:lstStyle/>
          <a:p>
            <a:pPr eaLnBrk="1" hangingPunct="1">
              <a:buFont typeface="Times New Roman" pitchFamily="18" charset="0"/>
              <a:buNone/>
              <a:defRPr/>
            </a:pPr>
            <a:r>
              <a:rPr lang="en-US" sz="2000" dirty="0" smtClean="0"/>
              <a:t>de </a:t>
            </a:r>
            <a:r>
              <a:rPr lang="en-US" sz="2000" dirty="0" err="1" smtClean="0"/>
              <a:t>Jonge</a:t>
            </a:r>
            <a:r>
              <a:rPr lang="en-US" sz="2000" dirty="0" smtClean="0"/>
              <a:t>, Erik. 2001. </a:t>
            </a:r>
            <a:r>
              <a:rPr lang="en-US" sz="2000" dirty="0" smtClean="0">
                <a:solidFill>
                  <a:schemeClr val="bg1"/>
                </a:solidFill>
              </a:rPr>
              <a:t>Application of the </a:t>
            </a:r>
            <a:r>
              <a:rPr lang="en-US" sz="2000" dirty="0" err="1" smtClean="0">
                <a:solidFill>
                  <a:schemeClr val="bg1"/>
                </a:solidFill>
              </a:rPr>
              <a:t>ArcHydro</a:t>
            </a:r>
            <a:r>
              <a:rPr lang="en-US" sz="2000" dirty="0" smtClean="0">
                <a:solidFill>
                  <a:schemeClr val="bg1"/>
                </a:solidFill>
              </a:rPr>
              <a:t> Data Model to the Netherlands.  Found at http://www.crwr.utexas.edu/gis/gishydro01/data/holland/netherlands.htm</a:t>
            </a:r>
            <a:endParaRPr lang="en-US" sz="2000" dirty="0" smtClean="0"/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en-US" sz="2000" dirty="0" smtClean="0"/>
              <a:t>ESRI, 2004.  </a:t>
            </a:r>
            <a:r>
              <a:rPr lang="en-US" sz="2000" i="1" dirty="0" smtClean="0"/>
              <a:t>Building a Geodatabase.</a:t>
            </a:r>
            <a:r>
              <a:rPr lang="en-US" sz="2000" dirty="0" smtClean="0"/>
              <a:t>  Redlands, CA.:  ESRI Press.    </a:t>
            </a:r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en-US" sz="2000" dirty="0" smtClean="0"/>
              <a:t>ESRI, 2007.  “Geodatabase Design Steps”</a:t>
            </a:r>
            <a:r>
              <a:rPr lang="en-US" sz="2000" i="1" dirty="0" smtClean="0"/>
              <a:t>.</a:t>
            </a:r>
            <a:r>
              <a:rPr lang="en-US" sz="2000" dirty="0" smtClean="0"/>
              <a:t>  Redlands, CA.:  Located on the Web at http://webhelp.esri.com/arcgisdesktop/9.2/index.cfm?TopicName=Geodatabase_design_steps  </a:t>
            </a:r>
          </a:p>
          <a:p>
            <a:pPr marL="336550" indent="-336550" eaLnBrk="1" hangingPunct="1">
              <a:spcBef>
                <a:spcPts val="700"/>
              </a:spcBef>
              <a:buClr>
                <a:srgbClr val="00C600"/>
              </a:buClr>
              <a:buSzPct val="120000"/>
              <a:buFont typeface="Times New Roman" pitchFamily="18" charset="0"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2000" dirty="0" smtClean="0"/>
              <a:t>Penn State Geog 583-  Geospatial System Analysis and Design</a:t>
            </a:r>
          </a:p>
          <a:p>
            <a:pPr marL="336550" indent="-336550" eaLnBrk="1" hangingPunct="1">
              <a:spcBef>
                <a:spcPts val="700"/>
              </a:spcBef>
              <a:buClr>
                <a:srgbClr val="00C600"/>
              </a:buClr>
              <a:buSzPct val="120000"/>
              <a:buFont typeface="Times New Roman" pitchFamily="18" charset="0"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2000" dirty="0" smtClean="0"/>
              <a:t>Penn State Geog 584-  Project Management</a:t>
            </a:r>
          </a:p>
          <a:p>
            <a:pPr marL="336550" indent="-336550" eaLnBrk="1" hangingPunct="1">
              <a:spcBef>
                <a:spcPts val="700"/>
              </a:spcBef>
              <a:buClr>
                <a:srgbClr val="00C600"/>
              </a:buClr>
              <a:buSzPct val="120000"/>
              <a:buFont typeface="Times New Roman" pitchFamily="18" charset="0"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2000" dirty="0" smtClean="0"/>
              <a:t>Penn State Geog 484- GIS Database Development</a:t>
            </a:r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en-US" sz="2000" dirty="0" smtClean="0"/>
              <a:t>Tomlinson, Roger.  2003. </a:t>
            </a:r>
            <a:r>
              <a:rPr lang="en-US" sz="2000" i="1" dirty="0" smtClean="0"/>
              <a:t>Thinking About GIS.</a:t>
            </a:r>
            <a:r>
              <a:rPr lang="en-US" sz="2000" dirty="0" smtClean="0"/>
              <a:t>  Redlands, CA.:  ESRI Press.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3813"/>
            <a:ext cx="8229600" cy="1922462"/>
          </a:xfrm>
        </p:spPr>
        <p:txBody>
          <a:bodyPr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2800" smtClean="0"/>
              <a:t>Geography and History of NY State Canal System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 lIns="0" tIns="0" rIns="0" bIns="0"/>
          <a:lstStyle/>
          <a:p>
            <a:pPr eaLnBrk="1" hangingPunct="1">
              <a:buFont typeface="Times New Roman" pitchFamily="18" charset="0"/>
              <a:buNone/>
              <a:defRPr/>
            </a:pPr>
            <a:endParaRPr lang="en-US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302625" cy="458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4000" smtClean="0"/>
              <a:t>Travel Way for Commerce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028700"/>
            <a:ext cx="73152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3" name="ap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lIns="0" tIns="0" rIns="0" bIns="0"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dirty="0" smtClean="0"/>
              <a:t>Current Canal System</a:t>
            </a:r>
          </a:p>
        </p:txBody>
      </p:sp>
      <p:pic>
        <p:nvPicPr>
          <p:cNvPr id="25602" name="Picture 3" descr="CurrentCa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1413"/>
            <a:ext cx="7040563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 eaLnBrk="1" hangingPunct="1">
              <a:tabLst>
                <a:tab pos="20574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dirty="0" smtClean="0"/>
              <a:t>Canal Management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marL="336550" indent="-336550" eaLnBrk="1" hangingPunct="1"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dirty="0" smtClean="0"/>
              <a:t>Operated and maintained by the Canal Corporation, New York State Thruway Authority</a:t>
            </a:r>
          </a:p>
          <a:p>
            <a:pPr marL="336550" indent="-336550" eaLnBrk="1" hangingPunct="1"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dirty="0" smtClean="0"/>
              <a:t>Inventory performed by NYS DOT through MOU</a:t>
            </a:r>
          </a:p>
          <a:p>
            <a:pPr marL="336550" indent="-336550" eaLnBrk="1" hangingPunct="1"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dirty="0" smtClean="0"/>
              <a:t>Canals managed primarily for recreational boating and historic characteristics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4000" dirty="0" smtClean="0"/>
              <a:t>Historic Values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685800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828800"/>
          </a:xfrm>
        </p:spPr>
        <p:txBody>
          <a:bodyPr/>
          <a:lstStyle/>
          <a:p>
            <a:pPr algn="ctr" eaLnBrk="1" hangingPunct="1">
              <a:tabLst>
                <a:tab pos="20574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dirty="0" smtClean="0"/>
              <a:t>Recreational Boating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71628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719</TotalTime>
  <Words>777</Words>
  <PresentationFormat>On-screen Show (4:3)</PresentationFormat>
  <Paragraphs>135</Paragraphs>
  <Slides>31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Visio</vt:lpstr>
      <vt:lpstr>Design and Implementation of a Geodatabase for New York Canal Inspection Data</vt:lpstr>
      <vt:lpstr>Credits</vt:lpstr>
      <vt:lpstr>Discussion Outline</vt:lpstr>
      <vt:lpstr>Geography and History of NY State Canal System </vt:lpstr>
      <vt:lpstr>Travel Way for Commerce </vt:lpstr>
      <vt:lpstr>Current Canal System</vt:lpstr>
      <vt:lpstr>Canal Management </vt:lpstr>
      <vt:lpstr>Historic Values</vt:lpstr>
      <vt:lpstr>Recreational Boating</vt:lpstr>
      <vt:lpstr>Slide 10</vt:lpstr>
      <vt:lpstr>Canal Construction</vt:lpstr>
      <vt:lpstr>Typical High Embankment</vt:lpstr>
      <vt:lpstr>Embankment Segments</vt:lpstr>
      <vt:lpstr>Embankment Failure</vt:lpstr>
      <vt:lpstr>Current Inventory Methods</vt:lpstr>
      <vt:lpstr>Inventory map</vt:lpstr>
      <vt:lpstr>Slide 17</vt:lpstr>
      <vt:lpstr>Slide 18</vt:lpstr>
      <vt:lpstr>Current State of Data</vt:lpstr>
      <vt:lpstr>Solution?  Geodatabase!</vt:lpstr>
      <vt:lpstr>Project Timeline</vt:lpstr>
      <vt:lpstr>February Meeting </vt:lpstr>
      <vt:lpstr>Business Functions Use Case Scenario</vt:lpstr>
      <vt:lpstr>Cartography vs Linear Referencing</vt:lpstr>
      <vt:lpstr> Cartographic Representation  Canal Prism vs NHD</vt:lpstr>
      <vt:lpstr>Linear Route Considerations</vt:lpstr>
      <vt:lpstr>Hydraulic Modeling</vt:lpstr>
      <vt:lpstr>Project Scope </vt:lpstr>
      <vt:lpstr>Where to Now?</vt:lpstr>
      <vt:lpstr>Research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the ArcHydro Water Resource Data Model to NY State Canal Inspection Data</dc:title>
  <dc:creator>test</dc:creator>
  <cp:lastModifiedBy>king</cp:lastModifiedBy>
  <cp:revision>97</cp:revision>
  <cp:lastPrinted>2009-01-30T18:10:29Z</cp:lastPrinted>
  <dcterms:created xsi:type="dcterms:W3CDTF">2009-01-21T17:45:41Z</dcterms:created>
  <dcterms:modified xsi:type="dcterms:W3CDTF">2009-04-21T19:54:17Z</dcterms:modified>
</cp:coreProperties>
</file>