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61" r:id="rId2"/>
    <p:sldId id="276" r:id="rId3"/>
    <p:sldId id="282" r:id="rId4"/>
    <p:sldId id="289" r:id="rId5"/>
    <p:sldId id="280" r:id="rId6"/>
    <p:sldId id="281" r:id="rId7"/>
    <p:sldId id="287" r:id="rId8"/>
    <p:sldId id="279" r:id="rId9"/>
    <p:sldId id="295" r:id="rId10"/>
    <p:sldId id="284" r:id="rId11"/>
    <p:sldId id="290" r:id="rId12"/>
    <p:sldId id="291" r:id="rId13"/>
    <p:sldId id="292" r:id="rId14"/>
    <p:sldId id="293" r:id="rId15"/>
    <p:sldId id="294" r:id="rId16"/>
    <p:sldId id="285" r:id="rId17"/>
    <p:sldId id="258" r:id="rId18"/>
    <p:sldId id="288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F585-68F3-4387-83F1-2F907703A1B0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90210-4978-42CD-A652-46C02F945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14845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A00A-8A43-4CDD-8CBB-7A7404C1D0B7}" type="datetimeFigureOut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5360E-0CD8-4FF4-8A6F-362A2DA3CD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35783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200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C588-D6FA-4363-89D7-066A58351F04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FA7-BFA2-4328-A2EA-1851712F8402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DFAA9-97B9-4601-8B66-C926E449F2CB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9BD6-EC3B-40A2-8C96-C5BA3B2A32A5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BD1FD-95CF-492B-B2DC-4E78733FCA5B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31E-2B83-4FF7-991C-7E3688549AF6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0901-C5D8-491A-A2E2-A6E0426D72D3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9299-0536-41E1-A18A-781D935626F6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D94D-7F7F-4509-8C51-11D4FCCD9888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7AEE-01E2-4429-B5E3-27B2F342308E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9FA-9769-4868-8B60-A51685551D67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E16053-E584-4EC6-BB0E-545FD1CC056D}" type="datetime1">
              <a:rPr lang="en-US" smtClean="0"/>
              <a:pPr/>
              <a:t>5/1/2014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A773D-EFF0-4188-8A62-D3B86C6EE42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gs.uiuc.edu/nsdihome/" TargetMode="External"/><Relationship Id="rId3" Type="http://schemas.openxmlformats.org/officeDocument/2006/relationships/hyperlink" Target="http://www.msnbc.msn.com/id/42103936/" TargetMode="External"/><Relationship Id="rId7" Type="http://schemas.openxmlformats.org/officeDocument/2006/relationships/hyperlink" Target="http://www.iema.illinois.gov/iema/radiation/pdf/BNFS_PowerPlantBrochure.pdf" TargetMode="External"/><Relationship Id="rId2" Type="http://schemas.openxmlformats.org/officeDocument/2006/relationships/hyperlink" Target="http://catastrophe.org/2011/04/18/us-tornado-risk-map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ergy.nationaljournal.com/2012/02/is-america-poised-for-nuclear.php" TargetMode="External"/><Relationship Id="rId5" Type="http://schemas.openxmlformats.org/officeDocument/2006/relationships/hyperlink" Target="http://www.exeloncorp.com/community/locations/illinois.aspx" TargetMode="External"/><Relationship Id="rId10" Type="http://schemas.openxmlformats.org/officeDocument/2006/relationships/hyperlink" Target="http://nathazmap.com/home" TargetMode="External"/><Relationship Id="rId4" Type="http://schemas.openxmlformats.org/officeDocument/2006/relationships/hyperlink" Target="http://www.exeloncorp.com/assets/energy/powerplants/docs/Dresden/fact_dresdenplant.pdf" TargetMode="External"/><Relationship Id="rId9" Type="http://schemas.openxmlformats.org/officeDocument/2006/relationships/hyperlink" Target="http://www.sj-r.com/top-stories/x13275048/Illinois-nuclear-power-industry-needs-to-learn-from-Japan-state-representative-says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sus.gov/population/www/censusdata/pop1790-1990.html" TargetMode="External"/><Relationship Id="rId3" Type="http://schemas.openxmlformats.org/officeDocument/2006/relationships/hyperlink" Target="http://www.readyforanythingnow.com/disaster%20survival%20guide%20articles/Tornado%20Risk%20in%20Tornado%20Alley.html" TargetMode="External"/><Relationship Id="rId7" Type="http://schemas.openxmlformats.org/officeDocument/2006/relationships/hyperlink" Target="http://earthquake.usgs.gov/hazards/?source=sitenav" TargetMode="External"/><Relationship Id="rId2" Type="http://schemas.openxmlformats.org/officeDocument/2006/relationships/hyperlink" Target="http://nationalatlas.gov/atlasftp.html?openChapters=chpclim,chpenvi,chpgeo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ps.google.com/maps/ms?hl=en&amp;gl=us&amp;ptab=2&amp;ie=UTF8&amp;oe=UTF8&amp;msa=0&amp;msid=208109426211512772807.00049e772338fc1290bbb" TargetMode="External"/><Relationship Id="rId11" Type="http://schemas.openxmlformats.org/officeDocument/2006/relationships/hyperlink" Target="http://www.nrc.gov/about-nrc/emerg-preparedness/history.html" TargetMode="External"/><Relationship Id="rId5" Type="http://schemas.openxmlformats.org/officeDocument/2006/relationships/hyperlink" Target="http://goo.gl/maps/EMJg" TargetMode="External"/><Relationship Id="rId10" Type="http://schemas.openxmlformats.org/officeDocument/2006/relationships/hyperlink" Target="http://www.nrc.gov/info-finder/decommissioning/power-reactor/zion-nuclear-power-station-units-1-2.html" TargetMode="External"/><Relationship Id="rId4" Type="http://schemas.openxmlformats.org/officeDocument/2006/relationships/hyperlink" Target="http://www.rutgerscps.org/" TargetMode="External"/><Relationship Id="rId9" Type="http://schemas.openxmlformats.org/officeDocument/2006/relationships/hyperlink" Target="http://web.archive.org/web/20101122183641/http:/www.cfo.doe.gov/me70/manhattan/cp-1_critical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3520"/>
            <a:ext cx="7772400" cy="1322908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Risk Terrain Modeling the Nuclear Power Plants </a:t>
            </a:r>
            <a:r>
              <a:rPr lang="en-US" sz="4400" dirty="0" smtClean="0"/>
              <a:t>of Illinois</a:t>
            </a:r>
            <a:endParaRPr lang="en-US" sz="44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315200" cy="1905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Dan Uhrhan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GEOG 596b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April 29, 2014</a:t>
            </a:r>
          </a:p>
        </p:txBody>
      </p:sp>
    </p:spTree>
    <p:extLst>
      <p:ext uri="{BB962C8B-B14F-4D97-AF65-F5344CB8AC3E}">
        <p14:creationId xmlns="" xmlns:p14="http://schemas.microsoft.com/office/powerpoint/2010/main" val="36219522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10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Earthquake Risk Layer</a:t>
            </a:r>
          </a:p>
          <a:p>
            <a:pPr algn="l">
              <a:buClr>
                <a:schemeClr val="tx1"/>
              </a:buClr>
              <a:buSzPct val="120000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Reactors located in the zones of lowest risk from the New Madrid fault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6" y="1676971"/>
            <a:ext cx="3657143" cy="457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17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11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Flood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Reactors located in the zones of high risk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lvl="0" indent="-342900" algn="l">
              <a:spcBef>
                <a:spcPts val="0"/>
              </a:spcBef>
              <a:buClr>
                <a:prstClr val="white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Reactors are usually near rivers, lakes, or reservoirs for cooling purposes</a:t>
            </a:r>
            <a:endParaRPr lang="en-US" sz="2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7" y="1676971"/>
            <a:ext cx="3657143" cy="457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6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12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Tornado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Reactors located in the zones of moderate risk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6" y="1676971"/>
            <a:ext cx="3657143" cy="457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6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13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Karst 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Many reactors located in the Karst Zones across the state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7" y="1676971"/>
            <a:ext cx="3657143" cy="457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6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14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Landslide 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Reactors located in the zones of low to low-moderate risk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6" y="1676971"/>
            <a:ext cx="3657143" cy="45714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16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15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7" y="1676971"/>
            <a:ext cx="3657143" cy="4571429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Earthquake 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Flood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Tornado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Reactors located in the zones of moderate risk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6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16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57" y="1676971"/>
            <a:ext cx="3657143" cy="457142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Earthquake 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Flood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 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Karst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Landslide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Tornado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Layer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Reactors located in the zones of low to moderate risk</a:t>
            </a: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17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45920"/>
            <a:ext cx="7315200" cy="50292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Catastrophe.org. (2011, April 18). US Tornado Map | Catastrophe.org. Retrieved July 29, 2012, from Catastrophe.org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2"/>
              </a:rPr>
              <a:t>http://catastrophe.org/2011/04/18/us-tornado-risk-map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2"/>
              </a:rPr>
              <a:t>/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 err="1">
                <a:latin typeface="Calibri" pitchFamily="34" charset="0"/>
                <a:cs typeface="Calibri" pitchFamily="34" charset="0"/>
              </a:rPr>
              <a:t>Dedman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B. (2011, March 17). What are the odds? US nuke plants ranked by quake risk. Retrieved July 29, 2012, from MSNBC News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http://www.msnbc.msn.com/id/42103936/#.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3"/>
              </a:rPr>
              <a:t>UDYBBKO05_a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Exelon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Corporation. (2011). Dresden Generating Station Fact Sheet. Retrieved April 28, 2012, from Exelon Corporation Web Site: 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4"/>
              </a:rPr>
              <a:t>http</a:t>
            </a:r>
            <a:r>
              <a:rPr lang="en-US" dirty="0">
                <a:latin typeface="Calibri" pitchFamily="34" charset="0"/>
                <a:cs typeface="Calibri" pitchFamily="34" charset="0"/>
                <a:hlinkClick r:id="rId4"/>
              </a:rPr>
              <a:t>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4"/>
              </a:rPr>
              <a:t>www.exeloncorp.com/assets/energy/powerplants/docs/Dresden/fact_dresdenplant.pdf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Exelon Corporation. (2012). Exelon Corporation: Illinois. Retrieved April 28, 2012, from Exelon Corporation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5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5"/>
              </a:rPr>
              <a:t>www.exeloncorp.com/community/locations/illinois.aspx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Harder, A. (2012, February 13). Is America Poised For A Nuclear Renaissance? Retrieved April 28, 2012, from National Journal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6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6"/>
              </a:rPr>
              <a:t>energy.nationaljournal.com/2012/02/is-america-poised-for-nuclear.php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Illinois Emergency Management Agency. (2009, May). Nuclear Generating Facilities in Illinois. Retrieved April 27, 2012, from Ready Illinois: </a:t>
            </a:r>
            <a:r>
              <a:rPr lang="en-US" dirty="0">
                <a:latin typeface="Calibri" pitchFamily="34" charset="0"/>
                <a:cs typeface="Calibri" pitchFamily="34" charset="0"/>
                <a:hlinkClick r:id="rId7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7"/>
              </a:rPr>
              <a:t>www.iema.illinois.gov/iema/radiation/pdf/BNFS_PowerPlantBrochure.pdf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Illinois State Geological Survey. (2005). Illinois Natural Resources Geospatial Data Clearinghouse. Retrieved April 27, 2012, from Illinois Natural Resources Geospatial Data Clearinghouse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8"/>
              </a:rPr>
              <a:t>http://www.isgs.uiuc.edu/nsdihome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8"/>
              </a:rPr>
              <a:t>/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Landis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T. (2011, March 15). Illinois' nuclear ban not going anywhere. Retrieved April 30, 2012, from The State Journal-Register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9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9"/>
              </a:rPr>
              <a:t>www.sj-r.com/top-stories/x13275048/Illinois-nuclear-power-industry-needs-to-learn-from-Japan-state-representative-says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NatHazMap.com. (2012). Hazard Maps, News, &amp; Resources - Natural Hazard Maps, News, and Resources. Retrieved July 29, 2012, from NatHazMap.com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10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10"/>
              </a:rPr>
              <a:t>nathazmap.com/home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Calibri" pitchFamily="34" charset="0"/>
                <a:cs typeface="Calibri" pitchFamily="34" charset="0"/>
              </a:rPr>
              <a:t>References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17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1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45920"/>
            <a:ext cx="7315200" cy="5029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National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Atlas of the United States. (2012, July 22). NationalAtlas.gov. Retrieved July 29, 2012, from National Atlas Data Download: </a:t>
            </a:r>
            <a:r>
              <a:rPr lang="en-US" dirty="0">
                <a:latin typeface="Calibri" pitchFamily="34" charset="0"/>
                <a:cs typeface="Calibri" pitchFamily="34" charset="0"/>
                <a:hlinkClick r:id="rId2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2"/>
              </a:rPr>
              <a:t>nationalatlas.gov/atlasftp.html?openChapters=chpclim,chpenvi,chpgeol#chpgeol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Ready For Anything Now. (2010). Tornado Risk in Tornado Alley. Retrieved July 29, 2012, from Ready For Anything Now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3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3"/>
              </a:rPr>
              <a:t>www.readyforanythingnow.com/disaster%20survival%20guide%20articles/Tornado%20Risk%20in%20Tornado%20Alley.html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Rutgers Center on Public Security. (2011). Retrieved June 26, 2012, from Rutgers Center on Public Security Official Website: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4"/>
              </a:rPr>
              <a:t>http://www.rutgerscps.org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4"/>
              </a:rPr>
              <a:t>/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SJ-R.com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(2011, March 14). Nuclear power stations in Illinois - Google Maps. Retrieved April 30, 2012, from Google Maps: </a:t>
            </a:r>
            <a:r>
              <a:rPr lang="en-US" dirty="0">
                <a:latin typeface="Calibri" pitchFamily="34" charset="0"/>
                <a:cs typeface="Calibri" pitchFamily="34" charset="0"/>
                <a:hlinkClick r:id="rId5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5"/>
              </a:rPr>
              <a:t>goo.gl/maps/EMJg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or </a:t>
            </a:r>
            <a:r>
              <a:rPr lang="en-US" dirty="0">
                <a:latin typeface="Calibri" pitchFamily="34" charset="0"/>
                <a:cs typeface="Calibri" pitchFamily="34" charset="0"/>
                <a:hlinkClick r:id="rId6"/>
              </a:rPr>
              <a:t>https://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6"/>
              </a:rPr>
              <a:t>maps.google.com/maps/ms?hl=en&amp;gl=us&amp;ptab=2&amp;ie=UTF8&amp;oe=UTF8&amp;msa=0&amp;msid=208109426211512772807.00049e772338fc1290bbb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U.S. Geological Survey. (2012, August 16). Earthquake Hazards. Retrieved July 29, 2012, from USGS Earthquake Hazards Program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7"/>
              </a:rPr>
              <a:t>http://earthquake.usgs.gov/hazards/?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7"/>
              </a:rPr>
              <a:t>source=sitenav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 smtClean="0">
                <a:latin typeface="Calibri" pitchFamily="34" charset="0"/>
                <a:cs typeface="Calibri" pitchFamily="34" charset="0"/>
              </a:rPr>
              <a:t>United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States Census Bureau. (1996). Population of States and Counties of the United States: 1790 to 1990. Retrieved April 27, 2012, from United States Census Bureau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8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8"/>
              </a:rPr>
              <a:t>www.census.gov/population/www/censusdata/pop1790-1990.html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United States Department of Energy. (2010, November 22). CP-1 Goes Critical, December 2, 1942. Retrieved April 27, 2012, from The Manhattan Project: An Interactive History: </a:t>
            </a:r>
            <a:r>
              <a:rPr lang="en-US" dirty="0">
                <a:latin typeface="Calibri" pitchFamily="34" charset="0"/>
                <a:cs typeface="Calibri" pitchFamily="34" charset="0"/>
                <a:hlinkClick r:id="rId9"/>
              </a:rPr>
              <a:t>http://web.archive.org/web/20101122183641/http://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9"/>
              </a:rPr>
              <a:t>www.cfo.doe.gov/me70/manhattan/cp-1_critical.htm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United States Nuclear Regulatory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Commission.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(2012, March 29). NRC: Zion Units 1 &amp; 2. Retrieved April 30, 2012, from United States Nuclear Regulatory Commission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10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10"/>
              </a:rPr>
              <a:t>www.nrc.gov/info-finder/decommissioning/power-reactor/zion-nuclear-power-station-units-1-2.html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  <a:cs typeface="Calibri" pitchFamily="34" charset="0"/>
              </a:rPr>
              <a:t>United States Nuclear Regulatory Commission. (2012, March 29). NRC: History. Retrieved April 27, 2012, from United States Nuclear Regulatory Commission Web Site: </a:t>
            </a:r>
            <a:r>
              <a:rPr lang="en-US" dirty="0">
                <a:latin typeface="Calibri" pitchFamily="34" charset="0"/>
                <a:cs typeface="Calibri" pitchFamily="34" charset="0"/>
                <a:hlinkClick r:id="rId11"/>
              </a:rPr>
              <a:t>http://</a:t>
            </a:r>
            <a:r>
              <a:rPr lang="en-US" dirty="0" smtClean="0">
                <a:latin typeface="Calibri" pitchFamily="34" charset="0"/>
                <a:cs typeface="Calibri" pitchFamily="34" charset="0"/>
                <a:hlinkClick r:id="rId11"/>
              </a:rPr>
              <a:t>www.nrc.gov/about-nrc/emerg-preparedness/history.html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References, continued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18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5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90032" y="1676400"/>
            <a:ext cx="7772400" cy="7368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Questions?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3275" y="3429000"/>
            <a:ext cx="2136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Contact Information:</a:t>
            </a:r>
          </a:p>
          <a:p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Dan Uhrhan</a:t>
            </a: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dfu101@psu.edu</a:t>
            </a: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19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4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45920"/>
            <a:ext cx="6400800" cy="3688080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Problem Statement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Assumptions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Goals and Objectives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Proposed Methodology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Area of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Interest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Reactor Locations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Results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References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Questions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31520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Agenda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69" y="2190939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2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0791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65125"/>
          </a:xfrm>
        </p:spPr>
        <p:txBody>
          <a:bodyPr/>
          <a:lstStyle/>
          <a:p>
            <a:fld id="{B53A773D-EFF0-4188-8A62-D3B86C6EE42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Problem Statement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0" y="1828800"/>
            <a:ext cx="7315200" cy="4038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Are </a:t>
            </a:r>
            <a:r>
              <a:rPr lang="en-US" b="1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the nuclear power plants in Illinois sited in areas where the risks of operation are mitigated</a:t>
            </a:r>
            <a:r>
              <a:rPr lang="en-US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b="1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Not trying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find where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 new nuclear power plant should be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built,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rather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to identify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areas of risk and how they come together into a Risk Terrain Model (RTM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Major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risk factors in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Illinois:</a:t>
            </a:r>
          </a:p>
          <a:p>
            <a:pPr marL="708660" lvl="1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Earthquakes</a:t>
            </a:r>
          </a:p>
          <a:p>
            <a:pPr marL="708660" lvl="1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Tornadoes</a:t>
            </a:r>
          </a:p>
          <a:p>
            <a:pPr marL="708660" lvl="1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Floods</a:t>
            </a: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When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completed, the RTM should show that current nuclear power plants in the state are in locations where many outside risks to the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plants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are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minimal</a:t>
            </a:r>
            <a:endParaRPr lang="en-US" sz="24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765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65125"/>
          </a:xfrm>
        </p:spPr>
        <p:txBody>
          <a:bodyPr/>
          <a:lstStyle/>
          <a:p>
            <a:fld id="{B53A773D-EFF0-4188-8A62-D3B86C6EE42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Assumptions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62000" y="1828800"/>
            <a:ext cx="7315200" cy="44196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Risk </a:t>
            </a: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factors do not stop at state borders, but only the state of Illinois is the area of interest (AOI</a:t>
            </a:r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).</a:t>
            </a: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risk factors being examined are not zero at any one place; rather the probabilities for risk are lower at one place than at any other.</a:t>
            </a: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Risk </a:t>
            </a: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factors are generally considered to be natural phenomenon or random environmental influences whose causes are understood, but may not be accurately predicted.</a:t>
            </a: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data and maps I have found are accurate representations of risk factors for the AOI.</a:t>
            </a: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While </a:t>
            </a:r>
            <a:r>
              <a:rPr lang="en-US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nuclear facilities are considered to be high priority targets for acts of terror, the risk of terrorism will not be a factor included in the Risk Terrain Model.  The fact that it is a nuclear facility automatically makes that facility and adjacent areas a high risk factor.</a:t>
            </a:r>
            <a:endParaRPr lang="en-US" sz="24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36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Goals and Objectives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5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315200" cy="4038600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Develop a Risk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Terrain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Model,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or RTM, for the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nuclear power plants 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in </a:t>
            </a: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Illinois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Utilize Earthquake</a:t>
            </a:r>
            <a:r>
              <a:rPr lang="en-US" sz="24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Flood, and Tornado data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Try to incorporate Landslide and Karst data for a more complete RTM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1800" dirty="0" smtClean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sz="24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3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1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Proposed Methodology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315200" cy="4038600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Utilize Risk </a:t>
            </a:r>
            <a:r>
              <a:rPr lang="en-US" sz="28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Terrain </a:t>
            </a: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Modeling, or RTM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RTM can help us visualize various risk factors in a given location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Multiple risk layers can be combined into a risk terrain map</a:t>
            </a:r>
          </a:p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This map can give users an idea of all </a:t>
            </a:r>
            <a:r>
              <a:rPr lang="en-US" sz="28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risk </a:t>
            </a: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factors, or lack of risk, at </a:t>
            </a:r>
            <a:r>
              <a:rPr lang="en-US" sz="2800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every </a:t>
            </a:r>
            <a:r>
              <a:rPr lang="en-US" sz="28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location of an area of interest</a:t>
            </a:r>
            <a:endParaRPr lang="en-US" sz="28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6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>
                <a:latin typeface="Calibri" pitchFamily="34" charset="0"/>
                <a:cs typeface="Calibri" pitchFamily="34" charset="0"/>
              </a:rPr>
              <a:t>Area of 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Interest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7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676971"/>
            <a:ext cx="3886200" cy="3924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2971800" y="1676400"/>
            <a:ext cx="3200400" cy="4800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386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Reactor Locations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8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4400" y="1645920"/>
            <a:ext cx="7315200" cy="4038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Surprisingly easy to find</a:t>
            </a:r>
            <a:endParaRPr lang="en-US" sz="20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Exelon Corporation website – Street addresses</a:t>
            </a:r>
          </a:p>
          <a:p>
            <a:pPr marL="800100" lvl="1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Wikipedia – Coordinates</a:t>
            </a:r>
          </a:p>
          <a:p>
            <a:pPr marL="800100" lvl="1" indent="-342900" algn="l">
              <a:buClr>
                <a:schemeClr val="tx1"/>
              </a:buClr>
              <a:buSzPct val="120000"/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State Journal-Register – Google Maps App</a:t>
            </a:r>
            <a:endParaRPr lang="en-US" sz="22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505200"/>
            <a:ext cx="7315200" cy="27044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64008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Google Maps App, from SJ-R.com </a:t>
            </a:r>
            <a:endParaRPr lang="en-US" sz="12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3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734492"/>
            <a:ext cx="7772400" cy="7133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Results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773D-EFF0-4188-8A62-D3B86C6EE42F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9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0" y="4038600"/>
            <a:ext cx="219456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1524000"/>
            <a:ext cx="2194560" cy="274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38600"/>
            <a:ext cx="2194560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1524000"/>
            <a:ext cx="2194560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40" y="1524000"/>
            <a:ext cx="2194560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6750" y="1524000"/>
            <a:ext cx="946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Earthquake </a:t>
            </a:r>
            <a:endParaRPr lang="en-US" sz="1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84245" y="1523999"/>
            <a:ext cx="946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Flood</a:t>
            </a:r>
            <a:endParaRPr lang="en-US" sz="1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3640" y="1523998"/>
            <a:ext cx="946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Tornado</a:t>
            </a:r>
            <a:endParaRPr lang="en-US" sz="12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0415" y="6504801"/>
            <a:ext cx="946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Karst</a:t>
            </a:r>
            <a:endParaRPr lang="en-US" sz="12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4575" y="6504800"/>
            <a:ext cx="946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Landslide</a:t>
            </a:r>
            <a:endParaRPr lang="en-US" sz="1200" b="1" i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5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9">
      <a:dk1>
        <a:sysClr val="windowText" lastClr="000000"/>
      </a:dk1>
      <a:lt1>
        <a:sysClr val="window" lastClr="FFFFFF"/>
      </a:lt1>
      <a:dk2>
        <a:srgbClr val="073763"/>
      </a:dk2>
      <a:lt2>
        <a:srgbClr val="DBF5F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3728</TotalTime>
  <Words>1150</Words>
  <Application>Microsoft Office PowerPoint</Application>
  <PresentationFormat>On-screen Show (4:3)</PresentationFormat>
  <Paragraphs>151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Risk Terrain Modeling the Nuclear Power Plants of Illinois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exf107</cp:lastModifiedBy>
  <cp:revision>110</cp:revision>
  <dcterms:created xsi:type="dcterms:W3CDTF">2012-06-12T03:19:10Z</dcterms:created>
  <dcterms:modified xsi:type="dcterms:W3CDTF">2014-05-01T13:55:33Z</dcterms:modified>
</cp:coreProperties>
</file>