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7" r:id="rId6"/>
    <p:sldId id="276" r:id="rId7"/>
    <p:sldId id="269" r:id="rId8"/>
    <p:sldId id="272" r:id="rId9"/>
    <p:sldId id="263" r:id="rId10"/>
    <p:sldId id="265" r:id="rId11"/>
    <p:sldId id="273" r:id="rId12"/>
    <p:sldId id="266" r:id="rId13"/>
    <p:sldId id="270" r:id="rId14"/>
    <p:sldId id="274" r:id="rId15"/>
    <p:sldId id="262" r:id="rId16"/>
    <p:sldId id="275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D053D-C73A-47E3-9D12-B45242C039F3}" v="746" dt="2018-12-13T15:40:15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Ultee" userId="cec370205833c190" providerId="LiveId" clId="{052E93D9-98D1-43E7-A3D1-B341D94FB9F8}"/>
    <pc:docChg chg="custSel modSld">
      <pc:chgData name="Tim Ultee" userId="cec370205833c190" providerId="LiveId" clId="{052E93D9-98D1-43E7-A3D1-B341D94FB9F8}" dt="2018-12-13T16:27:04.673" v="834" actId="1076"/>
      <pc:docMkLst>
        <pc:docMk/>
      </pc:docMkLst>
      <pc:sldChg chg="addSp modSp">
        <pc:chgData name="Tim Ultee" userId="cec370205833c190" providerId="LiveId" clId="{052E93D9-98D1-43E7-A3D1-B341D94FB9F8}" dt="2018-12-13T16:27:04.673" v="834" actId="1076"/>
        <pc:sldMkLst>
          <pc:docMk/>
          <pc:sldMk cId="1252929838" sldId="256"/>
        </pc:sldMkLst>
        <pc:spChg chg="mod">
          <ac:chgData name="Tim Ultee" userId="cec370205833c190" providerId="LiveId" clId="{052E93D9-98D1-43E7-A3D1-B341D94FB9F8}" dt="2018-12-13T12:58:05.802" v="470" actId="20577"/>
          <ac:spMkLst>
            <pc:docMk/>
            <pc:sldMk cId="1252929838" sldId="256"/>
            <ac:spMk id="3" creationId="{78B95469-CB44-478A-A7B5-16AD0B2DAE4F}"/>
          </ac:spMkLst>
        </pc:spChg>
        <pc:spChg chg="add mod">
          <ac:chgData name="Tim Ultee" userId="cec370205833c190" providerId="LiveId" clId="{052E93D9-98D1-43E7-A3D1-B341D94FB9F8}" dt="2018-12-13T16:27:04.673" v="834" actId="1076"/>
          <ac:spMkLst>
            <pc:docMk/>
            <pc:sldMk cId="1252929838" sldId="256"/>
            <ac:spMk id="4" creationId="{A8FB4380-7C9A-4DC4-BAFB-974ABE50B565}"/>
          </ac:spMkLst>
        </pc:spChg>
      </pc:sldChg>
      <pc:sldChg chg="modSp">
        <pc:chgData name="Tim Ultee" userId="cec370205833c190" providerId="LiveId" clId="{052E93D9-98D1-43E7-A3D1-B341D94FB9F8}" dt="2018-12-13T12:59:51.682" v="592" actId="27636"/>
        <pc:sldMkLst>
          <pc:docMk/>
          <pc:sldMk cId="1288523311" sldId="257"/>
        </pc:sldMkLst>
        <pc:spChg chg="mod">
          <ac:chgData name="Tim Ultee" userId="cec370205833c190" providerId="LiveId" clId="{052E93D9-98D1-43E7-A3D1-B341D94FB9F8}" dt="2018-12-13T12:59:49.525" v="590" actId="14100"/>
          <ac:spMkLst>
            <pc:docMk/>
            <pc:sldMk cId="1288523311" sldId="257"/>
            <ac:spMk id="2" creationId="{AA0252A0-5CFB-4154-A429-BEC93F92F1FF}"/>
          </ac:spMkLst>
        </pc:spChg>
        <pc:spChg chg="mod">
          <ac:chgData name="Tim Ultee" userId="cec370205833c190" providerId="LiveId" clId="{052E93D9-98D1-43E7-A3D1-B341D94FB9F8}" dt="2018-12-13T12:59:51.682" v="592" actId="27636"/>
          <ac:spMkLst>
            <pc:docMk/>
            <pc:sldMk cId="1288523311" sldId="257"/>
            <ac:spMk id="3" creationId="{AB8B764B-5DA0-4396-AA4B-CE82188A0179}"/>
          </ac:spMkLst>
        </pc:spChg>
      </pc:sldChg>
      <pc:sldChg chg="modSp">
        <pc:chgData name="Tim Ultee" userId="cec370205833c190" providerId="LiveId" clId="{052E93D9-98D1-43E7-A3D1-B341D94FB9F8}" dt="2018-12-13T13:00:05.230" v="596" actId="20577"/>
        <pc:sldMkLst>
          <pc:docMk/>
          <pc:sldMk cId="2502572506" sldId="268"/>
        </pc:sldMkLst>
        <pc:spChg chg="mod">
          <ac:chgData name="Tim Ultee" userId="cec370205833c190" providerId="LiveId" clId="{052E93D9-98D1-43E7-A3D1-B341D94FB9F8}" dt="2018-12-13T13:00:05.230" v="596" actId="20577"/>
          <ac:spMkLst>
            <pc:docMk/>
            <pc:sldMk cId="2502572506" sldId="268"/>
            <ac:spMk id="2" creationId="{0B50B679-5D5D-4CED-81CF-820982833653}"/>
          </ac:spMkLst>
        </pc:spChg>
      </pc:sldChg>
      <pc:sldChg chg="modSp">
        <pc:chgData name="Tim Ultee" userId="cec370205833c190" providerId="LiveId" clId="{052E93D9-98D1-43E7-A3D1-B341D94FB9F8}" dt="2018-12-12T21:30:50.184" v="307" actId="27636"/>
        <pc:sldMkLst>
          <pc:docMk/>
          <pc:sldMk cId="1052038784" sldId="269"/>
        </pc:sldMkLst>
        <pc:spChg chg="mod">
          <ac:chgData name="Tim Ultee" userId="cec370205833c190" providerId="LiveId" clId="{052E93D9-98D1-43E7-A3D1-B341D94FB9F8}" dt="2018-12-12T21:30:42.209" v="303" actId="14100"/>
          <ac:spMkLst>
            <pc:docMk/>
            <pc:sldMk cId="1052038784" sldId="269"/>
            <ac:spMk id="2" creationId="{6DD34760-8AB5-43FB-AD20-521E55E4C2F9}"/>
          </ac:spMkLst>
        </pc:spChg>
        <pc:spChg chg="mod">
          <ac:chgData name="Tim Ultee" userId="cec370205833c190" providerId="LiveId" clId="{052E93D9-98D1-43E7-A3D1-B341D94FB9F8}" dt="2018-12-12T21:30:38.175" v="302" actId="1076"/>
          <ac:spMkLst>
            <pc:docMk/>
            <pc:sldMk cId="1052038784" sldId="269"/>
            <ac:spMk id="3" creationId="{CA3A0FA6-E4D6-4B72-A47E-0BCBBE7B2093}"/>
          </ac:spMkLst>
        </pc:spChg>
        <pc:spChg chg="mod">
          <ac:chgData name="Tim Ultee" userId="cec370205833c190" providerId="LiveId" clId="{052E93D9-98D1-43E7-A3D1-B341D94FB9F8}" dt="2018-12-12T21:30:50.184" v="307" actId="27636"/>
          <ac:spMkLst>
            <pc:docMk/>
            <pc:sldMk cId="1052038784" sldId="269"/>
            <ac:spMk id="4" creationId="{998906DA-A281-416E-A390-F873D4142E42}"/>
          </ac:spMkLst>
        </pc:spChg>
        <pc:spChg chg="mod">
          <ac:chgData name="Tim Ultee" userId="cec370205833c190" providerId="LiveId" clId="{052E93D9-98D1-43E7-A3D1-B341D94FB9F8}" dt="2018-12-12T21:30:38.175" v="302" actId="1076"/>
          <ac:spMkLst>
            <pc:docMk/>
            <pc:sldMk cId="1052038784" sldId="269"/>
            <ac:spMk id="5" creationId="{D9439025-AD64-40DB-957E-D1A7F72706CE}"/>
          </ac:spMkLst>
        </pc:spChg>
        <pc:spChg chg="mod">
          <ac:chgData name="Tim Ultee" userId="cec370205833c190" providerId="LiveId" clId="{052E93D9-98D1-43E7-A3D1-B341D94FB9F8}" dt="2018-12-12T21:30:50.184" v="306" actId="27636"/>
          <ac:spMkLst>
            <pc:docMk/>
            <pc:sldMk cId="1052038784" sldId="269"/>
            <ac:spMk id="6" creationId="{216CC50A-D864-4560-B55E-41327B965F46}"/>
          </ac:spMkLst>
        </pc:spChg>
      </pc:sldChg>
      <pc:sldChg chg="modSp">
        <pc:chgData name="Tim Ultee" userId="cec370205833c190" providerId="LiveId" clId="{052E93D9-98D1-43E7-A3D1-B341D94FB9F8}" dt="2018-12-12T21:32:57.292" v="345" actId="20577"/>
        <pc:sldMkLst>
          <pc:docMk/>
          <pc:sldMk cId="244042005" sldId="272"/>
        </pc:sldMkLst>
        <pc:spChg chg="mod">
          <ac:chgData name="Tim Ultee" userId="cec370205833c190" providerId="LiveId" clId="{052E93D9-98D1-43E7-A3D1-B341D94FB9F8}" dt="2018-12-12T21:32:57.292" v="345" actId="20577"/>
          <ac:spMkLst>
            <pc:docMk/>
            <pc:sldMk cId="244042005" sldId="272"/>
            <ac:spMk id="4" creationId="{7A9075DE-5FBF-41E2-8D1B-57626ACD4A31}"/>
          </ac:spMkLst>
        </pc:spChg>
      </pc:sldChg>
      <pc:sldChg chg="modSp">
        <pc:chgData name="Tim Ultee" userId="cec370205833c190" providerId="LiveId" clId="{052E93D9-98D1-43E7-A3D1-B341D94FB9F8}" dt="2018-12-12T21:27:16.215" v="283" actId="20577"/>
        <pc:sldMkLst>
          <pc:docMk/>
          <pc:sldMk cId="4248471521" sldId="274"/>
        </pc:sldMkLst>
        <pc:spChg chg="mod">
          <ac:chgData name="Tim Ultee" userId="cec370205833c190" providerId="LiveId" clId="{052E93D9-98D1-43E7-A3D1-B341D94FB9F8}" dt="2018-12-12T21:26:28.357" v="254" actId="14100"/>
          <ac:spMkLst>
            <pc:docMk/>
            <pc:sldMk cId="4248471521" sldId="274"/>
            <ac:spMk id="2" creationId="{ECA13B41-0ED1-419A-BABA-C594821C2374}"/>
          </ac:spMkLst>
        </pc:spChg>
        <pc:spChg chg="mod">
          <ac:chgData name="Tim Ultee" userId="cec370205833c190" providerId="LiveId" clId="{052E93D9-98D1-43E7-A3D1-B341D94FB9F8}" dt="2018-12-12T21:27:16.215" v="283" actId="20577"/>
          <ac:spMkLst>
            <pc:docMk/>
            <pc:sldMk cId="4248471521" sldId="274"/>
            <ac:spMk id="3" creationId="{99A405F2-4628-4D76-B8E1-399AC5A4F9CA}"/>
          </ac:spMkLst>
        </pc:spChg>
      </pc:sldChg>
      <pc:sldChg chg="modSp">
        <pc:chgData name="Tim Ultee" userId="cec370205833c190" providerId="LiveId" clId="{052E93D9-98D1-43E7-A3D1-B341D94FB9F8}" dt="2018-12-13T13:04:57.976" v="818" actId="20577"/>
        <pc:sldMkLst>
          <pc:docMk/>
          <pc:sldMk cId="1241793355" sldId="276"/>
        </pc:sldMkLst>
        <pc:spChg chg="mod">
          <ac:chgData name="Tim Ultee" userId="cec370205833c190" providerId="LiveId" clId="{052E93D9-98D1-43E7-A3D1-B341D94FB9F8}" dt="2018-12-13T13:04:57.976" v="818" actId="20577"/>
          <ac:spMkLst>
            <pc:docMk/>
            <pc:sldMk cId="1241793355" sldId="276"/>
            <ac:spMk id="3" creationId="{093A5A02-96B9-4D70-837E-B6965715E73B}"/>
          </ac:spMkLst>
        </pc:spChg>
      </pc:sldChg>
    </pc:docChg>
  </pc:docChgLst>
  <pc:docChgLst>
    <pc:chgData name="Tim Ultee" userId="cec370205833c190" providerId="LiveId" clId="{D9BD053D-C73A-47E3-9D12-B45242C039F3}"/>
    <pc:docChg chg="undo custSel addSld modSld">
      <pc:chgData name="Tim Ultee" userId="cec370205833c190" providerId="LiveId" clId="{D9BD053D-C73A-47E3-9D12-B45242C039F3}" dt="2018-12-13T15:40:15.065" v="745" actId="20577"/>
      <pc:docMkLst>
        <pc:docMk/>
      </pc:docMkLst>
      <pc:sldChg chg="modSp">
        <pc:chgData name="Tim Ultee" userId="cec370205833c190" providerId="LiveId" clId="{D9BD053D-C73A-47E3-9D12-B45242C039F3}" dt="2018-12-13T15:33:50.536" v="547" actId="20577"/>
        <pc:sldMkLst>
          <pc:docMk/>
          <pc:sldMk cId="1252929838" sldId="256"/>
        </pc:sldMkLst>
        <pc:spChg chg="mod">
          <ac:chgData name="Tim Ultee" userId="cec370205833c190" providerId="LiveId" clId="{D9BD053D-C73A-47E3-9D12-B45242C039F3}" dt="2018-12-13T15:33:50.536" v="547" actId="20577"/>
          <ac:spMkLst>
            <pc:docMk/>
            <pc:sldMk cId="1252929838" sldId="256"/>
            <ac:spMk id="3" creationId="{78B95469-CB44-478A-A7B5-16AD0B2DAE4F}"/>
          </ac:spMkLst>
        </pc:spChg>
      </pc:sldChg>
      <pc:sldChg chg="modSp">
        <pc:chgData name="Tim Ultee" userId="cec370205833c190" providerId="LiveId" clId="{D9BD053D-C73A-47E3-9D12-B45242C039F3}" dt="2018-12-13T15:40:15.065" v="745" actId="20577"/>
        <pc:sldMkLst>
          <pc:docMk/>
          <pc:sldMk cId="1288523311" sldId="257"/>
        </pc:sldMkLst>
        <pc:spChg chg="mod">
          <ac:chgData name="Tim Ultee" userId="cec370205833c190" providerId="LiveId" clId="{D9BD053D-C73A-47E3-9D12-B45242C039F3}" dt="2018-12-13T15:40:15.065" v="745" actId="20577"/>
          <ac:spMkLst>
            <pc:docMk/>
            <pc:sldMk cId="1288523311" sldId="257"/>
            <ac:spMk id="3" creationId="{AB8B764B-5DA0-4396-AA4B-CE82188A0179}"/>
          </ac:spMkLst>
        </pc:spChg>
      </pc:sldChg>
      <pc:sldChg chg="modSp">
        <pc:chgData name="Tim Ultee" userId="cec370205833c190" providerId="LiveId" clId="{D9BD053D-C73A-47E3-9D12-B45242C039F3}" dt="2018-12-13T15:35:09.757" v="598" actId="20577"/>
        <pc:sldMkLst>
          <pc:docMk/>
          <pc:sldMk cId="3799979550" sldId="258"/>
        </pc:sldMkLst>
        <pc:spChg chg="mod">
          <ac:chgData name="Tim Ultee" userId="cec370205833c190" providerId="LiveId" clId="{D9BD053D-C73A-47E3-9D12-B45242C039F3}" dt="2018-12-13T15:34:21.303" v="554" actId="1076"/>
          <ac:spMkLst>
            <pc:docMk/>
            <pc:sldMk cId="3799979550" sldId="258"/>
            <ac:spMk id="2" creationId="{F9DF3CB9-7FFD-49B2-B5BE-D5E6B4B4694A}"/>
          </ac:spMkLst>
        </pc:spChg>
        <pc:spChg chg="mod">
          <ac:chgData name="Tim Ultee" userId="cec370205833c190" providerId="LiveId" clId="{D9BD053D-C73A-47E3-9D12-B45242C039F3}" dt="2018-12-13T15:35:09.757" v="598" actId="20577"/>
          <ac:spMkLst>
            <pc:docMk/>
            <pc:sldMk cId="3799979550" sldId="258"/>
            <ac:spMk id="4" creationId="{73F592CB-3469-4B1F-ADA3-379EC31134F8}"/>
          </ac:spMkLst>
        </pc:spChg>
      </pc:sldChg>
      <pc:sldChg chg="modSp">
        <pc:chgData name="Tim Ultee" userId="cec370205833c190" providerId="LiveId" clId="{D9BD053D-C73A-47E3-9D12-B45242C039F3}" dt="2018-12-13T15:39:06.433" v="711" actId="20577"/>
        <pc:sldMkLst>
          <pc:docMk/>
          <pc:sldMk cId="199667199" sldId="262"/>
        </pc:sldMkLst>
        <pc:spChg chg="mod">
          <ac:chgData name="Tim Ultee" userId="cec370205833c190" providerId="LiveId" clId="{D9BD053D-C73A-47E3-9D12-B45242C039F3}" dt="2018-12-13T15:39:06.433" v="711" actId="20577"/>
          <ac:spMkLst>
            <pc:docMk/>
            <pc:sldMk cId="199667199" sldId="262"/>
            <ac:spMk id="3" creationId="{DD47D617-A037-40C5-8C3F-B46F3526B4E0}"/>
          </ac:spMkLst>
        </pc:spChg>
      </pc:sldChg>
      <pc:sldChg chg="modSp">
        <pc:chgData name="Tim Ultee" userId="cec370205833c190" providerId="LiveId" clId="{D9BD053D-C73A-47E3-9D12-B45242C039F3}" dt="2018-12-13T15:37:45.098" v="642" actId="255"/>
        <pc:sldMkLst>
          <pc:docMk/>
          <pc:sldMk cId="1568413886" sldId="266"/>
        </pc:sldMkLst>
        <pc:spChg chg="mod">
          <ac:chgData name="Tim Ultee" userId="cec370205833c190" providerId="LiveId" clId="{D9BD053D-C73A-47E3-9D12-B45242C039F3}" dt="2018-12-13T15:37:32.609" v="639" actId="14100"/>
          <ac:spMkLst>
            <pc:docMk/>
            <pc:sldMk cId="1568413886" sldId="266"/>
            <ac:spMk id="2" creationId="{4502577B-1448-4E1F-81B3-FED906AA21FF}"/>
          </ac:spMkLst>
        </pc:spChg>
        <pc:spChg chg="mod">
          <ac:chgData name="Tim Ultee" userId="cec370205833c190" providerId="LiveId" clId="{D9BD053D-C73A-47E3-9D12-B45242C039F3}" dt="2018-12-13T15:37:45.098" v="642" actId="255"/>
          <ac:spMkLst>
            <pc:docMk/>
            <pc:sldMk cId="1568413886" sldId="266"/>
            <ac:spMk id="4" creationId="{6FF2B670-96B1-4798-BE5B-4F4D0F2639E9}"/>
          </ac:spMkLst>
        </pc:spChg>
      </pc:sldChg>
      <pc:sldChg chg="modSp">
        <pc:chgData name="Tim Ultee" userId="cec370205833c190" providerId="LiveId" clId="{D9BD053D-C73A-47E3-9D12-B45242C039F3}" dt="2018-12-13T15:38:34.630" v="686" actId="20577"/>
        <pc:sldMkLst>
          <pc:docMk/>
          <pc:sldMk cId="4248471521" sldId="274"/>
        </pc:sldMkLst>
        <pc:spChg chg="mod">
          <ac:chgData name="Tim Ultee" userId="cec370205833c190" providerId="LiveId" clId="{D9BD053D-C73A-47E3-9D12-B45242C039F3}" dt="2018-12-13T15:38:34.630" v="686" actId="20577"/>
          <ac:spMkLst>
            <pc:docMk/>
            <pc:sldMk cId="4248471521" sldId="274"/>
            <ac:spMk id="3" creationId="{99A405F2-4628-4D76-B8E1-399AC5A4F9CA}"/>
          </ac:spMkLst>
        </pc:spChg>
      </pc:sldChg>
      <pc:sldChg chg="modSp">
        <pc:chgData name="Tim Ultee" userId="cec370205833c190" providerId="LiveId" clId="{D9BD053D-C73A-47E3-9D12-B45242C039F3}" dt="2018-12-12T23:01:39.433" v="38" actId="255"/>
        <pc:sldMkLst>
          <pc:docMk/>
          <pc:sldMk cId="3936327447" sldId="275"/>
        </pc:sldMkLst>
        <pc:spChg chg="mod">
          <ac:chgData name="Tim Ultee" userId="cec370205833c190" providerId="LiveId" clId="{D9BD053D-C73A-47E3-9D12-B45242C039F3}" dt="2018-12-12T23:01:18.715" v="35" actId="6549"/>
          <ac:spMkLst>
            <pc:docMk/>
            <pc:sldMk cId="3936327447" sldId="275"/>
            <ac:spMk id="2" creationId="{3FB3A43D-C272-45AA-AD94-12A0753F308D}"/>
          </ac:spMkLst>
        </pc:spChg>
        <pc:spChg chg="mod">
          <ac:chgData name="Tim Ultee" userId="cec370205833c190" providerId="LiveId" clId="{D9BD053D-C73A-47E3-9D12-B45242C039F3}" dt="2018-12-12T23:01:39.433" v="38" actId="255"/>
          <ac:spMkLst>
            <pc:docMk/>
            <pc:sldMk cId="3936327447" sldId="275"/>
            <ac:spMk id="4" creationId="{6CA82E3A-8D31-406C-BCB3-B8F1952E61B4}"/>
          </ac:spMkLst>
        </pc:spChg>
      </pc:sldChg>
      <pc:sldChg chg="modSp add">
        <pc:chgData name="Tim Ultee" userId="cec370205833c190" providerId="LiveId" clId="{D9BD053D-C73A-47E3-9D12-B45242C039F3}" dt="2018-12-13T15:36:24.354" v="632" actId="20577"/>
        <pc:sldMkLst>
          <pc:docMk/>
          <pc:sldMk cId="1241793355" sldId="276"/>
        </pc:sldMkLst>
        <pc:spChg chg="mod">
          <ac:chgData name="Tim Ultee" userId="cec370205833c190" providerId="LiveId" clId="{D9BD053D-C73A-47E3-9D12-B45242C039F3}" dt="2018-12-12T23:10:52.636" v="106" actId="20577"/>
          <ac:spMkLst>
            <pc:docMk/>
            <pc:sldMk cId="1241793355" sldId="276"/>
            <ac:spMk id="2" creationId="{31C68591-5F2C-42CB-B135-CDE50ED3FA52}"/>
          </ac:spMkLst>
        </pc:spChg>
        <pc:spChg chg="mod">
          <ac:chgData name="Tim Ultee" userId="cec370205833c190" providerId="LiveId" clId="{D9BD053D-C73A-47E3-9D12-B45242C039F3}" dt="2018-12-13T15:36:24.354" v="632" actId="20577"/>
          <ac:spMkLst>
            <pc:docMk/>
            <pc:sldMk cId="1241793355" sldId="276"/>
            <ac:spMk id="3" creationId="{093A5A02-96B9-4D70-837E-B6965715E7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13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64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0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7143-11E0-4522-A6D2-42B83192767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5852DE-C131-4B90-A5EC-BE837671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CA57-0DB7-4235-9FBF-132022ADD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n-US" dirty="0"/>
              <a:t>Searching for Refugees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95469-CB44-478A-A7B5-16AD0B2DA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en-US" dirty="0"/>
              <a:t>Correlating Online Search Results with Factors Influencing Public Support for Refugees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FB4380-7C9A-4DC4-BAFB-974ABE50B565}"/>
              </a:ext>
            </a:extLst>
          </p:cNvPr>
          <p:cNvSpPr txBox="1">
            <a:spLocks/>
          </p:cNvSpPr>
          <p:nvPr/>
        </p:nvSpPr>
        <p:spPr>
          <a:xfrm>
            <a:off x="7347285" y="5148686"/>
            <a:ext cx="1926718" cy="548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Tim Ultee</a:t>
            </a:r>
          </a:p>
        </p:txBody>
      </p:sp>
    </p:spTree>
    <p:extLst>
      <p:ext uri="{BB962C8B-B14F-4D97-AF65-F5344CB8AC3E}">
        <p14:creationId xmlns:p14="http://schemas.microsoft.com/office/powerpoint/2010/main" val="125292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A505-57FC-460D-9AFB-B80B9508E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38152-134D-4409-BBB5-24CD5744B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from here to there</a:t>
            </a:r>
          </a:p>
        </p:txBody>
      </p:sp>
    </p:spTree>
    <p:extLst>
      <p:ext uri="{BB962C8B-B14F-4D97-AF65-F5344CB8AC3E}">
        <p14:creationId xmlns:p14="http://schemas.microsoft.com/office/powerpoint/2010/main" val="128217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A829-2B54-4C7E-93C0-E75B8F7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Trends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A462-1A39-454E-BE4B-7B131745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878916" cy="3880772"/>
          </a:xfrm>
        </p:spPr>
        <p:txBody>
          <a:bodyPr/>
          <a:lstStyle/>
          <a:p>
            <a:r>
              <a:rPr lang="en-US" dirty="0"/>
              <a:t>Since gaining access to the API, the first task will be learning to use the system (python based).</a:t>
            </a:r>
          </a:p>
          <a:p>
            <a:r>
              <a:rPr lang="en-US" dirty="0"/>
              <a:t>Planned search terms (text inclusive)</a:t>
            </a:r>
          </a:p>
          <a:p>
            <a:pPr lvl="1"/>
            <a:r>
              <a:rPr lang="en-US" dirty="0"/>
              <a:t>“Help refugee”</a:t>
            </a:r>
          </a:p>
          <a:p>
            <a:pPr lvl="1"/>
            <a:r>
              <a:rPr lang="en-US" dirty="0"/>
              <a:t>“Donate refugee”</a:t>
            </a:r>
          </a:p>
          <a:p>
            <a:pPr lvl="1"/>
            <a:r>
              <a:rPr lang="en-US" dirty="0"/>
              <a:t>“International Rescue Committee”/”IRC”</a:t>
            </a:r>
          </a:p>
          <a:p>
            <a:pPr lvl="1"/>
            <a:r>
              <a:rPr lang="en-US" dirty="0"/>
              <a:t>“United Nations High Commissioner for Refugees”/”UNHCR”</a:t>
            </a:r>
          </a:p>
          <a:p>
            <a:r>
              <a:rPr lang="en-US" dirty="0"/>
              <a:t>Geographies are limited to states, “metro areas”, or cities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082A4B-0CF2-45CF-88F8-F70A9F845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0" y="2498137"/>
            <a:ext cx="4184650" cy="2429464"/>
          </a:xfrm>
        </p:spPr>
      </p:pic>
    </p:spTree>
    <p:extLst>
      <p:ext uri="{BB962C8B-B14F-4D97-AF65-F5344CB8AC3E}">
        <p14:creationId xmlns:p14="http://schemas.microsoft.com/office/powerpoint/2010/main" val="47067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577B-1448-4E1F-81B3-FED906AA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8604"/>
            <a:ext cx="3986106" cy="706116"/>
          </a:xfrm>
        </p:spPr>
        <p:txBody>
          <a:bodyPr>
            <a:normAutofit/>
          </a:bodyPr>
          <a:lstStyle/>
          <a:p>
            <a:r>
              <a:rPr lang="en-US" sz="2400" dirty="0"/>
              <a:t>Refugee Resettlement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984CE1-F3E0-4250-B7EC-01C08C1D5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244767"/>
            <a:ext cx="4513262" cy="40668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2B670-96B1-4798-BE5B-4F4D0F263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377441"/>
            <a:ext cx="3854528" cy="29840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Office of Refugee Resettlement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600" dirty="0"/>
              <a:t>The refugee resettlement analysis will have to be limited to the state level due to the lack of more precise data.</a:t>
            </a:r>
          </a:p>
        </p:txBody>
      </p:sp>
    </p:spTree>
    <p:extLst>
      <p:ext uri="{BB962C8B-B14F-4D97-AF65-F5344CB8AC3E}">
        <p14:creationId xmlns:p14="http://schemas.microsoft.com/office/powerpoint/2010/main" val="156841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42AD-BA2E-4708-B730-8757DFA5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E810-0496-494F-8076-54C331CBD8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American Fact Finder – US Census Bureau. American Community Survey datasets are available at the county level.</a:t>
            </a:r>
          </a:p>
          <a:p>
            <a:pPr lvl="1"/>
            <a:r>
              <a:rPr lang="en-US" dirty="0"/>
              <a:t>Household Income</a:t>
            </a:r>
          </a:p>
          <a:p>
            <a:pPr lvl="1"/>
            <a:r>
              <a:rPr lang="en-US" dirty="0"/>
              <a:t>Ethnicity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91C6D-A5B4-4D5A-AC08-9623461AE5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Bureau of Justice Statistics</a:t>
            </a:r>
          </a:p>
          <a:p>
            <a:pPr lvl="1"/>
            <a:r>
              <a:rPr lang="en-US" dirty="0"/>
              <a:t>Crime victimization</a:t>
            </a:r>
          </a:p>
          <a:p>
            <a:r>
              <a:rPr lang="en-US" sz="2000" dirty="0"/>
              <a:t>Google Trends API</a:t>
            </a:r>
          </a:p>
          <a:p>
            <a:pPr lvl="1"/>
            <a:r>
              <a:rPr lang="en-US" dirty="0"/>
              <a:t>Searches related to “Stop Refugees”</a:t>
            </a:r>
          </a:p>
          <a:p>
            <a:r>
              <a:rPr lang="en-US" sz="2000" dirty="0"/>
              <a:t>Still searching for reliable political affiliation/leaning dataset.</a:t>
            </a:r>
          </a:p>
          <a:p>
            <a:pPr lvl="1"/>
            <a:r>
              <a:rPr lang="en-US" dirty="0"/>
              <a:t>If none is available, can revert to congressional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407028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737347-26B9-4757-995C-20B5535A98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t="1" r="23076" b="-50"/>
          <a:stretch/>
        </p:blipFill>
        <p:spPr>
          <a:xfrm>
            <a:off x="426084" y="1245393"/>
            <a:ext cx="4379344" cy="43672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13B41-0ED1-419A-BABA-C594821C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538" y="781051"/>
            <a:ext cx="4379344" cy="723900"/>
          </a:xfrm>
        </p:spPr>
        <p:txBody>
          <a:bodyPr/>
          <a:lstStyle/>
          <a:p>
            <a:r>
              <a:rPr lang="en-US" dirty="0"/>
              <a:t>Geographic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05F2-4628-4D76-B8E1-399AC5A4F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538" y="1619250"/>
            <a:ext cx="4379344" cy="4740910"/>
          </a:xfrm>
        </p:spPr>
        <p:txBody>
          <a:bodyPr>
            <a:normAutofit/>
          </a:bodyPr>
          <a:lstStyle/>
          <a:p>
            <a:r>
              <a:rPr lang="en-US" dirty="0"/>
              <a:t>Work will be done using ArcGIS Pro</a:t>
            </a:r>
          </a:p>
          <a:p>
            <a:r>
              <a:rPr lang="en-US" dirty="0"/>
              <a:t>Normalizing datasets</a:t>
            </a:r>
          </a:p>
          <a:p>
            <a:pPr lvl="1"/>
            <a:r>
              <a:rPr lang="en-US" dirty="0"/>
              <a:t>State-level refugee resettlement and search datasets</a:t>
            </a:r>
          </a:p>
          <a:p>
            <a:pPr lvl="1"/>
            <a:r>
              <a:rPr lang="en-US" dirty="0"/>
              <a:t>Demographic &amp; political datasets will need to be resampled to match Google Trends API metro-areas.</a:t>
            </a:r>
          </a:p>
          <a:p>
            <a:r>
              <a:rPr lang="en-US" dirty="0"/>
              <a:t>Analyze for correlations</a:t>
            </a:r>
          </a:p>
          <a:p>
            <a:pPr lvl="1"/>
            <a:r>
              <a:rPr lang="en-US" dirty="0"/>
              <a:t>Plan to use Spatial Statistics regression tools.</a:t>
            </a:r>
          </a:p>
          <a:p>
            <a:pPr lvl="1"/>
            <a:r>
              <a:rPr lang="en-US" dirty="0"/>
              <a:t>Also plan to check if there is any spatial correlation between variables.</a:t>
            </a:r>
          </a:p>
          <a:p>
            <a:pPr lvl="1"/>
            <a:r>
              <a:rPr lang="en-US" dirty="0"/>
              <a:t>May also use R if Pro isn’t sufficient.</a:t>
            </a:r>
          </a:p>
        </p:txBody>
      </p:sp>
    </p:spTree>
    <p:extLst>
      <p:ext uri="{BB962C8B-B14F-4D97-AF65-F5344CB8AC3E}">
        <p14:creationId xmlns:p14="http://schemas.microsoft.com/office/powerpoint/2010/main" val="424847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4A45-D79E-4B7E-87AF-D763BE69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117" y="204259"/>
            <a:ext cx="7766936" cy="1253066"/>
          </a:xfrm>
        </p:spPr>
        <p:txBody>
          <a:bodyPr/>
          <a:lstStyle/>
          <a:p>
            <a:pPr algn="l"/>
            <a:r>
              <a:rPr lang="en-US" dirty="0"/>
              <a:t>Expected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7D617-A037-40C5-8C3F-B46F3526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117" y="1457325"/>
            <a:ext cx="7766936" cy="4733925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Little to no correlation between refugee resettlement populations and the prevalence of pro-refugee search results.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I expect that the number of resettled refugees will be too few relative to the total population of study areas to have a significant impact on public opinions.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Datasets expected to show correlation with search results: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Political party affiliation/identification – Positive for left-leaning areas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Ethnic Diversity – Positive (though negative counterweight is possible among Whites)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Education – Positive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Unknown datasets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Household income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“Stop refugees” searches</a:t>
            </a:r>
          </a:p>
        </p:txBody>
      </p:sp>
    </p:spTree>
    <p:extLst>
      <p:ext uri="{BB962C8B-B14F-4D97-AF65-F5344CB8AC3E}">
        <p14:creationId xmlns:p14="http://schemas.microsoft.com/office/powerpoint/2010/main" val="19966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A43D-C272-45AA-AD94-12A0753F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498604"/>
            <a:ext cx="3980391" cy="634996"/>
          </a:xfrm>
        </p:spPr>
        <p:txBody>
          <a:bodyPr>
            <a:normAutofit/>
          </a:bodyPr>
          <a:lstStyle/>
          <a:p>
            <a:r>
              <a:rPr lang="en-US" sz="3200" dirty="0"/>
              <a:t>Remaining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8BEEEA-692F-4B3E-B0DA-DA718873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32" y="1549931"/>
            <a:ext cx="3811587" cy="38115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82E3A-8D31-406C-BCB3-B8F1952E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228851"/>
            <a:ext cx="3854528" cy="31326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Time Lapse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is the value of a snapshot comparison versus analyzing the change over time between variables?</a:t>
            </a:r>
          </a:p>
        </p:txBody>
      </p:sp>
    </p:spTree>
    <p:extLst>
      <p:ext uri="{BB962C8B-B14F-4D97-AF65-F5344CB8AC3E}">
        <p14:creationId xmlns:p14="http://schemas.microsoft.com/office/powerpoint/2010/main" val="393632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4869-24F7-4300-B3F3-A2C90B79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F960-C1E9-4DF9-B3FF-E0C5BE91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December 2018</a:t>
            </a:r>
          </a:p>
          <a:p>
            <a:pPr lvl="1"/>
            <a:r>
              <a:rPr lang="en-US" dirty="0"/>
              <a:t>Incorporate presentation feedback into workplan.</a:t>
            </a:r>
          </a:p>
          <a:p>
            <a:r>
              <a:rPr lang="en-US" dirty="0"/>
              <a:t>January – February 2019</a:t>
            </a:r>
          </a:p>
          <a:p>
            <a:pPr lvl="1"/>
            <a:r>
              <a:rPr lang="en-US" dirty="0"/>
              <a:t>Download Google Trends API datasets</a:t>
            </a:r>
          </a:p>
          <a:p>
            <a:pPr lvl="1"/>
            <a:r>
              <a:rPr lang="en-US" dirty="0"/>
              <a:t>Finish collecting and cleaning comparative datasets for analysis.</a:t>
            </a:r>
          </a:p>
          <a:p>
            <a:r>
              <a:rPr lang="en-US" dirty="0"/>
              <a:t>March – April 2019</a:t>
            </a:r>
          </a:p>
          <a:p>
            <a:pPr lvl="1"/>
            <a:r>
              <a:rPr lang="en-US" dirty="0"/>
              <a:t>Regression analysis of datasets to determine spatial correlation.</a:t>
            </a:r>
          </a:p>
          <a:p>
            <a:r>
              <a:rPr lang="en-US" dirty="0"/>
              <a:t>May - June 2019</a:t>
            </a:r>
          </a:p>
          <a:p>
            <a:pPr lvl="1"/>
            <a:r>
              <a:rPr lang="en-US" dirty="0"/>
              <a:t>Develop Presentation and report.</a:t>
            </a:r>
          </a:p>
          <a:p>
            <a:r>
              <a:rPr lang="en-US" dirty="0"/>
              <a:t>July 2019</a:t>
            </a:r>
          </a:p>
          <a:p>
            <a:pPr lvl="1"/>
            <a:r>
              <a:rPr lang="en-US" dirty="0"/>
              <a:t>Present at the Esri User Conference in San Diego, CA.</a:t>
            </a:r>
          </a:p>
        </p:txBody>
      </p:sp>
    </p:spTree>
    <p:extLst>
      <p:ext uri="{BB962C8B-B14F-4D97-AF65-F5344CB8AC3E}">
        <p14:creationId xmlns:p14="http://schemas.microsoft.com/office/powerpoint/2010/main" val="335736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3553-F462-45E6-8170-B5082A758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 &amp;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9F9A5-6C85-426D-9948-D5A59DE12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52A0-5CFB-4154-A429-BEC93F92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764B-5DA0-4396-AA4B-CE82188A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9937"/>
            <a:ext cx="8596668" cy="454142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pPr lvl="1"/>
            <a:r>
              <a:rPr lang="en-US" dirty="0"/>
              <a:t>The refugee crisis</a:t>
            </a:r>
          </a:p>
          <a:p>
            <a:pPr lvl="1"/>
            <a:r>
              <a:rPr lang="en-US" dirty="0"/>
              <a:t>Project Origin</a:t>
            </a:r>
          </a:p>
          <a:p>
            <a:r>
              <a:rPr lang="en-US" sz="2000" dirty="0"/>
              <a:t>Research</a:t>
            </a:r>
          </a:p>
          <a:p>
            <a:pPr lvl="1"/>
            <a:r>
              <a:rPr lang="en-US" dirty="0"/>
              <a:t>Existing Research</a:t>
            </a:r>
          </a:p>
          <a:p>
            <a:pPr lvl="1"/>
            <a:r>
              <a:rPr lang="en-US" dirty="0"/>
              <a:t>My Project’s Contribution</a:t>
            </a:r>
          </a:p>
          <a:p>
            <a:r>
              <a:rPr lang="en-US" sz="2000" dirty="0"/>
              <a:t>Project Goals</a:t>
            </a:r>
          </a:p>
          <a:p>
            <a:r>
              <a:rPr lang="en-US" sz="2000" dirty="0"/>
              <a:t>Methodology</a:t>
            </a:r>
          </a:p>
          <a:p>
            <a:r>
              <a:rPr lang="en-US" sz="2000" dirty="0"/>
              <a:t>Expected Results</a:t>
            </a:r>
          </a:p>
          <a:p>
            <a:r>
              <a:rPr lang="en-US" sz="2000" dirty="0"/>
              <a:t>Timeline</a:t>
            </a:r>
          </a:p>
          <a:p>
            <a:r>
              <a:rPr lang="en-US" sz="2000" dirty="0"/>
              <a:t>Questions &amp; Feedback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2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3CB9-7FFD-49B2-B5BE-D5E6B4B4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3872096"/>
            <a:ext cx="500634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Global Refugee Crisis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FEB2595-CC1A-458D-BFF1-760C0CCB11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r="11771"/>
          <a:stretch/>
        </p:blipFill>
        <p:spPr>
          <a:xfrm>
            <a:off x="0" y="0"/>
            <a:ext cx="6638926" cy="33832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592CB-3469-4B1F-ADA3-379EC3113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205" y="4438834"/>
            <a:ext cx="4644249" cy="1697806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Over the last 4 years the world has experienced an unprecedented increase in the number of refugees and displaced people, the likes of which haven’t been seen since the Second World War.</a:t>
            </a:r>
          </a:p>
          <a:p>
            <a:pPr algn="ctr"/>
            <a:r>
              <a:rPr lang="en-US" dirty="0"/>
              <a:t>-</a:t>
            </a:r>
            <a:r>
              <a:rPr lang="en-US" i="1" dirty="0"/>
              <a:t>Rescue</a:t>
            </a:r>
            <a:r>
              <a:rPr lang="en-US" dirty="0"/>
              <a:t>,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096A-66E5-4F16-A01C-C17FFBA88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8"/>
          <a:stretch/>
        </p:blipFill>
        <p:spPr>
          <a:xfrm>
            <a:off x="5969335" y="3383280"/>
            <a:ext cx="621203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7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B679-5D5D-4CED-81CF-82098283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Refugee Crisis At a Glance (UNHCR, 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811119-2683-41A3-9087-E99FE9B8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14" y="1143000"/>
            <a:ext cx="6156321" cy="5508626"/>
          </a:xfrm>
        </p:spPr>
      </p:pic>
    </p:spTree>
    <p:extLst>
      <p:ext uri="{BB962C8B-B14F-4D97-AF65-F5344CB8AC3E}">
        <p14:creationId xmlns:p14="http://schemas.microsoft.com/office/powerpoint/2010/main" val="250257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D7C2-E010-48E7-A6B1-12B22BB6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400" dirty="0"/>
            </a:br>
            <a:r>
              <a:rPr lang="en-US" sz="3200" i="1" dirty="0"/>
              <a:t>“The biggest obstacle we face in the refugee crisis is not the scale of the problem but the sapping, nagging fear that we can’t make a dent.”</a:t>
            </a:r>
            <a:br>
              <a:rPr lang="en-US" sz="2400" i="1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51380-1D63-499D-842A-D30BD74A8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Miliband, President of the International Rescue Committee (IRC).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E4F46-1700-4C33-B769-AF919E78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191000"/>
            <a:ext cx="8596668" cy="2190750"/>
          </a:xfrm>
        </p:spPr>
        <p:txBody>
          <a:bodyPr/>
          <a:lstStyle/>
          <a:p>
            <a:r>
              <a:rPr lang="en-US" dirty="0"/>
              <a:t>Like many of today’s greatest challenges, I believe the refugee crisis is much more a political than a technical problem. That is to say, it is the lack of political will rather than scarce resources that is preventing us from caring for the world’s refugees.</a:t>
            </a:r>
          </a:p>
        </p:txBody>
      </p:sp>
    </p:spTree>
    <p:extLst>
      <p:ext uri="{BB962C8B-B14F-4D97-AF65-F5344CB8AC3E}">
        <p14:creationId xmlns:p14="http://schemas.microsoft.com/office/powerpoint/2010/main" val="130427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8591-5F2C-42CB-B135-CDE50ED3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Origin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5A02-96B9-4D70-837E-B6965715E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Study the factors potentially affecting public support for pro-refugee policies.</a:t>
            </a:r>
          </a:p>
          <a:p>
            <a:pPr lvl="1"/>
            <a:r>
              <a:rPr lang="en-US" sz="2000" dirty="0"/>
              <a:t>Understanding the factors affecting people’s drive to help refugees could be vital to NGOs, governments, and individuals hoping to increase public support for pro-refugee policies.</a:t>
            </a:r>
          </a:p>
          <a:p>
            <a:r>
              <a:rPr lang="en-US" sz="2600" dirty="0"/>
              <a:t>Plan is to analyze the geographic variation in the support for refugees against other datasets to search for correlations that may turn out to be causal.</a:t>
            </a:r>
          </a:p>
        </p:txBody>
      </p:sp>
    </p:spTree>
    <p:extLst>
      <p:ext uri="{BB962C8B-B14F-4D97-AF65-F5344CB8AC3E}">
        <p14:creationId xmlns:p14="http://schemas.microsoft.com/office/powerpoint/2010/main" val="124179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4760-8AB5-43FB-AD20-521E55E4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558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A0FA6-E4D6-4B72-A47E-0BCBBE7B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6" y="1275158"/>
            <a:ext cx="4185623" cy="576262"/>
          </a:xfrm>
        </p:spPr>
        <p:txBody>
          <a:bodyPr/>
          <a:lstStyle/>
          <a:p>
            <a:r>
              <a:rPr lang="en-US" dirty="0"/>
              <a:t>Effects of Refugees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906DA-A281-416E-A390-F873D4142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6" y="1851420"/>
            <a:ext cx="4185623" cy="4396980"/>
          </a:xfrm>
        </p:spPr>
        <p:txBody>
          <a:bodyPr>
            <a:normAutofit fontScale="92500"/>
          </a:bodyPr>
          <a:lstStyle/>
          <a:p>
            <a:r>
              <a:rPr lang="en-US" dirty="0"/>
              <a:t>Attitudes toward Asylum Seekers in Small Local Communities</a:t>
            </a:r>
          </a:p>
          <a:p>
            <a:pPr lvl="1"/>
            <a:r>
              <a:rPr lang="en-US" dirty="0" err="1"/>
              <a:t>Zorlu</a:t>
            </a:r>
            <a:r>
              <a:rPr lang="en-US" dirty="0"/>
              <a:t>, A.</a:t>
            </a:r>
          </a:p>
          <a:p>
            <a:pPr lvl="1"/>
            <a:r>
              <a:rPr lang="en-US" dirty="0"/>
              <a:t>Polling the effects of asylum centers in Dutch communities.</a:t>
            </a:r>
          </a:p>
          <a:p>
            <a:r>
              <a:rPr lang="en-US" dirty="0"/>
              <a:t>Contact Reduces Immigration-Related Fears for Leftist but Not for Rightist Voters</a:t>
            </a:r>
          </a:p>
          <a:p>
            <a:pPr lvl="1"/>
            <a:r>
              <a:rPr lang="en-US" dirty="0" err="1"/>
              <a:t>Homola</a:t>
            </a:r>
            <a:r>
              <a:rPr lang="en-US" dirty="0"/>
              <a:t>, J. &amp; </a:t>
            </a:r>
            <a:r>
              <a:rPr lang="en-US" dirty="0" err="1"/>
              <a:t>Tavits</a:t>
            </a:r>
            <a:r>
              <a:rPr lang="en-US" dirty="0"/>
              <a:t>, M.</a:t>
            </a:r>
          </a:p>
          <a:p>
            <a:pPr lvl="1"/>
            <a:r>
              <a:rPr lang="en-US" dirty="0"/>
              <a:t>Study of Contact Theory &amp; Motivated Reasoning on public opinion of refugees adjusted for political affiliations.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39025-AD64-40DB-957E-D1A7F7270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275158"/>
            <a:ext cx="4185618" cy="576262"/>
          </a:xfrm>
        </p:spPr>
        <p:txBody>
          <a:bodyPr/>
          <a:lstStyle/>
          <a:p>
            <a:r>
              <a:rPr lang="en-US" dirty="0"/>
              <a:t>Correlations with Opinions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CC50A-D864-4560-B55E-41327B965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1851420"/>
            <a:ext cx="4185617" cy="4396980"/>
          </a:xfrm>
        </p:spPr>
        <p:txBody>
          <a:bodyPr>
            <a:normAutofit fontScale="92500"/>
          </a:bodyPr>
          <a:lstStyle/>
          <a:p>
            <a:r>
              <a:rPr lang="en-US" dirty="0"/>
              <a:t>Explaining opposition to refugee resettlement: The role of NIMBYism and perceived threats</a:t>
            </a:r>
          </a:p>
          <a:p>
            <a:pPr lvl="1"/>
            <a:r>
              <a:rPr lang="en-US" dirty="0" err="1"/>
              <a:t>Ferwerda</a:t>
            </a:r>
            <a:r>
              <a:rPr lang="en-US" dirty="0"/>
              <a:t>, J., Flynn, D J. &amp; Horiuchi, Y.</a:t>
            </a:r>
          </a:p>
          <a:p>
            <a:pPr lvl="1"/>
            <a:r>
              <a:rPr lang="en-US" dirty="0"/>
              <a:t>Survey studying the effect of settlement location on public opinions towards refugees.</a:t>
            </a:r>
          </a:p>
          <a:p>
            <a:r>
              <a:rPr lang="en-US" dirty="0"/>
              <a:t>The Global Refugee Crisis: Empirical Evidence and Policy Implications for Improving Public Attitudes and Facilitating Refugee Resettlement</a:t>
            </a:r>
          </a:p>
          <a:p>
            <a:pPr lvl="1"/>
            <a:r>
              <a:rPr lang="fr-FR" dirty="0"/>
              <a:t>Esses, V., Hamilton, L. &amp; Gaucher, D.</a:t>
            </a:r>
          </a:p>
          <a:p>
            <a:pPr lvl="1"/>
            <a:r>
              <a:rPr lang="fr-FR" dirty="0" err="1"/>
              <a:t>Analysis</a:t>
            </a:r>
            <a:r>
              <a:rPr lang="fr-FR" dirty="0"/>
              <a:t> of </a:t>
            </a:r>
            <a:r>
              <a:rPr lang="fr-FR" dirty="0" err="1"/>
              <a:t>correlations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anti-</a:t>
            </a:r>
            <a:r>
              <a:rPr lang="fr-FR" dirty="0" err="1"/>
              <a:t>refugee</a:t>
            </a:r>
            <a:r>
              <a:rPr lang="fr-FR" dirty="0"/>
              <a:t> sentiments.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3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0E8B-09DB-46C2-A800-CBBE186A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493608"/>
            <a:ext cx="3854528" cy="114173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What does my project bring to the table?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488AB1-7D73-4CE3-8931-C2B0FE363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8" y="1635339"/>
            <a:ext cx="4513262" cy="32856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075DE-5FBF-41E2-8D1B-57626ACD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34" y="1704975"/>
            <a:ext cx="4513262" cy="48387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Focus on the positive and action-oriented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Most research focuses on general public opinion, with a stronger emphasis on negative sentiments.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Focusing on pro-refugee searches looks at the issue from a positive angle.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Potentially measures willingness to actively support refugees.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Online Search as an Indicator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The field is dominated by research using traditional opinion polling.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Online searches provide a window into the private motivations and opinions of the public.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Measures people’s private desire to help more than their potentially ego-driven desire to look like they’re helping (i.e. social media).</a:t>
            </a:r>
          </a:p>
        </p:txBody>
      </p:sp>
    </p:spTree>
    <p:extLst>
      <p:ext uri="{BB962C8B-B14F-4D97-AF65-F5344CB8AC3E}">
        <p14:creationId xmlns:p14="http://schemas.microsoft.com/office/powerpoint/2010/main" val="24404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DF1E-A3ED-4202-A57F-E0688EAA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F71D-24A6-4C43-8F39-67EED9D6C2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assess whether there is any correlation between the location of resettled refugees and the desire to help refugees as manifested through Google searches.</a:t>
            </a:r>
          </a:p>
          <a:p>
            <a:r>
              <a:rPr lang="en-US" dirty="0"/>
              <a:t>To search for correlation between Google searches supporting refugees and other geographic datasets</a:t>
            </a:r>
          </a:p>
          <a:p>
            <a:pPr lvl="1"/>
            <a:r>
              <a:rPr lang="en-US" dirty="0"/>
              <a:t>household income, party affiliation, demographics, crime, etc.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E914BB-843F-48C7-A940-2131AB54D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7785"/>
            <a:ext cx="4184650" cy="2787042"/>
          </a:xfrm>
        </p:spPr>
      </p:pic>
    </p:spTree>
    <p:extLst>
      <p:ext uri="{BB962C8B-B14F-4D97-AF65-F5344CB8AC3E}">
        <p14:creationId xmlns:p14="http://schemas.microsoft.com/office/powerpoint/2010/main" val="15637911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13208</TotalTime>
  <Words>938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Searching for Refugees</vt:lpstr>
      <vt:lpstr>Overview</vt:lpstr>
      <vt:lpstr>The Global Refugee Crisis</vt:lpstr>
      <vt:lpstr>Refugee Crisis At a Glance (UNHCR, 2018)</vt:lpstr>
      <vt:lpstr> “The biggest obstacle we face in the refugee crisis is not the scale of the problem but the sapping, nagging fear that we can’t make a dent.” </vt:lpstr>
      <vt:lpstr>Project Origin Story</vt:lpstr>
      <vt:lpstr>Research</vt:lpstr>
      <vt:lpstr>What does my project bring to the table?</vt:lpstr>
      <vt:lpstr>Project Goals</vt:lpstr>
      <vt:lpstr>Methodology</vt:lpstr>
      <vt:lpstr>Google Trends API</vt:lpstr>
      <vt:lpstr>Refugee Resettlement Data</vt:lpstr>
      <vt:lpstr>Comparative Datasets</vt:lpstr>
      <vt:lpstr>Geographic Analysis</vt:lpstr>
      <vt:lpstr>Expected Results</vt:lpstr>
      <vt:lpstr>Remaining Question</vt:lpstr>
      <vt:lpstr>Timeline</vt:lpstr>
      <vt:lpstr>Questions &amp;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Refugees</dc:title>
  <dc:creator>Tim Ultee</dc:creator>
  <cp:lastModifiedBy>Tim Ultee</cp:lastModifiedBy>
  <cp:revision>51</cp:revision>
  <dcterms:created xsi:type="dcterms:W3CDTF">2018-11-25T19:58:25Z</dcterms:created>
  <dcterms:modified xsi:type="dcterms:W3CDTF">2018-12-13T16:27:10Z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ae2783-b6e8-45ab-9e71-54c07b2dade0_Owner">
    <vt:lpwstr>Tim.Ultee@parsons.com</vt:lpwstr>
  </property>
  <property fmtid="{D5CDD505-2E9C-101B-9397-08002B2CF9AE}" pid="3" name="Sensitivity">
    <vt:lpwstr>Public</vt:lpwstr>
  </property>
  <property fmtid="{D5CDD505-2E9C-101B-9397-08002B2CF9AE}" pid="4" name="MSIP_Label_79ae2783-b6e8-45ab-9e71-54c07b2dade0_Enabled">
    <vt:lpwstr>True</vt:lpwstr>
  </property>
  <property fmtid="{D5CDD505-2E9C-101B-9397-08002B2CF9AE}" pid="5" name="MSIP_Label_79ae2783-b6e8-45ab-9e71-54c07b2dade0_SiteId">
    <vt:lpwstr>8d088ff8-7e52-4d0f-8187-dcd9ca37815a</vt:lpwstr>
  </property>
  <property fmtid="{D5CDD505-2E9C-101B-9397-08002B2CF9AE}" pid="6" name="MSIP_Label_79ae2783-b6e8-45ab-9e71-54c07b2dade0_SetDate">
    <vt:lpwstr>2018-12-12T16:27:08.2235522Z</vt:lpwstr>
  </property>
  <property fmtid="{D5CDD505-2E9C-101B-9397-08002B2CF9AE}" pid="7" name="MSIP_Label_79ae2783-b6e8-45ab-9e71-54c07b2dade0_Application">
    <vt:lpwstr>Microsoft Azure Information Protection</vt:lpwstr>
  </property>
  <property fmtid="{D5CDD505-2E9C-101B-9397-08002B2CF9AE}" pid="8" name="MSIP_Label_79ae2783-b6e8-45ab-9e71-54c07b2dade0_Name">
    <vt:lpwstr>Public</vt:lpwstr>
  </property>
  <property fmtid="{D5CDD505-2E9C-101B-9397-08002B2CF9AE}" pid="9" name="MSIP_Label_79ae2783-b6e8-45ab-9e71-54c07b2dade0_Extended_MSFT_Method">
    <vt:lpwstr>Manual</vt:lpwstr>
  </property>
</Properties>
</file>