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9"/>
  </p:sldMasterIdLst>
  <p:notesMasterIdLst>
    <p:notesMasterId r:id="rId40"/>
  </p:notesMasterIdLst>
  <p:handoutMasterIdLst>
    <p:handoutMasterId r:id="rId41"/>
  </p:handoutMasterIdLst>
  <p:sldIdLst>
    <p:sldId id="256" r:id="rId20"/>
    <p:sldId id="262" r:id="rId21"/>
    <p:sldId id="275" r:id="rId22"/>
    <p:sldId id="276" r:id="rId23"/>
    <p:sldId id="277" r:id="rId24"/>
    <p:sldId id="278" r:id="rId25"/>
    <p:sldId id="271"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2" r:id="rId39"/>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05" autoAdjust="0"/>
    <p:restoredTop sz="74327" autoAdjust="0"/>
  </p:normalViewPr>
  <p:slideViewPr>
    <p:cSldViewPr>
      <p:cViewPr varScale="1">
        <p:scale>
          <a:sx n="34" d="100"/>
          <a:sy n="34" d="100"/>
        </p:scale>
        <p:origin x="1182" y="60"/>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5" d="100"/>
          <a:sy n="85" d="100"/>
        </p:scale>
        <p:origin x="-3186" y="-90"/>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commentAuthors" Target="commentAuthor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10" Type="http://schemas.openxmlformats.org/officeDocument/2006/relationships/customXml" Target="../customXml/item10.xml"/><Relationship Id="rId19" Type="http://schemas.openxmlformats.org/officeDocument/2006/relationships/slideMaster" Target="slideMasters/slideMaster1.xml"/><Relationship Id="rId31" Type="http://schemas.openxmlformats.org/officeDocument/2006/relationships/slide" Target="slides/slide12.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presProps" Target="presProps.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tableStyles" Target="tableStyles.xml"/><Relationship Id="rId20" Type="http://schemas.openxmlformats.org/officeDocument/2006/relationships/slide" Target="slides/slide1.xml"/><Relationship Id="rId41"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3-12-08T12:57:23.012" idx="2">
    <p:pos x="7110" y="3418"/>
    <p:text>in 2011 a plan was passed but was taken to court. Resulting in 2 districts being redrawn.</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3-12-08T12:57:23.012" idx="2">
    <p:pos x="7110" y="3418"/>
    <p:text>in 2011 a plan was passed but was taken to court. Resulting in 2 districts being redrawn.</p:text>
    <p:extLst>
      <p:ext uri="{C676402C-5697-4E1C-873F-D02D1690AC5C}">
        <p15:threadingInfo xmlns:p15="http://schemas.microsoft.com/office/powerpoint/2012/main" timeZoneBias="3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28FCA9C-FF92-4024-BDEC-A6D3B663DC09}" type="datetimeFigureOut">
              <a:rPr lang="en-US"/>
              <a:t>12/17/2013</a:t>
            </a:fld>
            <a:endParaRPr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446DCAE-1661-43FF-8A44-43DAFDC1FD90}" type="slidenum">
              <a:rPr/>
              <a:t>‹#›</a:t>
            </a:fld>
            <a:endParaRPr dirty="0"/>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72AB877-E7B1-4681-847E-D0918612832B}" type="datetimeFigureOut">
              <a:rPr lang="en-US"/>
              <a:t>12/17/2013</a:t>
            </a:fld>
            <a:endParaRPr dirty="0"/>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9C971FF-EF28-4195-A575-329446EFAA55}" type="slidenum">
              <a:rPr/>
              <a:t>‹#›</a:t>
            </a:fld>
            <a:endParaRPr dirty="0"/>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dirty="0"/>
              <a:t>I choose this topic because this is a question I get all the time, from friends, relatives, co-workers and customers. It is important for me to understand what our state and other states are doing in regards to redistricting. </a:t>
            </a:r>
          </a:p>
        </p:txBody>
      </p:sp>
      <p:sp>
        <p:nvSpPr>
          <p:cNvPr id="4" name="Slide Number Placeholder 3"/>
          <p:cNvSpPr>
            <a:spLocks noGrp="1"/>
          </p:cNvSpPr>
          <p:nvPr>
            <p:ph type="sldNum" sz="quarter" idx="10"/>
          </p:nvPr>
        </p:nvSpPr>
        <p:spPr/>
        <p:txBody>
          <a:bodyPr/>
          <a:lstStyle/>
          <a:p>
            <a:fld id="{69C971FF-EF28-4195-A575-329446EFAA55}" type="slidenum">
              <a:rPr lang="en-US"/>
              <a:t>1</a:t>
            </a:fld>
            <a:endParaRPr lang="en-US" dirty="0"/>
          </a:p>
        </p:txBody>
      </p:sp>
    </p:spTree>
    <p:extLst>
      <p:ext uri="{BB962C8B-B14F-4D97-AF65-F5344CB8AC3E}">
        <p14:creationId xmlns:p14="http://schemas.microsoft.com/office/powerpoint/2010/main" val="3369036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dirty="0" smtClean="0"/>
              <a:t>Sometimes</a:t>
            </a:r>
            <a:r>
              <a:rPr lang="en-US" baseline="0" dirty="0" smtClean="0"/>
              <a:t> members of communities of interest don’t agree on how districts should be drawn and lawsuits may arise…more on this soon.</a:t>
            </a:r>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10</a:t>
            </a:fld>
            <a:endParaRPr lang="en-US" dirty="0"/>
          </a:p>
        </p:txBody>
      </p:sp>
    </p:spTree>
    <p:extLst>
      <p:ext uri="{BB962C8B-B14F-4D97-AF65-F5344CB8AC3E}">
        <p14:creationId xmlns:p14="http://schemas.microsoft.com/office/powerpoint/2010/main" val="162598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dirty="0" smtClean="0"/>
              <a:t>Objective</a:t>
            </a:r>
            <a:r>
              <a:rPr lang="en-US" baseline="0" dirty="0" smtClean="0"/>
              <a:t> and Subjective measures</a:t>
            </a:r>
            <a:endParaRPr lang="en-US" dirty="0" smtClean="0"/>
          </a:p>
          <a:p>
            <a:endParaRPr lang="en-US" dirty="0" smtClean="0"/>
          </a:p>
          <a:p>
            <a:r>
              <a:rPr lang="en-US" dirty="0" smtClean="0"/>
              <a:t>Equal population</a:t>
            </a:r>
            <a:r>
              <a:rPr lang="en-US" baseline="0" dirty="0" smtClean="0"/>
              <a:t> is the fundamental principle of redistricting. </a:t>
            </a:r>
            <a:endParaRPr lang="en-US" dirty="0" smtClean="0"/>
          </a:p>
          <a:p>
            <a:endParaRPr lang="en-US" dirty="0" smtClean="0"/>
          </a:p>
          <a:p>
            <a:r>
              <a:rPr lang="en-US" baseline="0" dirty="0" smtClean="0"/>
              <a:t>Courts interpret the Federal Voting Rights Act in regards to protection of minority rights</a:t>
            </a:r>
          </a:p>
          <a:p>
            <a:endParaRPr lang="en-US" baseline="0" dirty="0" smtClean="0"/>
          </a:p>
          <a:p>
            <a:r>
              <a:rPr lang="en-US" baseline="0" dirty="0" smtClean="0"/>
              <a:t>Communities of interest may not agree on what is best from them when redistricting </a:t>
            </a:r>
          </a:p>
          <a:p>
            <a:endParaRPr lang="en-US" baseline="0" dirty="0" smtClean="0"/>
          </a:p>
        </p:txBody>
      </p:sp>
      <p:sp>
        <p:nvSpPr>
          <p:cNvPr id="4" name="Slide Number Placeholder 3"/>
          <p:cNvSpPr>
            <a:spLocks noGrp="1"/>
          </p:cNvSpPr>
          <p:nvPr>
            <p:ph type="sldNum" sz="quarter" idx="10"/>
          </p:nvPr>
        </p:nvSpPr>
        <p:spPr/>
        <p:txBody>
          <a:bodyPr/>
          <a:lstStyle/>
          <a:p>
            <a:fld id="{3A2CC701-D80A-463B-8415-A85485312088}" type="slidenum">
              <a:rPr lang="en-US" smtClean="0"/>
              <a:t>11</a:t>
            </a:fld>
            <a:endParaRPr lang="en-US" dirty="0"/>
          </a:p>
        </p:txBody>
      </p:sp>
    </p:spTree>
    <p:extLst>
      <p:ext uri="{BB962C8B-B14F-4D97-AF65-F5344CB8AC3E}">
        <p14:creationId xmlns:p14="http://schemas.microsoft.com/office/powerpoint/2010/main" val="877048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dirty="0" smtClean="0"/>
              <a:t>North Carolina</a:t>
            </a:r>
            <a:r>
              <a:rPr lang="en-US" baseline="0" dirty="0" smtClean="0"/>
              <a:t> – The 1992 district is not compact – compactness is a measure of the area of a district compared to the area of a comparable circle (generally).</a:t>
            </a:r>
          </a:p>
          <a:p>
            <a:endParaRPr lang="en-US" baseline="0" dirty="0" smtClean="0"/>
          </a:p>
          <a:p>
            <a:r>
              <a:rPr lang="en-US" baseline="0" dirty="0" smtClean="0"/>
              <a:t>Louisiana – 1992 district is very complex – complexity is a measure of the perimeter of a district compared to its area.</a:t>
            </a:r>
            <a:endParaRPr lang="en-US" dirty="0" smtClean="0"/>
          </a:p>
          <a:p>
            <a:endParaRPr lang="en-US" dirty="0" smtClean="0"/>
          </a:p>
          <a:p>
            <a:r>
              <a:rPr lang="en-US" dirty="0" smtClean="0"/>
              <a:t>Rivers or</a:t>
            </a:r>
            <a:r>
              <a:rPr lang="en-US" baseline="0" dirty="0" smtClean="0"/>
              <a:t> water can affect these calculations.</a:t>
            </a:r>
          </a:p>
          <a:p>
            <a:endParaRPr lang="en-US" baseline="0" dirty="0" smtClean="0"/>
          </a:p>
          <a:p>
            <a:r>
              <a:rPr lang="en-US" baseline="0" dirty="0" smtClean="0"/>
              <a:t>Famous districts trying to capture black population.</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a:t>12</a:t>
            </a:fld>
            <a:endParaRPr lang="en-US" dirty="0"/>
          </a:p>
        </p:txBody>
      </p:sp>
    </p:spTree>
    <p:extLst>
      <p:ext uri="{BB962C8B-B14F-4D97-AF65-F5344CB8AC3E}">
        <p14:creationId xmlns:p14="http://schemas.microsoft.com/office/powerpoint/2010/main" val="3140362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dirty="0" smtClean="0"/>
              <a:t>Contiguous districts</a:t>
            </a:r>
            <a:r>
              <a:rPr lang="en-US" baseline="0" dirty="0" smtClean="0"/>
              <a:t> – all parts of the district must be touching and not by a single point.</a:t>
            </a:r>
          </a:p>
          <a:p>
            <a:endParaRPr lang="en-US" baseline="0" dirty="0" smtClean="0"/>
          </a:p>
          <a:p>
            <a:r>
              <a:rPr lang="en-US" baseline="0" dirty="0" smtClean="0"/>
              <a:t>Community of Interest – Black population in Wisconsin is only concentrated in the City of Milwaukee. This is considered a community of interest.</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a:t>13</a:t>
            </a:fld>
            <a:endParaRPr lang="en-US" dirty="0"/>
          </a:p>
        </p:txBody>
      </p:sp>
    </p:spTree>
    <p:extLst>
      <p:ext uri="{BB962C8B-B14F-4D97-AF65-F5344CB8AC3E}">
        <p14:creationId xmlns:p14="http://schemas.microsoft.com/office/powerpoint/2010/main" val="2212959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14</a:t>
            </a:fld>
            <a:endParaRPr lang="en-US" dirty="0"/>
          </a:p>
        </p:txBody>
      </p:sp>
    </p:spTree>
    <p:extLst>
      <p:ext uri="{BB962C8B-B14F-4D97-AF65-F5344CB8AC3E}">
        <p14:creationId xmlns:p14="http://schemas.microsoft.com/office/powerpoint/2010/main" val="2299417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dirty="0" smtClean="0"/>
              <a:t>A</a:t>
            </a:r>
            <a:r>
              <a:rPr lang="en-US" baseline="0" dirty="0" smtClean="0"/>
              <a:t> constitutional amendment in Wisconsin requires passage in two consecutive sessions of the legislature and passage of a referendum by the citizens – very difficult to pass and very difficult to change.</a:t>
            </a:r>
          </a:p>
          <a:p>
            <a:endParaRPr lang="en-US" baseline="0" dirty="0" smtClean="0"/>
          </a:p>
          <a:p>
            <a:r>
              <a:rPr lang="en-US" baseline="0" dirty="0" smtClean="0"/>
              <a:t>Could be changed or set aside by a legislative majority.</a:t>
            </a:r>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15</a:t>
            </a:fld>
            <a:endParaRPr lang="en-US" dirty="0"/>
          </a:p>
        </p:txBody>
      </p:sp>
    </p:spTree>
    <p:extLst>
      <p:ext uri="{BB962C8B-B14F-4D97-AF65-F5344CB8AC3E}">
        <p14:creationId xmlns:p14="http://schemas.microsoft.com/office/powerpoint/2010/main" val="1341235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dirty="0" smtClean="0"/>
              <a:t>Community of Interest</a:t>
            </a:r>
            <a:r>
              <a:rPr lang="en-US" baseline="0" dirty="0" smtClean="0"/>
              <a:t> – This would be hard in Wisconsin with the concentrations of Black and Hispanic population in the City of Milwaukee – How would this affect the federal voting rights act? </a:t>
            </a:r>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16</a:t>
            </a:fld>
            <a:endParaRPr lang="en-US" dirty="0"/>
          </a:p>
        </p:txBody>
      </p:sp>
    </p:spTree>
    <p:extLst>
      <p:ext uri="{BB962C8B-B14F-4D97-AF65-F5344CB8AC3E}">
        <p14:creationId xmlns:p14="http://schemas.microsoft.com/office/powerpoint/2010/main" val="988259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17</a:t>
            </a:fld>
            <a:endParaRPr lang="en-US" dirty="0"/>
          </a:p>
        </p:txBody>
      </p:sp>
    </p:spTree>
    <p:extLst>
      <p:ext uri="{BB962C8B-B14F-4D97-AF65-F5344CB8AC3E}">
        <p14:creationId xmlns:p14="http://schemas.microsoft.com/office/powerpoint/2010/main" val="3327247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dirty="0" smtClean="0"/>
              <a:t>These</a:t>
            </a:r>
            <a:r>
              <a:rPr lang="en-US" baseline="0" dirty="0" smtClean="0"/>
              <a:t> are my observations based on 15 years of redistricting experience.</a:t>
            </a:r>
          </a:p>
          <a:p>
            <a:endParaRPr lang="en-US" baseline="0" dirty="0" smtClean="0"/>
          </a:p>
          <a:p>
            <a:r>
              <a:rPr lang="en-US" baseline="0" dirty="0" smtClean="0"/>
              <a:t>Deviation – AB 185 Iowa based model would be drawn on wards, this is a larger geography with higher population totals. Act 43 was drawn on blocks smaller geography with lower population totals, this made it easier to get closer to the ideal population of a district.</a:t>
            </a:r>
          </a:p>
          <a:p>
            <a:endParaRPr lang="en-US" baseline="0" dirty="0" smtClean="0"/>
          </a:p>
          <a:p>
            <a:r>
              <a:rPr lang="en-US" baseline="0" dirty="0" smtClean="0"/>
              <a:t>Compactness – Iowa model would be more compact because political geography would be more likely to be grouped together, population would drive the creation of the plan and not election data or incumbents.</a:t>
            </a:r>
          </a:p>
          <a:p>
            <a:endParaRPr lang="en-US" baseline="0" dirty="0" smtClean="0"/>
          </a:p>
          <a:p>
            <a:r>
              <a:rPr lang="en-US" baseline="0" dirty="0" smtClean="0"/>
              <a:t>Competiveness – Iowa model may not be more competitive due autocorrelation (in regards to voting patterns) political geography that is grouped together may tend to vote alike.</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18</a:t>
            </a:fld>
            <a:endParaRPr lang="en-US" dirty="0"/>
          </a:p>
        </p:txBody>
      </p:sp>
    </p:spTree>
    <p:extLst>
      <p:ext uri="{BB962C8B-B14F-4D97-AF65-F5344CB8AC3E}">
        <p14:creationId xmlns:p14="http://schemas.microsoft.com/office/powerpoint/2010/main" val="1774981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dirty="0" smtClean="0"/>
              <a:t>In my current position</a:t>
            </a:r>
            <a:r>
              <a:rPr lang="en-US" baseline="0" dirty="0" smtClean="0"/>
              <a:t> a test is not possible.</a:t>
            </a:r>
            <a:endParaRPr lang="en-US" dirty="0" smtClean="0"/>
          </a:p>
          <a:p>
            <a:endParaRPr lang="en-US" dirty="0" smtClean="0"/>
          </a:p>
          <a:p>
            <a:r>
              <a:rPr lang="en-US" dirty="0" smtClean="0"/>
              <a:t>Time would</a:t>
            </a:r>
            <a:r>
              <a:rPr lang="en-US" baseline="0" dirty="0" smtClean="0"/>
              <a:t> not be greatly affected due to the local redistricting process.</a:t>
            </a:r>
          </a:p>
          <a:p>
            <a:endParaRPr lang="en-US" baseline="0" dirty="0" smtClean="0"/>
          </a:p>
          <a:p>
            <a:r>
              <a:rPr lang="en-US" baseline="0" dirty="0" smtClean="0"/>
              <a:t>Money may not be greatly affected because when a plan is passed like Act 43 in 2011, a community of interest may bring the matter to court.</a:t>
            </a:r>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19</a:t>
            </a:fld>
            <a:endParaRPr lang="en-US" dirty="0"/>
          </a:p>
        </p:txBody>
      </p:sp>
    </p:spTree>
    <p:extLst>
      <p:ext uri="{BB962C8B-B14F-4D97-AF65-F5344CB8AC3E}">
        <p14:creationId xmlns:p14="http://schemas.microsoft.com/office/powerpoint/2010/main" val="2977681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dirty="0" smtClean="0"/>
              <a:t>Why is this political?</a:t>
            </a:r>
            <a:r>
              <a:rPr lang="en-US" baseline="0" dirty="0" smtClean="0"/>
              <a:t> This is how people are elected in our representative government.</a:t>
            </a:r>
          </a:p>
          <a:p>
            <a:endParaRPr lang="en-US" baseline="0" dirty="0" smtClean="0"/>
          </a:p>
          <a:p>
            <a:r>
              <a:rPr lang="en-US" baseline="0" dirty="0" smtClean="0"/>
              <a:t>Court drew the plan in 1981 was renumbered and passed in 1983 , 72, passed plan.</a:t>
            </a:r>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2</a:t>
            </a:fld>
            <a:endParaRPr lang="en-US" dirty="0"/>
          </a:p>
        </p:txBody>
      </p:sp>
    </p:spTree>
    <p:extLst>
      <p:ext uri="{BB962C8B-B14F-4D97-AF65-F5344CB8AC3E}">
        <p14:creationId xmlns:p14="http://schemas.microsoft.com/office/powerpoint/2010/main" val="4136793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dirty="0"/>
              <a:t>I choose this topic because this is a question I get all the time, from friends, relatives, co-workers and customers. It is important for me to understand what our state and other states are doing in regards to redistricting. </a:t>
            </a:r>
            <a:endParaRPr lang="en-US" dirty="0" smtClean="0"/>
          </a:p>
          <a:p>
            <a:endParaRPr lang="en-US" dirty="0" smtClean="0"/>
          </a:p>
          <a:p>
            <a:r>
              <a:rPr lang="en-US" dirty="0" smtClean="0"/>
              <a:t>I will be presenting this topic</a:t>
            </a:r>
            <a:r>
              <a:rPr lang="en-US" baseline="0" dirty="0" smtClean="0"/>
              <a:t> at the Wisconsin Land Information Associations Annual meeting </a:t>
            </a:r>
            <a:r>
              <a:rPr lang="en-US" baseline="0" smtClean="0"/>
              <a:t>in February of 2014.</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a:t>20</a:t>
            </a:fld>
            <a:endParaRPr lang="en-US" dirty="0"/>
          </a:p>
        </p:txBody>
      </p:sp>
    </p:spTree>
    <p:extLst>
      <p:ext uri="{BB962C8B-B14F-4D97-AF65-F5344CB8AC3E}">
        <p14:creationId xmlns:p14="http://schemas.microsoft.com/office/powerpoint/2010/main" val="3369036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3</a:t>
            </a:fld>
            <a:endParaRPr lang="en-US" dirty="0"/>
          </a:p>
        </p:txBody>
      </p:sp>
    </p:spTree>
    <p:extLst>
      <p:ext uri="{BB962C8B-B14F-4D97-AF65-F5344CB8AC3E}">
        <p14:creationId xmlns:p14="http://schemas.microsoft.com/office/powerpoint/2010/main" val="2197857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4</a:t>
            </a:fld>
            <a:endParaRPr lang="en-US" dirty="0"/>
          </a:p>
        </p:txBody>
      </p:sp>
    </p:spTree>
    <p:extLst>
      <p:ext uri="{BB962C8B-B14F-4D97-AF65-F5344CB8AC3E}">
        <p14:creationId xmlns:p14="http://schemas.microsoft.com/office/powerpoint/2010/main" val="3559727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5</a:t>
            </a:fld>
            <a:endParaRPr lang="en-US" dirty="0"/>
          </a:p>
        </p:txBody>
      </p:sp>
    </p:spTree>
    <p:extLst>
      <p:ext uri="{BB962C8B-B14F-4D97-AF65-F5344CB8AC3E}">
        <p14:creationId xmlns:p14="http://schemas.microsoft.com/office/powerpoint/2010/main" val="1522204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dirty="0" smtClean="0"/>
              <a:t>Process</a:t>
            </a:r>
            <a:r>
              <a:rPr lang="en-US" baseline="0" dirty="0" smtClean="0"/>
              <a:t> of local redistricting is not unique but using the result as a base for legislative redistricting is…Locals know there local geography and where splits in there communities should occur. </a:t>
            </a:r>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6</a:t>
            </a:fld>
            <a:endParaRPr lang="en-US" dirty="0"/>
          </a:p>
        </p:txBody>
      </p:sp>
    </p:spTree>
    <p:extLst>
      <p:ext uri="{BB962C8B-B14F-4D97-AF65-F5344CB8AC3E}">
        <p14:creationId xmlns:p14="http://schemas.microsoft.com/office/powerpoint/2010/main" val="865103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a:t>7</a:t>
            </a:fld>
            <a:endParaRPr lang="en-US" dirty="0"/>
          </a:p>
        </p:txBody>
      </p:sp>
    </p:spTree>
    <p:extLst>
      <p:ext uri="{BB962C8B-B14F-4D97-AF65-F5344CB8AC3E}">
        <p14:creationId xmlns:p14="http://schemas.microsoft.com/office/powerpoint/2010/main" val="438205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baseline="0" dirty="0" smtClean="0"/>
              <a:t>Wisconsin’s Constitution requires that Census Data from this program is used for legislative and local redistricting in Wisconsin.</a:t>
            </a:r>
          </a:p>
          <a:p>
            <a:endParaRPr lang="en-US" baseline="0" dirty="0" smtClean="0"/>
          </a:p>
          <a:p>
            <a:r>
              <a:rPr lang="en-US" baseline="0" dirty="0" smtClean="0"/>
              <a:t>Phase 1 is a chance for states to insert there current legislative districts into the Census Bureau’s Geographic database TIGER. These districts will be enumerated in the next census. This is important, when these districts are enumerated with new census data you can see the population shifts and determine if the districts need to be withdrawn.</a:t>
            </a:r>
          </a:p>
          <a:p>
            <a:endParaRPr lang="en-US" baseline="0" dirty="0" smtClean="0"/>
          </a:p>
          <a:p>
            <a:r>
              <a:rPr lang="en-US" baseline="0" dirty="0" smtClean="0"/>
              <a:t>Phase 2 is a chance for a state to make changes to small units of geography that will be enumerated. Census Blocks and Ward (precinct) geography.</a:t>
            </a:r>
          </a:p>
          <a:p>
            <a:endParaRPr lang="en-US" baseline="0" dirty="0" smtClean="0"/>
          </a:p>
          <a:p>
            <a:r>
              <a:rPr lang="en-US" baseline="0" dirty="0" smtClean="0"/>
              <a:t>Phase 3 Data delivery. This is the delivery of small unit geographic data and population totals to the states for redistricting.</a:t>
            </a:r>
          </a:p>
          <a:p>
            <a:endParaRPr lang="en-US" baseline="0" dirty="0" smtClean="0"/>
          </a:p>
          <a:p>
            <a:r>
              <a:rPr lang="en-US" baseline="0" dirty="0" smtClean="0"/>
              <a:t>Phase 4 Collection of new redistricting plans to be inserted into the TIGER database.</a:t>
            </a:r>
          </a:p>
          <a:p>
            <a:endParaRPr lang="en-US" baseline="0" dirty="0" smtClean="0"/>
          </a:p>
          <a:p>
            <a:r>
              <a:rPr lang="en-US" baseline="0" dirty="0" smtClean="0"/>
              <a:t>Phase 5 Evaluation of the program. Voting districts were added because of the feedback from the states during the evaluation phase of Census 2000.  </a:t>
            </a:r>
          </a:p>
        </p:txBody>
      </p:sp>
      <p:sp>
        <p:nvSpPr>
          <p:cNvPr id="4" name="Slide Number Placeholder 3"/>
          <p:cNvSpPr>
            <a:spLocks noGrp="1"/>
          </p:cNvSpPr>
          <p:nvPr>
            <p:ph type="sldNum" sz="quarter" idx="10"/>
          </p:nvPr>
        </p:nvSpPr>
        <p:spPr/>
        <p:txBody>
          <a:bodyPr/>
          <a:lstStyle/>
          <a:p>
            <a:fld id="{3A2CC701-D80A-463B-8415-A85485312088}" type="slidenum">
              <a:rPr lang="en-US" smtClean="0"/>
              <a:t>8</a:t>
            </a:fld>
            <a:endParaRPr lang="en-US" dirty="0"/>
          </a:p>
        </p:txBody>
      </p:sp>
    </p:spTree>
    <p:extLst>
      <p:ext uri="{BB962C8B-B14F-4D97-AF65-F5344CB8AC3E}">
        <p14:creationId xmlns:p14="http://schemas.microsoft.com/office/powerpoint/2010/main" val="3161126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dirty="0" smtClean="0"/>
              <a:t>County Supervisory</a:t>
            </a:r>
            <a:r>
              <a:rPr lang="en-US" baseline="0" dirty="0" smtClean="0"/>
              <a:t> Districts are drawn to elect members of a county board.</a:t>
            </a:r>
          </a:p>
          <a:p>
            <a:endParaRPr lang="en-US" baseline="0" dirty="0" smtClean="0"/>
          </a:p>
          <a:p>
            <a:r>
              <a:rPr lang="en-US" baseline="0" dirty="0" smtClean="0"/>
              <a:t>Wards are drawn to fit within supervisory districts.</a:t>
            </a:r>
          </a:p>
          <a:p>
            <a:endParaRPr lang="en-US" baseline="0" dirty="0" smtClean="0"/>
          </a:p>
          <a:p>
            <a:r>
              <a:rPr lang="en-US" baseline="0" dirty="0" smtClean="0"/>
              <a:t>Final 60 days counties and mcd fight it out to finalize ward and supervisory plans. </a:t>
            </a:r>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9</a:t>
            </a:fld>
            <a:endParaRPr lang="en-US" dirty="0"/>
          </a:p>
        </p:txBody>
      </p:sp>
    </p:spTree>
    <p:extLst>
      <p:ext uri="{BB962C8B-B14F-4D97-AF65-F5344CB8AC3E}">
        <p14:creationId xmlns:p14="http://schemas.microsoft.com/office/powerpoint/2010/main" val="575668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88825"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1985678" y="3048"/>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88825"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95021" y="6391657"/>
            <a:ext cx="11774405"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828324" y="2819400"/>
            <a:ext cx="8532178"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12/17/2013</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207210" y="2420112"/>
            <a:ext cx="11774405"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203147" y="152400"/>
            <a:ext cx="11774405"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5688119" y="2115312"/>
            <a:ext cx="812588"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5814070" y="2209800"/>
            <a:ext cx="56068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5789692" y="2199451"/>
            <a:ext cx="609441"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le 7"/>
          <p:cNvSpPr>
            <a:spLocks noGrp="1"/>
          </p:cNvSpPr>
          <p:nvPr>
            <p:ph type="ctrTitle"/>
          </p:nvPr>
        </p:nvSpPr>
        <p:spPr>
          <a:xfrm>
            <a:off x="914162" y="381000"/>
            <a:ext cx="10360501"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F33987-6305-4E2A-BF18-EF013ECE927B}" type="datetimeFigureOut">
              <a:rPr lang="en-US" smtClean="0"/>
              <a:t>12/17/2013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88825"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9344766" y="0"/>
            <a:ext cx="2844059"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2188825"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95021" y="6391657"/>
            <a:ext cx="11774405"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203147" y="155448"/>
            <a:ext cx="11774405"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6400859"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9117241" y="2925763"/>
            <a:ext cx="812588"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9243192" y="3020251"/>
            <a:ext cx="56068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9218815" y="3009902"/>
            <a:ext cx="609441" cy="441325"/>
          </a:xfrm>
        </p:spPr>
        <p:txBody>
          <a:bodyPr/>
          <a:lstStyle/>
          <a:p>
            <a:fld id="{F36C87F6-986D-49E6-AF40-1B3A1EE8064D}" type="slidenum">
              <a:rPr lang="en-US" smtClean="0"/>
              <a:t>‹#›</a:t>
            </a:fld>
            <a:endParaRPr lang="en-US" dirty="0"/>
          </a:p>
        </p:txBody>
      </p:sp>
      <p:sp>
        <p:nvSpPr>
          <p:cNvPr id="3" name="Vertical Text Placeholder 2"/>
          <p:cNvSpPr>
            <a:spLocks noGrp="1"/>
          </p:cNvSpPr>
          <p:nvPr>
            <p:ph type="body" orient="vert" idx="1"/>
          </p:nvPr>
        </p:nvSpPr>
        <p:spPr>
          <a:xfrm>
            <a:off x="406294" y="304800"/>
            <a:ext cx="8735325"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F33987-6305-4E2A-BF18-EF013ECE927B}" type="datetimeFigureOut">
              <a:rPr lang="en-US" smtClean="0"/>
              <a:t>12/17/2013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9852634" y="304802"/>
            <a:ext cx="1929897"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DF33987-6305-4E2A-BF18-EF013ECE927B}" type="datetimeFigureOut">
              <a:rPr lang="en-US" smtClean="0"/>
              <a:t>12/17/2013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5814070" y="1026373"/>
            <a:ext cx="609441" cy="441325"/>
          </a:xfrm>
        </p:spPr>
        <p:txBody>
          <a:bodyPr/>
          <a:lstStyle/>
          <a:p>
            <a:fld id="{F36C87F6-986D-49E6-AF40-1B3A1EE8064D}" type="slidenum">
              <a:rPr lang="en-US" smtClean="0"/>
              <a:t>‹#›</a:t>
            </a:fld>
            <a:endParaRPr lang="en-US" dirty="0"/>
          </a:p>
        </p:txBody>
      </p:sp>
      <p:sp>
        <p:nvSpPr>
          <p:cNvPr id="8" name="Content Placeholder 7"/>
          <p:cNvSpPr>
            <a:spLocks noGrp="1"/>
          </p:cNvSpPr>
          <p:nvPr>
            <p:ph sz="quarter" idx="1"/>
          </p:nvPr>
        </p:nvSpPr>
        <p:spPr>
          <a:xfrm>
            <a:off x="402231" y="1527048"/>
            <a:ext cx="11335607"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2188825"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88825"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1985678" y="1905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203147" y="2286000"/>
            <a:ext cx="11774405"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207210" y="142352"/>
            <a:ext cx="11774405"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824093" y="2743200"/>
            <a:ext cx="863798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21" y="6391657"/>
            <a:ext cx="11774405"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203147" y="152400"/>
            <a:ext cx="11774405"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EDF33987-6305-4E2A-BF18-EF013ECE927B}" type="datetimeFigureOut">
              <a:rPr lang="en-US" smtClean="0"/>
              <a:t>12/17/2013</a:t>
            </a:fld>
            <a:endParaRPr lang="en-US" dirty="0"/>
          </a:p>
        </p:txBody>
      </p:sp>
      <p:sp>
        <p:nvSpPr>
          <p:cNvPr id="8" name="Straight Connector 7"/>
          <p:cNvSpPr>
            <a:spLocks noChangeShapeType="1"/>
          </p:cNvSpPr>
          <p:nvPr/>
        </p:nvSpPr>
        <p:spPr bwMode="auto">
          <a:xfrm>
            <a:off x="203147" y="2438400"/>
            <a:ext cx="11774405"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5688119" y="2115312"/>
            <a:ext cx="812588"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5814070" y="2209800"/>
            <a:ext cx="56068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5789692" y="2199451"/>
            <a:ext cx="609441" cy="441325"/>
          </a:xfrm>
        </p:spPr>
        <p:txBody>
          <a:bodyPr/>
          <a:lstStyle>
            <a:lvl1pPr>
              <a:defRPr>
                <a:solidFill>
                  <a:schemeClr val="accent3">
                    <a:shade val="75000"/>
                  </a:schemeClr>
                </a:solidFill>
              </a:defRPr>
            </a:lvl1pPr>
          </a:lstStyle>
          <a:p>
            <a:fld id="{F36C87F6-986D-49E6-AF40-1B3A1EE8064D}" type="slidenum">
              <a:rPr lang="en-US" smtClean="0"/>
              <a:t>‹#›</a:t>
            </a:fld>
            <a:endParaRPr lang="en-US" dirty="0"/>
          </a:p>
        </p:txBody>
      </p:sp>
      <p:sp>
        <p:nvSpPr>
          <p:cNvPr id="2" name="Title 1"/>
          <p:cNvSpPr>
            <a:spLocks noGrp="1"/>
          </p:cNvSpPr>
          <p:nvPr>
            <p:ph type="title"/>
          </p:nvPr>
        </p:nvSpPr>
        <p:spPr>
          <a:xfrm>
            <a:off x="962833" y="533400"/>
            <a:ext cx="10360501"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231" y="228600"/>
            <a:ext cx="11376237"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19589" y="6409944"/>
            <a:ext cx="4058879" cy="365760"/>
          </a:xfrm>
        </p:spPr>
        <p:txBody>
          <a:bodyPr/>
          <a:lstStyle/>
          <a:p>
            <a:fld id="{EDF33987-6305-4E2A-BF18-EF013ECE927B}" type="datetimeFigureOut">
              <a:rPr lang="en-US" smtClean="0"/>
              <a:t>12/17/2013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dirty="0"/>
          </a:p>
        </p:txBody>
      </p:sp>
      <p:sp>
        <p:nvSpPr>
          <p:cNvPr id="8" name="Straight Connector 7"/>
          <p:cNvSpPr>
            <a:spLocks noChangeShapeType="1"/>
          </p:cNvSpPr>
          <p:nvPr/>
        </p:nvSpPr>
        <p:spPr bwMode="auto">
          <a:xfrm flipV="1">
            <a:off x="6082523" y="1575653"/>
            <a:ext cx="11892"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402231" y="1371600"/>
            <a:ext cx="5383398"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399133" y="1371600"/>
            <a:ext cx="5383398"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4413"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12188825"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12188825"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11985678"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203147" y="1371600"/>
            <a:ext cx="11774405"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94513" y="6391656"/>
            <a:ext cx="11774405"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402231" y="1524000"/>
            <a:ext cx="5385514"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6777" y="1524000"/>
            <a:ext cx="5387630"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DF33987-6305-4E2A-BF18-EF013ECE927B}" type="datetimeFigureOut">
              <a:rPr lang="en-US" smtClean="0"/>
              <a:t>12/17/2013</a:t>
            </a:fld>
            <a:endParaRPr lang="en-US" dirty="0"/>
          </a:p>
        </p:txBody>
      </p:sp>
      <p:sp>
        <p:nvSpPr>
          <p:cNvPr id="8" name="Footer Placeholder 7"/>
          <p:cNvSpPr>
            <a:spLocks noGrp="1"/>
          </p:cNvSpPr>
          <p:nvPr>
            <p:ph type="ftr" sz="quarter" idx="11"/>
          </p:nvPr>
        </p:nvSpPr>
        <p:spPr>
          <a:xfrm>
            <a:off x="406294" y="6409944"/>
            <a:ext cx="4773956" cy="365760"/>
          </a:xfrm>
        </p:spPr>
        <p:txBody>
          <a:bodyPr/>
          <a:lstStyle/>
          <a:p>
            <a:endParaRPr lang="en-US" dirty="0"/>
          </a:p>
        </p:txBody>
      </p:sp>
      <p:sp>
        <p:nvSpPr>
          <p:cNvPr id="15" name="Straight Connector 14"/>
          <p:cNvSpPr>
            <a:spLocks noChangeShapeType="1"/>
          </p:cNvSpPr>
          <p:nvPr/>
        </p:nvSpPr>
        <p:spPr bwMode="auto">
          <a:xfrm>
            <a:off x="203147" y="1280160"/>
            <a:ext cx="11774405"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203147" y="155448"/>
            <a:ext cx="11774405"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402231" y="2471383"/>
            <a:ext cx="5387461"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399133" y="2471383"/>
            <a:ext cx="5383398"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8119" y="956036"/>
            <a:ext cx="812588"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5814070" y="1050524"/>
            <a:ext cx="56068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5789692" y="1042417"/>
            <a:ext cx="609441" cy="441325"/>
          </a:xfrm>
        </p:spPr>
        <p:txBody>
          <a:bodyPr/>
          <a:lstStyle>
            <a:lvl1pPr algn="ctr">
              <a:defRPr/>
            </a:lvl1pPr>
          </a:lstStyle>
          <a:p>
            <a:fld id="{F36C87F6-986D-49E6-AF40-1B3A1EE8064D}" type="slidenum">
              <a:rPr lang="en-US" smtClean="0"/>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DF33987-6305-4E2A-BF18-EF013ECE927B}" type="datetimeFigureOut">
              <a:rPr lang="en-US" smtClean="0"/>
              <a:t>12/17/2013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5789692" y="1036021"/>
            <a:ext cx="609441" cy="441325"/>
          </a:xfrm>
        </p:spPr>
        <p:txBody>
          <a:bodyPr/>
          <a:lstStyle/>
          <a:p>
            <a:fld id="{F36C87F6-986D-49E6-AF40-1B3A1EE8064D}"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88825"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12188825"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11985678"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95021" y="6391657"/>
            <a:ext cx="11774405"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203147" y="158496"/>
            <a:ext cx="11774405"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DF33987-6305-4E2A-BF18-EF013ECE927B}" type="datetimeFigureOut">
              <a:rPr lang="en-US" smtClean="0"/>
              <a:t>12/17/2013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5688119" y="6324600"/>
            <a:ext cx="812588" cy="441324"/>
          </a:xfrm>
        </p:spPr>
        <p:txBody>
          <a:bodyPr/>
          <a:lstStyle>
            <a:lvl1pPr>
              <a:defRPr>
                <a:solidFill>
                  <a:srgbClr val="FFFFFF"/>
                </a:solidFill>
              </a:defRPr>
            </a:lvl1pPr>
          </a:lstStyle>
          <a:p>
            <a:fld id="{F36C87F6-986D-49E6-AF40-1B3A1EE8064D}"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147" y="152400"/>
            <a:ext cx="11774405"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2188825"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1985678"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88825"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203147" y="609600"/>
            <a:ext cx="3656648"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7868" y="914400"/>
            <a:ext cx="314878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7868" y="1981201"/>
            <a:ext cx="314878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147" y="152400"/>
            <a:ext cx="11774405"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203147" y="533400"/>
            <a:ext cx="11774405"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4164515" y="685800"/>
            <a:ext cx="7516442"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6750" y="228600"/>
            <a:ext cx="812588"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852701" y="323088"/>
            <a:ext cx="56068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828324" y="312739"/>
            <a:ext cx="609441" cy="441325"/>
          </a:xfrm>
        </p:spPr>
        <p:txBody>
          <a:bodyPr/>
          <a:lstStyle>
            <a:lvl1pPr>
              <a:defRPr>
                <a:solidFill>
                  <a:schemeClr val="accent3">
                    <a:shade val="75000"/>
                  </a:schemeClr>
                </a:solidFill>
              </a:defRPr>
            </a:lvl1pPr>
          </a:lstStyle>
          <a:p>
            <a:fld id="{F36C87F6-986D-49E6-AF40-1B3A1EE8064D}" type="slidenum">
              <a:rPr lang="en-US" smtClean="0"/>
              <a:t>‹#›</a:t>
            </a:fld>
            <a:endParaRPr lang="en-US" dirty="0"/>
          </a:p>
        </p:txBody>
      </p:sp>
      <p:sp>
        <p:nvSpPr>
          <p:cNvPr id="21" name="Rectangle 20"/>
          <p:cNvSpPr>
            <a:spLocks noChangeArrowheads="1"/>
          </p:cNvSpPr>
          <p:nvPr/>
        </p:nvSpPr>
        <p:spPr bwMode="auto">
          <a:xfrm>
            <a:off x="199084" y="6388386"/>
            <a:ext cx="11774405"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DF33987-6305-4E2A-BF18-EF013ECE927B}" type="datetimeFigureOut">
              <a:rPr lang="en-US" smtClean="0"/>
              <a:t>12/17/2013</a:t>
            </a:fld>
            <a:endParaRPr lang="en-US" dirty="0"/>
          </a:p>
        </p:txBody>
      </p:sp>
      <p:sp>
        <p:nvSpPr>
          <p:cNvPr id="6" name="Footer Placeholder 5"/>
          <p:cNvSpPr>
            <a:spLocks noGrp="1"/>
          </p:cNvSpPr>
          <p:nvPr>
            <p:ph type="ftr" sz="quarter" idx="11"/>
          </p:nvPr>
        </p:nvSpPr>
        <p:spPr>
          <a:xfrm>
            <a:off x="402231" y="6410848"/>
            <a:ext cx="4509865"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147" y="533400"/>
            <a:ext cx="11774405"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12188825"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11985678"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2188825"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203147" y="152400"/>
            <a:ext cx="11774405"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203147" y="609600"/>
            <a:ext cx="3656648"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203147" y="155448"/>
            <a:ext cx="11774405"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726750" y="228600"/>
            <a:ext cx="812588"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852701" y="323088"/>
            <a:ext cx="56068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828324" y="312739"/>
            <a:ext cx="609441" cy="441325"/>
          </a:xfrm>
        </p:spPr>
        <p:txBody>
          <a:bodyPr/>
          <a:lstStyle/>
          <a:p>
            <a:fld id="{F36C87F6-986D-49E6-AF40-1B3A1EE8064D}" type="slidenum">
              <a:rPr lang="en-US" smtClean="0"/>
              <a:t>‹#›</a:t>
            </a:fld>
            <a:endParaRPr lang="en-US" dirty="0"/>
          </a:p>
        </p:txBody>
      </p:sp>
      <p:sp>
        <p:nvSpPr>
          <p:cNvPr id="2" name="Title 1"/>
          <p:cNvSpPr>
            <a:spLocks noGrp="1"/>
          </p:cNvSpPr>
          <p:nvPr>
            <p:ph type="title"/>
          </p:nvPr>
        </p:nvSpPr>
        <p:spPr>
          <a:xfrm>
            <a:off x="3999458" y="5029200"/>
            <a:ext cx="7821163"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999458" y="609600"/>
            <a:ext cx="7821163"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7868" y="990600"/>
            <a:ext cx="3250353"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084" y="6388386"/>
            <a:ext cx="11774405"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7715526" y="6404984"/>
            <a:ext cx="4058879" cy="365760"/>
          </a:xfrm>
        </p:spPr>
        <p:txBody>
          <a:bodyPr/>
          <a:lstStyle/>
          <a:p>
            <a:fld id="{EDF33987-6305-4E2A-BF18-EF013ECE927B}" type="datetimeFigureOut">
              <a:rPr lang="en-US" smtClean="0"/>
              <a:t>12/17/2013</a:t>
            </a:fld>
            <a:endParaRPr lang="en-US" dirty="0"/>
          </a:p>
        </p:txBody>
      </p:sp>
      <p:sp>
        <p:nvSpPr>
          <p:cNvPr id="6" name="Footer Placeholder 5"/>
          <p:cNvSpPr>
            <a:spLocks noGrp="1"/>
          </p:cNvSpPr>
          <p:nvPr>
            <p:ph type="ftr" sz="quarter" idx="11"/>
          </p:nvPr>
        </p:nvSpPr>
        <p:spPr>
          <a:xfrm>
            <a:off x="402231" y="6410848"/>
            <a:ext cx="4778019"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88825"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1"/>
            <a:ext cx="12188825"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1985678" y="0"/>
            <a:ext cx="203147"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99084" y="6388386"/>
            <a:ext cx="11774405"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7719589" y="6404984"/>
            <a:ext cx="4058879" cy="365760"/>
          </a:xfrm>
          <a:prstGeom prst="rect">
            <a:avLst/>
          </a:prstGeom>
        </p:spPr>
        <p:txBody>
          <a:bodyPr vert="horz"/>
          <a:lstStyle>
            <a:lvl1pPr algn="r" eaLnBrk="1" latinLnBrk="0" hangingPunct="1">
              <a:defRPr kumimoji="0" sz="1400">
                <a:solidFill>
                  <a:srgbClr val="FFFFFF"/>
                </a:solidFill>
              </a:defRPr>
            </a:lvl1pPr>
          </a:lstStyle>
          <a:p>
            <a:fld id="{EDF33987-6305-4E2A-BF18-EF013ECE927B}" type="datetimeFigureOut">
              <a:rPr lang="en-US" smtClean="0"/>
              <a:pPr/>
              <a:t>12/17/2013</a:t>
            </a:fld>
            <a:endParaRPr lang="en-US" dirty="0"/>
          </a:p>
        </p:txBody>
      </p:sp>
      <p:sp>
        <p:nvSpPr>
          <p:cNvPr id="3" name="Footer Placeholder 2"/>
          <p:cNvSpPr>
            <a:spLocks noGrp="1"/>
          </p:cNvSpPr>
          <p:nvPr>
            <p:ph type="ftr" sz="quarter" idx="3"/>
          </p:nvPr>
        </p:nvSpPr>
        <p:spPr>
          <a:xfrm>
            <a:off x="406294" y="6410848"/>
            <a:ext cx="4773956"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203147" y="155448"/>
            <a:ext cx="11774405"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203147" y="1276743"/>
            <a:ext cx="1177440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5688119" y="956036"/>
            <a:ext cx="812588"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5814070" y="1050524"/>
            <a:ext cx="560686"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5789692" y="1040175"/>
            <a:ext cx="609441"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36C87F6-986D-49E6-AF40-1B3A1EE8064D}" type="slidenum">
              <a:rPr lang="en-US" smtClean="0"/>
              <a:pPr/>
              <a:t>‹#›</a:t>
            </a:fld>
            <a:endParaRPr lang="en-US" dirty="0"/>
          </a:p>
        </p:txBody>
      </p:sp>
      <p:sp>
        <p:nvSpPr>
          <p:cNvPr id="22" name="Title Placeholder 21"/>
          <p:cNvSpPr>
            <a:spLocks noGrp="1"/>
          </p:cNvSpPr>
          <p:nvPr>
            <p:ph type="title"/>
          </p:nvPr>
        </p:nvSpPr>
        <p:spPr>
          <a:xfrm>
            <a:off x="402231" y="228600"/>
            <a:ext cx="11376237"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231" y="1524000"/>
            <a:ext cx="11376237"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hyperlink" Target="mailto:tjv118@psu.edu" TargetMode="Externa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hyperlink" Target="mailto:tjv118@psu.edu" TargetMode="Externa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510223" y="301752"/>
            <a:ext cx="9168384" cy="2974848"/>
          </a:xfrm>
          <a:prstGeom prst="rect">
            <a:avLst/>
          </a:prstGeom>
          <a:effectLst>
            <a:outerShdw blurRad="50800" dist="50800" dir="5400000" algn="ctr" rotWithShape="0">
              <a:srgbClr val="000000">
                <a:alpha val="0"/>
              </a:srgbClr>
            </a:outerShdw>
          </a:effectLst>
        </p:spPr>
      </p:pic>
      <p:sp>
        <p:nvSpPr>
          <p:cNvPr id="3" name="Subtitle 2"/>
          <p:cNvSpPr>
            <a:spLocks noGrp="1"/>
          </p:cNvSpPr>
          <p:nvPr>
            <p:ph type="subTitle" idx="1"/>
          </p:nvPr>
        </p:nvSpPr>
        <p:spPr>
          <a:xfrm>
            <a:off x="1903412" y="3733800"/>
            <a:ext cx="8532178" cy="1752600"/>
          </a:xfrm>
        </p:spPr>
        <p:txBody>
          <a:bodyPr>
            <a:normAutofit/>
          </a:bodyPr>
          <a:lstStyle/>
          <a:p>
            <a:r>
              <a:rPr lang="en-US" sz="2400" dirty="0" smtClean="0"/>
              <a:t>Tony J. Van Der Wielen</a:t>
            </a:r>
          </a:p>
          <a:p>
            <a:r>
              <a:rPr lang="en-US" sz="1200" dirty="0" smtClean="0"/>
              <a:t>Penn State - Master of GIS Student </a:t>
            </a:r>
          </a:p>
          <a:p>
            <a:r>
              <a:rPr lang="en-US" sz="1200" dirty="0" smtClean="0">
                <a:hlinkClick r:id="rId5"/>
              </a:rPr>
              <a:t>tjv118@psu.edu</a:t>
            </a:r>
            <a:endParaRPr lang="en-US" sz="1200" dirty="0" smtClean="0"/>
          </a:p>
          <a:p>
            <a:endParaRPr lang="en-US" dirty="0"/>
          </a:p>
          <a:p>
            <a:r>
              <a:rPr lang="en-US" sz="2400" dirty="0" smtClean="0"/>
              <a:t>Advisor: Dr. Stephan Mathews</a:t>
            </a:r>
          </a:p>
          <a:p>
            <a:endParaRPr lang="en-US" dirty="0" smtClean="0"/>
          </a:p>
        </p:txBody>
      </p:sp>
      <p:sp>
        <p:nvSpPr>
          <p:cNvPr id="2" name="Title 1"/>
          <p:cNvSpPr>
            <a:spLocks noGrp="1"/>
          </p:cNvSpPr>
          <p:nvPr>
            <p:ph type="ctrTitle"/>
          </p:nvPr>
        </p:nvSpPr>
        <p:spPr/>
        <p:txBody>
          <a:bodyPr/>
          <a:lstStyle/>
          <a:p>
            <a:r>
              <a:rPr lang="en-US" dirty="0" smtClean="0">
                <a:solidFill>
                  <a:schemeClr val="tx1">
                    <a:lumMod val="65000"/>
                    <a:lumOff val="35000"/>
                  </a:schemeClr>
                </a:solidFill>
              </a:rPr>
              <a:t>Redistricting Models in Wisconsin</a:t>
            </a:r>
            <a:endParaRPr lang="en-US" dirty="0">
              <a:solidFill>
                <a:schemeClr val="tx1">
                  <a:lumMod val="65000"/>
                  <a:lumOff val="35000"/>
                </a:schemeClr>
              </a:solidFill>
            </a:endParaRP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26920" y="5091773"/>
            <a:ext cx="1688591" cy="1191946"/>
          </a:xfrm>
          <a:prstGeom prst="rect">
            <a:avLst/>
          </a:prstGeom>
        </p:spPr>
      </p:pic>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Legislative Redistricting</a:t>
            </a:r>
            <a:endParaRPr lang="en-US" dirty="0"/>
          </a:p>
        </p:txBody>
      </p:sp>
      <p:sp>
        <p:nvSpPr>
          <p:cNvPr id="3" name="Content Placeholder 2"/>
          <p:cNvSpPr>
            <a:spLocks noGrp="1"/>
          </p:cNvSpPr>
          <p:nvPr>
            <p:ph sz="quarter" idx="1"/>
          </p:nvPr>
        </p:nvSpPr>
        <p:spPr>
          <a:xfrm>
            <a:off x="379412" y="1600200"/>
            <a:ext cx="11335607" cy="4572000"/>
          </a:xfrm>
        </p:spPr>
        <p:txBody>
          <a:bodyPr>
            <a:normAutofit fontScale="92500" lnSpcReduction="10000"/>
          </a:bodyPr>
          <a:lstStyle/>
          <a:p>
            <a:r>
              <a:rPr lang="en-US" sz="2600" dirty="0">
                <a:solidFill>
                  <a:schemeClr val="tx1"/>
                </a:solidFill>
              </a:rPr>
              <a:t>Once </a:t>
            </a:r>
            <a:r>
              <a:rPr lang="en-US" sz="2600" dirty="0" smtClean="0">
                <a:solidFill>
                  <a:schemeClr val="tx1"/>
                </a:solidFill>
              </a:rPr>
              <a:t>census </a:t>
            </a:r>
            <a:r>
              <a:rPr lang="en-US" sz="2600" dirty="0">
                <a:solidFill>
                  <a:schemeClr val="tx1"/>
                </a:solidFill>
              </a:rPr>
              <a:t>data has been delivered to the </a:t>
            </a:r>
            <a:r>
              <a:rPr lang="en-US" sz="2600" dirty="0" smtClean="0">
                <a:solidFill>
                  <a:schemeClr val="tx1"/>
                </a:solidFill>
              </a:rPr>
              <a:t>state, </a:t>
            </a:r>
            <a:r>
              <a:rPr lang="en-US" sz="2600" dirty="0">
                <a:solidFill>
                  <a:schemeClr val="tx1"/>
                </a:solidFill>
              </a:rPr>
              <a:t>and the process of local redistricting has finished, the process of legislative </a:t>
            </a:r>
            <a:r>
              <a:rPr lang="en-US" sz="2600" dirty="0" smtClean="0">
                <a:solidFill>
                  <a:schemeClr val="tx1"/>
                </a:solidFill>
              </a:rPr>
              <a:t>redistricting, traditionally, may begin.</a:t>
            </a:r>
          </a:p>
          <a:p>
            <a:endParaRPr lang="en-US" sz="2600" dirty="0" smtClean="0">
              <a:solidFill>
                <a:schemeClr val="tx1"/>
              </a:solidFill>
            </a:endParaRPr>
          </a:p>
          <a:p>
            <a:r>
              <a:rPr lang="en-US" sz="2600" dirty="0" smtClean="0">
                <a:solidFill>
                  <a:schemeClr val="tx1"/>
                </a:solidFill>
              </a:rPr>
              <a:t>The </a:t>
            </a:r>
            <a:r>
              <a:rPr lang="en-US" sz="2600" dirty="0">
                <a:solidFill>
                  <a:schemeClr val="tx1"/>
                </a:solidFill>
              </a:rPr>
              <a:t>municipal ward data that is created in local redistricting is reported to the Wisconsin Legislature and is typically used as the base layer for legislative redistricting.  </a:t>
            </a:r>
            <a:endParaRPr lang="en-US" sz="2600" dirty="0" smtClean="0">
              <a:solidFill>
                <a:schemeClr val="tx1"/>
              </a:solidFill>
            </a:endParaRPr>
          </a:p>
          <a:p>
            <a:pPr marL="274320" lvl="1" indent="0">
              <a:buNone/>
            </a:pPr>
            <a:endParaRPr lang="en-US" dirty="0" smtClean="0"/>
          </a:p>
          <a:p>
            <a:pPr marL="274320" lvl="1" indent="0">
              <a:buNone/>
            </a:pPr>
            <a:r>
              <a:rPr lang="en-US" b="1" dirty="0" smtClean="0">
                <a:solidFill>
                  <a:schemeClr val="tx1">
                    <a:lumMod val="75000"/>
                    <a:lumOff val="25000"/>
                  </a:schemeClr>
                </a:solidFill>
              </a:rPr>
              <a:t>Why has there been a call for a new model to be implemented?</a:t>
            </a:r>
            <a:endParaRPr lang="en-US" b="1" dirty="0">
              <a:solidFill>
                <a:schemeClr val="tx1">
                  <a:lumMod val="75000"/>
                  <a:lumOff val="25000"/>
                </a:schemeClr>
              </a:solidFill>
            </a:endParaRPr>
          </a:p>
          <a:p>
            <a:pPr lvl="1"/>
            <a:r>
              <a:rPr lang="en-US" dirty="0" smtClean="0">
                <a:solidFill>
                  <a:schemeClr val="tx2">
                    <a:lumMod val="50000"/>
                  </a:schemeClr>
                </a:solidFill>
              </a:rPr>
              <a:t>Current model is seen as divisive </a:t>
            </a:r>
          </a:p>
          <a:p>
            <a:pPr lvl="1"/>
            <a:r>
              <a:rPr lang="en-US" dirty="0" smtClean="0">
                <a:solidFill>
                  <a:schemeClr val="tx2">
                    <a:lumMod val="50000"/>
                  </a:schemeClr>
                </a:solidFill>
              </a:rPr>
              <a:t>Costly (primarily due to litigation)</a:t>
            </a:r>
          </a:p>
          <a:p>
            <a:pPr lvl="1"/>
            <a:r>
              <a:rPr lang="en-US" dirty="0" smtClean="0">
                <a:solidFill>
                  <a:schemeClr val="tx2">
                    <a:lumMod val="50000"/>
                  </a:schemeClr>
                </a:solidFill>
              </a:rPr>
              <a:t>Has resulted in judicial intervention for the last 5 out of 6 decades</a:t>
            </a:r>
          </a:p>
          <a:p>
            <a:pPr lvl="2"/>
            <a:r>
              <a:rPr lang="en-US" i="1" dirty="0" smtClean="0">
                <a:solidFill>
                  <a:schemeClr val="tx2">
                    <a:lumMod val="50000"/>
                  </a:schemeClr>
                </a:solidFill>
              </a:rPr>
              <a:t>Plan was brought to court after the plan was passed in 2011</a:t>
            </a:r>
          </a:p>
          <a:p>
            <a:pPr marL="274320" lvl="1" indent="0">
              <a:buNone/>
            </a:pPr>
            <a:endParaRPr lang="en-US" dirty="0"/>
          </a:p>
          <a:p>
            <a:pPr marL="274320" lvl="1" indent="0">
              <a:buNone/>
            </a:pPr>
            <a:endParaRPr lang="en-US" dirty="0" smtClean="0"/>
          </a:p>
          <a:p>
            <a:pPr marL="274320" lvl="1" indent="0">
              <a:buNone/>
            </a:pPr>
            <a:endParaRPr lang="en-US" dirty="0"/>
          </a:p>
          <a:p>
            <a:pPr marL="274320" lvl="1" indent="0">
              <a:buNone/>
            </a:pPr>
            <a:endParaRPr lang="en-US" dirty="0" smtClean="0"/>
          </a:p>
        </p:txBody>
      </p:sp>
    </p:spTree>
    <p:extLst>
      <p:ext uri="{BB962C8B-B14F-4D97-AF65-F5344CB8AC3E}">
        <p14:creationId xmlns:p14="http://schemas.microsoft.com/office/powerpoint/2010/main" val="508851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Measures of Redistricting</a:t>
            </a:r>
            <a:endParaRPr lang="en-US" dirty="0"/>
          </a:p>
        </p:txBody>
      </p:sp>
      <p:sp>
        <p:nvSpPr>
          <p:cNvPr id="3" name="Content Placeholder 2"/>
          <p:cNvSpPr>
            <a:spLocks noGrp="1"/>
          </p:cNvSpPr>
          <p:nvPr>
            <p:ph sz="quarter" idx="1"/>
          </p:nvPr>
        </p:nvSpPr>
        <p:spPr/>
        <p:txBody>
          <a:bodyPr>
            <a:normAutofit fontScale="92500" lnSpcReduction="20000"/>
          </a:bodyPr>
          <a:lstStyle/>
          <a:p>
            <a:pPr marL="45720" indent="0">
              <a:spcBef>
                <a:spcPts val="1200"/>
              </a:spcBef>
              <a:buNone/>
            </a:pPr>
            <a:r>
              <a:rPr lang="en-US" sz="2600" b="1" dirty="0"/>
              <a:t>Geographic </a:t>
            </a:r>
            <a:r>
              <a:rPr lang="en-US" sz="2600" b="1" dirty="0" smtClean="0"/>
              <a:t>Measures</a:t>
            </a:r>
            <a:endParaRPr lang="en-US" sz="2600" dirty="0" smtClean="0"/>
          </a:p>
          <a:p>
            <a:pPr lvl="1">
              <a:spcBef>
                <a:spcPts val="1200"/>
              </a:spcBef>
            </a:pPr>
            <a:r>
              <a:rPr lang="en-US" sz="1900" dirty="0" smtClean="0">
                <a:solidFill>
                  <a:schemeClr val="tx2">
                    <a:lumMod val="50000"/>
                  </a:schemeClr>
                </a:solidFill>
              </a:rPr>
              <a:t>Equal Population – Deviation from ideal district population</a:t>
            </a:r>
          </a:p>
          <a:p>
            <a:pPr lvl="2">
              <a:spcBef>
                <a:spcPts val="1200"/>
              </a:spcBef>
            </a:pPr>
            <a:r>
              <a:rPr lang="en-US" sz="1900" i="1" dirty="0" smtClean="0">
                <a:solidFill>
                  <a:schemeClr val="tx2">
                    <a:lumMod val="50000"/>
                  </a:schemeClr>
                </a:solidFill>
              </a:rPr>
              <a:t>Total state population/99 assembly districts = Ideal district population</a:t>
            </a:r>
          </a:p>
          <a:p>
            <a:pPr lvl="1">
              <a:spcBef>
                <a:spcPts val="1200"/>
              </a:spcBef>
            </a:pPr>
            <a:r>
              <a:rPr lang="en-US" sz="1900" dirty="0" smtClean="0">
                <a:solidFill>
                  <a:schemeClr val="tx2">
                    <a:lumMod val="50000"/>
                  </a:schemeClr>
                </a:solidFill>
              </a:rPr>
              <a:t>Compactness and Complexity</a:t>
            </a:r>
          </a:p>
          <a:p>
            <a:pPr lvl="1">
              <a:spcBef>
                <a:spcPts val="1200"/>
              </a:spcBef>
            </a:pPr>
            <a:r>
              <a:rPr lang="en-US" sz="1900" dirty="0">
                <a:solidFill>
                  <a:schemeClr val="tx2">
                    <a:lumMod val="50000"/>
                  </a:schemeClr>
                </a:solidFill>
              </a:rPr>
              <a:t>Contiguity </a:t>
            </a:r>
          </a:p>
          <a:p>
            <a:pPr marL="45720" indent="0">
              <a:spcBef>
                <a:spcPts val="1200"/>
              </a:spcBef>
              <a:buNone/>
            </a:pPr>
            <a:r>
              <a:rPr lang="en-US" sz="2200" dirty="0" smtClean="0"/>
              <a:t>These are metrics that can be easily detected using GIS.</a:t>
            </a:r>
            <a:endParaRPr lang="en-US" sz="2600" b="1" dirty="0" smtClean="0"/>
          </a:p>
          <a:p>
            <a:pPr marL="45720" indent="0">
              <a:spcBef>
                <a:spcPts val="1200"/>
              </a:spcBef>
              <a:buNone/>
            </a:pPr>
            <a:endParaRPr lang="en-US" sz="2600" b="1" dirty="0" smtClean="0"/>
          </a:p>
          <a:p>
            <a:pPr marL="45720" indent="0">
              <a:spcBef>
                <a:spcPts val="1200"/>
              </a:spcBef>
              <a:buNone/>
            </a:pPr>
            <a:r>
              <a:rPr lang="en-US" sz="2600" b="1" dirty="0" smtClean="0"/>
              <a:t>Other Measures</a:t>
            </a:r>
          </a:p>
          <a:p>
            <a:pPr lvl="1">
              <a:spcBef>
                <a:spcPts val="1200"/>
              </a:spcBef>
            </a:pPr>
            <a:r>
              <a:rPr lang="en-US" sz="1900" dirty="0">
                <a:solidFill>
                  <a:schemeClr val="tx2">
                    <a:lumMod val="50000"/>
                  </a:schemeClr>
                </a:solidFill>
              </a:rPr>
              <a:t>Protection of Minority Rights </a:t>
            </a:r>
            <a:endParaRPr lang="en-US" sz="1900" dirty="0" smtClean="0">
              <a:solidFill>
                <a:schemeClr val="tx2">
                  <a:lumMod val="50000"/>
                </a:schemeClr>
              </a:solidFill>
            </a:endParaRPr>
          </a:p>
          <a:p>
            <a:pPr lvl="1">
              <a:spcBef>
                <a:spcPts val="1200"/>
              </a:spcBef>
            </a:pPr>
            <a:r>
              <a:rPr lang="en-US" sz="1900" dirty="0">
                <a:solidFill>
                  <a:schemeClr val="tx2">
                    <a:lumMod val="50000"/>
                  </a:schemeClr>
                </a:solidFill>
              </a:rPr>
              <a:t>Community of Interest </a:t>
            </a:r>
          </a:p>
          <a:p>
            <a:pPr marL="45720" indent="0">
              <a:spcBef>
                <a:spcPts val="1200"/>
              </a:spcBef>
              <a:buNone/>
            </a:pPr>
            <a:r>
              <a:rPr lang="en-US" sz="2200" dirty="0" smtClean="0"/>
              <a:t>These are more difficult for GIS to detect as they are more subjective. </a:t>
            </a:r>
            <a:endParaRPr lang="en-US" sz="2200" dirty="0"/>
          </a:p>
          <a:p>
            <a:pPr marL="45720" indent="0">
              <a:buNone/>
            </a:pPr>
            <a:endParaRPr lang="en-US" dirty="0" smtClean="0"/>
          </a:p>
          <a:p>
            <a:pPr lvl="1"/>
            <a:endParaRPr lang="en-US" dirty="0"/>
          </a:p>
          <a:p>
            <a:pPr marL="274320" lvl="1" indent="0">
              <a:buNone/>
            </a:pPr>
            <a:endParaRPr lang="en-US" dirty="0"/>
          </a:p>
          <a:p>
            <a:pPr marL="274320" lvl="1" indent="0">
              <a:buNone/>
            </a:pPr>
            <a:endParaRPr lang="en-US" dirty="0" smtClean="0"/>
          </a:p>
          <a:p>
            <a:pPr marL="274320" lvl="1" indent="0">
              <a:buNone/>
            </a:pPr>
            <a:endParaRPr lang="en-US" dirty="0"/>
          </a:p>
          <a:p>
            <a:pPr marL="274320" lvl="1" indent="0">
              <a:buNone/>
            </a:pPr>
            <a:endParaRPr lang="en-US" dirty="0" smtClean="0"/>
          </a:p>
        </p:txBody>
      </p:sp>
    </p:spTree>
    <p:extLst>
      <p:ext uri="{BB962C8B-B14F-4D97-AF65-F5344CB8AC3E}">
        <p14:creationId xmlns:p14="http://schemas.microsoft.com/office/powerpoint/2010/main" val="2978803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Compactness and Complexity</a:t>
            </a:r>
            <a:endParaRPr lang="en-US" dirty="0"/>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6323012" y="2362200"/>
            <a:ext cx="5362575" cy="3429000"/>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612" y="1841747"/>
            <a:ext cx="5328543" cy="3200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83798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Contiguity and community of interest </a:t>
            </a:r>
            <a:endParaRPr lang="en-US" sz="3600" dirty="0"/>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379412" y="1839856"/>
            <a:ext cx="6172200" cy="3729391"/>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5613" y="1554480"/>
            <a:ext cx="3745189" cy="484632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5613" y="1554480"/>
            <a:ext cx="3745189" cy="48463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9847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Commission Based </a:t>
            </a:r>
            <a:r>
              <a:rPr lang="en-US" dirty="0"/>
              <a:t>M</a:t>
            </a:r>
            <a:r>
              <a:rPr lang="en-US" dirty="0" smtClean="0"/>
              <a:t>odel</a:t>
            </a:r>
            <a:endParaRPr lang="en-US" dirty="0"/>
          </a:p>
        </p:txBody>
      </p:sp>
      <p:sp>
        <p:nvSpPr>
          <p:cNvPr id="3" name="Content Placeholder 2"/>
          <p:cNvSpPr>
            <a:spLocks noGrp="1"/>
          </p:cNvSpPr>
          <p:nvPr>
            <p:ph sz="quarter" idx="1"/>
          </p:nvPr>
        </p:nvSpPr>
        <p:spPr/>
        <p:txBody>
          <a:bodyPr>
            <a:normAutofit fontScale="92500" lnSpcReduction="20000"/>
          </a:bodyPr>
          <a:lstStyle/>
          <a:p>
            <a:pPr marL="274320" lvl="1" indent="0">
              <a:buNone/>
            </a:pPr>
            <a:endParaRPr lang="en-US" b="1" dirty="0" smtClean="0"/>
          </a:p>
          <a:p>
            <a:pPr>
              <a:spcBef>
                <a:spcPts val="1200"/>
              </a:spcBef>
            </a:pPr>
            <a:r>
              <a:rPr lang="en-US" sz="2600" b="1" dirty="0" smtClean="0">
                <a:solidFill>
                  <a:schemeClr val="tx2">
                    <a:lumMod val="50000"/>
                  </a:schemeClr>
                </a:solidFill>
              </a:rPr>
              <a:t>“</a:t>
            </a:r>
            <a:r>
              <a:rPr lang="en-US" sz="2600" b="1" dirty="0">
                <a:solidFill>
                  <a:schemeClr val="tx2">
                    <a:lumMod val="50000"/>
                  </a:schemeClr>
                </a:solidFill>
              </a:rPr>
              <a:t>Twenty-one states have a redistricting commission that draws up the plan, advises the legislature on drawing up the plan or acts as a backup if the legislature fails to draw up the plan for legislative districts</a:t>
            </a:r>
            <a:r>
              <a:rPr lang="en-US" sz="2600" b="1" dirty="0" smtClean="0">
                <a:solidFill>
                  <a:schemeClr val="tx2">
                    <a:lumMod val="50000"/>
                  </a:schemeClr>
                </a:solidFill>
              </a:rPr>
              <a:t>” </a:t>
            </a:r>
            <a:r>
              <a:rPr lang="en-US" sz="2600" dirty="0"/>
              <a:t>(NCSL - Redistricting, 2013)</a:t>
            </a:r>
            <a:r>
              <a:rPr lang="en-US" sz="2600" b="1" dirty="0"/>
              <a:t> </a:t>
            </a:r>
            <a:endParaRPr lang="en-US" sz="2600" dirty="0"/>
          </a:p>
          <a:p>
            <a:pPr>
              <a:spcBef>
                <a:spcPts val="1200"/>
              </a:spcBef>
            </a:pPr>
            <a:endParaRPr lang="en-US" sz="2600" dirty="0" smtClean="0"/>
          </a:p>
          <a:p>
            <a:pPr>
              <a:spcBef>
                <a:spcPts val="1200"/>
              </a:spcBef>
            </a:pPr>
            <a:r>
              <a:rPr lang="en-US" sz="2600" dirty="0"/>
              <a:t>The Iowa model seems to be the commission model that has sparked the most interest in Wisconsin, for this reason I will concentrate my research on this model, and how it could be implemented in </a:t>
            </a:r>
            <a:r>
              <a:rPr lang="en-US" sz="2600" dirty="0" smtClean="0"/>
              <a:t>Wisconsin</a:t>
            </a:r>
          </a:p>
          <a:p>
            <a:pPr>
              <a:spcBef>
                <a:spcPts val="1200"/>
              </a:spcBef>
            </a:pPr>
            <a:endParaRPr lang="en-US" sz="2600" dirty="0"/>
          </a:p>
          <a:p>
            <a:pPr>
              <a:spcBef>
                <a:spcPts val="1200"/>
              </a:spcBef>
            </a:pPr>
            <a:r>
              <a:rPr lang="en-US" sz="2600" dirty="0" smtClean="0"/>
              <a:t>Assembly Bill 185 was attempted to be brought out of committee and voted on in our current session</a:t>
            </a:r>
            <a:endParaRPr lang="en-US" sz="2600" dirty="0"/>
          </a:p>
          <a:p>
            <a:pPr marL="274320" lvl="1" indent="0">
              <a:buNone/>
            </a:pPr>
            <a:endParaRPr lang="en-US" dirty="0" smtClean="0"/>
          </a:p>
          <a:p>
            <a:pPr marL="274320" lvl="1" indent="0">
              <a:buNone/>
            </a:pPr>
            <a:endParaRPr lang="en-US" dirty="0" smtClean="0"/>
          </a:p>
          <a:p>
            <a:pPr marL="274320" lvl="1" indent="0">
              <a:buNone/>
            </a:pPr>
            <a:endParaRPr lang="en-US" dirty="0"/>
          </a:p>
          <a:p>
            <a:pPr marL="274320" lvl="1" indent="0">
              <a:buNone/>
            </a:pPr>
            <a:endParaRPr lang="en-US" dirty="0" smtClean="0"/>
          </a:p>
          <a:p>
            <a:pPr marL="274320" lvl="1" indent="0">
              <a:buNone/>
            </a:pPr>
            <a:endParaRPr lang="en-US" dirty="0"/>
          </a:p>
          <a:p>
            <a:pPr marL="274320" lvl="1" indent="0">
              <a:buNone/>
            </a:pPr>
            <a:endParaRPr lang="en-US" dirty="0" smtClean="0"/>
          </a:p>
        </p:txBody>
      </p:sp>
    </p:spTree>
    <p:extLst>
      <p:ext uri="{BB962C8B-B14F-4D97-AF65-F5344CB8AC3E}">
        <p14:creationId xmlns:p14="http://schemas.microsoft.com/office/powerpoint/2010/main" val="933768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Iowa Redistricting Model</a:t>
            </a:r>
            <a:endParaRPr lang="en-US" dirty="0"/>
          </a:p>
        </p:txBody>
      </p:sp>
      <p:sp>
        <p:nvSpPr>
          <p:cNvPr id="3" name="Content Placeholder 2"/>
          <p:cNvSpPr>
            <a:spLocks noGrp="1"/>
          </p:cNvSpPr>
          <p:nvPr>
            <p:ph sz="quarter" idx="1"/>
          </p:nvPr>
        </p:nvSpPr>
        <p:spPr/>
        <p:txBody>
          <a:bodyPr>
            <a:normAutofit fontScale="77500" lnSpcReduction="20000"/>
          </a:bodyPr>
          <a:lstStyle/>
          <a:p>
            <a:pPr marL="274320" lvl="1" indent="0">
              <a:buNone/>
            </a:pPr>
            <a:endParaRPr lang="en-US" b="1" dirty="0" smtClean="0"/>
          </a:p>
          <a:p>
            <a:pPr>
              <a:spcBef>
                <a:spcPts val="1200"/>
              </a:spcBef>
            </a:pPr>
            <a:r>
              <a:rPr lang="en-US" b="1" dirty="0" smtClean="0"/>
              <a:t>Based on state statute and not a constitutional amendment</a:t>
            </a:r>
          </a:p>
          <a:p>
            <a:pPr>
              <a:spcBef>
                <a:spcPts val="1200"/>
              </a:spcBef>
            </a:pPr>
            <a:r>
              <a:rPr lang="en-US" b="1" dirty="0" smtClean="0"/>
              <a:t>Redistricting plans are drawn by a non-partisan bureau of the legislature</a:t>
            </a:r>
          </a:p>
          <a:p>
            <a:pPr lvl="1">
              <a:spcBef>
                <a:spcPts val="1200"/>
              </a:spcBef>
            </a:pPr>
            <a:r>
              <a:rPr lang="en-US" dirty="0" smtClean="0">
                <a:solidFill>
                  <a:schemeClr val="tx2">
                    <a:lumMod val="50000"/>
                  </a:schemeClr>
                </a:solidFill>
              </a:rPr>
              <a:t>Legislative Services Bureau (LSB)</a:t>
            </a:r>
          </a:p>
          <a:p>
            <a:pPr lvl="1">
              <a:spcBef>
                <a:spcPts val="1200"/>
              </a:spcBef>
            </a:pPr>
            <a:r>
              <a:rPr lang="en-US" dirty="0" smtClean="0">
                <a:solidFill>
                  <a:schemeClr val="tx2">
                    <a:lumMod val="50000"/>
                  </a:schemeClr>
                </a:solidFill>
              </a:rPr>
              <a:t>3 </a:t>
            </a:r>
            <a:r>
              <a:rPr lang="en-US" dirty="0">
                <a:solidFill>
                  <a:schemeClr val="tx2">
                    <a:lumMod val="50000"/>
                  </a:schemeClr>
                </a:solidFill>
              </a:rPr>
              <a:t>c</a:t>
            </a:r>
            <a:r>
              <a:rPr lang="en-US" dirty="0" smtClean="0">
                <a:solidFill>
                  <a:schemeClr val="tx2">
                    <a:lumMod val="50000"/>
                  </a:schemeClr>
                </a:solidFill>
              </a:rPr>
              <a:t>hances before the matter goes to the Iowa Supreme Court</a:t>
            </a:r>
          </a:p>
          <a:p>
            <a:pPr>
              <a:spcBef>
                <a:spcPts val="1200"/>
              </a:spcBef>
            </a:pPr>
            <a:r>
              <a:rPr lang="en-US" b="1" dirty="0" smtClean="0"/>
              <a:t>5 member redistricting commission based</a:t>
            </a:r>
          </a:p>
          <a:p>
            <a:pPr lvl="1">
              <a:spcBef>
                <a:spcPts val="1200"/>
              </a:spcBef>
            </a:pPr>
            <a:r>
              <a:rPr lang="en-US" dirty="0" smtClean="0">
                <a:solidFill>
                  <a:schemeClr val="tx2">
                    <a:lumMod val="50000"/>
                  </a:schemeClr>
                </a:solidFill>
              </a:rPr>
              <a:t>4 legislators (appointed by legislative leadership)</a:t>
            </a:r>
          </a:p>
          <a:p>
            <a:pPr lvl="1">
              <a:spcBef>
                <a:spcPts val="1200"/>
              </a:spcBef>
            </a:pPr>
            <a:r>
              <a:rPr lang="en-US" dirty="0" smtClean="0">
                <a:solidFill>
                  <a:schemeClr val="tx2">
                    <a:lumMod val="50000"/>
                  </a:schemeClr>
                </a:solidFill>
              </a:rPr>
              <a:t>Final member is non-partisan (non-legislative employee); elected by the committee with at least 3 votes</a:t>
            </a:r>
          </a:p>
          <a:p>
            <a:pPr lvl="1">
              <a:spcBef>
                <a:spcPts val="1200"/>
              </a:spcBef>
            </a:pPr>
            <a:r>
              <a:rPr lang="en-US" dirty="0" smtClean="0">
                <a:solidFill>
                  <a:schemeClr val="tx2">
                    <a:lumMod val="50000"/>
                  </a:schemeClr>
                </a:solidFill>
              </a:rPr>
              <a:t>Commission serves in an advisory role to the LSB</a:t>
            </a:r>
          </a:p>
          <a:p>
            <a:pPr lvl="2">
              <a:spcBef>
                <a:spcPts val="1200"/>
              </a:spcBef>
            </a:pPr>
            <a:r>
              <a:rPr lang="en-US" dirty="0" smtClean="0"/>
              <a:t>Answer any questions that arise regarding the drawing of the maps</a:t>
            </a:r>
          </a:p>
          <a:p>
            <a:pPr lvl="2">
              <a:spcBef>
                <a:spcPts val="1200"/>
              </a:spcBef>
            </a:pPr>
            <a:r>
              <a:rPr lang="en-US" dirty="0" smtClean="0"/>
              <a:t>Holds public hearing on plans</a:t>
            </a:r>
          </a:p>
          <a:p>
            <a:pPr lvl="2">
              <a:spcBef>
                <a:spcPts val="1200"/>
              </a:spcBef>
            </a:pPr>
            <a:r>
              <a:rPr lang="en-US" dirty="0" smtClean="0"/>
              <a:t>Provides feedback to LSB on submitted plans from the public and legislative bodies</a:t>
            </a:r>
          </a:p>
          <a:p>
            <a:pPr marL="274320" lvl="1" indent="0">
              <a:buNone/>
            </a:pPr>
            <a:endParaRPr lang="en-US" dirty="0" smtClean="0"/>
          </a:p>
          <a:p>
            <a:pPr marL="274320" lvl="1" indent="0">
              <a:buNone/>
            </a:pPr>
            <a:endParaRPr lang="en-US" dirty="0" smtClean="0"/>
          </a:p>
          <a:p>
            <a:pPr marL="274320" lvl="1" indent="0">
              <a:buNone/>
            </a:pPr>
            <a:endParaRPr lang="en-US" dirty="0"/>
          </a:p>
          <a:p>
            <a:pPr marL="274320" lvl="1" indent="0">
              <a:buNone/>
            </a:pPr>
            <a:endParaRPr lang="en-US" dirty="0" smtClean="0"/>
          </a:p>
          <a:p>
            <a:pPr marL="274320" lvl="1" indent="0">
              <a:buNone/>
            </a:pPr>
            <a:endParaRPr lang="en-US" dirty="0"/>
          </a:p>
          <a:p>
            <a:pPr marL="274320" lvl="1" indent="0">
              <a:buNone/>
            </a:pPr>
            <a:endParaRPr lang="en-US" dirty="0" smtClean="0"/>
          </a:p>
        </p:txBody>
      </p:sp>
    </p:spTree>
    <p:extLst>
      <p:ext uri="{BB962C8B-B14F-4D97-AF65-F5344CB8AC3E}">
        <p14:creationId xmlns:p14="http://schemas.microsoft.com/office/powerpoint/2010/main" val="1790080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Iowa Redistricting Model</a:t>
            </a:r>
            <a:endParaRPr lang="en-US" dirty="0"/>
          </a:p>
        </p:txBody>
      </p:sp>
      <p:sp>
        <p:nvSpPr>
          <p:cNvPr id="3" name="Content Placeholder 2"/>
          <p:cNvSpPr>
            <a:spLocks noGrp="1"/>
          </p:cNvSpPr>
          <p:nvPr>
            <p:ph sz="quarter" idx="1"/>
          </p:nvPr>
        </p:nvSpPr>
        <p:spPr>
          <a:xfrm>
            <a:off x="379412" y="1600200"/>
            <a:ext cx="11335607" cy="4572000"/>
          </a:xfrm>
        </p:spPr>
        <p:txBody>
          <a:bodyPr>
            <a:normAutofit fontScale="70000" lnSpcReduction="20000"/>
          </a:bodyPr>
          <a:lstStyle/>
          <a:p>
            <a:pPr marL="0" indent="-45720">
              <a:spcBef>
                <a:spcPts val="600"/>
              </a:spcBef>
              <a:buNone/>
            </a:pPr>
            <a:r>
              <a:rPr lang="en-US" b="1" dirty="0"/>
              <a:t>Principle and Cartographic Measure Requirements </a:t>
            </a:r>
          </a:p>
          <a:p>
            <a:pPr>
              <a:spcBef>
                <a:spcPts val="600"/>
              </a:spcBef>
            </a:pPr>
            <a:r>
              <a:rPr lang="en-US" dirty="0"/>
              <a:t>Equal Population</a:t>
            </a:r>
          </a:p>
          <a:p>
            <a:pPr lvl="1">
              <a:spcBef>
                <a:spcPts val="600"/>
              </a:spcBef>
            </a:pPr>
            <a:r>
              <a:rPr lang="en-US" dirty="0">
                <a:solidFill>
                  <a:schemeClr val="tx2">
                    <a:lumMod val="50000"/>
                  </a:schemeClr>
                </a:solidFill>
              </a:rPr>
              <a:t>Mean deviation of House plans +/-1%</a:t>
            </a:r>
          </a:p>
          <a:p>
            <a:pPr lvl="1">
              <a:spcBef>
                <a:spcPts val="600"/>
              </a:spcBef>
            </a:pPr>
            <a:r>
              <a:rPr lang="en-US" dirty="0">
                <a:solidFill>
                  <a:schemeClr val="tx2">
                    <a:lumMod val="50000"/>
                  </a:schemeClr>
                </a:solidFill>
              </a:rPr>
              <a:t>Mean deviation of Senate plans +/- 5%</a:t>
            </a:r>
          </a:p>
          <a:p>
            <a:pPr>
              <a:spcBef>
                <a:spcPts val="600"/>
              </a:spcBef>
            </a:pPr>
            <a:r>
              <a:rPr lang="en-US" dirty="0"/>
              <a:t>Compactness</a:t>
            </a:r>
          </a:p>
          <a:p>
            <a:pPr lvl="1">
              <a:spcBef>
                <a:spcPts val="600"/>
              </a:spcBef>
            </a:pPr>
            <a:r>
              <a:rPr lang="en-US" dirty="0">
                <a:solidFill>
                  <a:schemeClr val="tx2">
                    <a:lumMod val="50000"/>
                  </a:schemeClr>
                </a:solidFill>
              </a:rPr>
              <a:t>Proposed districts should be square, rectangular or hexagonal </a:t>
            </a:r>
            <a:r>
              <a:rPr lang="en-US" dirty="0" smtClean="0">
                <a:solidFill>
                  <a:schemeClr val="tx2">
                    <a:lumMod val="50000"/>
                  </a:schemeClr>
                </a:solidFill>
              </a:rPr>
              <a:t>(match </a:t>
            </a:r>
            <a:r>
              <a:rPr lang="en-US" dirty="0">
                <a:solidFill>
                  <a:schemeClr val="tx2">
                    <a:lumMod val="50000"/>
                  </a:schemeClr>
                </a:solidFill>
              </a:rPr>
              <a:t>political boundaries)</a:t>
            </a:r>
          </a:p>
          <a:p>
            <a:pPr marL="182880" lvl="1" indent="0">
              <a:spcBef>
                <a:spcPts val="600"/>
              </a:spcBef>
              <a:buNone/>
            </a:pPr>
            <a:endParaRPr lang="en-US" dirty="0"/>
          </a:p>
          <a:p>
            <a:pPr marL="0" indent="-45720">
              <a:spcBef>
                <a:spcPts val="600"/>
              </a:spcBef>
              <a:buNone/>
            </a:pPr>
            <a:r>
              <a:rPr lang="en-US" b="1" dirty="0"/>
              <a:t>Other Considerations</a:t>
            </a:r>
          </a:p>
          <a:p>
            <a:pPr>
              <a:spcBef>
                <a:spcPts val="600"/>
              </a:spcBef>
            </a:pPr>
            <a:r>
              <a:rPr lang="en-US" dirty="0">
                <a:solidFill>
                  <a:schemeClr val="tx2">
                    <a:lumMod val="50000"/>
                  </a:schemeClr>
                </a:solidFill>
              </a:rPr>
              <a:t>Should not be drawn to</a:t>
            </a:r>
          </a:p>
          <a:p>
            <a:pPr lvl="1">
              <a:spcBef>
                <a:spcPts val="600"/>
              </a:spcBef>
            </a:pPr>
            <a:r>
              <a:rPr lang="en-US" dirty="0">
                <a:solidFill>
                  <a:schemeClr val="tx2">
                    <a:lumMod val="50000"/>
                  </a:schemeClr>
                </a:solidFill>
              </a:rPr>
              <a:t>Favor an incumbent</a:t>
            </a:r>
          </a:p>
          <a:p>
            <a:pPr lvl="1">
              <a:spcBef>
                <a:spcPts val="600"/>
              </a:spcBef>
            </a:pPr>
            <a:r>
              <a:rPr lang="en-US" dirty="0">
                <a:solidFill>
                  <a:schemeClr val="tx2">
                    <a:lumMod val="50000"/>
                  </a:schemeClr>
                </a:solidFill>
              </a:rPr>
              <a:t>Political Party</a:t>
            </a:r>
          </a:p>
          <a:p>
            <a:pPr lvl="1">
              <a:spcBef>
                <a:spcPts val="600"/>
              </a:spcBef>
            </a:pPr>
            <a:r>
              <a:rPr lang="en-US" dirty="0">
                <a:solidFill>
                  <a:schemeClr val="tx2">
                    <a:lumMod val="50000"/>
                  </a:schemeClr>
                </a:solidFill>
              </a:rPr>
              <a:t>Or any other person or group</a:t>
            </a:r>
          </a:p>
          <a:p>
            <a:pPr>
              <a:spcBef>
                <a:spcPts val="600"/>
              </a:spcBef>
            </a:pPr>
            <a:r>
              <a:rPr lang="en-US" dirty="0">
                <a:solidFill>
                  <a:schemeClr val="tx2">
                    <a:lumMod val="50000"/>
                  </a:schemeClr>
                </a:solidFill>
              </a:rPr>
              <a:t>Data not to be used </a:t>
            </a:r>
          </a:p>
          <a:p>
            <a:pPr lvl="1">
              <a:spcBef>
                <a:spcPts val="600"/>
              </a:spcBef>
            </a:pPr>
            <a:r>
              <a:rPr lang="en-US" dirty="0">
                <a:solidFill>
                  <a:schemeClr val="tx2">
                    <a:lumMod val="50000"/>
                  </a:schemeClr>
                </a:solidFill>
              </a:rPr>
              <a:t>Previous election data</a:t>
            </a:r>
          </a:p>
          <a:p>
            <a:pPr lvl="1">
              <a:spcBef>
                <a:spcPts val="600"/>
              </a:spcBef>
            </a:pPr>
            <a:r>
              <a:rPr lang="en-US" dirty="0">
                <a:solidFill>
                  <a:schemeClr val="tx2">
                    <a:lumMod val="50000"/>
                  </a:schemeClr>
                </a:solidFill>
              </a:rPr>
              <a:t>Incumbent Addresses</a:t>
            </a:r>
          </a:p>
          <a:p>
            <a:pPr>
              <a:spcBef>
                <a:spcPts val="600"/>
              </a:spcBef>
            </a:pPr>
            <a:r>
              <a:rPr lang="en-US" dirty="0">
                <a:solidFill>
                  <a:schemeClr val="tx2">
                    <a:lumMod val="50000"/>
                  </a:schemeClr>
                </a:solidFill>
              </a:rPr>
              <a:t>Community of Interest </a:t>
            </a:r>
            <a:r>
              <a:rPr lang="en-US" dirty="0" smtClean="0">
                <a:solidFill>
                  <a:schemeClr val="tx2">
                    <a:lumMod val="50000"/>
                  </a:schemeClr>
                </a:solidFill>
              </a:rPr>
              <a:t>concerns should NOT be used to draw a district</a:t>
            </a:r>
            <a:endParaRPr lang="en-US" b="1" dirty="0">
              <a:solidFill>
                <a:schemeClr val="tx2">
                  <a:lumMod val="50000"/>
                </a:schemeClr>
              </a:solidFill>
            </a:endParaRPr>
          </a:p>
          <a:p>
            <a:pPr marL="274320" lvl="1" indent="0">
              <a:buNone/>
            </a:pPr>
            <a:endParaRPr lang="en-US" dirty="0"/>
          </a:p>
          <a:p>
            <a:pPr marL="274320" lvl="1" indent="0">
              <a:buNone/>
            </a:pPr>
            <a:endParaRPr lang="en-US" dirty="0"/>
          </a:p>
          <a:p>
            <a:pPr marL="274320" lvl="1" indent="0">
              <a:buNone/>
            </a:pPr>
            <a:endParaRPr lang="en-US" dirty="0"/>
          </a:p>
          <a:p>
            <a:pPr marL="274320" lvl="1" indent="0">
              <a:buNone/>
            </a:pPr>
            <a:endParaRPr lang="en-US" dirty="0"/>
          </a:p>
          <a:p>
            <a:pPr marL="274320" lvl="1" indent="0">
              <a:buNone/>
            </a:pPr>
            <a:endParaRPr lang="en-US" dirty="0"/>
          </a:p>
          <a:p>
            <a:pPr marL="274320" lvl="1" indent="0">
              <a:buNone/>
            </a:pPr>
            <a:endParaRPr lang="en-US" dirty="0"/>
          </a:p>
        </p:txBody>
      </p:sp>
    </p:spTree>
    <p:extLst>
      <p:ext uri="{BB962C8B-B14F-4D97-AF65-F5344CB8AC3E}">
        <p14:creationId xmlns:p14="http://schemas.microsoft.com/office/powerpoint/2010/main" val="4155135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Committee Based Model for Wisconsin</a:t>
            </a:r>
            <a:endParaRPr lang="en-US" sz="3600" dirty="0"/>
          </a:p>
        </p:txBody>
      </p:sp>
      <p:sp>
        <p:nvSpPr>
          <p:cNvPr id="3" name="Content Placeholder 2"/>
          <p:cNvSpPr>
            <a:spLocks noGrp="1"/>
          </p:cNvSpPr>
          <p:nvPr>
            <p:ph sz="quarter" idx="1"/>
          </p:nvPr>
        </p:nvSpPr>
        <p:spPr>
          <a:xfrm>
            <a:off x="379412" y="1600200"/>
            <a:ext cx="11335607" cy="4572000"/>
          </a:xfrm>
        </p:spPr>
        <p:txBody>
          <a:bodyPr>
            <a:normAutofit fontScale="85000" lnSpcReduction="20000"/>
          </a:bodyPr>
          <a:lstStyle/>
          <a:p>
            <a:pPr marL="45720" indent="0">
              <a:spcBef>
                <a:spcPts val="1200"/>
              </a:spcBef>
              <a:buNone/>
            </a:pPr>
            <a:r>
              <a:rPr lang="en-US" dirty="0"/>
              <a:t>In order to implement the Iowa model of redistricting in Wisconsin, some changes would need to be made to fit with Wisconsin’s statutes relating to local redistricting, data collection and data dissemination</a:t>
            </a:r>
          </a:p>
          <a:p>
            <a:pPr>
              <a:spcBef>
                <a:spcPts val="1200"/>
              </a:spcBef>
            </a:pPr>
            <a:r>
              <a:rPr lang="en-US" dirty="0"/>
              <a:t>Assembly Bill 185</a:t>
            </a:r>
          </a:p>
          <a:p>
            <a:pPr lvl="1">
              <a:spcBef>
                <a:spcPts val="1200"/>
              </a:spcBef>
            </a:pPr>
            <a:r>
              <a:rPr lang="en-US" dirty="0">
                <a:solidFill>
                  <a:schemeClr val="tx2">
                    <a:lumMod val="50000"/>
                  </a:schemeClr>
                </a:solidFill>
              </a:rPr>
              <a:t>Language is very similar to the Iowa statutes</a:t>
            </a:r>
          </a:p>
          <a:p>
            <a:pPr lvl="1">
              <a:spcBef>
                <a:spcPts val="1200"/>
              </a:spcBef>
            </a:pPr>
            <a:r>
              <a:rPr lang="en-US" dirty="0">
                <a:solidFill>
                  <a:schemeClr val="tx2">
                    <a:lumMod val="50000"/>
                  </a:schemeClr>
                </a:solidFill>
              </a:rPr>
              <a:t>Not a constitutional Amendment</a:t>
            </a:r>
          </a:p>
          <a:p>
            <a:pPr lvl="1">
              <a:spcBef>
                <a:spcPts val="1200"/>
              </a:spcBef>
            </a:pPr>
            <a:r>
              <a:rPr lang="en-US" dirty="0">
                <a:solidFill>
                  <a:schemeClr val="tx2">
                    <a:lumMod val="50000"/>
                  </a:schemeClr>
                </a:solidFill>
              </a:rPr>
              <a:t>Takes into account:</a:t>
            </a:r>
          </a:p>
          <a:p>
            <a:pPr lvl="2">
              <a:spcBef>
                <a:spcPts val="1200"/>
              </a:spcBef>
            </a:pPr>
            <a:r>
              <a:rPr lang="en-US" dirty="0"/>
              <a:t>Our nested district </a:t>
            </a:r>
            <a:r>
              <a:rPr lang="en-US" dirty="0" smtClean="0"/>
              <a:t>scheme (3 Assembly districts = 1 </a:t>
            </a:r>
            <a:r>
              <a:rPr lang="en-US" dirty="0"/>
              <a:t>S</a:t>
            </a:r>
            <a:r>
              <a:rPr lang="en-US" dirty="0" smtClean="0"/>
              <a:t>enate district)</a:t>
            </a:r>
            <a:endParaRPr lang="en-US" dirty="0"/>
          </a:p>
          <a:p>
            <a:pPr lvl="2">
              <a:spcBef>
                <a:spcPts val="1200"/>
              </a:spcBef>
            </a:pPr>
            <a:r>
              <a:rPr lang="en-US" dirty="0"/>
              <a:t>Ward based redistricting</a:t>
            </a:r>
          </a:p>
          <a:p>
            <a:pPr lvl="1">
              <a:spcBef>
                <a:spcPts val="1200"/>
              </a:spcBef>
            </a:pPr>
            <a:r>
              <a:rPr lang="en-US" dirty="0">
                <a:solidFill>
                  <a:schemeClr val="tx2">
                    <a:lumMod val="50000"/>
                  </a:schemeClr>
                </a:solidFill>
              </a:rPr>
              <a:t>Does not take into account: </a:t>
            </a:r>
          </a:p>
          <a:p>
            <a:pPr lvl="2">
              <a:spcBef>
                <a:spcPts val="1200"/>
              </a:spcBef>
            </a:pPr>
            <a:r>
              <a:rPr lang="en-US" dirty="0"/>
              <a:t>Improvements to </a:t>
            </a:r>
            <a:r>
              <a:rPr lang="en-US" dirty="0" smtClean="0"/>
              <a:t>US Census data </a:t>
            </a:r>
            <a:r>
              <a:rPr lang="en-US" dirty="0"/>
              <a:t>throughout the decade</a:t>
            </a:r>
          </a:p>
          <a:p>
            <a:pPr lvl="2">
              <a:spcBef>
                <a:spcPts val="1200"/>
              </a:spcBef>
            </a:pPr>
            <a:r>
              <a:rPr lang="en-US" dirty="0"/>
              <a:t>Local redistricting timelines</a:t>
            </a:r>
          </a:p>
          <a:p>
            <a:pPr marL="274320" lvl="1" indent="0">
              <a:buNone/>
            </a:pPr>
            <a:endParaRPr lang="en-US" dirty="0"/>
          </a:p>
          <a:p>
            <a:pPr lvl="1"/>
            <a:endParaRPr lang="en-US" dirty="0"/>
          </a:p>
          <a:p>
            <a:pPr lvl="1"/>
            <a:endParaRPr lang="en-US" dirty="0"/>
          </a:p>
          <a:p>
            <a:pPr lvl="1"/>
            <a:endParaRPr lang="en-US" dirty="0"/>
          </a:p>
          <a:p>
            <a:pPr marL="45720" indent="0">
              <a:buNone/>
            </a:pPr>
            <a:endParaRPr lang="en-US" dirty="0"/>
          </a:p>
          <a:p>
            <a:pPr lvl="4"/>
            <a:endParaRPr lang="en-US" b="1" dirty="0"/>
          </a:p>
          <a:p>
            <a:pPr lvl="3"/>
            <a:endParaRPr lang="en-US" b="1" dirty="0"/>
          </a:p>
          <a:p>
            <a:pPr lvl="4"/>
            <a:endParaRPr lang="en-US" b="1" dirty="0"/>
          </a:p>
          <a:p>
            <a:pPr lvl="4"/>
            <a:endParaRPr lang="en-US" b="1" dirty="0"/>
          </a:p>
          <a:p>
            <a:pPr marL="274320" lvl="1" indent="0">
              <a:buNone/>
            </a:pPr>
            <a:endParaRPr lang="en-US" dirty="0"/>
          </a:p>
          <a:p>
            <a:pPr marL="274320" lvl="1" indent="0">
              <a:buNone/>
            </a:pPr>
            <a:endParaRPr lang="en-US" dirty="0"/>
          </a:p>
          <a:p>
            <a:pPr marL="274320" lvl="1" indent="0">
              <a:buNone/>
            </a:pPr>
            <a:endParaRPr lang="en-US" dirty="0"/>
          </a:p>
          <a:p>
            <a:pPr marL="274320" lvl="1" indent="0">
              <a:buNone/>
            </a:pPr>
            <a:endParaRPr lang="en-US" dirty="0"/>
          </a:p>
          <a:p>
            <a:pPr marL="274320" lvl="1" indent="0">
              <a:buNone/>
            </a:pPr>
            <a:endParaRPr lang="en-US" dirty="0"/>
          </a:p>
          <a:p>
            <a:pPr marL="274320" lvl="1" indent="0">
              <a:buNone/>
            </a:pPr>
            <a:endParaRPr lang="en-US" dirty="0"/>
          </a:p>
        </p:txBody>
      </p:sp>
    </p:spTree>
    <p:extLst>
      <p:ext uri="{BB962C8B-B14F-4D97-AF65-F5344CB8AC3E}">
        <p14:creationId xmlns:p14="http://schemas.microsoft.com/office/powerpoint/2010/main" val="3339249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Redistricting Measures Comparison (Observations)</a:t>
            </a:r>
            <a:endParaRPr lang="en-US" sz="3200" dirty="0"/>
          </a:p>
        </p:txBody>
      </p:sp>
      <p:sp>
        <p:nvSpPr>
          <p:cNvPr id="3" name="Content Placeholder 2"/>
          <p:cNvSpPr>
            <a:spLocks noGrp="1"/>
          </p:cNvSpPr>
          <p:nvPr>
            <p:ph sz="quarter" idx="1"/>
          </p:nvPr>
        </p:nvSpPr>
        <p:spPr/>
        <p:txBody>
          <a:bodyPr>
            <a:normAutofit fontScale="92500" lnSpcReduction="10000"/>
          </a:bodyPr>
          <a:lstStyle/>
          <a:p>
            <a:pPr>
              <a:spcBef>
                <a:spcPts val="1200"/>
              </a:spcBef>
            </a:pPr>
            <a:r>
              <a:rPr lang="en-US" dirty="0"/>
              <a:t>Deviation from Ideal Population</a:t>
            </a:r>
          </a:p>
          <a:p>
            <a:pPr lvl="1">
              <a:spcBef>
                <a:spcPts val="1200"/>
              </a:spcBef>
            </a:pPr>
            <a:r>
              <a:rPr lang="en-US" dirty="0">
                <a:solidFill>
                  <a:schemeClr val="tx2">
                    <a:lumMod val="50000"/>
                  </a:schemeClr>
                </a:solidFill>
              </a:rPr>
              <a:t>Would probably be higher with the committee based model</a:t>
            </a:r>
          </a:p>
          <a:p>
            <a:pPr lvl="1">
              <a:spcBef>
                <a:spcPts val="1200"/>
              </a:spcBef>
            </a:pPr>
            <a:r>
              <a:rPr lang="en-US" dirty="0">
                <a:solidFill>
                  <a:schemeClr val="tx2">
                    <a:lumMod val="50000"/>
                  </a:schemeClr>
                </a:solidFill>
              </a:rPr>
              <a:t>Would be drawn on wards not blocks (like Act 43)</a:t>
            </a:r>
          </a:p>
          <a:p>
            <a:pPr>
              <a:spcBef>
                <a:spcPts val="1200"/>
              </a:spcBef>
            </a:pPr>
            <a:r>
              <a:rPr lang="en-US" dirty="0"/>
              <a:t>Compactness</a:t>
            </a:r>
          </a:p>
          <a:p>
            <a:pPr lvl="1">
              <a:spcBef>
                <a:spcPts val="1200"/>
              </a:spcBef>
            </a:pPr>
            <a:r>
              <a:rPr lang="en-US" dirty="0">
                <a:solidFill>
                  <a:schemeClr val="tx2">
                    <a:lumMod val="50000"/>
                  </a:schemeClr>
                </a:solidFill>
              </a:rPr>
              <a:t>Committee model would probably be more compact than current model</a:t>
            </a:r>
          </a:p>
          <a:p>
            <a:pPr lvl="2">
              <a:spcBef>
                <a:spcPts val="1200"/>
              </a:spcBef>
            </a:pPr>
            <a:r>
              <a:rPr lang="en-US" dirty="0"/>
              <a:t>Drawing based only on population and community of interest</a:t>
            </a:r>
          </a:p>
          <a:p>
            <a:pPr>
              <a:spcBef>
                <a:spcPts val="1200"/>
              </a:spcBef>
            </a:pPr>
            <a:r>
              <a:rPr lang="en-US" dirty="0"/>
              <a:t>Competiveness </a:t>
            </a:r>
          </a:p>
          <a:p>
            <a:pPr lvl="1">
              <a:spcBef>
                <a:spcPts val="1200"/>
              </a:spcBef>
            </a:pPr>
            <a:r>
              <a:rPr lang="en-US" dirty="0">
                <a:solidFill>
                  <a:schemeClr val="tx2">
                    <a:lumMod val="50000"/>
                  </a:schemeClr>
                </a:solidFill>
              </a:rPr>
              <a:t>May not be more competitive </a:t>
            </a:r>
          </a:p>
          <a:p>
            <a:pPr lvl="2">
              <a:spcBef>
                <a:spcPts val="1200"/>
              </a:spcBef>
            </a:pPr>
            <a:r>
              <a:rPr lang="en-US" dirty="0"/>
              <a:t>Communities with similar voting patterns may be kept together</a:t>
            </a:r>
          </a:p>
          <a:p>
            <a:pPr lvl="2">
              <a:spcBef>
                <a:spcPts val="1200"/>
              </a:spcBef>
            </a:pPr>
            <a:r>
              <a:rPr lang="en-US" dirty="0"/>
              <a:t>Current model may stretch districts to “mix” </a:t>
            </a:r>
            <a:r>
              <a:rPr lang="en-US" dirty="0" smtClean="0"/>
              <a:t>voters</a:t>
            </a:r>
            <a:endParaRPr lang="en-US" dirty="0"/>
          </a:p>
          <a:p>
            <a:pPr lvl="1"/>
            <a:endParaRPr lang="en-US" dirty="0"/>
          </a:p>
          <a:p>
            <a:pPr lvl="1"/>
            <a:endParaRPr lang="en-US" dirty="0">
              <a:latin typeface="Century Gothic"/>
            </a:endParaRPr>
          </a:p>
          <a:p>
            <a:pPr marL="274320" lvl="1" indent="0">
              <a:buNone/>
            </a:pPr>
            <a:endParaRPr lang="en-US" dirty="0"/>
          </a:p>
          <a:p>
            <a:pPr marL="45720" indent="0">
              <a:buNone/>
            </a:pPr>
            <a:endParaRPr lang="en-US" dirty="0">
              <a:latin typeface="Century Gothic"/>
            </a:endParaRPr>
          </a:p>
          <a:p>
            <a:pPr lvl="4"/>
            <a:endParaRPr lang="en-US" dirty="0">
              <a:latin typeface="Century Gothic"/>
            </a:endParaRPr>
          </a:p>
          <a:p>
            <a:pPr lvl="3"/>
            <a:endParaRPr lang="en-US" dirty="0">
              <a:solidFill>
                <a:srgbClr val="545454"/>
              </a:solidFill>
              <a:latin typeface="Century Gothic"/>
            </a:endParaRPr>
          </a:p>
          <a:p>
            <a:pPr marL="45720" indent="0">
              <a:buNone/>
            </a:pPr>
            <a:endParaRPr lang="en-US" dirty="0"/>
          </a:p>
          <a:p>
            <a:pPr lvl="4"/>
            <a:endParaRPr lang="en-US" b="1" dirty="0">
              <a:latin typeface="Century Gothic"/>
            </a:endParaRPr>
          </a:p>
          <a:p>
            <a:pPr lvl="4"/>
            <a:endParaRPr lang="en-US" b="1" dirty="0"/>
          </a:p>
          <a:p>
            <a:pPr marL="274320" lvl="1" indent="0">
              <a:buNone/>
            </a:pPr>
            <a:endParaRPr lang="en-US" dirty="0"/>
          </a:p>
          <a:p>
            <a:pPr marL="274320" lvl="1" indent="0">
              <a:buNone/>
            </a:pPr>
            <a:endParaRPr lang="en-US" dirty="0"/>
          </a:p>
          <a:p>
            <a:pPr marL="274320" lvl="1" indent="0">
              <a:buNone/>
            </a:pPr>
            <a:endParaRPr lang="en-US" dirty="0"/>
          </a:p>
          <a:p>
            <a:pPr marL="274320" lvl="1" indent="0">
              <a:buNone/>
            </a:pPr>
            <a:endParaRPr lang="en-US" dirty="0"/>
          </a:p>
          <a:p>
            <a:pPr marL="274320" lvl="1" indent="0">
              <a:buNone/>
            </a:pPr>
            <a:endParaRPr lang="en-US" dirty="0"/>
          </a:p>
          <a:p>
            <a:pPr marL="274320" lvl="1" indent="0">
              <a:buNone/>
            </a:pPr>
            <a:endParaRPr lang="en-US" dirty="0"/>
          </a:p>
        </p:txBody>
      </p:sp>
    </p:spTree>
    <p:extLst>
      <p:ext uri="{BB962C8B-B14F-4D97-AF65-F5344CB8AC3E}">
        <p14:creationId xmlns:p14="http://schemas.microsoft.com/office/powerpoint/2010/main" val="416513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Final Thoughts</a:t>
            </a:r>
            <a:endParaRPr lang="en-US" sz="3200" dirty="0"/>
          </a:p>
        </p:txBody>
      </p:sp>
      <p:sp>
        <p:nvSpPr>
          <p:cNvPr id="3" name="Content Placeholder 2"/>
          <p:cNvSpPr>
            <a:spLocks noGrp="1"/>
          </p:cNvSpPr>
          <p:nvPr>
            <p:ph sz="quarter" idx="1"/>
          </p:nvPr>
        </p:nvSpPr>
        <p:spPr>
          <a:xfrm>
            <a:off x="379412" y="1600200"/>
            <a:ext cx="11335607" cy="4572000"/>
          </a:xfrm>
        </p:spPr>
        <p:txBody>
          <a:bodyPr>
            <a:normAutofit fontScale="77500" lnSpcReduction="20000"/>
          </a:bodyPr>
          <a:lstStyle/>
          <a:p>
            <a:r>
              <a:rPr lang="en-US" dirty="0"/>
              <a:t>A non-partisan committee based redistricting model like Iowa could be adopted with some changes to our current statutes</a:t>
            </a:r>
          </a:p>
          <a:p>
            <a:pPr lvl="1"/>
            <a:r>
              <a:rPr lang="en-US" dirty="0">
                <a:solidFill>
                  <a:schemeClr val="tx2">
                    <a:lumMod val="50000"/>
                  </a:schemeClr>
                </a:solidFill>
              </a:rPr>
              <a:t>This would not need to be a constitutional amendment</a:t>
            </a:r>
          </a:p>
          <a:p>
            <a:pPr lvl="1"/>
            <a:r>
              <a:rPr lang="en-US" dirty="0">
                <a:solidFill>
                  <a:schemeClr val="tx2">
                    <a:lumMod val="50000"/>
                  </a:schemeClr>
                </a:solidFill>
              </a:rPr>
              <a:t>Could be changed </a:t>
            </a:r>
            <a:r>
              <a:rPr lang="en-US" dirty="0" smtClean="0">
                <a:solidFill>
                  <a:schemeClr val="tx2">
                    <a:lumMod val="50000"/>
                  </a:schemeClr>
                </a:solidFill>
              </a:rPr>
              <a:t>or set aside by a legislative majority.</a:t>
            </a:r>
            <a:endParaRPr lang="en-US" dirty="0">
              <a:solidFill>
                <a:schemeClr val="tx2">
                  <a:lumMod val="50000"/>
                </a:schemeClr>
              </a:solidFill>
            </a:endParaRPr>
          </a:p>
          <a:p>
            <a:endParaRPr lang="en-US" dirty="0"/>
          </a:p>
          <a:p>
            <a:r>
              <a:rPr lang="en-US" dirty="0"/>
              <a:t>Local redistricting needs to be accounted for in any legislation</a:t>
            </a:r>
          </a:p>
          <a:p>
            <a:endParaRPr lang="en-US" dirty="0"/>
          </a:p>
          <a:p>
            <a:r>
              <a:rPr lang="en-US" dirty="0"/>
              <a:t>Only a test would tell if principle and cartographic measures of redistricting would change</a:t>
            </a:r>
          </a:p>
          <a:p>
            <a:endParaRPr lang="en-US" dirty="0"/>
          </a:p>
          <a:p>
            <a:r>
              <a:rPr lang="en-US" dirty="0"/>
              <a:t>It is not conclusive to me that a new non-partisan model of redistricting in Wisconsin would result in better measures of deviation from </a:t>
            </a:r>
            <a:r>
              <a:rPr lang="en-US" dirty="0" smtClean="0"/>
              <a:t>idea district population or competitiveness</a:t>
            </a:r>
            <a:r>
              <a:rPr lang="en-US" dirty="0"/>
              <a:t>. </a:t>
            </a:r>
          </a:p>
          <a:p>
            <a:pPr lvl="1"/>
            <a:r>
              <a:rPr lang="en-US" dirty="0" smtClean="0">
                <a:solidFill>
                  <a:schemeClr val="tx2">
                    <a:lumMod val="50000"/>
                  </a:schemeClr>
                </a:solidFill>
              </a:rPr>
              <a:t>And </a:t>
            </a:r>
            <a:r>
              <a:rPr lang="en-US" dirty="0">
                <a:solidFill>
                  <a:schemeClr val="tx2">
                    <a:lumMod val="50000"/>
                  </a:schemeClr>
                </a:solidFill>
              </a:rPr>
              <a:t>u</a:t>
            </a:r>
            <a:r>
              <a:rPr lang="en-US" dirty="0" smtClean="0">
                <a:solidFill>
                  <a:schemeClr val="tx2">
                    <a:lumMod val="50000"/>
                  </a:schemeClr>
                </a:solidFill>
              </a:rPr>
              <a:t>nless </a:t>
            </a:r>
            <a:r>
              <a:rPr lang="en-US" dirty="0">
                <a:solidFill>
                  <a:schemeClr val="tx2">
                    <a:lumMod val="50000"/>
                  </a:schemeClr>
                </a:solidFill>
              </a:rPr>
              <a:t>the statutes were further altered, time and money associated with redistricting in Wisconsin </a:t>
            </a:r>
            <a:r>
              <a:rPr lang="en-US" dirty="0" smtClean="0">
                <a:solidFill>
                  <a:schemeClr val="tx2">
                    <a:lumMod val="50000"/>
                  </a:schemeClr>
                </a:solidFill>
              </a:rPr>
              <a:t>would likely </a:t>
            </a:r>
            <a:r>
              <a:rPr lang="en-US" dirty="0">
                <a:solidFill>
                  <a:schemeClr val="tx2">
                    <a:lumMod val="50000"/>
                  </a:schemeClr>
                </a:solidFill>
              </a:rPr>
              <a:t>not be greatly </a:t>
            </a:r>
            <a:r>
              <a:rPr lang="en-US" dirty="0" smtClean="0">
                <a:solidFill>
                  <a:schemeClr val="tx2">
                    <a:lumMod val="50000"/>
                  </a:schemeClr>
                </a:solidFill>
              </a:rPr>
              <a:t>affected</a:t>
            </a:r>
            <a:endParaRPr lang="en-US" dirty="0">
              <a:solidFill>
                <a:schemeClr val="tx2">
                  <a:lumMod val="50000"/>
                </a:schemeClr>
              </a:solidFill>
            </a:endParaRPr>
          </a:p>
          <a:p>
            <a:pPr lvl="1"/>
            <a:endParaRPr lang="en-US" dirty="0"/>
          </a:p>
          <a:p>
            <a:pPr lvl="1"/>
            <a:endParaRPr lang="en-US" dirty="0"/>
          </a:p>
          <a:p>
            <a:pPr marL="45720" indent="0">
              <a:buNone/>
            </a:pPr>
            <a:endParaRPr lang="en-US" dirty="0"/>
          </a:p>
          <a:p>
            <a:pPr lvl="4"/>
            <a:endParaRPr lang="en-US" b="1" dirty="0"/>
          </a:p>
          <a:p>
            <a:pPr lvl="3"/>
            <a:endParaRPr lang="en-US" b="1" dirty="0"/>
          </a:p>
          <a:p>
            <a:pPr lvl="4"/>
            <a:endParaRPr lang="en-US" b="1" dirty="0"/>
          </a:p>
          <a:p>
            <a:pPr lvl="4"/>
            <a:endParaRPr lang="en-US" b="1" dirty="0"/>
          </a:p>
          <a:p>
            <a:pPr marL="274320" lvl="1" indent="0">
              <a:buNone/>
            </a:pPr>
            <a:endParaRPr lang="en-US" dirty="0"/>
          </a:p>
          <a:p>
            <a:pPr marL="274320" lvl="1" indent="0">
              <a:buNone/>
            </a:pPr>
            <a:endParaRPr lang="en-US" dirty="0"/>
          </a:p>
          <a:p>
            <a:pPr marL="274320" lvl="1" indent="0">
              <a:buNone/>
            </a:pPr>
            <a:endParaRPr lang="en-US" dirty="0"/>
          </a:p>
          <a:p>
            <a:pPr marL="274320" lvl="1" indent="0">
              <a:buNone/>
            </a:pPr>
            <a:endParaRPr lang="en-US" dirty="0"/>
          </a:p>
          <a:p>
            <a:pPr marL="274320" lvl="1" indent="0">
              <a:buNone/>
            </a:pPr>
            <a:endParaRPr lang="en-US" dirty="0"/>
          </a:p>
          <a:p>
            <a:pPr marL="274320" lvl="1" indent="0">
              <a:buNone/>
            </a:pPr>
            <a:endParaRPr lang="en-US" dirty="0"/>
          </a:p>
        </p:txBody>
      </p:sp>
    </p:spTree>
    <p:extLst>
      <p:ext uri="{BB962C8B-B14F-4D97-AF65-F5344CB8AC3E}">
        <p14:creationId xmlns:p14="http://schemas.microsoft.com/office/powerpoint/2010/main" val="92055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Project Background</a:t>
            </a:r>
            <a:endParaRPr lang="en-US" dirty="0"/>
          </a:p>
        </p:txBody>
      </p:sp>
      <p:sp>
        <p:nvSpPr>
          <p:cNvPr id="3" name="Content Placeholder 2"/>
          <p:cNvSpPr>
            <a:spLocks noGrp="1"/>
          </p:cNvSpPr>
          <p:nvPr>
            <p:ph sz="quarter" idx="1"/>
          </p:nvPr>
        </p:nvSpPr>
        <p:spPr>
          <a:xfrm>
            <a:off x="402231" y="1676400"/>
            <a:ext cx="11335607" cy="4572000"/>
          </a:xfrm>
        </p:spPr>
        <p:txBody>
          <a:bodyPr/>
          <a:lstStyle/>
          <a:p>
            <a:pPr>
              <a:spcBef>
                <a:spcPts val="1200"/>
              </a:spcBef>
            </a:pPr>
            <a:r>
              <a:rPr lang="en-US" sz="2400" dirty="0"/>
              <a:t>Legislative redistricting is the most political process that happens in the State of Wisconsin </a:t>
            </a:r>
            <a:r>
              <a:rPr lang="en-US" sz="2400" dirty="0" smtClean="0"/>
              <a:t>(and for </a:t>
            </a:r>
            <a:r>
              <a:rPr lang="en-US" sz="2400" dirty="0"/>
              <a:t>that </a:t>
            </a:r>
            <a:r>
              <a:rPr lang="en-US" sz="2400" dirty="0" smtClean="0"/>
              <a:t>matter, </a:t>
            </a:r>
            <a:r>
              <a:rPr lang="en-US" sz="2400" dirty="0"/>
              <a:t>the nation</a:t>
            </a:r>
            <a:r>
              <a:rPr lang="en-US" sz="2400" dirty="0" smtClean="0"/>
              <a:t>)</a:t>
            </a:r>
          </a:p>
          <a:p>
            <a:pPr>
              <a:spcBef>
                <a:spcPts val="1200"/>
              </a:spcBef>
            </a:pPr>
            <a:r>
              <a:rPr lang="en-US" sz="2400" dirty="0" smtClean="0"/>
              <a:t>Districts </a:t>
            </a:r>
            <a:r>
              <a:rPr lang="en-US" sz="2400" dirty="0"/>
              <a:t>that were drawn 10 years prior to the most current </a:t>
            </a:r>
            <a:r>
              <a:rPr lang="en-US" sz="2400" dirty="0" smtClean="0"/>
              <a:t>census may </a:t>
            </a:r>
            <a:r>
              <a:rPr lang="en-US" sz="2400" dirty="0"/>
              <a:t>not represent an equal number of constituents </a:t>
            </a:r>
            <a:r>
              <a:rPr lang="en-US" sz="2400" dirty="0" smtClean="0"/>
              <a:t>and are </a:t>
            </a:r>
            <a:r>
              <a:rPr lang="en-US" sz="2400" dirty="0"/>
              <a:t>required to be </a:t>
            </a:r>
            <a:r>
              <a:rPr lang="en-US" sz="2400" dirty="0" smtClean="0"/>
              <a:t>redrawn </a:t>
            </a:r>
            <a:r>
              <a:rPr lang="en-US" sz="2400" dirty="0"/>
              <a:t>due to shifts in </a:t>
            </a:r>
            <a:r>
              <a:rPr lang="en-US" sz="2400" dirty="0" smtClean="0"/>
              <a:t>population.</a:t>
            </a:r>
          </a:p>
          <a:p>
            <a:pPr>
              <a:spcBef>
                <a:spcPts val="1200"/>
              </a:spcBef>
            </a:pPr>
            <a:r>
              <a:rPr lang="en-US" sz="2400" dirty="0"/>
              <a:t>The responsibility of redistricting in Wisconsin is given to the currently elected </a:t>
            </a:r>
            <a:r>
              <a:rPr lang="en-US" sz="2400" dirty="0" smtClean="0"/>
              <a:t>legislators</a:t>
            </a:r>
          </a:p>
          <a:p>
            <a:pPr>
              <a:spcBef>
                <a:spcPts val="1200"/>
              </a:spcBef>
            </a:pPr>
            <a:r>
              <a:rPr lang="en-US" sz="2400" dirty="0" smtClean="0"/>
              <a:t>This process has resulted in judicial intervention in 5 of the last 6 decades. </a:t>
            </a:r>
          </a:p>
          <a:p>
            <a:endParaRPr lang="en-US" dirty="0" smtClean="0"/>
          </a:p>
        </p:txBody>
      </p:sp>
    </p:spTree>
    <p:extLst>
      <p:ext uri="{BB962C8B-B14F-4D97-AF65-F5344CB8AC3E}">
        <p14:creationId xmlns:p14="http://schemas.microsoft.com/office/powerpoint/2010/main" val="502801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510223" y="301752"/>
            <a:ext cx="9168384" cy="2974848"/>
          </a:xfrm>
          <a:prstGeom prst="rect">
            <a:avLst/>
          </a:prstGeom>
          <a:effectLst>
            <a:outerShdw blurRad="50800" dist="50800" dir="5400000" algn="ctr" rotWithShape="0">
              <a:srgbClr val="000000">
                <a:alpha val="0"/>
              </a:srgbClr>
            </a:outerShdw>
          </a:effectLst>
        </p:spPr>
      </p:pic>
      <p:sp>
        <p:nvSpPr>
          <p:cNvPr id="3" name="Subtitle 2"/>
          <p:cNvSpPr>
            <a:spLocks noGrp="1"/>
          </p:cNvSpPr>
          <p:nvPr>
            <p:ph type="subTitle" idx="1"/>
          </p:nvPr>
        </p:nvSpPr>
        <p:spPr>
          <a:xfrm>
            <a:off x="1903412" y="3733799"/>
            <a:ext cx="8532178" cy="2500973"/>
          </a:xfrm>
        </p:spPr>
        <p:txBody>
          <a:bodyPr>
            <a:normAutofit/>
          </a:bodyPr>
          <a:lstStyle/>
          <a:p>
            <a:r>
              <a:rPr lang="en-US" sz="2400" dirty="0" smtClean="0"/>
              <a:t>Tony J. Van Der Wielen</a:t>
            </a:r>
          </a:p>
          <a:p>
            <a:r>
              <a:rPr lang="en-US" sz="1200" dirty="0" smtClean="0"/>
              <a:t>Penn State - Master of GIS Student </a:t>
            </a:r>
          </a:p>
          <a:p>
            <a:r>
              <a:rPr lang="en-US" sz="1200" dirty="0" smtClean="0">
                <a:hlinkClick r:id="rId5"/>
              </a:rPr>
              <a:t>tjv118@psu.edu</a:t>
            </a:r>
            <a:endParaRPr lang="en-US" sz="1200" dirty="0"/>
          </a:p>
          <a:p>
            <a:endParaRPr lang="en-US" dirty="0"/>
          </a:p>
          <a:p>
            <a:r>
              <a:rPr lang="en-US" sz="2400" dirty="0" smtClean="0"/>
              <a:t>Advisor: Dr. Stephan Mathews</a:t>
            </a:r>
            <a:endParaRPr lang="en-US" sz="2800" dirty="0"/>
          </a:p>
          <a:p>
            <a:pPr>
              <a:lnSpc>
                <a:spcPct val="250000"/>
              </a:lnSpc>
              <a:spcBef>
                <a:spcPts val="600"/>
              </a:spcBef>
            </a:pPr>
            <a:r>
              <a:rPr lang="en-US" dirty="0" smtClean="0"/>
              <a:t>WLIA Annual Conference – February 12-14</a:t>
            </a:r>
            <a:r>
              <a:rPr lang="en-US" baseline="30000" dirty="0" smtClean="0"/>
              <a:t>th</a:t>
            </a:r>
            <a:r>
              <a:rPr lang="en-US" dirty="0" smtClean="0"/>
              <a:t> 2014</a:t>
            </a:r>
            <a:endParaRPr lang="en-US" dirty="0"/>
          </a:p>
          <a:p>
            <a:endParaRPr lang="en-US" sz="2400" dirty="0" smtClean="0"/>
          </a:p>
          <a:p>
            <a:endParaRPr lang="en-US" sz="2400" dirty="0"/>
          </a:p>
          <a:p>
            <a:endParaRPr lang="en-US" sz="2400" dirty="0"/>
          </a:p>
          <a:p>
            <a:endParaRPr lang="en-US" sz="2400" dirty="0" smtClean="0"/>
          </a:p>
          <a:p>
            <a:endParaRPr lang="en-US" dirty="0" smtClean="0"/>
          </a:p>
        </p:txBody>
      </p:sp>
      <p:sp>
        <p:nvSpPr>
          <p:cNvPr id="2" name="Title 1"/>
          <p:cNvSpPr>
            <a:spLocks noGrp="1"/>
          </p:cNvSpPr>
          <p:nvPr>
            <p:ph type="ctrTitle"/>
          </p:nvPr>
        </p:nvSpPr>
        <p:spPr/>
        <p:txBody>
          <a:bodyPr/>
          <a:lstStyle/>
          <a:p>
            <a:r>
              <a:rPr lang="en-US" dirty="0" smtClean="0">
                <a:solidFill>
                  <a:schemeClr val="tx1">
                    <a:lumMod val="65000"/>
                    <a:lumOff val="35000"/>
                  </a:schemeClr>
                </a:solidFill>
              </a:rPr>
              <a:t>Redistricting Models in Wisconsin</a:t>
            </a:r>
            <a:endParaRPr lang="en-US" dirty="0">
              <a:solidFill>
                <a:schemeClr val="tx1">
                  <a:lumMod val="65000"/>
                  <a:lumOff val="35000"/>
                </a:schemeClr>
              </a:solidFill>
            </a:endParaRP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26920" y="5091773"/>
            <a:ext cx="1688591" cy="1191946"/>
          </a:xfrm>
          <a:prstGeom prst="rect">
            <a:avLst/>
          </a:prstGeom>
        </p:spPr>
      </p:pic>
    </p:spTree>
    <p:extLst>
      <p:ext uri="{BB962C8B-B14F-4D97-AF65-F5344CB8AC3E}">
        <p14:creationId xmlns:p14="http://schemas.microsoft.com/office/powerpoint/2010/main" val="1350833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Project Goals and Objectives</a:t>
            </a:r>
            <a:endParaRPr lang="en-US" dirty="0"/>
          </a:p>
        </p:txBody>
      </p:sp>
      <p:sp>
        <p:nvSpPr>
          <p:cNvPr id="3" name="Content Placeholder 2"/>
          <p:cNvSpPr>
            <a:spLocks noGrp="1"/>
          </p:cNvSpPr>
          <p:nvPr>
            <p:ph sz="quarter" idx="1"/>
          </p:nvPr>
        </p:nvSpPr>
        <p:spPr>
          <a:xfrm>
            <a:off x="402231" y="1676400"/>
            <a:ext cx="11335607" cy="4572000"/>
          </a:xfrm>
        </p:spPr>
        <p:txBody>
          <a:bodyPr>
            <a:normAutofit/>
          </a:bodyPr>
          <a:lstStyle/>
          <a:p>
            <a:pPr>
              <a:spcBef>
                <a:spcPts val="1200"/>
              </a:spcBef>
            </a:pPr>
            <a:r>
              <a:rPr lang="en-US" sz="2400" dirty="0" smtClean="0"/>
              <a:t>Provide a non-partisan analysis of the current redistricting process in the state of Wisconsin.</a:t>
            </a:r>
          </a:p>
          <a:p>
            <a:pPr>
              <a:spcBef>
                <a:spcPts val="1200"/>
              </a:spcBef>
            </a:pPr>
            <a:r>
              <a:rPr lang="en-US" sz="2400" dirty="0" smtClean="0"/>
              <a:t>Look at other state’s processes for Legislative redistricting, in particular ones that use a non-partisan model such as Iowa and California.</a:t>
            </a:r>
          </a:p>
          <a:p>
            <a:pPr>
              <a:spcBef>
                <a:spcPts val="1200"/>
              </a:spcBef>
            </a:pPr>
            <a:r>
              <a:rPr lang="en-US" sz="2400" dirty="0" smtClean="0"/>
              <a:t>Identify a model that may work for Wisconsin, and provide an outline on how this new model may be implemented.</a:t>
            </a:r>
          </a:p>
          <a:p>
            <a:pPr>
              <a:spcBef>
                <a:spcPts val="1200"/>
              </a:spcBef>
            </a:pPr>
            <a:r>
              <a:rPr lang="en-US" sz="2400" dirty="0" smtClean="0"/>
              <a:t>Look at the cartographic and principle measures of redistricting and explain how these measures may be impacted by the different redistricting models.</a:t>
            </a:r>
          </a:p>
        </p:txBody>
      </p:sp>
    </p:spTree>
    <p:extLst>
      <p:ext uri="{BB962C8B-B14F-4D97-AF65-F5344CB8AC3E}">
        <p14:creationId xmlns:p14="http://schemas.microsoft.com/office/powerpoint/2010/main" val="3560443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Research and Analysis</a:t>
            </a:r>
            <a:endParaRPr lang="en-US" dirty="0"/>
          </a:p>
        </p:txBody>
      </p:sp>
      <p:sp>
        <p:nvSpPr>
          <p:cNvPr id="3" name="Content Placeholder 2"/>
          <p:cNvSpPr>
            <a:spLocks noGrp="1"/>
          </p:cNvSpPr>
          <p:nvPr>
            <p:ph sz="quarter" idx="1"/>
          </p:nvPr>
        </p:nvSpPr>
        <p:spPr/>
        <p:txBody>
          <a:bodyPr>
            <a:normAutofit fontScale="92500"/>
          </a:bodyPr>
          <a:lstStyle/>
          <a:p>
            <a:pPr marL="45720" indent="0">
              <a:spcBef>
                <a:spcPts val="1200"/>
              </a:spcBef>
              <a:buNone/>
            </a:pPr>
            <a:r>
              <a:rPr lang="en-US" sz="2600" dirty="0" smtClean="0"/>
              <a:t>In order to see how a new model of redistricting would be implemented, I will need to fully understand how the current process works in Wisconsin.</a:t>
            </a:r>
          </a:p>
          <a:p>
            <a:pPr lvl="1">
              <a:spcBef>
                <a:spcPts val="1200"/>
              </a:spcBef>
            </a:pPr>
            <a:r>
              <a:rPr lang="en-US" dirty="0" smtClean="0">
                <a:solidFill>
                  <a:schemeClr val="tx2">
                    <a:lumMod val="50000"/>
                  </a:schemeClr>
                </a:solidFill>
              </a:rPr>
              <a:t>Examine current law</a:t>
            </a:r>
          </a:p>
          <a:p>
            <a:pPr lvl="1">
              <a:spcBef>
                <a:spcPts val="1200"/>
              </a:spcBef>
            </a:pPr>
            <a:r>
              <a:rPr lang="en-US" dirty="0" smtClean="0">
                <a:solidFill>
                  <a:schemeClr val="tx2">
                    <a:lumMod val="50000"/>
                  </a:schemeClr>
                </a:solidFill>
              </a:rPr>
              <a:t>Look at any proposed legislation</a:t>
            </a:r>
          </a:p>
          <a:p>
            <a:pPr lvl="1">
              <a:spcBef>
                <a:spcPts val="1200"/>
              </a:spcBef>
            </a:pPr>
            <a:r>
              <a:rPr lang="en-US" dirty="0" smtClean="0">
                <a:solidFill>
                  <a:schemeClr val="tx2">
                    <a:lumMod val="50000"/>
                  </a:schemeClr>
                </a:solidFill>
              </a:rPr>
              <a:t>Explore all related redistricting processes </a:t>
            </a:r>
          </a:p>
          <a:p>
            <a:pPr lvl="1">
              <a:spcBef>
                <a:spcPts val="1200"/>
              </a:spcBef>
            </a:pPr>
            <a:r>
              <a:rPr lang="en-US" dirty="0" smtClean="0">
                <a:solidFill>
                  <a:schemeClr val="tx2">
                    <a:lumMod val="50000"/>
                  </a:schemeClr>
                </a:solidFill>
              </a:rPr>
              <a:t>Identify any existing research </a:t>
            </a:r>
          </a:p>
          <a:p>
            <a:pPr marL="45720" indent="0">
              <a:spcBef>
                <a:spcPts val="1200"/>
              </a:spcBef>
              <a:buNone/>
            </a:pPr>
            <a:r>
              <a:rPr lang="en-US" sz="2600" dirty="0" smtClean="0"/>
              <a:t>I will need to identify states that use a non-partisan form of redistricting and focus on a state that uses a model that could be implemented in Wisconsin. </a:t>
            </a:r>
          </a:p>
          <a:p>
            <a:pPr lvl="1">
              <a:spcBef>
                <a:spcPts val="1200"/>
              </a:spcBef>
            </a:pPr>
            <a:r>
              <a:rPr lang="en-US" dirty="0" smtClean="0">
                <a:solidFill>
                  <a:schemeClr val="tx2">
                    <a:lumMod val="50000"/>
                  </a:schemeClr>
                </a:solidFill>
              </a:rPr>
              <a:t>Examine current law</a:t>
            </a:r>
          </a:p>
          <a:p>
            <a:pPr lvl="1">
              <a:spcBef>
                <a:spcPts val="1200"/>
              </a:spcBef>
            </a:pPr>
            <a:r>
              <a:rPr lang="en-US" dirty="0" smtClean="0">
                <a:solidFill>
                  <a:schemeClr val="tx2">
                    <a:lumMod val="50000"/>
                  </a:schemeClr>
                </a:solidFill>
              </a:rPr>
              <a:t>Look at how this model could be implemented</a:t>
            </a:r>
          </a:p>
          <a:p>
            <a:pPr lvl="1"/>
            <a:endParaRPr lang="en-US" dirty="0" smtClean="0"/>
          </a:p>
          <a:p>
            <a:endParaRPr lang="en-US" dirty="0" smtClean="0"/>
          </a:p>
          <a:p>
            <a:pPr marL="45720" indent="0">
              <a:buNone/>
            </a:pPr>
            <a:endParaRPr lang="en-US" dirty="0" smtClean="0"/>
          </a:p>
          <a:p>
            <a:pPr lvl="1"/>
            <a:endParaRPr lang="en-US" dirty="0" smtClean="0"/>
          </a:p>
        </p:txBody>
      </p:sp>
    </p:spTree>
    <p:extLst>
      <p:ext uri="{BB962C8B-B14F-4D97-AF65-F5344CB8AC3E}">
        <p14:creationId xmlns:p14="http://schemas.microsoft.com/office/powerpoint/2010/main" val="2815466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Final Product</a:t>
            </a:r>
            <a:endParaRPr lang="en-US" dirty="0"/>
          </a:p>
        </p:txBody>
      </p:sp>
      <p:sp>
        <p:nvSpPr>
          <p:cNvPr id="3" name="Content Placeholder 2"/>
          <p:cNvSpPr>
            <a:spLocks noGrp="1"/>
          </p:cNvSpPr>
          <p:nvPr>
            <p:ph sz="quarter" idx="1"/>
          </p:nvPr>
        </p:nvSpPr>
        <p:spPr>
          <a:xfrm>
            <a:off x="402231" y="1600200"/>
            <a:ext cx="11335607" cy="4572000"/>
          </a:xfrm>
        </p:spPr>
        <p:txBody>
          <a:bodyPr>
            <a:normAutofit/>
          </a:bodyPr>
          <a:lstStyle/>
          <a:p>
            <a:pPr lvl="0">
              <a:spcBef>
                <a:spcPts val="1200"/>
              </a:spcBef>
            </a:pPr>
            <a:r>
              <a:rPr lang="en-US" sz="2400" dirty="0"/>
              <a:t>An overview of the current process of </a:t>
            </a:r>
            <a:r>
              <a:rPr lang="en-US" sz="2400" dirty="0" smtClean="0"/>
              <a:t>Legislative </a:t>
            </a:r>
            <a:r>
              <a:rPr lang="en-US" sz="2400" dirty="0"/>
              <a:t>redistricting in </a:t>
            </a:r>
            <a:r>
              <a:rPr lang="en-US" sz="2400" dirty="0" smtClean="0"/>
              <a:t>Wisconsin</a:t>
            </a:r>
            <a:endParaRPr lang="en-US" sz="2400" dirty="0"/>
          </a:p>
          <a:p>
            <a:pPr lvl="0">
              <a:spcBef>
                <a:spcPts val="1200"/>
              </a:spcBef>
            </a:pPr>
            <a:r>
              <a:rPr lang="en-US" sz="2400" dirty="0" smtClean="0"/>
              <a:t>Identify one state’s non-partisan redistricting process and explain how it could be implemented</a:t>
            </a:r>
            <a:endParaRPr lang="en-US" sz="2400" dirty="0"/>
          </a:p>
          <a:p>
            <a:pPr lvl="0">
              <a:spcBef>
                <a:spcPts val="1200"/>
              </a:spcBef>
            </a:pPr>
            <a:r>
              <a:rPr lang="en-US" sz="2400" dirty="0" smtClean="0"/>
              <a:t>Explore how the principal and cartographic measures of redistricting may be impacted by implementing a new model of redistricting</a:t>
            </a:r>
          </a:p>
          <a:p>
            <a:pPr lvl="0">
              <a:spcBef>
                <a:spcPts val="1200"/>
              </a:spcBef>
            </a:pPr>
            <a:r>
              <a:rPr lang="en-US" sz="2400" dirty="0" smtClean="0"/>
              <a:t>Answer the following questions with my final thoughts</a:t>
            </a:r>
          </a:p>
          <a:p>
            <a:pPr lvl="1">
              <a:spcBef>
                <a:spcPts val="1200"/>
              </a:spcBef>
            </a:pPr>
            <a:r>
              <a:rPr lang="en-US" dirty="0" smtClean="0">
                <a:solidFill>
                  <a:schemeClr val="tx2">
                    <a:lumMod val="50000"/>
                  </a:schemeClr>
                </a:solidFill>
              </a:rPr>
              <a:t>Could this model save time?</a:t>
            </a:r>
          </a:p>
          <a:p>
            <a:pPr lvl="1">
              <a:spcBef>
                <a:spcPts val="1200"/>
              </a:spcBef>
            </a:pPr>
            <a:r>
              <a:rPr lang="en-US" dirty="0" smtClean="0">
                <a:solidFill>
                  <a:schemeClr val="tx2">
                    <a:lumMod val="50000"/>
                  </a:schemeClr>
                </a:solidFill>
              </a:rPr>
              <a:t>Could it save money?</a:t>
            </a:r>
            <a:endParaRPr lang="en-US" dirty="0">
              <a:solidFill>
                <a:schemeClr val="tx2">
                  <a:lumMod val="50000"/>
                </a:schemeClr>
              </a:solidFill>
            </a:endParaRPr>
          </a:p>
          <a:p>
            <a:endParaRPr lang="en-US" dirty="0" smtClean="0"/>
          </a:p>
          <a:p>
            <a:endParaRPr lang="en-US" dirty="0" smtClean="0"/>
          </a:p>
          <a:p>
            <a:pPr marL="45720" indent="0">
              <a:buNone/>
            </a:pPr>
            <a:endParaRPr lang="en-US" dirty="0" smtClean="0"/>
          </a:p>
          <a:p>
            <a:pPr lvl="1"/>
            <a:endParaRPr lang="en-US" dirty="0" smtClean="0"/>
          </a:p>
        </p:txBody>
      </p:sp>
    </p:spTree>
    <p:extLst>
      <p:ext uri="{BB962C8B-B14F-4D97-AF65-F5344CB8AC3E}">
        <p14:creationId xmlns:p14="http://schemas.microsoft.com/office/powerpoint/2010/main" val="767919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Current Wisconsin Model</a:t>
            </a:r>
            <a:endParaRPr lang="en-US" dirty="0"/>
          </a:p>
        </p:txBody>
      </p:sp>
      <p:sp>
        <p:nvSpPr>
          <p:cNvPr id="3" name="Content Placeholder 2"/>
          <p:cNvSpPr>
            <a:spLocks noGrp="1"/>
          </p:cNvSpPr>
          <p:nvPr>
            <p:ph sz="quarter" idx="1"/>
          </p:nvPr>
        </p:nvSpPr>
        <p:spPr>
          <a:xfrm>
            <a:off x="402231" y="1600200"/>
            <a:ext cx="11335607" cy="4572000"/>
          </a:xfrm>
        </p:spPr>
        <p:txBody>
          <a:bodyPr>
            <a:normAutofit/>
          </a:bodyPr>
          <a:lstStyle/>
          <a:p>
            <a:pPr marL="45720" indent="0">
              <a:spcBef>
                <a:spcPts val="1200"/>
              </a:spcBef>
              <a:buNone/>
            </a:pPr>
            <a:r>
              <a:rPr lang="en-US" dirty="0"/>
              <a:t>Wisconsin traditionally goes through a series of steps before the actual redrawing of maps </a:t>
            </a:r>
            <a:r>
              <a:rPr lang="en-US" dirty="0" smtClean="0"/>
              <a:t>begin.</a:t>
            </a:r>
            <a:endParaRPr lang="en-US" dirty="0"/>
          </a:p>
          <a:p>
            <a:pPr lvl="0">
              <a:spcBef>
                <a:spcPts val="1200"/>
              </a:spcBef>
            </a:pPr>
            <a:r>
              <a:rPr lang="en-US" dirty="0"/>
              <a:t>Redistricting Data </a:t>
            </a:r>
            <a:r>
              <a:rPr lang="en-US" dirty="0" smtClean="0"/>
              <a:t>Program</a:t>
            </a:r>
          </a:p>
          <a:p>
            <a:pPr lvl="1">
              <a:spcBef>
                <a:spcPts val="1200"/>
              </a:spcBef>
            </a:pPr>
            <a:r>
              <a:rPr lang="en-US" dirty="0" smtClean="0">
                <a:solidFill>
                  <a:schemeClr val="tx2">
                    <a:lumMod val="50000"/>
                  </a:schemeClr>
                </a:solidFill>
              </a:rPr>
              <a:t>U.S. Census Based Program</a:t>
            </a:r>
            <a:endParaRPr lang="en-US" dirty="0">
              <a:solidFill>
                <a:schemeClr val="tx2">
                  <a:lumMod val="50000"/>
                </a:schemeClr>
              </a:solidFill>
            </a:endParaRPr>
          </a:p>
          <a:p>
            <a:pPr lvl="0">
              <a:spcBef>
                <a:spcPts val="1200"/>
              </a:spcBef>
            </a:pPr>
            <a:r>
              <a:rPr lang="en-US" dirty="0"/>
              <a:t>Local </a:t>
            </a:r>
            <a:r>
              <a:rPr lang="en-US" dirty="0" smtClean="0"/>
              <a:t>Redistricting</a:t>
            </a:r>
          </a:p>
          <a:p>
            <a:pPr lvl="1">
              <a:spcBef>
                <a:spcPts val="1200"/>
              </a:spcBef>
            </a:pPr>
            <a:r>
              <a:rPr lang="en-US" dirty="0" smtClean="0">
                <a:solidFill>
                  <a:schemeClr val="tx2">
                    <a:lumMod val="50000"/>
                  </a:schemeClr>
                </a:solidFill>
              </a:rPr>
              <a:t>Performed by all 72 Wisconsin Counties</a:t>
            </a:r>
            <a:endParaRPr lang="en-US" dirty="0">
              <a:solidFill>
                <a:schemeClr val="tx2">
                  <a:lumMod val="50000"/>
                </a:schemeClr>
              </a:solidFill>
            </a:endParaRPr>
          </a:p>
          <a:p>
            <a:pPr lvl="0">
              <a:spcBef>
                <a:spcPts val="1200"/>
              </a:spcBef>
            </a:pPr>
            <a:r>
              <a:rPr lang="en-US" dirty="0"/>
              <a:t>Legislative and Congressional </a:t>
            </a:r>
            <a:r>
              <a:rPr lang="en-US" dirty="0" smtClean="0"/>
              <a:t>Redistricting</a:t>
            </a:r>
          </a:p>
          <a:p>
            <a:pPr lvl="1">
              <a:spcBef>
                <a:spcPts val="1200"/>
              </a:spcBef>
            </a:pPr>
            <a:r>
              <a:rPr lang="en-US" dirty="0" smtClean="0">
                <a:solidFill>
                  <a:schemeClr val="tx2">
                    <a:lumMod val="50000"/>
                  </a:schemeClr>
                </a:solidFill>
              </a:rPr>
              <a:t>Typically performed after the local redistricting process has finished***</a:t>
            </a:r>
          </a:p>
          <a:p>
            <a:pPr marL="45720" indent="0">
              <a:buNone/>
            </a:pPr>
            <a:endParaRPr lang="en-US" dirty="0" smtClean="0"/>
          </a:p>
          <a:p>
            <a:pPr lvl="1"/>
            <a:endParaRPr lang="en-US" dirty="0" smtClean="0"/>
          </a:p>
        </p:txBody>
      </p:sp>
    </p:spTree>
    <p:extLst>
      <p:ext uri="{BB962C8B-B14F-4D97-AF65-F5344CB8AC3E}">
        <p14:creationId xmlns:p14="http://schemas.microsoft.com/office/powerpoint/2010/main" val="291607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Redistricting Data Flow Diagram</a:t>
            </a:r>
            <a:endParaRPr lang="en-US" dirty="0"/>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1979612" y="1600200"/>
            <a:ext cx="8229599" cy="49493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2620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812" y="5334000"/>
            <a:ext cx="1355588" cy="1205865"/>
          </a:xfrm>
          <a:prstGeom prst="rect">
            <a:avLst/>
          </a:prstGeom>
          <a:ln w="28575">
            <a:solidFill>
              <a:schemeClr val="tx1">
                <a:lumMod val="75000"/>
                <a:lumOff val="25000"/>
              </a:schemeClr>
            </a:solidFill>
          </a:ln>
        </p:spPr>
      </p:pic>
      <p:sp>
        <p:nvSpPr>
          <p:cNvPr id="4" name="Title 3"/>
          <p:cNvSpPr>
            <a:spLocks noGrp="1"/>
          </p:cNvSpPr>
          <p:nvPr>
            <p:ph type="title"/>
          </p:nvPr>
        </p:nvSpPr>
        <p:spPr/>
        <p:txBody>
          <a:bodyPr>
            <a:normAutofit/>
          </a:bodyPr>
          <a:lstStyle/>
          <a:p>
            <a:r>
              <a:rPr lang="en-US" dirty="0" smtClean="0"/>
              <a:t>Redistricting Data Program </a:t>
            </a:r>
            <a:r>
              <a:rPr lang="en-US" sz="1800" dirty="0" smtClean="0"/>
              <a:t>(RDP)</a:t>
            </a:r>
            <a:endParaRPr lang="en-US" sz="1800" dirty="0"/>
          </a:p>
        </p:txBody>
      </p:sp>
      <p:sp>
        <p:nvSpPr>
          <p:cNvPr id="3" name="Content Placeholder 2"/>
          <p:cNvSpPr>
            <a:spLocks noGrp="1"/>
          </p:cNvSpPr>
          <p:nvPr>
            <p:ph sz="quarter" idx="1"/>
          </p:nvPr>
        </p:nvSpPr>
        <p:spPr/>
        <p:txBody>
          <a:bodyPr>
            <a:normAutofit/>
          </a:bodyPr>
          <a:lstStyle/>
          <a:p>
            <a:pPr marL="45720" indent="0">
              <a:spcBef>
                <a:spcPts val="1200"/>
              </a:spcBef>
              <a:buNone/>
            </a:pPr>
            <a:r>
              <a:rPr lang="en-US" sz="2400" dirty="0" smtClean="0"/>
              <a:t>U.S. Census Bureau </a:t>
            </a:r>
            <a:r>
              <a:rPr lang="en-US" sz="2400" dirty="0"/>
              <a:t>p</a:t>
            </a:r>
            <a:r>
              <a:rPr lang="en-US" sz="2400" dirty="0" smtClean="0"/>
              <a:t>rogram consists of five phases</a:t>
            </a:r>
            <a:endParaRPr lang="en-US" sz="2400" dirty="0"/>
          </a:p>
          <a:p>
            <a:pPr marL="388620" indent="-342900">
              <a:spcBef>
                <a:spcPts val="1200"/>
              </a:spcBef>
            </a:pPr>
            <a:r>
              <a:rPr lang="en-US" sz="2400" b="1" dirty="0"/>
              <a:t>Phase 1</a:t>
            </a:r>
            <a:r>
              <a:rPr lang="en-US" sz="2400" dirty="0"/>
              <a:t> - State Legislative District Project </a:t>
            </a:r>
            <a:endParaRPr lang="en-US" sz="2400" dirty="0" smtClean="0"/>
          </a:p>
          <a:p>
            <a:pPr marL="388620" indent="-342900">
              <a:spcBef>
                <a:spcPts val="1200"/>
              </a:spcBef>
            </a:pPr>
            <a:r>
              <a:rPr lang="en-US" sz="2400" b="1" dirty="0"/>
              <a:t>Phase 2</a:t>
            </a:r>
            <a:r>
              <a:rPr lang="en-US" sz="2400" dirty="0"/>
              <a:t> - Voting District/Block Boundary Suggestion Project </a:t>
            </a:r>
            <a:endParaRPr lang="en-US" sz="2400" dirty="0" smtClean="0"/>
          </a:p>
          <a:p>
            <a:pPr marL="388620" indent="-342900">
              <a:spcBef>
                <a:spcPts val="1200"/>
              </a:spcBef>
            </a:pPr>
            <a:r>
              <a:rPr lang="en-US" sz="2400" b="1" dirty="0"/>
              <a:t>Phase 3</a:t>
            </a:r>
            <a:r>
              <a:rPr lang="en-US" sz="2400" dirty="0"/>
              <a:t> - Delivery of the P.L. 94-171 Redistricting Data Files and Geographic </a:t>
            </a:r>
            <a:r>
              <a:rPr lang="en-US" sz="2400" dirty="0" smtClean="0"/>
              <a:t>Products</a:t>
            </a:r>
          </a:p>
          <a:p>
            <a:pPr marL="388620" indent="-342900">
              <a:spcBef>
                <a:spcPts val="1200"/>
              </a:spcBef>
            </a:pPr>
            <a:r>
              <a:rPr lang="en-US" sz="2400" b="1" dirty="0"/>
              <a:t>Phase 4</a:t>
            </a:r>
            <a:r>
              <a:rPr lang="en-US" sz="2400" dirty="0"/>
              <a:t> - Collection of </a:t>
            </a:r>
            <a:r>
              <a:rPr lang="en-US" sz="2400" dirty="0" smtClean="0"/>
              <a:t>Post-Census </a:t>
            </a:r>
            <a:r>
              <a:rPr lang="en-US" sz="2400" dirty="0"/>
              <a:t>Redistricting Plans </a:t>
            </a:r>
            <a:endParaRPr lang="en-US" sz="2400" dirty="0" smtClean="0"/>
          </a:p>
          <a:p>
            <a:pPr marL="388620" indent="-342900">
              <a:spcBef>
                <a:spcPts val="1200"/>
              </a:spcBef>
            </a:pPr>
            <a:r>
              <a:rPr lang="en-US" sz="2400" b="1" dirty="0"/>
              <a:t>Phase 5</a:t>
            </a:r>
            <a:r>
              <a:rPr lang="en-US" sz="2400" dirty="0"/>
              <a:t> - Evaluation of the </a:t>
            </a:r>
            <a:r>
              <a:rPr lang="en-US" sz="2400" dirty="0" smtClean="0"/>
              <a:t>Census </a:t>
            </a:r>
            <a:r>
              <a:rPr lang="en-US" sz="2400" dirty="0"/>
              <a:t>Redistricting Data </a:t>
            </a:r>
            <a:r>
              <a:rPr lang="en-US" sz="2400" dirty="0" smtClean="0"/>
              <a:t>Program</a:t>
            </a:r>
          </a:p>
          <a:p>
            <a:pPr lvl="1"/>
            <a:endParaRPr lang="en-US" dirty="0" smtClean="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1612" y="533400"/>
            <a:ext cx="1349556" cy="1276350"/>
          </a:xfrm>
          <a:prstGeom prst="rect">
            <a:avLst/>
          </a:prstGeom>
          <a:ln w="31750">
            <a:solidFill>
              <a:schemeClr val="tx1">
                <a:lumMod val="75000"/>
                <a:lumOff val="25000"/>
              </a:schemeClr>
            </a:solidFill>
          </a:ln>
        </p:spPr>
      </p:pic>
    </p:spTree>
    <p:extLst>
      <p:ext uri="{BB962C8B-B14F-4D97-AF65-F5344CB8AC3E}">
        <p14:creationId xmlns:p14="http://schemas.microsoft.com/office/powerpoint/2010/main" val="798098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Local Redistricting</a:t>
            </a:r>
            <a:endParaRPr lang="en-US" dirty="0"/>
          </a:p>
        </p:txBody>
      </p:sp>
      <p:sp>
        <p:nvSpPr>
          <p:cNvPr id="3" name="Content Placeholder 2"/>
          <p:cNvSpPr>
            <a:spLocks noGrp="1"/>
          </p:cNvSpPr>
          <p:nvPr>
            <p:ph sz="quarter" idx="1"/>
          </p:nvPr>
        </p:nvSpPr>
        <p:spPr>
          <a:xfrm>
            <a:off x="402231" y="1600200"/>
            <a:ext cx="11335607" cy="4572000"/>
          </a:xfrm>
        </p:spPr>
        <p:txBody>
          <a:bodyPr>
            <a:normAutofit lnSpcReduction="10000"/>
          </a:bodyPr>
          <a:lstStyle/>
          <a:p>
            <a:pPr marL="274320" lvl="1" indent="0">
              <a:buNone/>
            </a:pPr>
            <a:r>
              <a:rPr lang="en-US" sz="2400" dirty="0">
                <a:solidFill>
                  <a:schemeClr val="tx1"/>
                </a:solidFill>
              </a:rPr>
              <a:t>The local redistricting process in Wisconsin starts after the 3</a:t>
            </a:r>
            <a:r>
              <a:rPr lang="en-US" sz="2400" baseline="30000" dirty="0">
                <a:solidFill>
                  <a:schemeClr val="tx1"/>
                </a:solidFill>
              </a:rPr>
              <a:t>rd</a:t>
            </a:r>
            <a:r>
              <a:rPr lang="en-US" sz="2400" dirty="0">
                <a:solidFill>
                  <a:schemeClr val="tx1"/>
                </a:solidFill>
              </a:rPr>
              <a:t> phase of the RDP. This is a 180 day statutorily mandated process</a:t>
            </a:r>
          </a:p>
          <a:p>
            <a:pPr marL="274320" lvl="1" indent="0">
              <a:buNone/>
            </a:pPr>
            <a:endParaRPr lang="en-US" dirty="0"/>
          </a:p>
          <a:p>
            <a:pPr lvl="1"/>
            <a:r>
              <a:rPr lang="en-US" b="1" dirty="0">
                <a:solidFill>
                  <a:schemeClr val="tx1">
                    <a:lumMod val="75000"/>
                    <a:lumOff val="25000"/>
                  </a:schemeClr>
                </a:solidFill>
              </a:rPr>
              <a:t>First 60 days</a:t>
            </a:r>
            <a:r>
              <a:rPr lang="en-US" dirty="0">
                <a:solidFill>
                  <a:schemeClr val="tx1">
                    <a:lumMod val="75000"/>
                    <a:lumOff val="25000"/>
                  </a:schemeClr>
                </a:solidFill>
              </a:rPr>
              <a:t> </a:t>
            </a:r>
            <a:r>
              <a:rPr lang="en-US" dirty="0">
                <a:solidFill>
                  <a:schemeClr val="tx2">
                    <a:lumMod val="50000"/>
                  </a:schemeClr>
                </a:solidFill>
              </a:rPr>
              <a:t>– Counties use these first 60 days to draw a tentative county supervisory district plan</a:t>
            </a:r>
          </a:p>
          <a:p>
            <a:pPr lvl="1"/>
            <a:endParaRPr lang="en-US" dirty="0"/>
          </a:p>
          <a:p>
            <a:pPr lvl="1"/>
            <a:r>
              <a:rPr lang="en-US" b="1" dirty="0">
                <a:solidFill>
                  <a:schemeClr val="tx1">
                    <a:lumMod val="75000"/>
                    <a:lumOff val="25000"/>
                  </a:schemeClr>
                </a:solidFill>
              </a:rPr>
              <a:t>Second 60 Days</a:t>
            </a:r>
            <a:r>
              <a:rPr lang="en-US" dirty="0">
                <a:solidFill>
                  <a:schemeClr val="tx1">
                    <a:lumMod val="75000"/>
                    <a:lumOff val="25000"/>
                  </a:schemeClr>
                </a:solidFill>
              </a:rPr>
              <a:t> </a:t>
            </a:r>
            <a:r>
              <a:rPr lang="en-US" dirty="0">
                <a:solidFill>
                  <a:schemeClr val="tx2">
                    <a:lumMod val="50000"/>
                  </a:schemeClr>
                </a:solidFill>
              </a:rPr>
              <a:t>– After the tentative supervisory plan has been created, municipalities must then create municipal wards based on the tentative supervisory plan</a:t>
            </a:r>
          </a:p>
          <a:p>
            <a:pPr lvl="1"/>
            <a:endParaRPr lang="en-US" dirty="0"/>
          </a:p>
          <a:p>
            <a:pPr lvl="1"/>
            <a:r>
              <a:rPr lang="en-US" b="1" dirty="0">
                <a:solidFill>
                  <a:schemeClr val="tx1">
                    <a:lumMod val="75000"/>
                    <a:lumOff val="25000"/>
                  </a:schemeClr>
                </a:solidFill>
              </a:rPr>
              <a:t>Final 60 Days</a:t>
            </a:r>
            <a:r>
              <a:rPr lang="en-US" b="1" dirty="0">
                <a:solidFill>
                  <a:schemeClr val="tx2">
                    <a:lumMod val="50000"/>
                  </a:schemeClr>
                </a:solidFill>
              </a:rPr>
              <a:t> – </a:t>
            </a:r>
            <a:r>
              <a:rPr lang="en-US" dirty="0">
                <a:solidFill>
                  <a:schemeClr val="tx2">
                    <a:lumMod val="50000"/>
                  </a:schemeClr>
                </a:solidFill>
              </a:rPr>
              <a:t>During this period the county must finalize and adopt a supervisory plan, while</a:t>
            </a:r>
            <a:r>
              <a:rPr lang="en-US" strike="sngStrike" dirty="0">
                <a:solidFill>
                  <a:schemeClr val="tx2">
                    <a:lumMod val="50000"/>
                  </a:schemeClr>
                </a:solidFill>
              </a:rPr>
              <a:t> </a:t>
            </a:r>
            <a:r>
              <a:rPr lang="en-US" dirty="0">
                <a:solidFill>
                  <a:schemeClr val="tx2">
                    <a:lumMod val="50000"/>
                  </a:schemeClr>
                </a:solidFill>
              </a:rPr>
              <a:t>municipalities that are required to do so, must create aldermanic districts</a:t>
            </a:r>
          </a:p>
          <a:p>
            <a:pPr marL="274320" lvl="1" indent="0">
              <a:buNone/>
            </a:pPr>
            <a:endParaRPr lang="en-US" dirty="0"/>
          </a:p>
          <a:p>
            <a:pPr marL="274320" lvl="1" indent="0">
              <a:buNone/>
            </a:pPr>
            <a:endParaRPr lang="en-US" dirty="0"/>
          </a:p>
          <a:p>
            <a:pPr marL="274320" lvl="1" indent="0">
              <a:buNone/>
            </a:pPr>
            <a:endParaRPr lang="en-US" dirty="0"/>
          </a:p>
        </p:txBody>
      </p:sp>
    </p:spTree>
    <p:extLst>
      <p:ext uri="{BB962C8B-B14F-4D97-AF65-F5344CB8AC3E}">
        <p14:creationId xmlns:p14="http://schemas.microsoft.com/office/powerpoint/2010/main" val="1252517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CFD387B2-F8B0-4961-BB00-FF7BCE135663}">
  <ds:schemaRefs>
    <ds:schemaRef ds:uri="ESRI.ArcGIS.Mapping.OfficeIntegration.PowerPointInfo"/>
  </ds:schemaRefs>
</ds:datastoreItem>
</file>

<file path=customXml/itemProps10.xml><?xml version="1.0" encoding="utf-8"?>
<ds:datastoreItem xmlns:ds="http://schemas.openxmlformats.org/officeDocument/2006/customXml" ds:itemID="{600588B1-D60B-4315-8D86-33B581CFF4A7}">
  <ds:schemaRefs>
    <ds:schemaRef ds:uri="ESRI.ArcGIS.Mapping.OfficeIntegration.PowerPointInfo"/>
  </ds:schemaRefs>
</ds:datastoreItem>
</file>

<file path=customXml/itemProps11.xml><?xml version="1.0" encoding="utf-8"?>
<ds:datastoreItem xmlns:ds="http://schemas.openxmlformats.org/officeDocument/2006/customXml" ds:itemID="{7A26CCB1-C102-41A1-A587-8BEBEC597D28}">
  <ds:schemaRefs>
    <ds:schemaRef ds:uri="ESRI.ArcGIS.Mapping.OfficeIntegration.PowerPointInfo"/>
  </ds:schemaRefs>
</ds:datastoreItem>
</file>

<file path=customXml/itemProps12.xml><?xml version="1.0" encoding="utf-8"?>
<ds:datastoreItem xmlns:ds="http://schemas.openxmlformats.org/officeDocument/2006/customXml" ds:itemID="{A9020A56-2062-46E1-B02E-366749754B8B}">
  <ds:schemaRefs>
    <ds:schemaRef ds:uri="ESRI.ArcGIS.Mapping.OfficeIntegration.PowerPointInfo"/>
  </ds:schemaRefs>
</ds:datastoreItem>
</file>

<file path=customXml/itemProps13.xml><?xml version="1.0" encoding="utf-8"?>
<ds:datastoreItem xmlns:ds="http://schemas.openxmlformats.org/officeDocument/2006/customXml" ds:itemID="{A787A231-95AD-422A-9474-4742AD2893E7}">
  <ds:schemaRefs>
    <ds:schemaRef ds:uri="ESRI.ArcGIS.Mapping.OfficeIntegration.PowerPointInfo"/>
  </ds:schemaRefs>
</ds:datastoreItem>
</file>

<file path=customXml/itemProps14.xml><?xml version="1.0" encoding="utf-8"?>
<ds:datastoreItem xmlns:ds="http://schemas.openxmlformats.org/officeDocument/2006/customXml" ds:itemID="{C5F1FEDB-7873-41D3-AB8D-ABDD689F1F91}">
  <ds:schemaRefs>
    <ds:schemaRef ds:uri="ESRI.ArcGIS.Mapping.OfficeIntegration.PowerPointInfo"/>
  </ds:schemaRefs>
</ds:datastoreItem>
</file>

<file path=customXml/itemProps15.xml><?xml version="1.0" encoding="utf-8"?>
<ds:datastoreItem xmlns:ds="http://schemas.openxmlformats.org/officeDocument/2006/customXml" ds:itemID="{8F89F385-2207-4D42-A2E0-B1AABB59C0EA}">
  <ds:schemaRefs>
    <ds:schemaRef ds:uri="ESRI.ArcGIS.Mapping.OfficeIntegration.PowerPointInfo"/>
  </ds:schemaRefs>
</ds:datastoreItem>
</file>

<file path=customXml/itemProps16.xml><?xml version="1.0" encoding="utf-8"?>
<ds:datastoreItem xmlns:ds="http://schemas.openxmlformats.org/officeDocument/2006/customXml" ds:itemID="{87EC80FC-19B0-4C0B-A31F-3ED3BA54796C}">
  <ds:schemaRefs>
    <ds:schemaRef ds:uri="ESRI.ArcGIS.Mapping.OfficeIntegration.PowerPointInfo"/>
  </ds:schemaRefs>
</ds:datastoreItem>
</file>

<file path=customXml/itemProps17.xml><?xml version="1.0" encoding="utf-8"?>
<ds:datastoreItem xmlns:ds="http://schemas.openxmlformats.org/officeDocument/2006/customXml" ds:itemID="{FC24AA7E-C791-4674-8BF3-5A691CF4177C}">
  <ds:schemaRefs>
    <ds:schemaRef ds:uri="ESRI.ArcGIS.Mapping.OfficeIntegration.PowerPointInfo"/>
  </ds:schemaRefs>
</ds:datastoreItem>
</file>

<file path=customXml/itemProps18.xml><?xml version="1.0" encoding="utf-8"?>
<ds:datastoreItem xmlns:ds="http://schemas.openxmlformats.org/officeDocument/2006/customXml" ds:itemID="{57A25FDF-63F8-4475-9C14-3D4A4D753AD8}">
  <ds:schemaRefs>
    <ds:schemaRef ds:uri="ESRI.ArcGIS.Mapping.OfficeIntegration.PowerPointInfo"/>
  </ds:schemaRefs>
</ds:datastoreItem>
</file>

<file path=customXml/itemProps2.xml><?xml version="1.0" encoding="utf-8"?>
<ds:datastoreItem xmlns:ds="http://schemas.openxmlformats.org/officeDocument/2006/customXml" ds:itemID="{5E6EE188-8C78-4767-B50A-130BE287381A}">
  <ds:schemaRefs>
    <ds:schemaRef ds:uri="http://schemas.microsoft.com/sharepoint/v3/contenttype/forms"/>
  </ds:schemaRefs>
</ds:datastoreItem>
</file>

<file path=customXml/itemProps3.xml><?xml version="1.0" encoding="utf-8"?>
<ds:datastoreItem xmlns:ds="http://schemas.openxmlformats.org/officeDocument/2006/customXml" ds:itemID="{FB5F76D6-6D4D-43A8-A9C6-0375DFA3D78B}">
  <ds:schemaRefs>
    <ds:schemaRef ds:uri="ESRI.ArcGIS.Mapping.OfficeIntegration.PowerPointInfo"/>
  </ds:schemaRefs>
</ds:datastoreItem>
</file>

<file path=customXml/itemProps4.xml><?xml version="1.0" encoding="utf-8"?>
<ds:datastoreItem xmlns:ds="http://schemas.openxmlformats.org/officeDocument/2006/customXml" ds:itemID="{99CD3D63-2167-4B28-924A-00A734330F64}">
  <ds:schemaRefs>
    <ds:schemaRef ds:uri="ESRI.ArcGIS.Mapping.OfficeIntegration.PowerPointInfo"/>
  </ds:schemaRefs>
</ds:datastoreItem>
</file>

<file path=customXml/itemProps5.xml><?xml version="1.0" encoding="utf-8"?>
<ds:datastoreItem xmlns:ds="http://schemas.openxmlformats.org/officeDocument/2006/customXml" ds:itemID="{BB27C515-FAFD-456B-B078-F19E99EF06F0}">
  <ds:schemaRefs>
    <ds:schemaRef ds:uri="ESRI.ArcGIS.Mapping.OfficeIntegration.PowerPointInfo"/>
  </ds:schemaRefs>
</ds:datastoreItem>
</file>

<file path=customXml/itemProps6.xml><?xml version="1.0" encoding="utf-8"?>
<ds:datastoreItem xmlns:ds="http://schemas.openxmlformats.org/officeDocument/2006/customXml" ds:itemID="{0981AA14-802D-4CA7-8F15-43E14C612203}">
  <ds:schemaRefs>
    <ds:schemaRef ds:uri="ESRI.ArcGIS.Mapping.OfficeIntegration.PowerPointInfo"/>
  </ds:schemaRefs>
</ds:datastoreItem>
</file>

<file path=customXml/itemProps7.xml><?xml version="1.0" encoding="utf-8"?>
<ds:datastoreItem xmlns:ds="http://schemas.openxmlformats.org/officeDocument/2006/customXml" ds:itemID="{8B931D95-3DD4-4132-81A1-566D5868D611}">
  <ds:schemaRefs>
    <ds:schemaRef ds:uri="ESRI.ArcGIS.Mapping.OfficeIntegration.PowerPointInfo"/>
  </ds:schemaRefs>
</ds:datastoreItem>
</file>

<file path=customXml/itemProps8.xml><?xml version="1.0" encoding="utf-8"?>
<ds:datastoreItem xmlns:ds="http://schemas.openxmlformats.org/officeDocument/2006/customXml" ds:itemID="{D761D251-F256-4A13-8E03-2CC4D5BD4274}">
  <ds:schemaRefs>
    <ds:schemaRef ds:uri="ESRI.ArcGIS.Mapping.OfficeIntegration.PowerPointInfo"/>
  </ds:schemaRefs>
</ds:datastoreItem>
</file>

<file path=customXml/itemProps9.xml><?xml version="1.0" encoding="utf-8"?>
<ds:datastoreItem xmlns:ds="http://schemas.openxmlformats.org/officeDocument/2006/customXml" ds:itemID="{5DD30C71-13DE-421F-86A5-C7B1DF3D25F2}">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Civic</Template>
  <TotalTime>0</TotalTime>
  <Words>2187</Words>
  <Application>Microsoft Office PowerPoint</Application>
  <PresentationFormat>Custom</PresentationFormat>
  <Paragraphs>299</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Century Gothic</vt:lpstr>
      <vt:lpstr>Georgia</vt:lpstr>
      <vt:lpstr>Wingdings</vt:lpstr>
      <vt:lpstr>Wingdings 2</vt:lpstr>
      <vt:lpstr>Civic</vt:lpstr>
      <vt:lpstr>Redistricting Models in Wisconsin</vt:lpstr>
      <vt:lpstr>Project Background</vt:lpstr>
      <vt:lpstr>Project Goals and Objectives</vt:lpstr>
      <vt:lpstr>Research and Analysis</vt:lpstr>
      <vt:lpstr>Final Product</vt:lpstr>
      <vt:lpstr>Current Wisconsin Model</vt:lpstr>
      <vt:lpstr>Redistricting Data Flow Diagram</vt:lpstr>
      <vt:lpstr>Redistricting Data Program (RDP)</vt:lpstr>
      <vt:lpstr>Local Redistricting</vt:lpstr>
      <vt:lpstr>Legislative Redistricting</vt:lpstr>
      <vt:lpstr>Measures of Redistricting</vt:lpstr>
      <vt:lpstr>Compactness and Complexity</vt:lpstr>
      <vt:lpstr>Contiguity and community of interest </vt:lpstr>
      <vt:lpstr>Commission Based Model</vt:lpstr>
      <vt:lpstr>Iowa Redistricting Model</vt:lpstr>
      <vt:lpstr>Iowa Redistricting Model</vt:lpstr>
      <vt:lpstr>Committee Based Model for Wisconsin</vt:lpstr>
      <vt:lpstr>Redistricting Measures Comparison (Observations)</vt:lpstr>
      <vt:lpstr>Final Thoughts</vt:lpstr>
      <vt:lpstr>Redistricting Models in Wisconsin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Redistricting Models in Wisconsin</dc:title>
  <dc:creator/>
  <cp:lastModifiedBy/>
  <cp:revision>4</cp:revision>
  <dcterms:created xsi:type="dcterms:W3CDTF">2013-12-08T18:43:22Z</dcterms:created>
  <dcterms:modified xsi:type="dcterms:W3CDTF">2013-12-17T22:48:43Z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TC028048799991</vt:lpwstr>
  </property>
</Properties>
</file>