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70" r:id="rId11"/>
    <p:sldId id="267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0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7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3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5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7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chronicle.com/business/networth/article/How-to-find-the-replacement-cost-of-your-home-for-8337289.php" TargetMode="External"/><Relationship Id="rId2" Type="http://schemas.openxmlformats.org/officeDocument/2006/relationships/hyperlink" Target="http://www.lidarmag.com/PDF/LiDARNewsMagazine_OneilDunne-eCognitionReview_Vol4No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teco.uconn.edu/data/flight2016/info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Extracting Building Footprints for Accurate Underwriting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Vasi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following steps will be executed for this project:</a:t>
            </a:r>
          </a:p>
          <a:p>
            <a:pPr lvl="1" fontAlgn="ctr"/>
            <a:r>
              <a:rPr lang="en-US" dirty="0"/>
              <a:t>Define area of interest in Hartford, CT</a:t>
            </a:r>
          </a:p>
          <a:p>
            <a:pPr lvl="1" fontAlgn="ctr"/>
            <a:r>
              <a:rPr lang="en-US" dirty="0"/>
              <a:t>Acquire imagery data from CTECO web site: 3 inch resolution, 4-band imagery</a:t>
            </a:r>
          </a:p>
          <a:p>
            <a:pPr lvl="1" fontAlgn="ctr"/>
            <a:r>
              <a:rPr lang="en-US" dirty="0"/>
              <a:t>Acquire </a:t>
            </a:r>
            <a:r>
              <a:rPr lang="en-US" dirty="0" err="1"/>
              <a:t>LiDAR</a:t>
            </a:r>
            <a:r>
              <a:rPr lang="en-US" dirty="0"/>
              <a:t> data from CTECO web site or NOAA web site</a:t>
            </a:r>
          </a:p>
          <a:p>
            <a:pPr lvl="1" fontAlgn="ctr"/>
            <a:r>
              <a:rPr lang="en-US" dirty="0"/>
              <a:t>Acquire parcel data from Hartford Open Data web site</a:t>
            </a:r>
          </a:p>
          <a:p>
            <a:pPr lvl="1" fontAlgn="ctr"/>
            <a:r>
              <a:rPr lang="en-US" dirty="0"/>
              <a:t>Determine eCognition segmentation settings</a:t>
            </a:r>
          </a:p>
          <a:p>
            <a:pPr lvl="1" fontAlgn="ctr"/>
            <a:r>
              <a:rPr lang="en-US" dirty="0"/>
              <a:t>Build eCognition classification </a:t>
            </a:r>
            <a:r>
              <a:rPr lang="en-US" dirty="0" err="1"/>
              <a:t>ruleset</a:t>
            </a:r>
            <a:endParaRPr lang="en-US" dirty="0"/>
          </a:p>
          <a:p>
            <a:pPr lvl="1" fontAlgn="ctr"/>
            <a:r>
              <a:rPr lang="en-US" dirty="0"/>
              <a:t>Sample random points for accuracy</a:t>
            </a:r>
          </a:p>
          <a:p>
            <a:pPr lvl="1" fontAlgn="ctr"/>
            <a:r>
              <a:rPr lang="en-US" dirty="0"/>
              <a:t>Combine building footprints with parcels</a:t>
            </a:r>
          </a:p>
          <a:p>
            <a:pPr lvl="1" fontAlgn="ctr"/>
            <a:r>
              <a:rPr lang="en-US" dirty="0"/>
              <a:t>Create maps and data products</a:t>
            </a:r>
          </a:p>
          <a:p>
            <a:pPr lvl="1" fontAlgn="ctr"/>
            <a:r>
              <a:rPr lang="en-US" dirty="0"/>
              <a:t>Evaluate results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Building footprint extraction should be possible</a:t>
            </a:r>
          </a:p>
          <a:p>
            <a:r>
              <a:rPr lang="en-US" dirty="0" smtClean="0"/>
              <a:t>Off-nadir, tall buildings harder to identify correctly</a:t>
            </a:r>
          </a:p>
          <a:p>
            <a:r>
              <a:rPr lang="en-US" dirty="0" smtClean="0"/>
              <a:t>Automated system will prove valuable to insurer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596A:			</a:t>
            </a:r>
            <a:r>
              <a:rPr lang="en-US" dirty="0" smtClean="0"/>
              <a:t>	Summer </a:t>
            </a:r>
            <a:r>
              <a:rPr lang="en-US" dirty="0"/>
              <a:t>2017</a:t>
            </a:r>
          </a:p>
          <a:p>
            <a:r>
              <a:rPr lang="en-US" dirty="0"/>
              <a:t>Processing work:	Fall 2017</a:t>
            </a:r>
          </a:p>
          <a:p>
            <a:r>
              <a:rPr lang="en-US" dirty="0"/>
              <a:t>Presentation / 596B:	</a:t>
            </a:r>
            <a:r>
              <a:rPr lang="en-US" dirty="0" smtClean="0"/>
              <a:t>??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45" y="3278346"/>
            <a:ext cx="1813560" cy="1531620"/>
          </a:xfrm>
        </p:spPr>
      </p:pic>
    </p:spTree>
    <p:extLst>
      <p:ext uri="{BB962C8B-B14F-4D97-AF65-F5344CB8AC3E}">
        <p14:creationId xmlns:p14="http://schemas.microsoft.com/office/powerpoint/2010/main" val="3593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81" y="2181225"/>
            <a:ext cx="3678238" cy="3678238"/>
          </a:xfrm>
        </p:spPr>
      </p:pic>
    </p:spTree>
    <p:extLst>
      <p:ext uri="{BB962C8B-B14F-4D97-AF65-F5344CB8AC3E}">
        <p14:creationId xmlns:p14="http://schemas.microsoft.com/office/powerpoint/2010/main" val="23601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O’Neil-Dunne, Jarlath. 2014. </a:t>
            </a:r>
            <a:r>
              <a:rPr lang="en-US" dirty="0" err="1"/>
              <a:t>LiDAR</a:t>
            </a:r>
            <a:r>
              <a:rPr lang="en-US" dirty="0"/>
              <a:t> Magazine. </a:t>
            </a:r>
            <a:r>
              <a:rPr lang="en-US" i="1" dirty="0"/>
              <a:t>Product Review: A Review of eCognition</a:t>
            </a:r>
            <a:r>
              <a:rPr lang="en-US" dirty="0"/>
              <a:t>. Retrieved from </a:t>
            </a:r>
            <a:r>
              <a:rPr lang="en-US" u="sng" dirty="0">
                <a:hlinkClick r:id="rId2"/>
              </a:rPr>
              <a:t>http://www.lidarmag.com/PDF/LiDARNewsMagazine_OneilDunne-eCognitionReview_Vol4No5.pdf</a:t>
            </a:r>
            <a:r>
              <a:rPr lang="en-US" dirty="0"/>
              <a:t> </a:t>
            </a:r>
          </a:p>
          <a:p>
            <a:r>
              <a:rPr lang="en-US" dirty="0"/>
              <a:t>Pender, Kathleen. July 2, 2016. San Francisco Chronicle. </a:t>
            </a:r>
            <a:r>
              <a:rPr lang="en-US" i="1" dirty="0"/>
              <a:t>How to find the replacement cost of your home for insurance</a:t>
            </a:r>
            <a:r>
              <a:rPr lang="en-US" dirty="0"/>
              <a:t>. </a:t>
            </a:r>
            <a:r>
              <a:rPr lang="en-US" u="sng" dirty="0">
                <a:hlinkClick r:id="rId3"/>
              </a:rPr>
              <a:t>http://www.sfchronicle.com/business/networth/article/How-to-find-the-replacement-cost-of-your-home-for-8337289.php</a:t>
            </a:r>
            <a:r>
              <a:rPr lang="en-US" dirty="0"/>
              <a:t> </a:t>
            </a:r>
          </a:p>
          <a:p>
            <a:r>
              <a:rPr lang="en-US" dirty="0"/>
              <a:t>University of Connecticut (UCONN). 2016</a:t>
            </a:r>
            <a:r>
              <a:rPr lang="en-US" i="1" dirty="0"/>
              <a:t>. </a:t>
            </a:r>
            <a:r>
              <a:rPr lang="en-US" i="1" dirty="0" err="1"/>
              <a:t>Orthophotography</a:t>
            </a:r>
            <a:r>
              <a:rPr lang="en-US" i="1" dirty="0"/>
              <a:t> and </a:t>
            </a:r>
            <a:r>
              <a:rPr lang="en-US" i="1" dirty="0" err="1"/>
              <a:t>Lidar</a:t>
            </a:r>
            <a:r>
              <a:rPr lang="en-US" dirty="0"/>
              <a:t>.  Retrieved June 26, 2017 from </a:t>
            </a:r>
            <a:r>
              <a:rPr lang="en-US" u="sng" dirty="0">
                <a:hlinkClick r:id="rId4"/>
              </a:rPr>
              <a:t>http://www.cteco.uconn.edu/data/flight2016/info.htm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Insurance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Property attributes are largely self-reported</a:t>
            </a:r>
          </a:p>
          <a:p>
            <a:pPr lvl="1"/>
            <a:r>
              <a:rPr lang="en-US" dirty="0" smtClean="0"/>
              <a:t>House type, roof material</a:t>
            </a:r>
          </a:p>
          <a:p>
            <a:pPr lvl="1"/>
            <a:r>
              <a:rPr lang="en-US" dirty="0" smtClean="0"/>
              <a:t>Proximity to hydrant or other improvements</a:t>
            </a:r>
          </a:p>
          <a:p>
            <a:r>
              <a:rPr lang="en-US" dirty="0" smtClean="0"/>
              <a:t>Validation of attributes is limited to high value homes (&gt; $500K)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76" y="2227263"/>
            <a:ext cx="3907297" cy="3633787"/>
          </a:xfrm>
        </p:spPr>
      </p:pic>
    </p:spTree>
    <p:extLst>
      <p:ext uri="{BB962C8B-B14F-4D97-AF65-F5344CB8AC3E}">
        <p14:creationId xmlns:p14="http://schemas.microsoft.com/office/powerpoint/2010/main" val="42644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Location is Important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is the improvement on the parcel</a:t>
            </a:r>
          </a:p>
          <a:p>
            <a:r>
              <a:rPr lang="en-US" dirty="0" smtClean="0"/>
              <a:t>What is it near</a:t>
            </a:r>
          </a:p>
          <a:p>
            <a:r>
              <a:rPr lang="en-US" dirty="0" smtClean="0"/>
              <a:t>What is elevation profile of the parcel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0393" y="2227263"/>
            <a:ext cx="3678263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These were available</a:t>
            </a:r>
          </a:p>
          <a:p>
            <a:pPr lvl="1"/>
            <a:r>
              <a:rPr lang="en-US" dirty="0" smtClean="0"/>
              <a:t>Very high resolution imagery</a:t>
            </a:r>
          </a:p>
          <a:p>
            <a:pPr lvl="1"/>
            <a:r>
              <a:rPr lang="en-US" dirty="0" err="1" smtClean="0"/>
              <a:t>LiDAR</a:t>
            </a:r>
            <a:r>
              <a:rPr lang="en-US" dirty="0" smtClean="0"/>
              <a:t> data </a:t>
            </a:r>
          </a:p>
          <a:p>
            <a:pPr lvl="1"/>
            <a:r>
              <a:rPr lang="en-US" dirty="0" smtClean="0"/>
              <a:t>Parcel boundaries </a:t>
            </a:r>
          </a:p>
          <a:p>
            <a:pPr lvl="1"/>
            <a:r>
              <a:rPr lang="en-US" dirty="0" smtClean="0"/>
              <a:t>eCognition and </a:t>
            </a:r>
            <a:r>
              <a:rPr lang="en-US" dirty="0" err="1" smtClean="0"/>
              <a:t>ArcMap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5506" y="2227263"/>
            <a:ext cx="5008038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Underwriting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electronic record of improvement locations on parcels could be used to assist the underwriting process</a:t>
            </a:r>
          </a:p>
          <a:p>
            <a:r>
              <a:rPr lang="en-US" dirty="0" smtClean="0"/>
              <a:t>Assists insurers in validating insured’s reported property attributes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156" y="2227263"/>
            <a:ext cx="4986737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CT,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State of CT flew mapping missions in 2016</a:t>
            </a:r>
          </a:p>
          <a:p>
            <a:r>
              <a:rPr lang="en-US" dirty="0" smtClean="0"/>
              <a:t>3” resolution imagery was collected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was collected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533335"/>
            <a:ext cx="5422900" cy="30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imagery and </a:t>
            </a:r>
            <a:r>
              <a:rPr lang="en-US" dirty="0" err="1" smtClean="0"/>
              <a:t>LiDAR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 err="1" smtClean="0"/>
              <a:t>ruleset</a:t>
            </a:r>
            <a:r>
              <a:rPr lang="en-US" dirty="0" smtClean="0"/>
              <a:t> to identify building footprints</a:t>
            </a:r>
          </a:p>
          <a:p>
            <a:r>
              <a:rPr lang="en-US" dirty="0" err="1" smtClean="0"/>
              <a:t>Ruleset</a:t>
            </a:r>
            <a:r>
              <a:rPr lang="en-US" dirty="0" smtClean="0"/>
              <a:t> repeatable for tiles in CT</a:t>
            </a:r>
          </a:p>
          <a:p>
            <a:r>
              <a:rPr lang="en-US" dirty="0" smtClean="0"/>
              <a:t>Classify building, road, water, “background”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4832" y="2227263"/>
            <a:ext cx="5409386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Combine parcels with building footprints</a:t>
            </a:r>
          </a:p>
          <a:p>
            <a:r>
              <a:rPr lang="en-US" dirty="0" smtClean="0"/>
              <a:t>Create master record for insurer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156" y="2227263"/>
            <a:ext cx="4986737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</a:p>
          <a:p>
            <a:pPr lvl="1"/>
            <a:r>
              <a:rPr lang="en-US" dirty="0" smtClean="0"/>
              <a:t>Skills/Knowledge </a:t>
            </a:r>
            <a:r>
              <a:rPr lang="en-US" dirty="0"/>
              <a:t>needed by user</a:t>
            </a:r>
          </a:p>
          <a:p>
            <a:pPr lvl="1"/>
            <a:r>
              <a:rPr lang="en-US" dirty="0"/>
              <a:t>Cost of system needed</a:t>
            </a:r>
          </a:p>
          <a:p>
            <a:pPr lvl="1"/>
            <a:r>
              <a:rPr lang="en-US" dirty="0"/>
              <a:t>Ease of use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267</TotalTime>
  <Words>360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Wingdings 2</vt:lpstr>
      <vt:lpstr>Dividend</vt:lpstr>
      <vt:lpstr>Extracting Building Footprints for Accurate Underwriting</vt:lpstr>
      <vt:lpstr>Property Insurance</vt:lpstr>
      <vt:lpstr>Building Location is Important Information</vt:lpstr>
      <vt:lpstr>What If…</vt:lpstr>
      <vt:lpstr>Automated Underwriting Assistance</vt:lpstr>
      <vt:lpstr>State of CT, 2016</vt:lpstr>
      <vt:lpstr>eCognition</vt:lpstr>
      <vt:lpstr>ArcMap</vt:lpstr>
      <vt:lpstr>Evaluation of Value</vt:lpstr>
      <vt:lpstr>Steps</vt:lpstr>
      <vt:lpstr>Anticipated Results</vt:lpstr>
      <vt:lpstr>Timeline</vt:lpstr>
      <vt:lpstr>Questions</vt:lpstr>
      <vt:lpstr>References</vt:lpstr>
    </vt:vector>
  </TitlesOfParts>
  <Company>Travelers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Building Footprints for Accurate Underwriting</dc:title>
  <dc:creator>Vasi,Jennifer</dc:creator>
  <cp:lastModifiedBy>Beth King</cp:lastModifiedBy>
  <cp:revision>16</cp:revision>
  <dcterms:created xsi:type="dcterms:W3CDTF">2017-07-03T12:25:37Z</dcterms:created>
  <dcterms:modified xsi:type="dcterms:W3CDTF">2017-08-05T00:26:56Z</dcterms:modified>
</cp:coreProperties>
</file>