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4"/>
  </p:notesMasterIdLst>
  <p:sldIdLst>
    <p:sldId id="256" r:id="rId2"/>
    <p:sldId id="257" r:id="rId3"/>
    <p:sldId id="258" r:id="rId4"/>
    <p:sldId id="259" r:id="rId5"/>
    <p:sldId id="260" r:id="rId6"/>
    <p:sldId id="261" r:id="rId7"/>
    <p:sldId id="262" r:id="rId8"/>
    <p:sldId id="263" r:id="rId9"/>
    <p:sldId id="274" r:id="rId10"/>
    <p:sldId id="264" r:id="rId11"/>
    <p:sldId id="275" r:id="rId12"/>
    <p:sldId id="265" r:id="rId13"/>
    <p:sldId id="266" r:id="rId14"/>
    <p:sldId id="267" r:id="rId15"/>
    <p:sldId id="268" r:id="rId16"/>
    <p:sldId id="269" r:id="rId17"/>
    <p:sldId id="270" r:id="rId18"/>
    <p:sldId id="271" r:id="rId19"/>
    <p:sldId id="279" r:id="rId20"/>
    <p:sldId id="278" r:id="rId21"/>
    <p:sldId id="273" r:id="rId22"/>
    <p:sldId id="277"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39" autoAdjust="0"/>
  </p:normalViewPr>
  <p:slideViewPr>
    <p:cSldViewPr snapToGrid="0">
      <p:cViewPr varScale="1">
        <p:scale>
          <a:sx n="119" d="100"/>
          <a:sy n="119" d="100"/>
        </p:scale>
        <p:origin x="-108" y="-2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2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CB492-FC82-4418-A3E6-5ADAFEBC6CBC}"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C6042C93-98B8-432A-8FA0-9307B6ABDF1F}">
      <dgm:prSet phldrT="[Text]" custT="1"/>
      <dgm:spPr/>
      <dgm:t>
        <a:bodyPr/>
        <a:lstStyle/>
        <a:p>
          <a:pPr algn="l"/>
          <a:r>
            <a:rPr lang="en-US" sz="1400" b="1" dirty="0" smtClean="0">
              <a:solidFill>
                <a:schemeClr val="accent2">
                  <a:lumMod val="75000"/>
                </a:schemeClr>
              </a:solidFill>
            </a:rPr>
            <a:t>December 2014  </a:t>
          </a:r>
        </a:p>
        <a:p>
          <a:pPr algn="l"/>
          <a:r>
            <a:rPr lang="en-US" sz="1200" dirty="0" smtClean="0">
              <a:solidFill>
                <a:schemeClr val="accent2">
                  <a:lumMod val="50000"/>
                </a:schemeClr>
              </a:solidFill>
            </a:rPr>
            <a:t>Complete data calculations</a:t>
          </a:r>
          <a:endParaRPr lang="en-US" sz="1200" dirty="0">
            <a:solidFill>
              <a:schemeClr val="accent2">
                <a:lumMod val="50000"/>
              </a:schemeClr>
            </a:solidFill>
          </a:endParaRPr>
        </a:p>
      </dgm:t>
    </dgm:pt>
    <dgm:pt modelId="{D81EB64E-F4C5-407E-A737-2B1DE6438ED9}" type="parTrans" cxnId="{4379020C-4F1E-46B0-BA8C-F4FE97FEF238}">
      <dgm:prSet/>
      <dgm:spPr/>
      <dgm:t>
        <a:bodyPr/>
        <a:lstStyle/>
        <a:p>
          <a:endParaRPr lang="en-US"/>
        </a:p>
      </dgm:t>
    </dgm:pt>
    <dgm:pt modelId="{44228767-B4FC-4AB6-900A-6BE42C1CA67A}" type="sibTrans" cxnId="{4379020C-4F1E-46B0-BA8C-F4FE97FEF238}">
      <dgm:prSet/>
      <dgm:spPr/>
      <dgm:t>
        <a:bodyPr/>
        <a:lstStyle/>
        <a:p>
          <a:endParaRPr lang="en-US"/>
        </a:p>
      </dgm:t>
    </dgm:pt>
    <dgm:pt modelId="{D520DD85-BE15-4FB6-80C5-626CD8CD2062}">
      <dgm:prSet phldrT="[Text]" custT="1"/>
      <dgm:spPr/>
      <dgm:t>
        <a:bodyPr/>
        <a:lstStyle/>
        <a:p>
          <a:pPr algn="l"/>
          <a:r>
            <a:rPr lang="en-US" sz="1300" b="1" dirty="0" smtClean="0">
              <a:solidFill>
                <a:schemeClr val="accent2">
                  <a:lumMod val="75000"/>
                </a:schemeClr>
              </a:solidFill>
            </a:rPr>
            <a:t>February – April 2015 </a:t>
          </a:r>
        </a:p>
        <a:p>
          <a:pPr algn="l"/>
          <a:r>
            <a:rPr lang="en-US" sz="1200" dirty="0" smtClean="0">
              <a:solidFill>
                <a:schemeClr val="accent2">
                  <a:lumMod val="50000"/>
                </a:schemeClr>
              </a:solidFill>
            </a:rPr>
            <a:t>Draft final paper and presentation</a:t>
          </a:r>
          <a:endParaRPr lang="en-US" sz="1200" dirty="0">
            <a:solidFill>
              <a:schemeClr val="accent2">
                <a:lumMod val="50000"/>
              </a:schemeClr>
            </a:solidFill>
          </a:endParaRPr>
        </a:p>
      </dgm:t>
    </dgm:pt>
    <dgm:pt modelId="{212AF3DE-4932-43D9-85C6-C3E4BF898D0A}" type="parTrans" cxnId="{AC144580-738E-4CCE-8BA8-3854805A0228}">
      <dgm:prSet/>
      <dgm:spPr/>
      <dgm:t>
        <a:bodyPr/>
        <a:lstStyle/>
        <a:p>
          <a:endParaRPr lang="en-US"/>
        </a:p>
      </dgm:t>
    </dgm:pt>
    <dgm:pt modelId="{C7A30CA9-9F56-4308-90F8-53BE187C7583}" type="sibTrans" cxnId="{AC144580-738E-4CCE-8BA8-3854805A0228}">
      <dgm:prSet/>
      <dgm:spPr/>
      <dgm:t>
        <a:bodyPr/>
        <a:lstStyle/>
        <a:p>
          <a:endParaRPr lang="en-US"/>
        </a:p>
      </dgm:t>
    </dgm:pt>
    <dgm:pt modelId="{5B2A7B7C-3342-4F4E-B3EC-3F2E5EF458B7}">
      <dgm:prSet phldrT="[Text]" custT="1"/>
      <dgm:spPr/>
      <dgm:t>
        <a:bodyPr/>
        <a:lstStyle/>
        <a:p>
          <a:pPr algn="l"/>
          <a:r>
            <a:rPr lang="en-US" sz="1400" b="1" dirty="0" smtClean="0">
              <a:solidFill>
                <a:schemeClr val="accent2">
                  <a:lumMod val="75000"/>
                </a:schemeClr>
              </a:solidFill>
            </a:rPr>
            <a:t>May 4-6, 2015 </a:t>
          </a:r>
        </a:p>
        <a:p>
          <a:pPr algn="l"/>
          <a:r>
            <a:rPr lang="en-US" sz="1000" dirty="0" smtClean="0">
              <a:solidFill>
                <a:schemeClr val="accent2">
                  <a:lumMod val="50000"/>
                </a:schemeClr>
              </a:solidFill>
            </a:rPr>
            <a:t>Present at the ESRI Southeast User Conference in Nashville, TN</a:t>
          </a:r>
          <a:endParaRPr lang="en-US" sz="1000" dirty="0">
            <a:solidFill>
              <a:schemeClr val="accent2">
                <a:lumMod val="50000"/>
              </a:schemeClr>
            </a:solidFill>
          </a:endParaRPr>
        </a:p>
      </dgm:t>
    </dgm:pt>
    <dgm:pt modelId="{F7DC9779-0614-437A-AFE4-DEE66F69F495}" type="parTrans" cxnId="{8C8A70A6-D8BE-422A-B63E-E2E17DFB1A75}">
      <dgm:prSet/>
      <dgm:spPr/>
      <dgm:t>
        <a:bodyPr/>
        <a:lstStyle/>
        <a:p>
          <a:endParaRPr lang="en-US"/>
        </a:p>
      </dgm:t>
    </dgm:pt>
    <dgm:pt modelId="{5B03EFCA-AF24-451C-A49E-3186ABEF1B49}" type="sibTrans" cxnId="{8C8A70A6-D8BE-422A-B63E-E2E17DFB1A75}">
      <dgm:prSet/>
      <dgm:spPr/>
      <dgm:t>
        <a:bodyPr/>
        <a:lstStyle/>
        <a:p>
          <a:endParaRPr lang="en-US"/>
        </a:p>
      </dgm:t>
    </dgm:pt>
    <dgm:pt modelId="{95A89C76-4A65-422C-AA4B-57225206B5B7}">
      <dgm:prSet phldrT="[Text]" custT="1"/>
      <dgm:spPr/>
      <dgm:t>
        <a:bodyPr/>
        <a:lstStyle/>
        <a:p>
          <a:pPr algn="l"/>
          <a:r>
            <a:rPr lang="en-US" sz="1400" b="1" dirty="0" smtClean="0">
              <a:solidFill>
                <a:schemeClr val="accent2">
                  <a:lumMod val="75000"/>
                </a:schemeClr>
              </a:solidFill>
            </a:rPr>
            <a:t>January 2015 </a:t>
          </a:r>
        </a:p>
        <a:p>
          <a:pPr algn="l"/>
          <a:r>
            <a:rPr lang="en-US" sz="1200" dirty="0" smtClean="0">
              <a:solidFill>
                <a:schemeClr val="accent2">
                  <a:lumMod val="50000"/>
                </a:schemeClr>
              </a:solidFill>
            </a:rPr>
            <a:t>Analyze and establish data results</a:t>
          </a:r>
          <a:endParaRPr lang="en-US" sz="1200" dirty="0">
            <a:solidFill>
              <a:schemeClr val="accent2">
                <a:lumMod val="50000"/>
              </a:schemeClr>
            </a:solidFill>
          </a:endParaRPr>
        </a:p>
      </dgm:t>
    </dgm:pt>
    <dgm:pt modelId="{D71847F9-28E0-4AF5-84A5-A4906C6104A0}" type="parTrans" cxnId="{AC423184-611B-49A8-8599-9B43B6699B7C}">
      <dgm:prSet/>
      <dgm:spPr/>
      <dgm:t>
        <a:bodyPr/>
        <a:lstStyle/>
        <a:p>
          <a:endParaRPr lang="en-US"/>
        </a:p>
      </dgm:t>
    </dgm:pt>
    <dgm:pt modelId="{B32787A9-7C53-453E-9E25-AC1FD1E61A6F}" type="sibTrans" cxnId="{AC423184-611B-49A8-8599-9B43B6699B7C}">
      <dgm:prSet/>
      <dgm:spPr/>
      <dgm:t>
        <a:bodyPr/>
        <a:lstStyle/>
        <a:p>
          <a:endParaRPr lang="en-US"/>
        </a:p>
      </dgm:t>
    </dgm:pt>
    <dgm:pt modelId="{8C5B5301-9C7F-4123-8CC4-4CB058CC12E2}">
      <dgm:prSet phldrT="[Text]" custT="1"/>
      <dgm:spPr/>
      <dgm:t>
        <a:bodyPr/>
        <a:lstStyle/>
        <a:p>
          <a:pPr algn="l"/>
          <a:r>
            <a:rPr lang="en-US" sz="1400" b="1" dirty="0" smtClean="0">
              <a:solidFill>
                <a:schemeClr val="accent2">
                  <a:lumMod val="75000"/>
                </a:schemeClr>
              </a:solidFill>
            </a:rPr>
            <a:t>May 2015 </a:t>
          </a:r>
        </a:p>
        <a:p>
          <a:pPr algn="l"/>
          <a:r>
            <a:rPr lang="en-US" sz="1200" dirty="0" smtClean="0">
              <a:solidFill>
                <a:schemeClr val="accent2">
                  <a:lumMod val="50000"/>
                </a:schemeClr>
              </a:solidFill>
            </a:rPr>
            <a:t>Turn in final paper</a:t>
          </a:r>
          <a:endParaRPr lang="en-US" sz="1200" dirty="0">
            <a:solidFill>
              <a:schemeClr val="accent2">
                <a:lumMod val="50000"/>
              </a:schemeClr>
            </a:solidFill>
          </a:endParaRPr>
        </a:p>
      </dgm:t>
    </dgm:pt>
    <dgm:pt modelId="{07FFC1C8-7C79-4A48-B180-4EA00448A771}" type="parTrans" cxnId="{81063A6A-A3B2-4355-BA92-451BD673A883}">
      <dgm:prSet/>
      <dgm:spPr/>
      <dgm:t>
        <a:bodyPr/>
        <a:lstStyle/>
        <a:p>
          <a:endParaRPr lang="en-US"/>
        </a:p>
      </dgm:t>
    </dgm:pt>
    <dgm:pt modelId="{D0E794C1-21EC-42A4-A472-DC9955B03CF3}" type="sibTrans" cxnId="{81063A6A-A3B2-4355-BA92-451BD673A883}">
      <dgm:prSet/>
      <dgm:spPr/>
      <dgm:t>
        <a:bodyPr/>
        <a:lstStyle/>
        <a:p>
          <a:endParaRPr lang="en-US"/>
        </a:p>
      </dgm:t>
    </dgm:pt>
    <dgm:pt modelId="{34FDF678-DFA1-4974-95ED-8CBB377F730F}" type="pres">
      <dgm:prSet presAssocID="{372CB492-FC82-4418-A3E6-5ADAFEBC6CBC}" presName="Name0" presStyleCnt="0">
        <dgm:presLayoutVars>
          <dgm:dir/>
          <dgm:resizeHandles val="exact"/>
        </dgm:presLayoutVars>
      </dgm:prSet>
      <dgm:spPr/>
    </dgm:pt>
    <dgm:pt modelId="{1740ACE1-8488-42F1-AC92-FFE2526CB726}" type="pres">
      <dgm:prSet presAssocID="{C6042C93-98B8-432A-8FA0-9307B6ABDF1F}" presName="composite" presStyleCnt="0"/>
      <dgm:spPr/>
    </dgm:pt>
    <dgm:pt modelId="{C02DF41D-F4E6-42EA-833F-544F19FAFFCD}" type="pres">
      <dgm:prSet presAssocID="{C6042C93-98B8-432A-8FA0-9307B6ABDF1F}" presName="bgChev" presStyleLbl="node1" presStyleIdx="0" presStyleCnt="5" custLinFactY="-100000" custLinFactNeighborY="-120099"/>
      <dgm:spPr/>
    </dgm:pt>
    <dgm:pt modelId="{74F80282-408A-430D-AA02-A76A873BD999}" type="pres">
      <dgm:prSet presAssocID="{C6042C93-98B8-432A-8FA0-9307B6ABDF1F}" presName="txNode" presStyleLbl="fgAcc1" presStyleIdx="0" presStyleCnt="5" custLinFactY="-100000" custLinFactNeighborX="-996" custLinFactNeighborY="-116831">
        <dgm:presLayoutVars>
          <dgm:bulletEnabled val="1"/>
        </dgm:presLayoutVars>
      </dgm:prSet>
      <dgm:spPr/>
      <dgm:t>
        <a:bodyPr/>
        <a:lstStyle/>
        <a:p>
          <a:endParaRPr lang="en-US"/>
        </a:p>
      </dgm:t>
    </dgm:pt>
    <dgm:pt modelId="{DF40F512-0B70-4492-8599-1E44ED751FB4}" type="pres">
      <dgm:prSet presAssocID="{44228767-B4FC-4AB6-900A-6BE42C1CA67A}" presName="compositeSpace" presStyleCnt="0"/>
      <dgm:spPr/>
    </dgm:pt>
    <dgm:pt modelId="{4B02B260-1F97-47F3-A2C9-4917F3BA8B57}" type="pres">
      <dgm:prSet presAssocID="{95A89C76-4A65-422C-AA4B-57225206B5B7}" presName="composite" presStyleCnt="0"/>
      <dgm:spPr/>
    </dgm:pt>
    <dgm:pt modelId="{C8632FF9-9F9B-4B87-87DF-ABEB4036FFE8}" type="pres">
      <dgm:prSet presAssocID="{95A89C76-4A65-422C-AA4B-57225206B5B7}" presName="bgChev" presStyleLbl="node1" presStyleIdx="1" presStyleCnt="5" custLinFactY="-8185" custLinFactNeighborX="-1264" custLinFactNeighborY="-100000"/>
      <dgm:spPr/>
    </dgm:pt>
    <dgm:pt modelId="{F1176500-67E9-44D8-8CD4-60FA270DAAB7}" type="pres">
      <dgm:prSet presAssocID="{95A89C76-4A65-422C-AA4B-57225206B5B7}" presName="txNode" presStyleLbl="fgAcc1" presStyleIdx="1" presStyleCnt="5" custScaleX="107777" custLinFactY="-4952" custLinFactNeighborX="-1459" custLinFactNeighborY="-100000">
        <dgm:presLayoutVars>
          <dgm:bulletEnabled val="1"/>
        </dgm:presLayoutVars>
      </dgm:prSet>
      <dgm:spPr/>
      <dgm:t>
        <a:bodyPr/>
        <a:lstStyle/>
        <a:p>
          <a:endParaRPr lang="en-US"/>
        </a:p>
      </dgm:t>
    </dgm:pt>
    <dgm:pt modelId="{844D88E8-9C6C-40C2-B8C4-D0359D8C982C}" type="pres">
      <dgm:prSet presAssocID="{B32787A9-7C53-453E-9E25-AC1FD1E61A6F}" presName="compositeSpace" presStyleCnt="0"/>
      <dgm:spPr/>
    </dgm:pt>
    <dgm:pt modelId="{36582494-EDEE-4F03-8387-6B7C5929BFE7}" type="pres">
      <dgm:prSet presAssocID="{D520DD85-BE15-4FB6-80C5-626CD8CD2062}" presName="composite" presStyleCnt="0"/>
      <dgm:spPr/>
    </dgm:pt>
    <dgm:pt modelId="{2121661D-8B64-47D9-9EA2-8BBC5FD75521}" type="pres">
      <dgm:prSet presAssocID="{D520DD85-BE15-4FB6-80C5-626CD8CD2062}" presName="bgChev" presStyleLbl="node1" presStyleIdx="2" presStyleCnt="5" custLinFactNeighborX="-2971" custLinFactNeighborY="1716"/>
      <dgm:spPr/>
    </dgm:pt>
    <dgm:pt modelId="{90410233-0DB0-47FA-A265-2F6A0D2932FC}" type="pres">
      <dgm:prSet presAssocID="{D520DD85-BE15-4FB6-80C5-626CD8CD2062}" presName="txNode" presStyleLbl="fgAcc1" presStyleIdx="2" presStyleCnt="5" custScaleX="116685" custLinFactNeighborX="868" custLinFactNeighborY="7158">
        <dgm:presLayoutVars>
          <dgm:bulletEnabled val="1"/>
        </dgm:presLayoutVars>
      </dgm:prSet>
      <dgm:spPr/>
      <dgm:t>
        <a:bodyPr/>
        <a:lstStyle/>
        <a:p>
          <a:endParaRPr lang="en-US"/>
        </a:p>
      </dgm:t>
    </dgm:pt>
    <dgm:pt modelId="{7AE8C163-3831-4649-ABA4-CA1B6FA6C598}" type="pres">
      <dgm:prSet presAssocID="{C7A30CA9-9F56-4308-90F8-53BE187C7583}" presName="compositeSpace" presStyleCnt="0"/>
      <dgm:spPr/>
    </dgm:pt>
    <dgm:pt modelId="{6D8094E3-2317-45D6-98B2-9750DA393E07}" type="pres">
      <dgm:prSet presAssocID="{5B2A7B7C-3342-4F4E-B3EC-3F2E5EF458B7}" presName="composite" presStyleCnt="0"/>
      <dgm:spPr/>
    </dgm:pt>
    <dgm:pt modelId="{E4CA54EB-F837-480F-A1DD-34406AC1D9A9}" type="pres">
      <dgm:prSet presAssocID="{5B2A7B7C-3342-4F4E-B3EC-3F2E5EF458B7}" presName="bgChev" presStyleLbl="node1" presStyleIdx="3" presStyleCnt="5" custLinFactY="11583" custLinFactNeighborX="4156" custLinFactNeighborY="100000"/>
      <dgm:spPr/>
    </dgm:pt>
    <dgm:pt modelId="{27437A5E-69BF-430D-AD18-53E8C99FA100}" type="pres">
      <dgm:prSet presAssocID="{5B2A7B7C-3342-4F4E-B3EC-3F2E5EF458B7}" presName="txNode" presStyleLbl="fgAcc1" presStyleIdx="3" presStyleCnt="5" custScaleX="117373" custScaleY="109283" custLinFactY="30450" custLinFactNeighborX="4433" custLinFactNeighborY="100000">
        <dgm:presLayoutVars>
          <dgm:bulletEnabled val="1"/>
        </dgm:presLayoutVars>
      </dgm:prSet>
      <dgm:spPr/>
      <dgm:t>
        <a:bodyPr/>
        <a:lstStyle/>
        <a:p>
          <a:endParaRPr lang="en-US"/>
        </a:p>
      </dgm:t>
    </dgm:pt>
    <dgm:pt modelId="{C04B7D6E-9F31-40A8-A588-3305D1464624}" type="pres">
      <dgm:prSet presAssocID="{5B03EFCA-AF24-451C-A49E-3186ABEF1B49}" presName="compositeSpace" presStyleCnt="0"/>
      <dgm:spPr/>
    </dgm:pt>
    <dgm:pt modelId="{7FCF77C0-16B2-4A22-893C-C9D5D9281D9A}" type="pres">
      <dgm:prSet presAssocID="{8C5B5301-9C7F-4123-8CC4-4CB058CC12E2}" presName="composite" presStyleCnt="0"/>
      <dgm:spPr/>
    </dgm:pt>
    <dgm:pt modelId="{063EEA3E-8FAE-49C5-9AAA-D303FF50E2A3}" type="pres">
      <dgm:prSet presAssocID="{8C5B5301-9C7F-4123-8CC4-4CB058CC12E2}" presName="bgChev" presStyleLbl="node1" presStyleIdx="4" presStyleCnt="5" custLinFactY="100000" custLinFactNeighborX="3747" custLinFactNeighborY="141878"/>
      <dgm:spPr/>
    </dgm:pt>
    <dgm:pt modelId="{2B7AA72A-CE6D-4709-ABD9-0EF2FF88A0EF}" type="pres">
      <dgm:prSet presAssocID="{8C5B5301-9C7F-4123-8CC4-4CB058CC12E2}" presName="txNode" presStyleLbl="fgAcc1" presStyleIdx="4" presStyleCnt="5" custLinFactY="100000" custLinFactNeighborX="3176" custLinFactNeighborY="151980">
        <dgm:presLayoutVars>
          <dgm:bulletEnabled val="1"/>
        </dgm:presLayoutVars>
      </dgm:prSet>
      <dgm:spPr/>
      <dgm:t>
        <a:bodyPr/>
        <a:lstStyle/>
        <a:p>
          <a:endParaRPr lang="en-US"/>
        </a:p>
      </dgm:t>
    </dgm:pt>
  </dgm:ptLst>
  <dgm:cxnLst>
    <dgm:cxn modelId="{0D2142F4-3D47-4B65-8A44-D8A409F3A10C}" type="presOf" srcId="{C6042C93-98B8-432A-8FA0-9307B6ABDF1F}" destId="{74F80282-408A-430D-AA02-A76A873BD999}" srcOrd="0" destOrd="0" presId="urn:microsoft.com/office/officeart/2005/8/layout/chevronAccent+Icon"/>
    <dgm:cxn modelId="{AC423184-611B-49A8-8599-9B43B6699B7C}" srcId="{372CB492-FC82-4418-A3E6-5ADAFEBC6CBC}" destId="{95A89C76-4A65-422C-AA4B-57225206B5B7}" srcOrd="1" destOrd="0" parTransId="{D71847F9-28E0-4AF5-84A5-A4906C6104A0}" sibTransId="{B32787A9-7C53-453E-9E25-AC1FD1E61A6F}"/>
    <dgm:cxn modelId="{4379020C-4F1E-46B0-BA8C-F4FE97FEF238}" srcId="{372CB492-FC82-4418-A3E6-5ADAFEBC6CBC}" destId="{C6042C93-98B8-432A-8FA0-9307B6ABDF1F}" srcOrd="0" destOrd="0" parTransId="{D81EB64E-F4C5-407E-A737-2B1DE6438ED9}" sibTransId="{44228767-B4FC-4AB6-900A-6BE42C1CA67A}"/>
    <dgm:cxn modelId="{5ACA6134-B40D-4ECD-A621-0F5B783FCF54}" type="presOf" srcId="{372CB492-FC82-4418-A3E6-5ADAFEBC6CBC}" destId="{34FDF678-DFA1-4974-95ED-8CBB377F730F}" srcOrd="0" destOrd="0" presId="urn:microsoft.com/office/officeart/2005/8/layout/chevronAccent+Icon"/>
    <dgm:cxn modelId="{8C8A70A6-D8BE-422A-B63E-E2E17DFB1A75}" srcId="{372CB492-FC82-4418-A3E6-5ADAFEBC6CBC}" destId="{5B2A7B7C-3342-4F4E-B3EC-3F2E5EF458B7}" srcOrd="3" destOrd="0" parTransId="{F7DC9779-0614-437A-AFE4-DEE66F69F495}" sibTransId="{5B03EFCA-AF24-451C-A49E-3186ABEF1B49}"/>
    <dgm:cxn modelId="{AC144580-738E-4CCE-8BA8-3854805A0228}" srcId="{372CB492-FC82-4418-A3E6-5ADAFEBC6CBC}" destId="{D520DD85-BE15-4FB6-80C5-626CD8CD2062}" srcOrd="2" destOrd="0" parTransId="{212AF3DE-4932-43D9-85C6-C3E4BF898D0A}" sibTransId="{C7A30CA9-9F56-4308-90F8-53BE187C7583}"/>
    <dgm:cxn modelId="{797F0DCE-633A-4077-A0FA-63D6E0CEED8D}" type="presOf" srcId="{5B2A7B7C-3342-4F4E-B3EC-3F2E5EF458B7}" destId="{27437A5E-69BF-430D-AD18-53E8C99FA100}" srcOrd="0" destOrd="0" presId="urn:microsoft.com/office/officeart/2005/8/layout/chevronAccent+Icon"/>
    <dgm:cxn modelId="{2E03DD7F-0B12-4220-A387-17FDCC74EDB9}" type="presOf" srcId="{8C5B5301-9C7F-4123-8CC4-4CB058CC12E2}" destId="{2B7AA72A-CE6D-4709-ABD9-0EF2FF88A0EF}" srcOrd="0" destOrd="0" presId="urn:microsoft.com/office/officeart/2005/8/layout/chevronAccent+Icon"/>
    <dgm:cxn modelId="{DD8AD87B-697E-4353-B557-6D8F79EDF3DB}" type="presOf" srcId="{95A89C76-4A65-422C-AA4B-57225206B5B7}" destId="{F1176500-67E9-44D8-8CD4-60FA270DAAB7}" srcOrd="0" destOrd="0" presId="urn:microsoft.com/office/officeart/2005/8/layout/chevronAccent+Icon"/>
    <dgm:cxn modelId="{F7CE0754-D787-4C5C-AB7B-A49EF7A5A314}" type="presOf" srcId="{D520DD85-BE15-4FB6-80C5-626CD8CD2062}" destId="{90410233-0DB0-47FA-A265-2F6A0D2932FC}" srcOrd="0" destOrd="0" presId="urn:microsoft.com/office/officeart/2005/8/layout/chevronAccent+Icon"/>
    <dgm:cxn modelId="{81063A6A-A3B2-4355-BA92-451BD673A883}" srcId="{372CB492-FC82-4418-A3E6-5ADAFEBC6CBC}" destId="{8C5B5301-9C7F-4123-8CC4-4CB058CC12E2}" srcOrd="4" destOrd="0" parTransId="{07FFC1C8-7C79-4A48-B180-4EA00448A771}" sibTransId="{D0E794C1-21EC-42A4-A472-DC9955B03CF3}"/>
    <dgm:cxn modelId="{8713434D-0CE4-42AE-9886-D9DEAA57A112}" type="presParOf" srcId="{34FDF678-DFA1-4974-95ED-8CBB377F730F}" destId="{1740ACE1-8488-42F1-AC92-FFE2526CB726}" srcOrd="0" destOrd="0" presId="urn:microsoft.com/office/officeart/2005/8/layout/chevronAccent+Icon"/>
    <dgm:cxn modelId="{A677BA17-1373-4DCF-A0CE-3CEA4B6AE7FB}" type="presParOf" srcId="{1740ACE1-8488-42F1-AC92-FFE2526CB726}" destId="{C02DF41D-F4E6-42EA-833F-544F19FAFFCD}" srcOrd="0" destOrd="0" presId="urn:microsoft.com/office/officeart/2005/8/layout/chevronAccent+Icon"/>
    <dgm:cxn modelId="{59CD0F0D-65D2-4E73-8B01-1917196A8AC5}" type="presParOf" srcId="{1740ACE1-8488-42F1-AC92-FFE2526CB726}" destId="{74F80282-408A-430D-AA02-A76A873BD999}" srcOrd="1" destOrd="0" presId="urn:microsoft.com/office/officeart/2005/8/layout/chevronAccent+Icon"/>
    <dgm:cxn modelId="{17999F05-10D8-4966-ADB8-1C20A9024F16}" type="presParOf" srcId="{34FDF678-DFA1-4974-95ED-8CBB377F730F}" destId="{DF40F512-0B70-4492-8599-1E44ED751FB4}" srcOrd="1" destOrd="0" presId="urn:microsoft.com/office/officeart/2005/8/layout/chevronAccent+Icon"/>
    <dgm:cxn modelId="{6A9C9A8E-CDC9-4B0B-8220-35AA73CDC92A}" type="presParOf" srcId="{34FDF678-DFA1-4974-95ED-8CBB377F730F}" destId="{4B02B260-1F97-47F3-A2C9-4917F3BA8B57}" srcOrd="2" destOrd="0" presId="urn:microsoft.com/office/officeart/2005/8/layout/chevronAccent+Icon"/>
    <dgm:cxn modelId="{4116E636-E2B4-43CB-8DFA-6B55B428EA8C}" type="presParOf" srcId="{4B02B260-1F97-47F3-A2C9-4917F3BA8B57}" destId="{C8632FF9-9F9B-4B87-87DF-ABEB4036FFE8}" srcOrd="0" destOrd="0" presId="urn:microsoft.com/office/officeart/2005/8/layout/chevronAccent+Icon"/>
    <dgm:cxn modelId="{70575776-021C-4CE4-A6BE-0B7CADEE5DE7}" type="presParOf" srcId="{4B02B260-1F97-47F3-A2C9-4917F3BA8B57}" destId="{F1176500-67E9-44D8-8CD4-60FA270DAAB7}" srcOrd="1" destOrd="0" presId="urn:microsoft.com/office/officeart/2005/8/layout/chevronAccent+Icon"/>
    <dgm:cxn modelId="{05D5DB37-E60A-4DF1-A95E-60237EE1C014}" type="presParOf" srcId="{34FDF678-DFA1-4974-95ED-8CBB377F730F}" destId="{844D88E8-9C6C-40C2-B8C4-D0359D8C982C}" srcOrd="3" destOrd="0" presId="urn:microsoft.com/office/officeart/2005/8/layout/chevronAccent+Icon"/>
    <dgm:cxn modelId="{92D9DF50-6C09-4636-B8E1-482121BB277E}" type="presParOf" srcId="{34FDF678-DFA1-4974-95ED-8CBB377F730F}" destId="{36582494-EDEE-4F03-8387-6B7C5929BFE7}" srcOrd="4" destOrd="0" presId="urn:microsoft.com/office/officeart/2005/8/layout/chevronAccent+Icon"/>
    <dgm:cxn modelId="{37527F0D-7B8A-4A95-BACA-03B41806A1FC}" type="presParOf" srcId="{36582494-EDEE-4F03-8387-6B7C5929BFE7}" destId="{2121661D-8B64-47D9-9EA2-8BBC5FD75521}" srcOrd="0" destOrd="0" presId="urn:microsoft.com/office/officeart/2005/8/layout/chevronAccent+Icon"/>
    <dgm:cxn modelId="{3D418783-28EA-4323-BCD7-14309AA001B0}" type="presParOf" srcId="{36582494-EDEE-4F03-8387-6B7C5929BFE7}" destId="{90410233-0DB0-47FA-A265-2F6A0D2932FC}" srcOrd="1" destOrd="0" presId="urn:microsoft.com/office/officeart/2005/8/layout/chevronAccent+Icon"/>
    <dgm:cxn modelId="{F2ABF631-96E6-477C-B702-EC5595904341}" type="presParOf" srcId="{34FDF678-DFA1-4974-95ED-8CBB377F730F}" destId="{7AE8C163-3831-4649-ABA4-CA1B6FA6C598}" srcOrd="5" destOrd="0" presId="urn:microsoft.com/office/officeart/2005/8/layout/chevronAccent+Icon"/>
    <dgm:cxn modelId="{040FBF6F-1158-42DB-B237-F315110BBFBF}" type="presParOf" srcId="{34FDF678-DFA1-4974-95ED-8CBB377F730F}" destId="{6D8094E3-2317-45D6-98B2-9750DA393E07}" srcOrd="6" destOrd="0" presId="urn:microsoft.com/office/officeart/2005/8/layout/chevronAccent+Icon"/>
    <dgm:cxn modelId="{9F289FC9-5E10-4E4D-B2AC-D4A4C748144C}" type="presParOf" srcId="{6D8094E3-2317-45D6-98B2-9750DA393E07}" destId="{E4CA54EB-F837-480F-A1DD-34406AC1D9A9}" srcOrd="0" destOrd="0" presId="urn:microsoft.com/office/officeart/2005/8/layout/chevronAccent+Icon"/>
    <dgm:cxn modelId="{C451FE9B-ADD1-4767-A926-8C78DA42B926}" type="presParOf" srcId="{6D8094E3-2317-45D6-98B2-9750DA393E07}" destId="{27437A5E-69BF-430D-AD18-53E8C99FA100}" srcOrd="1" destOrd="0" presId="urn:microsoft.com/office/officeart/2005/8/layout/chevronAccent+Icon"/>
    <dgm:cxn modelId="{1D7E9156-E9AA-4BD4-AA62-0E9D246B2020}" type="presParOf" srcId="{34FDF678-DFA1-4974-95ED-8CBB377F730F}" destId="{C04B7D6E-9F31-40A8-A588-3305D1464624}" srcOrd="7" destOrd="0" presId="urn:microsoft.com/office/officeart/2005/8/layout/chevronAccent+Icon"/>
    <dgm:cxn modelId="{DBD7F27F-3EBB-47AF-A0FC-8D7501DEBE04}" type="presParOf" srcId="{34FDF678-DFA1-4974-95ED-8CBB377F730F}" destId="{7FCF77C0-16B2-4A22-893C-C9D5D9281D9A}" srcOrd="8" destOrd="0" presId="urn:microsoft.com/office/officeart/2005/8/layout/chevronAccent+Icon"/>
    <dgm:cxn modelId="{E1C37761-2272-4205-9B3A-2905F29A219C}" type="presParOf" srcId="{7FCF77C0-16B2-4A22-893C-C9D5D9281D9A}" destId="{063EEA3E-8FAE-49C5-9AAA-D303FF50E2A3}" srcOrd="0" destOrd="0" presId="urn:microsoft.com/office/officeart/2005/8/layout/chevronAccent+Icon"/>
    <dgm:cxn modelId="{42AF199B-B389-47EC-92C4-7FF36B7E8D12}" type="presParOf" srcId="{7FCF77C0-16B2-4A22-893C-C9D5D9281D9A}" destId="{2B7AA72A-CE6D-4709-ABD9-0EF2FF88A0EF}"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DF41D-F4E6-42EA-833F-544F19FAFFCD}">
      <dsp:nvSpPr>
        <dsp:cNvPr id="0" name=""/>
        <dsp:cNvSpPr/>
      </dsp:nvSpPr>
      <dsp:spPr>
        <a:xfrm>
          <a:off x="608" y="151198"/>
          <a:ext cx="1873359" cy="72311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F80282-408A-430D-AA02-A76A873BD999}">
      <dsp:nvSpPr>
        <dsp:cNvPr id="0" name=""/>
        <dsp:cNvSpPr/>
      </dsp:nvSpPr>
      <dsp:spPr>
        <a:xfrm>
          <a:off x="484414" y="355608"/>
          <a:ext cx="1581947" cy="723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accent2">
                  <a:lumMod val="75000"/>
                </a:schemeClr>
              </a:solidFill>
            </a:rPr>
            <a:t>December 2014  </a:t>
          </a:r>
        </a:p>
        <a:p>
          <a:pPr lvl="0" algn="l" defTabSz="622300">
            <a:lnSpc>
              <a:spcPct val="90000"/>
            </a:lnSpc>
            <a:spcBef>
              <a:spcPct val="0"/>
            </a:spcBef>
            <a:spcAft>
              <a:spcPct val="35000"/>
            </a:spcAft>
          </a:pPr>
          <a:r>
            <a:rPr lang="en-US" sz="1200" kern="1200" dirty="0" smtClean="0">
              <a:solidFill>
                <a:schemeClr val="accent2">
                  <a:lumMod val="50000"/>
                </a:schemeClr>
              </a:solidFill>
            </a:rPr>
            <a:t>Complete data calculations</a:t>
          </a:r>
          <a:endParaRPr lang="en-US" sz="1200" kern="1200" dirty="0">
            <a:solidFill>
              <a:schemeClr val="accent2">
                <a:lumMod val="50000"/>
              </a:schemeClr>
            </a:solidFill>
          </a:endParaRPr>
        </a:p>
      </dsp:txBody>
      <dsp:txXfrm>
        <a:off x="505593" y="376787"/>
        <a:ext cx="1539589" cy="680758"/>
      </dsp:txXfrm>
    </dsp:sp>
    <dsp:sp modelId="{C8632FF9-9F9B-4B87-87DF-ABEB4036FFE8}">
      <dsp:nvSpPr>
        <dsp:cNvPr id="0" name=""/>
        <dsp:cNvSpPr/>
      </dsp:nvSpPr>
      <dsp:spPr>
        <a:xfrm>
          <a:off x="2116721" y="960466"/>
          <a:ext cx="1873359" cy="72311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76500-67E9-44D8-8CD4-60FA270DAAB7}">
      <dsp:nvSpPr>
        <dsp:cNvPr id="0" name=""/>
        <dsp:cNvSpPr/>
      </dsp:nvSpPr>
      <dsp:spPr>
        <a:xfrm>
          <a:off x="2555368" y="1164624"/>
          <a:ext cx="1704975" cy="723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accent2">
                  <a:lumMod val="75000"/>
                </a:schemeClr>
              </a:solidFill>
            </a:rPr>
            <a:t>January 2015 </a:t>
          </a:r>
        </a:p>
        <a:p>
          <a:pPr lvl="0" algn="l" defTabSz="622300">
            <a:lnSpc>
              <a:spcPct val="90000"/>
            </a:lnSpc>
            <a:spcBef>
              <a:spcPct val="0"/>
            </a:spcBef>
            <a:spcAft>
              <a:spcPct val="35000"/>
            </a:spcAft>
          </a:pPr>
          <a:r>
            <a:rPr lang="en-US" sz="1200" kern="1200" dirty="0" smtClean="0">
              <a:solidFill>
                <a:schemeClr val="accent2">
                  <a:lumMod val="50000"/>
                </a:schemeClr>
              </a:solidFill>
            </a:rPr>
            <a:t>Analyze and establish data results</a:t>
          </a:r>
          <a:endParaRPr lang="en-US" sz="1200" kern="1200" dirty="0">
            <a:solidFill>
              <a:schemeClr val="accent2">
                <a:lumMod val="50000"/>
              </a:schemeClr>
            </a:solidFill>
          </a:endParaRPr>
        </a:p>
      </dsp:txBody>
      <dsp:txXfrm>
        <a:off x="2576547" y="1185803"/>
        <a:ext cx="1662617" cy="680758"/>
      </dsp:txXfrm>
    </dsp:sp>
    <dsp:sp modelId="{2121661D-8B64-47D9-9EA2-8BBC5FD75521}">
      <dsp:nvSpPr>
        <dsp:cNvPr id="0" name=""/>
        <dsp:cNvSpPr/>
      </dsp:nvSpPr>
      <dsp:spPr>
        <a:xfrm>
          <a:off x="4286049" y="1755179"/>
          <a:ext cx="1873359" cy="72311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10233-0DB0-47FA-A265-2F6A0D2932FC}">
      <dsp:nvSpPr>
        <dsp:cNvPr id="0" name=""/>
        <dsp:cNvSpPr/>
      </dsp:nvSpPr>
      <dsp:spPr>
        <a:xfrm>
          <a:off x="4723026" y="1975310"/>
          <a:ext cx="1845895" cy="723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accent2">
                  <a:lumMod val="75000"/>
                </a:schemeClr>
              </a:solidFill>
            </a:rPr>
            <a:t>February – April 2015 </a:t>
          </a:r>
        </a:p>
        <a:p>
          <a:pPr lvl="0" algn="l" defTabSz="577850">
            <a:lnSpc>
              <a:spcPct val="90000"/>
            </a:lnSpc>
            <a:spcBef>
              <a:spcPct val="0"/>
            </a:spcBef>
            <a:spcAft>
              <a:spcPct val="35000"/>
            </a:spcAft>
          </a:pPr>
          <a:r>
            <a:rPr lang="en-US" sz="1200" kern="1200" dirty="0" smtClean="0">
              <a:solidFill>
                <a:schemeClr val="accent2">
                  <a:lumMod val="50000"/>
                </a:schemeClr>
              </a:solidFill>
            </a:rPr>
            <a:t>Draft final paper and presentation</a:t>
          </a:r>
          <a:endParaRPr lang="en-US" sz="1200" kern="1200" dirty="0">
            <a:solidFill>
              <a:schemeClr val="accent2">
                <a:lumMod val="50000"/>
              </a:schemeClr>
            </a:solidFill>
          </a:endParaRPr>
        </a:p>
      </dsp:txBody>
      <dsp:txXfrm>
        <a:off x="4744205" y="1996489"/>
        <a:ext cx="1803537" cy="680758"/>
      </dsp:txXfrm>
    </dsp:sp>
    <dsp:sp modelId="{E4CA54EB-F837-480F-A1DD-34406AC1D9A9}">
      <dsp:nvSpPr>
        <dsp:cNvPr id="0" name=""/>
        <dsp:cNvSpPr/>
      </dsp:nvSpPr>
      <dsp:spPr>
        <a:xfrm>
          <a:off x="6691330" y="2532864"/>
          <a:ext cx="1873359" cy="72311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37A5E-69BF-430D-AD18-53E8C99FA100}">
      <dsp:nvSpPr>
        <dsp:cNvPr id="0" name=""/>
        <dsp:cNvSpPr/>
      </dsp:nvSpPr>
      <dsp:spPr>
        <a:xfrm>
          <a:off x="7045747" y="2816510"/>
          <a:ext cx="1856779" cy="7902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accent2">
                  <a:lumMod val="75000"/>
                </a:schemeClr>
              </a:solidFill>
            </a:rPr>
            <a:t>May 4-6, 2015 </a:t>
          </a:r>
        </a:p>
        <a:p>
          <a:pPr lvl="0" algn="l" defTabSz="622300">
            <a:lnSpc>
              <a:spcPct val="90000"/>
            </a:lnSpc>
            <a:spcBef>
              <a:spcPct val="0"/>
            </a:spcBef>
            <a:spcAft>
              <a:spcPct val="35000"/>
            </a:spcAft>
          </a:pPr>
          <a:r>
            <a:rPr lang="en-US" sz="1000" kern="1200" dirty="0" smtClean="0">
              <a:solidFill>
                <a:schemeClr val="accent2">
                  <a:lumMod val="50000"/>
                </a:schemeClr>
              </a:solidFill>
            </a:rPr>
            <a:t>Present at the ESRI Southeast User Conference in Nashville, TN</a:t>
          </a:r>
          <a:endParaRPr lang="en-US" sz="1000" kern="1200" dirty="0">
            <a:solidFill>
              <a:schemeClr val="accent2">
                <a:lumMod val="50000"/>
              </a:schemeClr>
            </a:solidFill>
          </a:endParaRPr>
        </a:p>
      </dsp:txBody>
      <dsp:txXfrm>
        <a:off x="7068892" y="2839655"/>
        <a:ext cx="1810489" cy="743953"/>
      </dsp:txXfrm>
    </dsp:sp>
    <dsp:sp modelId="{063EEA3E-8FAE-49C5-9AAA-D303FF50E2A3}">
      <dsp:nvSpPr>
        <dsp:cNvPr id="0" name=""/>
        <dsp:cNvSpPr/>
      </dsp:nvSpPr>
      <dsp:spPr>
        <a:xfrm>
          <a:off x="8960876" y="3491830"/>
          <a:ext cx="1873359" cy="72311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AA72A-CE6D-4709-ABD9-0EF2FF88A0EF}">
      <dsp:nvSpPr>
        <dsp:cNvPr id="0" name=""/>
        <dsp:cNvSpPr/>
      </dsp:nvSpPr>
      <dsp:spPr>
        <a:xfrm>
          <a:off x="9390852" y="3666320"/>
          <a:ext cx="1581947" cy="723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accent2">
                  <a:lumMod val="75000"/>
                </a:schemeClr>
              </a:solidFill>
            </a:rPr>
            <a:t>May 2015 </a:t>
          </a:r>
        </a:p>
        <a:p>
          <a:pPr lvl="0" algn="l" defTabSz="622300">
            <a:lnSpc>
              <a:spcPct val="90000"/>
            </a:lnSpc>
            <a:spcBef>
              <a:spcPct val="0"/>
            </a:spcBef>
            <a:spcAft>
              <a:spcPct val="35000"/>
            </a:spcAft>
          </a:pPr>
          <a:r>
            <a:rPr lang="en-US" sz="1200" kern="1200" dirty="0" smtClean="0">
              <a:solidFill>
                <a:schemeClr val="accent2">
                  <a:lumMod val="50000"/>
                </a:schemeClr>
              </a:solidFill>
            </a:rPr>
            <a:t>Turn in final paper</a:t>
          </a:r>
          <a:endParaRPr lang="en-US" sz="1200" kern="1200" dirty="0">
            <a:solidFill>
              <a:schemeClr val="accent2">
                <a:lumMod val="50000"/>
              </a:schemeClr>
            </a:solidFill>
          </a:endParaRPr>
        </a:p>
      </dsp:txBody>
      <dsp:txXfrm>
        <a:off x="9412031" y="3687499"/>
        <a:ext cx="1539589" cy="6807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E13FC9-1970-4D00-A022-3A6D4C9D0E70}" type="datetimeFigureOut">
              <a:rPr lang="en-US"/>
              <a:t>12/18/2014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732C07-BE12-4AE9-9995-5205473F2CA9}" type="slidenum">
              <a:rPr lang="en-US"/>
              <a:t>‹#›</a:t>
            </a:fld>
            <a:endParaRPr lang="en-US"/>
          </a:p>
        </p:txBody>
      </p:sp>
    </p:spTree>
    <p:extLst>
      <p:ext uri="{BB962C8B-B14F-4D97-AF65-F5344CB8AC3E}">
        <p14:creationId xmlns:p14="http://schemas.microsoft.com/office/powerpoint/2010/main" val="307296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a:t>1</a:t>
            </a:fld>
            <a:endParaRPr lang="en-US"/>
          </a:p>
        </p:txBody>
      </p:sp>
    </p:spTree>
    <p:extLst>
      <p:ext uri="{BB962C8B-B14F-4D97-AF65-F5344CB8AC3E}">
        <p14:creationId xmlns:p14="http://schemas.microsoft.com/office/powerpoint/2010/main" val="396424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10</a:t>
            </a:fld>
            <a:endParaRPr lang="en-US"/>
          </a:p>
        </p:txBody>
      </p:sp>
    </p:spTree>
    <p:extLst>
      <p:ext uri="{BB962C8B-B14F-4D97-AF65-F5344CB8AC3E}">
        <p14:creationId xmlns:p14="http://schemas.microsoft.com/office/powerpoint/2010/main" val="590931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11</a:t>
            </a:fld>
            <a:endParaRPr lang="en-US"/>
          </a:p>
        </p:txBody>
      </p:sp>
    </p:spTree>
    <p:extLst>
      <p:ext uri="{BB962C8B-B14F-4D97-AF65-F5344CB8AC3E}">
        <p14:creationId xmlns:p14="http://schemas.microsoft.com/office/powerpoint/2010/main" val="231778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12</a:t>
            </a:fld>
            <a:endParaRPr lang="en-US"/>
          </a:p>
        </p:txBody>
      </p:sp>
    </p:spTree>
    <p:extLst>
      <p:ext uri="{BB962C8B-B14F-4D97-AF65-F5344CB8AC3E}">
        <p14:creationId xmlns:p14="http://schemas.microsoft.com/office/powerpoint/2010/main" val="200121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13</a:t>
            </a:fld>
            <a:endParaRPr lang="en-US"/>
          </a:p>
        </p:txBody>
      </p:sp>
    </p:spTree>
    <p:extLst>
      <p:ext uri="{BB962C8B-B14F-4D97-AF65-F5344CB8AC3E}">
        <p14:creationId xmlns:p14="http://schemas.microsoft.com/office/powerpoint/2010/main" val="360617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14</a:t>
            </a:fld>
            <a:endParaRPr lang="en-US"/>
          </a:p>
        </p:txBody>
      </p:sp>
    </p:spTree>
    <p:extLst>
      <p:ext uri="{BB962C8B-B14F-4D97-AF65-F5344CB8AC3E}">
        <p14:creationId xmlns:p14="http://schemas.microsoft.com/office/powerpoint/2010/main" val="298092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861586"/>
          </a:xfrm>
        </p:spPr>
        <p:txBody>
          <a:bodyPr/>
          <a:lstStyle/>
          <a:p>
            <a:endParaRPr lang="en-US" dirty="0"/>
          </a:p>
        </p:txBody>
      </p:sp>
      <p:sp>
        <p:nvSpPr>
          <p:cNvPr id="4" name="Slide Number Placeholder 3"/>
          <p:cNvSpPr>
            <a:spLocks noGrp="1"/>
          </p:cNvSpPr>
          <p:nvPr>
            <p:ph type="sldNum" sz="quarter" idx="10"/>
          </p:nvPr>
        </p:nvSpPr>
        <p:spPr/>
        <p:txBody>
          <a:bodyPr/>
          <a:lstStyle/>
          <a:p>
            <a:fld id="{E0732C07-BE12-4AE9-9995-5205473F2CA9}" type="slidenum">
              <a:rPr lang="en-US" smtClean="0"/>
              <a:t>2</a:t>
            </a:fld>
            <a:endParaRPr lang="en-US"/>
          </a:p>
        </p:txBody>
      </p:sp>
    </p:spTree>
    <p:extLst>
      <p:ext uri="{BB962C8B-B14F-4D97-AF65-F5344CB8AC3E}">
        <p14:creationId xmlns:p14="http://schemas.microsoft.com/office/powerpoint/2010/main" val="302959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0732C07-BE12-4AE9-9995-5205473F2CA9}" type="slidenum">
              <a:rPr lang="en-US" smtClean="0"/>
              <a:t>3</a:t>
            </a:fld>
            <a:endParaRPr lang="en-US"/>
          </a:p>
        </p:txBody>
      </p:sp>
    </p:spTree>
    <p:extLst>
      <p:ext uri="{BB962C8B-B14F-4D97-AF65-F5344CB8AC3E}">
        <p14:creationId xmlns:p14="http://schemas.microsoft.com/office/powerpoint/2010/main" val="91378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2C07-BE12-4AE9-9995-5205473F2CA9}" type="slidenum">
              <a:rPr lang="en-US" smtClean="0"/>
              <a:t>4</a:t>
            </a:fld>
            <a:endParaRPr lang="en-US"/>
          </a:p>
        </p:txBody>
      </p:sp>
    </p:spTree>
    <p:extLst>
      <p:ext uri="{BB962C8B-B14F-4D97-AF65-F5344CB8AC3E}">
        <p14:creationId xmlns:p14="http://schemas.microsoft.com/office/powerpoint/2010/main" val="396205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32C07-BE12-4AE9-9995-5205473F2CA9}" type="slidenum">
              <a:rPr lang="en-US" smtClean="0"/>
              <a:t>5</a:t>
            </a:fld>
            <a:endParaRPr lang="en-US"/>
          </a:p>
        </p:txBody>
      </p:sp>
    </p:spTree>
    <p:extLst>
      <p:ext uri="{BB962C8B-B14F-4D97-AF65-F5344CB8AC3E}">
        <p14:creationId xmlns:p14="http://schemas.microsoft.com/office/powerpoint/2010/main" val="251754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6</a:t>
            </a:fld>
            <a:endParaRPr lang="en-US"/>
          </a:p>
        </p:txBody>
      </p:sp>
    </p:spTree>
    <p:extLst>
      <p:ext uri="{BB962C8B-B14F-4D97-AF65-F5344CB8AC3E}">
        <p14:creationId xmlns:p14="http://schemas.microsoft.com/office/powerpoint/2010/main" val="350522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7</a:t>
            </a:fld>
            <a:endParaRPr lang="en-US"/>
          </a:p>
        </p:txBody>
      </p:sp>
    </p:spTree>
    <p:extLst>
      <p:ext uri="{BB962C8B-B14F-4D97-AF65-F5344CB8AC3E}">
        <p14:creationId xmlns:p14="http://schemas.microsoft.com/office/powerpoint/2010/main" val="47936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8</a:t>
            </a:fld>
            <a:endParaRPr lang="en-US"/>
          </a:p>
        </p:txBody>
      </p:sp>
    </p:spTree>
    <p:extLst>
      <p:ext uri="{BB962C8B-B14F-4D97-AF65-F5344CB8AC3E}">
        <p14:creationId xmlns:p14="http://schemas.microsoft.com/office/powerpoint/2010/main" val="85307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32C07-BE12-4AE9-9995-5205473F2CA9}" type="slidenum">
              <a:rPr lang="en-US" smtClean="0"/>
              <a:t>9</a:t>
            </a:fld>
            <a:endParaRPr lang="en-US"/>
          </a:p>
        </p:txBody>
      </p:sp>
    </p:spTree>
    <p:extLst>
      <p:ext uri="{BB962C8B-B14F-4D97-AF65-F5344CB8AC3E}">
        <p14:creationId xmlns:p14="http://schemas.microsoft.com/office/powerpoint/2010/main" val="256546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D22F896-40B5-4ADD-8801-0D06FADFA09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6D22F896-40B5-4ADD-8801-0D06FADFA095}"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A87A34-81AB-432B-8DAE-1953F412C126}" type="datetimeFigureOut">
              <a:rPr lang="en-US" smtClean="0"/>
              <a:pPr/>
              <a:t>12/18/2014</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22F896-40B5-4ADD-8801-0D06FADFA095}"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hyperlink" Target="http://www.njstormwater.org/bmp_manual2.htm" TargetMode="External"/><Relationship Id="rId2" Type="http://schemas.openxmlformats.org/officeDocument/2006/relationships/hyperlink" Target="http://www.ctre.iastate.edu/pubs/stormwater/documents/2C-5NRCSTR-55Methodology.pdf" TargetMode="External"/><Relationship Id="rId1" Type="http://schemas.openxmlformats.org/officeDocument/2006/relationships/slideLayout" Target="../slideLayouts/slideLayout2.xml"/><Relationship Id="rId5" Type="http://schemas.openxmlformats.org/officeDocument/2006/relationships/hyperlink" Target="http://water.epa.gov/infrastructure/greeninfrastructure/upload/FundingStormwater.pdf" TargetMode="External"/><Relationship Id="rId4" Type="http://schemas.openxmlformats.org/officeDocument/2006/relationships/hyperlink" Target="http://njscdea.ncdea.org/CurveNumbers.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2398879"/>
          </a:xfrm>
        </p:spPr>
        <p:txBody>
          <a:bodyPr>
            <a:normAutofit/>
          </a:bodyPr>
          <a:lstStyle/>
          <a:p>
            <a:r>
              <a:rPr lang="en-US" sz="3600" b="1" dirty="0">
                <a:solidFill>
                  <a:schemeClr val="accent1">
                    <a:lumMod val="50000"/>
                  </a:schemeClr>
                </a:solidFill>
                <a:latin typeface="Lucida Sans" charset="0"/>
              </a:rPr>
              <a:t>Stormwater Runoff: A Case Study of the Correlation between Relative Hydrologic Soil Group and Imperviousness</a:t>
            </a:r>
          </a:p>
        </p:txBody>
      </p:sp>
      <p:sp>
        <p:nvSpPr>
          <p:cNvPr id="3" name="Subtitle 2"/>
          <p:cNvSpPr>
            <a:spLocks noGrp="1"/>
          </p:cNvSpPr>
          <p:nvPr>
            <p:ph type="subTitle" idx="1"/>
          </p:nvPr>
        </p:nvSpPr>
        <p:spPr>
          <a:xfrm>
            <a:off x="1917032" y="4263123"/>
            <a:ext cx="8534400" cy="954570"/>
          </a:xfrm>
        </p:spPr>
        <p:txBody>
          <a:bodyPr>
            <a:normAutofit fontScale="85000" lnSpcReduction="20000"/>
          </a:bodyPr>
          <a:lstStyle/>
          <a:p>
            <a:pPr>
              <a:spcBef>
                <a:spcPts val="0"/>
              </a:spcBef>
            </a:pPr>
            <a:r>
              <a:rPr lang="en-US" sz="1600" dirty="0">
                <a:solidFill>
                  <a:srgbClr val="FFFFCC"/>
                </a:solidFill>
                <a:latin typeface="Book Antiqua" charset="0"/>
              </a:rPr>
              <a:t>Nancy </a:t>
            </a:r>
            <a:r>
              <a:rPr lang="en-US" sz="1600" dirty="0" smtClean="0">
                <a:solidFill>
                  <a:srgbClr val="FFFFCC"/>
                </a:solidFill>
                <a:latin typeface="Book Antiqua" charset="0"/>
              </a:rPr>
              <a:t>Velez, GISP</a:t>
            </a:r>
            <a:endParaRPr lang="en-US" sz="1600" dirty="0">
              <a:solidFill>
                <a:srgbClr val="FFFFCC"/>
              </a:solidFill>
              <a:latin typeface="Book Antiqua" charset="0"/>
            </a:endParaRPr>
          </a:p>
          <a:p>
            <a:pPr>
              <a:spcBef>
                <a:spcPts val="0"/>
              </a:spcBef>
            </a:pPr>
            <a:r>
              <a:rPr lang="en-US" sz="1600" dirty="0">
                <a:solidFill>
                  <a:srgbClr val="FFFFCC"/>
                </a:solidFill>
                <a:latin typeface="Book Antiqua" charset="0"/>
              </a:rPr>
              <a:t>Penn State </a:t>
            </a:r>
            <a:r>
              <a:rPr lang="en-US" sz="1600" dirty="0" smtClean="0">
                <a:solidFill>
                  <a:srgbClr val="FFFFCC"/>
                </a:solidFill>
                <a:latin typeface="Book Antiqua" charset="0"/>
              </a:rPr>
              <a:t>MGIS</a:t>
            </a:r>
          </a:p>
          <a:p>
            <a:pPr>
              <a:spcBef>
                <a:spcPts val="0"/>
              </a:spcBef>
            </a:pPr>
            <a:r>
              <a:rPr lang="en-US" sz="1600" dirty="0" smtClean="0">
                <a:solidFill>
                  <a:srgbClr val="FFFFCC"/>
                </a:solidFill>
                <a:latin typeface="Book Antiqua" charset="0"/>
              </a:rPr>
              <a:t>GEOG 596A</a:t>
            </a:r>
          </a:p>
          <a:p>
            <a:pPr>
              <a:spcBef>
                <a:spcPts val="0"/>
              </a:spcBef>
            </a:pPr>
            <a:r>
              <a:rPr lang="en-US" sz="1600" dirty="0" smtClean="0">
                <a:solidFill>
                  <a:srgbClr val="FFFFCC"/>
                </a:solidFill>
                <a:latin typeface="Book Antiqua" charset="0"/>
              </a:rPr>
              <a:t>December 2014</a:t>
            </a:r>
            <a:endParaRPr lang="en-US" sz="1600" dirty="0">
              <a:solidFill>
                <a:srgbClr val="FFFFCC"/>
              </a:solidFill>
              <a:latin typeface="Book Antiqua" charset="0"/>
            </a:endParaRPr>
          </a:p>
          <a:p>
            <a:pPr>
              <a:spcBef>
                <a:spcPts val="0"/>
              </a:spcBef>
            </a:pPr>
            <a:r>
              <a:rPr lang="en-US" sz="1600" dirty="0">
                <a:solidFill>
                  <a:srgbClr val="FFFFCC"/>
                </a:solidFill>
                <a:latin typeface="Book Antiqua" charset="0"/>
              </a:rPr>
              <a:t>Advisor: Dr. Stuart Echols</a:t>
            </a:r>
          </a:p>
          <a:p>
            <a:endParaRPr lang="en-US" dirty="0"/>
          </a:p>
        </p:txBody>
      </p:sp>
    </p:spTree>
    <p:extLst>
      <p:ext uri="{BB962C8B-B14F-4D97-AF65-F5344CB8AC3E}">
        <p14:creationId xmlns:p14="http://schemas.microsoft.com/office/powerpoint/2010/main" val="3856144342"/>
      </p:ext>
    </p:extLst>
  </p:cSld>
  <p:clrMapOvr>
    <a:masterClrMapping/>
  </p:clrMapOvr>
  <mc:AlternateContent xmlns:mc="http://schemas.openxmlformats.org/markup-compatibility/2006">
    <mc:Choice xmlns:p14="http://schemas.microsoft.com/office/powerpoint/2010/main" Requires="p14">
      <p:transition spd="slow" p14:dur="2000" advTm="19919"/>
    </mc:Choice>
    <mc:Fallback>
      <p:transition spd="slow" advTm="199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46" y="802106"/>
            <a:ext cx="9905998" cy="866273"/>
          </a:xfrm>
        </p:spPr>
        <p:txBody>
          <a:bodyPr/>
          <a:lstStyle/>
          <a:p>
            <a:pPr algn="ctr"/>
            <a:r>
              <a:rPr lang="en-US" b="1" u="sng" dirty="0" smtClean="0">
                <a:solidFill>
                  <a:schemeClr val="accent2">
                    <a:lumMod val="75000"/>
                  </a:schemeClr>
                </a:solidFill>
              </a:rPr>
              <a:t>Hydrologic Soil Groups</a:t>
            </a:r>
            <a:endParaRPr lang="en-US" b="1" u="sng"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647" y="1748589"/>
            <a:ext cx="6165997" cy="4186990"/>
          </a:xfrm>
          <a:prstGeom prst="rect">
            <a:avLst/>
          </a:prstGeom>
        </p:spPr>
      </p:pic>
    </p:spTree>
    <p:extLst>
      <p:ext uri="{BB962C8B-B14F-4D97-AF65-F5344CB8AC3E}">
        <p14:creationId xmlns:p14="http://schemas.microsoft.com/office/powerpoint/2010/main" val="1541456256"/>
      </p:ext>
    </p:extLst>
  </p:cSld>
  <p:clrMapOvr>
    <a:masterClrMapping/>
  </p:clrMapOvr>
  <mc:AlternateContent xmlns:mc="http://schemas.openxmlformats.org/markup-compatibility/2006">
    <mc:Choice xmlns:p14="http://schemas.microsoft.com/office/powerpoint/2010/main" Requires="p14">
      <p:transition spd="slow" p14:dur="2000" advTm="45656"/>
    </mc:Choice>
    <mc:Fallback>
      <p:transition spd="slow" advTm="4565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09073"/>
            <a:ext cx="9905998" cy="850231"/>
          </a:xfrm>
        </p:spPr>
        <p:txBody>
          <a:bodyPr>
            <a:normAutofit fontScale="90000"/>
          </a:bodyPr>
          <a:lstStyle/>
          <a:p>
            <a:pPr algn="ctr"/>
            <a:r>
              <a:rPr lang="en-US" b="1" u="sng" dirty="0" smtClean="0">
                <a:solidFill>
                  <a:schemeClr val="accent2">
                    <a:lumMod val="75000"/>
                  </a:schemeClr>
                </a:solidFill>
              </a:rPr>
              <a:t>TR-55 Runoff CN for Land </a:t>
            </a:r>
            <a:r>
              <a:rPr lang="en-US" b="1" u="sng" dirty="0">
                <a:solidFill>
                  <a:schemeClr val="accent2">
                    <a:lumMod val="75000"/>
                  </a:schemeClr>
                </a:solidFill>
              </a:rPr>
              <a:t>C</a:t>
            </a:r>
            <a:r>
              <a:rPr lang="en-US" b="1" u="sng" dirty="0" smtClean="0">
                <a:solidFill>
                  <a:schemeClr val="accent2">
                    <a:lumMod val="75000"/>
                  </a:schemeClr>
                </a:solidFill>
              </a:rPr>
              <a:t>lassifications</a:t>
            </a:r>
            <a:endParaRPr lang="en-US" b="1" u="sng" dirty="0">
              <a:solidFill>
                <a:schemeClr val="accent2">
                  <a:lumMod val="75000"/>
                </a:schemeClr>
              </a:solidFill>
            </a:endParaRP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076" y="1230076"/>
            <a:ext cx="3913151" cy="5334595"/>
          </a:xfrm>
        </p:spPr>
      </p:pic>
      <p:sp>
        <p:nvSpPr>
          <p:cNvPr id="5" name="TextBox 4"/>
          <p:cNvSpPr txBox="1"/>
          <p:nvPr/>
        </p:nvSpPr>
        <p:spPr>
          <a:xfrm>
            <a:off x="6016653" y="3802961"/>
            <a:ext cx="4227095"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accent2">
                    <a:lumMod val="75000"/>
                  </a:schemeClr>
                </a:solidFill>
              </a:rPr>
              <a:t>It is crucial to choose the most appropriate ground cover type and hydrologic condition. </a:t>
            </a:r>
          </a:p>
          <a:p>
            <a:r>
              <a:rPr lang="en-US" sz="2000" dirty="0" smtClean="0"/>
              <a:t> </a:t>
            </a:r>
          </a:p>
          <a:p>
            <a:endParaRPr lang="en-US"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256" y="1429383"/>
            <a:ext cx="5572903" cy="1705213"/>
          </a:xfrm>
          <a:prstGeom prst="rect">
            <a:avLst/>
          </a:prstGeom>
        </p:spPr>
      </p:pic>
      <p:cxnSp>
        <p:nvCxnSpPr>
          <p:cNvPr id="12" name="Straight Arrow Connector 11"/>
          <p:cNvCxnSpPr/>
          <p:nvPr/>
        </p:nvCxnSpPr>
        <p:spPr>
          <a:xfrm flipH="1">
            <a:off x="5285875" y="3214436"/>
            <a:ext cx="4596062" cy="33086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50475" y="6564671"/>
            <a:ext cx="3835400" cy="215444"/>
          </a:xfrm>
          <a:prstGeom prst="rect">
            <a:avLst/>
          </a:prstGeom>
        </p:spPr>
        <p:txBody>
          <a:bodyPr wrap="square">
            <a:spAutoFit/>
          </a:bodyPr>
          <a:lstStyle/>
          <a:p>
            <a:pPr lvl="0"/>
            <a:r>
              <a:rPr lang="en-US" sz="800" dirty="0">
                <a:solidFill>
                  <a:prstClr val="black"/>
                </a:solidFill>
              </a:rPr>
              <a:t>ftp://ftp.wcc.nrcs.usda.gov/wntsc/H&amp;H/training/runoff-curve-numbers1.pdf</a:t>
            </a:r>
          </a:p>
        </p:txBody>
      </p:sp>
    </p:spTree>
    <p:extLst>
      <p:ext uri="{BB962C8B-B14F-4D97-AF65-F5344CB8AC3E}">
        <p14:creationId xmlns:p14="http://schemas.microsoft.com/office/powerpoint/2010/main" val="1281596439"/>
      </p:ext>
    </p:extLst>
  </p:cSld>
  <p:clrMapOvr>
    <a:masterClrMapping/>
  </p:clrMapOvr>
  <mc:AlternateContent xmlns:mc="http://schemas.openxmlformats.org/markup-compatibility/2006">
    <mc:Choice xmlns:p14="http://schemas.microsoft.com/office/powerpoint/2010/main" Requires="p14">
      <p:transition spd="slow" p14:dur="2000" advTm="47943"/>
    </mc:Choice>
    <mc:Fallback>
      <p:transition spd="slow" advTm="4794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05482"/>
          </a:xfrm>
        </p:spPr>
        <p:txBody>
          <a:bodyPr/>
          <a:lstStyle/>
          <a:p>
            <a:pPr algn="ctr"/>
            <a:r>
              <a:rPr lang="en-US" b="1" u="sng" dirty="0" smtClean="0">
                <a:solidFill>
                  <a:schemeClr val="accent2">
                    <a:lumMod val="75000"/>
                  </a:schemeClr>
                </a:solidFill>
              </a:rPr>
              <a:t>Weighted Curve </a:t>
            </a:r>
            <a:r>
              <a:rPr lang="en-US" b="1" u="sng" dirty="0">
                <a:solidFill>
                  <a:schemeClr val="accent2">
                    <a:lumMod val="75000"/>
                  </a:schemeClr>
                </a:solidFill>
              </a:rPr>
              <a:t>N</a:t>
            </a:r>
            <a:r>
              <a:rPr lang="en-US" b="1" u="sng" dirty="0" smtClean="0">
                <a:solidFill>
                  <a:schemeClr val="accent2">
                    <a:lumMod val="75000"/>
                  </a:schemeClr>
                </a:solidFill>
              </a:rPr>
              <a:t>umbers</a:t>
            </a:r>
            <a:endParaRPr lang="en-US" b="1" u="sng" dirty="0">
              <a:solidFill>
                <a:schemeClr val="accent2">
                  <a:lumMod val="75000"/>
                </a:schemeClr>
              </a:solidFill>
            </a:endParaRP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161" y="1502842"/>
            <a:ext cx="8459381" cy="2067214"/>
          </a:xfrm>
        </p:spPr>
      </p:pic>
      <p:sp>
        <p:nvSpPr>
          <p:cNvPr id="6" name="TextBox 5"/>
          <p:cNvSpPr txBox="1"/>
          <p:nvPr/>
        </p:nvSpPr>
        <p:spPr>
          <a:xfrm>
            <a:off x="1804737" y="3713748"/>
            <a:ext cx="847023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accent2">
                    <a:lumMod val="75000"/>
                  </a:schemeClr>
                </a:solidFill>
              </a:rPr>
              <a:t>Weighted CNs need to be created for each parcel that has more than one land use.</a:t>
            </a:r>
          </a:p>
          <a:p>
            <a:pPr marL="285750" indent="-285750">
              <a:buFont typeface="Arial" panose="020B0604020202020204" pitchFamily="34" charset="0"/>
              <a:buChar char="•"/>
            </a:pPr>
            <a:r>
              <a:rPr lang="en-US" sz="2000" dirty="0" smtClean="0">
                <a:solidFill>
                  <a:schemeClr val="accent2">
                    <a:lumMod val="75000"/>
                  </a:schemeClr>
                </a:solidFill>
              </a:rPr>
              <a:t>Mistakes in soil type or land classification could significantly impact the weighted curve number result.</a:t>
            </a:r>
          </a:p>
          <a:p>
            <a:pPr marL="285750" indent="-285750">
              <a:buFont typeface="Arial" panose="020B0604020202020204" pitchFamily="34" charset="0"/>
              <a:buChar char="•"/>
            </a:pPr>
            <a:r>
              <a:rPr lang="en-US" sz="2000" dirty="0" smtClean="0">
                <a:solidFill>
                  <a:schemeClr val="accent2">
                    <a:lumMod val="75000"/>
                  </a:schemeClr>
                </a:solidFill>
              </a:rPr>
              <a:t>An incorrect weighted curve number could have a serious effect on data analysis.</a:t>
            </a:r>
            <a:endParaRPr lang="en-US" sz="2000" dirty="0">
              <a:solidFill>
                <a:schemeClr val="accent2">
                  <a:lumMod val="75000"/>
                </a:schemeClr>
              </a:solidFill>
            </a:endParaRPr>
          </a:p>
        </p:txBody>
      </p:sp>
    </p:spTree>
    <p:extLst>
      <p:ext uri="{BB962C8B-B14F-4D97-AF65-F5344CB8AC3E}">
        <p14:creationId xmlns:p14="http://schemas.microsoft.com/office/powerpoint/2010/main" val="467192443"/>
      </p:ext>
    </p:extLst>
  </p:cSld>
  <p:clrMapOvr>
    <a:masterClrMapping/>
  </p:clrMapOvr>
  <mc:AlternateContent xmlns:mc="http://schemas.openxmlformats.org/markup-compatibility/2006">
    <mc:Choice xmlns:p14="http://schemas.microsoft.com/office/powerpoint/2010/main" Requires="p14">
      <p:transition spd="slow" p14:dur="2000" advTm="63397"/>
    </mc:Choice>
    <mc:Fallback>
      <p:transition spd="slow" advTm="6339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8863"/>
            <a:ext cx="9905998" cy="946483"/>
          </a:xfrm>
        </p:spPr>
        <p:txBody>
          <a:bodyPr/>
          <a:lstStyle/>
          <a:p>
            <a:pPr algn="ctr"/>
            <a:r>
              <a:rPr lang="en-US" b="1" u="sng" dirty="0" smtClean="0">
                <a:solidFill>
                  <a:schemeClr val="accent2">
                    <a:lumMod val="75000"/>
                  </a:schemeClr>
                </a:solidFill>
              </a:rPr>
              <a:t>Proposed Methods</a:t>
            </a:r>
            <a:endParaRPr lang="en-US" b="1" u="sng" dirty="0">
              <a:solidFill>
                <a:schemeClr val="accent2">
                  <a:lumMod val="75000"/>
                </a:schemeClr>
              </a:solidFill>
            </a:endParaRPr>
          </a:p>
        </p:txBody>
      </p:sp>
      <p:sp>
        <p:nvSpPr>
          <p:cNvPr id="4" name="Content Placeholder 3"/>
          <p:cNvSpPr>
            <a:spLocks noGrp="1"/>
          </p:cNvSpPr>
          <p:nvPr>
            <p:ph sz="half" idx="1"/>
          </p:nvPr>
        </p:nvSpPr>
        <p:spPr>
          <a:xfrm>
            <a:off x="5929295" y="1532021"/>
            <a:ext cx="5227989" cy="2895600"/>
          </a:xfrm>
        </p:spPr>
        <p:txBody>
          <a:bodyPr>
            <a:normAutofit/>
          </a:bodyPr>
          <a:lstStyle/>
          <a:p>
            <a:r>
              <a:rPr lang="en-US" sz="2000" dirty="0" smtClean="0">
                <a:solidFill>
                  <a:schemeClr val="accent2">
                    <a:lumMod val="75000"/>
                  </a:schemeClr>
                </a:solidFill>
              </a:rPr>
              <a:t>The City of Roswell will be broken down into two study areas of 1 square mile.</a:t>
            </a:r>
          </a:p>
          <a:p>
            <a:r>
              <a:rPr lang="en-US" sz="2000" dirty="0" smtClean="0">
                <a:solidFill>
                  <a:schemeClr val="accent2">
                    <a:lumMod val="75000"/>
                  </a:schemeClr>
                </a:solidFill>
              </a:rPr>
              <a:t>High resolution orthophoto and lidar imagery will be used to create land cover classification data through remote sensing.</a:t>
            </a:r>
          </a:p>
          <a:p>
            <a:r>
              <a:rPr lang="en-US" sz="2000" dirty="0" smtClean="0">
                <a:solidFill>
                  <a:schemeClr val="accent2">
                    <a:lumMod val="75000"/>
                  </a:schemeClr>
                </a:solidFill>
              </a:rPr>
              <a:t>The land cover classes will be as follows:</a:t>
            </a:r>
          </a:p>
          <a:p>
            <a:endParaRPr lang="en-US" sz="2000" dirty="0" smtClean="0">
              <a:solidFill>
                <a:schemeClr val="accent2">
                  <a:lumMod val="75000"/>
                </a:schemeClr>
              </a:solidFill>
            </a:endParaRPr>
          </a:p>
        </p:txBody>
      </p:sp>
      <p:pic>
        <p:nvPicPr>
          <p:cNvPr id="6" name="Content Placeholder 5"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1178" y="1319144"/>
            <a:ext cx="4531896" cy="4683684"/>
          </a:xfr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294" y="3924384"/>
            <a:ext cx="5396431" cy="1761959"/>
          </a:xfrm>
          <a:prstGeom prst="rect">
            <a:avLst/>
          </a:prstGeom>
        </p:spPr>
      </p:pic>
    </p:spTree>
    <p:extLst>
      <p:ext uri="{BB962C8B-B14F-4D97-AF65-F5344CB8AC3E}">
        <p14:creationId xmlns:p14="http://schemas.microsoft.com/office/powerpoint/2010/main" val="4116965630"/>
      </p:ext>
    </p:extLst>
  </p:cSld>
  <p:clrMapOvr>
    <a:masterClrMapping/>
  </p:clrMapOvr>
  <mc:AlternateContent xmlns:mc="http://schemas.openxmlformats.org/markup-compatibility/2006">
    <mc:Choice xmlns:p14="http://schemas.microsoft.com/office/powerpoint/2010/main" Requires="p14">
      <p:transition spd="slow" p14:dur="2000" advTm="52491"/>
    </mc:Choice>
    <mc:Fallback>
      <p:transition spd="slow" advTm="5249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56674"/>
            <a:ext cx="9905998" cy="1106905"/>
          </a:xfrm>
        </p:spPr>
        <p:txBody>
          <a:bodyPr>
            <a:normAutofit/>
          </a:bodyPr>
          <a:lstStyle/>
          <a:p>
            <a:pPr algn="ctr"/>
            <a:r>
              <a:rPr lang="en-US" b="1" u="sng" dirty="0" smtClean="0">
                <a:solidFill>
                  <a:schemeClr val="accent2">
                    <a:lumMod val="75000"/>
                  </a:schemeClr>
                </a:solidFill>
              </a:rPr>
              <a:t>Data Preparation for Remote </a:t>
            </a:r>
            <a:r>
              <a:rPr lang="en-US" b="1" u="sng" dirty="0">
                <a:solidFill>
                  <a:schemeClr val="accent2">
                    <a:lumMod val="75000"/>
                  </a:schemeClr>
                </a:solidFill>
              </a:rPr>
              <a:t>S</a:t>
            </a:r>
            <a:r>
              <a:rPr lang="en-US" b="1" u="sng" dirty="0" smtClean="0">
                <a:solidFill>
                  <a:schemeClr val="accent2">
                    <a:lumMod val="75000"/>
                  </a:schemeClr>
                </a:solidFill>
              </a:rPr>
              <a:t>ensing</a:t>
            </a:r>
            <a:endParaRPr lang="en-US" b="1" u="sng" dirty="0">
              <a:solidFill>
                <a:schemeClr val="accent2">
                  <a:lumMod val="7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0589" y="1311183"/>
            <a:ext cx="6713621" cy="5187798"/>
          </a:xfrm>
        </p:spPr>
      </p:pic>
    </p:spTree>
    <p:extLst>
      <p:ext uri="{BB962C8B-B14F-4D97-AF65-F5344CB8AC3E}">
        <p14:creationId xmlns:p14="http://schemas.microsoft.com/office/powerpoint/2010/main" val="1882063760"/>
      </p:ext>
    </p:extLst>
  </p:cSld>
  <p:clrMapOvr>
    <a:masterClrMapping/>
  </p:clrMapOvr>
  <mc:AlternateContent xmlns:mc="http://schemas.openxmlformats.org/markup-compatibility/2006">
    <mc:Choice xmlns:p14="http://schemas.microsoft.com/office/powerpoint/2010/main" Requires="p14">
      <p:transition spd="slow" p14:dur="2000" advTm="40836"/>
    </mc:Choice>
    <mc:Fallback>
      <p:transition spd="slow" advTm="4083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8968"/>
            <a:ext cx="9905998" cy="930443"/>
          </a:xfrm>
        </p:spPr>
        <p:txBody>
          <a:bodyPr>
            <a:normAutofit/>
          </a:bodyPr>
          <a:lstStyle/>
          <a:p>
            <a:pPr algn="ctr"/>
            <a:r>
              <a:rPr lang="en-US" b="1" u="sng" dirty="0" smtClean="0">
                <a:solidFill>
                  <a:schemeClr val="accent2">
                    <a:lumMod val="75000"/>
                  </a:schemeClr>
                </a:solidFill>
              </a:rPr>
              <a:t>eCognition </a:t>
            </a:r>
            <a:r>
              <a:rPr lang="en-US" b="1" u="sng" dirty="0">
                <a:solidFill>
                  <a:schemeClr val="accent2">
                    <a:lumMod val="75000"/>
                  </a:schemeClr>
                </a:solidFill>
              </a:rPr>
              <a:t>L</a:t>
            </a:r>
            <a:r>
              <a:rPr lang="en-US" b="1" u="sng" dirty="0" smtClean="0">
                <a:solidFill>
                  <a:schemeClr val="accent2">
                    <a:lumMod val="75000"/>
                  </a:schemeClr>
                </a:solidFill>
              </a:rPr>
              <a:t>and </a:t>
            </a:r>
            <a:r>
              <a:rPr lang="en-US" b="1" u="sng" dirty="0">
                <a:solidFill>
                  <a:schemeClr val="accent2">
                    <a:lumMod val="75000"/>
                  </a:schemeClr>
                </a:solidFill>
              </a:rPr>
              <a:t>C</a:t>
            </a:r>
            <a:r>
              <a:rPr lang="en-US" b="1" u="sng" dirty="0" smtClean="0">
                <a:solidFill>
                  <a:schemeClr val="accent2">
                    <a:lumMod val="75000"/>
                  </a:schemeClr>
                </a:solidFill>
              </a:rPr>
              <a:t>over </a:t>
            </a:r>
            <a:r>
              <a:rPr lang="en-US" b="1" u="sng" dirty="0">
                <a:solidFill>
                  <a:schemeClr val="accent2">
                    <a:lumMod val="75000"/>
                  </a:schemeClr>
                </a:solidFill>
              </a:rPr>
              <a:t>E</a:t>
            </a:r>
            <a:r>
              <a:rPr lang="en-US" b="1" u="sng" dirty="0" smtClean="0">
                <a:solidFill>
                  <a:schemeClr val="accent2">
                    <a:lumMod val="75000"/>
                  </a:schemeClr>
                </a:solidFill>
              </a:rPr>
              <a:t>xtraction</a:t>
            </a:r>
            <a:endParaRPr lang="en-US" b="1" u="sng" dirty="0">
              <a:solidFill>
                <a:schemeClr val="accent2">
                  <a:lumMod val="75000"/>
                </a:scheme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2463" y="1243627"/>
            <a:ext cx="6601327" cy="5101026"/>
          </a:xfrm>
        </p:spPr>
      </p:pic>
    </p:spTree>
    <p:extLst>
      <p:ext uri="{BB962C8B-B14F-4D97-AF65-F5344CB8AC3E}">
        <p14:creationId xmlns:p14="http://schemas.microsoft.com/office/powerpoint/2010/main" val="2948586244"/>
      </p:ext>
    </p:extLst>
  </p:cSld>
  <p:clrMapOvr>
    <a:masterClrMapping/>
  </p:clrMapOvr>
  <mc:AlternateContent xmlns:mc="http://schemas.openxmlformats.org/markup-compatibility/2006">
    <mc:Choice xmlns:p14="http://schemas.microsoft.com/office/powerpoint/2010/main" Requires="p14">
      <p:transition spd="slow" p14:dur="2000" advTm="54068"/>
    </mc:Choice>
    <mc:Fallback>
      <p:transition spd="slow" advTm="5406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01208"/>
          </a:xfrm>
        </p:spPr>
        <p:txBody>
          <a:bodyPr>
            <a:normAutofit fontScale="90000"/>
          </a:bodyPr>
          <a:lstStyle/>
          <a:p>
            <a:pPr algn="ctr"/>
            <a:r>
              <a:rPr lang="en-US" b="1" u="sng" dirty="0" smtClean="0">
                <a:solidFill>
                  <a:schemeClr val="accent2">
                    <a:lumMod val="75000"/>
                  </a:schemeClr>
                </a:solidFill>
              </a:rPr>
              <a:t>ArcMap Geoprocessing</a:t>
            </a:r>
            <a:endParaRPr lang="en-US" b="1" u="sng" dirty="0">
              <a:solidFill>
                <a:schemeClr val="accent2">
                  <a:lumMod val="75000"/>
                </a:schemeClr>
              </a:solidFill>
            </a:endParaRPr>
          </a:p>
        </p:txBody>
      </p:sp>
      <p:sp>
        <p:nvSpPr>
          <p:cNvPr id="8" name="Content Placeholder 7"/>
          <p:cNvSpPr>
            <a:spLocks noGrp="1"/>
          </p:cNvSpPr>
          <p:nvPr>
            <p:ph sz="half" idx="1"/>
          </p:nvPr>
        </p:nvSpPr>
        <p:spPr>
          <a:xfrm>
            <a:off x="1053180" y="1515980"/>
            <a:ext cx="6807452" cy="2558716"/>
          </a:xfrm>
        </p:spPr>
        <p:txBody>
          <a:bodyPr/>
          <a:lstStyle/>
          <a:p>
            <a:pPr marL="342900" indent="-342900">
              <a:buFont typeface="+mj-lt"/>
              <a:buAutoNum type="arabicParenR"/>
            </a:pPr>
            <a:r>
              <a:rPr lang="en-US" sz="1800" dirty="0" smtClean="0">
                <a:solidFill>
                  <a:schemeClr val="accent2">
                    <a:lumMod val="75000"/>
                  </a:schemeClr>
                </a:solidFill>
              </a:rPr>
              <a:t>The small, segmented features produced from the classification extraction will be merged by class.</a:t>
            </a:r>
          </a:p>
          <a:p>
            <a:pPr marL="342900" indent="-342900">
              <a:buFont typeface="+mj-lt"/>
              <a:buAutoNum type="arabicParenR"/>
            </a:pPr>
            <a:r>
              <a:rPr lang="en-US" sz="1800" dirty="0" smtClean="0">
                <a:solidFill>
                  <a:schemeClr val="accent2">
                    <a:lumMod val="75000"/>
                  </a:schemeClr>
                </a:solidFill>
              </a:rPr>
              <a:t>Soil data will be used to determine the Hydrologic Soil Group.</a:t>
            </a:r>
          </a:p>
          <a:p>
            <a:pPr marL="342900" indent="-342900">
              <a:buFont typeface="+mj-lt"/>
              <a:buAutoNum type="arabicParenR"/>
            </a:pPr>
            <a:r>
              <a:rPr lang="en-US" sz="1800" dirty="0" smtClean="0">
                <a:solidFill>
                  <a:schemeClr val="accent2">
                    <a:lumMod val="75000"/>
                  </a:schemeClr>
                </a:solidFill>
              </a:rPr>
              <a:t>The land class and soil data will be unioned to calculate the CN.</a:t>
            </a:r>
          </a:p>
          <a:p>
            <a:pPr marL="342900" indent="-342900">
              <a:buFont typeface="+mj-lt"/>
              <a:buAutoNum type="arabicParenR"/>
            </a:pPr>
            <a:r>
              <a:rPr lang="en-US" sz="1800" dirty="0" smtClean="0">
                <a:solidFill>
                  <a:schemeClr val="accent2">
                    <a:lumMod val="75000"/>
                  </a:schemeClr>
                </a:solidFill>
              </a:rPr>
              <a:t>The land cover/soil data will be unioned with the parcel data.</a:t>
            </a:r>
          </a:p>
          <a:p>
            <a:pPr marL="342900" indent="-342900">
              <a:buFont typeface="+mj-lt"/>
              <a:buAutoNum type="arabicParenR"/>
            </a:pPr>
            <a:r>
              <a:rPr lang="en-US" sz="1800" dirty="0" smtClean="0">
                <a:solidFill>
                  <a:schemeClr val="accent2">
                    <a:lumMod val="75000"/>
                  </a:schemeClr>
                </a:solidFill>
              </a:rPr>
              <a:t>The weighted CN will be determined for each sample parcel.</a:t>
            </a:r>
          </a:p>
          <a:p>
            <a:endParaRPr lang="en-US" dirty="0"/>
          </a:p>
        </p:txBody>
      </p:sp>
      <p:pic>
        <p:nvPicPr>
          <p:cNvPr id="10" name="Content Placeholder 9"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8769" y="1548064"/>
            <a:ext cx="2993417" cy="229402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567" y="3993288"/>
            <a:ext cx="5617995" cy="2163119"/>
          </a:xfrm>
          <a:prstGeom prst="rect">
            <a:avLst/>
          </a:prstGeom>
        </p:spPr>
      </p:pic>
    </p:spTree>
    <p:extLst>
      <p:ext uri="{BB962C8B-B14F-4D97-AF65-F5344CB8AC3E}">
        <p14:creationId xmlns:p14="http://schemas.microsoft.com/office/powerpoint/2010/main" val="3770334168"/>
      </p:ext>
    </p:extLst>
  </p:cSld>
  <p:clrMapOvr>
    <a:masterClrMapping/>
  </p:clrMapOvr>
  <mc:AlternateContent xmlns:mc="http://schemas.openxmlformats.org/markup-compatibility/2006">
    <mc:Choice xmlns:p14="http://schemas.microsoft.com/office/powerpoint/2010/main" Requires="p14">
      <p:transition spd="slow" p14:dur="2000" advTm="103231"/>
    </mc:Choice>
    <mc:Fallback>
      <p:transition spd="slow" advTm="1032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304800"/>
            <a:ext cx="9905998" cy="1026695"/>
          </a:xfrm>
        </p:spPr>
        <p:txBody>
          <a:bodyPr>
            <a:normAutofit/>
          </a:bodyPr>
          <a:lstStyle/>
          <a:p>
            <a:pPr algn="ctr"/>
            <a:r>
              <a:rPr lang="en-US" b="1" u="sng" dirty="0" smtClean="0">
                <a:solidFill>
                  <a:schemeClr val="accent2">
                    <a:lumMod val="75000"/>
                  </a:schemeClr>
                </a:solidFill>
              </a:rPr>
              <a:t>Conceptual Workflow</a:t>
            </a:r>
            <a:endParaRPr lang="en-US" b="1" u="sng" dirty="0">
              <a:solidFill>
                <a:schemeClr val="accent2">
                  <a:lumMod val="75000"/>
                </a:schemeClr>
              </a:solidFill>
            </a:endParaRP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1" y="1291388"/>
            <a:ext cx="5498378" cy="5169977"/>
          </a:xfrm>
        </p:spPr>
      </p:pic>
    </p:spTree>
    <p:extLst>
      <p:ext uri="{BB962C8B-B14F-4D97-AF65-F5344CB8AC3E}">
        <p14:creationId xmlns:p14="http://schemas.microsoft.com/office/powerpoint/2010/main" val="1336492081"/>
      </p:ext>
    </p:extLst>
  </p:cSld>
  <p:clrMapOvr>
    <a:masterClrMapping/>
  </p:clrMapOvr>
  <mc:AlternateContent xmlns:mc="http://schemas.openxmlformats.org/markup-compatibility/2006">
    <mc:Choice xmlns:p14="http://schemas.microsoft.com/office/powerpoint/2010/main" Requires="p14">
      <p:transition spd="slow" p14:dur="2000" advTm="16274"/>
    </mc:Choice>
    <mc:Fallback>
      <p:transition spd="slow" advTm="1627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73398"/>
          </a:xfrm>
        </p:spPr>
        <p:txBody>
          <a:bodyPr/>
          <a:lstStyle/>
          <a:p>
            <a:r>
              <a:rPr lang="en-US" b="1" u="sng" dirty="0" smtClean="0">
                <a:solidFill>
                  <a:schemeClr val="accent2">
                    <a:lumMod val="75000"/>
                  </a:schemeClr>
                </a:solidFill>
              </a:rPr>
              <a:t>Anticipated Results</a:t>
            </a:r>
            <a:endParaRPr lang="en-US" b="1" u="sng" dirty="0">
              <a:solidFill>
                <a:schemeClr val="accent2">
                  <a:lumMod val="75000"/>
                </a:schemeClr>
              </a:solidFill>
            </a:endParaRPr>
          </a:p>
        </p:txBody>
      </p:sp>
      <p:sp>
        <p:nvSpPr>
          <p:cNvPr id="3" name="Content Placeholder 2"/>
          <p:cNvSpPr>
            <a:spLocks noGrp="1"/>
          </p:cNvSpPr>
          <p:nvPr>
            <p:ph idx="1"/>
          </p:nvPr>
        </p:nvSpPr>
        <p:spPr>
          <a:xfrm>
            <a:off x="1141412" y="1427747"/>
            <a:ext cx="9905999" cy="4363454"/>
          </a:xfrm>
        </p:spPr>
        <p:txBody>
          <a:bodyPr>
            <a:normAutofit fontScale="85000" lnSpcReduction="10000"/>
          </a:bodyPr>
          <a:lstStyle/>
          <a:p>
            <a:pPr>
              <a:lnSpc>
                <a:spcPct val="150000"/>
              </a:lnSpc>
            </a:pPr>
            <a:r>
              <a:rPr lang="en-US" sz="2800" dirty="0" smtClean="0">
                <a:solidFill>
                  <a:schemeClr val="accent2">
                    <a:lumMod val="75000"/>
                  </a:schemeClr>
                </a:solidFill>
              </a:rPr>
              <a:t>The </a:t>
            </a:r>
            <a:r>
              <a:rPr lang="en-US" sz="2800" dirty="0" smtClean="0">
                <a:solidFill>
                  <a:schemeClr val="accent2">
                    <a:lumMod val="75000"/>
                  </a:schemeClr>
                </a:solidFill>
              </a:rPr>
              <a:t>project results will answer the question as to whether the underlying soil type combined with the land cover makes a difference on stormwater runoff.</a:t>
            </a:r>
          </a:p>
          <a:p>
            <a:pPr>
              <a:lnSpc>
                <a:spcPct val="150000"/>
              </a:lnSpc>
            </a:pPr>
            <a:r>
              <a:rPr lang="en-US" sz="2800" dirty="0">
                <a:solidFill>
                  <a:schemeClr val="accent2">
                    <a:lumMod val="75000"/>
                  </a:schemeClr>
                </a:solidFill>
              </a:rPr>
              <a:t>An analysis will be made of the validity of using impervious surface information alone in issuing stormwater </a:t>
            </a:r>
            <a:r>
              <a:rPr lang="en-US" sz="2800" dirty="0" smtClean="0">
                <a:solidFill>
                  <a:schemeClr val="accent2">
                    <a:lumMod val="75000"/>
                  </a:schemeClr>
                </a:solidFill>
              </a:rPr>
              <a:t>credits.</a:t>
            </a:r>
          </a:p>
          <a:p>
            <a:pPr>
              <a:lnSpc>
                <a:spcPct val="150000"/>
              </a:lnSpc>
            </a:pPr>
            <a:r>
              <a:rPr lang="en-US" sz="2800" dirty="0" smtClean="0">
                <a:solidFill>
                  <a:schemeClr val="accent2">
                    <a:lumMod val="75000"/>
                  </a:schemeClr>
                </a:solidFill>
              </a:rPr>
              <a:t>With the results of this project, further research could be conducted into the feasibility of developing parcels that have a high infiltration rate</a:t>
            </a:r>
            <a:r>
              <a:rPr lang="en-US" sz="2800" dirty="0" smtClean="0">
                <a:solidFill>
                  <a:schemeClr val="accent2">
                    <a:lumMod val="75000"/>
                  </a:schemeClr>
                </a:solidFill>
              </a:rPr>
              <a:t>.</a:t>
            </a:r>
            <a:endParaRPr lang="en-US" sz="2800" dirty="0">
              <a:solidFill>
                <a:schemeClr val="accent2">
                  <a:lumMod val="75000"/>
                </a:schemeClr>
              </a:solidFill>
            </a:endParaRPr>
          </a:p>
          <a:p>
            <a:endParaRPr lang="en-US" dirty="0">
              <a:solidFill>
                <a:srgbClr val="FFFFCC"/>
              </a:solidFill>
            </a:endParaRPr>
          </a:p>
        </p:txBody>
      </p:sp>
    </p:spTree>
    <p:extLst>
      <p:ext uri="{BB962C8B-B14F-4D97-AF65-F5344CB8AC3E}">
        <p14:creationId xmlns:p14="http://schemas.microsoft.com/office/powerpoint/2010/main" val="3412198324"/>
      </p:ext>
    </p:extLst>
  </p:cSld>
  <p:clrMapOvr>
    <a:masterClrMapping/>
  </p:clrMapOvr>
  <mc:AlternateContent xmlns:mc="http://schemas.openxmlformats.org/markup-compatibility/2006">
    <mc:Choice xmlns:p14="http://schemas.microsoft.com/office/powerpoint/2010/main" Requires="p14">
      <p:transition spd="slow" p14:dur="2000" advTm="112083"/>
    </mc:Choice>
    <mc:Fallback>
      <p:transition spd="slow" advTm="11208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166" y="732832"/>
            <a:ext cx="7926688" cy="6125168"/>
          </a:xfrm>
          <a:prstGeom prst="rect">
            <a:avLst/>
          </a:prstGeom>
        </p:spPr>
      </p:pic>
    </p:spTree>
    <p:extLst>
      <p:ext uri="{BB962C8B-B14F-4D97-AF65-F5344CB8AC3E}">
        <p14:creationId xmlns:p14="http://schemas.microsoft.com/office/powerpoint/2010/main" val="3723268248"/>
      </p:ext>
    </p:extLst>
  </p:cSld>
  <p:clrMapOvr>
    <a:masterClrMapping/>
  </p:clrMapOvr>
  <mc:AlternateContent xmlns:mc="http://schemas.openxmlformats.org/markup-compatibility/2006">
    <mc:Choice xmlns:p14="http://schemas.microsoft.com/office/powerpoint/2010/main" Requires="p14">
      <p:transition spd="slow" p14:dur="2000" advTm="79318"/>
    </mc:Choice>
    <mc:Fallback>
      <p:transition spd="slow" advTm="793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114029"/>
          </a:xfrm>
        </p:spPr>
        <p:txBody>
          <a:bodyPr/>
          <a:lstStyle/>
          <a:p>
            <a:r>
              <a:rPr lang="en-US" b="1" u="sng" dirty="0" smtClean="0">
                <a:solidFill>
                  <a:schemeClr val="accent2">
                    <a:lumMod val="75000"/>
                  </a:schemeClr>
                </a:solidFill>
              </a:rPr>
              <a:t>Overview</a:t>
            </a:r>
            <a:endParaRPr lang="en-US" b="1" u="sng" dirty="0">
              <a:solidFill>
                <a:schemeClr val="accent2">
                  <a:lumMod val="75000"/>
                </a:schemeClr>
              </a:solidFill>
            </a:endParaRPr>
          </a:p>
        </p:txBody>
      </p:sp>
      <p:sp>
        <p:nvSpPr>
          <p:cNvPr id="3" name="Content Placeholder 2"/>
          <p:cNvSpPr>
            <a:spLocks noGrp="1"/>
          </p:cNvSpPr>
          <p:nvPr>
            <p:ph idx="1"/>
          </p:nvPr>
        </p:nvSpPr>
        <p:spPr>
          <a:xfrm>
            <a:off x="1141412" y="1780674"/>
            <a:ext cx="9905999" cy="4355431"/>
          </a:xfrm>
        </p:spPr>
        <p:txBody>
          <a:bodyPr>
            <a:normAutofit/>
          </a:bodyPr>
          <a:lstStyle/>
          <a:p>
            <a:r>
              <a:rPr lang="en-US" sz="2800" dirty="0" smtClean="0">
                <a:solidFill>
                  <a:schemeClr val="accent2">
                    <a:lumMod val="75000"/>
                  </a:schemeClr>
                </a:solidFill>
              </a:rPr>
              <a:t>Project Background</a:t>
            </a:r>
          </a:p>
          <a:p>
            <a:r>
              <a:rPr lang="en-US" sz="2800" dirty="0" smtClean="0">
                <a:solidFill>
                  <a:schemeClr val="accent2">
                    <a:lumMod val="75000"/>
                  </a:schemeClr>
                </a:solidFill>
              </a:rPr>
              <a:t>Project Goals and Objectives</a:t>
            </a:r>
          </a:p>
          <a:p>
            <a:r>
              <a:rPr lang="en-US" sz="2800" dirty="0" smtClean="0">
                <a:solidFill>
                  <a:schemeClr val="accent2">
                    <a:lumMod val="75000"/>
                  </a:schemeClr>
                </a:solidFill>
              </a:rPr>
              <a:t>Proposed Methods</a:t>
            </a:r>
          </a:p>
          <a:p>
            <a:r>
              <a:rPr lang="en-US" sz="2800" dirty="0" smtClean="0">
                <a:solidFill>
                  <a:schemeClr val="accent2">
                    <a:lumMod val="75000"/>
                  </a:schemeClr>
                </a:solidFill>
              </a:rPr>
              <a:t>Conceptual Workflow</a:t>
            </a:r>
          </a:p>
          <a:p>
            <a:r>
              <a:rPr lang="en-US" sz="2800" dirty="0" smtClean="0">
                <a:solidFill>
                  <a:schemeClr val="accent2">
                    <a:lumMod val="75000"/>
                  </a:schemeClr>
                </a:solidFill>
              </a:rPr>
              <a:t>Anticipated Results</a:t>
            </a:r>
          </a:p>
          <a:p>
            <a:r>
              <a:rPr lang="en-US" sz="2800" dirty="0" smtClean="0">
                <a:solidFill>
                  <a:schemeClr val="accent2">
                    <a:lumMod val="75000"/>
                  </a:schemeClr>
                </a:solidFill>
              </a:rPr>
              <a:t>Project Timeline</a:t>
            </a:r>
            <a:endParaRPr lang="en-US" sz="2800" dirty="0">
              <a:solidFill>
                <a:schemeClr val="accent2">
                  <a:lumMod val="75000"/>
                </a:schemeClr>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906" y="1555464"/>
            <a:ext cx="4668020" cy="3308749"/>
          </a:xfrm>
          <a:prstGeom prst="rect">
            <a:avLst/>
          </a:prstGeom>
        </p:spPr>
      </p:pic>
      <p:sp>
        <p:nvSpPr>
          <p:cNvPr id="5" name="TextBox 4"/>
          <p:cNvSpPr txBox="1"/>
          <p:nvPr/>
        </p:nvSpPr>
        <p:spPr>
          <a:xfrm>
            <a:off x="9633842" y="4865331"/>
            <a:ext cx="1475084" cy="215444"/>
          </a:xfrm>
          <a:prstGeom prst="rect">
            <a:avLst/>
          </a:prstGeom>
          <a:noFill/>
        </p:spPr>
        <p:txBody>
          <a:bodyPr wrap="none" rtlCol="0">
            <a:spAutoFit/>
          </a:bodyPr>
          <a:lstStyle/>
          <a:p>
            <a:r>
              <a:rPr lang="en-US" sz="800" dirty="0" smtClean="0"/>
              <a:t>http://www.roswellgov.com</a:t>
            </a:r>
            <a:endParaRPr lang="en-US" sz="800" dirty="0"/>
          </a:p>
        </p:txBody>
      </p:sp>
    </p:spTree>
    <p:extLst>
      <p:ext uri="{BB962C8B-B14F-4D97-AF65-F5344CB8AC3E}">
        <p14:creationId xmlns:p14="http://schemas.microsoft.com/office/powerpoint/2010/main" val="109937336"/>
      </p:ext>
    </p:extLst>
  </p:cSld>
  <p:clrMapOvr>
    <a:masterClrMapping/>
  </p:clrMapOvr>
  <mc:AlternateContent xmlns:mc="http://schemas.openxmlformats.org/markup-compatibility/2006">
    <mc:Choice xmlns:p14="http://schemas.microsoft.com/office/powerpoint/2010/main" Requires="p14">
      <p:transition spd="slow" p14:dur="2000" advTm="78552"/>
    </mc:Choice>
    <mc:Fallback>
      <p:transition spd="slow" advTm="7855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2">
                    <a:lumMod val="75000"/>
                  </a:schemeClr>
                </a:solidFill>
              </a:rPr>
              <a:t>Project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158701"/>
              </p:ext>
            </p:extLst>
          </p:nvPr>
        </p:nvGraphicFramePr>
        <p:xfrm>
          <a:off x="609600" y="1935163"/>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6592"/>
      </p:ext>
    </p:extLst>
  </p:cSld>
  <p:clrMapOvr>
    <a:masterClrMapping/>
  </p:clrMapOvr>
  <mc:AlternateContent xmlns:mc="http://schemas.openxmlformats.org/markup-compatibility/2006">
    <mc:Choice xmlns:p14="http://schemas.microsoft.com/office/powerpoint/2010/main" Requires="p14">
      <p:transition spd="slow" p14:dur="2000" advTm="31368"/>
    </mc:Choice>
    <mc:Fallback>
      <p:transition spd="slow" advTm="3136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729916"/>
            <a:ext cx="9905998" cy="649704"/>
          </a:xfrm>
        </p:spPr>
        <p:txBody>
          <a:bodyPr>
            <a:normAutofit/>
          </a:bodyPr>
          <a:lstStyle/>
          <a:p>
            <a:r>
              <a:rPr lang="en-US" sz="3200" b="1" u="sng" dirty="0">
                <a:solidFill>
                  <a:schemeClr val="accent2">
                    <a:lumMod val="75000"/>
                  </a:schemeClr>
                </a:solidFill>
              </a:rPr>
              <a:t>R</a:t>
            </a:r>
            <a:r>
              <a:rPr lang="en-US" sz="3200" b="1" u="sng" dirty="0" smtClean="0">
                <a:solidFill>
                  <a:schemeClr val="accent2">
                    <a:lumMod val="75000"/>
                  </a:schemeClr>
                </a:solidFill>
              </a:rPr>
              <a:t>eferences</a:t>
            </a:r>
            <a:endParaRPr lang="en-US" sz="3200" b="1" u="sng" dirty="0">
              <a:solidFill>
                <a:schemeClr val="accent2">
                  <a:lumMod val="75000"/>
                </a:schemeClr>
              </a:solidFill>
            </a:endParaRPr>
          </a:p>
        </p:txBody>
      </p:sp>
      <p:sp>
        <p:nvSpPr>
          <p:cNvPr id="3" name="Content Placeholder 2"/>
          <p:cNvSpPr>
            <a:spLocks noGrp="1"/>
          </p:cNvSpPr>
          <p:nvPr>
            <p:ph idx="1"/>
          </p:nvPr>
        </p:nvSpPr>
        <p:spPr>
          <a:xfrm>
            <a:off x="1141412" y="1347537"/>
            <a:ext cx="9905999" cy="5149516"/>
          </a:xfrm>
        </p:spPr>
        <p:txBody>
          <a:bodyPr>
            <a:normAutofit lnSpcReduction="10000"/>
          </a:bodyPr>
          <a:lstStyle/>
          <a:p>
            <a:r>
              <a:rPr lang="en-US" sz="1200" dirty="0">
                <a:solidFill>
                  <a:schemeClr val="accent2">
                    <a:lumMod val="75000"/>
                  </a:schemeClr>
                </a:solidFill>
              </a:rPr>
              <a:t>Ando, A. W., &amp; Freitas, L. P. 2009. Consumer Demand for Green Technology in an Urban Setting: The Case of Chicago Rain Barrels. </a:t>
            </a:r>
            <a:r>
              <a:rPr lang="en-US" sz="1200" i="1" dirty="0">
                <a:solidFill>
                  <a:schemeClr val="accent2">
                    <a:lumMod val="75000"/>
                  </a:schemeClr>
                </a:solidFill>
              </a:rPr>
              <a:t>Available at SSRN 1440877</a:t>
            </a:r>
            <a:r>
              <a:rPr lang="en-US" sz="1200" dirty="0">
                <a:solidFill>
                  <a:schemeClr val="accent2">
                    <a:lumMod val="75000"/>
                  </a:schemeClr>
                </a:solidFill>
              </a:rPr>
              <a:t>.</a:t>
            </a:r>
          </a:p>
          <a:p>
            <a:r>
              <a:rPr lang="en-US" sz="1200" dirty="0">
                <a:solidFill>
                  <a:schemeClr val="accent2">
                    <a:lumMod val="75000"/>
                  </a:schemeClr>
                </a:solidFill>
              </a:rPr>
              <a:t>Atlanta Regional Commission (ARC). 2001. Georgia Stormwater Management Manual.  Volume 2: </a:t>
            </a:r>
            <a:r>
              <a:rPr lang="en-US" sz="1200" dirty="0" smtClean="0">
                <a:solidFill>
                  <a:schemeClr val="accent2">
                    <a:lumMod val="75000"/>
                  </a:schemeClr>
                </a:solidFill>
              </a:rPr>
              <a:t>Technical Handbook</a:t>
            </a:r>
            <a:r>
              <a:rPr lang="en-US" sz="1200" dirty="0">
                <a:solidFill>
                  <a:schemeClr val="accent2">
                    <a:lumMod val="75000"/>
                  </a:schemeClr>
                </a:solidFill>
              </a:rPr>
              <a:t>. Atlanta, GA. </a:t>
            </a:r>
          </a:p>
          <a:p>
            <a:r>
              <a:rPr lang="en-US" sz="1200" dirty="0">
                <a:solidFill>
                  <a:schemeClr val="accent2">
                    <a:lumMod val="75000"/>
                  </a:schemeClr>
                </a:solidFill>
              </a:rPr>
              <a:t>City of Roswell. 2010. Roswell Stormwater Utility Credit Manual. Roswell, GA.</a:t>
            </a:r>
          </a:p>
          <a:p>
            <a:r>
              <a:rPr lang="en-US" sz="1200" dirty="0">
                <a:solidFill>
                  <a:schemeClr val="accent2">
                    <a:lumMod val="75000"/>
                  </a:schemeClr>
                </a:solidFill>
              </a:rPr>
              <a:t>City of Roswell. 2011. Roswell Stormwater Utility Customer Service Manual. Roswell, GA.  </a:t>
            </a:r>
          </a:p>
          <a:p>
            <a:r>
              <a:rPr lang="en-US" sz="1200" dirty="0">
                <a:solidFill>
                  <a:schemeClr val="accent2">
                    <a:lumMod val="75000"/>
                  </a:schemeClr>
                </a:solidFill>
              </a:rPr>
              <a:t>Cronshey, R. 1986. Urban hydrology for small watersheds. US Dept. of Agriculture, Soil Conservation </a:t>
            </a:r>
            <a:r>
              <a:rPr lang="en-US" sz="1200" dirty="0" smtClean="0">
                <a:solidFill>
                  <a:schemeClr val="accent2">
                    <a:lumMod val="75000"/>
                  </a:schemeClr>
                </a:solidFill>
              </a:rPr>
              <a:t>Service, Engineering </a:t>
            </a:r>
            <a:r>
              <a:rPr lang="en-US" sz="1200" dirty="0">
                <a:solidFill>
                  <a:schemeClr val="accent2">
                    <a:lumMod val="75000"/>
                  </a:schemeClr>
                </a:solidFill>
              </a:rPr>
              <a:t>Division.</a:t>
            </a:r>
          </a:p>
          <a:p>
            <a:r>
              <a:rPr lang="en-US" sz="1200" dirty="0">
                <a:solidFill>
                  <a:schemeClr val="accent2">
                    <a:lumMod val="75000"/>
                  </a:schemeClr>
                </a:solidFill>
              </a:rPr>
              <a:t>Doll, A., Scodari, P. F., &amp; Lindsey, G. 1998. Credits as economic incentives for on-site stormwater management: </a:t>
            </a:r>
            <a:r>
              <a:rPr lang="en-US" sz="1200" dirty="0" smtClean="0">
                <a:solidFill>
                  <a:schemeClr val="accent2">
                    <a:lumMod val="75000"/>
                  </a:schemeClr>
                </a:solidFill>
              </a:rPr>
              <a:t>issues </a:t>
            </a:r>
            <a:r>
              <a:rPr lang="en-US" sz="1200" dirty="0">
                <a:solidFill>
                  <a:schemeClr val="accent2">
                    <a:lumMod val="75000"/>
                  </a:schemeClr>
                </a:solidFill>
              </a:rPr>
              <a:t>and examples. </a:t>
            </a:r>
            <a:r>
              <a:rPr lang="en-US" sz="1200" i="1" dirty="0">
                <a:solidFill>
                  <a:schemeClr val="accent2">
                    <a:lumMod val="75000"/>
                  </a:schemeClr>
                </a:solidFill>
              </a:rPr>
              <a:t>In Proceedings of the US Environmental Protection Agency National Conference on Retrofit Opportunities for Water Resource Protection in Urban Environments, Chicago, IL</a:t>
            </a:r>
            <a:r>
              <a:rPr lang="en-US" sz="1200" dirty="0">
                <a:solidFill>
                  <a:schemeClr val="accent2">
                    <a:lumMod val="75000"/>
                  </a:schemeClr>
                </a:solidFill>
              </a:rPr>
              <a:t> (pp. 13-117).</a:t>
            </a:r>
          </a:p>
          <a:p>
            <a:r>
              <a:rPr lang="en-US" sz="1200" dirty="0">
                <a:solidFill>
                  <a:schemeClr val="accent2">
                    <a:lumMod val="75000"/>
                  </a:schemeClr>
                </a:solidFill>
              </a:rPr>
              <a:t>England, G. 2001.  Success Stories of Brevard County, Florida Stormwater Utility.  </a:t>
            </a:r>
            <a:r>
              <a:rPr lang="en-US" sz="1200" i="1" dirty="0">
                <a:solidFill>
                  <a:schemeClr val="accent2">
                    <a:lumMod val="75000"/>
                  </a:schemeClr>
                </a:solidFill>
              </a:rPr>
              <a:t>J. Water Resour. Plann. </a:t>
            </a:r>
            <a:r>
              <a:rPr lang="en-US" sz="1200" i="1" dirty="0" smtClean="0">
                <a:solidFill>
                  <a:schemeClr val="accent2">
                    <a:lumMod val="75000"/>
                  </a:schemeClr>
                </a:solidFill>
              </a:rPr>
              <a:t>Manage. </a:t>
            </a:r>
            <a:r>
              <a:rPr lang="en-US" sz="1200" dirty="0" smtClean="0">
                <a:solidFill>
                  <a:schemeClr val="accent2">
                    <a:lumMod val="75000"/>
                  </a:schemeClr>
                </a:solidFill>
              </a:rPr>
              <a:t>127</a:t>
            </a:r>
            <a:r>
              <a:rPr lang="en-US" sz="1200" dirty="0">
                <a:solidFill>
                  <a:schemeClr val="accent2">
                    <a:lumMod val="75000"/>
                  </a:schemeClr>
                </a:solidFill>
              </a:rPr>
              <a:t>, SPECIAL ISSUE: MINI-SYMPOSIUM ON URBAN DRAINAGE, 180–185.</a:t>
            </a:r>
          </a:p>
          <a:p>
            <a:r>
              <a:rPr lang="en-US" sz="1200" dirty="0">
                <a:solidFill>
                  <a:schemeClr val="accent2">
                    <a:lumMod val="75000"/>
                  </a:schemeClr>
                </a:solidFill>
              </a:rPr>
              <a:t>Iowa State University. 2008. Iowa Stormwater Management Manual. Version 2: 2C-5 NRCS TR-55 Methodology.  </a:t>
            </a:r>
            <a:r>
              <a:rPr lang="en-US" sz="1200" u="sng" dirty="0">
                <a:solidFill>
                  <a:schemeClr val="accent2">
                    <a:lumMod val="75000"/>
                  </a:schemeClr>
                </a:solidFill>
                <a:hlinkClick r:id="rId2"/>
              </a:rPr>
              <a:t>http://www.ctre.iastate.edu/pubs/stormwater/documents/2C-5NRCSTR-55Methodology.pdf</a:t>
            </a:r>
            <a:r>
              <a:rPr lang="en-US" sz="1200" dirty="0">
                <a:solidFill>
                  <a:schemeClr val="accent2">
                    <a:lumMod val="75000"/>
                  </a:schemeClr>
                </a:solidFill>
              </a:rPr>
              <a:t>.</a:t>
            </a:r>
          </a:p>
          <a:p>
            <a:r>
              <a:rPr lang="en-US" sz="1200" dirty="0">
                <a:solidFill>
                  <a:schemeClr val="accent2">
                    <a:lumMod val="75000"/>
                  </a:schemeClr>
                </a:solidFill>
              </a:rPr>
              <a:t>McGee, J. 2009. Calculating Pervious Curve Numbers – A custom tool built using ArcGIS Diagrammer and ModelBuilder. </a:t>
            </a:r>
            <a:r>
              <a:rPr lang="en-US" sz="1200" i="1" dirty="0">
                <a:solidFill>
                  <a:schemeClr val="accent2">
                    <a:lumMod val="75000"/>
                  </a:schemeClr>
                </a:solidFill>
              </a:rPr>
              <a:t>ArcUser</a:t>
            </a:r>
            <a:r>
              <a:rPr lang="en-US" sz="1200" dirty="0">
                <a:solidFill>
                  <a:schemeClr val="accent2">
                    <a:lumMod val="75000"/>
                  </a:schemeClr>
                </a:solidFill>
              </a:rPr>
              <a:t>, Winter 2009, pp. 54-57.</a:t>
            </a:r>
          </a:p>
          <a:p>
            <a:r>
              <a:rPr lang="en-US" sz="1200" dirty="0">
                <a:solidFill>
                  <a:schemeClr val="accent2">
                    <a:lumMod val="75000"/>
                  </a:schemeClr>
                </a:solidFill>
              </a:rPr>
              <a:t>National Research Council (NRC). 2008. Urban Stormwater Management in the United States.  National Academies Press: Washington, DC.</a:t>
            </a:r>
          </a:p>
          <a:p>
            <a:r>
              <a:rPr lang="en-US" sz="1200" dirty="0">
                <a:solidFill>
                  <a:schemeClr val="accent2">
                    <a:lumMod val="75000"/>
                  </a:schemeClr>
                </a:solidFill>
              </a:rPr>
              <a:t>New Jersey Department of Environmental Protection, Division of Watershed Management (NJDEP). 2004. The New Jersey Stormwater Best Management Practices Manual. </a:t>
            </a:r>
            <a:r>
              <a:rPr lang="en-US" sz="1200" u="sng" dirty="0">
                <a:solidFill>
                  <a:schemeClr val="accent2">
                    <a:lumMod val="75000"/>
                  </a:schemeClr>
                </a:solidFill>
                <a:hlinkClick r:id="rId3"/>
              </a:rPr>
              <a:t>http://www.njstormwater.org/bmp_manual2.htm</a:t>
            </a:r>
            <a:endParaRPr lang="en-US" sz="1200" dirty="0">
              <a:solidFill>
                <a:schemeClr val="accent2">
                  <a:lumMod val="75000"/>
                </a:schemeClr>
              </a:solidFill>
            </a:endParaRPr>
          </a:p>
          <a:p>
            <a:r>
              <a:rPr lang="en-US" sz="1200" dirty="0">
                <a:solidFill>
                  <a:schemeClr val="accent2">
                    <a:lumMod val="75000"/>
                  </a:schemeClr>
                </a:solidFill>
              </a:rPr>
              <a:t>Niemczynowicz, J. 1999. Urban Hydrology and Water Management – Present and Future Challenges. </a:t>
            </a:r>
            <a:r>
              <a:rPr lang="en-US" sz="1200" i="1" dirty="0">
                <a:solidFill>
                  <a:schemeClr val="accent2">
                    <a:lumMod val="75000"/>
                  </a:schemeClr>
                </a:solidFill>
              </a:rPr>
              <a:t>Urban Water </a:t>
            </a:r>
            <a:r>
              <a:rPr lang="en-US" sz="1200" dirty="0" smtClean="0">
                <a:solidFill>
                  <a:schemeClr val="accent2">
                    <a:lumMod val="75000"/>
                  </a:schemeClr>
                </a:solidFill>
              </a:rPr>
              <a:t>1:1-14</a:t>
            </a:r>
            <a:r>
              <a:rPr lang="en-US" sz="1200" dirty="0">
                <a:solidFill>
                  <a:schemeClr val="accent2">
                    <a:lumMod val="75000"/>
                  </a:schemeClr>
                </a:solidFill>
              </a:rPr>
              <a:t>.</a:t>
            </a:r>
          </a:p>
          <a:p>
            <a:r>
              <a:rPr lang="en-US" sz="1200" dirty="0">
                <a:solidFill>
                  <a:schemeClr val="accent2">
                    <a:lumMod val="75000"/>
                  </a:schemeClr>
                </a:solidFill>
              </a:rPr>
              <a:t>Reese, Andrew J. 2007. Stormwater Utility User Fee Credits. J. </a:t>
            </a:r>
            <a:r>
              <a:rPr lang="en-US" sz="1200" i="1" dirty="0">
                <a:solidFill>
                  <a:schemeClr val="accent2">
                    <a:lumMod val="75000"/>
                  </a:schemeClr>
                </a:solidFill>
              </a:rPr>
              <a:t>Water Resour. Plann. Manage</a:t>
            </a:r>
            <a:r>
              <a:rPr lang="en-US" sz="1200" dirty="0">
                <a:solidFill>
                  <a:schemeClr val="accent2">
                    <a:lumMod val="75000"/>
                  </a:schemeClr>
                </a:solidFill>
              </a:rPr>
              <a:t>.,  Vol. 8, Issue </a:t>
            </a:r>
            <a:r>
              <a:rPr lang="en-US" sz="1200" dirty="0" smtClean="0">
                <a:solidFill>
                  <a:schemeClr val="accent2">
                    <a:lumMod val="75000"/>
                  </a:schemeClr>
                </a:solidFill>
              </a:rPr>
              <a:t>8, November/December </a:t>
            </a:r>
            <a:r>
              <a:rPr lang="en-US" sz="1200" dirty="0">
                <a:solidFill>
                  <a:schemeClr val="accent2">
                    <a:lumMod val="75000"/>
                  </a:schemeClr>
                </a:solidFill>
              </a:rPr>
              <a:t>2007, pp. 49-56.</a:t>
            </a:r>
          </a:p>
          <a:p>
            <a:r>
              <a:rPr lang="en-US" sz="1200" dirty="0">
                <a:solidFill>
                  <a:schemeClr val="accent2">
                    <a:lumMod val="75000"/>
                  </a:schemeClr>
                </a:solidFill>
              </a:rPr>
              <a:t>Schiariti, Paul. 2013. Basic Hydrology – Runoff Curve Numbers. </a:t>
            </a:r>
            <a:r>
              <a:rPr lang="en-US" sz="1200" i="1" dirty="0">
                <a:solidFill>
                  <a:schemeClr val="accent2">
                    <a:lumMod val="75000"/>
                  </a:schemeClr>
                </a:solidFill>
              </a:rPr>
              <a:t>New jersey Conservation District Employees </a:t>
            </a:r>
            <a:r>
              <a:rPr lang="en-US" sz="1200" i="1" dirty="0" smtClean="0">
                <a:solidFill>
                  <a:schemeClr val="accent2">
                    <a:lumMod val="75000"/>
                  </a:schemeClr>
                </a:solidFill>
              </a:rPr>
              <a:t>Association.</a:t>
            </a:r>
            <a:r>
              <a:rPr lang="en-US" sz="1200" dirty="0">
                <a:solidFill>
                  <a:schemeClr val="accent2">
                    <a:lumMod val="75000"/>
                  </a:schemeClr>
                </a:solidFill>
              </a:rPr>
              <a:t> </a:t>
            </a:r>
            <a:r>
              <a:rPr lang="en-US" sz="1200" u="sng" dirty="0" smtClean="0">
                <a:solidFill>
                  <a:schemeClr val="accent2">
                    <a:lumMod val="75000"/>
                  </a:schemeClr>
                </a:solidFill>
                <a:hlinkClick r:id="rId4"/>
              </a:rPr>
              <a:t>http</a:t>
            </a:r>
            <a:r>
              <a:rPr lang="en-US" sz="1200" u="sng" dirty="0">
                <a:solidFill>
                  <a:schemeClr val="accent2">
                    <a:lumMod val="75000"/>
                  </a:schemeClr>
                </a:solidFill>
                <a:hlinkClick r:id="rId4"/>
              </a:rPr>
              <a:t>://</a:t>
            </a:r>
            <a:r>
              <a:rPr lang="en-US" sz="1200" u="sng" dirty="0" smtClean="0">
                <a:solidFill>
                  <a:schemeClr val="accent2">
                    <a:lumMod val="75000"/>
                  </a:schemeClr>
                </a:solidFill>
                <a:hlinkClick r:id="rId4"/>
              </a:rPr>
              <a:t>njscdea.ncdea.org/CurveNumbers.pdf</a:t>
            </a:r>
            <a:endParaRPr lang="en-US" sz="1200" u="sng" dirty="0" smtClean="0">
              <a:solidFill>
                <a:schemeClr val="accent2">
                  <a:lumMod val="75000"/>
                </a:schemeClr>
              </a:solidFill>
            </a:endParaRPr>
          </a:p>
          <a:p>
            <a:r>
              <a:rPr lang="en-US" sz="1200" dirty="0">
                <a:solidFill>
                  <a:schemeClr val="accent2">
                    <a:lumMod val="75000"/>
                  </a:schemeClr>
                </a:solidFill>
              </a:rPr>
              <a:t>U.S. Environmental Protection Agency (EPA). 2009. Funding Stormwater </a:t>
            </a:r>
            <a:r>
              <a:rPr lang="en-US" sz="1200" dirty="0" smtClean="0">
                <a:solidFill>
                  <a:schemeClr val="accent2">
                    <a:lumMod val="75000"/>
                  </a:schemeClr>
                </a:solidFill>
              </a:rPr>
              <a:t>Programs.  </a:t>
            </a:r>
            <a:r>
              <a:rPr lang="en-US" sz="1200" u="sng" dirty="0" smtClean="0">
                <a:solidFill>
                  <a:schemeClr val="accent2">
                    <a:lumMod val="75000"/>
                  </a:schemeClr>
                </a:solidFill>
                <a:hlinkClick r:id="rId5"/>
              </a:rPr>
              <a:t>http</a:t>
            </a:r>
            <a:r>
              <a:rPr lang="en-US" sz="1200" u="sng" dirty="0">
                <a:solidFill>
                  <a:schemeClr val="accent2">
                    <a:lumMod val="75000"/>
                  </a:schemeClr>
                </a:solidFill>
                <a:hlinkClick r:id="rId5"/>
              </a:rPr>
              <a:t>://water.epa.gov/infrastructure/greeninfrastructure/upload/FundingStormwater.pdf</a:t>
            </a:r>
            <a:endParaRPr lang="en-US" sz="1200" dirty="0">
              <a:solidFill>
                <a:schemeClr val="accent2">
                  <a:lumMod val="75000"/>
                </a:schemeClr>
              </a:solidFill>
            </a:endParaRPr>
          </a:p>
          <a:p>
            <a:endParaRPr lang="en-US" sz="1100" dirty="0">
              <a:solidFill>
                <a:srgbClr val="FFFF00"/>
              </a:solidFill>
            </a:endParaRPr>
          </a:p>
        </p:txBody>
      </p:sp>
    </p:spTree>
    <p:extLst>
      <p:ext uri="{BB962C8B-B14F-4D97-AF65-F5344CB8AC3E}">
        <p14:creationId xmlns:p14="http://schemas.microsoft.com/office/powerpoint/2010/main" val="2519635629"/>
      </p:ext>
    </p:extLst>
  </p:cSld>
  <p:clrMapOvr>
    <a:masterClrMapping/>
  </p:clrMapOvr>
  <mc:AlternateContent xmlns:mc="http://schemas.openxmlformats.org/markup-compatibility/2006">
    <mc:Choice xmlns:p14="http://schemas.microsoft.com/office/powerpoint/2010/main" Requires="p14">
      <p:transition spd="slow" p14:dur="2000" advTm="1819"/>
    </mc:Choice>
    <mc:Fallback>
      <p:transition spd="slow" advTm="181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lumMod val="75000"/>
                  </a:schemeClr>
                </a:solidFill>
              </a:rPr>
              <a:t>Acknowledgements</a:t>
            </a:r>
            <a:endParaRPr lang="en-US" b="1" u="sng" dirty="0">
              <a:solidFill>
                <a:schemeClr val="accent2">
                  <a:lumMod val="75000"/>
                </a:schemeClr>
              </a:solidFill>
            </a:endParaRPr>
          </a:p>
        </p:txBody>
      </p:sp>
      <p:sp>
        <p:nvSpPr>
          <p:cNvPr id="3" name="Content Placeholder 2"/>
          <p:cNvSpPr>
            <a:spLocks noGrp="1"/>
          </p:cNvSpPr>
          <p:nvPr>
            <p:ph idx="1"/>
          </p:nvPr>
        </p:nvSpPr>
        <p:spPr>
          <a:xfrm>
            <a:off x="609600" y="2141620"/>
            <a:ext cx="10972800" cy="4182979"/>
          </a:xfrm>
        </p:spPr>
        <p:txBody>
          <a:bodyPr/>
          <a:lstStyle/>
          <a:p>
            <a:pPr>
              <a:lnSpc>
                <a:spcPct val="150000"/>
              </a:lnSpc>
              <a:spcBef>
                <a:spcPts val="0"/>
              </a:spcBef>
            </a:pPr>
            <a:r>
              <a:rPr lang="en-US" dirty="0">
                <a:solidFill>
                  <a:schemeClr val="accent2">
                    <a:lumMod val="75000"/>
                  </a:schemeClr>
                </a:solidFill>
              </a:rPr>
              <a:t>Dr. Stuart </a:t>
            </a:r>
            <a:r>
              <a:rPr lang="en-US" dirty="0" smtClean="0">
                <a:solidFill>
                  <a:schemeClr val="accent2">
                    <a:lumMod val="75000"/>
                  </a:schemeClr>
                </a:solidFill>
              </a:rPr>
              <a:t>Echols</a:t>
            </a:r>
            <a:endParaRPr lang="en-US" dirty="0" smtClean="0">
              <a:solidFill>
                <a:schemeClr val="accent2">
                  <a:lumMod val="75000"/>
                </a:schemeClr>
              </a:solidFill>
            </a:endParaRPr>
          </a:p>
          <a:p>
            <a:pPr>
              <a:lnSpc>
                <a:spcPct val="150000"/>
              </a:lnSpc>
              <a:spcBef>
                <a:spcPts val="0"/>
              </a:spcBef>
            </a:pPr>
            <a:r>
              <a:rPr lang="en-US" dirty="0" smtClean="0">
                <a:solidFill>
                  <a:schemeClr val="accent2">
                    <a:lumMod val="75000"/>
                  </a:schemeClr>
                </a:solidFill>
              </a:rPr>
              <a:t>Richard </a:t>
            </a:r>
            <a:r>
              <a:rPr lang="en-US" dirty="0" smtClean="0">
                <a:solidFill>
                  <a:schemeClr val="accent2">
                    <a:lumMod val="75000"/>
                  </a:schemeClr>
                </a:solidFill>
              </a:rPr>
              <a:t>Greuel, P.E.</a:t>
            </a:r>
          </a:p>
          <a:p>
            <a:pPr>
              <a:lnSpc>
                <a:spcPct val="150000"/>
              </a:lnSpc>
              <a:spcBef>
                <a:spcPts val="0"/>
              </a:spcBef>
            </a:pPr>
            <a:r>
              <a:rPr lang="en-US" dirty="0" smtClean="0">
                <a:solidFill>
                  <a:schemeClr val="accent2">
                    <a:lumMod val="75000"/>
                  </a:schemeClr>
                </a:solidFill>
              </a:rPr>
              <a:t>Alice Champagne, CFM, CPESC</a:t>
            </a:r>
          </a:p>
          <a:p>
            <a:pPr>
              <a:lnSpc>
                <a:spcPct val="150000"/>
              </a:lnSpc>
              <a:spcBef>
                <a:spcPts val="0"/>
              </a:spcBef>
            </a:pPr>
            <a:r>
              <a:rPr lang="en-US" dirty="0" smtClean="0">
                <a:solidFill>
                  <a:schemeClr val="accent2">
                    <a:lumMod val="75000"/>
                  </a:schemeClr>
                </a:solidFill>
              </a:rPr>
              <a:t>Jarlath O’Neil-Dunne, Associate </a:t>
            </a:r>
            <a:r>
              <a:rPr lang="en-US" dirty="0" smtClean="0">
                <a:solidFill>
                  <a:schemeClr val="accent2">
                    <a:lumMod val="75000"/>
                  </a:schemeClr>
                </a:solidFill>
              </a:rPr>
              <a:t>Professor</a:t>
            </a:r>
            <a:endParaRPr lang="en-US" dirty="0" smtClean="0">
              <a:solidFill>
                <a:schemeClr val="accent2">
                  <a:lumMod val="75000"/>
                </a:schemeClr>
              </a:solidFill>
            </a:endParaRPr>
          </a:p>
        </p:txBody>
      </p:sp>
    </p:spTree>
    <p:extLst>
      <p:ext uri="{BB962C8B-B14F-4D97-AF65-F5344CB8AC3E}">
        <p14:creationId xmlns:p14="http://schemas.microsoft.com/office/powerpoint/2010/main" val="2569340784"/>
      </p:ext>
    </p:extLst>
  </p:cSld>
  <p:clrMapOvr>
    <a:masterClrMapping/>
  </p:clrMapOvr>
  <mc:AlternateContent xmlns:mc="http://schemas.openxmlformats.org/markup-compatibility/2006">
    <mc:Choice xmlns:p14="http://schemas.microsoft.com/office/powerpoint/2010/main" Requires="p14">
      <p:transition spd="slow" p14:dur="2000" advTm="35418"/>
    </mc:Choice>
    <mc:Fallback>
      <p:transition spd="slow" advTm="3541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89" y="688046"/>
            <a:ext cx="10844464" cy="1143000"/>
          </a:xfrm>
        </p:spPr>
        <p:txBody>
          <a:bodyPr>
            <a:normAutofit/>
          </a:bodyPr>
          <a:lstStyle/>
          <a:p>
            <a:r>
              <a:rPr lang="en-US" sz="4800" b="1" u="sng" dirty="0" smtClean="0">
                <a:solidFill>
                  <a:schemeClr val="accent2">
                    <a:lumMod val="75000"/>
                  </a:schemeClr>
                </a:solidFill>
              </a:rPr>
              <a:t>Background on Stormwater Utility</a:t>
            </a:r>
            <a:endParaRPr lang="en-US" sz="4800" b="1" u="sng" dirty="0">
              <a:solidFill>
                <a:schemeClr val="accent2">
                  <a:lumMod val="75000"/>
                </a:schemeClr>
              </a:solidFill>
            </a:endParaRPr>
          </a:p>
        </p:txBody>
      </p:sp>
      <p:sp>
        <p:nvSpPr>
          <p:cNvPr id="3" name="Content Placeholder 2"/>
          <p:cNvSpPr>
            <a:spLocks noGrp="1"/>
          </p:cNvSpPr>
          <p:nvPr>
            <p:ph idx="1"/>
          </p:nvPr>
        </p:nvSpPr>
        <p:spPr>
          <a:xfrm>
            <a:off x="593559" y="1909011"/>
            <a:ext cx="9184104" cy="3882190"/>
          </a:xfrm>
        </p:spPr>
        <p:txBody>
          <a:bodyPr>
            <a:normAutofit fontScale="92500"/>
          </a:bodyPr>
          <a:lstStyle/>
          <a:p>
            <a:r>
              <a:rPr lang="en-US" dirty="0" smtClean="0">
                <a:solidFill>
                  <a:schemeClr val="accent2">
                    <a:lumMod val="75000"/>
                  </a:schemeClr>
                </a:solidFill>
              </a:rPr>
              <a:t>In 2011 the City of Roswell implemented a Stormwater Utility.</a:t>
            </a:r>
          </a:p>
          <a:p>
            <a:r>
              <a:rPr lang="en-US" dirty="0" smtClean="0">
                <a:solidFill>
                  <a:schemeClr val="accent2">
                    <a:lumMod val="75000"/>
                  </a:schemeClr>
                </a:solidFill>
              </a:rPr>
              <a:t>The stormwater </a:t>
            </a:r>
            <a:r>
              <a:rPr lang="en-US" dirty="0">
                <a:solidFill>
                  <a:schemeClr val="accent2">
                    <a:lumMod val="75000"/>
                  </a:schemeClr>
                </a:solidFill>
              </a:rPr>
              <a:t>system </a:t>
            </a:r>
            <a:r>
              <a:rPr lang="en-US" dirty="0" smtClean="0">
                <a:solidFill>
                  <a:schemeClr val="accent2">
                    <a:lumMod val="75000"/>
                  </a:schemeClr>
                </a:solidFill>
              </a:rPr>
              <a:t>was built </a:t>
            </a:r>
            <a:r>
              <a:rPr lang="en-US" dirty="0">
                <a:solidFill>
                  <a:schemeClr val="accent2">
                    <a:lumMod val="75000"/>
                  </a:schemeClr>
                </a:solidFill>
              </a:rPr>
              <a:t>over </a:t>
            </a:r>
            <a:r>
              <a:rPr lang="en-US" dirty="0" smtClean="0">
                <a:solidFill>
                  <a:schemeClr val="accent2">
                    <a:lumMod val="75000"/>
                  </a:schemeClr>
                </a:solidFill>
              </a:rPr>
              <a:t>30 </a:t>
            </a:r>
            <a:r>
              <a:rPr lang="en-US" dirty="0">
                <a:solidFill>
                  <a:schemeClr val="accent2">
                    <a:lumMod val="75000"/>
                  </a:schemeClr>
                </a:solidFill>
              </a:rPr>
              <a:t>years </a:t>
            </a:r>
            <a:r>
              <a:rPr lang="en-US" dirty="0" smtClean="0">
                <a:solidFill>
                  <a:schemeClr val="accent2">
                    <a:lumMod val="75000"/>
                  </a:schemeClr>
                </a:solidFill>
              </a:rPr>
              <a:t>ago and is failing.</a:t>
            </a:r>
          </a:p>
          <a:p>
            <a:r>
              <a:rPr lang="en-US" dirty="0" smtClean="0">
                <a:solidFill>
                  <a:schemeClr val="accent2">
                    <a:lumMod val="75000"/>
                  </a:schemeClr>
                </a:solidFill>
              </a:rPr>
              <a:t>The Stormwater Utility is a </a:t>
            </a:r>
            <a:r>
              <a:rPr lang="en-US" b="1" dirty="0" smtClean="0">
                <a:solidFill>
                  <a:schemeClr val="accent2">
                    <a:lumMod val="75000"/>
                  </a:schemeClr>
                </a:solidFill>
              </a:rPr>
              <a:t>fee</a:t>
            </a:r>
            <a:r>
              <a:rPr lang="en-US" dirty="0" smtClean="0">
                <a:solidFill>
                  <a:schemeClr val="accent2">
                    <a:lumMod val="75000"/>
                  </a:schemeClr>
                </a:solidFill>
              </a:rPr>
              <a:t> to cover the expenses of operating and maintaining the Stormwater Management program.</a:t>
            </a:r>
          </a:p>
          <a:p>
            <a:r>
              <a:rPr lang="en-US" dirty="0" smtClean="0">
                <a:solidFill>
                  <a:schemeClr val="accent2">
                    <a:lumMod val="75000"/>
                  </a:schemeClr>
                </a:solidFill>
              </a:rPr>
              <a:t>User fees are charged based on the impervious surface of a parcel.</a:t>
            </a:r>
          </a:p>
          <a:p>
            <a:r>
              <a:rPr lang="en-US" dirty="0" smtClean="0">
                <a:solidFill>
                  <a:schemeClr val="accent2">
                    <a:lumMod val="75000"/>
                  </a:schemeClr>
                </a:solidFill>
              </a:rPr>
              <a:t>The fees are charged to everyone who places a demand on the stormwater system, even tax exempt properties.</a:t>
            </a:r>
          </a:p>
          <a:p>
            <a:r>
              <a:rPr lang="en-US" dirty="0" smtClean="0">
                <a:solidFill>
                  <a:schemeClr val="accent2">
                    <a:lumMod val="75000"/>
                  </a:schemeClr>
                </a:solidFill>
              </a:rPr>
              <a:t>Customers can reduce their stormwater fees through appropriate credits.</a:t>
            </a:r>
            <a:endParaRPr lang="en-US" dirty="0">
              <a:solidFill>
                <a:schemeClr val="accent2">
                  <a:lumMod val="75000"/>
                </a:schemeClr>
              </a:solidFill>
            </a:endParaRPr>
          </a:p>
          <a:p>
            <a:endParaRPr lang="en-US" dirty="0">
              <a:solidFill>
                <a:srgbClr val="FFFFCC"/>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579" y="965148"/>
            <a:ext cx="2131691" cy="1596710"/>
          </a:xfrm>
          <a:prstGeom prst="rect">
            <a:avLst/>
          </a:prstGeom>
        </p:spPr>
      </p:pic>
      <p:sp>
        <p:nvSpPr>
          <p:cNvPr id="5" name="TextBox 4"/>
          <p:cNvSpPr txBox="1"/>
          <p:nvPr/>
        </p:nvSpPr>
        <p:spPr>
          <a:xfrm>
            <a:off x="9759383" y="2571897"/>
            <a:ext cx="2117887" cy="215444"/>
          </a:xfrm>
          <a:prstGeom prst="rect">
            <a:avLst/>
          </a:prstGeom>
          <a:noFill/>
        </p:spPr>
        <p:txBody>
          <a:bodyPr wrap="none" rtlCol="0">
            <a:spAutoFit/>
          </a:bodyPr>
          <a:lstStyle/>
          <a:p>
            <a:r>
              <a:rPr lang="en-US" sz="800" dirty="0"/>
              <a:t>http://sevenhillslake.com/stormwater.html</a:t>
            </a:r>
          </a:p>
        </p:txBody>
      </p:sp>
    </p:spTree>
    <p:extLst>
      <p:ext uri="{BB962C8B-B14F-4D97-AF65-F5344CB8AC3E}">
        <p14:creationId xmlns:p14="http://schemas.microsoft.com/office/powerpoint/2010/main" val="2847091612"/>
      </p:ext>
    </p:extLst>
  </p:cSld>
  <p:clrMapOvr>
    <a:masterClrMapping/>
  </p:clrMapOvr>
  <mc:AlternateContent xmlns:mc="http://schemas.openxmlformats.org/markup-compatibility/2006">
    <mc:Choice xmlns:p14="http://schemas.microsoft.com/office/powerpoint/2010/main" Requires="p14">
      <p:transition spd="slow" p14:dur="2000" advTm="108290"/>
    </mc:Choice>
    <mc:Fallback>
      <p:transition spd="slow" advTm="10829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85166"/>
          </a:xfrm>
        </p:spPr>
        <p:txBody>
          <a:bodyPr>
            <a:normAutofit fontScale="90000"/>
          </a:bodyPr>
          <a:lstStyle/>
          <a:p>
            <a:r>
              <a:rPr lang="en-US" b="1" u="sng" dirty="0" smtClean="0">
                <a:solidFill>
                  <a:schemeClr val="accent2">
                    <a:lumMod val="75000"/>
                  </a:schemeClr>
                </a:solidFill>
              </a:rPr>
              <a:t>What are Impervious Surfaces?</a:t>
            </a:r>
            <a:endParaRPr lang="en-US" b="1" u="sng" dirty="0">
              <a:solidFill>
                <a:schemeClr val="accent2">
                  <a:lumMod val="75000"/>
                </a:schemeClr>
              </a:solidFill>
            </a:endParaRPr>
          </a:p>
        </p:txBody>
      </p:sp>
      <p:sp>
        <p:nvSpPr>
          <p:cNvPr id="5" name="Content Placeholder 4"/>
          <p:cNvSpPr>
            <a:spLocks noGrp="1"/>
          </p:cNvSpPr>
          <p:nvPr>
            <p:ph sz="half" idx="1"/>
          </p:nvPr>
        </p:nvSpPr>
        <p:spPr>
          <a:xfrm>
            <a:off x="6866021" y="4020546"/>
            <a:ext cx="4335379" cy="2085474"/>
          </a:xfrm>
        </p:spPr>
        <p:txBody>
          <a:bodyPr>
            <a:normAutofit/>
          </a:bodyPr>
          <a:lstStyle/>
          <a:p>
            <a:pPr marL="0" indent="0">
              <a:buNone/>
            </a:pPr>
            <a:r>
              <a:rPr lang="en-US" sz="1800" dirty="0" smtClean="0">
                <a:solidFill>
                  <a:schemeClr val="accent2">
                    <a:lumMod val="75000"/>
                  </a:schemeClr>
                </a:solidFill>
              </a:rPr>
              <a:t>Impervious surfaces prevent rainfall from infiltrating the ground.</a:t>
            </a:r>
          </a:p>
          <a:p>
            <a:pPr marL="0" indent="0">
              <a:buNone/>
            </a:pPr>
            <a:r>
              <a:rPr lang="en-US" sz="1800" dirty="0" smtClean="0">
                <a:solidFill>
                  <a:schemeClr val="accent2">
                    <a:lumMod val="75000"/>
                  </a:schemeClr>
                </a:solidFill>
              </a:rPr>
              <a:t>As a result, additional runoff must be managed. </a:t>
            </a:r>
            <a:endParaRPr lang="en-US" sz="1800" dirty="0">
              <a:solidFill>
                <a:schemeClr val="accent2">
                  <a:lumMod val="75000"/>
                </a:schemeClr>
              </a:solidFill>
            </a:endParaRPr>
          </a:p>
        </p:txBody>
      </p:sp>
      <p:sp>
        <p:nvSpPr>
          <p:cNvPr id="7" name="TextBox 6"/>
          <p:cNvSpPr txBox="1"/>
          <p:nvPr/>
        </p:nvSpPr>
        <p:spPr>
          <a:xfrm>
            <a:off x="1291390" y="1628274"/>
            <a:ext cx="5398168" cy="3908762"/>
          </a:xfrm>
          <a:prstGeom prst="rect">
            <a:avLst/>
          </a:prstGeom>
          <a:noFill/>
        </p:spPr>
        <p:txBody>
          <a:bodyPr wrap="square" rtlCol="0">
            <a:spAutoFit/>
          </a:bodyPr>
          <a:lstStyle/>
          <a:p>
            <a:r>
              <a:rPr lang="en-US" dirty="0" smtClean="0">
                <a:solidFill>
                  <a:schemeClr val="accent2">
                    <a:lumMod val="75000"/>
                  </a:schemeClr>
                </a:solidFill>
              </a:rPr>
              <a:t>Impervious area is defined as the areas within a developed parcel which prevent or significantly impede the natural infiltration of stormwater into the soil.  </a:t>
            </a:r>
          </a:p>
          <a:p>
            <a:endParaRPr lang="en-US" dirty="0">
              <a:solidFill>
                <a:schemeClr val="accent2">
                  <a:lumMod val="75000"/>
                </a:schemeClr>
              </a:solidFill>
            </a:endParaRPr>
          </a:p>
          <a:p>
            <a:r>
              <a:rPr lang="en-US" dirty="0" smtClean="0">
                <a:solidFill>
                  <a:schemeClr val="accent2">
                    <a:lumMod val="75000"/>
                  </a:schemeClr>
                </a:solidFill>
              </a:rPr>
              <a:t>Examples would include:</a:t>
            </a:r>
          </a:p>
          <a:p>
            <a:pPr marL="285750" indent="-285750">
              <a:buFont typeface="Arial" panose="020B0604020202020204" pitchFamily="34" charset="0"/>
              <a:buChar char="•"/>
            </a:pPr>
            <a:r>
              <a:rPr lang="en-US" sz="2000" dirty="0" smtClean="0">
                <a:solidFill>
                  <a:schemeClr val="accent2">
                    <a:lumMod val="75000"/>
                  </a:schemeClr>
                </a:solidFill>
              </a:rPr>
              <a:t>Rooftops</a:t>
            </a:r>
          </a:p>
          <a:p>
            <a:pPr marL="285750" indent="-285750">
              <a:buFont typeface="Arial" panose="020B0604020202020204" pitchFamily="34" charset="0"/>
              <a:buChar char="•"/>
            </a:pPr>
            <a:r>
              <a:rPr lang="en-US" sz="2000" dirty="0" smtClean="0">
                <a:solidFill>
                  <a:schemeClr val="accent2">
                    <a:lumMod val="75000"/>
                  </a:schemeClr>
                </a:solidFill>
              </a:rPr>
              <a:t>Driveways</a:t>
            </a:r>
          </a:p>
          <a:p>
            <a:pPr marL="285750" indent="-285750">
              <a:buFont typeface="Arial" panose="020B0604020202020204" pitchFamily="34" charset="0"/>
              <a:buChar char="•"/>
            </a:pPr>
            <a:r>
              <a:rPr lang="en-US" sz="2000" dirty="0" smtClean="0">
                <a:solidFill>
                  <a:schemeClr val="accent2">
                    <a:lumMod val="75000"/>
                  </a:schemeClr>
                </a:solidFill>
              </a:rPr>
              <a:t>Sidewalks</a:t>
            </a:r>
          </a:p>
          <a:p>
            <a:pPr marL="285750" indent="-285750">
              <a:buFont typeface="Arial" panose="020B0604020202020204" pitchFamily="34" charset="0"/>
              <a:buChar char="•"/>
            </a:pPr>
            <a:r>
              <a:rPr lang="en-US" sz="2000" dirty="0" smtClean="0">
                <a:solidFill>
                  <a:schemeClr val="accent2">
                    <a:lumMod val="75000"/>
                  </a:schemeClr>
                </a:solidFill>
              </a:rPr>
              <a:t>Patios</a:t>
            </a:r>
          </a:p>
          <a:p>
            <a:pPr marL="285750" indent="-285750">
              <a:buFont typeface="Arial" panose="020B0604020202020204" pitchFamily="34" charset="0"/>
              <a:buChar char="•"/>
            </a:pPr>
            <a:r>
              <a:rPr lang="en-US" sz="2000" dirty="0" smtClean="0">
                <a:solidFill>
                  <a:schemeClr val="accent2">
                    <a:lumMod val="75000"/>
                  </a:schemeClr>
                </a:solidFill>
              </a:rPr>
              <a:t>Parking lots</a:t>
            </a:r>
          </a:p>
          <a:p>
            <a:pPr marL="285750" indent="-285750">
              <a:buFont typeface="Arial" panose="020B0604020202020204" pitchFamily="34" charset="0"/>
              <a:buChar char="•"/>
            </a:pPr>
            <a:r>
              <a:rPr lang="en-US" sz="2000" dirty="0" smtClean="0">
                <a:solidFill>
                  <a:schemeClr val="accent2">
                    <a:lumMod val="75000"/>
                  </a:schemeClr>
                </a:solidFill>
              </a:rPr>
              <a:t>Storage sheds</a:t>
            </a:r>
          </a:p>
          <a:p>
            <a:pPr marL="285750" indent="-285750">
              <a:buFont typeface="Arial" panose="020B0604020202020204" pitchFamily="34" charset="0"/>
              <a:buChar char="•"/>
            </a:pPr>
            <a:r>
              <a:rPr lang="en-US" sz="2000" dirty="0" smtClean="0">
                <a:solidFill>
                  <a:schemeClr val="accent2">
                    <a:lumMod val="75000"/>
                  </a:schemeClr>
                </a:solidFill>
              </a:rPr>
              <a:t>Swimming pools</a:t>
            </a:r>
            <a:endParaRPr lang="en-US" sz="2000" dirty="0">
              <a:solidFill>
                <a:schemeClr val="accent2">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021" y="1537645"/>
            <a:ext cx="4496468" cy="218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87022" y="3723585"/>
            <a:ext cx="1941094" cy="215444"/>
          </a:xfrm>
          <a:prstGeom prst="rect">
            <a:avLst/>
          </a:prstGeom>
          <a:noFill/>
        </p:spPr>
        <p:txBody>
          <a:bodyPr wrap="square" rtlCol="0">
            <a:spAutoFit/>
          </a:bodyPr>
          <a:lstStyle/>
          <a:p>
            <a:r>
              <a:rPr lang="en-US" sz="800" b="1" dirty="0"/>
              <a:t>http://www.mdcoastalbays.org</a:t>
            </a:r>
            <a:r>
              <a:rPr lang="en-US" sz="800" b="1" dirty="0" smtClean="0"/>
              <a:t>/</a:t>
            </a:r>
            <a:endParaRPr lang="en-US" sz="800" b="1" dirty="0"/>
          </a:p>
        </p:txBody>
      </p:sp>
    </p:spTree>
    <p:extLst>
      <p:ext uri="{BB962C8B-B14F-4D97-AF65-F5344CB8AC3E}">
        <p14:creationId xmlns:p14="http://schemas.microsoft.com/office/powerpoint/2010/main" val="3692165448"/>
      </p:ext>
    </p:extLst>
  </p:cSld>
  <p:clrMapOvr>
    <a:masterClrMapping/>
  </p:clrMapOvr>
  <mc:AlternateContent xmlns:mc="http://schemas.openxmlformats.org/markup-compatibility/2006">
    <mc:Choice xmlns:p14="http://schemas.microsoft.com/office/powerpoint/2010/main" Requires="p14">
      <p:transition spd="slow" p14:dur="2000" advTm="112546"/>
    </mc:Choice>
    <mc:Fallback>
      <p:transition spd="slow" advTm="11254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19757"/>
          </a:xfrm>
        </p:spPr>
        <p:txBody>
          <a:bodyPr/>
          <a:lstStyle/>
          <a:p>
            <a:r>
              <a:rPr lang="en-US" b="1" u="sng" dirty="0" smtClean="0">
                <a:solidFill>
                  <a:schemeClr val="accent2">
                    <a:lumMod val="75000"/>
                  </a:schemeClr>
                </a:solidFill>
              </a:rPr>
              <a:t>Stormwater Utility Billing</a:t>
            </a:r>
            <a:endParaRPr lang="en-US" b="1" u="sng" dirty="0">
              <a:solidFill>
                <a:schemeClr val="accent2">
                  <a:lumMod val="75000"/>
                </a:schemeClr>
              </a:solidFill>
            </a:endParaRPr>
          </a:p>
        </p:txBody>
      </p:sp>
      <p:sp>
        <p:nvSpPr>
          <p:cNvPr id="4" name="Content Placeholder 3"/>
          <p:cNvSpPr>
            <a:spLocks noGrp="1"/>
          </p:cNvSpPr>
          <p:nvPr>
            <p:ph sz="half" idx="1"/>
          </p:nvPr>
        </p:nvSpPr>
        <p:spPr>
          <a:xfrm>
            <a:off x="6470996" y="4062101"/>
            <a:ext cx="4042610" cy="1981200"/>
          </a:xfrm>
        </p:spPr>
        <p:txBody>
          <a:bodyPr>
            <a:normAutofit fontScale="62500" lnSpcReduction="20000"/>
          </a:bodyPr>
          <a:lstStyle/>
          <a:p>
            <a:pPr marL="0" indent="0">
              <a:buNone/>
            </a:pPr>
            <a:r>
              <a:rPr lang="en-US" b="1" dirty="0">
                <a:solidFill>
                  <a:schemeClr val="accent2">
                    <a:lumMod val="75000"/>
                  </a:schemeClr>
                </a:solidFill>
              </a:rPr>
              <a:t>Computing Impervious Surface</a:t>
            </a:r>
          </a:p>
          <a:p>
            <a:pPr marL="0" indent="0">
              <a:spcBef>
                <a:spcPts val="0"/>
              </a:spcBef>
              <a:buNone/>
            </a:pPr>
            <a:r>
              <a:rPr lang="en-US" dirty="0">
                <a:solidFill>
                  <a:schemeClr val="accent2">
                    <a:lumMod val="75000"/>
                  </a:schemeClr>
                </a:solidFill>
              </a:rPr>
              <a:t>Rooftop  		2,464 square feet</a:t>
            </a:r>
          </a:p>
          <a:p>
            <a:pPr marL="0" indent="0">
              <a:spcBef>
                <a:spcPts val="0"/>
              </a:spcBef>
              <a:buNone/>
            </a:pPr>
            <a:r>
              <a:rPr lang="en-US" dirty="0">
                <a:solidFill>
                  <a:schemeClr val="accent2">
                    <a:lumMod val="75000"/>
                  </a:schemeClr>
                </a:solidFill>
              </a:rPr>
              <a:t>Driveway 		1,514 square feet</a:t>
            </a:r>
          </a:p>
          <a:p>
            <a:pPr marL="0" indent="0">
              <a:spcBef>
                <a:spcPts val="0"/>
              </a:spcBef>
              <a:buNone/>
            </a:pPr>
            <a:r>
              <a:rPr lang="en-US" dirty="0">
                <a:solidFill>
                  <a:schemeClr val="accent2">
                    <a:lumMod val="75000"/>
                  </a:schemeClr>
                </a:solidFill>
              </a:rPr>
              <a:t>Backyard Patio   	   309 square feet</a:t>
            </a:r>
          </a:p>
          <a:p>
            <a:pPr marL="0" indent="0">
              <a:spcBef>
                <a:spcPts val="0"/>
              </a:spcBef>
              <a:buNone/>
            </a:pPr>
            <a:r>
              <a:rPr lang="en-US" dirty="0">
                <a:solidFill>
                  <a:schemeClr val="accent2">
                    <a:lumMod val="75000"/>
                  </a:schemeClr>
                </a:solidFill>
              </a:rPr>
              <a:t>Sidewalk 	   	   228 square feet</a:t>
            </a:r>
          </a:p>
          <a:p>
            <a:pPr marL="0" indent="0">
              <a:spcBef>
                <a:spcPts val="0"/>
              </a:spcBef>
              <a:buNone/>
            </a:pPr>
            <a:r>
              <a:rPr lang="en-US" b="1" dirty="0">
                <a:solidFill>
                  <a:schemeClr val="accent2">
                    <a:lumMod val="75000"/>
                  </a:schemeClr>
                </a:solidFill>
              </a:rPr>
              <a:t>Total 		4,515 square feet</a:t>
            </a:r>
          </a:p>
          <a:p>
            <a:pPr marL="0" indent="0">
              <a:spcBef>
                <a:spcPts val="0"/>
              </a:spcBef>
              <a:buNone/>
            </a:pPr>
            <a:endParaRPr lang="en-US" sz="2200" dirty="0">
              <a:solidFill>
                <a:schemeClr val="accent2">
                  <a:lumMod val="75000"/>
                </a:schemeClr>
              </a:solidFill>
            </a:endParaRPr>
          </a:p>
          <a:p>
            <a:pPr marL="0" indent="0">
              <a:spcBef>
                <a:spcPts val="0"/>
              </a:spcBef>
              <a:buNone/>
            </a:pPr>
            <a:r>
              <a:rPr lang="en-US" sz="2200" dirty="0">
                <a:solidFill>
                  <a:schemeClr val="accent2">
                    <a:lumMod val="75000"/>
                  </a:schemeClr>
                </a:solidFill>
              </a:rPr>
              <a:t>Monthly stormwater fee for 4,515 square feet of impervious surface are is $3.95</a:t>
            </a:r>
          </a:p>
          <a:p>
            <a:endParaRPr lang="en-US" dirty="0">
              <a:solidFill>
                <a:schemeClr val="accent2">
                  <a:lumMod val="75000"/>
                </a:schemeClr>
              </a:solidFill>
            </a:endParaRPr>
          </a:p>
        </p:txBody>
      </p:sp>
      <p:pic>
        <p:nvPicPr>
          <p:cNvPr id="6" name="Content Placeholder 5"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29741" y="3541941"/>
            <a:ext cx="4806364" cy="241770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7910" y="1638275"/>
            <a:ext cx="3435901" cy="217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35242" y="1638275"/>
            <a:ext cx="5221705" cy="1754326"/>
          </a:xfrm>
          <a:prstGeom prst="rect">
            <a:avLst/>
          </a:prstGeom>
          <a:noFill/>
        </p:spPr>
        <p:txBody>
          <a:bodyPr wrap="square" rtlCol="0">
            <a:spAutoFit/>
          </a:bodyPr>
          <a:lstStyle/>
          <a:p>
            <a:r>
              <a:rPr lang="en-US" dirty="0" smtClean="0">
                <a:solidFill>
                  <a:schemeClr val="accent2">
                    <a:lumMod val="75000"/>
                  </a:schemeClr>
                </a:solidFill>
              </a:rPr>
              <a:t>The City of Roswell has developed a rate schedule to ensure equity is reflected in the bills.  All residential customers will be divided into four (4) classes based on the amount of impervious surface area on their property.  Non residential customers receive a customized bill.</a:t>
            </a:r>
            <a:endParaRPr lang="en-US" dirty="0">
              <a:solidFill>
                <a:schemeClr val="accent2">
                  <a:lumMod val="75000"/>
                </a:schemeClr>
              </a:solidFill>
            </a:endParaRPr>
          </a:p>
        </p:txBody>
      </p:sp>
      <p:sp>
        <p:nvSpPr>
          <p:cNvPr id="3" name="TextBox 2"/>
          <p:cNvSpPr txBox="1"/>
          <p:nvPr/>
        </p:nvSpPr>
        <p:spPr>
          <a:xfrm>
            <a:off x="8688727" y="3846657"/>
            <a:ext cx="1475084" cy="215444"/>
          </a:xfrm>
          <a:prstGeom prst="rect">
            <a:avLst/>
          </a:prstGeom>
          <a:noFill/>
        </p:spPr>
        <p:txBody>
          <a:bodyPr wrap="none" rtlCol="0">
            <a:spAutoFit/>
          </a:bodyPr>
          <a:lstStyle/>
          <a:p>
            <a:r>
              <a:rPr lang="en-US" sz="800" dirty="0"/>
              <a:t>http://</a:t>
            </a:r>
            <a:r>
              <a:rPr lang="en-US" sz="800" dirty="0" smtClean="0"/>
              <a:t>www.roswellgov.com</a:t>
            </a:r>
            <a:endParaRPr lang="en-US" sz="800" dirty="0"/>
          </a:p>
        </p:txBody>
      </p:sp>
    </p:spTree>
    <p:extLst>
      <p:ext uri="{BB962C8B-B14F-4D97-AF65-F5344CB8AC3E}">
        <p14:creationId xmlns:p14="http://schemas.microsoft.com/office/powerpoint/2010/main" val="2559316492"/>
      </p:ext>
    </p:extLst>
  </p:cSld>
  <p:clrMapOvr>
    <a:masterClrMapping/>
  </p:clrMapOvr>
  <mc:AlternateContent xmlns:mc="http://schemas.openxmlformats.org/markup-compatibility/2006">
    <mc:Choice xmlns:p14="http://schemas.microsoft.com/office/powerpoint/2010/main" Requires="p14">
      <p:transition spd="slow" p14:dur="2000" advTm="177142"/>
    </mc:Choice>
    <mc:Fallback>
      <p:transition spd="slow" advTm="17714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695" y="609601"/>
            <a:ext cx="8422105" cy="938462"/>
          </a:xfrm>
        </p:spPr>
        <p:txBody>
          <a:bodyPr/>
          <a:lstStyle/>
          <a:p>
            <a:r>
              <a:rPr lang="en-US" sz="4400" b="1" u="sng" dirty="0" smtClean="0">
                <a:solidFill>
                  <a:schemeClr val="accent2">
                    <a:lumMod val="75000"/>
                  </a:schemeClr>
                </a:solidFill>
              </a:rPr>
              <a:t>Stormwater Utility </a:t>
            </a:r>
            <a:r>
              <a:rPr lang="en-US" sz="4400" b="1" u="sng" dirty="0">
                <a:solidFill>
                  <a:schemeClr val="accent2">
                    <a:lumMod val="75000"/>
                  </a:schemeClr>
                </a:solidFill>
              </a:rPr>
              <a:t>C</a:t>
            </a:r>
            <a:r>
              <a:rPr lang="en-US" sz="4400" b="1" u="sng" dirty="0" smtClean="0">
                <a:solidFill>
                  <a:schemeClr val="accent2">
                    <a:lumMod val="75000"/>
                  </a:schemeClr>
                </a:solidFill>
              </a:rPr>
              <a:t>redits</a:t>
            </a:r>
            <a:endParaRPr lang="en-US" sz="4400" b="1" u="sng" dirty="0">
              <a:solidFill>
                <a:schemeClr val="accent2">
                  <a:lumMod val="75000"/>
                </a:schemeClr>
              </a:solidFill>
            </a:endParaRPr>
          </a:p>
        </p:txBody>
      </p:sp>
      <p:sp>
        <p:nvSpPr>
          <p:cNvPr id="5" name="Text Placeholder 4"/>
          <p:cNvSpPr>
            <a:spLocks noGrp="1"/>
          </p:cNvSpPr>
          <p:nvPr>
            <p:ph type="body" idx="2"/>
          </p:nvPr>
        </p:nvSpPr>
        <p:spPr>
          <a:xfrm>
            <a:off x="745652" y="1628274"/>
            <a:ext cx="5029506" cy="4363452"/>
          </a:xfrm>
        </p:spPr>
        <p:txBody>
          <a:bodyPr/>
          <a:lstStyle/>
          <a:p>
            <a:pPr marL="285750" indent="-285750">
              <a:buFont typeface="Arial" panose="020B0604020202020204" pitchFamily="34" charset="0"/>
              <a:buChar char="•"/>
            </a:pPr>
            <a:r>
              <a:rPr lang="en-US" sz="2000" dirty="0" smtClean="0">
                <a:solidFill>
                  <a:schemeClr val="accent2">
                    <a:lumMod val="75000"/>
                  </a:schemeClr>
                </a:solidFill>
              </a:rPr>
              <a:t>The City of Roswell provides incentives in the form of credits for practices that benefits the Stormwater Management program.  </a:t>
            </a:r>
          </a:p>
          <a:p>
            <a:pPr marL="285750" indent="-285750">
              <a:buFont typeface="Arial" panose="020B0604020202020204" pitchFamily="34" charset="0"/>
              <a:buChar char="•"/>
            </a:pPr>
            <a:r>
              <a:rPr lang="en-US" sz="2000" dirty="0" smtClean="0">
                <a:solidFill>
                  <a:schemeClr val="accent2">
                    <a:lumMod val="75000"/>
                  </a:schemeClr>
                </a:solidFill>
              </a:rPr>
              <a:t>These credits reflect as a deduction in stormwater fees.  </a:t>
            </a:r>
          </a:p>
          <a:p>
            <a:pPr marL="285750" indent="-285750">
              <a:buFont typeface="Arial" panose="020B0604020202020204" pitchFamily="34" charset="0"/>
              <a:buChar char="•"/>
            </a:pPr>
            <a:r>
              <a:rPr lang="en-US" sz="2000" dirty="0" smtClean="0">
                <a:solidFill>
                  <a:schemeClr val="accent2">
                    <a:lumMod val="75000"/>
                  </a:schemeClr>
                </a:solidFill>
              </a:rPr>
              <a:t>There are 6 credit opportunities for residential customers and 9 for non-residential customers.  </a:t>
            </a:r>
          </a:p>
          <a:p>
            <a:pPr marL="285750" indent="-285750">
              <a:buFont typeface="Arial" panose="020B0604020202020204" pitchFamily="34" charset="0"/>
              <a:buChar char="•"/>
            </a:pPr>
            <a:r>
              <a:rPr lang="en-US" sz="2000" dirty="0" smtClean="0">
                <a:solidFill>
                  <a:schemeClr val="accent2">
                    <a:lumMod val="75000"/>
                  </a:schemeClr>
                </a:solidFill>
              </a:rPr>
              <a:t>Low Impact Development incentives</a:t>
            </a:r>
          </a:p>
          <a:p>
            <a:pPr marL="285750" indent="-285750">
              <a:buFont typeface="Arial" panose="020B0604020202020204" pitchFamily="34" charset="0"/>
              <a:buChar char="•"/>
            </a:pPr>
            <a:r>
              <a:rPr lang="en-US" sz="2000" dirty="0" smtClean="0">
                <a:solidFill>
                  <a:schemeClr val="accent2">
                    <a:lumMod val="75000"/>
                  </a:schemeClr>
                </a:solidFill>
              </a:rPr>
              <a:t>Impaired Streams</a:t>
            </a:r>
          </a:p>
          <a:p>
            <a:endParaRPr lang="en-US" dirty="0">
              <a:solidFill>
                <a:schemeClr val="accent2">
                  <a:lumMod val="7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903" y="1582579"/>
            <a:ext cx="5787148" cy="3751421"/>
          </a:xfrm>
          <a:prstGeom prst="rect">
            <a:avLst/>
          </a:prstGeom>
        </p:spPr>
      </p:pic>
    </p:spTree>
    <p:extLst>
      <p:ext uri="{BB962C8B-B14F-4D97-AF65-F5344CB8AC3E}">
        <p14:creationId xmlns:p14="http://schemas.microsoft.com/office/powerpoint/2010/main" val="219911079"/>
      </p:ext>
    </p:extLst>
  </p:cSld>
  <p:clrMapOvr>
    <a:masterClrMapping/>
  </p:clrMapOvr>
  <mc:AlternateContent xmlns:mc="http://schemas.openxmlformats.org/markup-compatibility/2006">
    <mc:Choice xmlns:p14="http://schemas.microsoft.com/office/powerpoint/2010/main" Requires="p14">
      <p:transition spd="slow" p14:dur="2000" advTm="159854"/>
    </mc:Choice>
    <mc:Fallback>
      <p:transition spd="slow" advTm="15985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9760"/>
            <a:ext cx="9905998" cy="1478570"/>
          </a:xfrm>
        </p:spPr>
        <p:txBody>
          <a:bodyPr/>
          <a:lstStyle/>
          <a:p>
            <a:r>
              <a:rPr lang="en-US" b="1" u="sng" dirty="0" smtClean="0">
                <a:solidFill>
                  <a:schemeClr val="accent2">
                    <a:lumMod val="75000"/>
                  </a:schemeClr>
                </a:solidFill>
              </a:rPr>
              <a:t>Goals and Objectives</a:t>
            </a:r>
            <a:endParaRPr lang="en-US" b="1" u="sng" dirty="0">
              <a:solidFill>
                <a:schemeClr val="accent2">
                  <a:lumMod val="75000"/>
                </a:schemeClr>
              </a:solidFill>
            </a:endParaRPr>
          </a:p>
        </p:txBody>
      </p:sp>
      <p:sp>
        <p:nvSpPr>
          <p:cNvPr id="3" name="Content Placeholder 2"/>
          <p:cNvSpPr>
            <a:spLocks noGrp="1"/>
          </p:cNvSpPr>
          <p:nvPr>
            <p:ph idx="1"/>
          </p:nvPr>
        </p:nvSpPr>
        <p:spPr>
          <a:xfrm>
            <a:off x="1141412" y="1884947"/>
            <a:ext cx="9905999" cy="4066674"/>
          </a:xfrm>
        </p:spPr>
        <p:txBody>
          <a:bodyPr>
            <a:normAutofit fontScale="92500" lnSpcReduction="10000"/>
          </a:bodyPr>
          <a:lstStyle/>
          <a:p>
            <a:r>
              <a:rPr lang="en-US" dirty="0">
                <a:solidFill>
                  <a:schemeClr val="accent2">
                    <a:lumMod val="75000"/>
                  </a:schemeClr>
                </a:solidFill>
              </a:rPr>
              <a:t>This project will focus on the low-impact parcel </a:t>
            </a:r>
            <a:r>
              <a:rPr lang="en-US" dirty="0" smtClean="0">
                <a:solidFill>
                  <a:schemeClr val="accent2">
                    <a:lumMod val="75000"/>
                  </a:schemeClr>
                </a:solidFill>
              </a:rPr>
              <a:t>credit.  This </a:t>
            </a:r>
            <a:r>
              <a:rPr lang="en-US" dirty="0">
                <a:solidFill>
                  <a:schemeClr val="accent2">
                    <a:lumMod val="75000"/>
                  </a:schemeClr>
                </a:solidFill>
              </a:rPr>
              <a:t>credit applies to parcels that have a small impervious area (less than 15%) in comparison to the total parcel size.</a:t>
            </a:r>
          </a:p>
          <a:p>
            <a:r>
              <a:rPr lang="en-US" dirty="0" smtClean="0">
                <a:solidFill>
                  <a:schemeClr val="accent2">
                    <a:lumMod val="75000"/>
                  </a:schemeClr>
                </a:solidFill>
              </a:rPr>
              <a:t>It is currently believed that impervious area is the only characteristic that has an impact on stormwater runoff.</a:t>
            </a:r>
          </a:p>
          <a:p>
            <a:r>
              <a:rPr lang="en-US" dirty="0" smtClean="0">
                <a:solidFill>
                  <a:schemeClr val="accent2">
                    <a:lumMod val="75000"/>
                  </a:schemeClr>
                </a:solidFill>
              </a:rPr>
              <a:t>This project will assess whether the underlying hydrologic soil and ground cover type influences the impact of a parcel.</a:t>
            </a:r>
          </a:p>
          <a:p>
            <a:r>
              <a:rPr lang="en-US" dirty="0" smtClean="0">
                <a:solidFill>
                  <a:schemeClr val="accent2">
                    <a:lumMod val="75000"/>
                  </a:schemeClr>
                </a:solidFill>
              </a:rPr>
              <a:t>This project will challenge the belief that stormwater credits should be based on impervious surface alone.</a:t>
            </a:r>
          </a:p>
          <a:p>
            <a:r>
              <a:rPr lang="en-US" dirty="0" smtClean="0">
                <a:solidFill>
                  <a:schemeClr val="accent2">
                    <a:lumMod val="75000"/>
                  </a:schemeClr>
                </a:solidFill>
              </a:rPr>
              <a:t>This challenge will be conducted by calculating weighted curve numbers to assess a more accurate runoff of sample parcels. </a:t>
            </a:r>
            <a:endParaRPr lang="en-US" dirty="0">
              <a:solidFill>
                <a:schemeClr val="accent2">
                  <a:lumMod val="75000"/>
                </a:schemeClr>
              </a:solidFill>
            </a:endParaRPr>
          </a:p>
          <a:p>
            <a:endParaRPr lang="en-US" dirty="0"/>
          </a:p>
        </p:txBody>
      </p:sp>
    </p:spTree>
    <p:extLst>
      <p:ext uri="{BB962C8B-B14F-4D97-AF65-F5344CB8AC3E}">
        <p14:creationId xmlns:p14="http://schemas.microsoft.com/office/powerpoint/2010/main" val="91865789"/>
      </p:ext>
    </p:extLst>
  </p:cSld>
  <p:clrMapOvr>
    <a:masterClrMapping/>
  </p:clrMapOvr>
  <mc:AlternateContent xmlns:mc="http://schemas.openxmlformats.org/markup-compatibility/2006">
    <mc:Choice xmlns:p14="http://schemas.microsoft.com/office/powerpoint/2010/main" Requires="p14">
      <p:transition spd="slow" p14:dur="2000" advTm="58153"/>
    </mc:Choice>
    <mc:Fallback>
      <p:transition spd="slow" advTm="5815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09229"/>
          </a:xfrm>
        </p:spPr>
        <p:txBody>
          <a:bodyPr>
            <a:normAutofit fontScale="90000"/>
          </a:bodyPr>
          <a:lstStyle/>
          <a:p>
            <a:r>
              <a:rPr lang="en-US" b="1" u="sng" dirty="0" smtClean="0">
                <a:solidFill>
                  <a:schemeClr val="accent2">
                    <a:lumMod val="75000"/>
                  </a:schemeClr>
                </a:solidFill>
              </a:rPr>
              <a:t>Curve Numbers and the TR-55 Method</a:t>
            </a:r>
            <a:endParaRPr lang="en-US" b="1" u="sng" dirty="0">
              <a:solidFill>
                <a:schemeClr val="accent2">
                  <a:lumMod val="75000"/>
                </a:schemeClr>
              </a:solidFill>
            </a:endParaRPr>
          </a:p>
        </p:txBody>
      </p:sp>
      <p:sp>
        <p:nvSpPr>
          <p:cNvPr id="3" name="Content Placeholder 2"/>
          <p:cNvSpPr>
            <a:spLocks noGrp="1"/>
          </p:cNvSpPr>
          <p:nvPr>
            <p:ph idx="1"/>
          </p:nvPr>
        </p:nvSpPr>
        <p:spPr>
          <a:xfrm>
            <a:off x="1141412" y="1515979"/>
            <a:ext cx="10007851" cy="4507832"/>
          </a:xfrm>
        </p:spPr>
        <p:txBody>
          <a:bodyPr>
            <a:normAutofit/>
          </a:bodyPr>
          <a:lstStyle/>
          <a:p>
            <a:pPr>
              <a:lnSpc>
                <a:spcPct val="150000"/>
              </a:lnSpc>
            </a:pPr>
            <a:r>
              <a:rPr lang="en-US" dirty="0" smtClean="0">
                <a:solidFill>
                  <a:schemeClr val="accent2">
                    <a:lumMod val="75000"/>
                  </a:schemeClr>
                </a:solidFill>
              </a:rPr>
              <a:t>Curve Numbers (CN) give an infiltration number for land cover and soil type combinations.</a:t>
            </a:r>
          </a:p>
          <a:p>
            <a:pPr>
              <a:lnSpc>
                <a:spcPct val="150000"/>
              </a:lnSpc>
            </a:pPr>
            <a:r>
              <a:rPr lang="en-US" dirty="0" smtClean="0">
                <a:solidFill>
                  <a:schemeClr val="accent2">
                    <a:lumMod val="75000"/>
                  </a:schemeClr>
                </a:solidFill>
              </a:rPr>
              <a:t>The TR-55 (Technical Release no. 55) method is simplified by joining the runoff equation with unit hydrograph theory.  </a:t>
            </a:r>
          </a:p>
          <a:p>
            <a:pPr>
              <a:lnSpc>
                <a:spcPct val="150000"/>
              </a:lnSpc>
            </a:pPr>
            <a:r>
              <a:rPr lang="en-US" dirty="0" smtClean="0">
                <a:solidFill>
                  <a:schemeClr val="accent2">
                    <a:lumMod val="75000"/>
                  </a:schemeClr>
                </a:solidFill>
              </a:rPr>
              <a:t>The CN displays the runoff potential after the losses through evaporation, transpiration, absorption and surface storage.</a:t>
            </a:r>
          </a:p>
          <a:p>
            <a:pPr>
              <a:lnSpc>
                <a:spcPct val="150000"/>
              </a:lnSpc>
            </a:pPr>
            <a:r>
              <a:rPr lang="en-US" dirty="0" smtClean="0">
                <a:solidFill>
                  <a:schemeClr val="accent2">
                    <a:lumMod val="75000"/>
                  </a:schemeClr>
                </a:solidFill>
              </a:rPr>
              <a:t>The higher the CN value the higher the runoff potential will be.</a:t>
            </a:r>
          </a:p>
          <a:p>
            <a:endParaRPr lang="en-US" dirty="0">
              <a:solidFill>
                <a:schemeClr val="accent2">
                  <a:lumMod val="75000"/>
                </a:schemeClr>
              </a:solidFill>
            </a:endParaRPr>
          </a:p>
        </p:txBody>
      </p:sp>
    </p:spTree>
    <p:extLst>
      <p:ext uri="{BB962C8B-B14F-4D97-AF65-F5344CB8AC3E}">
        <p14:creationId xmlns:p14="http://schemas.microsoft.com/office/powerpoint/2010/main" val="2262322515"/>
      </p:ext>
    </p:extLst>
  </p:cSld>
  <p:clrMapOvr>
    <a:masterClrMapping/>
  </p:clrMapOvr>
  <mc:AlternateContent xmlns:mc="http://schemas.openxmlformats.org/markup-compatibility/2006">
    <mc:Choice xmlns:p14="http://schemas.microsoft.com/office/powerpoint/2010/main" Requires="p14">
      <p:transition spd="slow" p14:dur="2000" advTm="69007"/>
    </mc:Choice>
    <mc:Fallback>
      <p:transition spd="slow" advTm="6900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916165"/>
          </a:xfrm>
        </p:spPr>
        <p:txBody>
          <a:bodyPr/>
          <a:lstStyle/>
          <a:p>
            <a:r>
              <a:rPr lang="en-US" b="1" u="sng" dirty="0" smtClean="0">
                <a:solidFill>
                  <a:schemeClr val="accent2">
                    <a:lumMod val="75000"/>
                  </a:schemeClr>
                </a:solidFill>
              </a:rPr>
              <a:t>The Runoff Curve Number Equation</a:t>
            </a:r>
            <a:endParaRPr lang="en-US" b="1" u="sng" dirty="0">
              <a:solidFill>
                <a:schemeClr val="accent2">
                  <a:lumMod val="75000"/>
                </a:schemeClr>
              </a:solidFill>
            </a:endParaRPr>
          </a:p>
        </p:txBody>
      </p:sp>
      <p:sp>
        <p:nvSpPr>
          <p:cNvPr id="3" name="Content Placeholder 2"/>
          <p:cNvSpPr>
            <a:spLocks noGrp="1"/>
          </p:cNvSpPr>
          <p:nvPr>
            <p:ph idx="1"/>
          </p:nvPr>
        </p:nvSpPr>
        <p:spPr>
          <a:xfrm>
            <a:off x="5189621" y="5192168"/>
            <a:ext cx="5769558" cy="894349"/>
          </a:xfrm>
        </p:spPr>
        <p:txBody>
          <a:bodyPr>
            <a:normAutofit fontScale="77500" lnSpcReduction="20000"/>
          </a:bodyPr>
          <a:lstStyle/>
          <a:p>
            <a:pPr marL="0" indent="0">
              <a:buNone/>
            </a:pPr>
            <a:r>
              <a:rPr lang="en-US" dirty="0" smtClean="0"/>
              <a:t> </a:t>
            </a:r>
          </a:p>
          <a:p>
            <a:r>
              <a:rPr lang="en-US" dirty="0" smtClean="0">
                <a:solidFill>
                  <a:schemeClr val="accent2">
                    <a:lumMod val="75000"/>
                  </a:schemeClr>
                </a:solidFill>
              </a:rPr>
              <a:t>The results are runoff depth in watershed inches</a:t>
            </a:r>
            <a:endParaRPr lang="en-US" dirty="0">
              <a:solidFill>
                <a:schemeClr val="accent2">
                  <a:lumMod val="75000"/>
                </a:schemeClr>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72" y="1719263"/>
            <a:ext cx="5166325" cy="1938337"/>
          </a:xfrm>
          <a:prstGeom prst="rect">
            <a:avLst/>
          </a:prstGeom>
          <a:ln>
            <a:solidFill>
              <a:schemeClr val="accent1"/>
            </a:solidFill>
          </a:ln>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922" y="1719263"/>
            <a:ext cx="4115375" cy="381053"/>
          </a:xfrm>
          <a:prstGeom prst="rect">
            <a:avLst/>
          </a:prstGeom>
          <a:ln>
            <a:solidFill>
              <a:schemeClr val="accent1"/>
            </a:solidFill>
          </a:ln>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922" y="3066956"/>
            <a:ext cx="4124901" cy="666843"/>
          </a:xfrm>
          <a:prstGeom prst="rect">
            <a:avLst/>
          </a:prstGeom>
          <a:ln>
            <a:solidFill>
              <a:schemeClr val="accent1"/>
            </a:solidFill>
          </a:ln>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8448" y="4601536"/>
            <a:ext cx="4115375" cy="590632"/>
          </a:xfrm>
          <a:prstGeom prst="rect">
            <a:avLst/>
          </a:prstGeom>
          <a:ln>
            <a:solidFill>
              <a:schemeClr val="accent1"/>
            </a:solidFill>
          </a:ln>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195" y="3733800"/>
            <a:ext cx="2296594" cy="2434390"/>
          </a:xfrm>
          <a:prstGeom prst="rect">
            <a:avLst/>
          </a:prstGeom>
          <a:ln>
            <a:solidFill>
              <a:schemeClr val="accent1"/>
            </a:solidFill>
          </a:ln>
        </p:spPr>
      </p:pic>
      <p:sp>
        <p:nvSpPr>
          <p:cNvPr id="14" name="Notched Right Arrow 13"/>
          <p:cNvSpPr/>
          <p:nvPr/>
        </p:nvSpPr>
        <p:spPr>
          <a:xfrm>
            <a:off x="6513094" y="1735221"/>
            <a:ext cx="705853" cy="365095"/>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9146415" y="2326023"/>
            <a:ext cx="460388" cy="58561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6415" y="3894135"/>
            <a:ext cx="5175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eft Arrow 15"/>
          <p:cNvSpPr/>
          <p:nvPr/>
        </p:nvSpPr>
        <p:spPr>
          <a:xfrm>
            <a:off x="5702968" y="4697188"/>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092263" y="5226278"/>
            <a:ext cx="1342034" cy="215444"/>
          </a:xfrm>
          <a:prstGeom prst="rect">
            <a:avLst/>
          </a:prstGeom>
          <a:noFill/>
        </p:spPr>
        <p:txBody>
          <a:bodyPr wrap="none" rtlCol="0">
            <a:spAutoFit/>
          </a:bodyPr>
          <a:lstStyle/>
          <a:p>
            <a:r>
              <a:rPr lang="en-US" sz="800" dirty="0"/>
              <a:t>http://www.nrcs.usda.gov</a:t>
            </a:r>
          </a:p>
        </p:txBody>
      </p:sp>
    </p:spTree>
    <p:extLst>
      <p:ext uri="{BB962C8B-B14F-4D97-AF65-F5344CB8AC3E}">
        <p14:creationId xmlns:p14="http://schemas.microsoft.com/office/powerpoint/2010/main" val="1444544835"/>
      </p:ext>
    </p:extLst>
  </p:cSld>
  <p:clrMapOvr>
    <a:masterClrMapping/>
  </p:clrMapOvr>
  <mc:AlternateContent xmlns:mc="http://schemas.openxmlformats.org/markup-compatibility/2006">
    <mc:Choice xmlns:p14="http://schemas.microsoft.com/office/powerpoint/2010/main" Requires="p14">
      <p:transition spd="slow" p14:dur="2000" advTm="35070"/>
    </mc:Choice>
    <mc:Fallback>
      <p:transition spd="slow" advTm="3507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2965</TotalTime>
  <Words>1302</Words>
  <Application>Microsoft Office PowerPoint</Application>
  <PresentationFormat>Custom</PresentationFormat>
  <Paragraphs>142</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Stormwater Runoff: A Case Study of the Correlation between Relative Hydrologic Soil Group and Imperviousness</vt:lpstr>
      <vt:lpstr>Overview</vt:lpstr>
      <vt:lpstr>Background on Stormwater Utility</vt:lpstr>
      <vt:lpstr>What are Impervious Surfaces?</vt:lpstr>
      <vt:lpstr>Stormwater Utility Billing</vt:lpstr>
      <vt:lpstr>Stormwater Utility Credits</vt:lpstr>
      <vt:lpstr>Goals and Objectives</vt:lpstr>
      <vt:lpstr>Curve Numbers and the TR-55 Method</vt:lpstr>
      <vt:lpstr>The Runoff Curve Number Equation</vt:lpstr>
      <vt:lpstr>Hydrologic Soil Groups</vt:lpstr>
      <vt:lpstr>TR-55 Runoff CN for Land Classifications</vt:lpstr>
      <vt:lpstr>Weighted Curve Numbers</vt:lpstr>
      <vt:lpstr>Proposed Methods</vt:lpstr>
      <vt:lpstr>Data Preparation for Remote Sensing</vt:lpstr>
      <vt:lpstr>eCognition Land Cover Extraction</vt:lpstr>
      <vt:lpstr>ArcMap Geoprocessing</vt:lpstr>
      <vt:lpstr>Conceptual Workflow</vt:lpstr>
      <vt:lpstr>Anticipated Results</vt:lpstr>
      <vt:lpstr>PowerPoint Presentation</vt:lpstr>
      <vt:lpstr>Project Timeline</vt:lpstr>
      <vt:lpstr>References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Velez</dc:creator>
  <cp:lastModifiedBy>Nancy Velez</cp:lastModifiedBy>
  <cp:revision>90</cp:revision>
  <cp:lastPrinted>2014-12-09T20:01:31Z</cp:lastPrinted>
  <dcterms:created xsi:type="dcterms:W3CDTF">2014-08-26T23:43:54Z</dcterms:created>
  <dcterms:modified xsi:type="dcterms:W3CDTF">2014-12-18T14:41:03Z</dcterms:modified>
</cp:coreProperties>
</file>