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272" r:id="rId5"/>
    <p:sldId id="263" r:id="rId6"/>
    <p:sldId id="274" r:id="rId7"/>
    <p:sldId id="275" r:id="rId8"/>
    <p:sldId id="265" r:id="rId9"/>
    <p:sldId id="264" r:id="rId10"/>
    <p:sldId id="287" r:id="rId11"/>
    <p:sldId id="277" r:id="rId12"/>
    <p:sldId id="273" r:id="rId13"/>
    <p:sldId id="280" r:id="rId14"/>
    <p:sldId id="281" r:id="rId15"/>
    <p:sldId id="278" r:id="rId16"/>
    <p:sldId id="282" r:id="rId17"/>
    <p:sldId id="283" r:id="rId18"/>
    <p:sldId id="288" r:id="rId19"/>
    <p:sldId id="289" r:id="rId20"/>
    <p:sldId id="266" r:id="rId21"/>
    <p:sldId id="268" r:id="rId22"/>
    <p:sldId id="267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34"/>
    <a:srgbClr val="FFFF66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58711" autoAdjust="0"/>
  </p:normalViewPr>
  <p:slideViewPr>
    <p:cSldViewPr snapToGrid="0" showGuides="1">
      <p:cViewPr varScale="1">
        <p:scale>
          <a:sx n="27" d="100"/>
          <a:sy n="27" d="100"/>
        </p:scale>
        <p:origin x="16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1926D-777B-4C8B-898F-DD8815D318D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D1C05B-E01B-4E5D-B1B1-3ABEBC4BE028}">
      <dgm:prSet phldrT="[Text]"/>
      <dgm:spPr/>
      <dgm:t>
        <a:bodyPr/>
        <a:lstStyle/>
        <a:p>
          <a:r>
            <a:rPr lang="en-US" dirty="0" smtClean="0"/>
            <a:t>Petra</a:t>
          </a:r>
          <a:endParaRPr lang="en-US" dirty="0"/>
        </a:p>
      </dgm:t>
    </dgm:pt>
    <dgm:pt modelId="{B4BA41FE-6B0E-4A94-B823-FE90871E0E66}" type="parTrans" cxnId="{8E957AE4-7CF4-495E-A3D5-6111C705C06D}">
      <dgm:prSet/>
      <dgm:spPr/>
      <dgm:t>
        <a:bodyPr/>
        <a:lstStyle/>
        <a:p>
          <a:endParaRPr lang="en-US"/>
        </a:p>
      </dgm:t>
    </dgm:pt>
    <dgm:pt modelId="{F2595C2D-7C37-4523-AC52-7C7964177126}" type="sibTrans" cxnId="{8E957AE4-7CF4-495E-A3D5-6111C705C06D}">
      <dgm:prSet/>
      <dgm:spPr/>
      <dgm:t>
        <a:bodyPr/>
        <a:lstStyle/>
        <a:p>
          <a:endParaRPr lang="en-US"/>
        </a:p>
      </dgm:t>
    </dgm:pt>
    <dgm:pt modelId="{C5791F20-E3A7-47EA-B8F0-8367111735EB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Geologists generate net pay, porosity, water saturation grids</a:t>
          </a:r>
          <a:endParaRPr lang="en-US" dirty="0"/>
        </a:p>
      </dgm:t>
    </dgm:pt>
    <dgm:pt modelId="{6A40B7EB-91AE-42B2-BF5B-A58080501F57}" type="parTrans" cxnId="{A07712C4-0494-42DA-839F-20D5AC1DD1C7}">
      <dgm:prSet/>
      <dgm:spPr/>
      <dgm:t>
        <a:bodyPr/>
        <a:lstStyle/>
        <a:p>
          <a:endParaRPr lang="en-US"/>
        </a:p>
      </dgm:t>
    </dgm:pt>
    <dgm:pt modelId="{27EA5A88-180C-418C-98F4-10423096539A}" type="sibTrans" cxnId="{A07712C4-0494-42DA-839F-20D5AC1DD1C7}">
      <dgm:prSet/>
      <dgm:spPr/>
      <dgm:t>
        <a:bodyPr/>
        <a:lstStyle/>
        <a:p>
          <a:endParaRPr lang="en-US"/>
        </a:p>
      </dgm:t>
    </dgm:pt>
    <dgm:pt modelId="{190E3809-C89B-44DE-AE01-0CFF12380A4F}">
      <dgm:prSet phldrT="[Text]"/>
      <dgm:spPr/>
      <dgm:t>
        <a:bodyPr/>
        <a:lstStyle/>
        <a:p>
          <a:r>
            <a:rPr lang="en-US" dirty="0" smtClean="0"/>
            <a:t>ArcMap</a:t>
          </a:r>
          <a:endParaRPr lang="en-US" dirty="0"/>
        </a:p>
      </dgm:t>
    </dgm:pt>
    <dgm:pt modelId="{80AA8372-8997-42F4-862B-58BC101D7B66}" type="parTrans" cxnId="{1EB7DFE7-E073-4216-9D61-38AC1C1A03B1}">
      <dgm:prSet/>
      <dgm:spPr/>
      <dgm:t>
        <a:bodyPr/>
        <a:lstStyle/>
        <a:p>
          <a:endParaRPr lang="en-US"/>
        </a:p>
      </dgm:t>
    </dgm:pt>
    <dgm:pt modelId="{3155DDC4-C0A0-427C-A5FC-52767E1A1FA8}" type="sibTrans" cxnId="{1EB7DFE7-E073-4216-9D61-38AC1C1A03B1}">
      <dgm:prSet/>
      <dgm:spPr/>
      <dgm:t>
        <a:bodyPr/>
        <a:lstStyle/>
        <a:p>
          <a:endParaRPr lang="en-US"/>
        </a:p>
      </dgm:t>
    </dgm:pt>
    <dgm:pt modelId="{0DA807F4-B533-49BF-9997-260A2D7C677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PLSS sections</a:t>
          </a:r>
          <a:endParaRPr lang="en-US" dirty="0"/>
        </a:p>
      </dgm:t>
    </dgm:pt>
    <dgm:pt modelId="{971FCFA1-64E3-4988-BCEF-197921843660}" type="parTrans" cxnId="{CBDFD9C8-29FD-454B-9DA1-E55C5F57E9B0}">
      <dgm:prSet/>
      <dgm:spPr/>
      <dgm:t>
        <a:bodyPr/>
        <a:lstStyle/>
        <a:p>
          <a:endParaRPr lang="en-US"/>
        </a:p>
      </dgm:t>
    </dgm:pt>
    <dgm:pt modelId="{FB8342F1-8059-4B37-80BF-788309D5465E}" type="sibTrans" cxnId="{CBDFD9C8-29FD-454B-9DA1-E55C5F57E9B0}">
      <dgm:prSet/>
      <dgm:spPr/>
      <dgm:t>
        <a:bodyPr/>
        <a:lstStyle/>
        <a:p>
          <a:endParaRPr lang="en-US"/>
        </a:p>
      </dgm:t>
    </dgm:pt>
    <dgm:pt modelId="{7D22FEE1-3A4C-4120-BB46-B933E11CCCD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Generate centroids</a:t>
          </a:r>
          <a:endParaRPr lang="en-US" dirty="0"/>
        </a:p>
      </dgm:t>
    </dgm:pt>
    <dgm:pt modelId="{C03020DA-8080-4677-B887-088C22C28FAA}" type="parTrans" cxnId="{F785DF3D-3079-49BA-A871-5924684786D5}">
      <dgm:prSet/>
      <dgm:spPr/>
      <dgm:t>
        <a:bodyPr/>
        <a:lstStyle/>
        <a:p>
          <a:endParaRPr lang="en-US"/>
        </a:p>
      </dgm:t>
    </dgm:pt>
    <dgm:pt modelId="{E4448110-DD2F-4D5F-96A9-E3466FC60F8C}" type="sibTrans" cxnId="{F785DF3D-3079-49BA-A871-5924684786D5}">
      <dgm:prSet/>
      <dgm:spPr/>
      <dgm:t>
        <a:bodyPr/>
        <a:lstStyle/>
        <a:p>
          <a:endParaRPr lang="en-US"/>
        </a:p>
      </dgm:t>
    </dgm:pt>
    <dgm:pt modelId="{5E76ABEA-495B-4BF1-B3A5-74641C1607A7}">
      <dgm:prSet phldrT="[Text]"/>
      <dgm:spPr/>
      <dgm:t>
        <a:bodyPr/>
        <a:lstStyle/>
        <a:p>
          <a:r>
            <a:rPr lang="en-US" dirty="0" smtClean="0"/>
            <a:t>Excel</a:t>
          </a:r>
          <a:endParaRPr lang="en-US" dirty="0"/>
        </a:p>
      </dgm:t>
    </dgm:pt>
    <dgm:pt modelId="{1D403A1D-8657-4172-BE97-D59209550DB2}" type="parTrans" cxnId="{B982FDEC-9E82-4EFF-AFE0-CEF095ED8E73}">
      <dgm:prSet/>
      <dgm:spPr/>
      <dgm:t>
        <a:bodyPr/>
        <a:lstStyle/>
        <a:p>
          <a:endParaRPr lang="en-US"/>
        </a:p>
      </dgm:t>
    </dgm:pt>
    <dgm:pt modelId="{0653F1FC-970B-4A08-9CCC-ECA22EA9727F}" type="sibTrans" cxnId="{B982FDEC-9E82-4EFF-AFE0-CEF095ED8E73}">
      <dgm:prSet/>
      <dgm:spPr/>
      <dgm:t>
        <a:bodyPr/>
        <a:lstStyle/>
        <a:p>
          <a:endParaRPr lang="en-US"/>
        </a:p>
      </dgm:t>
    </dgm:pt>
    <dgm:pt modelId="{8C4486E2-9410-41FF-9FE6-F8C12DDDFA42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Input Data</a:t>
          </a:r>
          <a:endParaRPr lang="en-US" dirty="0"/>
        </a:p>
      </dgm:t>
    </dgm:pt>
    <dgm:pt modelId="{332CE740-2C0E-493E-9526-2CD2EEAEE912}" type="parTrans" cxnId="{DDCB1BC9-927A-42FE-8B29-0B929D338E6B}">
      <dgm:prSet/>
      <dgm:spPr/>
      <dgm:t>
        <a:bodyPr/>
        <a:lstStyle/>
        <a:p>
          <a:endParaRPr lang="en-US"/>
        </a:p>
      </dgm:t>
    </dgm:pt>
    <dgm:pt modelId="{99D2C1D7-D2B1-4100-93B6-FFB82373E2D0}" type="sibTrans" cxnId="{DDCB1BC9-927A-42FE-8B29-0B929D338E6B}">
      <dgm:prSet/>
      <dgm:spPr/>
      <dgm:t>
        <a:bodyPr/>
        <a:lstStyle/>
        <a:p>
          <a:endParaRPr lang="en-US"/>
        </a:p>
      </dgm:t>
    </dgm:pt>
    <dgm:pt modelId="{0A9008FC-8FD8-4070-AD76-7CF9ABF5EB1B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Calculate OGIP using formulas</a:t>
          </a:r>
          <a:endParaRPr lang="en-US" dirty="0"/>
        </a:p>
      </dgm:t>
    </dgm:pt>
    <dgm:pt modelId="{D8C0E7B1-89FA-450C-8BDB-57B22B3C259D}" type="parTrans" cxnId="{7B5ACBAF-92BC-49A2-B656-E1EC93D77AD7}">
      <dgm:prSet/>
      <dgm:spPr/>
      <dgm:t>
        <a:bodyPr/>
        <a:lstStyle/>
        <a:p>
          <a:endParaRPr lang="en-US"/>
        </a:p>
      </dgm:t>
    </dgm:pt>
    <dgm:pt modelId="{DB55696A-A55A-4A80-8CA6-CF2680C5EC46}" type="sibTrans" cxnId="{7B5ACBAF-92BC-49A2-B656-E1EC93D77AD7}">
      <dgm:prSet/>
      <dgm:spPr/>
      <dgm:t>
        <a:bodyPr/>
        <a:lstStyle/>
        <a:p>
          <a:endParaRPr lang="en-US"/>
        </a:p>
      </dgm:t>
    </dgm:pt>
    <dgm:pt modelId="{BE9D73DA-EFC7-4303-AB53-187BC5C09025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Extract Values to Points</a:t>
          </a:r>
          <a:endParaRPr lang="en-US" dirty="0"/>
        </a:p>
      </dgm:t>
    </dgm:pt>
    <dgm:pt modelId="{37D838C9-9C1F-4FD4-9CFC-DE0D0D450ABB}" type="parTrans" cxnId="{7108E789-A5BE-42C8-886F-9E4D5499DE8E}">
      <dgm:prSet/>
      <dgm:spPr/>
      <dgm:t>
        <a:bodyPr/>
        <a:lstStyle/>
        <a:p>
          <a:endParaRPr lang="en-US"/>
        </a:p>
      </dgm:t>
    </dgm:pt>
    <dgm:pt modelId="{D7A5CDEF-935A-4312-AAFC-B4632692AD6D}" type="sibTrans" cxnId="{7108E789-A5BE-42C8-886F-9E4D5499DE8E}">
      <dgm:prSet/>
      <dgm:spPr/>
      <dgm:t>
        <a:bodyPr/>
        <a:lstStyle/>
        <a:p>
          <a:endParaRPr lang="en-US"/>
        </a:p>
      </dgm:t>
    </dgm:pt>
    <dgm:pt modelId="{F17F6A08-8269-4F65-BDF6-5018CDC87123}" type="pres">
      <dgm:prSet presAssocID="{0B71926D-777B-4C8B-898F-DD8815D318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2F179-7986-497A-B21C-FBE8C4762257}" type="pres">
      <dgm:prSet presAssocID="{0B71926D-777B-4C8B-898F-DD8815D318DE}" presName="tSp" presStyleCnt="0"/>
      <dgm:spPr/>
    </dgm:pt>
    <dgm:pt modelId="{231AC3BD-EC4B-4F25-8327-D20DEE196A84}" type="pres">
      <dgm:prSet presAssocID="{0B71926D-777B-4C8B-898F-DD8815D318DE}" presName="bSp" presStyleCnt="0"/>
      <dgm:spPr/>
    </dgm:pt>
    <dgm:pt modelId="{F354867C-1630-4362-B357-586F6C8B44F6}" type="pres">
      <dgm:prSet presAssocID="{0B71926D-777B-4C8B-898F-DD8815D318DE}" presName="process" presStyleCnt="0"/>
      <dgm:spPr/>
    </dgm:pt>
    <dgm:pt modelId="{AB41912D-49EE-4B1C-B196-2BC991D3A32C}" type="pres">
      <dgm:prSet presAssocID="{6ED1C05B-E01B-4E5D-B1B1-3ABEBC4BE028}" presName="composite1" presStyleCnt="0"/>
      <dgm:spPr/>
    </dgm:pt>
    <dgm:pt modelId="{49750042-A9ED-4184-8D42-8914DB57D9FD}" type="pres">
      <dgm:prSet presAssocID="{6ED1C05B-E01B-4E5D-B1B1-3ABEBC4BE028}" presName="dummyNode1" presStyleLbl="node1" presStyleIdx="0" presStyleCnt="3"/>
      <dgm:spPr/>
    </dgm:pt>
    <dgm:pt modelId="{A965CC88-E60D-4841-AF90-91BFE31FC8DC}" type="pres">
      <dgm:prSet presAssocID="{6ED1C05B-E01B-4E5D-B1B1-3ABEBC4BE02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4C708-D587-473C-AEE2-3D37D82887D8}" type="pres">
      <dgm:prSet presAssocID="{6ED1C05B-E01B-4E5D-B1B1-3ABEBC4BE02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50713-7D35-4E82-9F21-41C619AE6E86}" type="pres">
      <dgm:prSet presAssocID="{6ED1C05B-E01B-4E5D-B1B1-3ABEBC4BE02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54602-FBF5-4B6F-BF9B-1525ADCE28AB}" type="pres">
      <dgm:prSet presAssocID="{6ED1C05B-E01B-4E5D-B1B1-3ABEBC4BE028}" presName="connSite1" presStyleCnt="0"/>
      <dgm:spPr/>
    </dgm:pt>
    <dgm:pt modelId="{D11AEED4-49D3-4725-B553-55C35714F85D}" type="pres">
      <dgm:prSet presAssocID="{F2595C2D-7C37-4523-AC52-7C7964177126}" presName="Name9" presStyleLbl="sibTrans2D1" presStyleIdx="0" presStyleCnt="2"/>
      <dgm:spPr/>
      <dgm:t>
        <a:bodyPr/>
        <a:lstStyle/>
        <a:p>
          <a:endParaRPr lang="en-US"/>
        </a:p>
      </dgm:t>
    </dgm:pt>
    <dgm:pt modelId="{5F53AFEA-63D8-45BB-A81A-4B154BFA4963}" type="pres">
      <dgm:prSet presAssocID="{190E3809-C89B-44DE-AE01-0CFF12380A4F}" presName="composite2" presStyleCnt="0"/>
      <dgm:spPr/>
    </dgm:pt>
    <dgm:pt modelId="{98426762-28EC-4238-892D-FA9DC0062D04}" type="pres">
      <dgm:prSet presAssocID="{190E3809-C89B-44DE-AE01-0CFF12380A4F}" presName="dummyNode2" presStyleLbl="node1" presStyleIdx="0" presStyleCnt="3"/>
      <dgm:spPr/>
    </dgm:pt>
    <dgm:pt modelId="{9FC1F2C1-51AC-42B1-8075-EF2912A925C7}" type="pres">
      <dgm:prSet presAssocID="{190E3809-C89B-44DE-AE01-0CFF12380A4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37CA7-405D-405E-9D4C-2CF787305A5F}" type="pres">
      <dgm:prSet presAssocID="{190E3809-C89B-44DE-AE01-0CFF12380A4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78421-6844-47B0-A836-CD50A567393F}" type="pres">
      <dgm:prSet presAssocID="{190E3809-C89B-44DE-AE01-0CFF12380A4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17E79-F0EB-43BE-96D5-6AE290883DB0}" type="pres">
      <dgm:prSet presAssocID="{190E3809-C89B-44DE-AE01-0CFF12380A4F}" presName="connSite2" presStyleCnt="0"/>
      <dgm:spPr/>
    </dgm:pt>
    <dgm:pt modelId="{0324918C-4E3F-405A-96E7-47ABDBE4FAAB}" type="pres">
      <dgm:prSet presAssocID="{3155DDC4-C0A0-427C-A5FC-52767E1A1FA8}" presName="Name18" presStyleLbl="sibTrans2D1" presStyleIdx="1" presStyleCnt="2"/>
      <dgm:spPr/>
      <dgm:t>
        <a:bodyPr/>
        <a:lstStyle/>
        <a:p>
          <a:endParaRPr lang="en-US"/>
        </a:p>
      </dgm:t>
    </dgm:pt>
    <dgm:pt modelId="{216654FE-2DF0-439F-B969-B03F233441DE}" type="pres">
      <dgm:prSet presAssocID="{5E76ABEA-495B-4BF1-B3A5-74641C1607A7}" presName="composite1" presStyleCnt="0"/>
      <dgm:spPr/>
    </dgm:pt>
    <dgm:pt modelId="{4FFA18CF-8592-467C-AC59-1C29F01C0578}" type="pres">
      <dgm:prSet presAssocID="{5E76ABEA-495B-4BF1-B3A5-74641C1607A7}" presName="dummyNode1" presStyleLbl="node1" presStyleIdx="1" presStyleCnt="3"/>
      <dgm:spPr/>
    </dgm:pt>
    <dgm:pt modelId="{734EAC14-2A13-47C1-9D34-7743AA8D69E6}" type="pres">
      <dgm:prSet presAssocID="{5E76ABEA-495B-4BF1-B3A5-74641C1607A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F7C57-0F2B-413D-9477-0931D8ACD722}" type="pres">
      <dgm:prSet presAssocID="{5E76ABEA-495B-4BF1-B3A5-74641C1607A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37398-29D8-4F63-9CA3-D3EFFA93EB6F}" type="pres">
      <dgm:prSet presAssocID="{5E76ABEA-495B-4BF1-B3A5-74641C1607A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785F7-08EB-4C70-9C56-86B78D94B916}" type="pres">
      <dgm:prSet presAssocID="{5E76ABEA-495B-4BF1-B3A5-74641C1607A7}" presName="connSite1" presStyleCnt="0"/>
      <dgm:spPr/>
    </dgm:pt>
  </dgm:ptLst>
  <dgm:cxnLst>
    <dgm:cxn modelId="{27380F20-642C-4C96-ADC2-8674F03BBB83}" type="presOf" srcId="{0B71926D-777B-4C8B-898F-DD8815D318DE}" destId="{F17F6A08-8269-4F65-BDF6-5018CDC87123}" srcOrd="0" destOrd="0" presId="urn:microsoft.com/office/officeart/2005/8/layout/hProcess4"/>
    <dgm:cxn modelId="{091E1171-6D0F-4B0D-B3C2-EB27407AF210}" type="presOf" srcId="{3155DDC4-C0A0-427C-A5FC-52767E1A1FA8}" destId="{0324918C-4E3F-405A-96E7-47ABDBE4FAAB}" srcOrd="0" destOrd="0" presId="urn:microsoft.com/office/officeart/2005/8/layout/hProcess4"/>
    <dgm:cxn modelId="{ADCDA829-B56F-48E1-AE13-33C0D3590C2D}" type="presOf" srcId="{7D22FEE1-3A4C-4120-BB46-B933E11CCCDA}" destId="{B6837CA7-405D-405E-9D4C-2CF787305A5F}" srcOrd="1" destOrd="1" presId="urn:microsoft.com/office/officeart/2005/8/layout/hProcess4"/>
    <dgm:cxn modelId="{C83A6382-5AC9-42CC-9FD6-71FFC28F43EE}" type="presOf" srcId="{0A9008FC-8FD8-4070-AD76-7CF9ABF5EB1B}" destId="{734EAC14-2A13-47C1-9D34-7743AA8D69E6}" srcOrd="0" destOrd="1" presId="urn:microsoft.com/office/officeart/2005/8/layout/hProcess4"/>
    <dgm:cxn modelId="{BA5E1B9C-9E5A-45A9-9CDD-5DE75BC8DA14}" type="presOf" srcId="{BE9D73DA-EFC7-4303-AB53-187BC5C09025}" destId="{9FC1F2C1-51AC-42B1-8075-EF2912A925C7}" srcOrd="0" destOrd="2" presId="urn:microsoft.com/office/officeart/2005/8/layout/hProcess4"/>
    <dgm:cxn modelId="{A4606245-148F-4E61-9667-617009C36898}" type="presOf" srcId="{8C4486E2-9410-41FF-9FE6-F8C12DDDFA42}" destId="{03BF7C57-0F2B-413D-9477-0931D8ACD722}" srcOrd="1" destOrd="0" presId="urn:microsoft.com/office/officeart/2005/8/layout/hProcess4"/>
    <dgm:cxn modelId="{B982FDEC-9E82-4EFF-AFE0-CEF095ED8E73}" srcId="{0B71926D-777B-4C8B-898F-DD8815D318DE}" destId="{5E76ABEA-495B-4BF1-B3A5-74641C1607A7}" srcOrd="2" destOrd="0" parTransId="{1D403A1D-8657-4172-BE97-D59209550DB2}" sibTransId="{0653F1FC-970B-4A08-9CCC-ECA22EA9727F}"/>
    <dgm:cxn modelId="{BF1D418E-C927-4244-9B14-410034F9E12F}" type="presOf" srcId="{190E3809-C89B-44DE-AE01-0CFF12380A4F}" destId="{56678421-6844-47B0-A836-CD50A567393F}" srcOrd="0" destOrd="0" presId="urn:microsoft.com/office/officeart/2005/8/layout/hProcess4"/>
    <dgm:cxn modelId="{F3E08C99-B2D3-45E2-802C-AA48AFC855F2}" type="presOf" srcId="{7D22FEE1-3A4C-4120-BB46-B933E11CCCDA}" destId="{9FC1F2C1-51AC-42B1-8075-EF2912A925C7}" srcOrd="0" destOrd="1" presId="urn:microsoft.com/office/officeart/2005/8/layout/hProcess4"/>
    <dgm:cxn modelId="{A07712C4-0494-42DA-839F-20D5AC1DD1C7}" srcId="{6ED1C05B-E01B-4E5D-B1B1-3ABEBC4BE028}" destId="{C5791F20-E3A7-47EA-B8F0-8367111735EB}" srcOrd="0" destOrd="0" parTransId="{6A40B7EB-91AE-42B2-BF5B-A58080501F57}" sibTransId="{27EA5A88-180C-418C-98F4-10423096539A}"/>
    <dgm:cxn modelId="{74EA2F19-65B5-4C8F-B03E-6B52CDE894BA}" type="presOf" srcId="{F2595C2D-7C37-4523-AC52-7C7964177126}" destId="{D11AEED4-49D3-4725-B553-55C35714F85D}" srcOrd="0" destOrd="0" presId="urn:microsoft.com/office/officeart/2005/8/layout/hProcess4"/>
    <dgm:cxn modelId="{F785DF3D-3079-49BA-A871-5924684786D5}" srcId="{190E3809-C89B-44DE-AE01-0CFF12380A4F}" destId="{7D22FEE1-3A4C-4120-BB46-B933E11CCCDA}" srcOrd="1" destOrd="0" parTransId="{C03020DA-8080-4677-B887-088C22C28FAA}" sibTransId="{E4448110-DD2F-4D5F-96A9-E3466FC60F8C}"/>
    <dgm:cxn modelId="{B510ADDF-5820-423F-9D48-313C5D3EE7D0}" type="presOf" srcId="{6ED1C05B-E01B-4E5D-B1B1-3ABEBC4BE028}" destId="{24D50713-7D35-4E82-9F21-41C619AE6E86}" srcOrd="0" destOrd="0" presId="urn:microsoft.com/office/officeart/2005/8/layout/hProcess4"/>
    <dgm:cxn modelId="{1EB7DFE7-E073-4216-9D61-38AC1C1A03B1}" srcId="{0B71926D-777B-4C8B-898F-DD8815D318DE}" destId="{190E3809-C89B-44DE-AE01-0CFF12380A4F}" srcOrd="1" destOrd="0" parTransId="{80AA8372-8997-42F4-862B-58BC101D7B66}" sibTransId="{3155DDC4-C0A0-427C-A5FC-52767E1A1FA8}"/>
    <dgm:cxn modelId="{E23C7CC9-3A01-40D8-90D5-B7AFB80F257E}" type="presOf" srcId="{5E76ABEA-495B-4BF1-B3A5-74641C1607A7}" destId="{41D37398-29D8-4F63-9CA3-D3EFFA93EB6F}" srcOrd="0" destOrd="0" presId="urn:microsoft.com/office/officeart/2005/8/layout/hProcess4"/>
    <dgm:cxn modelId="{7B5ACBAF-92BC-49A2-B656-E1EC93D77AD7}" srcId="{5E76ABEA-495B-4BF1-B3A5-74641C1607A7}" destId="{0A9008FC-8FD8-4070-AD76-7CF9ABF5EB1B}" srcOrd="1" destOrd="0" parTransId="{D8C0E7B1-89FA-450C-8BDB-57B22B3C259D}" sibTransId="{DB55696A-A55A-4A80-8CA6-CF2680C5EC46}"/>
    <dgm:cxn modelId="{11F442D2-B1A5-4334-99DC-0FB7417D4005}" type="presOf" srcId="{C5791F20-E3A7-47EA-B8F0-8367111735EB}" destId="{A965CC88-E60D-4841-AF90-91BFE31FC8DC}" srcOrd="0" destOrd="0" presId="urn:microsoft.com/office/officeart/2005/8/layout/hProcess4"/>
    <dgm:cxn modelId="{DDCB1BC9-927A-42FE-8B29-0B929D338E6B}" srcId="{5E76ABEA-495B-4BF1-B3A5-74641C1607A7}" destId="{8C4486E2-9410-41FF-9FE6-F8C12DDDFA42}" srcOrd="0" destOrd="0" parTransId="{332CE740-2C0E-493E-9526-2CD2EEAEE912}" sibTransId="{99D2C1D7-D2B1-4100-93B6-FFB82373E2D0}"/>
    <dgm:cxn modelId="{E7A98338-30D7-409F-B4EE-78FE1E2B9546}" type="presOf" srcId="{BE9D73DA-EFC7-4303-AB53-187BC5C09025}" destId="{B6837CA7-405D-405E-9D4C-2CF787305A5F}" srcOrd="1" destOrd="2" presId="urn:microsoft.com/office/officeart/2005/8/layout/hProcess4"/>
    <dgm:cxn modelId="{29354B34-649A-4473-A676-9EAB9A78E3FF}" type="presOf" srcId="{0DA807F4-B533-49BF-9997-260A2D7C6777}" destId="{B6837CA7-405D-405E-9D4C-2CF787305A5F}" srcOrd="1" destOrd="0" presId="urn:microsoft.com/office/officeart/2005/8/layout/hProcess4"/>
    <dgm:cxn modelId="{5695658E-31E2-495E-AB19-DE1A23A70AD2}" type="presOf" srcId="{0A9008FC-8FD8-4070-AD76-7CF9ABF5EB1B}" destId="{03BF7C57-0F2B-413D-9477-0931D8ACD722}" srcOrd="1" destOrd="1" presId="urn:microsoft.com/office/officeart/2005/8/layout/hProcess4"/>
    <dgm:cxn modelId="{CBDFD9C8-29FD-454B-9DA1-E55C5F57E9B0}" srcId="{190E3809-C89B-44DE-AE01-0CFF12380A4F}" destId="{0DA807F4-B533-49BF-9997-260A2D7C6777}" srcOrd="0" destOrd="0" parTransId="{971FCFA1-64E3-4988-BCEF-197921843660}" sibTransId="{FB8342F1-8059-4B37-80BF-788309D5465E}"/>
    <dgm:cxn modelId="{7108E789-A5BE-42C8-886F-9E4D5499DE8E}" srcId="{190E3809-C89B-44DE-AE01-0CFF12380A4F}" destId="{BE9D73DA-EFC7-4303-AB53-187BC5C09025}" srcOrd="2" destOrd="0" parTransId="{37D838C9-9C1F-4FD4-9CFC-DE0D0D450ABB}" sibTransId="{D7A5CDEF-935A-4312-AAFC-B4632692AD6D}"/>
    <dgm:cxn modelId="{4D7A99B1-326D-43AF-90B4-E8E61D9AEF12}" type="presOf" srcId="{8C4486E2-9410-41FF-9FE6-F8C12DDDFA42}" destId="{734EAC14-2A13-47C1-9D34-7743AA8D69E6}" srcOrd="0" destOrd="0" presId="urn:microsoft.com/office/officeart/2005/8/layout/hProcess4"/>
    <dgm:cxn modelId="{8E957AE4-7CF4-495E-A3D5-6111C705C06D}" srcId="{0B71926D-777B-4C8B-898F-DD8815D318DE}" destId="{6ED1C05B-E01B-4E5D-B1B1-3ABEBC4BE028}" srcOrd="0" destOrd="0" parTransId="{B4BA41FE-6B0E-4A94-B823-FE90871E0E66}" sibTransId="{F2595C2D-7C37-4523-AC52-7C7964177126}"/>
    <dgm:cxn modelId="{DA44E04E-39E0-4578-B657-C53BF98E6EA9}" type="presOf" srcId="{C5791F20-E3A7-47EA-B8F0-8367111735EB}" destId="{2B74C708-D587-473C-AEE2-3D37D82887D8}" srcOrd="1" destOrd="0" presId="urn:microsoft.com/office/officeart/2005/8/layout/hProcess4"/>
    <dgm:cxn modelId="{7A4B5F01-9C0F-4561-8670-45AF8533F811}" type="presOf" srcId="{0DA807F4-B533-49BF-9997-260A2D7C6777}" destId="{9FC1F2C1-51AC-42B1-8075-EF2912A925C7}" srcOrd="0" destOrd="0" presId="urn:microsoft.com/office/officeart/2005/8/layout/hProcess4"/>
    <dgm:cxn modelId="{9F94E2D6-CC2D-4F0A-A604-B1E45073657A}" type="presParOf" srcId="{F17F6A08-8269-4F65-BDF6-5018CDC87123}" destId="{2FC2F179-7986-497A-B21C-FBE8C4762257}" srcOrd="0" destOrd="0" presId="urn:microsoft.com/office/officeart/2005/8/layout/hProcess4"/>
    <dgm:cxn modelId="{470D759E-EC84-4744-B987-7E3108F3B31A}" type="presParOf" srcId="{F17F6A08-8269-4F65-BDF6-5018CDC87123}" destId="{231AC3BD-EC4B-4F25-8327-D20DEE196A84}" srcOrd="1" destOrd="0" presId="urn:microsoft.com/office/officeart/2005/8/layout/hProcess4"/>
    <dgm:cxn modelId="{144CFD58-1F25-453E-866E-88E21210C832}" type="presParOf" srcId="{F17F6A08-8269-4F65-BDF6-5018CDC87123}" destId="{F354867C-1630-4362-B357-586F6C8B44F6}" srcOrd="2" destOrd="0" presId="urn:microsoft.com/office/officeart/2005/8/layout/hProcess4"/>
    <dgm:cxn modelId="{B29F3252-4DF9-4D04-9B7D-3E39D3C32B07}" type="presParOf" srcId="{F354867C-1630-4362-B357-586F6C8B44F6}" destId="{AB41912D-49EE-4B1C-B196-2BC991D3A32C}" srcOrd="0" destOrd="0" presId="urn:microsoft.com/office/officeart/2005/8/layout/hProcess4"/>
    <dgm:cxn modelId="{C304BE8D-B275-436D-A172-B7FBE6134FB4}" type="presParOf" srcId="{AB41912D-49EE-4B1C-B196-2BC991D3A32C}" destId="{49750042-A9ED-4184-8D42-8914DB57D9FD}" srcOrd="0" destOrd="0" presId="urn:microsoft.com/office/officeart/2005/8/layout/hProcess4"/>
    <dgm:cxn modelId="{FB2C4C5F-BEA8-4B27-B6B3-5D90696AA9C2}" type="presParOf" srcId="{AB41912D-49EE-4B1C-B196-2BC991D3A32C}" destId="{A965CC88-E60D-4841-AF90-91BFE31FC8DC}" srcOrd="1" destOrd="0" presId="urn:microsoft.com/office/officeart/2005/8/layout/hProcess4"/>
    <dgm:cxn modelId="{277D5388-D397-483C-B8DF-FC614CB2B903}" type="presParOf" srcId="{AB41912D-49EE-4B1C-B196-2BC991D3A32C}" destId="{2B74C708-D587-473C-AEE2-3D37D82887D8}" srcOrd="2" destOrd="0" presId="urn:microsoft.com/office/officeart/2005/8/layout/hProcess4"/>
    <dgm:cxn modelId="{EE8FE81B-6386-40A3-9801-2675A6D9D193}" type="presParOf" srcId="{AB41912D-49EE-4B1C-B196-2BC991D3A32C}" destId="{24D50713-7D35-4E82-9F21-41C619AE6E86}" srcOrd="3" destOrd="0" presId="urn:microsoft.com/office/officeart/2005/8/layout/hProcess4"/>
    <dgm:cxn modelId="{66C1C309-78FC-4C06-80C6-0F1DF128819B}" type="presParOf" srcId="{AB41912D-49EE-4B1C-B196-2BC991D3A32C}" destId="{FAC54602-FBF5-4B6F-BF9B-1525ADCE28AB}" srcOrd="4" destOrd="0" presId="urn:microsoft.com/office/officeart/2005/8/layout/hProcess4"/>
    <dgm:cxn modelId="{F2642170-C41E-4952-A350-E450ED48D18A}" type="presParOf" srcId="{F354867C-1630-4362-B357-586F6C8B44F6}" destId="{D11AEED4-49D3-4725-B553-55C35714F85D}" srcOrd="1" destOrd="0" presId="urn:microsoft.com/office/officeart/2005/8/layout/hProcess4"/>
    <dgm:cxn modelId="{1A957030-D788-4121-A88C-8995777DCF64}" type="presParOf" srcId="{F354867C-1630-4362-B357-586F6C8B44F6}" destId="{5F53AFEA-63D8-45BB-A81A-4B154BFA4963}" srcOrd="2" destOrd="0" presId="urn:microsoft.com/office/officeart/2005/8/layout/hProcess4"/>
    <dgm:cxn modelId="{604255A9-58B7-47F1-A5AA-9D787C8537D6}" type="presParOf" srcId="{5F53AFEA-63D8-45BB-A81A-4B154BFA4963}" destId="{98426762-28EC-4238-892D-FA9DC0062D04}" srcOrd="0" destOrd="0" presId="urn:microsoft.com/office/officeart/2005/8/layout/hProcess4"/>
    <dgm:cxn modelId="{A9932FB8-EB6B-4040-BAB0-82BBD5E2A35F}" type="presParOf" srcId="{5F53AFEA-63D8-45BB-A81A-4B154BFA4963}" destId="{9FC1F2C1-51AC-42B1-8075-EF2912A925C7}" srcOrd="1" destOrd="0" presId="urn:microsoft.com/office/officeart/2005/8/layout/hProcess4"/>
    <dgm:cxn modelId="{DF4A7F5E-294A-476E-8D9E-636464DFD4FD}" type="presParOf" srcId="{5F53AFEA-63D8-45BB-A81A-4B154BFA4963}" destId="{B6837CA7-405D-405E-9D4C-2CF787305A5F}" srcOrd="2" destOrd="0" presId="urn:microsoft.com/office/officeart/2005/8/layout/hProcess4"/>
    <dgm:cxn modelId="{CCD2E074-27B4-402A-98E2-6D886280AF57}" type="presParOf" srcId="{5F53AFEA-63D8-45BB-A81A-4B154BFA4963}" destId="{56678421-6844-47B0-A836-CD50A567393F}" srcOrd="3" destOrd="0" presId="urn:microsoft.com/office/officeart/2005/8/layout/hProcess4"/>
    <dgm:cxn modelId="{7680D87D-5090-4E74-B9F4-1C0652A98412}" type="presParOf" srcId="{5F53AFEA-63D8-45BB-A81A-4B154BFA4963}" destId="{4D517E79-F0EB-43BE-96D5-6AE290883DB0}" srcOrd="4" destOrd="0" presId="urn:microsoft.com/office/officeart/2005/8/layout/hProcess4"/>
    <dgm:cxn modelId="{65C96C1E-0C3B-4CC1-99B1-56A9084485DA}" type="presParOf" srcId="{F354867C-1630-4362-B357-586F6C8B44F6}" destId="{0324918C-4E3F-405A-96E7-47ABDBE4FAAB}" srcOrd="3" destOrd="0" presId="urn:microsoft.com/office/officeart/2005/8/layout/hProcess4"/>
    <dgm:cxn modelId="{2F54EB8B-970D-4D40-950E-50F40DB20F9C}" type="presParOf" srcId="{F354867C-1630-4362-B357-586F6C8B44F6}" destId="{216654FE-2DF0-439F-B969-B03F233441DE}" srcOrd="4" destOrd="0" presId="urn:microsoft.com/office/officeart/2005/8/layout/hProcess4"/>
    <dgm:cxn modelId="{E4E25D07-98D1-42BC-854F-381310FFE222}" type="presParOf" srcId="{216654FE-2DF0-439F-B969-B03F233441DE}" destId="{4FFA18CF-8592-467C-AC59-1C29F01C0578}" srcOrd="0" destOrd="0" presId="urn:microsoft.com/office/officeart/2005/8/layout/hProcess4"/>
    <dgm:cxn modelId="{303B437D-B81D-44BE-A60E-C63544B30DDA}" type="presParOf" srcId="{216654FE-2DF0-439F-B969-B03F233441DE}" destId="{734EAC14-2A13-47C1-9D34-7743AA8D69E6}" srcOrd="1" destOrd="0" presId="urn:microsoft.com/office/officeart/2005/8/layout/hProcess4"/>
    <dgm:cxn modelId="{215180E4-7C48-4823-8324-0A6839D01519}" type="presParOf" srcId="{216654FE-2DF0-439F-B969-B03F233441DE}" destId="{03BF7C57-0F2B-413D-9477-0931D8ACD722}" srcOrd="2" destOrd="0" presId="urn:microsoft.com/office/officeart/2005/8/layout/hProcess4"/>
    <dgm:cxn modelId="{12796BCB-2C77-460A-AB82-B55077043A51}" type="presParOf" srcId="{216654FE-2DF0-439F-B969-B03F233441DE}" destId="{41D37398-29D8-4F63-9CA3-D3EFFA93EB6F}" srcOrd="3" destOrd="0" presId="urn:microsoft.com/office/officeart/2005/8/layout/hProcess4"/>
    <dgm:cxn modelId="{34ABEF57-6B9D-4F2E-9FCB-7827607B46D6}" type="presParOf" srcId="{216654FE-2DF0-439F-B969-B03F233441DE}" destId="{353785F7-08EB-4C70-9C56-86B78D94B9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B41AF-A05F-43EA-96BB-0DF7FE45056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8F0433-54D0-42BD-98A0-596BB95AD73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Collect Data</a:t>
          </a:r>
          <a:endParaRPr lang="en-US" dirty="0"/>
        </a:p>
      </dgm:t>
    </dgm:pt>
    <dgm:pt modelId="{6F09DC9D-F41A-43D0-BFD1-1D687B1BC40B}" type="parTrans" cxnId="{D5CBB3D3-2CF8-4818-AE87-D7EB391895CC}">
      <dgm:prSet/>
      <dgm:spPr/>
      <dgm:t>
        <a:bodyPr/>
        <a:lstStyle/>
        <a:p>
          <a:endParaRPr lang="en-US"/>
        </a:p>
      </dgm:t>
    </dgm:pt>
    <dgm:pt modelId="{E4AC7FFE-A845-4143-8E9A-06705F5A6613}" type="sibTrans" cxnId="{D5CBB3D3-2CF8-4818-AE87-D7EB391895CC}">
      <dgm:prSet/>
      <dgm:spPr/>
      <dgm:t>
        <a:bodyPr/>
        <a:lstStyle/>
        <a:p>
          <a:endParaRPr lang="en-US"/>
        </a:p>
      </dgm:t>
    </dgm:pt>
    <dgm:pt modelId="{805F57E9-A1FC-48F4-B88E-A1450D210B9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OGIP Formula</a:t>
          </a:r>
          <a:endParaRPr lang="en-US" dirty="0"/>
        </a:p>
      </dgm:t>
    </dgm:pt>
    <dgm:pt modelId="{2474B897-DBA0-44E9-8423-8B331CF4E4C9}" type="parTrans" cxnId="{43B79E98-92ED-4C09-BE2E-820997553F01}">
      <dgm:prSet/>
      <dgm:spPr/>
      <dgm:t>
        <a:bodyPr/>
        <a:lstStyle/>
        <a:p>
          <a:endParaRPr lang="en-US"/>
        </a:p>
      </dgm:t>
    </dgm:pt>
    <dgm:pt modelId="{CDBE9664-5746-43C4-83C5-319A0DCE1523}" type="sibTrans" cxnId="{43B79E98-92ED-4C09-BE2E-820997553F01}">
      <dgm:prSet/>
      <dgm:spPr/>
      <dgm:t>
        <a:bodyPr/>
        <a:lstStyle/>
        <a:p>
          <a:endParaRPr lang="en-US"/>
        </a:p>
      </dgm:t>
    </dgm:pt>
    <dgm:pt modelId="{213DD5DA-3C05-4940-AEF5-2013F546494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Python Scripts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DAEB2DEF-0AEE-4039-AA50-09EE513E4630}" type="parTrans" cxnId="{0B131EDF-C3F3-484C-B5B8-63BE85A0918A}">
      <dgm:prSet/>
      <dgm:spPr/>
      <dgm:t>
        <a:bodyPr/>
        <a:lstStyle/>
        <a:p>
          <a:endParaRPr lang="en-US"/>
        </a:p>
      </dgm:t>
    </dgm:pt>
    <dgm:pt modelId="{0DFDAE05-8646-42C2-90B4-07673C99A5A4}" type="sibTrans" cxnId="{0B131EDF-C3F3-484C-B5B8-63BE85A0918A}">
      <dgm:prSet/>
      <dgm:spPr/>
      <dgm:t>
        <a:bodyPr/>
        <a:lstStyle/>
        <a:p>
          <a:endParaRPr lang="en-US"/>
        </a:p>
      </dgm:t>
    </dgm:pt>
    <dgm:pt modelId="{CD348A2E-73EE-4EB4-8AA3-7CD88E569324}">
      <dgm:prSet phldrT="[Text]"/>
      <dgm:spPr>
        <a:solidFill>
          <a:srgbClr val="FFFF66"/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Model Builder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A1886643-93C0-42E1-A185-1D82BADD0945}" type="parTrans" cxnId="{E70B43C4-2EB8-4DFE-81C4-47D068C0F33D}">
      <dgm:prSet/>
      <dgm:spPr/>
      <dgm:t>
        <a:bodyPr/>
        <a:lstStyle/>
        <a:p>
          <a:endParaRPr lang="en-US"/>
        </a:p>
      </dgm:t>
    </dgm:pt>
    <dgm:pt modelId="{819AFFE9-C0DC-4FBD-B890-857F4E44B60B}" type="sibTrans" cxnId="{E70B43C4-2EB8-4DFE-81C4-47D068C0F33D}">
      <dgm:prSet/>
      <dgm:spPr/>
      <dgm:t>
        <a:bodyPr/>
        <a:lstStyle/>
        <a:p>
          <a:endParaRPr lang="en-US"/>
        </a:p>
      </dgm:t>
    </dgm:pt>
    <dgm:pt modelId="{997D3ABC-8710-45A1-8357-09F2F17BB48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Test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AAE773C8-7EF0-4B21-9A80-1355BFDCB111}" type="parTrans" cxnId="{52C28FF3-C071-4DE9-944A-D12B52C723D5}">
      <dgm:prSet/>
      <dgm:spPr/>
      <dgm:t>
        <a:bodyPr/>
        <a:lstStyle/>
        <a:p>
          <a:endParaRPr lang="en-US"/>
        </a:p>
      </dgm:t>
    </dgm:pt>
    <dgm:pt modelId="{AAFAC11A-B9A3-4845-9953-E1B235C22A22}" type="sibTrans" cxnId="{52C28FF3-C071-4DE9-944A-D12B52C723D5}">
      <dgm:prSet/>
      <dgm:spPr/>
      <dgm:t>
        <a:bodyPr/>
        <a:lstStyle/>
        <a:p>
          <a:endParaRPr lang="en-US"/>
        </a:p>
      </dgm:t>
    </dgm:pt>
    <dgm:pt modelId="{FFA07212-58BE-420B-8580-B903CCC3A430}">
      <dgm:prSet phldrT="[Text]"/>
      <dgm:spPr>
        <a:solidFill>
          <a:srgbClr val="0CA434"/>
        </a:solidFill>
      </dgm:spPr>
      <dgm:t>
        <a:bodyPr/>
        <a:lstStyle/>
        <a:p>
          <a:r>
            <a:rPr lang="en-US" b="1" dirty="0" smtClean="0">
              <a:solidFill>
                <a:srgbClr val="FFC000"/>
              </a:solidFill>
            </a:rPr>
            <a:t>CalGIS</a:t>
          </a:r>
          <a:endParaRPr lang="en-US" b="1" dirty="0">
            <a:solidFill>
              <a:srgbClr val="FFC000"/>
            </a:solidFill>
          </a:endParaRPr>
        </a:p>
      </dgm:t>
    </dgm:pt>
    <dgm:pt modelId="{3D22FF77-D36B-475E-9BF0-CA53103EA211}" type="parTrans" cxnId="{71AAE02E-D703-41CA-8E0C-570BD05CB09B}">
      <dgm:prSet/>
      <dgm:spPr/>
      <dgm:t>
        <a:bodyPr/>
        <a:lstStyle/>
        <a:p>
          <a:endParaRPr lang="en-US"/>
        </a:p>
      </dgm:t>
    </dgm:pt>
    <dgm:pt modelId="{8F6A2FE0-1F0A-4555-B1D2-A8F13EE0FB7D}" type="sibTrans" cxnId="{71AAE02E-D703-41CA-8E0C-570BD05CB09B}">
      <dgm:prSet/>
      <dgm:spPr/>
      <dgm:t>
        <a:bodyPr/>
        <a:lstStyle/>
        <a:p>
          <a:endParaRPr lang="en-US"/>
        </a:p>
      </dgm:t>
    </dgm:pt>
    <dgm:pt modelId="{80608C4D-AC6F-4797-9CE9-D28B0C1D0894}" type="pres">
      <dgm:prSet presAssocID="{A3AB41AF-A05F-43EA-96BB-0DF7FE450560}" presName="Name0" presStyleCnt="0">
        <dgm:presLayoutVars>
          <dgm:dir/>
          <dgm:animLvl val="lvl"/>
          <dgm:resizeHandles val="exact"/>
        </dgm:presLayoutVars>
      </dgm:prSet>
      <dgm:spPr/>
    </dgm:pt>
    <dgm:pt modelId="{471400F7-5268-48C3-9231-D01BEA50D905}" type="pres">
      <dgm:prSet presAssocID="{538F0433-54D0-42BD-98A0-596BB95AD73E}" presName="parTxOnly" presStyleLbl="node1" presStyleIdx="0" presStyleCnt="6" custScaleX="297318" custScaleY="290976" custLinFactX="-53405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A15E3-1971-4C56-8F8C-A97F05032459}" type="pres">
      <dgm:prSet presAssocID="{E4AC7FFE-A845-4143-8E9A-06705F5A6613}" presName="parTxOnlySpace" presStyleCnt="0"/>
      <dgm:spPr/>
    </dgm:pt>
    <dgm:pt modelId="{114FB7E9-439B-4F00-B393-BD05557CA509}" type="pres">
      <dgm:prSet presAssocID="{805F57E9-A1FC-48F4-B88E-A1450D210B9F}" presName="parTxOnly" presStyleLbl="node1" presStyleIdx="1" presStyleCnt="6" custScaleX="301478" custScaleY="242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7BA8D-50A5-4F08-BBD6-F5B5DDFF284E}" type="pres">
      <dgm:prSet presAssocID="{CDBE9664-5746-43C4-83C5-319A0DCE1523}" presName="parTxOnlySpace" presStyleCnt="0"/>
      <dgm:spPr/>
    </dgm:pt>
    <dgm:pt modelId="{00DC4029-51C2-4DCD-A619-554BA0B68451}" type="pres">
      <dgm:prSet presAssocID="{213DD5DA-3C05-4940-AEF5-2013F546494A}" presName="parTxOnly" presStyleLbl="node1" presStyleIdx="2" presStyleCnt="6" custScaleX="252144" custScaleY="214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DD9E7-D747-42AA-817F-B6FF870DE96D}" type="pres">
      <dgm:prSet presAssocID="{0DFDAE05-8646-42C2-90B4-07673C99A5A4}" presName="parTxOnlySpace" presStyleCnt="0"/>
      <dgm:spPr/>
    </dgm:pt>
    <dgm:pt modelId="{37288B8F-2044-451A-90CE-B068B986B90B}" type="pres">
      <dgm:prSet presAssocID="{CD348A2E-73EE-4EB4-8AA3-7CD88E569324}" presName="parTxOnly" presStyleLbl="node1" presStyleIdx="3" presStyleCnt="6" custScaleX="203172" custScaleY="183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0187-C24B-49C0-9F43-0A9C8EF45061}" type="pres">
      <dgm:prSet presAssocID="{819AFFE9-C0DC-4FBD-B890-857F4E44B60B}" presName="parTxOnlySpace" presStyleCnt="0"/>
      <dgm:spPr/>
    </dgm:pt>
    <dgm:pt modelId="{034651E0-0263-4D68-B539-8ED30D7AA32F}" type="pres">
      <dgm:prSet presAssocID="{997D3ABC-8710-45A1-8357-09F2F17BB48E}" presName="parTxOnly" presStyleLbl="node1" presStyleIdx="4" presStyleCnt="6" custScaleX="169291" custScaleY="1573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DF4B7-4D94-4D82-A283-2737EE61A6F4}" type="pres">
      <dgm:prSet presAssocID="{AAFAC11A-B9A3-4845-9953-E1B235C22A22}" presName="parTxOnlySpace" presStyleCnt="0"/>
      <dgm:spPr/>
    </dgm:pt>
    <dgm:pt modelId="{05F0E140-741D-4557-88CE-E6CAADE8338D}" type="pres">
      <dgm:prSet presAssocID="{FFA07212-58BE-420B-8580-B903CCC3A43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EC927-4A72-4194-B432-067770CA38BD}" type="presOf" srcId="{FFA07212-58BE-420B-8580-B903CCC3A430}" destId="{05F0E140-741D-4557-88CE-E6CAADE8338D}" srcOrd="0" destOrd="0" presId="urn:microsoft.com/office/officeart/2005/8/layout/chevron1"/>
    <dgm:cxn modelId="{B85FE101-C753-4B8D-A5DB-AEE89D8967DA}" type="presOf" srcId="{213DD5DA-3C05-4940-AEF5-2013F546494A}" destId="{00DC4029-51C2-4DCD-A619-554BA0B68451}" srcOrd="0" destOrd="0" presId="urn:microsoft.com/office/officeart/2005/8/layout/chevron1"/>
    <dgm:cxn modelId="{956ED014-3CA3-4650-88AE-08236D43D95F}" type="presOf" srcId="{CD348A2E-73EE-4EB4-8AA3-7CD88E569324}" destId="{37288B8F-2044-451A-90CE-B068B986B90B}" srcOrd="0" destOrd="0" presId="urn:microsoft.com/office/officeart/2005/8/layout/chevron1"/>
    <dgm:cxn modelId="{71AAE02E-D703-41CA-8E0C-570BD05CB09B}" srcId="{A3AB41AF-A05F-43EA-96BB-0DF7FE450560}" destId="{FFA07212-58BE-420B-8580-B903CCC3A430}" srcOrd="5" destOrd="0" parTransId="{3D22FF77-D36B-475E-9BF0-CA53103EA211}" sibTransId="{8F6A2FE0-1F0A-4555-B1D2-A8F13EE0FB7D}"/>
    <dgm:cxn modelId="{BE7FAE04-C865-4F9E-8761-9F03314C0749}" type="presOf" srcId="{805F57E9-A1FC-48F4-B88E-A1450D210B9F}" destId="{114FB7E9-439B-4F00-B393-BD05557CA509}" srcOrd="0" destOrd="0" presId="urn:microsoft.com/office/officeart/2005/8/layout/chevron1"/>
    <dgm:cxn modelId="{E70B43C4-2EB8-4DFE-81C4-47D068C0F33D}" srcId="{A3AB41AF-A05F-43EA-96BB-0DF7FE450560}" destId="{CD348A2E-73EE-4EB4-8AA3-7CD88E569324}" srcOrd="3" destOrd="0" parTransId="{A1886643-93C0-42E1-A185-1D82BADD0945}" sibTransId="{819AFFE9-C0DC-4FBD-B890-857F4E44B60B}"/>
    <dgm:cxn modelId="{0B131EDF-C3F3-484C-B5B8-63BE85A0918A}" srcId="{A3AB41AF-A05F-43EA-96BB-0DF7FE450560}" destId="{213DD5DA-3C05-4940-AEF5-2013F546494A}" srcOrd="2" destOrd="0" parTransId="{DAEB2DEF-0AEE-4039-AA50-09EE513E4630}" sibTransId="{0DFDAE05-8646-42C2-90B4-07673C99A5A4}"/>
    <dgm:cxn modelId="{4A339290-A9DE-48CA-B913-A688C3894C1B}" type="presOf" srcId="{A3AB41AF-A05F-43EA-96BB-0DF7FE450560}" destId="{80608C4D-AC6F-4797-9CE9-D28B0C1D0894}" srcOrd="0" destOrd="0" presId="urn:microsoft.com/office/officeart/2005/8/layout/chevron1"/>
    <dgm:cxn modelId="{4347DB4C-CB19-43FB-948A-9C5B2351827B}" type="presOf" srcId="{538F0433-54D0-42BD-98A0-596BB95AD73E}" destId="{471400F7-5268-48C3-9231-D01BEA50D905}" srcOrd="0" destOrd="0" presId="urn:microsoft.com/office/officeart/2005/8/layout/chevron1"/>
    <dgm:cxn modelId="{43B79E98-92ED-4C09-BE2E-820997553F01}" srcId="{A3AB41AF-A05F-43EA-96BB-0DF7FE450560}" destId="{805F57E9-A1FC-48F4-B88E-A1450D210B9F}" srcOrd="1" destOrd="0" parTransId="{2474B897-DBA0-44E9-8423-8B331CF4E4C9}" sibTransId="{CDBE9664-5746-43C4-83C5-319A0DCE1523}"/>
    <dgm:cxn modelId="{52C28FF3-C071-4DE9-944A-D12B52C723D5}" srcId="{A3AB41AF-A05F-43EA-96BB-0DF7FE450560}" destId="{997D3ABC-8710-45A1-8357-09F2F17BB48E}" srcOrd="4" destOrd="0" parTransId="{AAE773C8-7EF0-4B21-9A80-1355BFDCB111}" sibTransId="{AAFAC11A-B9A3-4845-9953-E1B235C22A22}"/>
    <dgm:cxn modelId="{CAE299C1-CBB1-426A-AFE2-F6289D22F099}" type="presOf" srcId="{997D3ABC-8710-45A1-8357-09F2F17BB48E}" destId="{034651E0-0263-4D68-B539-8ED30D7AA32F}" srcOrd="0" destOrd="0" presId="urn:microsoft.com/office/officeart/2005/8/layout/chevron1"/>
    <dgm:cxn modelId="{D5CBB3D3-2CF8-4818-AE87-D7EB391895CC}" srcId="{A3AB41AF-A05F-43EA-96BB-0DF7FE450560}" destId="{538F0433-54D0-42BD-98A0-596BB95AD73E}" srcOrd="0" destOrd="0" parTransId="{6F09DC9D-F41A-43D0-BFD1-1D687B1BC40B}" sibTransId="{E4AC7FFE-A845-4143-8E9A-06705F5A6613}"/>
    <dgm:cxn modelId="{1BF89785-8328-4C99-93A6-A9A7C71D8D24}" type="presParOf" srcId="{80608C4D-AC6F-4797-9CE9-D28B0C1D0894}" destId="{471400F7-5268-48C3-9231-D01BEA50D905}" srcOrd="0" destOrd="0" presId="urn:microsoft.com/office/officeart/2005/8/layout/chevron1"/>
    <dgm:cxn modelId="{7F3A5F4F-4DDD-487A-8397-F7A43712C1C7}" type="presParOf" srcId="{80608C4D-AC6F-4797-9CE9-D28B0C1D0894}" destId="{EA4A15E3-1971-4C56-8F8C-A97F05032459}" srcOrd="1" destOrd="0" presId="urn:microsoft.com/office/officeart/2005/8/layout/chevron1"/>
    <dgm:cxn modelId="{FCFB96AA-BADD-4786-AAF3-4D754344F93B}" type="presParOf" srcId="{80608C4D-AC6F-4797-9CE9-D28B0C1D0894}" destId="{114FB7E9-439B-4F00-B393-BD05557CA509}" srcOrd="2" destOrd="0" presId="urn:microsoft.com/office/officeart/2005/8/layout/chevron1"/>
    <dgm:cxn modelId="{ED74754F-DA75-4786-BF4B-667BD2B7D4CC}" type="presParOf" srcId="{80608C4D-AC6F-4797-9CE9-D28B0C1D0894}" destId="{5B17BA8D-50A5-4F08-BBD6-F5B5DDFF284E}" srcOrd="3" destOrd="0" presId="urn:microsoft.com/office/officeart/2005/8/layout/chevron1"/>
    <dgm:cxn modelId="{8311ED06-1CBB-4E6B-8D7A-821FA7D93127}" type="presParOf" srcId="{80608C4D-AC6F-4797-9CE9-D28B0C1D0894}" destId="{00DC4029-51C2-4DCD-A619-554BA0B68451}" srcOrd="4" destOrd="0" presId="urn:microsoft.com/office/officeart/2005/8/layout/chevron1"/>
    <dgm:cxn modelId="{08A215EE-C833-441F-B4E6-03026A0DD691}" type="presParOf" srcId="{80608C4D-AC6F-4797-9CE9-D28B0C1D0894}" destId="{A1FDD9E7-D747-42AA-817F-B6FF870DE96D}" srcOrd="5" destOrd="0" presId="urn:microsoft.com/office/officeart/2005/8/layout/chevron1"/>
    <dgm:cxn modelId="{9A191E00-2B03-421D-89A2-2055DB7EDBCB}" type="presParOf" srcId="{80608C4D-AC6F-4797-9CE9-D28B0C1D0894}" destId="{37288B8F-2044-451A-90CE-B068B986B90B}" srcOrd="6" destOrd="0" presId="urn:microsoft.com/office/officeart/2005/8/layout/chevron1"/>
    <dgm:cxn modelId="{AAB48839-4015-4ECD-9528-4952A2D3BFE4}" type="presParOf" srcId="{80608C4D-AC6F-4797-9CE9-D28B0C1D0894}" destId="{46940187-C24B-49C0-9F43-0A9C8EF45061}" srcOrd="7" destOrd="0" presId="urn:microsoft.com/office/officeart/2005/8/layout/chevron1"/>
    <dgm:cxn modelId="{4DAB3DFB-BA21-4F8C-B2D0-C4D87C68B4ED}" type="presParOf" srcId="{80608C4D-AC6F-4797-9CE9-D28B0C1D0894}" destId="{034651E0-0263-4D68-B539-8ED30D7AA32F}" srcOrd="8" destOrd="0" presId="urn:microsoft.com/office/officeart/2005/8/layout/chevron1"/>
    <dgm:cxn modelId="{CB452E77-89F5-4394-8089-E3278726E252}" type="presParOf" srcId="{80608C4D-AC6F-4797-9CE9-D28B0C1D0894}" destId="{E38DF4B7-4D94-4D82-A283-2737EE61A6F4}" srcOrd="9" destOrd="0" presId="urn:microsoft.com/office/officeart/2005/8/layout/chevron1"/>
    <dgm:cxn modelId="{87A80108-AC92-471D-9763-4C6EBE92FDC7}" type="presParOf" srcId="{80608C4D-AC6F-4797-9CE9-D28B0C1D0894}" destId="{05F0E140-741D-4557-88CE-E6CAADE8338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39300-9726-4B1F-9F53-7E6852F31C1A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AB9A7-BA16-4D88-9CBA-8586E9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27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DBDB5-E246-468C-A488-D9B094467D2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0A016-1BA8-4E3E-9193-8F5745AB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09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3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21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3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91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61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98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5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85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7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4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3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70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7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6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485D-F2A3-4927-BF8B-DFE225DE9772}" type="datetime1">
              <a:rPr lang="en-US" smtClean="0"/>
              <a:t>12/16/2013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7146-B368-4116-9DB6-7F6D493B05D2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017-4003-400C-89DE-9F38000086C9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5F7-55D8-47EB-8098-B5D4062EDEC2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8268-E678-4B77-98B6-3FFDAA4DA019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AC6F-80FA-4FBA-BDBE-0AB62F28C2C4}" type="datetime1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131B-5F06-400B-9116-78EB6464E267}" type="datetime1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2B2-9791-4EDC-B353-838FE3675FD7}" type="datetime1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EB43-0EA9-4716-9C64-A217A75E9187}" type="datetime1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8F6-D4F8-4226-A40C-4AAFEA93F602}" type="datetime1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7152-A831-4264-A3F3-38A1266B6857}" type="datetime1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E5997B-C8AE-4591-B996-84223AC41DA6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1340404" y="6539631"/>
            <a:ext cx="81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C5414C-E0DA-4534-BDEA-D0F1E13ECFFA}" type="slidenum">
              <a:rPr lang="en-US" sz="1200" smtClean="0"/>
              <a:t>‹#›</a:t>
            </a:fld>
            <a:r>
              <a:rPr lang="en-US" sz="1200" dirty="0" smtClean="0"/>
              <a:t> of 24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geo.com/Papers/Reservoir%20Eng%20for%20Geos%203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ources.arcgis2com/en/help/main/10.1/" TargetMode="External"/><Relationship Id="rId5" Type="http://schemas.openxmlformats.org/officeDocument/2006/relationships/hyperlink" Target="http://www.petrocenter.com/reservoir/re01.htm" TargetMode="External"/><Relationship Id="rId4" Type="http://schemas.openxmlformats.org/officeDocument/2006/relationships/hyperlink" Target="http://petroleumsupport.com/volume-reservoir-and-gas-reserve-calculator-spreadshee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1727200"/>
            <a:ext cx="10680700" cy="17907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GIS </a:t>
            </a:r>
            <a:r>
              <a:rPr lang="en-US" sz="4800" b="1" dirty="0"/>
              <a:t>f</a:t>
            </a:r>
            <a:r>
              <a:rPr lang="en-US" sz="4800" b="1" dirty="0" smtClean="0"/>
              <a:t>or Reservoir Management:</a:t>
            </a:r>
            <a:br>
              <a:rPr lang="en-US" sz="4800" b="1" dirty="0" smtClean="0"/>
            </a:br>
            <a:r>
              <a:rPr lang="en-US" sz="4800" b="1" i="1" dirty="0" smtClean="0"/>
              <a:t>Estimating Original Gas In Place</a:t>
            </a:r>
            <a:endParaRPr lang="en-US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6900" y="4757738"/>
            <a:ext cx="4737100" cy="1071562"/>
          </a:xfrm>
        </p:spPr>
        <p:txBody>
          <a:bodyPr>
            <a:normAutofit/>
          </a:bodyPr>
          <a:lstStyle/>
          <a:p>
            <a:r>
              <a:rPr lang="en-US" dirty="0" smtClean="0"/>
              <a:t>Jeffrey Vu, M.GIS Candidate</a:t>
            </a:r>
          </a:p>
          <a:p>
            <a:r>
              <a:rPr lang="en-US" dirty="0" smtClean="0"/>
              <a:t>Dr. </a:t>
            </a:r>
            <a:r>
              <a:rPr lang="en-US" dirty="0"/>
              <a:t>Patrick Kennelly, </a:t>
            </a:r>
            <a:r>
              <a:rPr lang="en-US" dirty="0" smtClean="0"/>
              <a:t>Advisor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775" y="6253163"/>
            <a:ext cx="1419225" cy="5000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GEOG 596A</a:t>
            </a:r>
            <a:b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Winter 2013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" y="227012"/>
            <a:ext cx="23717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2182760"/>
            <a:ext cx="10972800" cy="3943403"/>
          </a:xfrm>
        </p:spPr>
        <p:txBody>
          <a:bodyPr/>
          <a:lstStyle/>
          <a:p>
            <a:pPr lvl="0"/>
            <a:r>
              <a:rPr lang="en-US" dirty="0" smtClean="0"/>
              <a:t>Exported grids from Petra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Net pay grid is required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All input grids must have the same coordinate systems and cell sizes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User’s parameters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7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773621"/>
            <a:ext cx="10972800" cy="22125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management: User-defined folder structure</a:t>
            </a:r>
          </a:p>
          <a:p>
            <a:pPr lvl="0"/>
            <a:r>
              <a:rPr lang="en-US" dirty="0" smtClean="0"/>
              <a:t>User-drawn polygon to increase flexibility in selecting areas of interest</a:t>
            </a:r>
          </a:p>
          <a:p>
            <a:r>
              <a:rPr lang="en-US" dirty="0"/>
              <a:t>Reusable workflow to run different </a:t>
            </a:r>
            <a:r>
              <a:rPr lang="en-US" dirty="0" smtClean="0"/>
              <a:t>scenarios</a:t>
            </a:r>
          </a:p>
          <a:p>
            <a:pPr lvl="0"/>
            <a:r>
              <a:rPr lang="en-US" dirty="0" smtClean="0"/>
              <a:t>Python codes to check inputs (grid or constant value)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" name="Flowchart: Decision 1"/>
          <p:cNvSpPr/>
          <p:nvPr/>
        </p:nvSpPr>
        <p:spPr>
          <a:xfrm>
            <a:off x="4372336" y="3752193"/>
            <a:ext cx="2380593" cy="10089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a grid?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6752929" y="4256690"/>
            <a:ext cx="124547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5562633" y="4761187"/>
            <a:ext cx="7882" cy="7094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7067" y="3909849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28697" y="492334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029935" y="3704897"/>
            <a:ext cx="1749973" cy="10405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13921" y="5502166"/>
            <a:ext cx="2080201" cy="104052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29481" y="3767959"/>
            <a:ext cx="1213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Copy to project’s folder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2750" y="5544207"/>
            <a:ext cx="210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 a grid based on user-drawn polygon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3360" y="3629891"/>
            <a:ext cx="1468582" cy="1115530"/>
          </a:xfrm>
          <a:prstGeom prst="rect">
            <a:avLst/>
          </a:prstGeom>
          <a:noFill/>
          <a:ln w="19050" cmpd="tri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5441" y="3306280"/>
            <a:ext cx="187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User-drawn polygon</a:t>
            </a:r>
            <a:endParaRPr lang="en-US" sz="1400" b="1" dirty="0"/>
          </a:p>
        </p:txBody>
      </p:sp>
      <p:cxnSp>
        <p:nvCxnSpPr>
          <p:cNvPr id="6" name="Curved Connector 5"/>
          <p:cNvCxnSpPr>
            <a:stCxn id="3" idx="2"/>
            <a:endCxn id="15" idx="1"/>
          </p:cNvCxnSpPr>
          <p:nvPr/>
        </p:nvCxnSpPr>
        <p:spPr>
          <a:xfrm rot="16200000" flipH="1">
            <a:off x="2927283" y="4235789"/>
            <a:ext cx="1277007" cy="2296270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9462"/>
              </p:ext>
            </p:extLst>
          </p:nvPr>
        </p:nvGraphicFramePr>
        <p:xfrm>
          <a:off x="8339158" y="5487229"/>
          <a:ext cx="953732" cy="88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8334556" y="5491348"/>
            <a:ext cx="1429953" cy="1115530"/>
          </a:xfrm>
          <a:prstGeom prst="rect">
            <a:avLst/>
          </a:prstGeom>
          <a:noFill/>
          <a:ln w="47625" cmpd="tri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20125"/>
              </p:ext>
            </p:extLst>
          </p:nvPr>
        </p:nvGraphicFramePr>
        <p:xfrm>
          <a:off x="9297097" y="5487229"/>
          <a:ext cx="476866" cy="88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56066"/>
              </p:ext>
            </p:extLst>
          </p:nvPr>
        </p:nvGraphicFramePr>
        <p:xfrm>
          <a:off x="8338481" y="6379028"/>
          <a:ext cx="953732" cy="221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33945"/>
              </p:ext>
            </p:extLst>
          </p:nvPr>
        </p:nvGraphicFramePr>
        <p:xfrm>
          <a:off x="9296424" y="6379029"/>
          <a:ext cx="476866" cy="221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endCxn id="20" idx="1"/>
          </p:cNvCxnSpPr>
          <p:nvPr/>
        </p:nvCxnSpPr>
        <p:spPr>
          <a:xfrm flipV="1">
            <a:off x="6818243" y="6049113"/>
            <a:ext cx="1516313" cy="37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80554" y="5707118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User’s input = 2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9056914" y="4746171"/>
            <a:ext cx="34" cy="7334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(Spatial Analyst)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06" y="1884801"/>
            <a:ext cx="3067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7310" y="2081048"/>
            <a:ext cx="454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Performs a conditional if/else evaluation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each of the input cells of an input raster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39" y="2925489"/>
            <a:ext cx="37909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9871" y="5439782"/>
            <a:ext cx="379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raster cell to </a:t>
            </a:r>
            <a:r>
              <a:rPr lang="en-US" b="1" dirty="0" smtClean="0"/>
              <a:t>0</a:t>
            </a:r>
            <a:r>
              <a:rPr lang="en-US" dirty="0" smtClean="0"/>
              <a:t> when </a:t>
            </a:r>
            <a:r>
              <a:rPr lang="en-US" b="1" dirty="0" smtClean="0"/>
              <a:t>VALUE &lt; 0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94997"/>
              </p:ext>
            </p:extLst>
          </p:nvPr>
        </p:nvGraphicFramePr>
        <p:xfrm>
          <a:off x="840642" y="3634199"/>
          <a:ext cx="1504816" cy="139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204"/>
                <a:gridCol w="376204"/>
                <a:gridCol w="376204"/>
                <a:gridCol w="376204"/>
              </a:tblGrid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-5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</a:p>
                    <a:p>
                      <a:pPr algn="ctr"/>
                      <a:r>
                        <a:rPr lang="en-US" sz="800" b="1" dirty="0" smtClean="0"/>
                        <a:t>26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50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34 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19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-10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3"/>
                    </a:solidFill>
                  </a:tcPr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48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64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12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-15 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-47 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49208"/>
              </p:ext>
            </p:extLst>
          </p:nvPr>
        </p:nvGraphicFramePr>
        <p:xfrm>
          <a:off x="3382280" y="3619452"/>
          <a:ext cx="1504816" cy="139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204"/>
                <a:gridCol w="376204"/>
                <a:gridCol w="376204"/>
                <a:gridCol w="376204"/>
              </a:tblGrid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0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</a:p>
                    <a:p>
                      <a:pPr algn="ctr"/>
                      <a:r>
                        <a:rPr lang="en-US" sz="800" b="1" dirty="0" smtClean="0"/>
                        <a:t>26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50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34 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19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0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48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64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12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0 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0 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2374479" y="4335991"/>
            <a:ext cx="978309" cy="49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Reclassify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03076" y="1891862"/>
            <a:ext cx="482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Reclassifies </a:t>
            </a:r>
            <a:r>
              <a:rPr lang="en-US" dirty="0" smtClean="0"/>
              <a:t>or changes </a:t>
            </a:r>
            <a:r>
              <a:rPr lang="en-US" dirty="0"/>
              <a:t>the values in a raster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9728" y="6374368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raster cells to </a:t>
            </a:r>
            <a:r>
              <a:rPr lang="en-US" b="1" dirty="0" smtClean="0"/>
              <a:t>NoData</a:t>
            </a:r>
            <a:r>
              <a:rPr lang="en-US" dirty="0" smtClean="0"/>
              <a:t> or </a:t>
            </a:r>
            <a:r>
              <a:rPr lang="en-US" b="1" dirty="0" smtClean="0"/>
              <a:t>1</a:t>
            </a:r>
            <a:endParaRPr lang="en-US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6" y="1703333"/>
            <a:ext cx="32480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156624"/>
            <a:ext cx="3757613" cy="366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05037"/>
              </p:ext>
            </p:extLst>
          </p:nvPr>
        </p:nvGraphicFramePr>
        <p:xfrm>
          <a:off x="6755667" y="3677061"/>
          <a:ext cx="1504816" cy="139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204"/>
                <a:gridCol w="376204"/>
                <a:gridCol w="376204"/>
                <a:gridCol w="376204"/>
              </a:tblGrid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11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</a:p>
                    <a:p>
                      <a:pPr algn="ctr"/>
                      <a:r>
                        <a:rPr lang="en-US" sz="800" b="1" dirty="0" smtClean="0"/>
                        <a:t>26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50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34 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19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48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64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22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-15 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0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55628"/>
              </p:ext>
            </p:extLst>
          </p:nvPr>
        </p:nvGraphicFramePr>
        <p:xfrm>
          <a:off x="9297305" y="3662314"/>
          <a:ext cx="1504816" cy="139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204"/>
                <a:gridCol w="376204"/>
                <a:gridCol w="376204"/>
                <a:gridCol w="376204"/>
              </a:tblGrid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endParaRPr lang="en-US" sz="600" b="1" dirty="0"/>
                    </a:p>
                  </a:txBody>
                  <a:tcPr marL="85475" marR="85475" marT="42737" marB="42737">
                    <a:solidFill>
                      <a:srgbClr val="FF0000"/>
                    </a:solidFill>
                  </a:tcPr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8289504" y="4378853"/>
            <a:ext cx="978309" cy="49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258300" y="5472113"/>
            <a:ext cx="271463" cy="242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589703" y="54266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 &amp; Fishnet Polygons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2000" y="1752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Convert all raster datasets to polygon features and intersect with each other</a:t>
            </a:r>
          </a:p>
          <a:p>
            <a:r>
              <a:rPr lang="en-US" dirty="0" smtClean="0"/>
              <a:t>Create 40 acre fishnet polygons in Python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8" y="4102174"/>
            <a:ext cx="5092801" cy="12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18" y="3054021"/>
            <a:ext cx="3383185" cy="368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719051" y="3451122"/>
            <a:ext cx="865239" cy="24580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88564" y="4252144"/>
            <a:ext cx="1799303" cy="2035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324306" y="3224638"/>
            <a:ext cx="1199521" cy="2168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596705" y="3839154"/>
            <a:ext cx="1828814" cy="145521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86873" y="5923593"/>
            <a:ext cx="1356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Water saturation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522965" y="3844071"/>
            <a:ext cx="745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Porosity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22615" y="3269896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Net pay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0314473" y="4242312"/>
            <a:ext cx="973394" cy="93406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39592" y="2790284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Intersected fishnet polygons</a:t>
            </a:r>
            <a:endParaRPr lang="en-US" sz="14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61857"/>
              </p:ext>
            </p:extLst>
          </p:nvPr>
        </p:nvGraphicFramePr>
        <p:xfrm>
          <a:off x="10332729" y="4253984"/>
          <a:ext cx="949352" cy="883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38"/>
                <a:gridCol w="237338"/>
                <a:gridCol w="237338"/>
                <a:gridCol w="237338"/>
              </a:tblGrid>
              <a:tr h="220794">
                <a:tc>
                  <a:txBody>
                    <a:bodyPr/>
                    <a:lstStyle/>
                    <a:p>
                      <a:pPr algn="ctr"/>
                      <a:r>
                        <a:rPr lang="en-US" sz="500" b="1" dirty="0" smtClean="0"/>
                        <a:t/>
                      </a:r>
                      <a:br>
                        <a:rPr lang="en-US" sz="500" b="1" dirty="0" smtClean="0"/>
                      </a:br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</a:tr>
              <a:tr h="220794"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" b="1" dirty="0">
                        <a:solidFill>
                          <a:schemeClr val="bg1"/>
                        </a:solidFill>
                      </a:endParaRPr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</a:tr>
              <a:tr h="220794"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 smtClean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</a:tr>
              <a:tr h="220794"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/>
                    </a:p>
                  </a:txBody>
                  <a:tcPr marL="53924" marR="53924" marT="26962" marB="2696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14319"/>
              </p:ext>
            </p:extLst>
          </p:nvPr>
        </p:nvGraphicFramePr>
        <p:xfrm>
          <a:off x="1398492" y="5721733"/>
          <a:ext cx="1084576" cy="985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144"/>
                <a:gridCol w="271144"/>
                <a:gridCol w="271144"/>
                <a:gridCol w="271144"/>
              </a:tblGrid>
              <a:tr h="2464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605" marR="61605" marT="30802" marB="30802"/>
                </a:tc>
              </a:tr>
              <a:tr h="2464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605" marR="61605" marT="30802" marB="30802"/>
                </a:tc>
              </a:tr>
              <a:tr h="2464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605" marR="61605" marT="30802" marB="30802"/>
                </a:tc>
              </a:tr>
              <a:tr h="2464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605" marR="61605" marT="30802" marB="3080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605" marR="61605" marT="30802" marB="3080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H="1">
            <a:off x="2503472" y="6564947"/>
            <a:ext cx="567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94523" y="6314088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1320 sq.ft. x 1320 sq.ft.</a:t>
            </a:r>
            <a:br>
              <a:rPr lang="en-US" sz="1600" dirty="0" smtClean="0"/>
            </a:br>
            <a:r>
              <a:rPr lang="en-US" sz="1600" dirty="0" smtClean="0"/>
              <a:t>             = 40 acres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05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Zonal Statistics as Table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2000" y="1752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 </a:t>
            </a:r>
            <a:r>
              <a:rPr lang="en-US" dirty="0"/>
              <a:t>additional </a:t>
            </a:r>
            <a:r>
              <a:rPr lang="en-US" dirty="0" smtClean="0"/>
              <a:t>fields in the fishnet polygons feature class</a:t>
            </a:r>
            <a:endParaRPr lang="en-US" dirty="0"/>
          </a:p>
          <a:p>
            <a:r>
              <a:rPr lang="en-US" dirty="0" smtClean="0"/>
              <a:t>Run “Zonal Statistics </a:t>
            </a:r>
            <a:r>
              <a:rPr lang="en-US" dirty="0"/>
              <a:t>as </a:t>
            </a:r>
            <a:r>
              <a:rPr lang="en-US" dirty="0" smtClean="0"/>
              <a:t>Table</a:t>
            </a:r>
            <a:r>
              <a:rPr lang="en-US" dirty="0"/>
              <a:t>” tool for all </a:t>
            </a:r>
            <a:r>
              <a:rPr lang="en-US" dirty="0" smtClean="0"/>
              <a:t>input grids</a:t>
            </a:r>
            <a:endParaRPr lang="en-US" dirty="0"/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25" y="2713785"/>
            <a:ext cx="4012140" cy="245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48406"/>
              </p:ext>
            </p:extLst>
          </p:nvPr>
        </p:nvGraphicFramePr>
        <p:xfrm>
          <a:off x="3164679" y="5423450"/>
          <a:ext cx="953732" cy="88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2805114"/>
            <a:ext cx="4171950" cy="35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urved Connector 2"/>
          <p:cNvCxnSpPr/>
          <p:nvPr/>
        </p:nvCxnSpPr>
        <p:spPr>
          <a:xfrm rot="10800000">
            <a:off x="1185864" y="5507328"/>
            <a:ext cx="2085977" cy="50771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4000500" y="4443413"/>
            <a:ext cx="1557338" cy="11430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4000500" y="5772150"/>
            <a:ext cx="1600200" cy="48577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1143001" y="6215063"/>
            <a:ext cx="2085975" cy="44291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1" y="4126006"/>
            <a:ext cx="7048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43" y="3838848"/>
            <a:ext cx="7143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7964710" y="5481628"/>
            <a:ext cx="865239" cy="24580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Tables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2000" y="1752602"/>
            <a:ext cx="10972800" cy="1076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Join </a:t>
            </a:r>
            <a:r>
              <a:rPr lang="en-US" dirty="0" smtClean="0"/>
              <a:t>“Zonal Statistic” tables to fishnet polygons table</a:t>
            </a:r>
          </a:p>
          <a:p>
            <a:r>
              <a:rPr lang="en-US" dirty="0" smtClean="0"/>
              <a:t>Remove join before joining another table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49" y="3252786"/>
            <a:ext cx="3724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1" y="3705226"/>
            <a:ext cx="3724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Fields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2000" y="1752601"/>
            <a:ext cx="5295900" cy="249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Calculate </a:t>
            </a:r>
            <a:r>
              <a:rPr lang="en-US" dirty="0"/>
              <a:t>fields, including OGIP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28876"/>
            <a:ext cx="37528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60929" y="6298168"/>
            <a:ext cx="175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OGIP Polygons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40" y="2395818"/>
            <a:ext cx="3767136" cy="377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OGIP Raster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76287" y="1966914"/>
            <a:ext cx="10972800" cy="171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 OGIP centroids</a:t>
            </a:r>
          </a:p>
          <a:p>
            <a:r>
              <a:rPr lang="en-US" dirty="0" smtClean="0"/>
              <a:t>Generate OGIP raster grid</a:t>
            </a:r>
            <a:endParaRPr lang="en-US" dirty="0"/>
          </a:p>
          <a:p>
            <a:r>
              <a:rPr lang="en-US" dirty="0"/>
              <a:t>Create OGIP contours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0" y="3786188"/>
            <a:ext cx="10277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Results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0104" y="2084131"/>
            <a:ext cx="10972800" cy="4287839"/>
          </a:xfrm>
        </p:spPr>
        <p:txBody>
          <a:bodyPr/>
          <a:lstStyle/>
          <a:p>
            <a:pPr lvl="0"/>
            <a:r>
              <a:rPr lang="en-US" dirty="0" smtClean="0"/>
              <a:t>Table with calculated of OGIP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OGIP grid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OGIP contour map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418" y="2231922"/>
            <a:ext cx="3506212" cy="348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166128" y="4281166"/>
            <a:ext cx="614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34461" y="4146437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b</a:t>
            </a:r>
            <a:r>
              <a:rPr lang="en-US" sz="1400" dirty="0" err="1" smtClean="0"/>
              <a:t>cf</a:t>
            </a:r>
            <a:endParaRPr lang="en-US" sz="1400" dirty="0" smtClean="0"/>
          </a:p>
          <a:p>
            <a:pPr algn="ctr"/>
            <a:r>
              <a:rPr lang="en-US" sz="1400" dirty="0" smtClean="0"/>
              <a:t>(billion cubic feet)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81" y="4162425"/>
            <a:ext cx="2800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8175" y="1962151"/>
            <a:ext cx="10972800" cy="465296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Background</a:t>
            </a:r>
          </a:p>
          <a:p>
            <a:pPr lvl="0"/>
            <a:r>
              <a:rPr lang="en-US" dirty="0" smtClean="0"/>
              <a:t>Introduction</a:t>
            </a:r>
          </a:p>
          <a:p>
            <a:pPr lvl="0"/>
            <a:r>
              <a:rPr lang="en-US" dirty="0" smtClean="0"/>
              <a:t>Objectives</a:t>
            </a:r>
          </a:p>
          <a:p>
            <a:pPr lvl="0"/>
            <a:r>
              <a:rPr lang="en-US" dirty="0" smtClean="0"/>
              <a:t>Data</a:t>
            </a:r>
          </a:p>
          <a:p>
            <a:pPr lvl="0"/>
            <a:r>
              <a:rPr lang="en-US" dirty="0" smtClean="0"/>
              <a:t>Methods</a:t>
            </a:r>
          </a:p>
          <a:p>
            <a:pPr lvl="0"/>
            <a:r>
              <a:rPr lang="en-US" dirty="0" smtClean="0"/>
              <a:t>Anticipated Results</a:t>
            </a:r>
          </a:p>
          <a:p>
            <a:pPr lvl="0"/>
            <a:r>
              <a:rPr lang="en-US" dirty="0" smtClean="0"/>
              <a:t>Timeline</a:t>
            </a:r>
          </a:p>
          <a:p>
            <a:pPr lvl="0"/>
            <a:r>
              <a:rPr lang="en-US" dirty="0" smtClean="0"/>
              <a:t>Future Development</a:t>
            </a:r>
          </a:p>
          <a:p>
            <a:pPr lvl="0"/>
            <a:r>
              <a:rPr lang="en-US" dirty="0" smtClean="0"/>
              <a:t>References</a:t>
            </a:r>
          </a:p>
          <a:p>
            <a:pPr lvl="0"/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7158187"/>
              </p:ext>
            </p:extLst>
          </p:nvPr>
        </p:nvGraphicFramePr>
        <p:xfrm>
          <a:off x="193366" y="1612490"/>
          <a:ext cx="11867015" cy="41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645" y="444672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7924" y="4441675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69176" y="442008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02296" y="304070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4604" y="2296754"/>
            <a:ext cx="10972800" cy="3289660"/>
          </a:xfrm>
        </p:spPr>
        <p:txBody>
          <a:bodyPr/>
          <a:lstStyle/>
          <a:p>
            <a:pPr lvl="0"/>
            <a:r>
              <a:rPr lang="en-US" dirty="0" smtClean="0"/>
              <a:t>Calculate remaining gas in place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Calculate net revenue interest by leases automatically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7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1025" y="1985964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Reservoir Engineering for Geologists</a:t>
            </a:r>
            <a:r>
              <a:rPr lang="en-US" dirty="0">
                <a:hlinkClick r:id="rId3"/>
              </a:rPr>
              <a:t/>
            </a:r>
            <a:br>
              <a:rPr lang="en-US" dirty="0">
                <a:hlinkClick r:id="rId3"/>
              </a:rPr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discoverygeo.com/Papers/Reservoir%20Eng%20for%20Geos%203.pdf</a:t>
            </a:r>
            <a:endParaRPr lang="en-US" dirty="0" smtClean="0"/>
          </a:p>
          <a:p>
            <a:r>
              <a:rPr lang="en-US" dirty="0"/>
              <a:t>Cranmer, John </a:t>
            </a:r>
            <a:r>
              <a:rPr lang="en-US" dirty="0" smtClean="0"/>
              <a:t>L.: </a:t>
            </a:r>
            <a:r>
              <a:rPr lang="en-US" dirty="0"/>
              <a:t>“</a:t>
            </a:r>
            <a:r>
              <a:rPr lang="en-US" b="1" i="1" dirty="0"/>
              <a:t>BASIC Reservoir Engineering Manual</a:t>
            </a:r>
            <a:r>
              <a:rPr lang="en-US" dirty="0"/>
              <a:t>”, </a:t>
            </a:r>
            <a:r>
              <a:rPr lang="en-US" dirty="0" err="1"/>
              <a:t>PennWell</a:t>
            </a:r>
            <a:r>
              <a:rPr lang="en-US" dirty="0"/>
              <a:t> (1982) </a:t>
            </a:r>
            <a:r>
              <a:rPr lang="en-US" dirty="0" smtClean="0"/>
              <a:t>24-25.</a:t>
            </a:r>
          </a:p>
          <a:p>
            <a:r>
              <a:rPr lang="en-US" b="1" i="1" dirty="0"/>
              <a:t>Volume Reservoir and Gas Reserve Calculator Spreadsheet</a:t>
            </a:r>
            <a:r>
              <a:rPr lang="en-US" dirty="0" smtClean="0">
                <a:hlinkClick r:id="rId4"/>
              </a:rPr>
              <a:t/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petroleumsupport.com/volume-reservoir-and-gas-reserve-calculator-spreadsheet</a:t>
            </a:r>
            <a:endParaRPr lang="en-US" dirty="0" smtClean="0"/>
          </a:p>
          <a:p>
            <a:r>
              <a:rPr lang="en-US" b="1" i="1" dirty="0" smtClean="0"/>
              <a:t>Basic </a:t>
            </a:r>
            <a:r>
              <a:rPr lang="en-US" b="1" i="1" dirty="0"/>
              <a:t>Geology and Volumetric Analyses</a:t>
            </a:r>
            <a:r>
              <a:rPr lang="en-US" dirty="0" smtClean="0">
                <a:hlinkClick r:id="rId5"/>
              </a:rPr>
              <a:t/>
            </a:r>
            <a:br>
              <a:rPr lang="en-US" dirty="0" smtClean="0">
                <a:hlinkClick r:id="rId5"/>
              </a:rPr>
            </a:b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www.petrocenter.com/reservoir/re01.htm</a:t>
            </a:r>
            <a:endParaRPr lang="en-US" dirty="0"/>
          </a:p>
          <a:p>
            <a:r>
              <a:rPr lang="en-US" b="1" i="1" dirty="0" smtClean="0"/>
              <a:t>ArcGIS 10.1 Help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resources.arcgis.com/en/help/main/10.1</a:t>
            </a:r>
            <a:r>
              <a:rPr lang="en-US" dirty="0">
                <a:hlinkClick r:id="rId6"/>
              </a:rPr>
              <a:t>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5171" y="2446807"/>
            <a:ext cx="10972800" cy="3224650"/>
          </a:xfrm>
        </p:spPr>
        <p:txBody>
          <a:bodyPr/>
          <a:lstStyle/>
          <a:p>
            <a:r>
              <a:rPr lang="en-US" dirty="0" smtClean="0"/>
              <a:t>Dr. Patrick Kennelly - Professor of Geography, Penn State University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Penn State Online Geospatial Program Instructors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David Bumbaugh – Reservoir Engineer, BP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Jacob Maggard – Geospatial Capabilities Team Lead,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762125"/>
            <a:ext cx="10972800" cy="49210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What is reservoir </a:t>
            </a:r>
            <a:r>
              <a:rPr lang="en-US" dirty="0"/>
              <a:t>m</a:t>
            </a:r>
            <a:r>
              <a:rPr lang="en-US" dirty="0" smtClean="0"/>
              <a:t>anagement?</a:t>
            </a:r>
            <a:br>
              <a:rPr lang="en-US" dirty="0" smtClean="0"/>
            </a:br>
            <a:r>
              <a:rPr lang="en-US" dirty="0" smtClean="0"/>
              <a:t>Use of earth sciences and petroleum engineering to forecast and manage the recovery of oil and natural </a:t>
            </a:r>
            <a:r>
              <a:rPr lang="en-US" dirty="0"/>
              <a:t>gas (hydrocarbons) </a:t>
            </a:r>
            <a:r>
              <a:rPr lang="en-US" dirty="0" smtClean="0"/>
              <a:t>in place from a field or a prospect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/>
              <a:t>Reservoir m</a:t>
            </a:r>
            <a:r>
              <a:rPr lang="en-US" dirty="0" smtClean="0"/>
              <a:t>anagement </a:t>
            </a:r>
            <a:r>
              <a:rPr lang="en-US" dirty="0"/>
              <a:t>plays an important role in the oil and gas </a:t>
            </a:r>
            <a:r>
              <a:rPr lang="en-US" dirty="0" smtClean="0"/>
              <a:t>industry by evaluating the greatest economic recovery from a reservoir.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/>
              <a:t>- Increase oil and gas </a:t>
            </a:r>
            <a:r>
              <a:rPr lang="en-US" dirty="0" smtClean="0"/>
              <a:t>production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- Decrease risk</a:t>
            </a:r>
            <a:br>
              <a:rPr lang="en-US" dirty="0"/>
            </a:br>
            <a:r>
              <a:rPr lang="en-US" dirty="0"/>
              <a:t>	- Maximize recovery and minimize costs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Reservoir Engineers typically don’t use GIS. They normally use Microsoft Excel for all sorts of modeling, including analysis.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38325"/>
            <a:ext cx="10972800" cy="4505325"/>
          </a:xfrm>
        </p:spPr>
        <p:txBody>
          <a:bodyPr/>
          <a:lstStyle/>
          <a:p>
            <a:pPr lvl="0"/>
            <a:r>
              <a:rPr lang="en-US" dirty="0"/>
              <a:t>Volumetric estimation is the common technique of the </a:t>
            </a:r>
            <a:r>
              <a:rPr lang="en-US" dirty="0" smtClean="0"/>
              <a:t>geologists to </a:t>
            </a:r>
            <a:r>
              <a:rPr lang="en-US" dirty="0"/>
              <a:t>calculate hydrocarbons in place based on geologic mapping </a:t>
            </a:r>
            <a:r>
              <a:rPr lang="en-US" dirty="0" smtClean="0"/>
              <a:t>and reservoir engineering data.</a:t>
            </a:r>
          </a:p>
          <a:p>
            <a:pPr marL="0" lv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00450"/>
            <a:ext cx="4276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057525"/>
            <a:ext cx="2519362" cy="34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8775" y="6515100"/>
            <a:ext cx="4224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http://discoverygeo2com/Papers/Reservoir%20Eng%20for%20Geos%2032pdf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4497" y="3336727"/>
            <a:ext cx="1547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MMCF: Million Cubic Feet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0335455" y="3095071"/>
            <a:ext cx="16097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OGIP: Original Gas In Place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824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current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847724"/>
          </a:xfrm>
        </p:spPr>
        <p:txBody>
          <a:bodyPr/>
          <a:lstStyle/>
          <a:p>
            <a:r>
              <a:rPr lang="en-US" dirty="0" smtClean="0"/>
              <a:t>Determine reservoir gas in place using BASIC programming language</a:t>
            </a:r>
            <a:br>
              <a:rPr lang="en-US" dirty="0" smtClean="0"/>
            </a:br>
            <a:r>
              <a:rPr lang="en-US" dirty="0" smtClean="0"/>
              <a:t>BASIC (standing for </a:t>
            </a:r>
            <a:r>
              <a:rPr lang="en-US" b="1" dirty="0" smtClean="0"/>
              <a:t>B</a:t>
            </a:r>
            <a:r>
              <a:rPr lang="en-US" dirty="0" smtClean="0"/>
              <a:t>eginner's </a:t>
            </a:r>
            <a:r>
              <a:rPr lang="en-US" b="1" dirty="0" smtClean="0"/>
              <a:t>A</a:t>
            </a:r>
            <a:r>
              <a:rPr lang="en-US" dirty="0" smtClean="0"/>
              <a:t>ll Purpose </a:t>
            </a:r>
            <a:r>
              <a:rPr lang="en-US" b="1" dirty="0" smtClean="0"/>
              <a:t>S</a:t>
            </a:r>
            <a:r>
              <a:rPr lang="en-US" dirty="0" smtClean="0"/>
              <a:t>ymbolic </a:t>
            </a:r>
            <a:r>
              <a:rPr lang="en-US" b="1" dirty="0" smtClean="0"/>
              <a:t>I</a:t>
            </a:r>
            <a:r>
              <a:rPr lang="en-US" dirty="0" smtClean="0"/>
              <a:t>nstruction </a:t>
            </a:r>
            <a:r>
              <a:rPr lang="en-US" b="1" dirty="0" smtClean="0"/>
              <a:t>C</a:t>
            </a:r>
            <a:r>
              <a:rPr lang="en-US" dirty="0" smtClean="0"/>
              <a:t>ode)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447925"/>
            <a:ext cx="2743199" cy="418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443164"/>
            <a:ext cx="3667125" cy="41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5562600" y="4438650"/>
            <a:ext cx="1104900" cy="2667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490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Cranmer, John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L.: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“BASIC Reservoir Engineering Manual”,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PennWell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(1982)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24-25.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current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28" y="1600201"/>
            <a:ext cx="6161585" cy="5424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Calculate original gas in place using Excel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4928" y="2041885"/>
            <a:ext cx="5981155" cy="4575224"/>
            <a:chOff x="195264" y="2081214"/>
            <a:chExt cx="5517278" cy="45752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4" y="2081214"/>
              <a:ext cx="5517278" cy="292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06" y="3678493"/>
              <a:ext cx="3055948" cy="2977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00049" y="6600051"/>
            <a:ext cx="48768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http://petroleumsupport.com/volume-reservoir-and-gas-reserve-calculator-spreadsheet/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74412" y="2389238"/>
            <a:ext cx="5181600" cy="412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Calculate gas in place using Petra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91" y="2841478"/>
            <a:ext cx="5312093" cy="350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56422" y="2241755"/>
            <a:ext cx="5643716" cy="4208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709" y="1535060"/>
            <a:ext cx="6167204" cy="5311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workflow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534686"/>
              </p:ext>
            </p:extLst>
          </p:nvPr>
        </p:nvGraphicFramePr>
        <p:xfrm>
          <a:off x="828675" y="1933575"/>
          <a:ext cx="10410825" cy="429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" y="1497723"/>
            <a:ext cx="1655379" cy="15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65512"/>
              </p:ext>
            </p:extLst>
          </p:nvPr>
        </p:nvGraphicFramePr>
        <p:xfrm>
          <a:off x="6131034" y="5244369"/>
          <a:ext cx="160983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459"/>
                <a:gridCol w="402459"/>
                <a:gridCol w="402459"/>
                <a:gridCol w="402459"/>
              </a:tblGrid>
              <a:tr h="328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7788166" y="6511159"/>
            <a:ext cx="567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92662" y="6085489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1320 sq.ft. x 1320 sq.ft.</a:t>
            </a:r>
            <a:br>
              <a:rPr lang="en-US" dirty="0" smtClean="0"/>
            </a:br>
            <a:r>
              <a:rPr lang="en-US" dirty="0" smtClean="0"/>
              <a:t>             = 40 acres </a:t>
            </a:r>
            <a:endParaRPr lang="en-US" dirty="0"/>
          </a:p>
        </p:txBody>
      </p:sp>
      <p:sp>
        <p:nvSpPr>
          <p:cNvPr id="20" name="Left Bracket 19"/>
          <p:cNvSpPr/>
          <p:nvPr/>
        </p:nvSpPr>
        <p:spPr>
          <a:xfrm>
            <a:off x="5896303" y="5249918"/>
            <a:ext cx="141890" cy="143466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42441" y="6348248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PLSS section (640 acres)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 smtClean="0"/>
              <a:t>workflow </a:t>
            </a:r>
            <a:r>
              <a:rPr lang="en-US" dirty="0"/>
              <a:t>using out-of-the-box tools in </a:t>
            </a:r>
            <a:r>
              <a:rPr lang="en-US" dirty="0" smtClean="0"/>
              <a:t>ArcToolbox as a screening workflow to estimate the Original Gas In Place (OGIP) for the Reservoir Engineers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/>
              <a:t>Streamline the workflow to avoid human error in importing and exporting 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Allow user-drawn polygon as input to increase flexible analysis of fields or prospects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Use folder structure to manage data inputs and results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Run different scenarios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Estimate the OGIP under different uncertainties and assumptions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84504" y="3372464"/>
            <a:ext cx="1799303" cy="2035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26847"/>
              </p:ext>
            </p:extLst>
          </p:nvPr>
        </p:nvGraphicFramePr>
        <p:xfrm>
          <a:off x="5475490" y="3412974"/>
          <a:ext cx="953732" cy="88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15665" y="1966416"/>
            <a:ext cx="2251587" cy="3578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workflow (using ArcGIS)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0246" y="2344958"/>
            <a:ext cx="1199521" cy="2168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645" y="2959474"/>
            <a:ext cx="1828814" cy="145521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813" y="5043913"/>
            <a:ext cx="1356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Water saturation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18905" y="2964391"/>
            <a:ext cx="745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Porosity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18555" y="2349875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Net pay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402" y="1853346"/>
            <a:ext cx="1973554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Grids exported from Petra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13304" y="3873874"/>
            <a:ext cx="1209354" cy="9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03342" y="3603485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Intersected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449077" y="3854210"/>
            <a:ext cx="978309" cy="49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35382" y="3529744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40-ac fishnet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468553" y="3834581"/>
            <a:ext cx="1140554" cy="9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55912" y="3514999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Average values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117889" y="4571322"/>
            <a:ext cx="1694695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1320 sq.ft. x 1320 sq.ft.</a:t>
            </a:r>
            <a:br>
              <a:rPr lang="en-US" sz="1200" dirty="0" smtClean="0"/>
            </a:br>
            <a:r>
              <a:rPr lang="en-US" sz="1200" dirty="0" smtClean="0"/>
              <a:t>             = 40 acres 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1210413" y="3362632"/>
            <a:ext cx="973394" cy="93406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36366" y="3367550"/>
            <a:ext cx="973394" cy="93406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55841" y="3401964"/>
            <a:ext cx="973394" cy="9144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33020" y="4336026"/>
            <a:ext cx="0" cy="235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0914"/>
              </p:ext>
            </p:extLst>
          </p:nvPr>
        </p:nvGraphicFramePr>
        <p:xfrm>
          <a:off x="7642449" y="3408058"/>
          <a:ext cx="953732" cy="88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.</a:t>
                      </a:r>
                      <a:endParaRPr lang="en-US" sz="1100" dirty="0"/>
                    </a:p>
                  </a:txBody>
                  <a:tcPr marL="54173" marR="54173" marT="27086" marB="27086">
                    <a:noFill/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7622800" y="3397048"/>
            <a:ext cx="973394" cy="9144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endCxn id="68" idx="1"/>
          </p:cNvCxnSpPr>
          <p:nvPr/>
        </p:nvCxnSpPr>
        <p:spPr>
          <a:xfrm>
            <a:off x="8627735" y="3849302"/>
            <a:ext cx="1224507" cy="72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800151" y="3378407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 </a:t>
            </a:r>
            <a:br>
              <a:rPr lang="en-US" sz="1200" dirty="0" smtClean="0"/>
            </a:br>
            <a:r>
              <a:rPr lang="en-US" sz="1200" dirty="0" smtClean="0"/>
              <a:t>OGIP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18" y="2874014"/>
            <a:ext cx="2017516" cy="20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0196923" y="489365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OGIP map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47454"/>
              </p:ext>
            </p:extLst>
          </p:nvPr>
        </p:nvGraphicFramePr>
        <p:xfrm>
          <a:off x="9852250" y="2874657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27412"/>
              </p:ext>
            </p:extLst>
          </p:nvPr>
        </p:nvGraphicFramePr>
        <p:xfrm>
          <a:off x="11463335" y="2874658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830726"/>
              </p:ext>
            </p:extLst>
          </p:nvPr>
        </p:nvGraphicFramePr>
        <p:xfrm>
          <a:off x="11060565" y="2874657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76083"/>
              </p:ext>
            </p:extLst>
          </p:nvPr>
        </p:nvGraphicFramePr>
        <p:xfrm>
          <a:off x="10657793" y="2874658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01213"/>
              </p:ext>
            </p:extLst>
          </p:nvPr>
        </p:nvGraphicFramePr>
        <p:xfrm>
          <a:off x="10255021" y="2874658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16983"/>
              </p:ext>
            </p:extLst>
          </p:nvPr>
        </p:nvGraphicFramePr>
        <p:xfrm>
          <a:off x="9852246" y="3266549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77497"/>
              </p:ext>
            </p:extLst>
          </p:nvPr>
        </p:nvGraphicFramePr>
        <p:xfrm>
          <a:off x="11463331" y="326655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66596"/>
              </p:ext>
            </p:extLst>
          </p:nvPr>
        </p:nvGraphicFramePr>
        <p:xfrm>
          <a:off x="11060561" y="3266549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55654"/>
              </p:ext>
            </p:extLst>
          </p:nvPr>
        </p:nvGraphicFramePr>
        <p:xfrm>
          <a:off x="10657789" y="326655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10571"/>
              </p:ext>
            </p:extLst>
          </p:nvPr>
        </p:nvGraphicFramePr>
        <p:xfrm>
          <a:off x="10255017" y="326655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639506"/>
              </p:ext>
            </p:extLst>
          </p:nvPr>
        </p:nvGraphicFramePr>
        <p:xfrm>
          <a:off x="9852242" y="3658441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29651"/>
              </p:ext>
            </p:extLst>
          </p:nvPr>
        </p:nvGraphicFramePr>
        <p:xfrm>
          <a:off x="11463327" y="3658442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33797"/>
              </p:ext>
            </p:extLst>
          </p:nvPr>
        </p:nvGraphicFramePr>
        <p:xfrm>
          <a:off x="11060557" y="3658441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03292"/>
              </p:ext>
            </p:extLst>
          </p:nvPr>
        </p:nvGraphicFramePr>
        <p:xfrm>
          <a:off x="10657785" y="3658442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40494"/>
              </p:ext>
            </p:extLst>
          </p:nvPr>
        </p:nvGraphicFramePr>
        <p:xfrm>
          <a:off x="10255013" y="3658442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02716"/>
              </p:ext>
            </p:extLst>
          </p:nvPr>
        </p:nvGraphicFramePr>
        <p:xfrm>
          <a:off x="9852238" y="4050333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49786"/>
              </p:ext>
            </p:extLst>
          </p:nvPr>
        </p:nvGraphicFramePr>
        <p:xfrm>
          <a:off x="11463323" y="4050334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95654"/>
              </p:ext>
            </p:extLst>
          </p:nvPr>
        </p:nvGraphicFramePr>
        <p:xfrm>
          <a:off x="11060553" y="4050333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46404"/>
              </p:ext>
            </p:extLst>
          </p:nvPr>
        </p:nvGraphicFramePr>
        <p:xfrm>
          <a:off x="10657781" y="4050334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92932"/>
              </p:ext>
            </p:extLst>
          </p:nvPr>
        </p:nvGraphicFramePr>
        <p:xfrm>
          <a:off x="10255009" y="4050334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8490"/>
              </p:ext>
            </p:extLst>
          </p:nvPr>
        </p:nvGraphicFramePr>
        <p:xfrm>
          <a:off x="9852238" y="4442229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06083"/>
              </p:ext>
            </p:extLst>
          </p:nvPr>
        </p:nvGraphicFramePr>
        <p:xfrm>
          <a:off x="11463323" y="444223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52993"/>
              </p:ext>
            </p:extLst>
          </p:nvPr>
        </p:nvGraphicFramePr>
        <p:xfrm>
          <a:off x="11060553" y="4442229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48811"/>
              </p:ext>
            </p:extLst>
          </p:nvPr>
        </p:nvGraphicFramePr>
        <p:xfrm>
          <a:off x="10657781" y="444223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8"/>
              </p:ext>
            </p:extLst>
          </p:nvPr>
        </p:nvGraphicFramePr>
        <p:xfrm>
          <a:off x="10255009" y="444223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1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FEFB8-71C6-4A9E-8EF9-0768355D7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5024</TotalTime>
  <Words>1519</Words>
  <Application>Microsoft Office PowerPoint</Application>
  <PresentationFormat>Widescreen</PresentationFormat>
  <Paragraphs>730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Palatino Linotype</vt:lpstr>
      <vt:lpstr>Executive</vt:lpstr>
      <vt:lpstr>GIS for Reservoir Management: Estimating Original Gas In Place</vt:lpstr>
      <vt:lpstr>Outline</vt:lpstr>
      <vt:lpstr>Background</vt:lpstr>
      <vt:lpstr>Introduction</vt:lpstr>
      <vt:lpstr>History and current process</vt:lpstr>
      <vt:lpstr>History and current process (cont.)</vt:lpstr>
      <vt:lpstr>Current workflow</vt:lpstr>
      <vt:lpstr>Objectives</vt:lpstr>
      <vt:lpstr>Proposed workflow (using ArcGIS)</vt:lpstr>
      <vt:lpstr>Data</vt:lpstr>
      <vt:lpstr>Methods</vt:lpstr>
      <vt:lpstr>Con (Spatial Analyst)</vt:lpstr>
      <vt:lpstr>Reclassify</vt:lpstr>
      <vt:lpstr>Intersect &amp; Fishnet Polygons</vt:lpstr>
      <vt:lpstr>Zonal Statistics as Table</vt:lpstr>
      <vt:lpstr>Join Tables</vt:lpstr>
      <vt:lpstr>Calculate Fields</vt:lpstr>
      <vt:lpstr>OGIP Raster</vt:lpstr>
      <vt:lpstr>Anticipated Results</vt:lpstr>
      <vt:lpstr>Timeline</vt:lpstr>
      <vt:lpstr>Future Development</vt:lpstr>
      <vt:lpstr>References</vt:lpstr>
      <vt:lpstr>Acknowledgements</vt:lpstr>
      <vt:lpstr>Questions? Comments?</vt:lpstr>
    </vt:vector>
  </TitlesOfParts>
  <Company>BP International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Vu, Jeffrey</dc:creator>
  <cp:lastModifiedBy>Beth King</cp:lastModifiedBy>
  <cp:revision>345</cp:revision>
  <dcterms:created xsi:type="dcterms:W3CDTF">2013-10-21T14:51:39Z</dcterms:created>
  <dcterms:modified xsi:type="dcterms:W3CDTF">2013-12-16T23:44:51Z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TC034605309991</vt:lpwstr>
  </property>
</Properties>
</file>