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ms-office.activeX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2"/>
  </p:sldMasterIdLst>
  <p:notesMasterIdLst>
    <p:notesMasterId r:id="rId33"/>
  </p:notesMasterIdLst>
  <p:handoutMasterIdLst>
    <p:handoutMasterId r:id="rId34"/>
  </p:handoutMasterIdLst>
  <p:sldIdLst>
    <p:sldId id="257" r:id="rId3"/>
    <p:sldId id="258" r:id="rId4"/>
    <p:sldId id="272" r:id="rId5"/>
    <p:sldId id="290" r:id="rId6"/>
    <p:sldId id="263" r:id="rId7"/>
    <p:sldId id="274" r:id="rId8"/>
    <p:sldId id="275" r:id="rId9"/>
    <p:sldId id="265" r:id="rId10"/>
    <p:sldId id="264" r:id="rId11"/>
    <p:sldId id="277" r:id="rId12"/>
    <p:sldId id="287" r:id="rId13"/>
    <p:sldId id="310" r:id="rId14"/>
    <p:sldId id="273" r:id="rId15"/>
    <p:sldId id="280" r:id="rId16"/>
    <p:sldId id="281" r:id="rId17"/>
    <p:sldId id="278" r:id="rId18"/>
    <p:sldId id="313" r:id="rId19"/>
    <p:sldId id="309" r:id="rId20"/>
    <p:sldId id="282" r:id="rId21"/>
    <p:sldId id="283" r:id="rId22"/>
    <p:sldId id="288" r:id="rId23"/>
    <p:sldId id="289" r:id="rId24"/>
    <p:sldId id="314" r:id="rId25"/>
    <p:sldId id="312" r:id="rId26"/>
    <p:sldId id="311" r:id="rId27"/>
    <p:sldId id="308" r:id="rId28"/>
    <p:sldId id="267" r:id="rId29"/>
    <p:sldId id="269" r:id="rId30"/>
    <p:sldId id="270" r:id="rId31"/>
    <p:sldId id="27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CA434"/>
    <a:srgbClr val="FFFF66"/>
    <a:srgbClr val="8A8A8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2" autoAdjust="0"/>
    <p:restoredTop sz="89306" autoAdjust="0"/>
  </p:normalViewPr>
  <p:slideViewPr>
    <p:cSldViewPr snapToGrid="0" showGuides="1">
      <p:cViewPr>
        <p:scale>
          <a:sx n="100" d="100"/>
          <a:sy n="100" d="100"/>
        </p:scale>
        <p:origin x="-222" y="-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798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71926D-777B-4C8B-898F-DD8815D318DE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D1C05B-E01B-4E5D-B1B1-3ABEBC4BE028}">
      <dgm:prSet phldrT="[Text]"/>
      <dgm:spPr/>
      <dgm:t>
        <a:bodyPr/>
        <a:lstStyle/>
        <a:p>
          <a:r>
            <a:rPr lang="en-US" dirty="0" smtClean="0"/>
            <a:t>Petra</a:t>
          </a:r>
          <a:endParaRPr lang="en-US" dirty="0"/>
        </a:p>
      </dgm:t>
    </dgm:pt>
    <dgm:pt modelId="{B4BA41FE-6B0E-4A94-B823-FE90871E0E66}" type="parTrans" cxnId="{8E957AE4-7CF4-495E-A3D5-6111C705C06D}">
      <dgm:prSet/>
      <dgm:spPr/>
      <dgm:t>
        <a:bodyPr/>
        <a:lstStyle/>
        <a:p>
          <a:endParaRPr lang="en-US"/>
        </a:p>
      </dgm:t>
    </dgm:pt>
    <dgm:pt modelId="{F2595C2D-7C37-4523-AC52-7C7964177126}" type="sibTrans" cxnId="{8E957AE4-7CF4-495E-A3D5-6111C705C06D}">
      <dgm:prSet/>
      <dgm:spPr/>
      <dgm:t>
        <a:bodyPr/>
        <a:lstStyle/>
        <a:p>
          <a:endParaRPr lang="en-US"/>
        </a:p>
      </dgm:t>
    </dgm:pt>
    <dgm:pt modelId="{C5791F20-E3A7-47EA-B8F0-8367111735EB}">
      <dgm:prSet phldrT="[Text]"/>
      <dgm:spPr>
        <a:solidFill>
          <a:schemeClr val="accent3">
            <a:lumMod val="40000"/>
            <a:lumOff val="60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en-US" dirty="0" smtClean="0"/>
            <a:t>Geologists generate net pay, porosity, and water saturation grids</a:t>
          </a:r>
          <a:endParaRPr lang="en-US" dirty="0"/>
        </a:p>
      </dgm:t>
    </dgm:pt>
    <dgm:pt modelId="{6A40B7EB-91AE-42B2-BF5B-A58080501F57}" type="parTrans" cxnId="{A07712C4-0494-42DA-839F-20D5AC1DD1C7}">
      <dgm:prSet/>
      <dgm:spPr/>
      <dgm:t>
        <a:bodyPr/>
        <a:lstStyle/>
        <a:p>
          <a:endParaRPr lang="en-US"/>
        </a:p>
      </dgm:t>
    </dgm:pt>
    <dgm:pt modelId="{27EA5A88-180C-418C-98F4-10423096539A}" type="sibTrans" cxnId="{A07712C4-0494-42DA-839F-20D5AC1DD1C7}">
      <dgm:prSet/>
      <dgm:spPr/>
      <dgm:t>
        <a:bodyPr/>
        <a:lstStyle/>
        <a:p>
          <a:endParaRPr lang="en-US"/>
        </a:p>
      </dgm:t>
    </dgm:pt>
    <dgm:pt modelId="{190E3809-C89B-44DE-AE01-0CFF12380A4F}">
      <dgm:prSet phldrT="[Text]"/>
      <dgm:spPr/>
      <dgm:t>
        <a:bodyPr/>
        <a:lstStyle/>
        <a:p>
          <a:r>
            <a:rPr lang="en-US" dirty="0" smtClean="0"/>
            <a:t>ArcMap</a:t>
          </a:r>
          <a:endParaRPr lang="en-US" dirty="0"/>
        </a:p>
      </dgm:t>
    </dgm:pt>
    <dgm:pt modelId="{80AA8372-8997-42F4-862B-58BC101D7B66}" type="parTrans" cxnId="{1EB7DFE7-E073-4216-9D61-38AC1C1A03B1}">
      <dgm:prSet/>
      <dgm:spPr/>
      <dgm:t>
        <a:bodyPr/>
        <a:lstStyle/>
        <a:p>
          <a:endParaRPr lang="en-US"/>
        </a:p>
      </dgm:t>
    </dgm:pt>
    <dgm:pt modelId="{3155DDC4-C0A0-427C-A5FC-52767E1A1FA8}" type="sibTrans" cxnId="{1EB7DFE7-E073-4216-9D61-38AC1C1A03B1}">
      <dgm:prSet/>
      <dgm:spPr/>
      <dgm:t>
        <a:bodyPr/>
        <a:lstStyle/>
        <a:p>
          <a:endParaRPr lang="en-US"/>
        </a:p>
      </dgm:t>
    </dgm:pt>
    <dgm:pt modelId="{0DA807F4-B533-49BF-9997-260A2D7C6777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PLSS sections</a:t>
          </a:r>
          <a:endParaRPr lang="en-US" dirty="0"/>
        </a:p>
      </dgm:t>
    </dgm:pt>
    <dgm:pt modelId="{971FCFA1-64E3-4988-BCEF-197921843660}" type="parTrans" cxnId="{CBDFD9C8-29FD-454B-9DA1-E55C5F57E9B0}">
      <dgm:prSet/>
      <dgm:spPr/>
      <dgm:t>
        <a:bodyPr/>
        <a:lstStyle/>
        <a:p>
          <a:endParaRPr lang="en-US"/>
        </a:p>
      </dgm:t>
    </dgm:pt>
    <dgm:pt modelId="{FB8342F1-8059-4B37-80BF-788309D5465E}" type="sibTrans" cxnId="{CBDFD9C8-29FD-454B-9DA1-E55C5F57E9B0}">
      <dgm:prSet/>
      <dgm:spPr/>
      <dgm:t>
        <a:bodyPr/>
        <a:lstStyle/>
        <a:p>
          <a:endParaRPr lang="en-US"/>
        </a:p>
      </dgm:t>
    </dgm:pt>
    <dgm:pt modelId="{7D22FEE1-3A4C-4120-BB46-B933E11CCCDA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Generate centroids</a:t>
          </a:r>
          <a:endParaRPr lang="en-US" dirty="0"/>
        </a:p>
      </dgm:t>
    </dgm:pt>
    <dgm:pt modelId="{C03020DA-8080-4677-B887-088C22C28FAA}" type="parTrans" cxnId="{F785DF3D-3079-49BA-A871-5924684786D5}">
      <dgm:prSet/>
      <dgm:spPr/>
      <dgm:t>
        <a:bodyPr/>
        <a:lstStyle/>
        <a:p>
          <a:endParaRPr lang="en-US"/>
        </a:p>
      </dgm:t>
    </dgm:pt>
    <dgm:pt modelId="{E4448110-DD2F-4D5F-96A9-E3466FC60F8C}" type="sibTrans" cxnId="{F785DF3D-3079-49BA-A871-5924684786D5}">
      <dgm:prSet/>
      <dgm:spPr/>
      <dgm:t>
        <a:bodyPr/>
        <a:lstStyle/>
        <a:p>
          <a:endParaRPr lang="en-US"/>
        </a:p>
      </dgm:t>
    </dgm:pt>
    <dgm:pt modelId="{5E76ABEA-495B-4BF1-B3A5-74641C1607A7}">
      <dgm:prSet phldrT="[Text]"/>
      <dgm:spPr/>
      <dgm:t>
        <a:bodyPr/>
        <a:lstStyle/>
        <a:p>
          <a:r>
            <a:rPr lang="en-US" dirty="0" smtClean="0"/>
            <a:t>Excel</a:t>
          </a:r>
          <a:endParaRPr lang="en-US" dirty="0"/>
        </a:p>
      </dgm:t>
    </dgm:pt>
    <dgm:pt modelId="{1D403A1D-8657-4172-BE97-D59209550DB2}" type="parTrans" cxnId="{B982FDEC-9E82-4EFF-AFE0-CEF095ED8E73}">
      <dgm:prSet/>
      <dgm:spPr/>
      <dgm:t>
        <a:bodyPr/>
        <a:lstStyle/>
        <a:p>
          <a:endParaRPr lang="en-US"/>
        </a:p>
      </dgm:t>
    </dgm:pt>
    <dgm:pt modelId="{0653F1FC-970B-4A08-9CCC-ECA22EA9727F}" type="sibTrans" cxnId="{B982FDEC-9E82-4EFF-AFE0-CEF095ED8E73}">
      <dgm:prSet/>
      <dgm:spPr/>
      <dgm:t>
        <a:bodyPr/>
        <a:lstStyle/>
        <a:p>
          <a:endParaRPr lang="en-US"/>
        </a:p>
      </dgm:t>
    </dgm:pt>
    <dgm:pt modelId="{8C4486E2-9410-41FF-9FE6-F8C12DDDFA42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Input data</a:t>
          </a:r>
          <a:endParaRPr lang="en-US" dirty="0"/>
        </a:p>
      </dgm:t>
    </dgm:pt>
    <dgm:pt modelId="{332CE740-2C0E-493E-9526-2CD2EEAEE912}" type="parTrans" cxnId="{DDCB1BC9-927A-42FE-8B29-0B929D338E6B}">
      <dgm:prSet/>
      <dgm:spPr/>
      <dgm:t>
        <a:bodyPr/>
        <a:lstStyle/>
        <a:p>
          <a:endParaRPr lang="en-US"/>
        </a:p>
      </dgm:t>
    </dgm:pt>
    <dgm:pt modelId="{99D2C1D7-D2B1-4100-93B6-FFB82373E2D0}" type="sibTrans" cxnId="{DDCB1BC9-927A-42FE-8B29-0B929D338E6B}">
      <dgm:prSet/>
      <dgm:spPr/>
      <dgm:t>
        <a:bodyPr/>
        <a:lstStyle/>
        <a:p>
          <a:endParaRPr lang="en-US"/>
        </a:p>
      </dgm:t>
    </dgm:pt>
    <dgm:pt modelId="{0A9008FC-8FD8-4070-AD76-7CF9ABF5EB1B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Calculate OGIP using formulas</a:t>
          </a:r>
          <a:endParaRPr lang="en-US" dirty="0"/>
        </a:p>
      </dgm:t>
    </dgm:pt>
    <dgm:pt modelId="{D8C0E7B1-89FA-450C-8BDB-57B22B3C259D}" type="parTrans" cxnId="{7B5ACBAF-92BC-49A2-B656-E1EC93D77AD7}">
      <dgm:prSet/>
      <dgm:spPr/>
      <dgm:t>
        <a:bodyPr/>
        <a:lstStyle/>
        <a:p>
          <a:endParaRPr lang="en-US"/>
        </a:p>
      </dgm:t>
    </dgm:pt>
    <dgm:pt modelId="{DB55696A-A55A-4A80-8CA6-CF2680C5EC46}" type="sibTrans" cxnId="{7B5ACBAF-92BC-49A2-B656-E1EC93D77AD7}">
      <dgm:prSet/>
      <dgm:spPr/>
      <dgm:t>
        <a:bodyPr/>
        <a:lstStyle/>
        <a:p>
          <a:endParaRPr lang="en-US"/>
        </a:p>
      </dgm:t>
    </dgm:pt>
    <dgm:pt modelId="{BE9D73DA-EFC7-4303-AB53-187BC5C09025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“Extract Values to Points” tool</a:t>
          </a:r>
          <a:endParaRPr lang="en-US" dirty="0"/>
        </a:p>
      </dgm:t>
    </dgm:pt>
    <dgm:pt modelId="{37D838C9-9C1F-4FD4-9CFC-DE0D0D450ABB}" type="parTrans" cxnId="{7108E789-A5BE-42C8-886F-9E4D5499DE8E}">
      <dgm:prSet/>
      <dgm:spPr/>
      <dgm:t>
        <a:bodyPr/>
        <a:lstStyle/>
        <a:p>
          <a:endParaRPr lang="en-US"/>
        </a:p>
      </dgm:t>
    </dgm:pt>
    <dgm:pt modelId="{D7A5CDEF-935A-4312-AAFC-B4632692AD6D}" type="sibTrans" cxnId="{7108E789-A5BE-42C8-886F-9E4D5499DE8E}">
      <dgm:prSet/>
      <dgm:spPr/>
      <dgm:t>
        <a:bodyPr/>
        <a:lstStyle/>
        <a:p>
          <a:endParaRPr lang="en-US"/>
        </a:p>
      </dgm:t>
    </dgm:pt>
    <dgm:pt modelId="{8B833803-3565-47AB-8862-2633458E9DA0}">
      <dgm:prSet phldrT="[Text]"/>
      <dgm:spPr>
        <a:solidFill>
          <a:schemeClr val="accent3">
            <a:lumMod val="40000"/>
            <a:lumOff val="60000"/>
          </a:schemeClr>
        </a:solidFill>
        <a:ln>
          <a:solidFill>
            <a:schemeClr val="bg2"/>
          </a:solidFill>
        </a:ln>
      </dgm:spPr>
      <dgm:t>
        <a:bodyPr/>
        <a:lstStyle/>
        <a:p>
          <a:endParaRPr lang="en-US" dirty="0"/>
        </a:p>
      </dgm:t>
    </dgm:pt>
    <dgm:pt modelId="{57A94224-9C64-43F5-B1E6-E24C0E56FD66}" type="parTrans" cxnId="{BEA88BF8-43F1-43D0-A31F-BB60C0D033F0}">
      <dgm:prSet/>
      <dgm:spPr/>
      <dgm:t>
        <a:bodyPr/>
        <a:lstStyle/>
        <a:p>
          <a:endParaRPr lang="en-US"/>
        </a:p>
      </dgm:t>
    </dgm:pt>
    <dgm:pt modelId="{6E88BDD9-2899-4836-8794-8E09A1247DF8}" type="sibTrans" cxnId="{BEA88BF8-43F1-43D0-A31F-BB60C0D033F0}">
      <dgm:prSet/>
      <dgm:spPr/>
      <dgm:t>
        <a:bodyPr/>
        <a:lstStyle/>
        <a:p>
          <a:endParaRPr lang="en-US"/>
        </a:p>
      </dgm:t>
    </dgm:pt>
    <dgm:pt modelId="{A013EC1E-9F82-4F0E-865D-AC018FB0E46F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4ECCA5DE-15A9-49A6-BEEB-ED883CBFDE50}" type="parTrans" cxnId="{09D5737B-2F49-4908-BC5F-06674988AC97}">
      <dgm:prSet/>
      <dgm:spPr/>
      <dgm:t>
        <a:bodyPr/>
        <a:lstStyle/>
        <a:p>
          <a:endParaRPr lang="en-US"/>
        </a:p>
      </dgm:t>
    </dgm:pt>
    <dgm:pt modelId="{CE7DEEAA-8A07-41D8-ABEE-2D98EE7A4C80}" type="sibTrans" cxnId="{09D5737B-2F49-4908-BC5F-06674988AC97}">
      <dgm:prSet/>
      <dgm:spPr/>
      <dgm:t>
        <a:bodyPr/>
        <a:lstStyle/>
        <a:p>
          <a:endParaRPr lang="en-US"/>
        </a:p>
      </dgm:t>
    </dgm:pt>
    <dgm:pt modelId="{F17F6A08-8269-4F65-BDF6-5018CDC87123}" type="pres">
      <dgm:prSet presAssocID="{0B71926D-777B-4C8B-898F-DD8815D318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C2F179-7986-497A-B21C-FBE8C4762257}" type="pres">
      <dgm:prSet presAssocID="{0B71926D-777B-4C8B-898F-DD8815D318DE}" presName="tSp" presStyleCnt="0"/>
      <dgm:spPr/>
    </dgm:pt>
    <dgm:pt modelId="{231AC3BD-EC4B-4F25-8327-D20DEE196A84}" type="pres">
      <dgm:prSet presAssocID="{0B71926D-777B-4C8B-898F-DD8815D318DE}" presName="bSp" presStyleCnt="0"/>
      <dgm:spPr/>
    </dgm:pt>
    <dgm:pt modelId="{F354867C-1630-4362-B357-586F6C8B44F6}" type="pres">
      <dgm:prSet presAssocID="{0B71926D-777B-4C8B-898F-DD8815D318DE}" presName="process" presStyleCnt="0"/>
      <dgm:spPr/>
    </dgm:pt>
    <dgm:pt modelId="{AB41912D-49EE-4B1C-B196-2BC991D3A32C}" type="pres">
      <dgm:prSet presAssocID="{6ED1C05B-E01B-4E5D-B1B1-3ABEBC4BE028}" presName="composite1" presStyleCnt="0"/>
      <dgm:spPr/>
    </dgm:pt>
    <dgm:pt modelId="{49750042-A9ED-4184-8D42-8914DB57D9FD}" type="pres">
      <dgm:prSet presAssocID="{6ED1C05B-E01B-4E5D-B1B1-3ABEBC4BE028}" presName="dummyNode1" presStyleLbl="node1" presStyleIdx="0" presStyleCnt="3"/>
      <dgm:spPr/>
    </dgm:pt>
    <dgm:pt modelId="{A965CC88-E60D-4841-AF90-91BFE31FC8DC}" type="pres">
      <dgm:prSet presAssocID="{6ED1C05B-E01B-4E5D-B1B1-3ABEBC4BE028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4C708-D587-473C-AEE2-3D37D82887D8}" type="pres">
      <dgm:prSet presAssocID="{6ED1C05B-E01B-4E5D-B1B1-3ABEBC4BE028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50713-7D35-4E82-9F21-41C619AE6E86}" type="pres">
      <dgm:prSet presAssocID="{6ED1C05B-E01B-4E5D-B1B1-3ABEBC4BE028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C54602-FBF5-4B6F-BF9B-1525ADCE28AB}" type="pres">
      <dgm:prSet presAssocID="{6ED1C05B-E01B-4E5D-B1B1-3ABEBC4BE028}" presName="connSite1" presStyleCnt="0"/>
      <dgm:spPr/>
    </dgm:pt>
    <dgm:pt modelId="{D11AEED4-49D3-4725-B553-55C35714F85D}" type="pres">
      <dgm:prSet presAssocID="{F2595C2D-7C37-4523-AC52-7C7964177126}" presName="Name9" presStyleLbl="sibTrans2D1" presStyleIdx="0" presStyleCnt="2"/>
      <dgm:spPr/>
      <dgm:t>
        <a:bodyPr/>
        <a:lstStyle/>
        <a:p>
          <a:endParaRPr lang="en-US"/>
        </a:p>
      </dgm:t>
    </dgm:pt>
    <dgm:pt modelId="{5F53AFEA-63D8-45BB-A81A-4B154BFA4963}" type="pres">
      <dgm:prSet presAssocID="{190E3809-C89B-44DE-AE01-0CFF12380A4F}" presName="composite2" presStyleCnt="0"/>
      <dgm:spPr/>
    </dgm:pt>
    <dgm:pt modelId="{98426762-28EC-4238-892D-FA9DC0062D04}" type="pres">
      <dgm:prSet presAssocID="{190E3809-C89B-44DE-AE01-0CFF12380A4F}" presName="dummyNode2" presStyleLbl="node1" presStyleIdx="0" presStyleCnt="3"/>
      <dgm:spPr/>
    </dgm:pt>
    <dgm:pt modelId="{9FC1F2C1-51AC-42B1-8075-EF2912A925C7}" type="pres">
      <dgm:prSet presAssocID="{190E3809-C89B-44DE-AE01-0CFF12380A4F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837CA7-405D-405E-9D4C-2CF787305A5F}" type="pres">
      <dgm:prSet presAssocID="{190E3809-C89B-44DE-AE01-0CFF12380A4F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678421-6844-47B0-A836-CD50A567393F}" type="pres">
      <dgm:prSet presAssocID="{190E3809-C89B-44DE-AE01-0CFF12380A4F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17E79-F0EB-43BE-96D5-6AE290883DB0}" type="pres">
      <dgm:prSet presAssocID="{190E3809-C89B-44DE-AE01-0CFF12380A4F}" presName="connSite2" presStyleCnt="0"/>
      <dgm:spPr/>
    </dgm:pt>
    <dgm:pt modelId="{0324918C-4E3F-405A-96E7-47ABDBE4FAAB}" type="pres">
      <dgm:prSet presAssocID="{3155DDC4-C0A0-427C-A5FC-52767E1A1FA8}" presName="Name18" presStyleLbl="sibTrans2D1" presStyleIdx="1" presStyleCnt="2"/>
      <dgm:spPr/>
      <dgm:t>
        <a:bodyPr/>
        <a:lstStyle/>
        <a:p>
          <a:endParaRPr lang="en-US"/>
        </a:p>
      </dgm:t>
    </dgm:pt>
    <dgm:pt modelId="{216654FE-2DF0-439F-B969-B03F233441DE}" type="pres">
      <dgm:prSet presAssocID="{5E76ABEA-495B-4BF1-B3A5-74641C1607A7}" presName="composite1" presStyleCnt="0"/>
      <dgm:spPr/>
    </dgm:pt>
    <dgm:pt modelId="{4FFA18CF-8592-467C-AC59-1C29F01C0578}" type="pres">
      <dgm:prSet presAssocID="{5E76ABEA-495B-4BF1-B3A5-74641C1607A7}" presName="dummyNode1" presStyleLbl="node1" presStyleIdx="1" presStyleCnt="3"/>
      <dgm:spPr/>
    </dgm:pt>
    <dgm:pt modelId="{734EAC14-2A13-47C1-9D34-7743AA8D69E6}" type="pres">
      <dgm:prSet presAssocID="{5E76ABEA-495B-4BF1-B3A5-74641C1607A7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BF7C57-0F2B-413D-9477-0931D8ACD722}" type="pres">
      <dgm:prSet presAssocID="{5E76ABEA-495B-4BF1-B3A5-74641C1607A7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D37398-29D8-4F63-9CA3-D3EFFA93EB6F}" type="pres">
      <dgm:prSet presAssocID="{5E76ABEA-495B-4BF1-B3A5-74641C1607A7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785F7-08EB-4C70-9C56-86B78D94B916}" type="pres">
      <dgm:prSet presAssocID="{5E76ABEA-495B-4BF1-B3A5-74641C1607A7}" presName="connSite1" presStyleCnt="0"/>
      <dgm:spPr/>
    </dgm:pt>
  </dgm:ptLst>
  <dgm:cxnLst>
    <dgm:cxn modelId="{BEA88BF8-43F1-43D0-A31F-BB60C0D033F0}" srcId="{6ED1C05B-E01B-4E5D-B1B1-3ABEBC4BE028}" destId="{8B833803-3565-47AB-8862-2633458E9DA0}" srcOrd="0" destOrd="0" parTransId="{57A94224-9C64-43F5-B1E6-E24C0E56FD66}" sibTransId="{6E88BDD9-2899-4836-8794-8E09A1247DF8}"/>
    <dgm:cxn modelId="{5675168A-046D-453E-A7BC-60397A42E9D1}" type="presOf" srcId="{8B833803-3565-47AB-8862-2633458E9DA0}" destId="{A965CC88-E60D-4841-AF90-91BFE31FC8DC}" srcOrd="0" destOrd="0" presId="urn:microsoft.com/office/officeart/2005/8/layout/hProcess4"/>
    <dgm:cxn modelId="{7A4B5F01-9C0F-4561-8670-45AF8533F811}" type="presOf" srcId="{0DA807F4-B533-49BF-9997-260A2D7C6777}" destId="{9FC1F2C1-51AC-42B1-8075-EF2912A925C7}" srcOrd="0" destOrd="0" presId="urn:microsoft.com/office/officeart/2005/8/layout/hProcess4"/>
    <dgm:cxn modelId="{ADCDA829-B56F-48E1-AE13-33C0D3590C2D}" type="presOf" srcId="{7D22FEE1-3A4C-4120-BB46-B933E11CCCDA}" destId="{B6837CA7-405D-405E-9D4C-2CF787305A5F}" srcOrd="1" destOrd="1" presId="urn:microsoft.com/office/officeart/2005/8/layout/hProcess4"/>
    <dgm:cxn modelId="{A07712C4-0494-42DA-839F-20D5AC1DD1C7}" srcId="{6ED1C05B-E01B-4E5D-B1B1-3ABEBC4BE028}" destId="{C5791F20-E3A7-47EA-B8F0-8367111735EB}" srcOrd="1" destOrd="0" parTransId="{6A40B7EB-91AE-42B2-BF5B-A58080501F57}" sibTransId="{27EA5A88-180C-418C-98F4-10423096539A}"/>
    <dgm:cxn modelId="{31DA6832-60ED-4040-A5FC-FC5ED273EE2D}" type="presOf" srcId="{8B833803-3565-47AB-8862-2633458E9DA0}" destId="{2B74C708-D587-473C-AEE2-3D37D82887D8}" srcOrd="1" destOrd="0" presId="urn:microsoft.com/office/officeart/2005/8/layout/hProcess4"/>
    <dgm:cxn modelId="{E7A98338-30D7-409F-B4EE-78FE1E2B9546}" type="presOf" srcId="{BE9D73DA-EFC7-4303-AB53-187BC5C09025}" destId="{B6837CA7-405D-405E-9D4C-2CF787305A5F}" srcOrd="1" destOrd="2" presId="urn:microsoft.com/office/officeart/2005/8/layout/hProcess4"/>
    <dgm:cxn modelId="{CBDFD9C8-29FD-454B-9DA1-E55C5F57E9B0}" srcId="{190E3809-C89B-44DE-AE01-0CFF12380A4F}" destId="{0DA807F4-B533-49BF-9997-260A2D7C6777}" srcOrd="0" destOrd="0" parTransId="{971FCFA1-64E3-4988-BCEF-197921843660}" sibTransId="{FB8342F1-8059-4B37-80BF-788309D5465E}"/>
    <dgm:cxn modelId="{11F442D2-B1A5-4334-99DC-0FB7417D4005}" type="presOf" srcId="{C5791F20-E3A7-47EA-B8F0-8367111735EB}" destId="{A965CC88-E60D-4841-AF90-91BFE31FC8DC}" srcOrd="0" destOrd="1" presId="urn:microsoft.com/office/officeart/2005/8/layout/hProcess4"/>
    <dgm:cxn modelId="{B510ADDF-5820-423F-9D48-313C5D3EE7D0}" type="presOf" srcId="{6ED1C05B-E01B-4E5D-B1B1-3ABEBC4BE028}" destId="{24D50713-7D35-4E82-9F21-41C619AE6E86}" srcOrd="0" destOrd="0" presId="urn:microsoft.com/office/officeart/2005/8/layout/hProcess4"/>
    <dgm:cxn modelId="{E23C7CC9-3A01-40D8-90D5-B7AFB80F257E}" type="presOf" srcId="{5E76ABEA-495B-4BF1-B3A5-74641C1607A7}" destId="{41D37398-29D8-4F63-9CA3-D3EFFA93EB6F}" srcOrd="0" destOrd="0" presId="urn:microsoft.com/office/officeart/2005/8/layout/hProcess4"/>
    <dgm:cxn modelId="{BF1D418E-C927-4244-9B14-410034F9E12F}" type="presOf" srcId="{190E3809-C89B-44DE-AE01-0CFF12380A4F}" destId="{56678421-6844-47B0-A836-CD50A567393F}" srcOrd="0" destOrd="0" presId="urn:microsoft.com/office/officeart/2005/8/layout/hProcess4"/>
    <dgm:cxn modelId="{091E1171-6D0F-4B0D-B3C2-EB27407AF210}" type="presOf" srcId="{3155DDC4-C0A0-427C-A5FC-52767E1A1FA8}" destId="{0324918C-4E3F-405A-96E7-47ABDBE4FAAB}" srcOrd="0" destOrd="0" presId="urn:microsoft.com/office/officeart/2005/8/layout/hProcess4"/>
    <dgm:cxn modelId="{BA5E1B9C-9E5A-45A9-9CDD-5DE75BC8DA14}" type="presOf" srcId="{BE9D73DA-EFC7-4303-AB53-187BC5C09025}" destId="{9FC1F2C1-51AC-42B1-8075-EF2912A925C7}" srcOrd="0" destOrd="2" presId="urn:microsoft.com/office/officeart/2005/8/layout/hProcess4"/>
    <dgm:cxn modelId="{27380F20-642C-4C96-ADC2-8674F03BBB83}" type="presOf" srcId="{0B71926D-777B-4C8B-898F-DD8815D318DE}" destId="{F17F6A08-8269-4F65-BDF6-5018CDC87123}" srcOrd="0" destOrd="0" presId="urn:microsoft.com/office/officeart/2005/8/layout/hProcess4"/>
    <dgm:cxn modelId="{09D5737B-2F49-4908-BC5F-06674988AC97}" srcId="{5E76ABEA-495B-4BF1-B3A5-74641C1607A7}" destId="{A013EC1E-9F82-4F0E-865D-AC018FB0E46F}" srcOrd="0" destOrd="0" parTransId="{4ECCA5DE-15A9-49A6-BEEB-ED883CBFDE50}" sibTransId="{CE7DEEAA-8A07-41D8-ABEE-2D98EE7A4C80}"/>
    <dgm:cxn modelId="{A4606245-148F-4E61-9667-617009C36898}" type="presOf" srcId="{8C4486E2-9410-41FF-9FE6-F8C12DDDFA42}" destId="{03BF7C57-0F2B-413D-9477-0931D8ACD722}" srcOrd="1" destOrd="1" presId="urn:microsoft.com/office/officeart/2005/8/layout/hProcess4"/>
    <dgm:cxn modelId="{DA44E04E-39E0-4578-B657-C53BF98E6EA9}" type="presOf" srcId="{C5791F20-E3A7-47EA-B8F0-8367111735EB}" destId="{2B74C708-D587-473C-AEE2-3D37D82887D8}" srcOrd="1" destOrd="1" presId="urn:microsoft.com/office/officeart/2005/8/layout/hProcess4"/>
    <dgm:cxn modelId="{74EA2F19-65B5-4C8F-B03E-6B52CDE894BA}" type="presOf" srcId="{F2595C2D-7C37-4523-AC52-7C7964177126}" destId="{D11AEED4-49D3-4725-B553-55C35714F85D}" srcOrd="0" destOrd="0" presId="urn:microsoft.com/office/officeart/2005/8/layout/hProcess4"/>
    <dgm:cxn modelId="{8E957AE4-7CF4-495E-A3D5-6111C705C06D}" srcId="{0B71926D-777B-4C8B-898F-DD8815D318DE}" destId="{6ED1C05B-E01B-4E5D-B1B1-3ABEBC4BE028}" srcOrd="0" destOrd="0" parTransId="{B4BA41FE-6B0E-4A94-B823-FE90871E0E66}" sibTransId="{F2595C2D-7C37-4523-AC52-7C7964177126}"/>
    <dgm:cxn modelId="{C83A6382-5AC9-42CC-9FD6-71FFC28F43EE}" type="presOf" srcId="{0A9008FC-8FD8-4070-AD76-7CF9ABF5EB1B}" destId="{734EAC14-2A13-47C1-9D34-7743AA8D69E6}" srcOrd="0" destOrd="2" presId="urn:microsoft.com/office/officeart/2005/8/layout/hProcess4"/>
    <dgm:cxn modelId="{4D7A99B1-326D-43AF-90B4-E8E61D9AEF12}" type="presOf" srcId="{8C4486E2-9410-41FF-9FE6-F8C12DDDFA42}" destId="{734EAC14-2A13-47C1-9D34-7743AA8D69E6}" srcOrd="0" destOrd="1" presId="urn:microsoft.com/office/officeart/2005/8/layout/hProcess4"/>
    <dgm:cxn modelId="{93678030-114E-40A3-A11B-4D752F8FDF6A}" type="presOf" srcId="{A013EC1E-9F82-4F0E-865D-AC018FB0E46F}" destId="{734EAC14-2A13-47C1-9D34-7743AA8D69E6}" srcOrd="0" destOrd="0" presId="urn:microsoft.com/office/officeart/2005/8/layout/hProcess4"/>
    <dgm:cxn modelId="{5695658E-31E2-495E-AB19-DE1A23A70AD2}" type="presOf" srcId="{0A9008FC-8FD8-4070-AD76-7CF9ABF5EB1B}" destId="{03BF7C57-0F2B-413D-9477-0931D8ACD722}" srcOrd="1" destOrd="2" presId="urn:microsoft.com/office/officeart/2005/8/layout/hProcess4"/>
    <dgm:cxn modelId="{F3E08C99-B2D3-45E2-802C-AA48AFC855F2}" type="presOf" srcId="{7D22FEE1-3A4C-4120-BB46-B933E11CCCDA}" destId="{9FC1F2C1-51AC-42B1-8075-EF2912A925C7}" srcOrd="0" destOrd="1" presId="urn:microsoft.com/office/officeart/2005/8/layout/hProcess4"/>
    <dgm:cxn modelId="{F785DF3D-3079-49BA-A871-5924684786D5}" srcId="{190E3809-C89B-44DE-AE01-0CFF12380A4F}" destId="{7D22FEE1-3A4C-4120-BB46-B933E11CCCDA}" srcOrd="1" destOrd="0" parTransId="{C03020DA-8080-4677-B887-088C22C28FAA}" sibTransId="{E4448110-DD2F-4D5F-96A9-E3466FC60F8C}"/>
    <dgm:cxn modelId="{B982FDEC-9E82-4EFF-AFE0-CEF095ED8E73}" srcId="{0B71926D-777B-4C8B-898F-DD8815D318DE}" destId="{5E76ABEA-495B-4BF1-B3A5-74641C1607A7}" srcOrd="2" destOrd="0" parTransId="{1D403A1D-8657-4172-BE97-D59209550DB2}" sibTransId="{0653F1FC-970B-4A08-9CCC-ECA22EA9727F}"/>
    <dgm:cxn modelId="{F5E9ADBF-EB3B-4534-A3A1-C6E6443C4498}" type="presOf" srcId="{A013EC1E-9F82-4F0E-865D-AC018FB0E46F}" destId="{03BF7C57-0F2B-413D-9477-0931D8ACD722}" srcOrd="1" destOrd="0" presId="urn:microsoft.com/office/officeart/2005/8/layout/hProcess4"/>
    <dgm:cxn modelId="{7108E789-A5BE-42C8-886F-9E4D5499DE8E}" srcId="{190E3809-C89B-44DE-AE01-0CFF12380A4F}" destId="{BE9D73DA-EFC7-4303-AB53-187BC5C09025}" srcOrd="2" destOrd="0" parTransId="{37D838C9-9C1F-4FD4-9CFC-DE0D0D450ABB}" sibTransId="{D7A5CDEF-935A-4312-AAFC-B4632692AD6D}"/>
    <dgm:cxn modelId="{7B5ACBAF-92BC-49A2-B656-E1EC93D77AD7}" srcId="{5E76ABEA-495B-4BF1-B3A5-74641C1607A7}" destId="{0A9008FC-8FD8-4070-AD76-7CF9ABF5EB1B}" srcOrd="2" destOrd="0" parTransId="{D8C0E7B1-89FA-450C-8BDB-57B22B3C259D}" sibTransId="{DB55696A-A55A-4A80-8CA6-CF2680C5EC46}"/>
    <dgm:cxn modelId="{DDCB1BC9-927A-42FE-8B29-0B929D338E6B}" srcId="{5E76ABEA-495B-4BF1-B3A5-74641C1607A7}" destId="{8C4486E2-9410-41FF-9FE6-F8C12DDDFA42}" srcOrd="1" destOrd="0" parTransId="{332CE740-2C0E-493E-9526-2CD2EEAEE912}" sibTransId="{99D2C1D7-D2B1-4100-93B6-FFB82373E2D0}"/>
    <dgm:cxn modelId="{29354B34-649A-4473-A676-9EAB9A78E3FF}" type="presOf" srcId="{0DA807F4-B533-49BF-9997-260A2D7C6777}" destId="{B6837CA7-405D-405E-9D4C-2CF787305A5F}" srcOrd="1" destOrd="0" presId="urn:microsoft.com/office/officeart/2005/8/layout/hProcess4"/>
    <dgm:cxn modelId="{1EB7DFE7-E073-4216-9D61-38AC1C1A03B1}" srcId="{0B71926D-777B-4C8B-898F-DD8815D318DE}" destId="{190E3809-C89B-44DE-AE01-0CFF12380A4F}" srcOrd="1" destOrd="0" parTransId="{80AA8372-8997-42F4-862B-58BC101D7B66}" sibTransId="{3155DDC4-C0A0-427C-A5FC-52767E1A1FA8}"/>
    <dgm:cxn modelId="{9F94E2D6-CC2D-4F0A-A604-B1E45073657A}" type="presParOf" srcId="{F17F6A08-8269-4F65-BDF6-5018CDC87123}" destId="{2FC2F179-7986-497A-B21C-FBE8C4762257}" srcOrd="0" destOrd="0" presId="urn:microsoft.com/office/officeart/2005/8/layout/hProcess4"/>
    <dgm:cxn modelId="{470D759E-EC84-4744-B987-7E3108F3B31A}" type="presParOf" srcId="{F17F6A08-8269-4F65-BDF6-5018CDC87123}" destId="{231AC3BD-EC4B-4F25-8327-D20DEE196A84}" srcOrd="1" destOrd="0" presId="urn:microsoft.com/office/officeart/2005/8/layout/hProcess4"/>
    <dgm:cxn modelId="{144CFD58-1F25-453E-866E-88E21210C832}" type="presParOf" srcId="{F17F6A08-8269-4F65-BDF6-5018CDC87123}" destId="{F354867C-1630-4362-B357-586F6C8B44F6}" srcOrd="2" destOrd="0" presId="urn:microsoft.com/office/officeart/2005/8/layout/hProcess4"/>
    <dgm:cxn modelId="{B29F3252-4DF9-4D04-9B7D-3E39D3C32B07}" type="presParOf" srcId="{F354867C-1630-4362-B357-586F6C8B44F6}" destId="{AB41912D-49EE-4B1C-B196-2BC991D3A32C}" srcOrd="0" destOrd="0" presId="urn:microsoft.com/office/officeart/2005/8/layout/hProcess4"/>
    <dgm:cxn modelId="{C304BE8D-B275-436D-A172-B7FBE6134FB4}" type="presParOf" srcId="{AB41912D-49EE-4B1C-B196-2BC991D3A32C}" destId="{49750042-A9ED-4184-8D42-8914DB57D9FD}" srcOrd="0" destOrd="0" presId="urn:microsoft.com/office/officeart/2005/8/layout/hProcess4"/>
    <dgm:cxn modelId="{FB2C4C5F-BEA8-4B27-B6B3-5D90696AA9C2}" type="presParOf" srcId="{AB41912D-49EE-4B1C-B196-2BC991D3A32C}" destId="{A965CC88-E60D-4841-AF90-91BFE31FC8DC}" srcOrd="1" destOrd="0" presId="urn:microsoft.com/office/officeart/2005/8/layout/hProcess4"/>
    <dgm:cxn modelId="{277D5388-D397-483C-B8DF-FC614CB2B903}" type="presParOf" srcId="{AB41912D-49EE-4B1C-B196-2BC991D3A32C}" destId="{2B74C708-D587-473C-AEE2-3D37D82887D8}" srcOrd="2" destOrd="0" presId="urn:microsoft.com/office/officeart/2005/8/layout/hProcess4"/>
    <dgm:cxn modelId="{EE8FE81B-6386-40A3-9801-2675A6D9D193}" type="presParOf" srcId="{AB41912D-49EE-4B1C-B196-2BC991D3A32C}" destId="{24D50713-7D35-4E82-9F21-41C619AE6E86}" srcOrd="3" destOrd="0" presId="urn:microsoft.com/office/officeart/2005/8/layout/hProcess4"/>
    <dgm:cxn modelId="{66C1C309-78FC-4C06-80C6-0F1DF128819B}" type="presParOf" srcId="{AB41912D-49EE-4B1C-B196-2BC991D3A32C}" destId="{FAC54602-FBF5-4B6F-BF9B-1525ADCE28AB}" srcOrd="4" destOrd="0" presId="urn:microsoft.com/office/officeart/2005/8/layout/hProcess4"/>
    <dgm:cxn modelId="{F2642170-C41E-4952-A350-E450ED48D18A}" type="presParOf" srcId="{F354867C-1630-4362-B357-586F6C8B44F6}" destId="{D11AEED4-49D3-4725-B553-55C35714F85D}" srcOrd="1" destOrd="0" presId="urn:microsoft.com/office/officeart/2005/8/layout/hProcess4"/>
    <dgm:cxn modelId="{1A957030-D788-4121-A88C-8995777DCF64}" type="presParOf" srcId="{F354867C-1630-4362-B357-586F6C8B44F6}" destId="{5F53AFEA-63D8-45BB-A81A-4B154BFA4963}" srcOrd="2" destOrd="0" presId="urn:microsoft.com/office/officeart/2005/8/layout/hProcess4"/>
    <dgm:cxn modelId="{604255A9-58B7-47F1-A5AA-9D787C8537D6}" type="presParOf" srcId="{5F53AFEA-63D8-45BB-A81A-4B154BFA4963}" destId="{98426762-28EC-4238-892D-FA9DC0062D04}" srcOrd="0" destOrd="0" presId="urn:microsoft.com/office/officeart/2005/8/layout/hProcess4"/>
    <dgm:cxn modelId="{A9932FB8-EB6B-4040-BAB0-82BBD5E2A35F}" type="presParOf" srcId="{5F53AFEA-63D8-45BB-A81A-4B154BFA4963}" destId="{9FC1F2C1-51AC-42B1-8075-EF2912A925C7}" srcOrd="1" destOrd="0" presId="urn:microsoft.com/office/officeart/2005/8/layout/hProcess4"/>
    <dgm:cxn modelId="{DF4A7F5E-294A-476E-8D9E-636464DFD4FD}" type="presParOf" srcId="{5F53AFEA-63D8-45BB-A81A-4B154BFA4963}" destId="{B6837CA7-405D-405E-9D4C-2CF787305A5F}" srcOrd="2" destOrd="0" presId="urn:microsoft.com/office/officeart/2005/8/layout/hProcess4"/>
    <dgm:cxn modelId="{CCD2E074-27B4-402A-98E2-6D886280AF57}" type="presParOf" srcId="{5F53AFEA-63D8-45BB-A81A-4B154BFA4963}" destId="{56678421-6844-47B0-A836-CD50A567393F}" srcOrd="3" destOrd="0" presId="urn:microsoft.com/office/officeart/2005/8/layout/hProcess4"/>
    <dgm:cxn modelId="{7680D87D-5090-4E74-B9F4-1C0652A98412}" type="presParOf" srcId="{5F53AFEA-63D8-45BB-A81A-4B154BFA4963}" destId="{4D517E79-F0EB-43BE-96D5-6AE290883DB0}" srcOrd="4" destOrd="0" presId="urn:microsoft.com/office/officeart/2005/8/layout/hProcess4"/>
    <dgm:cxn modelId="{65C96C1E-0C3B-4CC1-99B1-56A9084485DA}" type="presParOf" srcId="{F354867C-1630-4362-B357-586F6C8B44F6}" destId="{0324918C-4E3F-405A-96E7-47ABDBE4FAAB}" srcOrd="3" destOrd="0" presId="urn:microsoft.com/office/officeart/2005/8/layout/hProcess4"/>
    <dgm:cxn modelId="{2F54EB8B-970D-4D40-950E-50F40DB20F9C}" type="presParOf" srcId="{F354867C-1630-4362-B357-586F6C8B44F6}" destId="{216654FE-2DF0-439F-B969-B03F233441DE}" srcOrd="4" destOrd="0" presId="urn:microsoft.com/office/officeart/2005/8/layout/hProcess4"/>
    <dgm:cxn modelId="{E4E25D07-98D1-42BC-854F-381310FFE222}" type="presParOf" srcId="{216654FE-2DF0-439F-B969-B03F233441DE}" destId="{4FFA18CF-8592-467C-AC59-1C29F01C0578}" srcOrd="0" destOrd="0" presId="urn:microsoft.com/office/officeart/2005/8/layout/hProcess4"/>
    <dgm:cxn modelId="{303B437D-B81D-44BE-A60E-C63544B30DDA}" type="presParOf" srcId="{216654FE-2DF0-439F-B969-B03F233441DE}" destId="{734EAC14-2A13-47C1-9D34-7743AA8D69E6}" srcOrd="1" destOrd="0" presId="urn:microsoft.com/office/officeart/2005/8/layout/hProcess4"/>
    <dgm:cxn modelId="{215180E4-7C48-4823-8324-0A6839D01519}" type="presParOf" srcId="{216654FE-2DF0-439F-B969-B03F233441DE}" destId="{03BF7C57-0F2B-413D-9477-0931D8ACD722}" srcOrd="2" destOrd="0" presId="urn:microsoft.com/office/officeart/2005/8/layout/hProcess4"/>
    <dgm:cxn modelId="{12796BCB-2C77-460A-AB82-B55077043A51}" type="presParOf" srcId="{216654FE-2DF0-439F-B969-B03F233441DE}" destId="{41D37398-29D8-4F63-9CA3-D3EFFA93EB6F}" srcOrd="3" destOrd="0" presId="urn:microsoft.com/office/officeart/2005/8/layout/hProcess4"/>
    <dgm:cxn modelId="{34ABEF57-6B9D-4F2E-9FCB-7827607B46D6}" type="presParOf" srcId="{216654FE-2DF0-439F-B969-B03F233441DE}" destId="{353785F7-08EB-4C70-9C56-86B78D94B91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65CC88-E60D-4841-AF90-91BFE31FC8DC}">
      <dsp:nvSpPr>
        <dsp:cNvPr id="0" name=""/>
        <dsp:cNvSpPr/>
      </dsp:nvSpPr>
      <dsp:spPr>
        <a:xfrm>
          <a:off x="433003" y="1095012"/>
          <a:ext cx="2551120" cy="2104140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8575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Geologists generate net pay, porosity, and water saturation grids</a:t>
          </a:r>
          <a:endParaRPr lang="en-US" sz="1800" kern="1200" dirty="0"/>
        </a:p>
      </dsp:txBody>
      <dsp:txXfrm>
        <a:off x="433003" y="1095012"/>
        <a:ext cx="2551120" cy="1653253"/>
      </dsp:txXfrm>
    </dsp:sp>
    <dsp:sp modelId="{D11AEED4-49D3-4725-B553-55C35714F85D}">
      <dsp:nvSpPr>
        <dsp:cNvPr id="0" name=""/>
        <dsp:cNvSpPr/>
      </dsp:nvSpPr>
      <dsp:spPr>
        <a:xfrm>
          <a:off x="1837038" y="1489740"/>
          <a:ext cx="2970614" cy="2970614"/>
        </a:xfrm>
        <a:prstGeom prst="leftCircularArrow">
          <a:avLst>
            <a:gd name="adj1" fmla="val 3680"/>
            <a:gd name="adj2" fmla="val 458551"/>
            <a:gd name="adj3" fmla="val 2234061"/>
            <a:gd name="adj4" fmla="val 9024489"/>
            <a:gd name="adj5" fmla="val 429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50713-7D35-4E82-9F21-41C619AE6E86}">
      <dsp:nvSpPr>
        <dsp:cNvPr id="0" name=""/>
        <dsp:cNvSpPr/>
      </dsp:nvSpPr>
      <dsp:spPr>
        <a:xfrm>
          <a:off x="999919" y="2748265"/>
          <a:ext cx="2267662" cy="9017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Petra</a:t>
          </a:r>
          <a:endParaRPr lang="en-US" sz="4400" kern="1200" dirty="0"/>
        </a:p>
      </dsp:txBody>
      <dsp:txXfrm>
        <a:off x="999919" y="2748265"/>
        <a:ext cx="2267662" cy="901774"/>
      </dsp:txXfrm>
    </dsp:sp>
    <dsp:sp modelId="{9FC1F2C1-51AC-42B1-8075-EF2912A925C7}">
      <dsp:nvSpPr>
        <dsp:cNvPr id="0" name=""/>
        <dsp:cNvSpPr/>
      </dsp:nvSpPr>
      <dsp:spPr>
        <a:xfrm>
          <a:off x="3788123" y="1095012"/>
          <a:ext cx="2551120" cy="210414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PLSS sections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Generate centroids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“Extract Values to Points” tool</a:t>
          </a:r>
          <a:endParaRPr lang="en-US" sz="1800" kern="1200" dirty="0"/>
        </a:p>
      </dsp:txBody>
      <dsp:txXfrm>
        <a:off x="3788123" y="1545899"/>
        <a:ext cx="2551120" cy="1653253"/>
      </dsp:txXfrm>
    </dsp:sp>
    <dsp:sp modelId="{0324918C-4E3F-405A-96E7-47ABDBE4FAAB}">
      <dsp:nvSpPr>
        <dsp:cNvPr id="0" name=""/>
        <dsp:cNvSpPr/>
      </dsp:nvSpPr>
      <dsp:spPr>
        <a:xfrm>
          <a:off x="5170898" y="-248692"/>
          <a:ext cx="3296591" cy="3296591"/>
        </a:xfrm>
        <a:prstGeom prst="circularArrow">
          <a:avLst>
            <a:gd name="adj1" fmla="val 3316"/>
            <a:gd name="adj2" fmla="val 409637"/>
            <a:gd name="adj3" fmla="val 19414853"/>
            <a:gd name="adj4" fmla="val 12575511"/>
            <a:gd name="adj5" fmla="val 38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678421-6844-47B0-A836-CD50A567393F}">
      <dsp:nvSpPr>
        <dsp:cNvPr id="0" name=""/>
        <dsp:cNvSpPr/>
      </dsp:nvSpPr>
      <dsp:spPr>
        <a:xfrm>
          <a:off x="4355039" y="644124"/>
          <a:ext cx="2267662" cy="9017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ArcMap</a:t>
          </a:r>
          <a:endParaRPr lang="en-US" sz="4400" kern="1200" dirty="0"/>
        </a:p>
      </dsp:txBody>
      <dsp:txXfrm>
        <a:off x="4355039" y="644124"/>
        <a:ext cx="2267662" cy="901774"/>
      </dsp:txXfrm>
    </dsp:sp>
    <dsp:sp modelId="{734EAC14-2A13-47C1-9D34-7743AA8D69E6}">
      <dsp:nvSpPr>
        <dsp:cNvPr id="0" name=""/>
        <dsp:cNvSpPr/>
      </dsp:nvSpPr>
      <dsp:spPr>
        <a:xfrm>
          <a:off x="7143242" y="1095012"/>
          <a:ext cx="2551120" cy="2104140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Input data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Calculate OGIP using formulas</a:t>
          </a:r>
          <a:endParaRPr lang="en-US" sz="1800" kern="1200" dirty="0"/>
        </a:p>
      </dsp:txBody>
      <dsp:txXfrm>
        <a:off x="7143242" y="1095012"/>
        <a:ext cx="2551120" cy="1653253"/>
      </dsp:txXfrm>
    </dsp:sp>
    <dsp:sp modelId="{41D37398-29D8-4F63-9CA3-D3EFFA93EB6F}">
      <dsp:nvSpPr>
        <dsp:cNvPr id="0" name=""/>
        <dsp:cNvSpPr/>
      </dsp:nvSpPr>
      <dsp:spPr>
        <a:xfrm>
          <a:off x="7710158" y="2748265"/>
          <a:ext cx="2267662" cy="9017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Excel</a:t>
          </a:r>
          <a:endParaRPr lang="en-US" sz="4400" kern="1200" dirty="0"/>
        </a:p>
      </dsp:txBody>
      <dsp:txXfrm>
        <a:off x="7710158" y="2748265"/>
        <a:ext cx="2267662" cy="901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39300-9726-4B1F-9F53-7E6852F31C1A}" type="datetimeFigureOut">
              <a:rPr lang="en-US" smtClean="0"/>
              <a:pPr/>
              <a:t>8/14/2014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AB9A7-BA16-4D88-9CBA-8586E96E4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1927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DBDB5-E246-468C-A488-D9B094467D28}" type="datetimeFigureOut">
              <a:rPr lang="en-US" smtClean="0"/>
              <a:pPr/>
              <a:t>8/14/2014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0A016-1BA8-4E3E-9193-8F5745AB6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011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0A016-1BA8-4E3E-9193-8F5745AB625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8109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0A016-1BA8-4E3E-9193-8F5745AB625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368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0A016-1BA8-4E3E-9193-8F5745AB625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3660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0A016-1BA8-4E3E-9193-8F5745AB625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293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0A016-1BA8-4E3E-9193-8F5745AB625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293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0A016-1BA8-4E3E-9193-8F5745AB625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293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0A016-1BA8-4E3E-9193-8F5745AB625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38212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0A016-1BA8-4E3E-9193-8F5745AB625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98032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0A016-1BA8-4E3E-9193-8F5745AB625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98911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0A016-1BA8-4E3E-9193-8F5745AB625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11610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0A016-1BA8-4E3E-9193-8F5745AB625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5698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0A016-1BA8-4E3E-9193-8F5745AB625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91454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model outputs are added to the ArcMap table of contents, their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symbology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predefined by referencing a layer file (.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layer file will also preserve Definition Queries and/or Selection Layers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0A016-1BA8-4E3E-9193-8F5745AB625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766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Table with calculated of OGIP</a:t>
            </a:r>
          </a:p>
          <a:p>
            <a:pPr lvl="0"/>
            <a:r>
              <a:rPr lang="en-US" dirty="0" smtClean="0"/>
              <a:t>OGIP grid</a:t>
            </a:r>
          </a:p>
          <a:p>
            <a:pPr lvl="0"/>
            <a:r>
              <a:rPr lang="en-US" dirty="0" smtClean="0"/>
              <a:t>OGIP contour map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0A016-1BA8-4E3E-9193-8F5745AB625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91789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0A016-1BA8-4E3E-9193-8F5745AB625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57858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0A016-1BA8-4E3E-9193-8F5745AB625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73971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0A016-1BA8-4E3E-9193-8F5745AB625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0174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0A016-1BA8-4E3E-9193-8F5745AB625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84942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0A016-1BA8-4E3E-9193-8F5745AB625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6939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0A016-1BA8-4E3E-9193-8F5745AB625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929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0A016-1BA8-4E3E-9193-8F5745AB625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4218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0A016-1BA8-4E3E-9193-8F5745AB625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4870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0A016-1BA8-4E3E-9193-8F5745AB625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5174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0A016-1BA8-4E3E-9193-8F5745AB625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5174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0A016-1BA8-4E3E-9193-8F5745AB625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421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0A016-1BA8-4E3E-9193-8F5745AB625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6477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1140518" y="5586608"/>
            <a:ext cx="749300" cy="308150"/>
          </a:xfrm>
          <a:prstGeom prst="rect">
            <a:avLst/>
          </a:prstGeom>
        </p:spPr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48FC-A687-419A-B924-99D51558F7D3}" type="datetime12">
              <a:rPr lang="en-US" smtClean="0"/>
              <a:pPr/>
              <a:t>11:05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40518" y="5586608"/>
            <a:ext cx="749300" cy="308150"/>
          </a:xfrm>
          <a:prstGeom prst="rect">
            <a:avLst/>
          </a:prstGeom>
        </p:spPr>
        <p:txBody>
          <a:bodyPr/>
          <a:lstStyle/>
          <a:p>
            <a:fld id="{062D6987-FB6D-4DB8-81B8-AD0F35E3B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7AA62-8166-449C-A1C2-9369AB0D6B96}" type="datetime12">
              <a:rPr lang="en-US" smtClean="0"/>
              <a:pPr/>
              <a:t>11:05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40518" y="5586608"/>
            <a:ext cx="749300" cy="308150"/>
          </a:xfrm>
          <a:prstGeom prst="rect">
            <a:avLst/>
          </a:prstGeom>
        </p:spPr>
        <p:txBody>
          <a:bodyPr/>
          <a:lstStyle/>
          <a:p>
            <a:fld id="{062D6987-FB6D-4DB8-81B8-AD0F35E3B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6137" y="6327776"/>
            <a:ext cx="37973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40518" y="5586608"/>
            <a:ext cx="749300" cy="308150"/>
          </a:xfrm>
          <a:prstGeom prst="rect">
            <a:avLst/>
          </a:prstGeom>
        </p:spPr>
        <p:txBody>
          <a:bodyPr/>
          <a:lstStyle/>
          <a:p>
            <a:fld id="{062D6987-FB6D-4DB8-81B8-AD0F35E3B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09E53-48C9-4412-BBF1-272A3AEA1C48}" type="datetime12">
              <a:rPr lang="en-US" smtClean="0"/>
              <a:pPr/>
              <a:t>11:05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40518" y="5586608"/>
            <a:ext cx="749300" cy="308150"/>
          </a:xfrm>
          <a:prstGeom prst="rect">
            <a:avLst/>
          </a:prstGeom>
        </p:spPr>
        <p:txBody>
          <a:bodyPr/>
          <a:lstStyle/>
          <a:p>
            <a:fld id="{062D6987-FB6D-4DB8-81B8-AD0F35E3BB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421B-5908-40F8-8DF6-69EA982BC72C}" type="datetime12">
              <a:rPr lang="en-US" smtClean="0"/>
              <a:pPr/>
              <a:t>11:05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40518" y="5586608"/>
            <a:ext cx="749300" cy="308150"/>
          </a:xfrm>
          <a:prstGeom prst="rect">
            <a:avLst/>
          </a:prstGeom>
        </p:spPr>
        <p:txBody>
          <a:bodyPr/>
          <a:lstStyle/>
          <a:p>
            <a:fld id="{062D6987-FB6D-4DB8-81B8-AD0F35E3BB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8C38-4BDF-45FA-A675-86A425CD7CDF}" type="datetime12">
              <a:rPr lang="en-US" smtClean="0"/>
              <a:pPr/>
              <a:t>11:05 AM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0518" y="5586608"/>
            <a:ext cx="749300" cy="308150"/>
          </a:xfrm>
          <a:prstGeom prst="rect">
            <a:avLst/>
          </a:prstGeom>
        </p:spPr>
        <p:txBody>
          <a:bodyPr/>
          <a:lstStyle/>
          <a:p>
            <a:fld id="{062D6987-FB6D-4DB8-81B8-AD0F35E3BB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900E-3F92-4B83-A166-FCA389E5FAD4}" type="datetime12">
              <a:rPr lang="en-US" smtClean="0"/>
              <a:pPr/>
              <a:t>11:05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40518" y="5586608"/>
            <a:ext cx="749300" cy="308150"/>
          </a:xfrm>
          <a:prstGeom prst="rect">
            <a:avLst/>
          </a:prstGeom>
        </p:spPr>
        <p:txBody>
          <a:bodyPr/>
          <a:lstStyle/>
          <a:p>
            <a:fld id="{062D6987-FB6D-4DB8-81B8-AD0F35E3B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40B06-69FC-4E36-8BE4-2E7B6C287644}" type="datetime12">
              <a:rPr lang="en-US" smtClean="0"/>
              <a:pPr/>
              <a:t>11:05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40518" y="5586608"/>
            <a:ext cx="749300" cy="308150"/>
          </a:xfrm>
          <a:prstGeom prst="rect">
            <a:avLst/>
          </a:prstGeom>
        </p:spPr>
        <p:txBody>
          <a:bodyPr/>
          <a:lstStyle/>
          <a:p>
            <a:fld id="{062D6987-FB6D-4DB8-81B8-AD0F35E3B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4920D-5769-4E37-99C9-0CE3A777D3B8}" type="datetime12">
              <a:rPr lang="en-US" smtClean="0"/>
              <a:pPr/>
              <a:t>11:05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40518" y="5586608"/>
            <a:ext cx="749300" cy="308150"/>
          </a:xfrm>
          <a:prstGeom prst="rect">
            <a:avLst/>
          </a:prstGeom>
        </p:spPr>
        <p:txBody>
          <a:bodyPr/>
          <a:lstStyle/>
          <a:p>
            <a:fld id="{062D6987-FB6D-4DB8-81B8-AD0F35E3B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4A57-B0AB-4C2C-BDB9-C61A27911C4D}" type="datetime12">
              <a:rPr lang="en-US" smtClean="0"/>
              <a:pPr/>
              <a:t>11:05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40518" y="5586608"/>
            <a:ext cx="749300" cy="308150"/>
          </a:xfrm>
          <a:prstGeom prst="rect">
            <a:avLst/>
          </a:prstGeom>
        </p:spPr>
        <p:txBody>
          <a:bodyPr/>
          <a:lstStyle/>
          <a:p>
            <a:fld id="{062D6987-FB6D-4DB8-81B8-AD0F35E3B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53800" y="6680226"/>
            <a:ext cx="540612" cy="241247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FE0781C-7324-47E6-BADD-3B28082669B8}" type="datetime12">
              <a:rPr lang="en-US" smtClean="0"/>
              <a:pPr/>
              <a:t>11:05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1340404" y="6539631"/>
            <a:ext cx="81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4C5414C-E0DA-4534-BDEA-D0F1E13ECFFA}" type="slidenum">
              <a:rPr lang="en-US" sz="1200" smtClean="0"/>
              <a:pPr/>
              <a:t>‹#›</a:t>
            </a:fld>
            <a:r>
              <a:rPr lang="en-US" sz="1200" dirty="0" smtClean="0"/>
              <a:t> of 30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discoverygeo.com/Papers/Reservoir%20Eng%20for%20Geos%203.pdf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sources.arcgis2com/en/help/main/10.1/" TargetMode="External"/><Relationship Id="rId5" Type="http://schemas.openxmlformats.org/officeDocument/2006/relationships/hyperlink" Target="http://www.petrocenter.com/reservoir/re01.htm" TargetMode="External"/><Relationship Id="rId4" Type="http://schemas.openxmlformats.org/officeDocument/2006/relationships/hyperlink" Target="http://petroleumsupport.com/volume-reservoir-and-gas-reserve-calculator-spreadsheet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100" y="1727200"/>
            <a:ext cx="10680700" cy="17907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GIS </a:t>
            </a:r>
            <a:r>
              <a:rPr lang="en-US" sz="4800" b="1" dirty="0"/>
              <a:t>f</a:t>
            </a:r>
            <a:r>
              <a:rPr lang="en-US" sz="4800" b="1" dirty="0" smtClean="0"/>
              <a:t>or Reservoir Management:</a:t>
            </a:r>
            <a:br>
              <a:rPr lang="en-US" sz="4800" b="1" dirty="0" smtClean="0"/>
            </a:br>
            <a:r>
              <a:rPr lang="en-US" sz="4800" b="1" i="1" dirty="0" smtClean="0"/>
              <a:t>Estimating Original Gas In Place</a:t>
            </a:r>
            <a:endParaRPr lang="en-US" sz="48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6900" y="4757738"/>
            <a:ext cx="4737100" cy="1071562"/>
          </a:xfrm>
        </p:spPr>
        <p:txBody>
          <a:bodyPr>
            <a:normAutofit/>
          </a:bodyPr>
          <a:lstStyle/>
          <a:p>
            <a:r>
              <a:rPr lang="en-US" dirty="0" smtClean="0"/>
              <a:t>Jeffrey Vu, M.GIS Candidate</a:t>
            </a:r>
          </a:p>
          <a:p>
            <a:r>
              <a:rPr lang="en-US" dirty="0" smtClean="0"/>
              <a:t>Dr. </a:t>
            </a:r>
            <a:r>
              <a:rPr lang="en-US" dirty="0"/>
              <a:t>Patrick Kennelly, </a:t>
            </a:r>
            <a:r>
              <a:rPr lang="en-US" dirty="0" smtClean="0"/>
              <a:t>Advisor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37" y="227012"/>
            <a:ext cx="2371725" cy="79057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756136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9600" y="2182760"/>
            <a:ext cx="10972800" cy="3943403"/>
          </a:xfrm>
        </p:spPr>
        <p:txBody>
          <a:bodyPr/>
          <a:lstStyle/>
          <a:p>
            <a:pPr lvl="0"/>
            <a:r>
              <a:rPr lang="en-US" dirty="0" smtClean="0"/>
              <a:t>Exported grids from a geological software program</a:t>
            </a:r>
            <a:br>
              <a:rPr lang="en-US" dirty="0" smtClean="0"/>
            </a:br>
            <a:endParaRPr lang="en-US" dirty="0" smtClean="0"/>
          </a:p>
          <a:p>
            <a:pPr lvl="0"/>
            <a:r>
              <a:rPr lang="en-US" dirty="0" smtClean="0"/>
              <a:t>Net pay and porosity grids</a:t>
            </a:r>
          </a:p>
          <a:p>
            <a:pPr marL="0" lvl="0" indent="0">
              <a:buNone/>
            </a:pPr>
            <a:endParaRPr lang="en-US" dirty="0" smtClean="0"/>
          </a:p>
          <a:p>
            <a:pPr lvl="0"/>
            <a:r>
              <a:rPr lang="en-US" dirty="0" smtClean="0"/>
              <a:t>All input grids must have the same coordinate systems and cell sizes</a:t>
            </a:r>
            <a:br>
              <a:rPr lang="en-US" dirty="0" smtClean="0"/>
            </a:br>
            <a:endParaRPr lang="en-US" dirty="0" smtClean="0"/>
          </a:p>
          <a:p>
            <a:pPr lvl="0"/>
            <a:r>
              <a:rPr lang="en-US" dirty="0" smtClean="0"/>
              <a:t>Users’ parameters</a:t>
            </a:r>
            <a:endParaRPr lang="en-US" dirty="0"/>
          </a:p>
          <a:p>
            <a:pPr marL="0" lv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005729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384504" y="3372464"/>
            <a:ext cx="1799303" cy="20352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5665" y="1966416"/>
            <a:ext cx="2251587" cy="3578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 (using ArcGIS)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20246" y="2344958"/>
            <a:ext cx="1199521" cy="21680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2645" y="2959474"/>
            <a:ext cx="1828814" cy="1455210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2813" y="5043913"/>
            <a:ext cx="13567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Water saturation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18905" y="2964391"/>
            <a:ext cx="745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Porosity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318555" y="2349875"/>
            <a:ext cx="729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Net pay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48402" y="1853346"/>
            <a:ext cx="1973554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Grids exported from Petra</a:t>
            </a:r>
            <a:endParaRPr lang="en-US" sz="12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219325" y="3873874"/>
            <a:ext cx="1203333" cy="280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503342" y="3603485"/>
            <a:ext cx="936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Intersected</a:t>
            </a:r>
            <a:endParaRPr lang="en-US" sz="12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467225" y="3848100"/>
            <a:ext cx="971550" cy="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35382" y="3529744"/>
            <a:ext cx="1039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40-ac fishnet</a:t>
            </a:r>
            <a:endParaRPr lang="en-US" sz="1200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6496050" y="3834582"/>
            <a:ext cx="1113057" cy="1351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455912" y="3514999"/>
            <a:ext cx="1223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Average values</a:t>
            </a:r>
            <a:endParaRPr lang="en-US" sz="1200" dirty="0"/>
          </a:p>
        </p:txBody>
      </p:sp>
      <p:sp>
        <p:nvSpPr>
          <p:cNvPr id="40" name="Rectangle 39"/>
          <p:cNvSpPr/>
          <p:nvPr/>
        </p:nvSpPr>
        <p:spPr>
          <a:xfrm>
            <a:off x="1210413" y="3362632"/>
            <a:ext cx="973394" cy="934065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8658225" y="3856517"/>
            <a:ext cx="1184492" cy="110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800151" y="3378407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Calculate </a:t>
            </a:r>
            <a:br>
              <a:rPr lang="en-US" sz="1200" dirty="0" smtClean="0"/>
            </a:br>
            <a:r>
              <a:rPr lang="en-US" sz="1200" dirty="0" smtClean="0"/>
              <a:t>OGIP</a:t>
            </a:r>
            <a:endParaRPr lang="en-US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48018" y="2874014"/>
            <a:ext cx="2017516" cy="20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10196923" y="4893654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OGIP map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1247454"/>
              </p:ext>
            </p:extLst>
          </p:nvPr>
        </p:nvGraphicFramePr>
        <p:xfrm>
          <a:off x="9852250" y="2874657"/>
          <a:ext cx="402085" cy="396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21"/>
                <a:gridCol w="100521"/>
                <a:gridCol w="96974"/>
                <a:gridCol w="104069"/>
              </a:tblGrid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>
                    <a:noFill/>
                  </a:tcPr>
                </a:tc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6927412"/>
              </p:ext>
            </p:extLst>
          </p:nvPr>
        </p:nvGraphicFramePr>
        <p:xfrm>
          <a:off x="11463335" y="2874658"/>
          <a:ext cx="402085" cy="396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21"/>
                <a:gridCol w="100521"/>
                <a:gridCol w="96974"/>
                <a:gridCol w="104069"/>
              </a:tblGrid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>
                    <a:noFill/>
                  </a:tcPr>
                </a:tc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4830726"/>
              </p:ext>
            </p:extLst>
          </p:nvPr>
        </p:nvGraphicFramePr>
        <p:xfrm>
          <a:off x="11060565" y="2874657"/>
          <a:ext cx="402085" cy="396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21"/>
                <a:gridCol w="100521"/>
                <a:gridCol w="96974"/>
                <a:gridCol w="104069"/>
              </a:tblGrid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>
                    <a:noFill/>
                  </a:tcPr>
                </a:tc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0776083"/>
              </p:ext>
            </p:extLst>
          </p:nvPr>
        </p:nvGraphicFramePr>
        <p:xfrm>
          <a:off x="10657793" y="2874658"/>
          <a:ext cx="402085" cy="396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21"/>
                <a:gridCol w="100521"/>
                <a:gridCol w="96974"/>
                <a:gridCol w="104069"/>
              </a:tblGrid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>
                    <a:noFill/>
                  </a:tcPr>
                </a:tc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3501213"/>
              </p:ext>
            </p:extLst>
          </p:nvPr>
        </p:nvGraphicFramePr>
        <p:xfrm>
          <a:off x="10255021" y="2874658"/>
          <a:ext cx="402085" cy="396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21"/>
                <a:gridCol w="100521"/>
                <a:gridCol w="96974"/>
                <a:gridCol w="104069"/>
              </a:tblGrid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>
                    <a:noFill/>
                  </a:tcPr>
                </a:tc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2616983"/>
              </p:ext>
            </p:extLst>
          </p:nvPr>
        </p:nvGraphicFramePr>
        <p:xfrm>
          <a:off x="9852246" y="3266549"/>
          <a:ext cx="402085" cy="396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21"/>
                <a:gridCol w="100521"/>
                <a:gridCol w="96974"/>
                <a:gridCol w="104069"/>
              </a:tblGrid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>
                    <a:noFill/>
                  </a:tcPr>
                </a:tc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6477497"/>
              </p:ext>
            </p:extLst>
          </p:nvPr>
        </p:nvGraphicFramePr>
        <p:xfrm>
          <a:off x="11463331" y="3266550"/>
          <a:ext cx="402085" cy="396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21"/>
                <a:gridCol w="100521"/>
                <a:gridCol w="96974"/>
                <a:gridCol w="104069"/>
              </a:tblGrid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>
                    <a:noFill/>
                  </a:tcPr>
                </a:tc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75466596"/>
              </p:ext>
            </p:extLst>
          </p:nvPr>
        </p:nvGraphicFramePr>
        <p:xfrm>
          <a:off x="11060561" y="3266549"/>
          <a:ext cx="402085" cy="396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21"/>
                <a:gridCol w="100521"/>
                <a:gridCol w="96974"/>
                <a:gridCol w="104069"/>
              </a:tblGrid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>
                    <a:noFill/>
                  </a:tcPr>
                </a:tc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51955654"/>
              </p:ext>
            </p:extLst>
          </p:nvPr>
        </p:nvGraphicFramePr>
        <p:xfrm>
          <a:off x="10657789" y="3266550"/>
          <a:ext cx="402085" cy="396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21"/>
                <a:gridCol w="100521"/>
                <a:gridCol w="96974"/>
                <a:gridCol w="104069"/>
              </a:tblGrid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>
                    <a:noFill/>
                  </a:tcPr>
                </a:tc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75710571"/>
              </p:ext>
            </p:extLst>
          </p:nvPr>
        </p:nvGraphicFramePr>
        <p:xfrm>
          <a:off x="10255017" y="3266550"/>
          <a:ext cx="402085" cy="396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21"/>
                <a:gridCol w="100521"/>
                <a:gridCol w="96974"/>
                <a:gridCol w="104069"/>
              </a:tblGrid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>
                    <a:noFill/>
                  </a:tcPr>
                </a:tc>
              </a:tr>
            </a:tbl>
          </a:graphicData>
        </a:graphic>
      </p:graphicFrame>
      <p:graphicFrame>
        <p:nvGraphicFramePr>
          <p:cNvPr id="68" name="Table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81639506"/>
              </p:ext>
            </p:extLst>
          </p:nvPr>
        </p:nvGraphicFramePr>
        <p:xfrm>
          <a:off x="9852242" y="3658441"/>
          <a:ext cx="402085" cy="396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21"/>
                <a:gridCol w="100521"/>
                <a:gridCol w="96974"/>
                <a:gridCol w="104069"/>
              </a:tblGrid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>
                    <a:noFill/>
                  </a:tcPr>
                </a:tc>
              </a:tr>
            </a:tbl>
          </a:graphicData>
        </a:graphic>
      </p:graphicFrame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84529651"/>
              </p:ext>
            </p:extLst>
          </p:nvPr>
        </p:nvGraphicFramePr>
        <p:xfrm>
          <a:off x="11463327" y="3658442"/>
          <a:ext cx="402085" cy="396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21"/>
                <a:gridCol w="100521"/>
                <a:gridCol w="96974"/>
                <a:gridCol w="104069"/>
              </a:tblGrid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>
                    <a:noFill/>
                  </a:tcPr>
                </a:tc>
              </a:tr>
            </a:tbl>
          </a:graphicData>
        </a:graphic>
      </p:graphicFrame>
      <p:graphicFrame>
        <p:nvGraphicFramePr>
          <p:cNvPr id="70" name="Tab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3933797"/>
              </p:ext>
            </p:extLst>
          </p:nvPr>
        </p:nvGraphicFramePr>
        <p:xfrm>
          <a:off x="11060557" y="3658441"/>
          <a:ext cx="402085" cy="396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21"/>
                <a:gridCol w="100521"/>
                <a:gridCol w="96974"/>
                <a:gridCol w="104069"/>
              </a:tblGrid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>
                    <a:noFill/>
                  </a:tcPr>
                </a:tc>
              </a:tr>
            </a:tbl>
          </a:graphicData>
        </a:graphic>
      </p:graphicFrame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72803292"/>
              </p:ext>
            </p:extLst>
          </p:nvPr>
        </p:nvGraphicFramePr>
        <p:xfrm>
          <a:off x="10657785" y="3658442"/>
          <a:ext cx="402085" cy="396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21"/>
                <a:gridCol w="100521"/>
                <a:gridCol w="96974"/>
                <a:gridCol w="104069"/>
              </a:tblGrid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>
                    <a:noFill/>
                  </a:tcPr>
                </a:tc>
              </a:tr>
            </a:tbl>
          </a:graphicData>
        </a:graphic>
      </p:graphicFrame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2640494"/>
              </p:ext>
            </p:extLst>
          </p:nvPr>
        </p:nvGraphicFramePr>
        <p:xfrm>
          <a:off x="10255013" y="3658442"/>
          <a:ext cx="402085" cy="396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21"/>
                <a:gridCol w="100521"/>
                <a:gridCol w="96974"/>
                <a:gridCol w="104069"/>
              </a:tblGrid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>
                    <a:noFill/>
                  </a:tcPr>
                </a:tc>
              </a:tr>
            </a:tbl>
          </a:graphicData>
        </a:graphic>
      </p:graphicFrame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05902716"/>
              </p:ext>
            </p:extLst>
          </p:nvPr>
        </p:nvGraphicFramePr>
        <p:xfrm>
          <a:off x="9852238" y="4050333"/>
          <a:ext cx="402085" cy="396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21"/>
                <a:gridCol w="100521"/>
                <a:gridCol w="96974"/>
                <a:gridCol w="104069"/>
              </a:tblGrid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>
                    <a:noFill/>
                  </a:tcPr>
                </a:tc>
              </a:tr>
            </a:tbl>
          </a:graphicData>
        </a:graphic>
      </p:graphicFrame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26349786"/>
              </p:ext>
            </p:extLst>
          </p:nvPr>
        </p:nvGraphicFramePr>
        <p:xfrm>
          <a:off x="11463323" y="4050334"/>
          <a:ext cx="402085" cy="396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21"/>
                <a:gridCol w="100521"/>
                <a:gridCol w="96974"/>
                <a:gridCol w="104069"/>
              </a:tblGrid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>
                    <a:noFill/>
                  </a:tcPr>
                </a:tc>
              </a:tr>
            </a:tbl>
          </a:graphicData>
        </a:graphic>
      </p:graphicFrame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1395654"/>
              </p:ext>
            </p:extLst>
          </p:nvPr>
        </p:nvGraphicFramePr>
        <p:xfrm>
          <a:off x="11060553" y="4050333"/>
          <a:ext cx="402085" cy="396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21"/>
                <a:gridCol w="100521"/>
                <a:gridCol w="96974"/>
                <a:gridCol w="104069"/>
              </a:tblGrid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>
                    <a:noFill/>
                  </a:tcPr>
                </a:tc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39846404"/>
              </p:ext>
            </p:extLst>
          </p:nvPr>
        </p:nvGraphicFramePr>
        <p:xfrm>
          <a:off x="10657781" y="4050334"/>
          <a:ext cx="402085" cy="396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21"/>
                <a:gridCol w="100521"/>
                <a:gridCol w="96974"/>
                <a:gridCol w="104069"/>
              </a:tblGrid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>
                    <a:noFill/>
                  </a:tcPr>
                </a:tc>
              </a:tr>
            </a:tbl>
          </a:graphicData>
        </a:graphic>
      </p:graphicFrame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6892932"/>
              </p:ext>
            </p:extLst>
          </p:nvPr>
        </p:nvGraphicFramePr>
        <p:xfrm>
          <a:off x="10255009" y="4050334"/>
          <a:ext cx="402085" cy="396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21"/>
                <a:gridCol w="100521"/>
                <a:gridCol w="96974"/>
                <a:gridCol w="104069"/>
              </a:tblGrid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>
                    <a:noFill/>
                  </a:tcPr>
                </a:tc>
              </a:tr>
            </a:tbl>
          </a:graphicData>
        </a:graphic>
      </p:graphicFrame>
      <p:graphicFrame>
        <p:nvGraphicFramePr>
          <p:cNvPr id="78" name="Table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478490"/>
              </p:ext>
            </p:extLst>
          </p:nvPr>
        </p:nvGraphicFramePr>
        <p:xfrm>
          <a:off x="9852238" y="4442229"/>
          <a:ext cx="402085" cy="396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21"/>
                <a:gridCol w="100521"/>
                <a:gridCol w="96974"/>
                <a:gridCol w="104069"/>
              </a:tblGrid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>
                    <a:noFill/>
                  </a:tcPr>
                </a:tc>
              </a:tr>
            </a:tbl>
          </a:graphicData>
        </a:graphic>
      </p:graphicFrame>
      <p:graphicFrame>
        <p:nvGraphicFramePr>
          <p:cNvPr id="79" name="Table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2106083"/>
              </p:ext>
            </p:extLst>
          </p:nvPr>
        </p:nvGraphicFramePr>
        <p:xfrm>
          <a:off x="11463323" y="4442230"/>
          <a:ext cx="402085" cy="396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21"/>
                <a:gridCol w="100521"/>
                <a:gridCol w="96974"/>
                <a:gridCol w="104069"/>
              </a:tblGrid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>
                    <a:noFill/>
                  </a:tcPr>
                </a:tc>
              </a:tr>
            </a:tbl>
          </a:graphicData>
        </a:graphic>
      </p:graphicFrame>
      <p:graphicFrame>
        <p:nvGraphicFramePr>
          <p:cNvPr id="80" name="Table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6352993"/>
              </p:ext>
            </p:extLst>
          </p:nvPr>
        </p:nvGraphicFramePr>
        <p:xfrm>
          <a:off x="11060553" y="4442229"/>
          <a:ext cx="402085" cy="396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21"/>
                <a:gridCol w="100521"/>
                <a:gridCol w="96974"/>
                <a:gridCol w="104069"/>
              </a:tblGrid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>
                    <a:noFill/>
                  </a:tcPr>
                </a:tc>
              </a:tr>
            </a:tbl>
          </a:graphicData>
        </a:graphic>
      </p:graphicFrame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0448811"/>
              </p:ext>
            </p:extLst>
          </p:nvPr>
        </p:nvGraphicFramePr>
        <p:xfrm>
          <a:off x="10657781" y="4442230"/>
          <a:ext cx="402085" cy="396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21"/>
                <a:gridCol w="100521"/>
                <a:gridCol w="96974"/>
                <a:gridCol w="104069"/>
              </a:tblGrid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>
                    <a:noFill/>
                  </a:tcPr>
                </a:tc>
              </a:tr>
            </a:tbl>
          </a:graphicData>
        </a:graphic>
      </p:graphicFrame>
      <p:graphicFrame>
        <p:nvGraphicFramePr>
          <p:cNvPr id="82" name="Table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458"/>
              </p:ext>
            </p:extLst>
          </p:nvPr>
        </p:nvGraphicFramePr>
        <p:xfrm>
          <a:off x="10255009" y="4442230"/>
          <a:ext cx="402085" cy="396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21"/>
                <a:gridCol w="100521"/>
                <a:gridCol w="96974"/>
                <a:gridCol w="104069"/>
              </a:tblGrid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</a:tr>
              <a:tr h="96362"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/>
                </a:tc>
                <a:tc>
                  <a:txBody>
                    <a:bodyPr/>
                    <a:lstStyle/>
                    <a:p>
                      <a:r>
                        <a:rPr lang="en-US" sz="500" dirty="0" smtClean="0"/>
                        <a:t> .</a:t>
                      </a:r>
                      <a:endParaRPr lang="en-US" sz="500" dirty="0"/>
                    </a:p>
                  </a:txBody>
                  <a:tcPr marL="22839" marR="22839" marT="11419" marB="11419">
                    <a:noFill/>
                  </a:tcPr>
                </a:tc>
              </a:tr>
            </a:tbl>
          </a:graphicData>
        </a:graphic>
      </p:graphicFrame>
      <p:grpSp>
        <p:nvGrpSpPr>
          <p:cNvPr id="66" name="Group 65"/>
          <p:cNvGrpSpPr/>
          <p:nvPr/>
        </p:nvGrpSpPr>
        <p:grpSpPr>
          <a:xfrm>
            <a:off x="7646416" y="3367550"/>
            <a:ext cx="954659" cy="947274"/>
            <a:chOff x="3436366" y="3367550"/>
            <a:chExt cx="954659" cy="947274"/>
          </a:xfrm>
        </p:grpSpPr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050" y="3376613"/>
              <a:ext cx="941890" cy="938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Rectangle 82"/>
            <p:cNvSpPr/>
            <p:nvPr/>
          </p:nvSpPr>
          <p:spPr>
            <a:xfrm>
              <a:off x="3436366" y="3367550"/>
              <a:ext cx="954659" cy="934065"/>
            </a:xfrm>
            <a:prstGeom prst="rect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155989" y="4571322"/>
            <a:ext cx="1694695" cy="4616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1320 sq.ft. x 1320 sq.ft.</a:t>
            </a:r>
            <a:br>
              <a:rPr lang="en-US" sz="1200" dirty="0" smtClean="0"/>
            </a:br>
            <a:r>
              <a:rPr lang="en-US" sz="1200" dirty="0" smtClean="0"/>
              <a:t>             = 40 acres </a:t>
            </a:r>
            <a:endParaRPr lang="en-US" sz="1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4975" y="3376614"/>
            <a:ext cx="944019" cy="94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" name="Straight Arrow Connector 44"/>
          <p:cNvCxnSpPr/>
          <p:nvPr/>
        </p:nvCxnSpPr>
        <p:spPr>
          <a:xfrm flipV="1">
            <a:off x="6371120" y="4336026"/>
            <a:ext cx="0" cy="2359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219825" y="4076700"/>
            <a:ext cx="238125" cy="2286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3464941" y="3386600"/>
            <a:ext cx="954659" cy="934065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3766" y="3367550"/>
            <a:ext cx="954659" cy="934065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616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57300"/>
          </a:xfrm>
        </p:spPr>
        <p:txBody>
          <a:bodyPr/>
          <a:lstStyle/>
          <a:p>
            <a:r>
              <a:rPr lang="en-US" dirty="0" smtClean="0"/>
              <a:t>Inputs in ArcMap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1" t="596"/>
          <a:stretch/>
        </p:blipFill>
        <p:spPr bwMode="auto">
          <a:xfrm>
            <a:off x="219075" y="1609725"/>
            <a:ext cx="7867650" cy="5105400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0075" y="1819275"/>
            <a:ext cx="3028949" cy="1514475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60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0918" y="1477024"/>
            <a:ext cx="6193758" cy="515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9600" y="1773621"/>
            <a:ext cx="10972800" cy="117912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Reusable </a:t>
            </a:r>
            <a:r>
              <a:rPr lang="en-US" dirty="0"/>
              <a:t>workflow to run different </a:t>
            </a:r>
            <a:r>
              <a:rPr lang="en-US" dirty="0" smtClean="0"/>
              <a:t>scenarios</a:t>
            </a:r>
          </a:p>
          <a:p>
            <a:pPr lvl="0"/>
            <a:r>
              <a:rPr lang="en-US" dirty="0" smtClean="0"/>
              <a:t>Python codes to check inputs (grid or constant value)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2" name="Flowchart: Decision 1"/>
          <p:cNvSpPr/>
          <p:nvPr/>
        </p:nvSpPr>
        <p:spPr>
          <a:xfrm>
            <a:off x="733786" y="3037818"/>
            <a:ext cx="2380593" cy="100899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 a grid?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cxnSp>
        <p:nvCxnSpPr>
          <p:cNvPr id="5" name="Straight Arrow Connector 4"/>
          <p:cNvCxnSpPr>
            <a:stCxn id="2" idx="3"/>
          </p:cNvCxnSpPr>
          <p:nvPr/>
        </p:nvCxnSpPr>
        <p:spPr>
          <a:xfrm>
            <a:off x="3114379" y="3542315"/>
            <a:ext cx="1245476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" idx="2"/>
          </p:cNvCxnSpPr>
          <p:nvPr/>
        </p:nvCxnSpPr>
        <p:spPr>
          <a:xfrm>
            <a:off x="1924083" y="4046812"/>
            <a:ext cx="7882" cy="70944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08517" y="3195474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YES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90147" y="420897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4391385" y="2990522"/>
            <a:ext cx="1749973" cy="104052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52475" y="4787791"/>
            <a:ext cx="2403098" cy="107961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90931" y="3053584"/>
            <a:ext cx="1213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Copy to project’s folder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9625" y="4829832"/>
            <a:ext cx="2446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Create a grid based on net pay &amp; porosity intersected polygon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9014434"/>
              </p:ext>
            </p:extLst>
          </p:nvPr>
        </p:nvGraphicFramePr>
        <p:xfrm>
          <a:off x="4700608" y="4772854"/>
          <a:ext cx="953732" cy="887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433"/>
                <a:gridCol w="238433"/>
                <a:gridCol w="238433"/>
                <a:gridCol w="238433"/>
              </a:tblGrid>
              <a:tr h="22160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</a:tr>
              <a:tr h="22160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</a:tr>
              <a:tr h="22160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</a:tr>
              <a:tr h="22160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>
                    <a:noFill/>
                  </a:tcPr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4696006" y="4776973"/>
            <a:ext cx="1429953" cy="1115530"/>
          </a:xfrm>
          <a:prstGeom prst="rect">
            <a:avLst/>
          </a:prstGeom>
          <a:noFill/>
          <a:ln w="47625" cmpd="tri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2795245"/>
              </p:ext>
            </p:extLst>
          </p:nvPr>
        </p:nvGraphicFramePr>
        <p:xfrm>
          <a:off x="5658547" y="4772854"/>
          <a:ext cx="476866" cy="887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433"/>
                <a:gridCol w="238433"/>
              </a:tblGrid>
              <a:tr h="22160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</a:tr>
              <a:tr h="22160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</a:tr>
              <a:tr h="22160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</a:tr>
              <a:tr h="22160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8345153"/>
              </p:ext>
            </p:extLst>
          </p:nvPr>
        </p:nvGraphicFramePr>
        <p:xfrm>
          <a:off x="4699931" y="5664653"/>
          <a:ext cx="953732" cy="2218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433"/>
                <a:gridCol w="238433"/>
                <a:gridCol w="238433"/>
                <a:gridCol w="238433"/>
              </a:tblGrid>
              <a:tr h="22160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6659641"/>
              </p:ext>
            </p:extLst>
          </p:nvPr>
        </p:nvGraphicFramePr>
        <p:xfrm>
          <a:off x="5657874" y="5664654"/>
          <a:ext cx="476866" cy="2218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433"/>
                <a:gridCol w="238433"/>
              </a:tblGrid>
              <a:tr h="22160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2</a:t>
                      </a:r>
                      <a:endParaRPr lang="en-US" sz="1100" dirty="0"/>
                    </a:p>
                  </a:txBody>
                  <a:tcPr marL="54173" marR="54173" marT="27086" marB="27086"/>
                </a:tc>
              </a:tr>
            </a:tbl>
          </a:graphicData>
        </a:graphic>
      </p:graphicFrame>
      <p:cxnSp>
        <p:nvCxnSpPr>
          <p:cNvPr id="22" name="Straight Arrow Connector 21"/>
          <p:cNvCxnSpPr>
            <a:endCxn id="20" idx="1"/>
          </p:cNvCxnSpPr>
          <p:nvPr/>
        </p:nvCxnSpPr>
        <p:spPr>
          <a:xfrm flipV="1">
            <a:off x="3179693" y="5334738"/>
            <a:ext cx="1516313" cy="37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42004" y="4992743"/>
            <a:ext cx="1277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User’s input = 2</a:t>
            </a:r>
            <a:endParaRPr lang="en-US" sz="1200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5418364" y="4031796"/>
            <a:ext cx="34" cy="73347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68470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5913" y="1981200"/>
            <a:ext cx="39528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 (Spatial Analyst)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954110" y="2157248"/>
            <a:ext cx="4546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Performs a conditional if/else evaluation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dirty="0"/>
              <a:t>each of the input cells of an input raster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79871" y="5916032"/>
            <a:ext cx="3790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raster cell to </a:t>
            </a:r>
            <a:r>
              <a:rPr lang="en-US" b="1" dirty="0" smtClean="0"/>
              <a:t>0</a:t>
            </a:r>
            <a:r>
              <a:rPr lang="en-US" dirty="0" smtClean="0"/>
              <a:t> when </a:t>
            </a:r>
            <a:r>
              <a:rPr lang="en-US" b="1" dirty="0" smtClean="0"/>
              <a:t>VALUE &lt; 0</a:t>
            </a:r>
            <a:endParaRPr lang="en-US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9018098"/>
              </p:ext>
            </p:extLst>
          </p:nvPr>
        </p:nvGraphicFramePr>
        <p:xfrm>
          <a:off x="840642" y="4110449"/>
          <a:ext cx="1504816" cy="13999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204"/>
                <a:gridCol w="376204"/>
                <a:gridCol w="376204"/>
                <a:gridCol w="376204"/>
              </a:tblGrid>
              <a:tr h="349979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 </a:t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-5</a:t>
                      </a:r>
                      <a:endParaRPr lang="en-US" sz="800" b="1" dirty="0"/>
                    </a:p>
                  </a:txBody>
                  <a:tcPr marL="85475" marR="85475" marT="42737" marB="42737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 </a:t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12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 </a:t>
                      </a:r>
                    </a:p>
                    <a:p>
                      <a:pPr algn="ctr"/>
                      <a:r>
                        <a:rPr lang="en-US" sz="800" b="1" dirty="0" smtClean="0"/>
                        <a:t>26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 smtClean="0"/>
                    </a:p>
                    <a:p>
                      <a:pPr algn="ctr"/>
                      <a:r>
                        <a:rPr lang="en-US" sz="800" b="1" dirty="0" smtClean="0"/>
                        <a:t>50 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</a:tr>
              <a:tr h="349979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34 </a:t>
                      </a:r>
                      <a:endParaRPr lang="en-US" sz="800" b="1" dirty="0"/>
                    </a:p>
                  </a:txBody>
                  <a:tcPr marL="85475" marR="85475" marT="42737" marB="427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 </a:t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19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 </a:t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44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 -10</a:t>
                      </a:r>
                      <a:endParaRPr lang="en-US" sz="800" b="1" dirty="0"/>
                    </a:p>
                  </a:txBody>
                  <a:tcPr marL="85475" marR="85475" marT="42737" marB="42737">
                    <a:solidFill>
                      <a:schemeClr val="accent3"/>
                    </a:solidFill>
                  </a:tcPr>
                </a:tc>
              </a:tr>
              <a:tr h="349979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48 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 </a:t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42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64 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12 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</a:tr>
              <a:tr h="349979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 2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-15 </a:t>
                      </a:r>
                      <a:endParaRPr lang="en-US" sz="800" b="1" dirty="0"/>
                    </a:p>
                  </a:txBody>
                  <a:tcPr marL="85475" marR="85475" marT="42737" marB="42737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 24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-47 </a:t>
                      </a:r>
                      <a:endParaRPr lang="en-US" sz="800" b="1" dirty="0"/>
                    </a:p>
                  </a:txBody>
                  <a:tcPr marL="85475" marR="85475" marT="42737" marB="42737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1572461"/>
              </p:ext>
            </p:extLst>
          </p:nvPr>
        </p:nvGraphicFramePr>
        <p:xfrm>
          <a:off x="3382280" y="4095702"/>
          <a:ext cx="1504816" cy="13999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204"/>
                <a:gridCol w="376204"/>
                <a:gridCol w="376204"/>
                <a:gridCol w="376204"/>
              </a:tblGrid>
              <a:tr h="349979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0</a:t>
                      </a:r>
                      <a:endParaRPr lang="en-US" sz="800" b="1" dirty="0"/>
                    </a:p>
                  </a:txBody>
                  <a:tcPr marL="85475" marR="85475" marT="42737" marB="4273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 </a:t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12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 </a:t>
                      </a:r>
                    </a:p>
                    <a:p>
                      <a:pPr algn="ctr"/>
                      <a:r>
                        <a:rPr lang="en-US" sz="800" b="1" dirty="0" smtClean="0"/>
                        <a:t>26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 smtClean="0"/>
                    </a:p>
                    <a:p>
                      <a:pPr algn="ctr"/>
                      <a:r>
                        <a:rPr lang="en-US" sz="800" b="1" dirty="0" smtClean="0"/>
                        <a:t>50 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</a:tr>
              <a:tr h="349979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34 </a:t>
                      </a:r>
                      <a:endParaRPr lang="en-US" sz="800" b="1" dirty="0"/>
                    </a:p>
                  </a:txBody>
                  <a:tcPr marL="85475" marR="85475" marT="42737" marB="427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 </a:t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19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 </a:t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44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0</a:t>
                      </a:r>
                      <a:endParaRPr lang="en-US" sz="800" b="1" dirty="0"/>
                    </a:p>
                  </a:txBody>
                  <a:tcPr marL="85475" marR="85475" marT="42737" marB="4273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49979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48 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 </a:t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42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64 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12 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</a:tr>
              <a:tr h="349979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 2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0 </a:t>
                      </a:r>
                      <a:endParaRPr lang="en-US" sz="800" b="1" dirty="0"/>
                    </a:p>
                  </a:txBody>
                  <a:tcPr marL="85475" marR="85475" marT="42737" marB="4273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 24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0 </a:t>
                      </a:r>
                      <a:endParaRPr lang="en-US" sz="800" b="1" dirty="0"/>
                    </a:p>
                  </a:txBody>
                  <a:tcPr marL="85475" marR="85475" marT="42737" marB="42737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V="1">
            <a:off x="2374479" y="4812241"/>
            <a:ext cx="978309" cy="49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163" y="3190875"/>
            <a:ext cx="444817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24765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1164" y="1309689"/>
            <a:ext cx="4310062" cy="1894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14425"/>
          </a:xfrm>
        </p:spPr>
        <p:txBody>
          <a:bodyPr/>
          <a:lstStyle/>
          <a:p>
            <a:r>
              <a:rPr lang="en-US" dirty="0" smtClean="0"/>
              <a:t>Reclassify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969876" y="1891862"/>
            <a:ext cx="4823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Reclassifies </a:t>
            </a:r>
            <a:r>
              <a:rPr lang="en-US" dirty="0" smtClean="0"/>
              <a:t>or changes </a:t>
            </a:r>
            <a:r>
              <a:rPr lang="en-US" dirty="0"/>
              <a:t>the values in a raster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79728" y="6374368"/>
            <a:ext cx="320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raster cells to </a:t>
            </a:r>
            <a:r>
              <a:rPr lang="en-US" b="1" dirty="0" smtClean="0"/>
              <a:t>NoData</a:t>
            </a:r>
            <a:r>
              <a:rPr lang="en-US" dirty="0" smtClean="0"/>
              <a:t> or </a:t>
            </a:r>
            <a:r>
              <a:rPr lang="en-US" b="1" dirty="0" smtClean="0"/>
              <a:t>1</a:t>
            </a:r>
            <a:endParaRPr lang="en-US" b="1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0105037"/>
              </p:ext>
            </p:extLst>
          </p:nvPr>
        </p:nvGraphicFramePr>
        <p:xfrm>
          <a:off x="6755667" y="3677061"/>
          <a:ext cx="1504816" cy="13999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204"/>
                <a:gridCol w="376204"/>
                <a:gridCol w="376204"/>
                <a:gridCol w="376204"/>
              </a:tblGrid>
              <a:tr h="349979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 </a:t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11</a:t>
                      </a:r>
                      <a:endParaRPr lang="en-US" sz="800" b="1" dirty="0"/>
                    </a:p>
                  </a:txBody>
                  <a:tcPr marL="85475" marR="85475" marT="42737" marB="427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 </a:t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12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 </a:t>
                      </a:r>
                    </a:p>
                    <a:p>
                      <a:pPr algn="ctr"/>
                      <a:r>
                        <a:rPr lang="en-US" sz="800" b="1" dirty="0" smtClean="0"/>
                        <a:t>26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 smtClean="0"/>
                    </a:p>
                    <a:p>
                      <a:pPr algn="ctr"/>
                      <a:r>
                        <a:rPr lang="en-US" sz="800" b="1" dirty="0" smtClean="0"/>
                        <a:t>50 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</a:tr>
              <a:tr h="349979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34 </a:t>
                      </a:r>
                      <a:endParaRPr lang="en-US" sz="800" b="1" dirty="0"/>
                    </a:p>
                  </a:txBody>
                  <a:tcPr marL="85475" marR="85475" marT="42737" marB="427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 </a:t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19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 </a:t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44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endParaRPr lang="en-US" sz="800" b="1" dirty="0"/>
                    </a:p>
                  </a:txBody>
                  <a:tcPr marL="85475" marR="85475" marT="42737" marB="42737">
                    <a:noFill/>
                  </a:tcPr>
                </a:tc>
              </a:tr>
              <a:tr h="349979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48 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 </a:t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42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64 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22 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</a:tr>
              <a:tr h="349979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 2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-15 </a:t>
                      </a:r>
                      <a:endParaRPr lang="en-US" sz="800" b="1" dirty="0"/>
                    </a:p>
                  </a:txBody>
                  <a:tcPr marL="85475" marR="85475" marT="42737" marB="427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 24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0</a:t>
                      </a:r>
                      <a:endParaRPr lang="en-US" sz="800" b="1" dirty="0"/>
                    </a:p>
                  </a:txBody>
                  <a:tcPr marL="85475" marR="85475" marT="42737" marB="42737"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6755628"/>
              </p:ext>
            </p:extLst>
          </p:nvPr>
        </p:nvGraphicFramePr>
        <p:xfrm>
          <a:off x="9297305" y="3662314"/>
          <a:ext cx="1504816" cy="13999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204"/>
                <a:gridCol w="376204"/>
                <a:gridCol w="376204"/>
                <a:gridCol w="376204"/>
              </a:tblGrid>
              <a:tr h="349979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1</a:t>
                      </a:r>
                      <a:endParaRPr lang="en-US" sz="800" b="1" dirty="0"/>
                    </a:p>
                  </a:txBody>
                  <a:tcPr marL="85475" marR="85475" marT="42737" marB="427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 </a:t>
                      </a:r>
                      <a:br>
                        <a:rPr lang="en-US" sz="800" b="1" dirty="0" smtClean="0"/>
                      </a:br>
                      <a:r>
                        <a:rPr lang="en-US" sz="800" b="1" dirty="0" smtClean="0"/>
                        <a:t>1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 </a:t>
                      </a:r>
                    </a:p>
                    <a:p>
                      <a:pPr algn="ctr"/>
                      <a:r>
                        <a:rPr lang="en-US" sz="800" b="1" dirty="0" smtClean="0"/>
                        <a:t>1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 smtClean="0"/>
                    </a:p>
                    <a:p>
                      <a:pPr algn="ctr"/>
                      <a:r>
                        <a:rPr lang="en-US" sz="800" b="1" dirty="0" smtClean="0"/>
                        <a:t>1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</a:tr>
              <a:tr h="349979">
                <a:tc>
                  <a:txBody>
                    <a:bodyPr/>
                    <a:lstStyle/>
                    <a:p>
                      <a:pPr algn="ctr"/>
                      <a:endParaRPr lang="en-US" sz="800" b="1" dirty="0" smtClean="0"/>
                    </a:p>
                    <a:p>
                      <a:pPr algn="ctr"/>
                      <a:r>
                        <a:rPr lang="en-US" sz="800" b="1" dirty="0" smtClean="0"/>
                        <a:t>1</a:t>
                      </a:r>
                      <a:endParaRPr lang="en-US" sz="800" b="1" dirty="0"/>
                    </a:p>
                  </a:txBody>
                  <a:tcPr marL="85475" marR="85475" marT="42737" marB="427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 smtClean="0"/>
                    </a:p>
                    <a:p>
                      <a:pPr algn="ctr"/>
                      <a:r>
                        <a:rPr lang="en-US" sz="800" b="1" dirty="0" smtClean="0"/>
                        <a:t>1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 smtClean="0"/>
                    </a:p>
                    <a:p>
                      <a:pPr algn="ctr"/>
                      <a:r>
                        <a:rPr lang="en-US" sz="800" b="1" dirty="0" smtClean="0"/>
                        <a:t>1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 smtClean="0"/>
                        <a:t/>
                      </a:r>
                      <a:br>
                        <a:rPr lang="en-US" sz="800" b="1" dirty="0" smtClean="0"/>
                      </a:br>
                      <a:endParaRPr lang="en-US" sz="600" b="1" dirty="0"/>
                    </a:p>
                  </a:txBody>
                  <a:tcPr marL="85475" marR="85475" marT="42737" marB="42737">
                    <a:solidFill>
                      <a:srgbClr val="FF0000"/>
                    </a:solidFill>
                  </a:tcPr>
                </a:tc>
              </a:tr>
              <a:tr h="349979">
                <a:tc>
                  <a:txBody>
                    <a:bodyPr/>
                    <a:lstStyle/>
                    <a:p>
                      <a:pPr algn="ctr"/>
                      <a:endParaRPr lang="en-US" sz="800" b="1" dirty="0" smtClean="0"/>
                    </a:p>
                    <a:p>
                      <a:pPr algn="ctr"/>
                      <a:r>
                        <a:rPr lang="en-US" sz="800" b="1" dirty="0" smtClean="0"/>
                        <a:t>1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 smtClean="0"/>
                    </a:p>
                    <a:p>
                      <a:pPr algn="ctr"/>
                      <a:r>
                        <a:rPr lang="en-US" sz="800" b="1" dirty="0" smtClean="0"/>
                        <a:t>1</a:t>
                      </a:r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 smtClean="0"/>
                    </a:p>
                    <a:p>
                      <a:pPr algn="ctr"/>
                      <a:r>
                        <a:rPr lang="en-US" sz="800" b="1" dirty="0" smtClean="0"/>
                        <a:t>1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 smtClean="0"/>
                    </a:p>
                    <a:p>
                      <a:pPr algn="ctr"/>
                      <a:r>
                        <a:rPr lang="en-US" sz="800" b="1" dirty="0" smtClean="0"/>
                        <a:t>1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</a:tr>
              <a:tr h="349979">
                <a:tc>
                  <a:txBody>
                    <a:bodyPr/>
                    <a:lstStyle/>
                    <a:p>
                      <a:pPr algn="ctr"/>
                      <a:endParaRPr lang="en-US" sz="800" b="1" dirty="0" smtClean="0"/>
                    </a:p>
                    <a:p>
                      <a:pPr algn="ctr"/>
                      <a:r>
                        <a:rPr lang="en-US" sz="800" b="1" dirty="0" smtClean="0"/>
                        <a:t>1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 smtClean="0"/>
                    </a:p>
                    <a:p>
                      <a:pPr algn="ctr"/>
                      <a:r>
                        <a:rPr lang="en-US" sz="800" b="1" dirty="0" smtClean="0"/>
                        <a:t>1</a:t>
                      </a:r>
                      <a:endParaRPr lang="en-US" sz="800" b="1" dirty="0"/>
                    </a:p>
                  </a:txBody>
                  <a:tcPr marL="85475" marR="85475" marT="42737" marB="427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 smtClean="0"/>
                    </a:p>
                    <a:p>
                      <a:pPr algn="ctr"/>
                      <a:r>
                        <a:rPr lang="en-US" sz="800" b="1" dirty="0" smtClean="0"/>
                        <a:t>1</a:t>
                      </a:r>
                      <a:endParaRPr lang="en-US" sz="800" b="1" dirty="0"/>
                    </a:p>
                  </a:txBody>
                  <a:tcPr marL="85475" marR="85475" marT="42737" marB="42737"/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 smtClean="0"/>
                    </a:p>
                    <a:p>
                      <a:pPr algn="ctr"/>
                      <a:r>
                        <a:rPr lang="en-US" sz="800" b="1" dirty="0" smtClean="0"/>
                        <a:t>1</a:t>
                      </a:r>
                      <a:endParaRPr lang="en-US" sz="800" b="1" dirty="0"/>
                    </a:p>
                  </a:txBody>
                  <a:tcPr marL="85475" marR="85475" marT="42737" marB="42737">
                    <a:noFill/>
                  </a:tcPr>
                </a:tc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flipV="1">
            <a:off x="8289504" y="4378853"/>
            <a:ext cx="978309" cy="49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9258300" y="5472113"/>
            <a:ext cx="271463" cy="2428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589703" y="542663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NoData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0239" y="3367088"/>
            <a:ext cx="3357562" cy="330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39301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Intersect &amp; Fishnet Polygons</a:t>
            </a:r>
            <a:endParaRPr lang="en-US" dirty="0"/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762000" y="17526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Convert all raster datasets to polygon features and intersect with each other</a:t>
            </a:r>
          </a:p>
          <a:p>
            <a:r>
              <a:rPr lang="en-US" dirty="0" smtClean="0"/>
              <a:t>Create 40 acre fishnet polygons in Python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028868" y="3054021"/>
            <a:ext cx="3383185" cy="3687292"/>
            <a:chOff x="5219368" y="3054021"/>
            <a:chExt cx="3383185" cy="368729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9368" y="3054021"/>
              <a:ext cx="3383185" cy="3687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5299951" y="3451122"/>
              <a:ext cx="865239" cy="245807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1811414" y="4595044"/>
            <a:ext cx="1799303" cy="20352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47156" y="3567538"/>
            <a:ext cx="1199521" cy="21680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919555" y="4182054"/>
            <a:ext cx="1828814" cy="1455210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09723" y="6266493"/>
            <a:ext cx="13567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Water saturation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845815" y="4186971"/>
            <a:ext cx="745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Porosity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745465" y="3612796"/>
            <a:ext cx="729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Net pay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2637323" y="4585212"/>
            <a:ext cx="973394" cy="934065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824342" y="3199859"/>
            <a:ext cx="2513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Intersected fishnet polygons</a:t>
            </a:r>
            <a:endParaRPr lang="en-US" sz="14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9051714" y="3758075"/>
            <a:ext cx="1694695" cy="1655912"/>
            <a:chOff x="1984164" y="4339100"/>
            <a:chExt cx="1694695" cy="1655912"/>
          </a:xfrm>
        </p:grpSpPr>
        <p:sp>
          <p:nvSpPr>
            <p:cNvPr id="23" name="TextBox 22"/>
            <p:cNvSpPr txBox="1"/>
            <p:nvPr/>
          </p:nvSpPr>
          <p:spPr>
            <a:xfrm>
              <a:off x="1984164" y="5533347"/>
              <a:ext cx="1694695" cy="4616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1320 sq.ft. x 1320 sq.ft.</a:t>
              </a:r>
              <a:br>
                <a:rPr lang="en-US" sz="1200" dirty="0" smtClean="0"/>
              </a:br>
              <a:r>
                <a:rPr lang="en-US" sz="1200" dirty="0" smtClean="0"/>
                <a:t>             = 40 acres </a:t>
              </a:r>
              <a:endParaRPr lang="en-US" sz="1200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3199295" y="5298051"/>
              <a:ext cx="0" cy="2359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2369566" y="4339100"/>
              <a:ext cx="954659" cy="947274"/>
              <a:chOff x="3436366" y="3367550"/>
              <a:chExt cx="954659" cy="947274"/>
            </a:xfrm>
          </p:grpSpPr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8050" y="3376613"/>
                <a:ext cx="941890" cy="938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Rectangle 26"/>
              <p:cNvSpPr/>
              <p:nvPr/>
            </p:nvSpPr>
            <p:spPr>
              <a:xfrm>
                <a:off x="3436366" y="3367550"/>
                <a:ext cx="954659" cy="934065"/>
              </a:xfrm>
              <a:prstGeom prst="rect">
                <a:avLst/>
              </a:prstGeom>
              <a:noFill/>
              <a:ln w="508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3076575" y="5038725"/>
              <a:ext cx="238125" cy="228600"/>
            </a:xfrm>
            <a:prstGeom prst="rect">
              <a:avLst/>
            </a:prstGeom>
            <a:solidFill>
              <a:schemeClr val="accent1">
                <a:alpha val="58000"/>
              </a:schemeClr>
            </a:solidFill>
            <a:ln>
              <a:noFill/>
            </a:ln>
            <a:effectLst>
              <a:outerShdw sx="1000" sy="1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180544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Fishnet polygons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3"/>
          <a:stretch/>
        </p:blipFill>
        <p:spPr bwMode="auto">
          <a:xfrm>
            <a:off x="1238250" y="2209800"/>
            <a:ext cx="9672638" cy="379095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344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33450"/>
          </a:xfrm>
        </p:spPr>
        <p:txBody>
          <a:bodyPr/>
          <a:lstStyle/>
          <a:p>
            <a:r>
              <a:rPr lang="en-US" dirty="0" smtClean="0"/>
              <a:t>Python codes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42975"/>
            <a:ext cx="7195949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10540"/>
            <a:ext cx="9351034" cy="194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0775" y="3124200"/>
            <a:ext cx="98012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7143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Zonal Statistics as Table</a:t>
            </a:r>
            <a:endParaRPr lang="en-US" dirty="0"/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762000" y="17526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 </a:t>
            </a:r>
            <a:r>
              <a:rPr lang="en-US" dirty="0"/>
              <a:t>additional </a:t>
            </a:r>
            <a:r>
              <a:rPr lang="en-US" dirty="0" smtClean="0"/>
              <a:t>fields in the fishnet polygons feature class</a:t>
            </a:r>
            <a:endParaRPr lang="en-US" dirty="0"/>
          </a:p>
          <a:p>
            <a:r>
              <a:rPr lang="en-US" dirty="0" smtClean="0"/>
              <a:t>Run “Zonal Statistics </a:t>
            </a:r>
            <a:r>
              <a:rPr lang="en-US" dirty="0"/>
              <a:t>as </a:t>
            </a:r>
            <a:r>
              <a:rPr lang="en-US" dirty="0" smtClean="0"/>
              <a:t>Table</a:t>
            </a:r>
            <a:r>
              <a:rPr lang="en-US" dirty="0"/>
              <a:t>” tool for all </a:t>
            </a:r>
            <a:r>
              <a:rPr lang="en-US" dirty="0" smtClean="0"/>
              <a:t>input grids</a:t>
            </a:r>
            <a:endParaRPr lang="en-US" dirty="0"/>
          </a:p>
          <a:p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93"/>
          <a:stretch/>
        </p:blipFill>
        <p:spPr bwMode="auto">
          <a:xfrm>
            <a:off x="5307106" y="3067050"/>
            <a:ext cx="674594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0" r="3176"/>
          <a:stretch/>
        </p:blipFill>
        <p:spPr bwMode="auto">
          <a:xfrm>
            <a:off x="10487024" y="2779892"/>
            <a:ext cx="666751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42913" y="3100388"/>
            <a:ext cx="4448175" cy="3267075"/>
            <a:chOff x="1881188" y="3205163"/>
            <a:chExt cx="4448175" cy="3267075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1188" y="3205163"/>
              <a:ext cx="4448175" cy="326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Oval 14"/>
            <p:cNvSpPr/>
            <p:nvPr/>
          </p:nvSpPr>
          <p:spPr>
            <a:xfrm>
              <a:off x="1954435" y="5586403"/>
              <a:ext cx="865239" cy="245807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932166" y="4358150"/>
            <a:ext cx="954659" cy="947274"/>
            <a:chOff x="3436366" y="3367550"/>
            <a:chExt cx="954659" cy="947274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050" y="3376613"/>
              <a:ext cx="941890" cy="938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3436366" y="3367550"/>
              <a:ext cx="954659" cy="934065"/>
            </a:xfrm>
            <a:prstGeom prst="rect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" name="Curved Connector 2"/>
          <p:cNvCxnSpPr/>
          <p:nvPr/>
        </p:nvCxnSpPr>
        <p:spPr>
          <a:xfrm rot="10800000">
            <a:off x="6000750" y="3505200"/>
            <a:ext cx="2057402" cy="12192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10800000">
            <a:off x="6019801" y="4848226"/>
            <a:ext cx="2047877" cy="333375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flipV="1">
            <a:off x="8543925" y="4000500"/>
            <a:ext cx="1952625" cy="942975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/>
          <p:nvPr/>
        </p:nvCxnSpPr>
        <p:spPr>
          <a:xfrm flipV="1">
            <a:off x="8305800" y="3371851"/>
            <a:ext cx="2162175" cy="1114424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21503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38175" y="1962151"/>
            <a:ext cx="10972800" cy="4652961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Background</a:t>
            </a:r>
          </a:p>
          <a:p>
            <a:pPr lvl="0"/>
            <a:r>
              <a:rPr lang="en-US" dirty="0" smtClean="0"/>
              <a:t>Introduction</a:t>
            </a:r>
          </a:p>
          <a:p>
            <a:pPr lvl="0"/>
            <a:r>
              <a:rPr lang="en-US" dirty="0" smtClean="0"/>
              <a:t>Objectives</a:t>
            </a:r>
          </a:p>
          <a:p>
            <a:pPr lvl="0"/>
            <a:r>
              <a:rPr lang="en-US" dirty="0" smtClean="0"/>
              <a:t>Data</a:t>
            </a:r>
          </a:p>
          <a:p>
            <a:pPr lvl="0"/>
            <a:r>
              <a:rPr lang="en-US" dirty="0" smtClean="0"/>
              <a:t>Methods</a:t>
            </a:r>
          </a:p>
          <a:p>
            <a:pPr lvl="0"/>
            <a:r>
              <a:rPr lang="en-US" dirty="0" smtClean="0"/>
              <a:t>Results</a:t>
            </a:r>
          </a:p>
          <a:p>
            <a:pPr lvl="0"/>
            <a:r>
              <a:rPr lang="en-US" dirty="0" smtClean="0"/>
              <a:t>References</a:t>
            </a:r>
          </a:p>
          <a:p>
            <a:pPr lvl="0"/>
            <a:r>
              <a:rPr lang="en-US" dirty="0" smtClean="0"/>
              <a:t>Acknowledgements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2416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Tables</a:t>
            </a:r>
            <a:endParaRPr lang="en-US" dirty="0"/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762000" y="1752602"/>
            <a:ext cx="10972800" cy="1076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/>
              <a:t>Join </a:t>
            </a:r>
            <a:r>
              <a:rPr lang="en-US" dirty="0" smtClean="0"/>
              <a:t>“Zonal Statistic” tables to fishnet polygons table</a:t>
            </a:r>
          </a:p>
          <a:p>
            <a:r>
              <a:rPr lang="en-US" dirty="0" smtClean="0"/>
              <a:t>Remove join before joining another table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300" y="2828925"/>
            <a:ext cx="10353675" cy="3935738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0362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 Fields</a:t>
            </a:r>
            <a:endParaRPr lang="en-US" dirty="0"/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762000" y="1752601"/>
            <a:ext cx="5295900" cy="2490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Calculate </a:t>
            </a:r>
            <a:r>
              <a:rPr lang="en-US" dirty="0"/>
              <a:t>fields, including OGIP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1350" y="2456597"/>
            <a:ext cx="7372350" cy="440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46" y="2288559"/>
            <a:ext cx="5705498" cy="310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4375" y="1800225"/>
            <a:ext cx="37147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1197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OGIP Raster and Contour Lines</a:t>
            </a:r>
            <a:endParaRPr lang="en-US" dirty="0"/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776287" y="1966914"/>
            <a:ext cx="10972800" cy="171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 OGIP centroids</a:t>
            </a:r>
          </a:p>
          <a:p>
            <a:r>
              <a:rPr lang="en-US" dirty="0" smtClean="0"/>
              <a:t>Generate OGIP raster grid</a:t>
            </a:r>
            <a:endParaRPr lang="en-US" dirty="0"/>
          </a:p>
          <a:p>
            <a:r>
              <a:rPr lang="en-US" dirty="0"/>
              <a:t>Create OGIP contours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225" y="3473233"/>
            <a:ext cx="11096625" cy="3241892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511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00150"/>
          </a:xfrm>
        </p:spPr>
        <p:txBody>
          <a:bodyPr/>
          <a:lstStyle/>
          <a:p>
            <a:r>
              <a:rPr lang="en-US" dirty="0" smtClean="0"/>
              <a:t>Layer </a:t>
            </a:r>
            <a:r>
              <a:rPr lang="en-US" dirty="0" err="1" smtClean="0"/>
              <a:t>Symbology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5988" y="2605088"/>
            <a:ext cx="7858125" cy="4143375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ontent Placeholder 13"/>
          <p:cNvSpPr txBox="1">
            <a:spLocks/>
          </p:cNvSpPr>
          <p:nvPr/>
        </p:nvSpPr>
        <p:spPr>
          <a:xfrm>
            <a:off x="762000" y="1533527"/>
            <a:ext cx="10972800" cy="1362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 layer files to preserve the predefined </a:t>
            </a:r>
            <a:r>
              <a:rPr lang="en-US" dirty="0" err="1" smtClean="0"/>
              <a:t>symbologies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487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05725" cy="1552575"/>
          </a:xfrm>
        </p:spPr>
        <p:txBody>
          <a:bodyPr/>
          <a:lstStyle/>
          <a:p>
            <a:r>
              <a:rPr lang="en-US" dirty="0" smtClean="0"/>
              <a:t>User Interface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43350"/>
            <a:ext cx="12192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5775" y="57149"/>
            <a:ext cx="4029075" cy="551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44" b="3571"/>
          <a:stretch/>
        </p:blipFill>
        <p:spPr bwMode="auto">
          <a:xfrm>
            <a:off x="2324100" y="1762124"/>
            <a:ext cx="2114550" cy="125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3"/>
          <p:cNvSpPr>
            <a:spLocks noGrp="1"/>
          </p:cNvSpPr>
          <p:nvPr>
            <p:ph idx="1"/>
          </p:nvPr>
        </p:nvSpPr>
        <p:spPr>
          <a:xfrm>
            <a:off x="962025" y="3477854"/>
            <a:ext cx="6838950" cy="427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ArcGIS </a:t>
            </a:r>
            <a:r>
              <a:rPr lang="en-US" sz="1800" b="1" dirty="0">
                <a:solidFill>
                  <a:srgbClr val="FF0000"/>
                </a:solidFill>
              </a:rPr>
              <a:t>Desktop Advanced license is required to run the tool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92928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81075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1249" y="1104900"/>
            <a:ext cx="9038463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825011" y="3403487"/>
            <a:ext cx="161935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b</a:t>
            </a:r>
            <a:r>
              <a:rPr lang="en-US" sz="1400" dirty="0" smtClean="0"/>
              <a:t>cf</a:t>
            </a:r>
          </a:p>
          <a:p>
            <a:pPr algn="ctr"/>
            <a:r>
              <a:rPr lang="en-US" sz="1400" dirty="0" smtClean="0"/>
              <a:t>(billion cubic feet)</a:t>
            </a:r>
            <a:endParaRPr lang="en-US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95725"/>
            <a:ext cx="7645104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6625163" y="3860032"/>
            <a:ext cx="4237" cy="645293"/>
          </a:xfrm>
          <a:prstGeom prst="straightConnector1">
            <a:avLst/>
          </a:prstGeom>
          <a:ln w="254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32049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609601" y="0"/>
            <a:ext cx="2406554" cy="1146412"/>
          </a:xfrm>
        </p:spPr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  <p:controls>
      <p:control spid="2060" name="ShockwaveFlash1" r:id="rId2" imgW="12192120" imgH="6578640"/>
    </p:controls>
    <p:extLst>
      <p:ext uri="{BB962C8B-B14F-4D97-AF65-F5344CB8AC3E}">
        <p14:creationId xmlns:p14="http://schemas.microsoft.com/office/powerpoint/2010/main" xmlns="" val="3468179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Development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4604" y="2296754"/>
            <a:ext cx="10972800" cy="3289660"/>
          </a:xfrm>
        </p:spPr>
        <p:txBody>
          <a:bodyPr/>
          <a:lstStyle/>
          <a:p>
            <a:pPr lvl="0"/>
            <a:r>
              <a:rPr lang="en-US" dirty="0" smtClean="0"/>
              <a:t>Calculate remaining recoverable reserves (Reserves at original conditions – cumulative production)</a:t>
            </a:r>
            <a:br>
              <a:rPr lang="en-US" dirty="0" smtClean="0"/>
            </a:br>
            <a:endParaRPr lang="en-US" dirty="0" smtClean="0"/>
          </a:p>
          <a:p>
            <a:pPr lvl="0"/>
            <a:r>
              <a:rPr lang="en-US" dirty="0" smtClean="0"/>
              <a:t>Calculate gas reserves (OGIP x Recovery factor)</a:t>
            </a:r>
            <a:br>
              <a:rPr lang="en-US" dirty="0" smtClean="0"/>
            </a:br>
            <a:endParaRPr lang="en-US" dirty="0" smtClean="0"/>
          </a:p>
          <a:p>
            <a:pPr lvl="0"/>
            <a:r>
              <a:rPr lang="en-US" dirty="0" smtClean="0"/>
              <a:t>Calculate  future net revenue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3576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81025" y="1985964"/>
            <a:ext cx="10972800" cy="4525963"/>
          </a:xfrm>
        </p:spPr>
        <p:txBody>
          <a:bodyPr>
            <a:normAutofit lnSpcReduction="10000"/>
          </a:bodyPr>
          <a:lstStyle/>
          <a:p>
            <a:r>
              <a:rPr lang="en-US" b="1" i="1" dirty="0" smtClean="0"/>
              <a:t>Reservoir Engineering for Geologists</a:t>
            </a:r>
            <a:r>
              <a:rPr lang="en-US" dirty="0">
                <a:hlinkClick r:id="rId3"/>
              </a:rPr>
              <a:t/>
            </a:r>
            <a:br>
              <a:rPr lang="en-US" dirty="0">
                <a:hlinkClick r:id="rId3"/>
              </a:rPr>
            </a:b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discoverygeo.com/Papers/Reservoir%20Eng%20for%20Geos%203.pdf</a:t>
            </a:r>
            <a:endParaRPr lang="en-US" dirty="0" smtClean="0"/>
          </a:p>
          <a:p>
            <a:r>
              <a:rPr lang="en-US" dirty="0"/>
              <a:t>Cranmer, John </a:t>
            </a:r>
            <a:r>
              <a:rPr lang="en-US" dirty="0" smtClean="0"/>
              <a:t>L.: </a:t>
            </a:r>
            <a:r>
              <a:rPr lang="en-US" dirty="0"/>
              <a:t>“</a:t>
            </a:r>
            <a:r>
              <a:rPr lang="en-US" b="1" i="1" dirty="0"/>
              <a:t>BASIC Reservoir Engineering Manual</a:t>
            </a:r>
            <a:r>
              <a:rPr lang="en-US" dirty="0"/>
              <a:t>”, </a:t>
            </a:r>
            <a:r>
              <a:rPr lang="en-US" dirty="0" err="1"/>
              <a:t>PennWell</a:t>
            </a:r>
            <a:r>
              <a:rPr lang="en-US" dirty="0"/>
              <a:t> (1982) </a:t>
            </a:r>
            <a:r>
              <a:rPr lang="en-US" dirty="0" smtClean="0"/>
              <a:t>24-25.</a:t>
            </a:r>
          </a:p>
          <a:p>
            <a:r>
              <a:rPr lang="en-US" b="1" i="1" dirty="0"/>
              <a:t>Volume Reservoir and Gas Reserve Calculator Spreadsheet</a:t>
            </a:r>
            <a:r>
              <a:rPr lang="en-US" dirty="0" smtClean="0">
                <a:hlinkClick r:id="rId4"/>
              </a:rPr>
              <a:t/>
            </a:r>
            <a:br>
              <a:rPr lang="en-US" dirty="0" smtClean="0">
                <a:hlinkClick r:id="rId4"/>
              </a:rPr>
            </a:b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petroleumsupport.com/volume-reservoir-and-gas-reserve-calculator-spreadsheet</a:t>
            </a:r>
            <a:endParaRPr lang="en-US" dirty="0" smtClean="0"/>
          </a:p>
          <a:p>
            <a:r>
              <a:rPr lang="en-US" b="1" i="1" dirty="0" smtClean="0"/>
              <a:t>Basic </a:t>
            </a:r>
            <a:r>
              <a:rPr lang="en-US" b="1" i="1" dirty="0"/>
              <a:t>Geology and Volumetric Analyses</a:t>
            </a:r>
            <a:r>
              <a:rPr lang="en-US" dirty="0" smtClean="0">
                <a:hlinkClick r:id="rId5"/>
              </a:rPr>
              <a:t/>
            </a:r>
            <a:br>
              <a:rPr lang="en-US" dirty="0" smtClean="0">
                <a:hlinkClick r:id="rId5"/>
              </a:rPr>
            </a:b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www.petrocenter.com/reservoir/re01.htm</a:t>
            </a:r>
            <a:endParaRPr lang="en-US" dirty="0"/>
          </a:p>
          <a:p>
            <a:r>
              <a:rPr lang="en-US" b="1" i="1" dirty="0" smtClean="0"/>
              <a:t>ArcGIS 10.1 Help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resources.arcgis.com/en/help/main/10.1</a:t>
            </a:r>
            <a:r>
              <a:rPr lang="en-US" dirty="0">
                <a:hlinkClick r:id="rId6"/>
              </a:rPr>
              <a:t>/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0986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55171" y="2446807"/>
            <a:ext cx="10972800" cy="3224650"/>
          </a:xfrm>
        </p:spPr>
        <p:txBody>
          <a:bodyPr>
            <a:normAutofit/>
          </a:bodyPr>
          <a:lstStyle/>
          <a:p>
            <a:r>
              <a:rPr lang="en-US" dirty="0" smtClean="0"/>
              <a:t>Dr. Patrick Kennelly - Professor of Geography, Penn State University</a:t>
            </a:r>
          </a:p>
          <a:p>
            <a:r>
              <a:rPr lang="en-US" dirty="0" smtClean="0"/>
              <a:t>Penn State Online Geospatial Program Instructors</a:t>
            </a:r>
          </a:p>
          <a:p>
            <a:r>
              <a:rPr lang="en-US" dirty="0" smtClean="0"/>
              <a:t>Brian Boulmay – </a:t>
            </a:r>
            <a:r>
              <a:rPr lang="en-US" dirty="0"/>
              <a:t>Global Geospatial Data </a:t>
            </a:r>
            <a:r>
              <a:rPr lang="en-US" dirty="0" smtClean="0"/>
              <a:t>Lead, BP</a:t>
            </a:r>
          </a:p>
          <a:p>
            <a:r>
              <a:rPr lang="en-US" dirty="0" smtClean="0"/>
              <a:t>David Bumbaugh – Reservoir Engineer, BP</a:t>
            </a:r>
          </a:p>
          <a:p>
            <a:r>
              <a:rPr lang="en-US" dirty="0" smtClean="0"/>
              <a:t>Jacob Maggard – </a:t>
            </a:r>
            <a:r>
              <a:rPr lang="en-US" dirty="0" err="1"/>
              <a:t>Geomatics</a:t>
            </a:r>
            <a:r>
              <a:rPr lang="en-US" dirty="0"/>
              <a:t> Team Lead, </a:t>
            </a:r>
            <a:r>
              <a:rPr lang="en-US" dirty="0" smtClean="0"/>
              <a:t>BP</a:t>
            </a:r>
          </a:p>
          <a:p>
            <a:r>
              <a:rPr lang="en-US" dirty="0" smtClean="0"/>
              <a:t>Tarun Chandrasekhar – Geospatial Data Team Lead, BP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0436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9600" y="1762125"/>
            <a:ext cx="10972800" cy="49210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What is reservoir </a:t>
            </a:r>
            <a:r>
              <a:rPr lang="en-US" dirty="0"/>
              <a:t>m</a:t>
            </a:r>
            <a:r>
              <a:rPr lang="en-US" dirty="0" smtClean="0"/>
              <a:t>anagement?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 of geology and petroleum engineering to forecast and manage the recovery of oil and natural </a:t>
            </a:r>
            <a:r>
              <a:rPr lang="en-US" dirty="0"/>
              <a:t>gas (hydrocarbons) </a:t>
            </a:r>
            <a:r>
              <a:rPr lang="en-US" dirty="0" smtClean="0"/>
              <a:t>in place from a field or a prospect</a:t>
            </a:r>
            <a:br>
              <a:rPr lang="en-US" dirty="0" smtClean="0"/>
            </a:br>
            <a:endParaRPr lang="en-US" dirty="0" smtClean="0"/>
          </a:p>
          <a:p>
            <a:pPr lvl="0"/>
            <a:r>
              <a:rPr lang="en-US" dirty="0"/>
              <a:t>Reservoir m</a:t>
            </a:r>
            <a:r>
              <a:rPr lang="en-US" dirty="0" smtClean="0"/>
              <a:t>anagement </a:t>
            </a:r>
            <a:r>
              <a:rPr lang="en-US" dirty="0"/>
              <a:t>plays an important role in the oil and gas </a:t>
            </a:r>
            <a:r>
              <a:rPr lang="en-US" dirty="0" smtClean="0"/>
              <a:t>industry by evaluating the greatest economic recovery from a reservoir.</a:t>
            </a:r>
          </a:p>
          <a:p>
            <a:pPr lvl="1"/>
            <a:r>
              <a:rPr lang="en-US" sz="2000" dirty="0" smtClean="0"/>
              <a:t>Increase </a:t>
            </a:r>
            <a:r>
              <a:rPr lang="en-US" sz="2000" dirty="0"/>
              <a:t>oil and gas </a:t>
            </a:r>
            <a:r>
              <a:rPr lang="en-US" sz="2000" dirty="0" smtClean="0"/>
              <a:t>production</a:t>
            </a:r>
          </a:p>
          <a:p>
            <a:pPr lvl="1"/>
            <a:r>
              <a:rPr lang="en-US" sz="2000" dirty="0" smtClean="0"/>
              <a:t>Decrease risk</a:t>
            </a:r>
          </a:p>
          <a:p>
            <a:pPr lvl="1"/>
            <a:r>
              <a:rPr lang="en-US" sz="2000" dirty="0" smtClean="0"/>
              <a:t>Maximize </a:t>
            </a:r>
            <a:r>
              <a:rPr lang="en-US" sz="2000" dirty="0"/>
              <a:t>recovery and minimize </a:t>
            </a:r>
            <a:r>
              <a:rPr lang="en-US" sz="2000" dirty="0" smtClean="0"/>
              <a:t>costs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210587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Comments?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2455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Reservoir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27583"/>
            <a:ext cx="10972800" cy="4098581"/>
          </a:xfrm>
        </p:spPr>
        <p:txBody>
          <a:bodyPr>
            <a:normAutofit/>
          </a:bodyPr>
          <a:lstStyle/>
          <a:p>
            <a:r>
              <a:rPr lang="en-US" dirty="0" smtClean="0"/>
              <a:t>Reserves estimation</a:t>
            </a:r>
          </a:p>
          <a:p>
            <a:pPr lvl="1"/>
            <a:r>
              <a:rPr lang="en-US" sz="2000" dirty="0"/>
              <a:t>Analogy</a:t>
            </a:r>
          </a:p>
          <a:p>
            <a:pPr lvl="1"/>
            <a:r>
              <a:rPr lang="en-US" sz="2000" dirty="0"/>
              <a:t>Material balance</a:t>
            </a:r>
          </a:p>
          <a:p>
            <a:pPr lvl="1"/>
            <a:r>
              <a:rPr lang="en-US" sz="2000" dirty="0" smtClean="0"/>
              <a:t>Production history</a:t>
            </a:r>
          </a:p>
          <a:p>
            <a:pPr lvl="1"/>
            <a:r>
              <a:rPr lang="en-US" sz="2000" dirty="0" smtClean="0"/>
              <a:t>Volumetric</a:t>
            </a:r>
          </a:p>
          <a:p>
            <a:r>
              <a:rPr lang="en-US" dirty="0" smtClean="0"/>
              <a:t>Volumetric methods provide a static measure of hydrocarbons in place</a:t>
            </a:r>
          </a:p>
          <a:p>
            <a:r>
              <a:rPr lang="en-US" dirty="0" smtClean="0"/>
              <a:t>Easiest method to estimate the reserves</a:t>
            </a:r>
          </a:p>
          <a:p>
            <a:r>
              <a:rPr lang="en-US" dirty="0" smtClean="0"/>
              <a:t>Determine the original hydrocarbons in place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705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9600" y="1838325"/>
            <a:ext cx="10972800" cy="4505325"/>
          </a:xfrm>
        </p:spPr>
        <p:txBody>
          <a:bodyPr/>
          <a:lstStyle/>
          <a:p>
            <a:pPr lvl="0"/>
            <a:r>
              <a:rPr lang="en-US" dirty="0"/>
              <a:t>Volumetric estimation is the common technique </a:t>
            </a:r>
            <a:r>
              <a:rPr lang="en-US" dirty="0" smtClean="0"/>
              <a:t>for geologists to </a:t>
            </a:r>
            <a:r>
              <a:rPr lang="en-US" dirty="0"/>
              <a:t>calculate hydrocarbons in place based on geologic mapping </a:t>
            </a:r>
            <a:r>
              <a:rPr lang="en-US" dirty="0" smtClean="0"/>
              <a:t>and reservoir engineering data.</a:t>
            </a:r>
          </a:p>
          <a:p>
            <a:pPr marL="0" lv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9713" y="3600450"/>
            <a:ext cx="42767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9963" y="3057525"/>
            <a:ext cx="2519362" cy="342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28775" y="6515100"/>
            <a:ext cx="41601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http://discoverygeo.com/Papers/Reservoir%20Eng%20for%20Geos%203.pdf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96822" y="3336727"/>
            <a:ext cx="15472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MMCF: Million Cubic Feet</a:t>
            </a:r>
            <a:endParaRPr lang="en-US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9887780" y="3095071"/>
            <a:ext cx="16097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OGIP: Original Gas In Place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xmlns="" val="2882412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and current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847724"/>
          </a:xfrm>
        </p:spPr>
        <p:txBody>
          <a:bodyPr/>
          <a:lstStyle/>
          <a:p>
            <a:r>
              <a:rPr lang="en-US" dirty="0" smtClean="0"/>
              <a:t>Determine reservoir gas in place using BASIC programming language</a:t>
            </a:r>
            <a:br>
              <a:rPr lang="en-US" dirty="0" smtClean="0"/>
            </a:br>
            <a:r>
              <a:rPr lang="en-US" dirty="0" smtClean="0"/>
              <a:t>BASIC (standing for </a:t>
            </a:r>
            <a:r>
              <a:rPr lang="en-US" b="1" dirty="0" smtClean="0"/>
              <a:t>B</a:t>
            </a:r>
            <a:r>
              <a:rPr lang="en-US" dirty="0" smtClean="0"/>
              <a:t>eginner's </a:t>
            </a:r>
            <a:r>
              <a:rPr lang="en-US" b="1" dirty="0" smtClean="0"/>
              <a:t>A</a:t>
            </a:r>
            <a:r>
              <a:rPr lang="en-US" dirty="0" smtClean="0"/>
              <a:t>ll Purpose </a:t>
            </a:r>
            <a:r>
              <a:rPr lang="en-US" b="1" dirty="0" smtClean="0"/>
              <a:t>S</a:t>
            </a:r>
            <a:r>
              <a:rPr lang="en-US" dirty="0" smtClean="0"/>
              <a:t>ymbolic </a:t>
            </a:r>
            <a:r>
              <a:rPr lang="en-US" b="1" dirty="0" smtClean="0"/>
              <a:t>I</a:t>
            </a:r>
            <a:r>
              <a:rPr lang="en-US" dirty="0" smtClean="0"/>
              <a:t>nstruction </a:t>
            </a:r>
            <a:r>
              <a:rPr lang="en-US" b="1" dirty="0" smtClean="0"/>
              <a:t>C</a:t>
            </a:r>
            <a:r>
              <a:rPr lang="en-US" dirty="0" smtClean="0"/>
              <a:t>ode)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8475" y="2447925"/>
            <a:ext cx="2743199" cy="4183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5925" y="2443164"/>
            <a:ext cx="3667125" cy="4163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otched Right Arrow 3"/>
          <p:cNvSpPr/>
          <p:nvPr/>
        </p:nvSpPr>
        <p:spPr>
          <a:xfrm>
            <a:off x="5562600" y="4438650"/>
            <a:ext cx="1104900" cy="2667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04900" y="661177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Cranmer, John 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L.: 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“BASIC Reservoir Engineering Manual”,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</a:rPr>
              <a:t>PennWell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(1982) 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24-25.</a:t>
            </a:r>
            <a:endParaRPr lang="en-US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980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62050"/>
          </a:xfrm>
        </p:spPr>
        <p:txBody>
          <a:bodyPr/>
          <a:lstStyle/>
          <a:p>
            <a:r>
              <a:rPr lang="en-US" dirty="0" smtClean="0"/>
              <a:t>History and current process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28" y="1600201"/>
            <a:ext cx="6161585" cy="5424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/>
              <a:t>Calculate original gas in place using Excel</a:t>
            </a:r>
            <a:endParaRPr lang="en-US" sz="2200" dirty="0"/>
          </a:p>
        </p:txBody>
      </p:sp>
      <p:grpSp>
        <p:nvGrpSpPr>
          <p:cNvPr id="4" name="Group 3"/>
          <p:cNvGrpSpPr/>
          <p:nvPr/>
        </p:nvGrpSpPr>
        <p:grpSpPr>
          <a:xfrm>
            <a:off x="214928" y="2041885"/>
            <a:ext cx="5981155" cy="4575224"/>
            <a:chOff x="195264" y="2081214"/>
            <a:chExt cx="5517278" cy="457522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64" y="2081214"/>
              <a:ext cx="5517278" cy="2928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806" y="3678493"/>
              <a:ext cx="3055948" cy="29779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400049" y="6600051"/>
            <a:ext cx="48768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http://petroleumsupport.com/volume-reservoir-and-gas-reserve-calculator-spreadsheet/</a:t>
            </a:r>
            <a:endParaRPr lang="en-US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574412" y="2389238"/>
            <a:ext cx="5181600" cy="4129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Calculate gas in place using Petra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6591" y="2841478"/>
            <a:ext cx="5312093" cy="3503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56422" y="2241755"/>
            <a:ext cx="5643716" cy="42082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1709" y="1535060"/>
            <a:ext cx="6167204" cy="53112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215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workflow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15146365"/>
              </p:ext>
            </p:extLst>
          </p:nvPr>
        </p:nvGraphicFramePr>
        <p:xfrm>
          <a:off x="828675" y="1933575"/>
          <a:ext cx="10410825" cy="4294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64902842"/>
              </p:ext>
            </p:extLst>
          </p:nvPr>
        </p:nvGraphicFramePr>
        <p:xfrm>
          <a:off x="6131034" y="5244369"/>
          <a:ext cx="1609836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459"/>
                <a:gridCol w="402459"/>
                <a:gridCol w="402459"/>
                <a:gridCol w="402459"/>
              </a:tblGrid>
              <a:tr h="3285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85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85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85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Left Bracket 19"/>
          <p:cNvSpPr/>
          <p:nvPr/>
        </p:nvSpPr>
        <p:spPr>
          <a:xfrm>
            <a:off x="5896303" y="5249918"/>
            <a:ext cx="141890" cy="1434662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242441" y="6348248"/>
            <a:ext cx="2614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PLSS section (640 acres)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188" y="1262064"/>
            <a:ext cx="1652587" cy="1518774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5104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4543425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Create </a:t>
            </a:r>
            <a:r>
              <a:rPr lang="en-US" dirty="0"/>
              <a:t>a </a:t>
            </a:r>
            <a:r>
              <a:rPr lang="en-US" dirty="0" smtClean="0"/>
              <a:t>workflow </a:t>
            </a:r>
            <a:r>
              <a:rPr lang="en-US" dirty="0"/>
              <a:t>using </a:t>
            </a:r>
            <a:r>
              <a:rPr lang="en-US" dirty="0" smtClean="0"/>
              <a:t>tools </a:t>
            </a:r>
            <a:r>
              <a:rPr lang="en-US" dirty="0"/>
              <a:t>in </a:t>
            </a:r>
            <a:r>
              <a:rPr lang="en-US" dirty="0" smtClean="0"/>
              <a:t>ArcToolbox as a screening workflow to estimate the Original Gas In Place (OGIP) for the Reservoir Engineers</a:t>
            </a:r>
          </a:p>
          <a:p>
            <a:pPr marL="0" lvl="0" indent="0">
              <a:buNone/>
            </a:pPr>
            <a:endParaRPr lang="en-US" dirty="0" smtClean="0"/>
          </a:p>
          <a:p>
            <a:pPr lvl="0"/>
            <a:r>
              <a:rPr lang="en-US" dirty="0"/>
              <a:t>Streamline the workflow </a:t>
            </a:r>
            <a:r>
              <a:rPr lang="en-US" dirty="0" smtClean="0"/>
              <a:t>to avoid human </a:t>
            </a:r>
            <a:r>
              <a:rPr lang="en-US" dirty="0"/>
              <a:t>error in importing and exporting data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0"/>
            <a:r>
              <a:rPr lang="en-US" dirty="0" smtClean="0"/>
              <a:t>Run different scenarios</a:t>
            </a:r>
          </a:p>
          <a:p>
            <a:pPr marL="0" lvl="0" indent="0">
              <a:buNone/>
            </a:pPr>
            <a:endParaRPr lang="en-US" dirty="0" smtClean="0"/>
          </a:p>
          <a:p>
            <a:pPr lvl="0"/>
            <a:r>
              <a:rPr lang="en-US" dirty="0" smtClean="0"/>
              <a:t>Estimate the OGIP under different uncertainties and assumptions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451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CEFEFB8-71C6-4A9E-8EF9-0768355D7E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14600</TotalTime>
  <Words>1530</Words>
  <Application>Microsoft Office PowerPoint</Application>
  <PresentationFormat>Custom</PresentationFormat>
  <Paragraphs>687</Paragraphs>
  <Slides>30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Executive</vt:lpstr>
      <vt:lpstr>GIS for Reservoir Management: Estimating Original Gas In Place</vt:lpstr>
      <vt:lpstr>Outline</vt:lpstr>
      <vt:lpstr>Background</vt:lpstr>
      <vt:lpstr>Reservoir Evaluation</vt:lpstr>
      <vt:lpstr>Introduction</vt:lpstr>
      <vt:lpstr>History and current process</vt:lpstr>
      <vt:lpstr>History and current process (cont.)</vt:lpstr>
      <vt:lpstr>Current workflow</vt:lpstr>
      <vt:lpstr>Objectives</vt:lpstr>
      <vt:lpstr>Data</vt:lpstr>
      <vt:lpstr>Workflow (using ArcGIS)</vt:lpstr>
      <vt:lpstr>Inputs in ArcMap</vt:lpstr>
      <vt:lpstr>Methods</vt:lpstr>
      <vt:lpstr>Con (Spatial Analyst)</vt:lpstr>
      <vt:lpstr>Reclassify</vt:lpstr>
      <vt:lpstr>Intersect &amp; Fishnet Polygons</vt:lpstr>
      <vt:lpstr>Fishnet polygons</vt:lpstr>
      <vt:lpstr>Python codes</vt:lpstr>
      <vt:lpstr>Zonal Statistics as Table</vt:lpstr>
      <vt:lpstr>Join Tables</vt:lpstr>
      <vt:lpstr>Calculate Fields</vt:lpstr>
      <vt:lpstr>OGIP Raster and Contour Lines</vt:lpstr>
      <vt:lpstr>Layer Symbology</vt:lpstr>
      <vt:lpstr>User Interface</vt:lpstr>
      <vt:lpstr>Results</vt:lpstr>
      <vt:lpstr>Demo</vt:lpstr>
      <vt:lpstr>Future Development</vt:lpstr>
      <vt:lpstr>References</vt:lpstr>
      <vt:lpstr>Acknowledgements</vt:lpstr>
      <vt:lpstr>Questions? Comments?</vt:lpstr>
    </vt:vector>
  </TitlesOfParts>
  <Company>BP International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Vu, Jeffrey</dc:creator>
  <cp:lastModifiedBy>exf107</cp:lastModifiedBy>
  <cp:revision>490</cp:revision>
  <dcterms:created xsi:type="dcterms:W3CDTF">2013-10-21T14:51:39Z</dcterms:created>
  <dcterms:modified xsi:type="dcterms:W3CDTF">2014-08-14T15:06:05Z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TC034605309991</vt:lpwstr>
  </property>
</Properties>
</file>