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74" r:id="rId5"/>
    <p:sldId id="260" r:id="rId6"/>
    <p:sldId id="273" r:id="rId7"/>
    <p:sldId id="259" r:id="rId8"/>
    <p:sldId id="282" r:id="rId9"/>
    <p:sldId id="271" r:id="rId10"/>
    <p:sldId id="268" r:id="rId11"/>
    <p:sldId id="277" r:id="rId12"/>
    <p:sldId id="269" r:id="rId13"/>
    <p:sldId id="267" r:id="rId14"/>
    <p:sldId id="261" r:id="rId15"/>
    <p:sldId id="265" r:id="rId16"/>
    <p:sldId id="276" r:id="rId17"/>
    <p:sldId id="266" r:id="rId18"/>
    <p:sldId id="272" r:id="rId19"/>
    <p:sldId id="281" r:id="rId20"/>
    <p:sldId id="278" r:id="rId21"/>
    <p:sldId id="270" r:id="rId22"/>
    <p:sldId id="28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8" autoAdjust="0"/>
    <p:restoredTop sz="90662" autoAdjust="0"/>
  </p:normalViewPr>
  <p:slideViewPr>
    <p:cSldViewPr snapToGrid="0" snapToObjects="1">
      <p:cViewPr varScale="1">
        <p:scale>
          <a:sx n="104" d="100"/>
          <a:sy n="104" d="100"/>
        </p:scale>
        <p:origin x="-1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udsonia.org/wp-content/files/j-phragmites%20sourcebook%20generic%2013-June-2010.pdf" TargetMode="External"/><Relationship Id="rId4" Type="http://schemas.openxmlformats.org/officeDocument/2006/relationships/hyperlink" Target="http://link.springer.com.ezaccess.libraries.psu.edu/article/10.1007/s10530-013-0578-9" TargetMode="External"/><Relationship Id="rId5" Type="http://schemas.openxmlformats.org/officeDocument/2006/relationships/hyperlink" Target="http://landsat.usgs.gov/documents/Landsat8DataUsersHandbook.pdf" TargetMode="External"/><Relationship Id="rId6" Type="http://schemas.openxmlformats.org/officeDocument/2006/relationships/hyperlink" Target="http://wiki.landscapetoolbox.org/doku.php/remote_sensing_methods:object-based_classific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s.fed.us/database/feis/plants/graminoid/phraus/all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078709"/>
            <a:ext cx="5724862" cy="1993565"/>
          </a:xfrm>
        </p:spPr>
        <p:txBody>
          <a:bodyPr/>
          <a:lstStyle/>
          <a:p>
            <a:r>
              <a:rPr lang="en-US" sz="2400" b="1" dirty="0">
                <a:effectLst/>
              </a:rPr>
              <a:t>Identifying Phragmites along the Hudson River with Remotely Sensed </a:t>
            </a:r>
            <a:r>
              <a:rPr lang="en-US" sz="2400" b="1" dirty="0" smtClean="0">
                <a:effectLst/>
              </a:rPr>
              <a:t>Data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000" dirty="0" smtClean="0">
                <a:effectLst/>
              </a:rPr>
              <a:t>GIS </a:t>
            </a:r>
            <a:r>
              <a:rPr lang="en-US" sz="2000" dirty="0">
                <a:effectLst/>
              </a:rPr>
              <a:t>Masters Capstone </a:t>
            </a:r>
            <a:r>
              <a:rPr lang="en-US" sz="2000" dirty="0" smtClean="0">
                <a:effectLst/>
              </a:rPr>
              <a:t>Project</a:t>
            </a:r>
            <a:br>
              <a:rPr lang="en-US" sz="2000" dirty="0" smtClean="0">
                <a:effectLst/>
              </a:rPr>
            </a:br>
            <a:r>
              <a:rPr lang="en-US" sz="1600" dirty="0" smtClean="0">
                <a:effectLst/>
              </a:rPr>
              <a:t>Department </a:t>
            </a:r>
            <a:r>
              <a:rPr lang="en-US" sz="1600" dirty="0">
                <a:effectLst/>
              </a:rPr>
              <a:t>of Geography, </a:t>
            </a:r>
            <a:r>
              <a:rPr lang="en-US" sz="1600" dirty="0" smtClean="0">
                <a:effectLst/>
              </a:rPr>
              <a:t>The Pennsylvania </a:t>
            </a:r>
            <a:r>
              <a:rPr lang="en-US" sz="1600" dirty="0">
                <a:effectLst/>
              </a:rPr>
              <a:t>State </a:t>
            </a:r>
            <a:r>
              <a:rPr lang="en-US" sz="1600" dirty="0" smtClean="0">
                <a:effectLst/>
              </a:rPr>
              <a:t>University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282575"/>
            <a:ext cx="5724862" cy="1007200"/>
          </a:xfrm>
        </p:spPr>
        <p:txBody>
          <a:bodyPr/>
          <a:lstStyle/>
          <a:p>
            <a:r>
              <a:rPr lang="en-US" dirty="0" smtClean="0"/>
              <a:t>Daniel Waldhorn</a:t>
            </a:r>
          </a:p>
          <a:p>
            <a:endParaRPr lang="en-US" dirty="0" smtClean="0"/>
          </a:p>
          <a:p>
            <a:r>
              <a:rPr lang="en-US" dirty="0" smtClean="0"/>
              <a:t>Advisor: Robert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8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1143000"/>
          </a:xfrm>
        </p:spPr>
        <p:txBody>
          <a:bodyPr/>
          <a:lstStyle/>
          <a:p>
            <a:r>
              <a:rPr lang="en-US" sz="4000" dirty="0" smtClean="0"/>
              <a:t>Unsupervised Classification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1" y="1351452"/>
            <a:ext cx="5168879" cy="53887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Classifies </a:t>
            </a:r>
            <a:r>
              <a:rPr lang="en-US" dirty="0"/>
              <a:t>the pixels of an image </a:t>
            </a:r>
            <a:r>
              <a:rPr lang="en-US" dirty="0" smtClean="0"/>
              <a:t>by natural </a:t>
            </a:r>
            <a:r>
              <a:rPr lang="en-US" dirty="0"/>
              <a:t>groups </a:t>
            </a:r>
            <a:r>
              <a:rPr lang="en-US" dirty="0" smtClean="0"/>
              <a:t>or clusters of plotted spectral values.</a:t>
            </a:r>
          </a:p>
          <a:p>
            <a:r>
              <a:rPr lang="en-US" dirty="0" smtClean="0"/>
              <a:t>Pixels within each </a:t>
            </a:r>
            <a:r>
              <a:rPr lang="en-US" dirty="0"/>
              <a:t>class </a:t>
            </a:r>
            <a:r>
              <a:rPr lang="en-US" dirty="0" smtClean="0"/>
              <a:t>are </a:t>
            </a:r>
            <a:r>
              <a:rPr lang="en-US" dirty="0"/>
              <a:t>spectrally similar to each </a:t>
            </a:r>
            <a:r>
              <a:rPr lang="en-US" dirty="0" smtClean="0"/>
              <a:t>other within </a:t>
            </a:r>
            <a:r>
              <a:rPr lang="en-US" dirty="0"/>
              <a:t>the context of </a:t>
            </a:r>
            <a:r>
              <a:rPr lang="en-US" dirty="0" smtClean="0"/>
              <a:t>all pixels in an image</a:t>
            </a:r>
            <a:r>
              <a:rPr lang="en-US" dirty="0"/>
              <a:t>, but may not represent the informational classes the analyst has in </a:t>
            </a:r>
            <a:r>
              <a:rPr lang="en-US" dirty="0" smtClean="0"/>
              <a:t>mind.</a:t>
            </a:r>
          </a:p>
          <a:p>
            <a:r>
              <a:rPr lang="en-US" dirty="0" smtClean="0"/>
              <a:t>Each </a:t>
            </a:r>
            <a:r>
              <a:rPr lang="en-US" dirty="0"/>
              <a:t>of these classes are then reclassified into meaningful informational classes by the analyst.</a:t>
            </a:r>
          </a:p>
          <a:p>
            <a:endParaRPr lang="en-US" dirty="0"/>
          </a:p>
        </p:txBody>
      </p:sp>
      <p:pic>
        <p:nvPicPr>
          <p:cNvPr id="4" name="Picture 3" descr="Unsupervi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51452"/>
            <a:ext cx="3523264" cy="2642448"/>
          </a:xfrm>
          <a:prstGeom prst="rect">
            <a:avLst/>
          </a:prstGeom>
        </p:spPr>
      </p:pic>
      <p:pic>
        <p:nvPicPr>
          <p:cNvPr id="5" name="Picture 4" descr="UnsupervisedR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97716"/>
            <a:ext cx="3523264" cy="26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6337"/>
            <a:ext cx="7691719" cy="1143000"/>
          </a:xfrm>
        </p:spPr>
        <p:txBody>
          <a:bodyPr/>
          <a:lstStyle/>
          <a:p>
            <a:r>
              <a:rPr lang="en-US" sz="4000" dirty="0" smtClean="0"/>
              <a:t>Supervised Classification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9" y="1189337"/>
            <a:ext cx="5232214" cy="56014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Supervised </a:t>
            </a:r>
            <a:r>
              <a:rPr lang="en-US" dirty="0"/>
              <a:t>classification </a:t>
            </a:r>
            <a:r>
              <a:rPr lang="en-US" dirty="0" smtClean="0"/>
              <a:t>allows the analyst to predefine the classes that pixels in an image will be assigned to based on their spectral characteristics.</a:t>
            </a:r>
          </a:p>
          <a:p>
            <a:r>
              <a:rPr lang="en-US" dirty="0" smtClean="0"/>
              <a:t>Training areas are manually selected that represent </a:t>
            </a:r>
            <a:r>
              <a:rPr lang="en-US" dirty="0"/>
              <a:t>samples of the </a:t>
            </a:r>
            <a:r>
              <a:rPr lang="en-US" dirty="0" smtClean="0"/>
              <a:t>classes </a:t>
            </a:r>
            <a:r>
              <a:rPr lang="en-US" dirty="0"/>
              <a:t>of interest </a:t>
            </a:r>
            <a:r>
              <a:rPr lang="en-US" dirty="0" smtClean="0"/>
              <a:t>and then </a:t>
            </a:r>
          </a:p>
          <a:p>
            <a:r>
              <a:rPr lang="en-US" dirty="0" smtClean="0"/>
              <a:t>The </a:t>
            </a:r>
            <a:r>
              <a:rPr lang="en-US" dirty="0"/>
              <a:t>range and average of spectral reflectance values for each band are defined for each informational class </a:t>
            </a:r>
            <a:r>
              <a:rPr lang="en-US" dirty="0" smtClean="0"/>
              <a:t>using the training areas.</a:t>
            </a:r>
          </a:p>
          <a:p>
            <a:r>
              <a:rPr lang="en-US" dirty="0" smtClean="0"/>
              <a:t>Each pixel is than assigned to a class based on the fit of its spectral reflectance values.</a:t>
            </a:r>
          </a:p>
          <a:p>
            <a:r>
              <a:rPr lang="en-US" dirty="0" smtClean="0"/>
              <a:t>Pixel-based methods are less effective at classifying images with high levels of heterogeneity, without sampling neighboring pixels.</a:t>
            </a:r>
          </a:p>
          <a:p>
            <a:endParaRPr lang="en-US" dirty="0"/>
          </a:p>
        </p:txBody>
      </p:sp>
      <p:pic>
        <p:nvPicPr>
          <p:cNvPr id="7" name="Picture 6" descr="UnsupervisedRC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13" y="1229342"/>
            <a:ext cx="3657600" cy="2743200"/>
          </a:xfrm>
          <a:prstGeom prst="rect">
            <a:avLst/>
          </a:prstGeom>
        </p:spPr>
      </p:pic>
      <p:pic>
        <p:nvPicPr>
          <p:cNvPr id="8" name="Picture 7" descr="Supervised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13" y="4082441"/>
            <a:ext cx="36576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0913" y="3633988"/>
            <a:ext cx="1541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Helvetica"/>
                <a:cs typeface="Helvetica"/>
              </a:rPr>
              <a:t>Unsupervised</a:t>
            </a:r>
            <a:endParaRPr lang="en-US" sz="1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613" y="6421482"/>
            <a:ext cx="142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upervised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1143000"/>
          </a:xfrm>
        </p:spPr>
        <p:txBody>
          <a:bodyPr/>
          <a:lstStyle/>
          <a:p>
            <a:r>
              <a:rPr lang="en-US" sz="4000" dirty="0" smtClean="0"/>
              <a:t>Object Based Image </a:t>
            </a:r>
            <a:r>
              <a:rPr lang="en-US" sz="4000" dirty="0" smtClean="0"/>
              <a:t>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01" y="930538"/>
            <a:ext cx="4429106" cy="57610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Helps manage image </a:t>
            </a:r>
            <a:r>
              <a:rPr lang="en-US" dirty="0"/>
              <a:t>heterogeneity in </a:t>
            </a:r>
            <a:r>
              <a:rPr lang="en-US" dirty="0" smtClean="0"/>
              <a:t>the classification process.</a:t>
            </a:r>
          </a:p>
          <a:p>
            <a:r>
              <a:rPr lang="en-US" dirty="0" smtClean="0"/>
              <a:t>Multi-Resolution Segmentation creates a </a:t>
            </a:r>
            <a:r>
              <a:rPr lang="en-US" dirty="0"/>
              <a:t>continuous field of objects </a:t>
            </a:r>
            <a:r>
              <a:rPr lang="en-US" dirty="0" smtClean="0"/>
              <a:t>or polygons.</a:t>
            </a:r>
            <a:endParaRPr lang="en-US" dirty="0"/>
          </a:p>
          <a:p>
            <a:r>
              <a:rPr lang="en-US" dirty="0" smtClean="0"/>
              <a:t>Objects are defined based on </a:t>
            </a:r>
            <a:r>
              <a:rPr lang="en-US" dirty="0"/>
              <a:t>thresholds for spectral heterogeneity within each </a:t>
            </a:r>
            <a:r>
              <a:rPr lang="en-US" dirty="0" smtClean="0"/>
              <a:t>object as well as object </a:t>
            </a:r>
            <a:r>
              <a:rPr lang="en-US" dirty="0"/>
              <a:t>shape and </a:t>
            </a:r>
            <a:r>
              <a:rPr lang="en-US" dirty="0" smtClean="0"/>
              <a:t>size.</a:t>
            </a:r>
          </a:p>
          <a:p>
            <a:r>
              <a:rPr lang="en-US" dirty="0" smtClean="0"/>
              <a:t>Multiple, hierarchical object levels.</a:t>
            </a:r>
          </a:p>
          <a:p>
            <a:r>
              <a:rPr lang="en-US" dirty="0" smtClean="0"/>
              <a:t>Produces aerial units that </a:t>
            </a:r>
            <a:r>
              <a:rPr lang="en-US" dirty="0"/>
              <a:t>are meaningful within the context of the </a:t>
            </a:r>
            <a:r>
              <a:rPr lang="en-US" dirty="0" smtClean="0"/>
              <a:t>analysis.</a:t>
            </a:r>
          </a:p>
          <a:p>
            <a:r>
              <a:rPr lang="en-US" dirty="0"/>
              <a:t>O</a:t>
            </a:r>
            <a:r>
              <a:rPr lang="en-US" dirty="0" smtClean="0"/>
              <a:t>bjects are selected as training areas, information from these are used to assign each object to a class.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07" y="3758417"/>
            <a:ext cx="4413133" cy="2581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07" y="1379842"/>
            <a:ext cx="4382991" cy="2027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7707" y="64146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Images:</a:t>
            </a:r>
          </a:p>
          <a:p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err="1"/>
              <a:t>wiki.landscapetoolbox.org</a:t>
            </a:r>
            <a:r>
              <a:rPr lang="en-US" sz="800" dirty="0"/>
              <a:t>/</a:t>
            </a:r>
            <a:r>
              <a:rPr lang="en-US" sz="800" dirty="0" err="1"/>
              <a:t>doku.php</a:t>
            </a:r>
            <a:r>
              <a:rPr lang="en-US" sz="800" dirty="0"/>
              <a:t>/</a:t>
            </a:r>
            <a:r>
              <a:rPr lang="en-US" sz="800" dirty="0" err="1"/>
              <a:t>remote_sensing_methods:object-based_classification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8726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80658"/>
            <a:ext cx="7691719" cy="1143000"/>
          </a:xfrm>
        </p:spPr>
        <p:txBody>
          <a:bodyPr/>
          <a:lstStyle/>
          <a:p>
            <a:r>
              <a:rPr lang="en-US" sz="4000" dirty="0"/>
              <a:t>e</a:t>
            </a:r>
            <a:r>
              <a:rPr lang="en-US" sz="4000" dirty="0" smtClean="0"/>
              <a:t>Cognition Software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by Trimble.</a:t>
            </a:r>
          </a:p>
          <a:p>
            <a:r>
              <a:rPr lang="en-US" dirty="0" smtClean="0"/>
              <a:t>Software </a:t>
            </a:r>
            <a:r>
              <a:rPr lang="en-US" dirty="0"/>
              <a:t>specially developed for </a:t>
            </a:r>
            <a:r>
              <a:rPr lang="en-US" dirty="0" smtClean="0"/>
              <a:t>Object-Based Image Analysis and image classification.</a:t>
            </a:r>
          </a:p>
          <a:p>
            <a:r>
              <a:rPr lang="en-US" dirty="0" smtClean="0"/>
              <a:t>Provides high degree of control of segmentation and classification process</a:t>
            </a:r>
          </a:p>
          <a:p>
            <a:r>
              <a:rPr lang="en-US" dirty="0" smtClean="0"/>
              <a:t>License </a:t>
            </a:r>
            <a:r>
              <a:rPr lang="en-US" dirty="0"/>
              <a:t>provided by Department of Geography of The Pennsylvania State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9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834"/>
            <a:ext cx="7691719" cy="1143000"/>
          </a:xfrm>
        </p:spPr>
        <p:txBody>
          <a:bodyPr/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037935"/>
            <a:ext cx="7691719" cy="5556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Obtain remotely </a:t>
            </a:r>
            <a:r>
              <a:rPr lang="en-US" dirty="0"/>
              <a:t>sensed and ancillary data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</a:t>
            </a:r>
            <a:r>
              <a:rPr lang="en-US" dirty="0"/>
              <a:t> – Identify areas of known Phragmites occurrences along </a:t>
            </a:r>
            <a:r>
              <a:rPr lang="en-US" dirty="0" smtClean="0"/>
              <a:t>the length </a:t>
            </a:r>
            <a:r>
              <a:rPr lang="en-US" dirty="0"/>
              <a:t>of the </a:t>
            </a:r>
            <a:r>
              <a:rPr lang="en-US" dirty="0" smtClean="0"/>
              <a:t>estuary</a:t>
            </a:r>
            <a:r>
              <a:rPr lang="en-US" dirty="0"/>
              <a:t> </a:t>
            </a:r>
            <a:r>
              <a:rPr lang="en-US" dirty="0" smtClean="0"/>
              <a:t>from ancillary data.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</a:t>
            </a:r>
            <a:r>
              <a:rPr lang="en-US" dirty="0"/>
              <a:t> – Perform field visits </a:t>
            </a:r>
            <a:r>
              <a:rPr lang="en-US" dirty="0" smtClean="0"/>
              <a:t>to 5-6 locations </a:t>
            </a:r>
            <a:r>
              <a:rPr lang="en-US" dirty="0"/>
              <a:t>with </a:t>
            </a:r>
            <a:r>
              <a:rPr lang="en-US" dirty="0" smtClean="0"/>
              <a:t>Phragmites roughly every 50 km (30 mi) along the estuary in order to ground truth training data.</a:t>
            </a:r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dirty="0" smtClean="0"/>
              <a:t> – Prepare remotely sensed data for analysis and create additional intermediate datasets to be used in analysis.</a:t>
            </a:r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dirty="0" smtClean="0"/>
              <a:t> – Perform Object Based Image Analysis classification to differentiate major land cover types as well as to differentiate Phragmites from surrounding land cover.</a:t>
            </a:r>
          </a:p>
          <a:p>
            <a:pPr marL="0" indent="0">
              <a:buNone/>
            </a:pPr>
            <a:r>
              <a:rPr lang="en-US" b="1" dirty="0" smtClean="0"/>
              <a:t>F</a:t>
            </a:r>
            <a:r>
              <a:rPr lang="en-US" dirty="0" smtClean="0"/>
              <a:t> </a:t>
            </a:r>
            <a:r>
              <a:rPr lang="en-US" dirty="0"/>
              <a:t>– Evaluate accuracy of classification through </a:t>
            </a:r>
            <a:r>
              <a:rPr lang="en-US" dirty="0" smtClean="0"/>
              <a:t>field visits and  interpretation </a:t>
            </a:r>
            <a:r>
              <a:rPr lang="en-US" dirty="0"/>
              <a:t>of orthophotos.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9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21" y="312472"/>
            <a:ext cx="8646347" cy="1143000"/>
          </a:xfrm>
        </p:spPr>
        <p:txBody>
          <a:bodyPr/>
          <a:lstStyle/>
          <a:p>
            <a:r>
              <a:rPr lang="en-US" sz="4000" dirty="0" smtClean="0"/>
              <a:t>A - National </a:t>
            </a:r>
            <a:r>
              <a:rPr lang="en-US" sz="4000" dirty="0" smtClean="0"/>
              <a:t>Agricultural Imagery </a:t>
            </a:r>
            <a:r>
              <a:rPr lang="en-US" sz="4000" dirty="0" smtClean="0"/>
              <a:t>Program (NAIP)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1" y="1685117"/>
            <a:ext cx="5406264" cy="50560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</a:t>
            </a:r>
            <a:r>
              <a:rPr lang="en-US" dirty="0" smtClean="0"/>
              <a:t>igh</a:t>
            </a:r>
            <a:r>
              <a:rPr lang="en-US" dirty="0"/>
              <a:t>-resolution aerial </a:t>
            </a:r>
            <a:r>
              <a:rPr lang="en-US" dirty="0" smtClean="0"/>
              <a:t>orthoimagery taken </a:t>
            </a:r>
            <a:r>
              <a:rPr lang="en-US" dirty="0"/>
              <a:t>during the </a:t>
            </a:r>
            <a:r>
              <a:rPr lang="en-US" dirty="0" smtClean="0"/>
              <a:t>growing season.</a:t>
            </a:r>
          </a:p>
          <a:p>
            <a:r>
              <a:rPr lang="en-US" dirty="0"/>
              <a:t>P</a:t>
            </a:r>
            <a:r>
              <a:rPr lang="en-US" dirty="0" smtClean="0"/>
              <a:t>roduced </a:t>
            </a:r>
            <a:r>
              <a:rPr lang="en-US" dirty="0"/>
              <a:t>by the United States Department of </a:t>
            </a:r>
            <a:r>
              <a:rPr lang="en-US" dirty="0" smtClean="0"/>
              <a:t>Agriculture (</a:t>
            </a:r>
            <a:r>
              <a:rPr lang="en-US" dirty="0"/>
              <a:t>USDA</a:t>
            </a:r>
            <a:r>
              <a:rPr lang="en-US" dirty="0" smtClean="0"/>
              <a:t>) every 2-3 years.</a:t>
            </a:r>
          </a:p>
          <a:p>
            <a:r>
              <a:rPr lang="en-US" dirty="0" smtClean="0"/>
              <a:t>Imagery is produced statewide with a spatial resolution of 1 m, recording 4 </a:t>
            </a:r>
            <a:r>
              <a:rPr lang="en-US" dirty="0"/>
              <a:t>bands: </a:t>
            </a:r>
            <a:r>
              <a:rPr lang="en-US" dirty="0" smtClean="0"/>
              <a:t>(Blue</a:t>
            </a:r>
            <a:r>
              <a:rPr lang="en-US" dirty="0"/>
              <a:t>, Green, Red, and Near-</a:t>
            </a:r>
            <a:r>
              <a:rPr lang="en-US" dirty="0" smtClean="0"/>
              <a:t>Infrared) as 8 bit data.</a:t>
            </a:r>
          </a:p>
          <a:p>
            <a:r>
              <a:rPr lang="en-US" dirty="0" smtClean="0"/>
              <a:t>2015 data has improved 0.5 m spatial resolution.</a:t>
            </a:r>
          </a:p>
          <a:p>
            <a:r>
              <a:rPr lang="en-US" dirty="0" smtClean="0"/>
              <a:t>Phragmites invasion are visually distinguishable.</a:t>
            </a:r>
            <a:endParaRPr lang="en-US" dirty="0"/>
          </a:p>
        </p:txBody>
      </p:sp>
      <p:pic>
        <p:nvPicPr>
          <p:cNvPr id="4" name="Picture 3" descr="NAIP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85" y="1685117"/>
            <a:ext cx="3325569" cy="2494176"/>
          </a:xfrm>
          <a:prstGeom prst="rect">
            <a:avLst/>
          </a:prstGeom>
        </p:spPr>
      </p:pic>
      <p:pic>
        <p:nvPicPr>
          <p:cNvPr id="5" name="Picture 4" descr="NAIPC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85" y="4262472"/>
            <a:ext cx="3325569" cy="24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ification_test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9" y="312287"/>
            <a:ext cx="8454452" cy="6340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- Coastal </a:t>
            </a:r>
            <a:r>
              <a:rPr lang="en-US" sz="4000" dirty="0" err="1" smtClean="0"/>
              <a:t>LiDAR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78587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Produced by </a:t>
            </a:r>
            <a:r>
              <a:rPr lang="en-US" dirty="0"/>
              <a:t>the National Oceanic and Atmospheric Administration (NOAA) and the New York State </a:t>
            </a:r>
            <a:r>
              <a:rPr lang="en-US" dirty="0" smtClean="0"/>
              <a:t>Department of Environmental Conservation (NYSDEC).</a:t>
            </a:r>
          </a:p>
          <a:p>
            <a:r>
              <a:rPr lang="en-US" dirty="0" smtClean="0"/>
              <a:t>DEM and Point Cloud datasets produced from </a:t>
            </a:r>
            <a:r>
              <a:rPr lang="en-US" dirty="0" err="1"/>
              <a:t>LiDAR</a:t>
            </a:r>
            <a:r>
              <a:rPr lang="en-US" dirty="0"/>
              <a:t> data obtained for the length of the Hudson River estuary over the winter of 2011-2012 </a:t>
            </a:r>
            <a:endParaRPr lang="en-US" dirty="0" smtClean="0"/>
          </a:p>
          <a:p>
            <a:r>
              <a:rPr lang="en-US" dirty="0"/>
              <a:t>LAS point </a:t>
            </a:r>
            <a:r>
              <a:rPr lang="en-US" dirty="0" smtClean="0"/>
              <a:t>cloud.</a:t>
            </a:r>
            <a:endParaRPr lang="en-US" dirty="0"/>
          </a:p>
          <a:p>
            <a:r>
              <a:rPr lang="en-US" dirty="0" smtClean="0"/>
              <a:t>1 m </a:t>
            </a:r>
            <a:r>
              <a:rPr lang="en-US" dirty="0" err="1" smtClean="0"/>
              <a:t>Hydroflattened</a:t>
            </a:r>
            <a:r>
              <a:rPr lang="en-US" dirty="0" smtClean="0"/>
              <a:t> (Mean </a:t>
            </a:r>
            <a:r>
              <a:rPr lang="en-US" dirty="0"/>
              <a:t>High </a:t>
            </a:r>
            <a:r>
              <a:rPr lang="en-US" dirty="0" smtClean="0"/>
              <a:t>Water) Coastal </a:t>
            </a:r>
            <a:r>
              <a:rPr lang="en-US" dirty="0" err="1" smtClean="0"/>
              <a:t>LiDAR</a:t>
            </a:r>
            <a:r>
              <a:rPr lang="en-US" dirty="0" smtClean="0"/>
              <a:t> DEM.</a:t>
            </a:r>
          </a:p>
          <a:p>
            <a:r>
              <a:rPr lang="en-US" dirty="0" smtClean="0"/>
              <a:t>Very high resolution model </a:t>
            </a:r>
            <a:r>
              <a:rPr lang="en-US" dirty="0"/>
              <a:t>of the low elevation areas along the shoreline of the Hudson, which can be used to model areas suitable for Phragmites invasion.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4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- Ancillary </a:t>
            </a:r>
            <a:r>
              <a:rPr lang="en-US" sz="4000" dirty="0" smtClean="0"/>
              <a:t>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</a:t>
            </a:r>
            <a:r>
              <a:rPr lang="en-US" dirty="0"/>
              <a:t>Hydrography </a:t>
            </a:r>
            <a:r>
              <a:rPr lang="en-US" dirty="0" smtClean="0"/>
              <a:t>Dataset, USGS – Delineation of the Hudson River and other hydrographic features.</a:t>
            </a:r>
          </a:p>
          <a:p>
            <a:r>
              <a:rPr lang="en-US" dirty="0" smtClean="0"/>
              <a:t>2007 Hudson River </a:t>
            </a:r>
            <a:r>
              <a:rPr lang="en-US" dirty="0"/>
              <a:t>T</a:t>
            </a:r>
            <a:r>
              <a:rPr lang="en-US" dirty="0" smtClean="0"/>
              <a:t>idal Wetlands, NYS DEC – Delineation of Hudson River tidal marshes and Phragmites invasions circa 2007.</a:t>
            </a:r>
          </a:p>
          <a:p>
            <a:r>
              <a:rPr lang="en-US" dirty="0" smtClean="0"/>
              <a:t>1 </a:t>
            </a:r>
            <a:r>
              <a:rPr lang="en-US" dirty="0"/>
              <a:t>arc (30 m) and 1/3 arc (10 m) Digital Elevation Model (DEM), USGS National Elevation Dataset – </a:t>
            </a:r>
            <a:r>
              <a:rPr lang="en-US" dirty="0" smtClean="0"/>
              <a:t>Visualization </a:t>
            </a:r>
            <a:r>
              <a:rPr lang="en-US" dirty="0"/>
              <a:t>of the study </a:t>
            </a:r>
            <a:r>
              <a:rPr lang="en-US" dirty="0" smtClean="0"/>
              <a:t>area, and coarse resolution modeling of suitable areas for Phragmites.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B,C – Field Data Collection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5-6 Sites with known Phragmites </a:t>
            </a:r>
            <a:r>
              <a:rPr lang="en-US" dirty="0"/>
              <a:t>I</a:t>
            </a:r>
            <a:r>
              <a:rPr lang="en-US" dirty="0" smtClean="0"/>
              <a:t>nfestations will be visited at least every 50 km (30 mi) along the river to establish ground truth verification </a:t>
            </a:r>
            <a:r>
              <a:rPr lang="en-US" dirty="0" smtClean="0"/>
              <a:t>of known Phragmites patches </a:t>
            </a:r>
            <a:r>
              <a:rPr lang="en-US" dirty="0" smtClean="0"/>
              <a:t>for establishment of training areas for the classification.</a:t>
            </a:r>
          </a:p>
          <a:p>
            <a:r>
              <a:rPr lang="en-US" dirty="0" smtClean="0"/>
              <a:t>Elevation, slope, and position along the tidal zone will be noted for </a:t>
            </a:r>
            <a:r>
              <a:rPr lang="en-US" dirty="0"/>
              <a:t>P</a:t>
            </a:r>
            <a:r>
              <a:rPr lang="en-US" dirty="0" smtClean="0"/>
              <a:t>hragmites invasions at all locations visited to inform modeling of suitable areas of growth.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 - Data </a:t>
            </a:r>
            <a:r>
              <a:rPr lang="en-US" sz="4000" dirty="0"/>
              <a:t>P</a:t>
            </a:r>
            <a:r>
              <a:rPr lang="en-US" sz="4000" dirty="0" smtClean="0"/>
              <a:t>reparation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2" y="1586753"/>
            <a:ext cx="4577074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Normalized Difference Vegetation Index will be used in the classification as an additional “Band”</a:t>
            </a:r>
          </a:p>
          <a:p>
            <a:r>
              <a:rPr lang="en-US" dirty="0" smtClean="0"/>
              <a:t>(IR – R)/(IR+R) Value -1 to 1</a:t>
            </a:r>
          </a:p>
          <a:p>
            <a:r>
              <a:rPr lang="en-US" dirty="0" smtClean="0"/>
              <a:t>Areas along the shoreline suitable for Phragmites will be modeled using elevation, slope and position in the tidal zone.</a:t>
            </a:r>
          </a:p>
        </p:txBody>
      </p:sp>
      <p:pic>
        <p:nvPicPr>
          <p:cNvPr id="4" name="Picture 3" descr="NDV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16" y="216958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86479"/>
            <a:ext cx="7691719" cy="1143000"/>
          </a:xfrm>
        </p:spPr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Establish </a:t>
            </a:r>
            <a:r>
              <a:rPr lang="en-US" b="1" dirty="0"/>
              <a:t>an accurate baseline of the current extent of </a:t>
            </a:r>
            <a:r>
              <a:rPr lang="en-US" b="1" i="1" dirty="0"/>
              <a:t>Phragmites</a:t>
            </a:r>
            <a:r>
              <a:rPr lang="en-US" b="1" dirty="0"/>
              <a:t> </a:t>
            </a:r>
            <a:r>
              <a:rPr lang="en-US" b="1" i="1" dirty="0" smtClean="0"/>
              <a:t>australis</a:t>
            </a:r>
            <a:r>
              <a:rPr lang="en-US" b="1" dirty="0" smtClean="0"/>
              <a:t> invasion </a:t>
            </a:r>
            <a:r>
              <a:rPr lang="en-US" b="1" dirty="0"/>
              <a:t>in the Hudson </a:t>
            </a:r>
            <a:r>
              <a:rPr lang="en-US" b="1" dirty="0" smtClean="0"/>
              <a:t>River Estuary </a:t>
            </a:r>
            <a:r>
              <a:rPr lang="en-US" b="1" dirty="0"/>
              <a:t>with Object-Based Image Analysis (OBIA) of remotely sensed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3" y="314979"/>
            <a:ext cx="8512186" cy="1143000"/>
          </a:xfrm>
        </p:spPr>
        <p:txBody>
          <a:bodyPr/>
          <a:lstStyle/>
          <a:p>
            <a:r>
              <a:rPr lang="en-US" sz="3500" dirty="0" smtClean="0"/>
              <a:t>E – Object Based Image Analysis </a:t>
            </a:r>
            <a:br>
              <a:rPr lang="en-US" sz="3500" dirty="0" smtClean="0"/>
            </a:br>
            <a:r>
              <a:rPr lang="en-US" sz="3500" dirty="0" smtClean="0"/>
              <a:t>Classification of Phragmites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Process.</a:t>
            </a:r>
          </a:p>
          <a:p>
            <a:r>
              <a:rPr lang="en-US" dirty="0" smtClean="0"/>
              <a:t>Segmentation of NAIP imagery.</a:t>
            </a:r>
          </a:p>
          <a:p>
            <a:r>
              <a:rPr lang="en-US" dirty="0" smtClean="0"/>
              <a:t>Classify major landcover types (Forest, Non-Forest </a:t>
            </a:r>
            <a:r>
              <a:rPr lang="en-US" dirty="0"/>
              <a:t>V</a:t>
            </a:r>
            <a:r>
              <a:rPr lang="en-US" dirty="0" smtClean="0"/>
              <a:t>egetative, Water, Developed).</a:t>
            </a:r>
          </a:p>
          <a:p>
            <a:r>
              <a:rPr lang="en-US" dirty="0" smtClean="0"/>
              <a:t>Differentiate Phragmites from these broader classes.</a:t>
            </a:r>
          </a:p>
          <a:p>
            <a:r>
              <a:rPr lang="en-US" dirty="0" smtClean="0"/>
              <a:t>Use </a:t>
            </a:r>
            <a:r>
              <a:rPr lang="en-US" dirty="0"/>
              <a:t>a</a:t>
            </a:r>
            <a:r>
              <a:rPr lang="en-US" dirty="0" smtClean="0"/>
              <a:t>ncillary data to help disqualify areas that are unsuitable for Phragmites to further differentiate from landcover that have similar spectral/spatial patterns.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3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1143000"/>
          </a:xfrm>
        </p:spPr>
        <p:txBody>
          <a:bodyPr/>
          <a:lstStyle/>
          <a:p>
            <a:r>
              <a:rPr lang="en-US" sz="4000" dirty="0"/>
              <a:t>F</a:t>
            </a:r>
            <a:r>
              <a:rPr lang="en-US" sz="4000" dirty="0" smtClean="0"/>
              <a:t> - Accuracy </a:t>
            </a:r>
            <a:r>
              <a:rPr lang="en-US" sz="4000" dirty="0" smtClean="0"/>
              <a:t>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143001"/>
            <a:ext cx="7691719" cy="54997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Fifty well distributed pixels will be selected within the extent of the area classified as Phragmites.</a:t>
            </a:r>
          </a:p>
          <a:p>
            <a:r>
              <a:rPr lang="en-US" dirty="0" smtClean="0"/>
              <a:t>Each pixel will be evaluated for presence/</a:t>
            </a:r>
            <a:r>
              <a:rPr lang="en-US" dirty="0"/>
              <a:t>absence of Phragmites </a:t>
            </a:r>
            <a:r>
              <a:rPr lang="en-US" dirty="0" smtClean="0"/>
              <a:t>through interpretation of orthophotos or field visits.</a:t>
            </a:r>
          </a:p>
          <a:p>
            <a:r>
              <a:rPr lang="en-US" dirty="0"/>
              <a:t>T</a:t>
            </a:r>
            <a:r>
              <a:rPr lang="en-US" dirty="0" smtClean="0"/>
              <a:t>he total number of pixels with presence divided by total number of sampled pixels will provide a statistic of commission.</a:t>
            </a:r>
          </a:p>
          <a:p>
            <a:r>
              <a:rPr lang="en-US" dirty="0" smtClean="0"/>
              <a:t>Smaller </a:t>
            </a:r>
            <a:r>
              <a:rPr lang="en-US" dirty="0"/>
              <a:t>areas of interest </a:t>
            </a:r>
            <a:r>
              <a:rPr lang="en-US" dirty="0" smtClean="0"/>
              <a:t>will also be visually analyzed to identify any classification errors, particularly omission of Phragmites.</a:t>
            </a:r>
          </a:p>
          <a:p>
            <a:r>
              <a:rPr lang="en-US" dirty="0" smtClean="0"/>
              <a:t>Visual interpretation will help determine the minimum mapable unit identified by the methodology.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Establish </a:t>
            </a:r>
            <a:r>
              <a:rPr lang="en-US" dirty="0"/>
              <a:t>an accurate baseline of the current extent of </a:t>
            </a:r>
            <a:r>
              <a:rPr lang="en-US" i="1" dirty="0"/>
              <a:t>Phragmites</a:t>
            </a:r>
            <a:r>
              <a:rPr lang="en-US" dirty="0"/>
              <a:t> </a:t>
            </a:r>
            <a:r>
              <a:rPr lang="en-US" i="1" dirty="0"/>
              <a:t>australis</a:t>
            </a:r>
            <a:r>
              <a:rPr lang="en-US" dirty="0"/>
              <a:t> invasion in the Hudson River Estuary with Object-Based Image Analysis (OBIA) of remotely sensed data. </a:t>
            </a:r>
            <a:endParaRPr lang="en-US" dirty="0" smtClean="0"/>
          </a:p>
          <a:p>
            <a:r>
              <a:rPr lang="en-US" dirty="0" smtClean="0"/>
              <a:t>This will be accomplished by the segmentation and classification of NAIP imagery, using information gained from ancillary datasets and from field observations.</a:t>
            </a:r>
          </a:p>
          <a:p>
            <a:r>
              <a:rPr lang="en-US" dirty="0" smtClean="0"/>
              <a:t>Modeling of areas along the shoreline suitable for Phragmites invasion will be used to reduce commission errors.</a:t>
            </a:r>
          </a:p>
          <a:p>
            <a:r>
              <a:rPr lang="en-US" dirty="0" smtClean="0"/>
              <a:t>Accuracy of classification will be assessed through visual interpretation of orthophotos.</a:t>
            </a:r>
          </a:p>
        </p:txBody>
      </p:sp>
    </p:spTree>
    <p:extLst>
      <p:ext uri="{BB962C8B-B14F-4D97-AF65-F5344CB8AC3E}">
        <p14:creationId xmlns:p14="http://schemas.microsoft.com/office/powerpoint/2010/main" val="221539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Campbell, </a:t>
            </a:r>
            <a:r>
              <a:rPr lang="en-US" dirty="0" err="1"/>
              <a:t>Jame</a:t>
            </a:r>
            <a:r>
              <a:rPr lang="en-US" dirty="0"/>
              <a:t> B., and Randolph H. Wynne. </a:t>
            </a:r>
            <a:r>
              <a:rPr lang="en-US" i="1" dirty="0"/>
              <a:t>Introduction to Remote Sensing, Fifth Edition</a:t>
            </a:r>
            <a:r>
              <a:rPr lang="en-US" dirty="0"/>
              <a:t>. New York: Guilford, 2011. </a:t>
            </a:r>
            <a:r>
              <a:rPr lang="en-US" dirty="0" smtClean="0"/>
              <a:t>Print.</a:t>
            </a:r>
          </a:p>
          <a:p>
            <a:pPr marL="0" indent="0">
              <a:buNone/>
            </a:pPr>
            <a:r>
              <a:rPr lang="en-US" dirty="0" err="1" smtClean="0"/>
              <a:t>Gucker</a:t>
            </a:r>
            <a:r>
              <a:rPr lang="en-US" dirty="0"/>
              <a:t>, Corey L. 2008. Phragmites australis. In: Fire Effects Information System, [Online]. U.S. Department of Agriculture, Forest Service, Rocky Mountain Research Station, Fire Sciences Laboratory (Producer). Available: http://</a:t>
            </a:r>
            <a:r>
              <a:rPr lang="en-US" dirty="0" err="1"/>
              <a:t>www.fs.fed.us</a:t>
            </a:r>
            <a:r>
              <a:rPr lang="en-US" dirty="0"/>
              <a:t>/database/</a:t>
            </a:r>
            <a:r>
              <a:rPr lang="en-US" dirty="0" err="1"/>
              <a:t>feis</a:t>
            </a:r>
            <a:r>
              <a:rPr lang="en-US" dirty="0"/>
              <a:t>/ [2016, April 20]. 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://www.fs.fed.us/database/feis/plants/graminoid/phraus/</a:t>
            </a:r>
            <a:r>
              <a:rPr lang="en-US" u="sng" dirty="0" smtClean="0">
                <a:hlinkClick r:id="rId2"/>
              </a:rPr>
              <a:t>all.html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Kiviat</a:t>
            </a:r>
            <a:r>
              <a:rPr lang="en-US" dirty="0"/>
              <a:t>, E. 2006. Phragmites Management Sourcebook for the Tidal Hudson River and the Northeastern States.. </a:t>
            </a:r>
            <a:r>
              <a:rPr lang="en-US" dirty="0" err="1"/>
              <a:t>Hudsonia</a:t>
            </a:r>
            <a:r>
              <a:rPr lang="en-US" dirty="0"/>
              <a:t> Ltd., Annandale NY 12504 USA. </a:t>
            </a:r>
            <a:r>
              <a:rPr lang="en-US" u="sng" dirty="0">
                <a:hlinkClick r:id="rId3"/>
              </a:rPr>
              <a:t>http://hudsonia.org/wp-content/files/j-phragmites%20sourcebook%20generic%2013-June-2010.pdf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Common Reed." </a:t>
            </a:r>
            <a:r>
              <a:rPr lang="en-US" i="1" dirty="0"/>
              <a:t>NYIS</a:t>
            </a:r>
            <a:r>
              <a:rPr lang="en-US" dirty="0"/>
              <a:t>. Cornell Cooperative Extension, </a:t>
            </a:r>
            <a:r>
              <a:rPr lang="en-US" dirty="0" err="1"/>
              <a:t>n.d.</a:t>
            </a:r>
            <a:r>
              <a:rPr lang="en-US" dirty="0"/>
              <a:t> Web. 12 May </a:t>
            </a:r>
            <a:r>
              <a:rPr lang="en-US" dirty="0" smtClean="0"/>
              <a:t>2016</a:t>
            </a:r>
            <a:r>
              <a:rPr lang="en-US" dirty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www.nyis.info</a:t>
            </a:r>
            <a:r>
              <a:rPr lang="en-US" dirty="0"/>
              <a:t>/</a:t>
            </a:r>
            <a:r>
              <a:rPr lang="en-US" dirty="0" err="1"/>
              <a:t>index.php?action</a:t>
            </a:r>
            <a:r>
              <a:rPr lang="en-US" dirty="0"/>
              <a:t>=</a:t>
            </a:r>
            <a:r>
              <a:rPr lang="en-US" dirty="0" err="1"/>
              <a:t>invasive_detail&amp;id</a:t>
            </a:r>
            <a:r>
              <a:rPr lang="en-US" dirty="0"/>
              <a:t>=42</a:t>
            </a:r>
          </a:p>
          <a:p>
            <a:pPr marL="0" indent="0">
              <a:buNone/>
            </a:pPr>
            <a:r>
              <a:rPr lang="en-US" dirty="0"/>
              <a:t>Bradley, Bethany A. "Remote Detection of Invasive Plants: A Review of Spectral, Textural and </a:t>
            </a:r>
            <a:r>
              <a:rPr lang="en-US" dirty="0" err="1"/>
              <a:t>Phenological</a:t>
            </a:r>
            <a:r>
              <a:rPr lang="en-US" dirty="0"/>
              <a:t> Approaches." </a:t>
            </a:r>
            <a:r>
              <a:rPr lang="en-US" i="1" dirty="0" err="1"/>
              <a:t>Biol</a:t>
            </a:r>
            <a:r>
              <a:rPr lang="en-US" i="1" dirty="0"/>
              <a:t> Invasions Biological Invasions</a:t>
            </a:r>
            <a:r>
              <a:rPr lang="en-US" dirty="0"/>
              <a:t> 16.7 (2013): 1411-425. Web</a:t>
            </a:r>
            <a:r>
              <a:rPr lang="en-US" b="1" dirty="0"/>
              <a:t>. </a:t>
            </a:r>
            <a:r>
              <a:rPr lang="en-US" u="sng" dirty="0">
                <a:hlinkClick r:id="rId4"/>
              </a:rPr>
              <a:t>http://link.springer.com.ezaccess.libraries.psu.edu/article/10.1007%2Fs10530-013-0578-9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USGS - Department of the Interior. </a:t>
            </a:r>
            <a:r>
              <a:rPr lang="en-US" i="1" dirty="0"/>
              <a:t>LANDSAT 8 DATA USERS HANDBOOK</a:t>
            </a:r>
            <a:r>
              <a:rPr lang="en-US" dirty="0"/>
              <a:t> Version 1.0. (Lsds-1574) 2015. </a:t>
            </a:r>
            <a:r>
              <a:rPr lang="en-US" u="sng" dirty="0">
                <a:hlinkClick r:id="rId5"/>
              </a:rPr>
              <a:t>http://landsat.usgs.gov/documents/</a:t>
            </a:r>
            <a:r>
              <a:rPr lang="en-US" u="sng" dirty="0" smtClean="0">
                <a:hlinkClick r:id="rId5"/>
              </a:rPr>
              <a:t>Landsat8DataUsersHandbook.pdf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Gronemeyer</a:t>
            </a:r>
            <a:r>
              <a:rPr lang="en-US" dirty="0"/>
              <a:t>, Peg. "Object-based Classification." </a:t>
            </a:r>
            <a:r>
              <a:rPr lang="en-US" i="1" dirty="0"/>
              <a:t>The Landscape Toolbox</a:t>
            </a:r>
            <a:r>
              <a:rPr lang="en-US" dirty="0"/>
              <a:t>. USDA, BLM, TNC, </a:t>
            </a:r>
            <a:r>
              <a:rPr lang="en-US" dirty="0" err="1"/>
              <a:t>n.d.</a:t>
            </a:r>
            <a:r>
              <a:rPr lang="en-US" dirty="0"/>
              <a:t> Web. 12 May 2016. </a:t>
            </a:r>
            <a:r>
              <a:rPr lang="en-US" u="sng" dirty="0">
                <a:hlinkClick r:id="rId6"/>
              </a:rPr>
              <a:t>http://wiki.landscapetoolbox.org/doku.php/remote_sensing_methods:object-based_classification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NAIP factsheets.” USDA, N. d.  Web. 12 May 2016 http://</a:t>
            </a:r>
            <a:r>
              <a:rPr lang="en-US" dirty="0" err="1"/>
              <a:t>www.fs.usda.gov</a:t>
            </a:r>
            <a:r>
              <a:rPr lang="en-US" dirty="0"/>
              <a:t>/Internet/FSE_DOCUMENTS/stelprdb5366383.pdf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8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6" y="107392"/>
            <a:ext cx="8724288" cy="1143000"/>
          </a:xfrm>
        </p:spPr>
        <p:txBody>
          <a:bodyPr/>
          <a:lstStyle/>
          <a:p>
            <a:r>
              <a:rPr lang="en-US" sz="4000" dirty="0" smtClean="0"/>
              <a:t>Common Reed (</a:t>
            </a:r>
            <a:r>
              <a:rPr lang="en-US" sz="4000" i="1" dirty="0" smtClean="0"/>
              <a:t>Phragmites australis)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5" y="1379843"/>
            <a:ext cx="5368328" cy="53560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tall </a:t>
            </a:r>
            <a:r>
              <a:rPr lang="en-US" dirty="0"/>
              <a:t>grass that is widely distributed across the </a:t>
            </a:r>
            <a:r>
              <a:rPr lang="en-US" dirty="0" smtClean="0"/>
              <a:t>world.</a:t>
            </a:r>
          </a:p>
          <a:p>
            <a:r>
              <a:rPr lang="en-US" dirty="0" smtClean="0"/>
              <a:t>Tall hollow culm up to 6 m </a:t>
            </a:r>
            <a:r>
              <a:rPr lang="en-US" dirty="0"/>
              <a:t>(</a:t>
            </a:r>
            <a:r>
              <a:rPr lang="en-US" dirty="0" smtClean="0"/>
              <a:t>20 </a:t>
            </a:r>
            <a:r>
              <a:rPr lang="en-US" dirty="0" err="1" smtClean="0"/>
              <a:t>ft</a:t>
            </a:r>
            <a:r>
              <a:rPr lang="en-US" dirty="0"/>
              <a:t>) </a:t>
            </a:r>
            <a:r>
              <a:rPr lang="en-US" dirty="0" smtClean="0"/>
              <a:t>high with leaves up to 20</a:t>
            </a:r>
            <a:r>
              <a:rPr lang="en-US" dirty="0"/>
              <a:t>” </a:t>
            </a:r>
            <a:r>
              <a:rPr lang="en-US" dirty="0" smtClean="0"/>
              <a:t>long.</a:t>
            </a:r>
          </a:p>
          <a:p>
            <a:r>
              <a:rPr lang="en-US" dirty="0" smtClean="0"/>
              <a:t>Flowers </a:t>
            </a:r>
            <a:r>
              <a:rPr lang="en-US" dirty="0"/>
              <a:t>in late </a:t>
            </a:r>
            <a:r>
              <a:rPr lang="en-US" dirty="0" smtClean="0"/>
              <a:t>summer, long panicles </a:t>
            </a:r>
            <a:r>
              <a:rPr lang="en-US" dirty="0"/>
              <a:t>of purple to golden </a:t>
            </a:r>
            <a:r>
              <a:rPr lang="en-US" dirty="0" smtClean="0"/>
              <a:t>flowers that </a:t>
            </a:r>
            <a:r>
              <a:rPr lang="en-US" dirty="0"/>
              <a:t>develop into fluffy white </a:t>
            </a:r>
            <a:r>
              <a:rPr lang="en-US" dirty="0" smtClean="0"/>
              <a:t>seeds.</a:t>
            </a:r>
          </a:p>
          <a:p>
            <a:r>
              <a:rPr lang="en-US" dirty="0"/>
              <a:t>Grows from </a:t>
            </a:r>
            <a:r>
              <a:rPr lang="en-US" dirty="0" smtClean="0"/>
              <a:t>dense mats of horizontal growing stolons </a:t>
            </a:r>
            <a:r>
              <a:rPr lang="en-US" dirty="0"/>
              <a:t>and </a:t>
            </a:r>
            <a:r>
              <a:rPr lang="en-US" dirty="0" smtClean="0"/>
              <a:t>rhizomes.</a:t>
            </a:r>
          </a:p>
          <a:p>
            <a:r>
              <a:rPr lang="en-US" dirty="0" smtClean="0"/>
              <a:t>Native, but an invasive, non-native form has out-competed and replaced the native form in the northeast.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483" y="4145645"/>
            <a:ext cx="3453660" cy="2590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483" y="1593189"/>
            <a:ext cx="3453660" cy="2436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83483" y="396509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Photos: http</a:t>
            </a:r>
            <a:r>
              <a:rPr lang="en-US" sz="800" dirty="0"/>
              <a:t>://</a:t>
            </a:r>
            <a:r>
              <a:rPr lang="en-US" sz="800" dirty="0" err="1"/>
              <a:t>www.nyis.info</a:t>
            </a:r>
            <a:r>
              <a:rPr lang="en-US" sz="800" dirty="0"/>
              <a:t>/</a:t>
            </a:r>
            <a:r>
              <a:rPr lang="en-US" sz="800" dirty="0" err="1"/>
              <a:t>index.php?action</a:t>
            </a:r>
            <a:r>
              <a:rPr lang="en-US" sz="800" dirty="0"/>
              <a:t>=</a:t>
            </a:r>
            <a:r>
              <a:rPr lang="en-US" sz="800" dirty="0" err="1"/>
              <a:t>invasive_detail&amp;id</a:t>
            </a:r>
            <a:r>
              <a:rPr lang="en-US" sz="800" dirty="0"/>
              <a:t>=42</a:t>
            </a:r>
          </a:p>
        </p:txBody>
      </p:sp>
    </p:spTree>
    <p:extLst>
      <p:ext uri="{BB962C8B-B14F-4D97-AF65-F5344CB8AC3E}">
        <p14:creationId xmlns:p14="http://schemas.microsoft.com/office/powerpoint/2010/main" val="306286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8151"/>
            <a:ext cx="7691719" cy="1143000"/>
          </a:xfrm>
        </p:spPr>
        <p:txBody>
          <a:bodyPr/>
          <a:lstStyle/>
          <a:p>
            <a:r>
              <a:rPr lang="en-US" sz="4000" dirty="0" smtClean="0"/>
              <a:t>Phragmites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23" y="1457979"/>
            <a:ext cx="5654379" cy="50094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Forms stands that persist </a:t>
            </a:r>
            <a:r>
              <a:rPr lang="en-US" dirty="0"/>
              <a:t>through the </a:t>
            </a:r>
            <a:r>
              <a:rPr lang="en-US" dirty="0" smtClean="0"/>
              <a:t>winter in </a:t>
            </a:r>
            <a:r>
              <a:rPr lang="en-US" dirty="0"/>
              <a:t>shallow water, marshes, the supra-tidal zone, and poor upland </a:t>
            </a:r>
            <a:r>
              <a:rPr lang="en-US" dirty="0" smtClean="0"/>
              <a:t>soils</a:t>
            </a:r>
            <a:endParaRPr lang="en-US" dirty="0"/>
          </a:p>
          <a:p>
            <a:r>
              <a:rPr lang="en-US" dirty="0" smtClean="0"/>
              <a:t>Reproduces from seed and vegetative/clonal growth.</a:t>
            </a:r>
          </a:p>
          <a:p>
            <a:r>
              <a:rPr lang="en-US" dirty="0" smtClean="0"/>
              <a:t>Seeds have low viability, </a:t>
            </a:r>
            <a:r>
              <a:rPr lang="en-US" dirty="0"/>
              <a:t>but </a:t>
            </a:r>
            <a:r>
              <a:rPr lang="en-US" dirty="0" smtClean="0"/>
              <a:t>can be dispersed long distances by wind.</a:t>
            </a:r>
          </a:p>
          <a:p>
            <a:r>
              <a:rPr lang="en-US" dirty="0" smtClean="0"/>
              <a:t>Clones grow from stolons and rhizomes radiating out from a patch, which are broken off and transported by currents and disturbance.</a:t>
            </a:r>
          </a:p>
          <a:p>
            <a:r>
              <a:rPr lang="en-US" dirty="0" smtClean="0"/>
              <a:t>Individual </a:t>
            </a:r>
            <a:r>
              <a:rPr lang="en-US" dirty="0"/>
              <a:t>plants live </a:t>
            </a:r>
            <a:r>
              <a:rPr lang="en-US" dirty="0" smtClean="0"/>
              <a:t>up to 8 </a:t>
            </a:r>
            <a:r>
              <a:rPr lang="en-US" dirty="0"/>
              <a:t>years, but clonal patches may survive for centuries.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00" y="1457979"/>
            <a:ext cx="3080171" cy="5055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63000" y="64674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Photo:</a:t>
            </a:r>
          </a:p>
          <a:p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err="1"/>
              <a:t>plantillustrations.org</a:t>
            </a:r>
            <a:r>
              <a:rPr lang="en-US" sz="800" dirty="0"/>
              <a:t>/</a:t>
            </a:r>
            <a:r>
              <a:rPr lang="en-US" sz="800" dirty="0" err="1"/>
              <a:t>illustration.php?id_illustration</a:t>
            </a:r>
            <a:r>
              <a:rPr lang="en-US" sz="800" dirty="0"/>
              <a:t>=110093</a:t>
            </a:r>
          </a:p>
        </p:txBody>
      </p:sp>
    </p:spTree>
    <p:extLst>
      <p:ext uri="{BB962C8B-B14F-4D97-AF65-F5344CB8AC3E}">
        <p14:creationId xmlns:p14="http://schemas.microsoft.com/office/powerpoint/2010/main" val="183627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0759"/>
            <a:ext cx="7691719" cy="1143000"/>
          </a:xfrm>
        </p:spPr>
        <p:txBody>
          <a:bodyPr/>
          <a:lstStyle/>
          <a:p>
            <a:r>
              <a:rPr lang="en-US" sz="3600" dirty="0" smtClean="0"/>
              <a:t>Invasive Phragmites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46" y="1213759"/>
            <a:ext cx="5343399" cy="54778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Phragmites found in New York is a non</a:t>
            </a:r>
            <a:r>
              <a:rPr lang="en-US" dirty="0"/>
              <a:t>-native genotype </a:t>
            </a:r>
            <a:r>
              <a:rPr lang="en-US" dirty="0" smtClean="0"/>
              <a:t>from </a:t>
            </a:r>
            <a:r>
              <a:rPr lang="en-US" dirty="0"/>
              <a:t>Europe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Introduced in the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 in ship ballast, began to dominate several marshes by the 1970’s.</a:t>
            </a:r>
          </a:p>
          <a:p>
            <a:r>
              <a:rPr lang="en-US" dirty="0"/>
              <a:t>E</a:t>
            </a:r>
            <a:r>
              <a:rPr lang="en-US" dirty="0" smtClean="0"/>
              <a:t>xpands aggressively</a:t>
            </a:r>
            <a:r>
              <a:rPr lang="en-US" dirty="0"/>
              <a:t> </a:t>
            </a:r>
            <a:r>
              <a:rPr lang="en-US" dirty="0" smtClean="0"/>
              <a:t>from a dense mat of stolons and rhizomes, shading native plants and forming “</a:t>
            </a:r>
            <a:r>
              <a:rPr lang="en-US" dirty="0"/>
              <a:t>hyper-dominant” </a:t>
            </a:r>
            <a:r>
              <a:rPr lang="en-US" dirty="0" smtClean="0"/>
              <a:t>stands.</a:t>
            </a:r>
          </a:p>
          <a:p>
            <a:r>
              <a:rPr lang="en-US" dirty="0" smtClean="0"/>
              <a:t>Will expand </a:t>
            </a:r>
            <a:r>
              <a:rPr lang="en-US" dirty="0"/>
              <a:t>until it reaches some barrier limiting its growth, such as open water or a physical </a:t>
            </a:r>
            <a:r>
              <a:rPr lang="en-US" dirty="0" smtClean="0"/>
              <a:t>structure.</a:t>
            </a:r>
          </a:p>
          <a:p>
            <a:r>
              <a:rPr lang="en-US" dirty="0" smtClean="0"/>
              <a:t>Currently dominates large </a:t>
            </a:r>
            <a:r>
              <a:rPr lang="en-US" dirty="0"/>
              <a:t>areas of most of the Hudson River’s tidal marshes.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80583" y="6325358"/>
            <a:ext cx="336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</a:t>
            </a:r>
          </a:p>
          <a:p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err="1"/>
              <a:t>cipwg.uconn.edu</a:t>
            </a:r>
            <a:r>
              <a:rPr lang="en-US" sz="800" dirty="0"/>
              <a:t>/</a:t>
            </a:r>
            <a:r>
              <a:rPr lang="en-US" sz="800" dirty="0" err="1"/>
              <a:t>wp</a:t>
            </a:r>
            <a:r>
              <a:rPr lang="en-US" sz="800" dirty="0"/>
              <a:t>-content/uploads/sites/244/2014/10/Phragmites-control-2014.pdf</a:t>
            </a:r>
          </a:p>
        </p:txBody>
      </p:sp>
      <p:pic>
        <p:nvPicPr>
          <p:cNvPr id="5" name="Picture 4" descr="Screen Shot 2016-05-11 at 7.1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83" y="1586753"/>
            <a:ext cx="3259687" cy="47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2507"/>
            <a:ext cx="7691719" cy="1143000"/>
          </a:xfrm>
        </p:spPr>
        <p:txBody>
          <a:bodyPr/>
          <a:lstStyle/>
          <a:p>
            <a:r>
              <a:rPr lang="en-US" sz="3600" dirty="0" smtClean="0"/>
              <a:t>Impacts of Phragmites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8" y="1140494"/>
            <a:ext cx="5884983" cy="55267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Lowers </a:t>
            </a:r>
            <a:r>
              <a:rPr lang="en-US" dirty="0"/>
              <a:t>plant biodiversity </a:t>
            </a:r>
            <a:r>
              <a:rPr lang="en-US" dirty="0" smtClean="0"/>
              <a:t>through physical competition.</a:t>
            </a:r>
          </a:p>
          <a:p>
            <a:r>
              <a:rPr lang="en-US" dirty="0" smtClean="0"/>
              <a:t>Simplifies the physical heterogeneity of wetlands through formation of nearly monotypic stands.</a:t>
            </a:r>
          </a:p>
          <a:p>
            <a:r>
              <a:rPr lang="en-US" dirty="0"/>
              <a:t>Growth of rhizomes </a:t>
            </a:r>
            <a:r>
              <a:rPr lang="en-US" dirty="0" smtClean="0"/>
              <a:t>smooth </a:t>
            </a:r>
            <a:r>
              <a:rPr lang="en-US" dirty="0"/>
              <a:t>the topography of wetlands,  </a:t>
            </a:r>
            <a:r>
              <a:rPr lang="en-US" dirty="0" smtClean="0"/>
              <a:t>reducing heterogeneity </a:t>
            </a:r>
            <a:r>
              <a:rPr lang="en-US" dirty="0"/>
              <a:t>of the </a:t>
            </a:r>
            <a:r>
              <a:rPr lang="en-US" dirty="0" smtClean="0"/>
              <a:t>habitat’s surface.</a:t>
            </a:r>
            <a:endParaRPr lang="en-US" dirty="0"/>
          </a:p>
          <a:p>
            <a:r>
              <a:rPr lang="en-US" dirty="0" smtClean="0"/>
              <a:t>Reduces wave energy, increasing sedimentation.</a:t>
            </a:r>
          </a:p>
          <a:p>
            <a:r>
              <a:rPr lang="en-US" dirty="0" smtClean="0"/>
              <a:t>Able to support many generalist species, but disrupts niche habitats utilized </a:t>
            </a:r>
            <a:r>
              <a:rPr lang="en-US" dirty="0"/>
              <a:t>by habitat specialists.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32" y="1457980"/>
            <a:ext cx="2761363" cy="4893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1532" y="6329317"/>
            <a:ext cx="242796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Image:</a:t>
            </a:r>
          </a:p>
          <a:p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err="1"/>
              <a:t>www.globalrestorationnetwork.org</a:t>
            </a:r>
            <a:r>
              <a:rPr lang="en-US" sz="800" dirty="0"/>
              <a:t>/uploads/files/</a:t>
            </a:r>
            <a:r>
              <a:rPr lang="en-US" sz="800" dirty="0" err="1"/>
              <a:t>LiteratureAttachments</a:t>
            </a:r>
            <a:r>
              <a:rPr lang="en-US" sz="800" dirty="0"/>
              <a:t>/60_causes-and-consequences-of-invasive-plants-in-wetlands.pdf</a:t>
            </a:r>
          </a:p>
        </p:txBody>
      </p:sp>
    </p:spTree>
    <p:extLst>
      <p:ext uri="{BB962C8B-B14F-4D97-AF65-F5344CB8AC3E}">
        <p14:creationId xmlns:p14="http://schemas.microsoft.com/office/powerpoint/2010/main" val="427907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2" y="0"/>
            <a:ext cx="7978215" cy="1143000"/>
          </a:xfrm>
        </p:spPr>
        <p:txBody>
          <a:bodyPr/>
          <a:lstStyle/>
          <a:p>
            <a:r>
              <a:rPr lang="en-US" sz="3600" dirty="0" smtClean="0"/>
              <a:t>The Hudson River Estuary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10" y="1123412"/>
            <a:ext cx="5807468" cy="57345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Flows </a:t>
            </a:r>
            <a:r>
              <a:rPr lang="en-US" dirty="0"/>
              <a:t>506 km (315 mi) from the Adirondack </a:t>
            </a:r>
            <a:r>
              <a:rPr lang="en-US" dirty="0" smtClean="0"/>
              <a:t>Mountains to </a:t>
            </a:r>
            <a:r>
              <a:rPr lang="en-US" dirty="0"/>
              <a:t>New York </a:t>
            </a:r>
            <a:r>
              <a:rPr lang="en-US" dirty="0" smtClean="0"/>
              <a:t>City.</a:t>
            </a:r>
          </a:p>
          <a:p>
            <a:r>
              <a:rPr lang="en-US" dirty="0" smtClean="0"/>
              <a:t>Tidal forces </a:t>
            </a:r>
            <a:r>
              <a:rPr lang="en-US" dirty="0"/>
              <a:t>push saltwater </a:t>
            </a:r>
            <a:r>
              <a:rPr lang="en-US" dirty="0" smtClean="0"/>
              <a:t>up </a:t>
            </a:r>
            <a:r>
              <a:rPr lang="en-US" dirty="0"/>
              <a:t>the river, </a:t>
            </a:r>
            <a:r>
              <a:rPr lang="en-US" dirty="0" smtClean="0"/>
              <a:t>creating a tidal estuary 246 </a:t>
            </a:r>
            <a:r>
              <a:rPr lang="en-US" dirty="0"/>
              <a:t>km (153 mi</a:t>
            </a:r>
            <a:r>
              <a:rPr lang="en-US" dirty="0" smtClean="0"/>
              <a:t>) long.</a:t>
            </a:r>
          </a:p>
          <a:p>
            <a:r>
              <a:rPr lang="en-US" dirty="0" smtClean="0"/>
              <a:t>Brackish conditions in the southern estuary.</a:t>
            </a:r>
          </a:p>
          <a:p>
            <a:r>
              <a:rPr lang="en-US" dirty="0" smtClean="0"/>
              <a:t>High </a:t>
            </a:r>
            <a:r>
              <a:rPr lang="en-US" dirty="0"/>
              <a:t>levels of </a:t>
            </a:r>
            <a:r>
              <a:rPr lang="en-US" dirty="0" smtClean="0"/>
              <a:t>human </a:t>
            </a:r>
            <a:r>
              <a:rPr lang="en-US" dirty="0"/>
              <a:t>disturbance in the </a:t>
            </a:r>
            <a:r>
              <a:rPr lang="en-US" dirty="0" smtClean="0"/>
              <a:t>watershed</a:t>
            </a:r>
            <a:r>
              <a:rPr lang="en-US" dirty="0"/>
              <a:t> </a:t>
            </a:r>
            <a:r>
              <a:rPr lang="en-US" dirty="0" smtClean="0"/>
              <a:t>responsible for murky water.</a:t>
            </a:r>
          </a:p>
          <a:p>
            <a:r>
              <a:rPr lang="en-US" dirty="0" smtClean="0"/>
              <a:t>Shoreline has been significantly historically altered by industry and transportation.</a:t>
            </a:r>
          </a:p>
          <a:p>
            <a:r>
              <a:rPr lang="en-US" dirty="0" smtClean="0"/>
              <a:t>Marshes offer large patches of rich habitat for fish and wildlife and provide important ecological services for the Estuary.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78" y="1369995"/>
            <a:ext cx="3135521" cy="54880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8478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</a:t>
            </a:r>
            <a:r>
              <a:rPr lang="en-US" sz="800" dirty="0" err="1">
                <a:solidFill>
                  <a:schemeClr val="bg1"/>
                </a:solidFill>
              </a:rPr>
              <a:t>www.dec.ny.gov</a:t>
            </a:r>
            <a:r>
              <a:rPr lang="en-US" sz="800" dirty="0">
                <a:solidFill>
                  <a:schemeClr val="bg1"/>
                </a:solidFill>
              </a:rPr>
              <a:t>/education/63069.html</a:t>
            </a:r>
          </a:p>
        </p:txBody>
      </p:sp>
    </p:spTree>
    <p:extLst>
      <p:ext uri="{BB962C8B-B14F-4D97-AF65-F5344CB8AC3E}">
        <p14:creationId xmlns:p14="http://schemas.microsoft.com/office/powerpoint/2010/main" val="307003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dson R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4" y="0"/>
            <a:ext cx="5647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35" y="0"/>
            <a:ext cx="8609709" cy="1143000"/>
          </a:xfrm>
        </p:spPr>
        <p:txBody>
          <a:bodyPr/>
          <a:lstStyle/>
          <a:p>
            <a:r>
              <a:rPr lang="en-US" sz="3600" dirty="0" smtClean="0"/>
              <a:t>Spectral </a:t>
            </a:r>
            <a:r>
              <a:rPr lang="en-US" sz="3600" dirty="0" smtClean="0"/>
              <a:t>Analysis </a:t>
            </a:r>
            <a:r>
              <a:rPr lang="en-US" sz="3600" dirty="0" smtClean="0"/>
              <a:t>of Remotely Sensed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35" y="1143001"/>
            <a:ext cx="5446710" cy="55730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Electromagnetic energy is emitted by the sun and reaches </a:t>
            </a:r>
            <a:r>
              <a:rPr lang="en-US" dirty="0" smtClean="0"/>
              <a:t>the surface of the earth, which absorbs and reflects various wavelengths of this energy.</a:t>
            </a:r>
          </a:p>
          <a:p>
            <a:r>
              <a:rPr lang="en-US" dirty="0"/>
              <a:t>Remotely sensed images record the magnitude of reflected electromagnetic energy using sensors that detect specific ranges or bands of </a:t>
            </a:r>
            <a:r>
              <a:rPr lang="en-US" dirty="0" smtClean="0"/>
              <a:t>wavelengths across the spectrum.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magnitude of spectral energy reflected across the spectrum is based on the characteristics of landcover.</a:t>
            </a:r>
          </a:p>
          <a:p>
            <a:r>
              <a:rPr lang="en-US" dirty="0" smtClean="0"/>
              <a:t>Landcover can be differentiated based on “spectral signatures” or the magnitude of spectral reflectance plotted across the bands detected by a sensor.</a:t>
            </a:r>
            <a:endParaRPr lang="en-US" dirty="0"/>
          </a:p>
        </p:txBody>
      </p:sp>
      <p:pic>
        <p:nvPicPr>
          <p:cNvPr id="4" name="Picture 3" descr="Screen Shot 2016-05-11 at 5.5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04" y="4444802"/>
            <a:ext cx="3071140" cy="2074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8745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Images:</a:t>
            </a:r>
          </a:p>
          <a:p>
            <a:r>
              <a:rPr lang="en-US" sz="800" dirty="0"/>
              <a:t>http://</a:t>
            </a:r>
            <a:r>
              <a:rPr lang="en-US" sz="800" dirty="0" err="1"/>
              <a:t>www.fsa.usda.gov</a:t>
            </a:r>
            <a:r>
              <a:rPr lang="en-US" sz="800" dirty="0"/>
              <a:t>/Internet/</a:t>
            </a:r>
            <a:r>
              <a:rPr lang="en-US" sz="800" dirty="0" err="1"/>
              <a:t>FSA_File</a:t>
            </a:r>
            <a:r>
              <a:rPr lang="en-US" sz="800" dirty="0"/>
              <a:t>/</a:t>
            </a:r>
            <a:r>
              <a:rPr lang="en-US" sz="800" dirty="0" err="1"/>
              <a:t>tx_gis_infosheets.pdf</a:t>
            </a:r>
            <a:endParaRPr lang="en-US" sz="800" dirty="0"/>
          </a:p>
        </p:txBody>
      </p:sp>
      <p:pic>
        <p:nvPicPr>
          <p:cNvPr id="6" name="Picture 5" descr="Screen Shot 2016-05-11 at 6.3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04" y="1143001"/>
            <a:ext cx="3071140" cy="1431748"/>
          </a:xfrm>
          <a:prstGeom prst="rect">
            <a:avLst/>
          </a:prstGeom>
        </p:spPr>
      </p:pic>
      <p:pic>
        <p:nvPicPr>
          <p:cNvPr id="7" name="Picture 6" descr="Screen Shot 2016-05-11 at 6.38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04" y="2679618"/>
            <a:ext cx="3071140" cy="16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3075</TotalTime>
  <Words>1765</Words>
  <Application>Microsoft Macintosh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Venture</vt:lpstr>
      <vt:lpstr>Identifying Phragmites along the Hudson River with Remotely Sensed Data  GIS Masters Capstone Project Department of Geography, The Pennsylvania State University</vt:lpstr>
      <vt:lpstr>Goal</vt:lpstr>
      <vt:lpstr>Common Reed (Phragmites australis)</vt:lpstr>
      <vt:lpstr>Phragmites</vt:lpstr>
      <vt:lpstr>Invasive Phragmites</vt:lpstr>
      <vt:lpstr>Impacts of Phragmites</vt:lpstr>
      <vt:lpstr>The Hudson River Estuary</vt:lpstr>
      <vt:lpstr>PowerPoint Presentation</vt:lpstr>
      <vt:lpstr>Spectral Analysis of Remotely Sensed Data</vt:lpstr>
      <vt:lpstr>Unsupervised Classification</vt:lpstr>
      <vt:lpstr>Supervised Classification</vt:lpstr>
      <vt:lpstr>Object Based Image Analysis</vt:lpstr>
      <vt:lpstr>eCognition Software</vt:lpstr>
      <vt:lpstr>Objectives</vt:lpstr>
      <vt:lpstr>A - National Agricultural Imagery Program (NAIP)</vt:lpstr>
      <vt:lpstr>A - Coastal LiDAR</vt:lpstr>
      <vt:lpstr>A - Ancillary Data</vt:lpstr>
      <vt:lpstr>B,C – Field Data Collection</vt:lpstr>
      <vt:lpstr>D - Data Preparation</vt:lpstr>
      <vt:lpstr>E – Object Based Image Analysis  Classification of Phragmites</vt:lpstr>
      <vt:lpstr>F - Accuracy Assessment</vt:lpstr>
      <vt:lpstr>Summary</vt:lpstr>
      <vt:lpstr>Sources</vt:lpstr>
    </vt:vector>
  </TitlesOfParts>
  <Company>Hobart and William Smith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Phragmites along the Hudson River with Remotely Sensed Data  GIS Masters Capstone Project Department of Geography, The Pennsylvania State University</dc:title>
  <dc:creator>Daniel Waldhorn</dc:creator>
  <cp:lastModifiedBy>Daniel Waldhorn</cp:lastModifiedBy>
  <cp:revision>73</cp:revision>
  <dcterms:created xsi:type="dcterms:W3CDTF">2016-04-20T00:29:43Z</dcterms:created>
  <dcterms:modified xsi:type="dcterms:W3CDTF">2016-05-12T21:53:20Z</dcterms:modified>
</cp:coreProperties>
</file>