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0" r:id="rId4"/>
  </p:sldMasterIdLst>
  <p:notesMasterIdLst>
    <p:notesMasterId r:id="rId25"/>
  </p:notesMasterIdLst>
  <p:sldIdLst>
    <p:sldId id="256" r:id="rId5"/>
    <p:sldId id="262" r:id="rId6"/>
    <p:sldId id="278" r:id="rId7"/>
    <p:sldId id="261" r:id="rId8"/>
    <p:sldId id="268" r:id="rId9"/>
    <p:sldId id="269" r:id="rId10"/>
    <p:sldId id="257" r:id="rId11"/>
    <p:sldId id="258" r:id="rId12"/>
    <p:sldId id="259" r:id="rId13"/>
    <p:sldId id="279" r:id="rId14"/>
    <p:sldId id="270" r:id="rId15"/>
    <p:sldId id="264" r:id="rId16"/>
    <p:sldId id="273" r:id="rId17"/>
    <p:sldId id="274" r:id="rId18"/>
    <p:sldId id="275" r:id="rId19"/>
    <p:sldId id="276" r:id="rId20"/>
    <p:sldId id="265" r:id="rId21"/>
    <p:sldId id="266" r:id="rId22"/>
    <p:sldId id="267"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287" autoAdjust="0"/>
  </p:normalViewPr>
  <p:slideViewPr>
    <p:cSldViewPr snapToGrid="0">
      <p:cViewPr varScale="1">
        <p:scale>
          <a:sx n="64" d="100"/>
          <a:sy n="64" d="100"/>
        </p:scale>
        <p:origin x="23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EC340-37AE-46E9-AFD0-9B012BFD34EC}" type="datetimeFigureOut">
              <a:rPr lang="en-US" smtClean="0"/>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EC8A9-9326-45DB-A1DB-AFF10948726C}" type="slidenum">
              <a:rPr lang="en-US" smtClean="0"/>
              <a:t>‹#›</a:t>
            </a:fld>
            <a:endParaRPr lang="en-US"/>
          </a:p>
        </p:txBody>
      </p:sp>
    </p:spTree>
    <p:extLst>
      <p:ext uri="{BB962C8B-B14F-4D97-AF65-F5344CB8AC3E}">
        <p14:creationId xmlns:p14="http://schemas.microsoft.com/office/powerpoint/2010/main" val="11148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thank you for taking the time to listen to my capstone proposal presentation tonight. My project is on shooting range remediation, and it uses kriging to delineate the extent of lead contamination in soil from an uneven sampling pattern. </a:t>
            </a:r>
          </a:p>
        </p:txBody>
      </p:sp>
      <p:sp>
        <p:nvSpPr>
          <p:cNvPr id="4" name="Slide Number Placeholder 3"/>
          <p:cNvSpPr>
            <a:spLocks noGrp="1"/>
          </p:cNvSpPr>
          <p:nvPr>
            <p:ph type="sldNum" sz="quarter" idx="5"/>
          </p:nvPr>
        </p:nvSpPr>
        <p:spPr/>
        <p:txBody>
          <a:bodyPr/>
          <a:lstStyle/>
          <a:p>
            <a:fld id="{F23EC8A9-9326-45DB-A1DB-AFF10948726C}" type="slidenum">
              <a:rPr lang="en-US" smtClean="0"/>
              <a:t>1</a:t>
            </a:fld>
            <a:endParaRPr lang="en-US"/>
          </a:p>
        </p:txBody>
      </p:sp>
    </p:spTree>
    <p:extLst>
      <p:ext uri="{BB962C8B-B14F-4D97-AF65-F5344CB8AC3E}">
        <p14:creationId xmlns:p14="http://schemas.microsoft.com/office/powerpoint/2010/main" val="152861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my methodology section, I am next going to go over the statistical analysis that was done to assist in the formation of the proposed methodology. </a:t>
            </a:r>
          </a:p>
        </p:txBody>
      </p:sp>
      <p:sp>
        <p:nvSpPr>
          <p:cNvPr id="4" name="Slide Number Placeholder 3"/>
          <p:cNvSpPr>
            <a:spLocks noGrp="1"/>
          </p:cNvSpPr>
          <p:nvPr>
            <p:ph type="sldNum" sz="quarter" idx="5"/>
          </p:nvPr>
        </p:nvSpPr>
        <p:spPr/>
        <p:txBody>
          <a:bodyPr/>
          <a:lstStyle/>
          <a:p>
            <a:fld id="{F23EC8A9-9326-45DB-A1DB-AFF10948726C}" type="slidenum">
              <a:rPr lang="en-US" smtClean="0"/>
              <a:t>11</a:t>
            </a:fld>
            <a:endParaRPr lang="en-US"/>
          </a:p>
        </p:txBody>
      </p:sp>
    </p:spTree>
    <p:extLst>
      <p:ext uri="{BB962C8B-B14F-4D97-AF65-F5344CB8AC3E}">
        <p14:creationId xmlns:p14="http://schemas.microsoft.com/office/powerpoint/2010/main" val="81482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if kriging is suitable for this dataset, I conducted a statistical analysis. I asked two questions: Is the data distribution normal and is there spatial autocorrelation present. </a:t>
            </a:r>
          </a:p>
        </p:txBody>
      </p:sp>
      <p:sp>
        <p:nvSpPr>
          <p:cNvPr id="4" name="Slide Number Placeholder 3"/>
          <p:cNvSpPr>
            <a:spLocks noGrp="1"/>
          </p:cNvSpPr>
          <p:nvPr>
            <p:ph type="sldNum" sz="quarter" idx="5"/>
          </p:nvPr>
        </p:nvSpPr>
        <p:spPr/>
        <p:txBody>
          <a:bodyPr/>
          <a:lstStyle/>
          <a:p>
            <a:fld id="{F23EC8A9-9326-45DB-A1DB-AFF10948726C}" type="slidenum">
              <a:rPr lang="en-US" smtClean="0"/>
              <a:t>12</a:t>
            </a:fld>
            <a:endParaRPr lang="en-US"/>
          </a:p>
        </p:txBody>
      </p:sp>
    </p:spTree>
    <p:extLst>
      <p:ext uri="{BB962C8B-B14F-4D97-AF65-F5344CB8AC3E}">
        <p14:creationId xmlns:p14="http://schemas.microsoft.com/office/powerpoint/2010/main" val="221976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I made a histogram with the lead result values to see if the data was normally distributed, and this is the result. </a:t>
            </a:r>
          </a:p>
          <a:p>
            <a:endParaRPr lang="en-US" dirty="0"/>
          </a:p>
          <a:p>
            <a:r>
              <a:rPr lang="en-US" dirty="0"/>
              <a:t>The lead values are shown on the x axis, and the count of samples is shown on the y axis. </a:t>
            </a:r>
          </a:p>
          <a:p>
            <a:endParaRPr lang="en-US" dirty="0"/>
          </a:p>
          <a:p>
            <a:r>
              <a:rPr lang="en-US" dirty="0"/>
              <a:t>This graph shows that the data is not normally distributed, but skewed to the right. This is a common occurrence in environmental data, which often conforms to a log-distribution because it is bounded at 0, and tends to be positively skewed like we see in this graph. Because of this, I log transformed the data to see if it would then follow a normal distribution….</a:t>
            </a:r>
            <a:endParaRPr lang="en-US" dirty="0">
              <a:cs typeface="Calibri"/>
            </a:endParaRPr>
          </a:p>
        </p:txBody>
      </p:sp>
      <p:sp>
        <p:nvSpPr>
          <p:cNvPr id="4" name="Slide Number Placeholder 3"/>
          <p:cNvSpPr>
            <a:spLocks noGrp="1"/>
          </p:cNvSpPr>
          <p:nvPr>
            <p:ph type="sldNum" sz="quarter" idx="5"/>
          </p:nvPr>
        </p:nvSpPr>
        <p:spPr/>
        <p:txBody>
          <a:bodyPr/>
          <a:lstStyle/>
          <a:p>
            <a:fld id="{F23EC8A9-9326-45DB-A1DB-AFF10948726C}" type="slidenum">
              <a:rPr lang="en-US" smtClean="0"/>
              <a:t>13</a:t>
            </a:fld>
            <a:endParaRPr lang="en-US"/>
          </a:p>
        </p:txBody>
      </p:sp>
    </p:spTree>
    <p:extLst>
      <p:ext uri="{BB962C8B-B14F-4D97-AF65-F5344CB8AC3E}">
        <p14:creationId xmlns:p14="http://schemas.microsoft.com/office/powerpoint/2010/main" val="332609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this is the histogram of the lead data after it was log transformed. This graph shows that the data now follows a much more normal distribution. It is much less skewed and better approximates a normal curve.  </a:t>
            </a:r>
          </a:p>
        </p:txBody>
      </p:sp>
      <p:sp>
        <p:nvSpPr>
          <p:cNvPr id="4" name="Slide Number Placeholder 3"/>
          <p:cNvSpPr>
            <a:spLocks noGrp="1"/>
          </p:cNvSpPr>
          <p:nvPr>
            <p:ph type="sldNum" sz="quarter" idx="5"/>
          </p:nvPr>
        </p:nvSpPr>
        <p:spPr/>
        <p:txBody>
          <a:bodyPr/>
          <a:lstStyle/>
          <a:p>
            <a:fld id="{F23EC8A9-9326-45DB-A1DB-AFF10948726C}" type="slidenum">
              <a:rPr lang="en-US" smtClean="0"/>
              <a:t>14</a:t>
            </a:fld>
            <a:endParaRPr lang="en-US"/>
          </a:p>
        </p:txBody>
      </p:sp>
    </p:spTree>
    <p:extLst>
      <p:ext uri="{BB962C8B-B14F-4D97-AF65-F5344CB8AC3E}">
        <p14:creationId xmlns:p14="http://schemas.microsoft.com/office/powerpoint/2010/main" val="4128738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calculated the Global Moran’s I value using ArcGIS Pro. This was done to get an idea for what the spatial autocorrelation is between the soil samples. The default values were used, with the exception of the distance band. This was set to 150 feet because the majority of the samples were collected on a 100 foot grid, and the value of 150 encompasses the diagonal distances between these sample locations. The resulting value was 0.398802. This shows that the log transformed dataset has positive spatial autocorrelation in lead values for the dataset and confirms the suitability of spatial interpolation in this study. From this result it was determined that all kriging Methods will be carried out using the log-transformed data.</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23EC8A9-9326-45DB-A1DB-AFF10948726C}" type="slidenum">
              <a:rPr lang="en-US" smtClean="0"/>
              <a:t>15</a:t>
            </a:fld>
            <a:endParaRPr lang="en-US"/>
          </a:p>
        </p:txBody>
      </p:sp>
    </p:spTree>
    <p:extLst>
      <p:ext uri="{BB962C8B-B14F-4D97-AF65-F5344CB8AC3E}">
        <p14:creationId xmlns:p14="http://schemas.microsoft.com/office/powerpoint/2010/main" val="387889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talk about the methods I will be using to complete the rest of this project. </a:t>
            </a:r>
          </a:p>
        </p:txBody>
      </p:sp>
      <p:sp>
        <p:nvSpPr>
          <p:cNvPr id="4" name="Slide Number Placeholder 3"/>
          <p:cNvSpPr>
            <a:spLocks noGrp="1"/>
          </p:cNvSpPr>
          <p:nvPr>
            <p:ph type="sldNum" sz="quarter" idx="5"/>
          </p:nvPr>
        </p:nvSpPr>
        <p:spPr/>
        <p:txBody>
          <a:bodyPr/>
          <a:lstStyle/>
          <a:p>
            <a:fld id="{F23EC8A9-9326-45DB-A1DB-AFF10948726C}" type="slidenum">
              <a:rPr lang="en-US" smtClean="0"/>
              <a:t>16</a:t>
            </a:fld>
            <a:endParaRPr lang="en-US"/>
          </a:p>
        </p:txBody>
      </p:sp>
    </p:spTree>
    <p:extLst>
      <p:ext uri="{BB962C8B-B14F-4D97-AF65-F5344CB8AC3E}">
        <p14:creationId xmlns:p14="http://schemas.microsoft.com/office/powerpoint/2010/main" val="963805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Three kriging models will be examined to account for the gap in the sample data at the center of the site. </a:t>
            </a:r>
            <a:endParaRPr lang="en-US" dirty="0">
              <a:ea typeface="Calibri"/>
              <a:cs typeface="Calibri"/>
            </a:endParaRPr>
          </a:p>
          <a:p>
            <a:endParaRPr lang="en-US" dirty="0">
              <a:cs typeface="Calibri"/>
            </a:endParaRPr>
          </a:p>
          <a:p>
            <a:r>
              <a:rPr lang="en-US" dirty="0">
                <a:cs typeface="Calibri"/>
              </a:rPr>
              <a:t>Method one will assume that the spatial structure estimated using all samples applies uniformly across the study area, including the gap. One </a:t>
            </a:r>
            <a:r>
              <a:rPr lang="en-US" dirty="0" err="1">
                <a:cs typeface="Calibri"/>
              </a:rPr>
              <a:t>semivariogram</a:t>
            </a:r>
            <a:r>
              <a:rPr lang="en-US" dirty="0">
                <a:cs typeface="Calibri"/>
              </a:rPr>
              <a:t> model will be fit using all the sample points and ordinary kriging will be used to create the estimated lead surface. </a:t>
            </a:r>
            <a:endParaRPr lang="en-US" dirty="0">
              <a:ea typeface="Calibri" panose="020F0502020204030204"/>
              <a:cs typeface="Calibri"/>
            </a:endParaRPr>
          </a:p>
          <a:p>
            <a:endParaRPr lang="en-US" dirty="0">
              <a:cs typeface="Calibri"/>
            </a:endParaRPr>
          </a:p>
          <a:p>
            <a:r>
              <a:rPr lang="en-US" dirty="0">
                <a:ea typeface="Calibri"/>
                <a:cs typeface="Calibri"/>
              </a:rPr>
              <a:t>Method two will assume that the spatial structure varies across the study area, including within the gap. The study area will then be broken into sections, each covering a sampled area. Individual </a:t>
            </a:r>
            <a:r>
              <a:rPr lang="en-US" dirty="0" err="1">
                <a:ea typeface="Calibri"/>
                <a:cs typeface="Calibri"/>
              </a:rPr>
              <a:t>semivariogram</a:t>
            </a:r>
            <a:r>
              <a:rPr lang="en-US" dirty="0">
                <a:ea typeface="Calibri"/>
                <a:cs typeface="Calibri"/>
              </a:rPr>
              <a:t> models will be fit using the samples location in each section. Ordinary kriging will be employed in each section, resulting in multiple interpolated surfaces. </a:t>
            </a:r>
          </a:p>
          <a:p>
            <a:endParaRPr lang="en-US" dirty="0">
              <a:ea typeface="Calibri"/>
              <a:cs typeface="Calibri"/>
            </a:endParaRPr>
          </a:p>
          <a:p>
            <a:r>
              <a:rPr lang="en-US" dirty="0"/>
              <a:t>Previous research has suggested a possible relationship between elevation and lead levels. this relationship can be incorporated by using kriging with an external drift; which is the third model I will examine. In this kriging method a trend surface based on elevation would be incorporated into the prediction.</a:t>
            </a:r>
            <a:r>
              <a:rPr lang="en-US" dirty="0">
                <a:cs typeface="Calibri"/>
              </a:rPr>
              <a:t> Given the topography of the site, shown on the map, the observed relationship between lead levels and elevation will be used to update ordinary kriging estimates.</a:t>
            </a:r>
            <a:r>
              <a:rPr lang="en-US" i="1" dirty="0">
                <a:cs typeface="Calibri"/>
              </a:rPr>
              <a:t> </a:t>
            </a:r>
            <a:r>
              <a:rPr lang="en-US" dirty="0"/>
              <a:t>To determine that Kriging with external drift is a suitable method to interpolate the data, an exploration of the relationship between lead levels and elevation will be quantified</a:t>
            </a:r>
            <a:endParaRPr lang="en-US" dirty="0">
              <a:ea typeface="Calibri"/>
              <a:cs typeface="Calibri"/>
            </a:endParaRPr>
          </a:p>
          <a:p>
            <a:endParaRPr lang="en-US" dirty="0">
              <a:cs typeface="Calibri"/>
            </a:endParaRPr>
          </a:p>
          <a:p>
            <a:r>
              <a:rPr lang="en-US" dirty="0">
                <a:cs typeface="Calibri"/>
              </a:rPr>
              <a:t>The final piece of this analysis will be to compare the interpolated surfaces. The RMSE and overall distribution of errors across the methods will be evaluated, and the final calculated remediation areas will be considered.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3EC8A9-9326-45DB-A1DB-AFF10948726C}" type="slidenum">
              <a:rPr lang="en-US" smtClean="0"/>
              <a:t>17</a:t>
            </a:fld>
            <a:endParaRPr lang="en-US"/>
          </a:p>
        </p:txBody>
      </p:sp>
    </p:spTree>
    <p:extLst>
      <p:ext uri="{BB962C8B-B14F-4D97-AF65-F5344CB8AC3E}">
        <p14:creationId xmlns:p14="http://schemas.microsoft.com/office/powerpoint/2010/main" val="3177006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plan to work on the bulk of my analysis </a:t>
            </a:r>
            <a:r>
              <a:rPr lang="en-US" err="1">
                <a:cs typeface="Calibri"/>
              </a:rPr>
              <a:t>furing</a:t>
            </a:r>
            <a:r>
              <a:rPr lang="en-US">
                <a:cs typeface="Calibri"/>
              </a:rPr>
              <a:t> the Fall 2023 and Spring 2024 semesters. I also plan to </a:t>
            </a:r>
            <a:r>
              <a:rPr lang="en-US" err="1">
                <a:cs typeface="Calibri"/>
              </a:rPr>
              <a:t>tak</a:t>
            </a:r>
            <a:r>
              <a:rPr lang="en-US">
                <a:cs typeface="Calibri"/>
              </a:rPr>
              <a:t> ethe next capstone class in Spring 1 of 2024</a:t>
            </a:r>
          </a:p>
          <a:p>
            <a:endParaRPr lang="en-US">
              <a:cs typeface="Calibri"/>
            </a:endParaRPr>
          </a:p>
          <a:p>
            <a:r>
              <a:rPr lang="en-US">
                <a:cs typeface="Calibri"/>
              </a:rPr>
              <a:t>I have three conference I am interested in for next spring. </a:t>
            </a:r>
          </a:p>
          <a:p>
            <a:pPr marL="628650" lvl="1" indent="-171450">
              <a:spcBef>
                <a:spcPts val="1000"/>
              </a:spcBef>
              <a:buFont typeface="Arial"/>
              <a:buChar char="•"/>
            </a:pPr>
            <a:r>
              <a:rPr lang="en-US"/>
              <a:t>National Association of environmental professions annual conference: Early May</a:t>
            </a:r>
            <a:endParaRPr lang="en-US">
              <a:cs typeface="Calibri"/>
            </a:endParaRPr>
          </a:p>
          <a:p>
            <a:pPr marL="628650" lvl="1" indent="-171450">
              <a:spcBef>
                <a:spcPts val="1000"/>
              </a:spcBef>
              <a:buFont typeface="Arial"/>
              <a:buChar char="•"/>
            </a:pPr>
            <a:r>
              <a:rPr lang="en-US"/>
              <a:t>Association for Environmental Health and Science Foundation - West Coast conference: Late March</a:t>
            </a:r>
            <a:endParaRPr lang="en-US">
              <a:cs typeface="Calibri"/>
            </a:endParaRPr>
          </a:p>
          <a:p>
            <a:pPr marL="628650" lvl="1" indent="-171450">
              <a:spcBef>
                <a:spcPts val="1000"/>
              </a:spcBef>
              <a:buFont typeface="Arial"/>
              <a:buChar char="•"/>
            </a:pPr>
            <a:r>
              <a:rPr lang="en-US"/>
              <a:t>PA GIS conference: Early April</a:t>
            </a:r>
            <a:endParaRPr lang="en-US">
              <a:cs typeface="Calibri"/>
            </a:endParaRPr>
          </a:p>
        </p:txBody>
      </p:sp>
      <p:sp>
        <p:nvSpPr>
          <p:cNvPr id="4" name="Slide Number Placeholder 3"/>
          <p:cNvSpPr>
            <a:spLocks noGrp="1"/>
          </p:cNvSpPr>
          <p:nvPr>
            <p:ph type="sldNum" sz="quarter" idx="5"/>
          </p:nvPr>
        </p:nvSpPr>
        <p:spPr/>
        <p:txBody>
          <a:bodyPr/>
          <a:lstStyle/>
          <a:p>
            <a:fld id="{F23EC8A9-9326-45DB-A1DB-AFF10948726C}" type="slidenum">
              <a:rPr lang="en-US" smtClean="0"/>
              <a:t>18</a:t>
            </a:fld>
            <a:endParaRPr lang="en-US"/>
          </a:p>
        </p:txBody>
      </p:sp>
    </p:spTree>
    <p:extLst>
      <p:ext uri="{BB962C8B-B14F-4D97-AF65-F5344CB8AC3E}">
        <p14:creationId xmlns:p14="http://schemas.microsoft.com/office/powerpoint/2010/main" val="614647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Numerous stakeholders can benefit form this research.</a:t>
            </a:r>
          </a:p>
          <a:p>
            <a:endParaRPr lang="en-US">
              <a:cs typeface="Calibri"/>
            </a:endParaRPr>
          </a:p>
          <a:p>
            <a:r>
              <a:rPr lang="en-US">
                <a:cs typeface="Calibri"/>
              </a:rPr>
              <a:t>The surrounding property owners affected by this shooting range will greatly benefit from having an accurate delineation of the extent of contamination on their properties</a:t>
            </a:r>
          </a:p>
          <a:p>
            <a:r>
              <a:rPr lang="en-US">
                <a:cs typeface="Calibri"/>
              </a:rPr>
              <a:t>My colleagues and other environmental consultants will benefit from the potential for time and money savings from better understanding of the choices made to define lead contamination.</a:t>
            </a:r>
          </a:p>
          <a:p>
            <a:r>
              <a:rPr lang="en-US">
                <a:cs typeface="Calibri"/>
              </a:rPr>
              <a:t>Scientists will also benefit because there will be an additional kriging methodology for uneven sample distributions of lead.</a:t>
            </a:r>
          </a:p>
          <a:p>
            <a:endParaRPr lang="en-US">
              <a:cs typeface="Calibri"/>
            </a:endParaRPr>
          </a:p>
          <a:p>
            <a:r>
              <a:rPr lang="en-US">
                <a:cs typeface="Calibri"/>
              </a:rPr>
              <a:t>I myself will also greatly benefit from this project. </a:t>
            </a:r>
            <a:r>
              <a:rPr lang="en-US"/>
              <a:t>As an environmental consultant, I will have work that is much more defendable, and I will have greater knowledge of how to solve this common problem. It will help me move forward in my career by increasing my credibility, knowledge, and confidence.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23EC8A9-9326-45DB-A1DB-AFF10948726C}" type="slidenum">
              <a:rPr lang="en-US" smtClean="0"/>
              <a:t>19</a:t>
            </a:fld>
            <a:endParaRPr lang="en-US"/>
          </a:p>
        </p:txBody>
      </p:sp>
    </p:spTree>
    <p:extLst>
      <p:ext uri="{BB962C8B-B14F-4D97-AF65-F5344CB8AC3E}">
        <p14:creationId xmlns:p14="http://schemas.microsoft.com/office/powerpoint/2010/main" val="332418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area for this analysis is a sporting </a:t>
            </a:r>
            <a:r>
              <a:rPr lang="en-US" u="none" dirty="0"/>
              <a:t>c</a:t>
            </a:r>
            <a:r>
              <a:rPr lang="en-US" dirty="0"/>
              <a:t>lay shooting range and the immediate surrounding areas in southwest Pennsylvania. It is approximately 275 acres in size. The shotguns used for sporting clay courses typically contain shot with hundreds of tiny lead balls, which when shot disperse in the air to create multiple projectiles. </a:t>
            </a:r>
          </a:p>
          <a:p>
            <a:endParaRPr lang="en-US" dirty="0"/>
          </a:p>
          <a:p>
            <a:r>
              <a:rPr lang="en-US" dirty="0"/>
              <a:t>This data comes from my place of employment, and to keep client privacy I am required to keep the exact location of the site anonymous. </a:t>
            </a:r>
          </a:p>
          <a:p>
            <a:endParaRPr lang="en-US" dirty="0"/>
          </a:p>
          <a:p>
            <a:r>
              <a:rPr lang="en-US" dirty="0"/>
              <a:t>The picture shown on this slide is not from the study location, but it is an example of the shooting stands used at sporting clay shooting ranges. </a:t>
            </a:r>
          </a:p>
        </p:txBody>
      </p:sp>
      <p:sp>
        <p:nvSpPr>
          <p:cNvPr id="4" name="Slide Number Placeholder 3"/>
          <p:cNvSpPr>
            <a:spLocks noGrp="1"/>
          </p:cNvSpPr>
          <p:nvPr>
            <p:ph type="sldNum" sz="quarter" idx="5"/>
          </p:nvPr>
        </p:nvSpPr>
        <p:spPr/>
        <p:txBody>
          <a:bodyPr/>
          <a:lstStyle/>
          <a:p>
            <a:fld id="{F23EC8A9-9326-45DB-A1DB-AFF10948726C}" type="slidenum">
              <a:rPr lang="en-US" smtClean="0"/>
              <a:t>2</a:t>
            </a:fld>
            <a:endParaRPr lang="en-US"/>
          </a:p>
        </p:txBody>
      </p:sp>
    </p:spTree>
    <p:extLst>
      <p:ext uri="{BB962C8B-B14F-4D97-AF65-F5344CB8AC3E}">
        <p14:creationId xmlns:p14="http://schemas.microsoft.com/office/powerpoint/2010/main" val="256325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dataset that will be used is a set of 442 points that represent soil sample locations. The distribution of these sample locations is not even across the extent of the study area. You can see in the map of the samples that there are big gaps in the middle of the dataset. Most of the samples were collected following a 100 foot grid pattern, but many of them did not follow this pattern, especially on the shooting range itself. </a:t>
            </a:r>
          </a:p>
          <a:p>
            <a:endParaRPr lang="en-US" dirty="0"/>
          </a:p>
          <a:p>
            <a:r>
              <a:rPr lang="en-US" dirty="0"/>
              <a:t>One reason for this is that the property owner is less interested in the remediation of their own property, but of the offsite properties they contaminated. </a:t>
            </a:r>
          </a:p>
          <a:p>
            <a:endParaRPr lang="en-US" dirty="0"/>
          </a:p>
          <a:p>
            <a:r>
              <a:rPr lang="en-US" dirty="0"/>
              <a:t>All of the samples were collected between 2019 and 2022. They were collected between 0-6 inches below the ground surface.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23EC8A9-9326-45DB-A1DB-AFF10948726C}" type="slidenum">
              <a:rPr lang="en-US" smtClean="0"/>
              <a:t>3</a:t>
            </a:fld>
            <a:endParaRPr lang="en-US"/>
          </a:p>
        </p:txBody>
      </p:sp>
    </p:spTree>
    <p:extLst>
      <p:ext uri="{BB962C8B-B14F-4D97-AF65-F5344CB8AC3E}">
        <p14:creationId xmlns:p14="http://schemas.microsoft.com/office/powerpoint/2010/main" val="116072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two goals for this project. </a:t>
            </a:r>
            <a:endParaRPr lang="en-US" dirty="0"/>
          </a:p>
          <a:p>
            <a:endParaRPr lang="en-US" dirty="0"/>
          </a:p>
          <a:p>
            <a:r>
              <a:rPr lang="en-US" dirty="0"/>
              <a:t>We need to define the extent of contamination, but the challenge is that lead values are only known for a limited number of sample points within the study site. To determine extent we first need to generate a surface of lead levels for the site as a whole, which requires spatial interpolation. The delineation will be to 450 mg/kg, which is the Pennsylvania Department of Environmental Protection’s (PA DEP) Statewide Health Standard for Medium Specific Concentrations of Inorganic Regulated Substances for the Direct Contact Value of Soil for lead. </a:t>
            </a:r>
            <a:endParaRPr lang="en-US"/>
          </a:p>
          <a:p>
            <a:endParaRPr lang="en-US" dirty="0">
              <a:cs typeface="Calibri"/>
            </a:endParaRPr>
          </a:p>
          <a:p>
            <a:r>
              <a:rPr lang="en-US" dirty="0"/>
              <a:t>Because several methods exist to spatially interpolate data, different kriging approaches will be examined to determine the approach that best reflects the underlying spatial structure and results in minimal estimation error.</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23EC8A9-9326-45DB-A1DB-AFF10948726C}" type="slidenum">
              <a:rPr lang="en-US" smtClean="0"/>
              <a:t>4</a:t>
            </a:fld>
            <a:endParaRPr lang="en-US"/>
          </a:p>
        </p:txBody>
      </p:sp>
    </p:spTree>
    <p:extLst>
      <p:ext uri="{BB962C8B-B14F-4D97-AF65-F5344CB8AC3E}">
        <p14:creationId xmlns:p14="http://schemas.microsoft.com/office/powerpoint/2010/main" val="48007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anticipated results of this analysis are the predicted lead surface for each kriging method and the accompanying error surface. The image on this slide shows an example of a prediction surface and its accompanying lead surface. </a:t>
            </a:r>
          </a:p>
        </p:txBody>
      </p:sp>
      <p:sp>
        <p:nvSpPr>
          <p:cNvPr id="4" name="Slide Number Placeholder 3"/>
          <p:cNvSpPr>
            <a:spLocks noGrp="1"/>
          </p:cNvSpPr>
          <p:nvPr>
            <p:ph type="sldNum" sz="quarter" idx="5"/>
          </p:nvPr>
        </p:nvSpPr>
        <p:spPr/>
        <p:txBody>
          <a:bodyPr/>
          <a:lstStyle/>
          <a:p>
            <a:fld id="{F23EC8A9-9326-45DB-A1DB-AFF10948726C}" type="slidenum">
              <a:rPr lang="en-US" smtClean="0"/>
              <a:t>5</a:t>
            </a:fld>
            <a:endParaRPr lang="en-US"/>
          </a:p>
        </p:txBody>
      </p:sp>
    </p:spTree>
    <p:extLst>
      <p:ext uri="{BB962C8B-B14F-4D97-AF65-F5344CB8AC3E}">
        <p14:creationId xmlns:p14="http://schemas.microsoft.com/office/powerpoint/2010/main" val="178808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levels in soil have been increasing due to human activity for decades. This is a growing concern as high lead levels lead to many adverse health effects, with almost every organ and system in the human body being affected by high levels. When lead gets into soil, it does not breakdown, so it stays there. It can impact humans in a couple of ways. For example, food grown in lead contaminated soil makes the food itself toxic as well. And for children especially, playing or touching bare contaminated soil can lead to exposure to lead. </a:t>
            </a:r>
          </a:p>
          <a:p>
            <a:endParaRPr lang="en-US" dirty="0"/>
          </a:p>
          <a:p>
            <a:r>
              <a:rPr lang="en-US" dirty="0"/>
              <a:t>Shooting ranges are one source of large lead accumulations in the environment. The picture shown on the screen is an example of what the lead shot can look like in the soil at a shooting range. </a:t>
            </a:r>
            <a:r>
              <a:rPr lang="en-US" sz="1800" dirty="0">
                <a:effectLst/>
                <a:latin typeface="Calibri" panose="020F0502020204030204" pitchFamily="34" charset="0"/>
                <a:ea typeface="Calibri" panose="020F0502020204030204" pitchFamily="34" charset="0"/>
                <a:cs typeface="Times New Roman" panose="02020603050405020304" pitchFamily="18" charset="0"/>
              </a:rPr>
              <a:t>Up until 1993, there was very little regulation on shooting ranges from the federal government.  That changed when a U.S. Court of Appeals ruled that soil contaminated by lead shot could be considered hazardous waste if unclaimed. Because </a:t>
            </a:r>
            <a:r>
              <a:rPr lang="en-US" dirty="0"/>
              <a:t>of this most shooting ranges have adopted lead management plans. This usually involves preventing lead from getting into or migrating within soil, but in cases where lead is present in the soil, it is necessary to treat it to prevent further spread. </a:t>
            </a:r>
            <a:endParaRPr lang="en-US" dirty="0">
              <a:cs typeface="Calibri"/>
            </a:endParaRPr>
          </a:p>
        </p:txBody>
      </p:sp>
      <p:sp>
        <p:nvSpPr>
          <p:cNvPr id="4" name="Slide Number Placeholder 3"/>
          <p:cNvSpPr>
            <a:spLocks noGrp="1"/>
          </p:cNvSpPr>
          <p:nvPr>
            <p:ph type="sldNum" sz="quarter" idx="5"/>
          </p:nvPr>
        </p:nvSpPr>
        <p:spPr/>
        <p:txBody>
          <a:bodyPr/>
          <a:lstStyle/>
          <a:p>
            <a:fld id="{F23EC8A9-9326-45DB-A1DB-AFF10948726C}" type="slidenum">
              <a:rPr lang="en-US" smtClean="0"/>
              <a:t>7</a:t>
            </a:fld>
            <a:endParaRPr lang="en-US"/>
          </a:p>
        </p:txBody>
      </p:sp>
    </p:spTree>
    <p:extLst>
      <p:ext uri="{BB962C8B-B14F-4D97-AF65-F5344CB8AC3E}">
        <p14:creationId xmlns:p14="http://schemas.microsoft.com/office/powerpoint/2010/main" val="48228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environmental remediation comes in, and for this case environmental remediation involves the removal or minimization of the lead hazard. </a:t>
            </a:r>
          </a:p>
          <a:p>
            <a:r>
              <a:rPr lang="en-US" dirty="0"/>
              <a:t>This is often very expensive and costs can easily increase drastically at large sites, especially if the scope of the work changes. </a:t>
            </a:r>
          </a:p>
          <a:p>
            <a:r>
              <a:rPr lang="en-US" dirty="0"/>
              <a:t>Because of this it is crucial to characterize the extent of the lead contamination as accurately as possible. </a:t>
            </a:r>
          </a:p>
          <a:p>
            <a:r>
              <a:rPr lang="en-US" dirty="0"/>
              <a:t>This usually involves taking samples a</a:t>
            </a:r>
            <a:r>
              <a:rPr lang="en-US" sz="1800" dirty="0">
                <a:effectLst/>
                <a:latin typeface="Calibri" panose="020F0502020204030204" pitchFamily="34" charset="0"/>
                <a:ea typeface="Calibri" panose="020F0502020204030204" pitchFamily="34" charset="0"/>
                <a:cs typeface="Times New Roman" panose="02020603050405020304" pitchFamily="18" charset="0"/>
              </a:rPr>
              <a:t>nd submitting them to laboratories to determine the level of the contaminant of concern at that sample location</a:t>
            </a:r>
          </a:p>
          <a:p>
            <a:r>
              <a:rPr lang="en-US" sz="1800" dirty="0">
                <a:effectLst/>
                <a:latin typeface="Calibri" panose="020F0502020204030204" pitchFamily="34" charset="0"/>
                <a:cs typeface="Times New Roman" panose="02020603050405020304" pitchFamily="18" charset="0"/>
              </a:rPr>
              <a:t>These samples are not a continuous representation of the contamination though, and that’s where interpolation methods are often utilized. </a:t>
            </a:r>
            <a:endParaRPr lang="en-US" dirty="0"/>
          </a:p>
        </p:txBody>
      </p:sp>
      <p:sp>
        <p:nvSpPr>
          <p:cNvPr id="4" name="Slide Number Placeholder 3"/>
          <p:cNvSpPr>
            <a:spLocks noGrp="1"/>
          </p:cNvSpPr>
          <p:nvPr>
            <p:ph type="sldNum" sz="quarter" idx="5"/>
          </p:nvPr>
        </p:nvSpPr>
        <p:spPr/>
        <p:txBody>
          <a:bodyPr/>
          <a:lstStyle/>
          <a:p>
            <a:fld id="{F23EC8A9-9326-45DB-A1DB-AFF10948726C}" type="slidenum">
              <a:rPr lang="en-US" smtClean="0"/>
              <a:t>8</a:t>
            </a:fld>
            <a:endParaRPr lang="en-US"/>
          </a:p>
        </p:txBody>
      </p:sp>
    </p:spTree>
    <p:extLst>
      <p:ext uri="{BB962C8B-B14F-4D97-AF65-F5344CB8AC3E}">
        <p14:creationId xmlns:p14="http://schemas.microsoft.com/office/powerpoint/2010/main" val="81847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IDW is one common and widely used spatial interpolation method. It is a deterministic method, which means that the data points being input are exact and a deterministic mathematical equation is used to carry out the interpolation. IDW assumes that the influence of a sample point on the estimate of an unknown location declines with distance and this distance-based relationship is controlled by the selection of a single parameter. </a:t>
            </a:r>
          </a:p>
          <a:p>
            <a:endParaRPr lang="en-US" dirty="0"/>
          </a:p>
          <a:p>
            <a:r>
              <a:rPr lang="en-US" dirty="0"/>
              <a:t>This is in contrast with kriging, another widely used interpolation method that is a common approach in soil, geology, and environmental science applications. It is a stochastic interpolation method, which considers the spatial dependence between points. A key difference between kriging and IDW is that kriging honors the underlying structure of the sampled data by fitting a semivariogram model. Estimates at unknown locations are based on the semivariogram describing the spatial structure of the data and the spatial arrangement of the sample points.  A second benefit is that because a model is fit to describe spatial dependence in data, kriging can quantify the uncertainty in the predicted value and returns not just the predicted surface but also a measure of accuracy of the predicted surface. </a:t>
            </a:r>
          </a:p>
          <a:p>
            <a:endParaRPr lang="en-US" dirty="0">
              <a:ea typeface="Calibri"/>
              <a:cs typeface="Calibri"/>
            </a:endParaRPr>
          </a:p>
          <a:p>
            <a:r>
              <a:rPr lang="en-US" dirty="0">
                <a:ea typeface="Calibri"/>
                <a:cs typeface="Calibri"/>
              </a:rPr>
              <a:t>The maps on the screen show an example of data that has been spatially interpolated using IDW, on the left, and ordinary kriging, on the right.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23EC8A9-9326-45DB-A1DB-AFF10948726C}" type="slidenum">
              <a:rPr lang="en-US" smtClean="0"/>
              <a:t>9</a:t>
            </a:fld>
            <a:endParaRPr lang="en-US"/>
          </a:p>
        </p:txBody>
      </p:sp>
    </p:spTree>
    <p:extLst>
      <p:ext uri="{BB962C8B-B14F-4D97-AF65-F5344CB8AC3E}">
        <p14:creationId xmlns:p14="http://schemas.microsoft.com/office/powerpoint/2010/main" val="381269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Kriging is a multistep process. When using kriging you first create a variogram, which describes the spatial dependence of the variable of interest. </a:t>
            </a:r>
            <a:endParaRPr lang="en-US" dirty="0"/>
          </a:p>
          <a:p>
            <a:endParaRPr lang="en-US" dirty="0">
              <a:cs typeface="Calibri"/>
            </a:endParaRPr>
          </a:p>
          <a:p>
            <a:r>
              <a:rPr lang="en-US" dirty="0">
                <a:cs typeface="Calibri"/>
              </a:rPr>
              <a:t>Then a mathematical equation is fit to the data in order to summarize this variation in the data. </a:t>
            </a:r>
            <a:endParaRPr lang="en-US" dirty="0"/>
          </a:p>
          <a:p>
            <a:endParaRPr lang="en-US" dirty="0">
              <a:cs typeface="Calibri"/>
            </a:endParaRPr>
          </a:p>
          <a:p>
            <a:r>
              <a:rPr lang="en-US" dirty="0">
                <a:cs typeface="Calibri"/>
              </a:rPr>
              <a:t>And last the model in consideration with the spatial arrangement of the sample points in the local neighborhood is used to determine the interpolation weights. The result of this is an interpolated surface and the means to estimate prediction error. </a:t>
            </a:r>
            <a:endParaRPr lang="en-US" dirty="0">
              <a:ea typeface="Calibri"/>
              <a:cs typeface="Calibri"/>
            </a:endParaRPr>
          </a:p>
          <a:p>
            <a:endParaRPr lang="en-US" dirty="0">
              <a:cs typeface="Calibri"/>
            </a:endParaRPr>
          </a:p>
          <a:p>
            <a:r>
              <a:rPr lang="en-US" dirty="0">
                <a:cs typeface="Calibri"/>
              </a:rPr>
              <a:t>There are many variations of kriging, which reflect differences in the assumptions made with regards to the underlying surface. Many different types of kriging have been used for lead in soil, including block kriging, simple kriging, ordinary kriging, and kriging with external drift. </a:t>
            </a:r>
            <a:endParaRPr lang="en-US" dirty="0">
              <a:ea typeface="Calibri"/>
              <a:cs typeface="Calibri"/>
            </a:endParaRPr>
          </a:p>
          <a:p>
            <a:endParaRPr lang="en-US" dirty="0">
              <a:cs typeface="Calibri"/>
            </a:endParaRPr>
          </a:p>
          <a:p>
            <a:r>
              <a:rPr lang="en-US" dirty="0"/>
              <a:t>The images on the slide show steps from the block kriging method used by Alexander.  The variogram and fitted model are on the left chart, and the interpolated surface is on the right map. </a:t>
            </a:r>
          </a:p>
          <a:p>
            <a:endParaRPr lang="en-US" dirty="0">
              <a:cs typeface="Calibri"/>
            </a:endParaRPr>
          </a:p>
          <a:p>
            <a:r>
              <a:rPr lang="en-US" dirty="0"/>
              <a:t>My methodology will employ Ordinary Kriging, one of the most commonly used kriging approaches.  Ordinary kriging uses the sample points that fall within the local neighborhood to estimate the mean used in the kriging equation.  It is less restrictive than simple kriging which assumes the mean is known exactly.</a:t>
            </a:r>
            <a:endParaRPr lang="en-US" dirty="0">
              <a:ea typeface="Calibri" panose="020F0502020204030204"/>
              <a:cs typeface="Calibri"/>
            </a:endParaRPr>
          </a:p>
          <a:p>
            <a:endParaRPr lang="en-US" dirty="0">
              <a:cs typeface="Calibri"/>
            </a:endParaRPr>
          </a:p>
          <a:p>
            <a:r>
              <a:rPr lang="en-US" dirty="0">
                <a:cs typeface="Calibri"/>
              </a:rPr>
              <a:t>Kriging with external drift is another common method that uses ordinary kriging combined with an underlying trend modeled using a secondary variable that is found to be correlated to the data.  In the case of lead levels, topography has been found to influence lead levels and this trend can be incorporated using kriging with an external drift.</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F23EC8A9-9326-45DB-A1DB-AFF10948726C}" type="slidenum">
              <a:rPr lang="en-US" smtClean="0"/>
              <a:t>10</a:t>
            </a:fld>
            <a:endParaRPr lang="en-US"/>
          </a:p>
        </p:txBody>
      </p:sp>
    </p:spTree>
    <p:extLst>
      <p:ext uri="{BB962C8B-B14F-4D97-AF65-F5344CB8AC3E}">
        <p14:creationId xmlns:p14="http://schemas.microsoft.com/office/powerpoint/2010/main" val="200255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7D955F56-F144-4E21-A3EC-9D5A0D2B121E}"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2B4B0-B990-49DD-8356-FED39DFBF8EA}" type="slidenum">
              <a:rPr lang="en-US" smtClean="0"/>
              <a:t>‹#›</a:t>
            </a:fld>
            <a:endParaRPr lang="en-US"/>
          </a:p>
        </p:txBody>
      </p:sp>
    </p:spTree>
    <p:extLst>
      <p:ext uri="{BB962C8B-B14F-4D97-AF65-F5344CB8AC3E}">
        <p14:creationId xmlns:p14="http://schemas.microsoft.com/office/powerpoint/2010/main" val="38432332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55F56-F144-4E21-A3EC-9D5A0D2B121E}"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2B4B0-B990-49DD-8356-FED39DFBF8EA}" type="slidenum">
              <a:rPr lang="en-US" smtClean="0"/>
              <a:t>‹#›</a:t>
            </a:fld>
            <a:endParaRPr lang="en-US"/>
          </a:p>
        </p:txBody>
      </p:sp>
    </p:spTree>
    <p:extLst>
      <p:ext uri="{BB962C8B-B14F-4D97-AF65-F5344CB8AC3E}">
        <p14:creationId xmlns:p14="http://schemas.microsoft.com/office/powerpoint/2010/main" val="284795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55F56-F144-4E21-A3EC-9D5A0D2B121E}"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2B4B0-B990-49DD-8356-FED39DFBF8EA}" type="slidenum">
              <a:rPr lang="en-US" smtClean="0"/>
              <a:t>‹#›</a:t>
            </a:fld>
            <a:endParaRPr lang="en-US"/>
          </a:p>
        </p:txBody>
      </p:sp>
    </p:spTree>
    <p:extLst>
      <p:ext uri="{BB962C8B-B14F-4D97-AF65-F5344CB8AC3E}">
        <p14:creationId xmlns:p14="http://schemas.microsoft.com/office/powerpoint/2010/main" val="25828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955F56-F144-4E21-A3EC-9D5A0D2B121E}"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2B4B0-B990-49DD-8356-FED39DFBF8EA}" type="slidenum">
              <a:rPr lang="en-US" smtClean="0"/>
              <a:t>‹#›</a:t>
            </a:fld>
            <a:endParaRPr lang="en-US"/>
          </a:p>
        </p:txBody>
      </p:sp>
    </p:spTree>
    <p:extLst>
      <p:ext uri="{BB962C8B-B14F-4D97-AF65-F5344CB8AC3E}">
        <p14:creationId xmlns:p14="http://schemas.microsoft.com/office/powerpoint/2010/main" val="30671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D955F56-F144-4E21-A3EC-9D5A0D2B121E}"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2B4B0-B990-49DD-8356-FED39DFBF8EA}" type="slidenum">
              <a:rPr lang="en-US" smtClean="0"/>
              <a:t>‹#›</a:t>
            </a:fld>
            <a:endParaRPr lang="en-US"/>
          </a:p>
        </p:txBody>
      </p:sp>
    </p:spTree>
    <p:extLst>
      <p:ext uri="{BB962C8B-B14F-4D97-AF65-F5344CB8AC3E}">
        <p14:creationId xmlns:p14="http://schemas.microsoft.com/office/powerpoint/2010/main" val="39315921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7D955F56-F144-4E21-A3EC-9D5A0D2B121E}" type="datetimeFigureOut">
              <a:rPr lang="en-US" smtClean="0"/>
              <a:t>4/26/2023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812B4B0-B990-49DD-8356-FED39DFBF8EA}" type="slidenum">
              <a:rPr lang="en-US" smtClean="0"/>
              <a:t>‹#›</a:t>
            </a:fld>
            <a:endParaRPr lang="en-US"/>
          </a:p>
        </p:txBody>
      </p:sp>
    </p:spTree>
    <p:extLst>
      <p:ext uri="{BB962C8B-B14F-4D97-AF65-F5344CB8AC3E}">
        <p14:creationId xmlns:p14="http://schemas.microsoft.com/office/powerpoint/2010/main" val="17946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D955F56-F144-4E21-A3EC-9D5A0D2B121E}"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2B4B0-B990-49DD-8356-FED39DFBF8E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957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955F56-F144-4E21-A3EC-9D5A0D2B121E}"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2B4B0-B990-49DD-8356-FED39DFBF8EA}" type="slidenum">
              <a:rPr lang="en-US" smtClean="0"/>
              <a:t>‹#›</a:t>
            </a:fld>
            <a:endParaRPr lang="en-US"/>
          </a:p>
        </p:txBody>
      </p:sp>
    </p:spTree>
    <p:extLst>
      <p:ext uri="{BB962C8B-B14F-4D97-AF65-F5344CB8AC3E}">
        <p14:creationId xmlns:p14="http://schemas.microsoft.com/office/powerpoint/2010/main" val="77321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55F56-F144-4E21-A3EC-9D5A0D2B121E}"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2B4B0-B990-49DD-8356-FED39DFBF8EA}" type="slidenum">
              <a:rPr lang="en-US" smtClean="0"/>
              <a:t>‹#›</a:t>
            </a:fld>
            <a:endParaRPr lang="en-US"/>
          </a:p>
        </p:txBody>
      </p:sp>
    </p:spTree>
    <p:extLst>
      <p:ext uri="{BB962C8B-B14F-4D97-AF65-F5344CB8AC3E}">
        <p14:creationId xmlns:p14="http://schemas.microsoft.com/office/powerpoint/2010/main" val="302738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955F56-F144-4E21-A3EC-9D5A0D2B121E}" type="datetimeFigureOut">
              <a:rPr lang="en-US" smtClean="0"/>
              <a:t>4/26/2023</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7812B4B0-B990-49DD-8356-FED39DFBF8EA}" type="slidenum">
              <a:rPr lang="en-US" smtClean="0"/>
              <a:t>‹#›</a:t>
            </a:fld>
            <a:endParaRPr lang="en-US"/>
          </a:p>
        </p:txBody>
      </p:sp>
    </p:spTree>
    <p:extLst>
      <p:ext uri="{BB962C8B-B14F-4D97-AF65-F5344CB8AC3E}">
        <p14:creationId xmlns:p14="http://schemas.microsoft.com/office/powerpoint/2010/main" val="51338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7D955F56-F144-4E21-A3EC-9D5A0D2B121E}" type="datetimeFigureOut">
              <a:rPr lang="en-US" smtClean="0"/>
              <a:t>4/26/2023</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7812B4B0-B990-49DD-8356-FED39DFBF8EA}" type="slidenum">
              <a:rPr lang="en-US" smtClean="0"/>
              <a:t>‹#›</a:t>
            </a:fld>
            <a:endParaRPr lang="en-US"/>
          </a:p>
        </p:txBody>
      </p:sp>
    </p:spTree>
    <p:extLst>
      <p:ext uri="{BB962C8B-B14F-4D97-AF65-F5344CB8AC3E}">
        <p14:creationId xmlns:p14="http://schemas.microsoft.com/office/powerpoint/2010/main" val="353466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D955F56-F144-4E21-A3EC-9D5A0D2B121E}" type="datetimeFigureOut">
              <a:rPr lang="en-US" smtClean="0"/>
              <a:t>4/26/2023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812B4B0-B990-49DD-8356-FED39DFBF8EA}" type="slidenum">
              <a:rPr lang="en-US" smtClean="0"/>
              <a:t>‹#›</a:t>
            </a:fld>
            <a:endParaRPr lang="en-US"/>
          </a:p>
        </p:txBody>
      </p:sp>
    </p:spTree>
    <p:extLst>
      <p:ext uri="{BB962C8B-B14F-4D97-AF65-F5344CB8AC3E}">
        <p14:creationId xmlns:p14="http://schemas.microsoft.com/office/powerpoint/2010/main" val="3365729446"/>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50A4-ACC5-A19D-633E-729A0BA6BF1D}"/>
              </a:ext>
            </a:extLst>
          </p:cNvPr>
          <p:cNvSpPr>
            <a:spLocks noGrp="1"/>
          </p:cNvSpPr>
          <p:nvPr>
            <p:ph type="ctrTitle"/>
          </p:nvPr>
        </p:nvSpPr>
        <p:spPr/>
        <p:txBody>
          <a:bodyPr>
            <a:noAutofit/>
          </a:bodyPr>
          <a:lstStyle/>
          <a:p>
            <a:r>
              <a:rPr lang="en-US" sz="5400"/>
              <a:t>Shooting Range Remediation</a:t>
            </a:r>
          </a:p>
        </p:txBody>
      </p:sp>
      <p:sp>
        <p:nvSpPr>
          <p:cNvPr id="3" name="Subtitle 2">
            <a:extLst>
              <a:ext uri="{FF2B5EF4-FFF2-40B4-BE49-F238E27FC236}">
                <a16:creationId xmlns:a16="http://schemas.microsoft.com/office/drawing/2014/main" id="{AF7CDD05-7D72-8FBC-FF7D-DC743DA31B72}"/>
              </a:ext>
            </a:extLst>
          </p:cNvPr>
          <p:cNvSpPr>
            <a:spLocks noGrp="1"/>
          </p:cNvSpPr>
          <p:nvPr>
            <p:ph type="subTitle" idx="1"/>
          </p:nvPr>
        </p:nvSpPr>
        <p:spPr/>
        <p:txBody>
          <a:bodyPr vert="horz" lIns="91440" tIns="45720" rIns="91440" bIns="45720" rtlCol="0" anchor="t">
            <a:normAutofit/>
          </a:bodyPr>
          <a:lstStyle/>
          <a:p>
            <a:r>
              <a:rPr lang="en-US" sz="2400" dirty="0"/>
              <a:t>Using kriging to delineate the extent of lead contamination in soil from an uneven sample pattern</a:t>
            </a:r>
          </a:p>
        </p:txBody>
      </p:sp>
    </p:spTree>
    <p:extLst>
      <p:ext uri="{BB962C8B-B14F-4D97-AF65-F5344CB8AC3E}">
        <p14:creationId xmlns:p14="http://schemas.microsoft.com/office/powerpoint/2010/main" val="146327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5310-3497-2E47-5D0C-73BF6D919CC7}"/>
              </a:ext>
            </a:extLst>
          </p:cNvPr>
          <p:cNvSpPr>
            <a:spLocks noGrp="1"/>
          </p:cNvSpPr>
          <p:nvPr>
            <p:ph type="title"/>
          </p:nvPr>
        </p:nvSpPr>
        <p:spPr/>
        <p:txBody>
          <a:bodyPr/>
          <a:lstStyle/>
          <a:p>
            <a:r>
              <a:rPr lang="en-US"/>
              <a:t>Kriging</a:t>
            </a:r>
          </a:p>
        </p:txBody>
      </p:sp>
      <p:sp>
        <p:nvSpPr>
          <p:cNvPr id="3" name="Content Placeholder 2">
            <a:extLst>
              <a:ext uri="{FF2B5EF4-FFF2-40B4-BE49-F238E27FC236}">
                <a16:creationId xmlns:a16="http://schemas.microsoft.com/office/drawing/2014/main" id="{4B64CA28-0AB0-01F3-ACC3-E55D30734E71}"/>
              </a:ext>
            </a:extLst>
          </p:cNvPr>
          <p:cNvSpPr>
            <a:spLocks noGrp="1"/>
          </p:cNvSpPr>
          <p:nvPr>
            <p:ph sz="half" idx="1"/>
          </p:nvPr>
        </p:nvSpPr>
        <p:spPr>
          <a:xfrm>
            <a:off x="273572" y="2638044"/>
            <a:ext cx="4271771" cy="3765204"/>
          </a:xfrm>
        </p:spPr>
        <p:txBody>
          <a:bodyPr vert="horz" lIns="91440" tIns="45720" rIns="91440" bIns="45720" rtlCol="0" anchor="t">
            <a:normAutofit/>
          </a:bodyPr>
          <a:lstStyle/>
          <a:p>
            <a:r>
              <a:rPr lang="en-US"/>
              <a:t>Multistep process:</a:t>
            </a:r>
          </a:p>
          <a:p>
            <a:pPr lvl="1"/>
            <a:r>
              <a:rPr lang="en-US"/>
              <a:t>Variogram</a:t>
            </a:r>
          </a:p>
          <a:p>
            <a:pPr lvl="1"/>
            <a:r>
              <a:rPr lang="en-US"/>
              <a:t>Mathematical model</a:t>
            </a:r>
          </a:p>
          <a:p>
            <a:pPr lvl="1"/>
            <a:r>
              <a:rPr lang="en-US"/>
              <a:t>Interpolation weights</a:t>
            </a:r>
          </a:p>
          <a:p>
            <a:r>
              <a:rPr lang="en-US"/>
              <a:t>Many variations</a:t>
            </a:r>
          </a:p>
          <a:p>
            <a:pPr lvl="1"/>
            <a:r>
              <a:rPr lang="en-US"/>
              <a:t>Block Kriging (Alexander, 2016).</a:t>
            </a:r>
          </a:p>
          <a:p>
            <a:pPr lvl="1"/>
            <a:r>
              <a:rPr lang="en-US"/>
              <a:t>Simple Kriging (Francos et al., 2022).</a:t>
            </a:r>
          </a:p>
          <a:p>
            <a:pPr lvl="1"/>
            <a:r>
              <a:rPr lang="en-US"/>
              <a:t>Ordinary Kriging (</a:t>
            </a:r>
            <a:r>
              <a:rPr lang="en-US" err="1">
                <a:latin typeface="Gill Sans MT"/>
                <a:cs typeface="Calibri"/>
              </a:rPr>
              <a:t>Miryousefiaval</a:t>
            </a:r>
            <a:r>
              <a:rPr lang="en-US">
                <a:latin typeface="Gill Sans MT"/>
                <a:cs typeface="Calibri"/>
              </a:rPr>
              <a:t> et al., 2020) </a:t>
            </a:r>
            <a:endParaRPr lang="en-US"/>
          </a:p>
          <a:p>
            <a:pPr lvl="1"/>
            <a:r>
              <a:rPr lang="en-US">
                <a:cs typeface="Calibri"/>
              </a:rPr>
              <a:t>Kriging with External Drift</a:t>
            </a:r>
          </a:p>
          <a:p>
            <a:pPr lvl="1"/>
            <a:endParaRPr lang="en-US"/>
          </a:p>
          <a:p>
            <a:pPr lvl="1"/>
            <a:endParaRPr lang="en-US"/>
          </a:p>
          <a:p>
            <a:pPr lvl="1"/>
            <a:endParaRPr lang="en-US"/>
          </a:p>
        </p:txBody>
      </p:sp>
      <p:pic>
        <p:nvPicPr>
          <p:cNvPr id="7" name="Picture 7" descr="A picture containing chart&#10;&#10;Description automatically generated">
            <a:extLst>
              <a:ext uri="{FF2B5EF4-FFF2-40B4-BE49-F238E27FC236}">
                <a16:creationId xmlns:a16="http://schemas.microsoft.com/office/drawing/2014/main" id="{48881E03-CAA0-39F7-CEEC-307FB049D1EC}"/>
              </a:ext>
            </a:extLst>
          </p:cNvPr>
          <p:cNvPicPr>
            <a:picLocks noGrp="1" noChangeAspect="1"/>
          </p:cNvPicPr>
          <p:nvPr>
            <p:ph sz="half" idx="2"/>
          </p:nvPr>
        </p:nvPicPr>
        <p:blipFill>
          <a:blip r:embed="rId3"/>
          <a:stretch>
            <a:fillRect/>
          </a:stretch>
        </p:blipFill>
        <p:spPr>
          <a:xfrm>
            <a:off x="4167334" y="3115276"/>
            <a:ext cx="4270247" cy="2262536"/>
          </a:xfrm>
        </p:spPr>
      </p:pic>
      <p:pic>
        <p:nvPicPr>
          <p:cNvPr id="6" name="Content Placeholder 5" descr="Chart&#10;&#10;Description automatically generated with medium confidence">
            <a:extLst>
              <a:ext uri="{FF2B5EF4-FFF2-40B4-BE49-F238E27FC236}">
                <a16:creationId xmlns:a16="http://schemas.microsoft.com/office/drawing/2014/main" id="{D1FD51E8-F8D8-97E2-1DEC-C827B8082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000" y="2217443"/>
            <a:ext cx="3464504" cy="4474780"/>
          </a:xfrm>
          <a:prstGeom prst="rect">
            <a:avLst/>
          </a:prstGeom>
        </p:spPr>
      </p:pic>
      <p:sp>
        <p:nvSpPr>
          <p:cNvPr id="9" name="TextBox 8">
            <a:extLst>
              <a:ext uri="{FF2B5EF4-FFF2-40B4-BE49-F238E27FC236}">
                <a16:creationId xmlns:a16="http://schemas.microsoft.com/office/drawing/2014/main" id="{A6D4E753-6750-819A-28DE-916682FFE310}"/>
              </a:ext>
            </a:extLst>
          </p:cNvPr>
          <p:cNvSpPr txBox="1"/>
          <p:nvPr/>
        </p:nvSpPr>
        <p:spPr>
          <a:xfrm>
            <a:off x="7239765" y="5322987"/>
            <a:ext cx="423153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Alexander, 2016.</a:t>
            </a:r>
            <a:endParaRPr lang="en-US"/>
          </a:p>
        </p:txBody>
      </p:sp>
    </p:spTree>
    <p:extLst>
      <p:ext uri="{BB962C8B-B14F-4D97-AF65-F5344CB8AC3E}">
        <p14:creationId xmlns:p14="http://schemas.microsoft.com/office/powerpoint/2010/main" val="192693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ADB81-621D-DC58-4AF2-BF36EEACD561}"/>
              </a:ext>
            </a:extLst>
          </p:cNvPr>
          <p:cNvSpPr>
            <a:spLocks noGrp="1"/>
          </p:cNvSpPr>
          <p:nvPr>
            <p:ph type="title"/>
          </p:nvPr>
        </p:nvSpPr>
        <p:spPr/>
        <p:txBody>
          <a:bodyPr>
            <a:normAutofit/>
          </a:bodyPr>
          <a:lstStyle/>
          <a:p>
            <a:r>
              <a:rPr lang="en-US" dirty="0"/>
              <a:t>Proposed methodology:</a:t>
            </a:r>
            <a:br>
              <a:rPr lang="en-US" dirty="0"/>
            </a:br>
            <a:r>
              <a:rPr lang="en-US" dirty="0"/>
              <a:t>Statistical Analysis</a:t>
            </a:r>
          </a:p>
        </p:txBody>
      </p:sp>
      <p:sp>
        <p:nvSpPr>
          <p:cNvPr id="5" name="Text Placeholder 4">
            <a:extLst>
              <a:ext uri="{FF2B5EF4-FFF2-40B4-BE49-F238E27FC236}">
                <a16:creationId xmlns:a16="http://schemas.microsoft.com/office/drawing/2014/main" id="{0FB1422E-F43B-DCC2-E472-8F547CA985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013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BD95-4DE2-C00C-36AF-9F49B943C1AE}"/>
              </a:ext>
            </a:extLst>
          </p:cNvPr>
          <p:cNvSpPr>
            <a:spLocks noGrp="1"/>
          </p:cNvSpPr>
          <p:nvPr>
            <p:ph type="title"/>
          </p:nvPr>
        </p:nvSpPr>
        <p:spPr/>
        <p:txBody>
          <a:bodyPr/>
          <a:lstStyle/>
          <a:p>
            <a:r>
              <a:rPr lang="en-US"/>
              <a:t>Statistical exploration</a:t>
            </a:r>
          </a:p>
        </p:txBody>
      </p:sp>
      <p:sp>
        <p:nvSpPr>
          <p:cNvPr id="3" name="Content Placeholder 2">
            <a:extLst>
              <a:ext uri="{FF2B5EF4-FFF2-40B4-BE49-F238E27FC236}">
                <a16:creationId xmlns:a16="http://schemas.microsoft.com/office/drawing/2014/main" id="{7EB0F988-98A2-597F-ABA4-45901ACCCFC4}"/>
              </a:ext>
            </a:extLst>
          </p:cNvPr>
          <p:cNvSpPr>
            <a:spLocks noGrp="1"/>
          </p:cNvSpPr>
          <p:nvPr>
            <p:ph idx="1"/>
          </p:nvPr>
        </p:nvSpPr>
        <p:spPr/>
        <p:txBody>
          <a:bodyPr/>
          <a:lstStyle/>
          <a:p>
            <a:r>
              <a:rPr lang="en-US"/>
              <a:t>Done to confirm data is suitable for kriging</a:t>
            </a:r>
          </a:p>
          <a:p>
            <a:r>
              <a:rPr lang="en-US"/>
              <a:t>Is data distribution normal?</a:t>
            </a:r>
          </a:p>
          <a:p>
            <a:r>
              <a:rPr lang="en-US"/>
              <a:t>Is there spatial autocorrelation?</a:t>
            </a:r>
          </a:p>
          <a:p>
            <a:endParaRPr lang="en-US"/>
          </a:p>
        </p:txBody>
      </p:sp>
    </p:spTree>
    <p:extLst>
      <p:ext uri="{BB962C8B-B14F-4D97-AF65-F5344CB8AC3E}">
        <p14:creationId xmlns:p14="http://schemas.microsoft.com/office/powerpoint/2010/main" val="27280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601154A2-C2D5-9750-4255-459B9A5F8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50" y="0"/>
            <a:ext cx="10231899" cy="6858000"/>
          </a:xfrm>
          <a:prstGeom prst="rect">
            <a:avLst/>
          </a:prstGeom>
        </p:spPr>
      </p:pic>
    </p:spTree>
    <p:extLst>
      <p:ext uri="{BB962C8B-B14F-4D97-AF65-F5344CB8AC3E}">
        <p14:creationId xmlns:p14="http://schemas.microsoft.com/office/powerpoint/2010/main" val="194214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histogram&#10;&#10;Description automatically generated">
            <a:extLst>
              <a:ext uri="{FF2B5EF4-FFF2-40B4-BE49-F238E27FC236}">
                <a16:creationId xmlns:a16="http://schemas.microsoft.com/office/drawing/2014/main" id="{0B747EA2-676D-AD2C-2395-8F56D6C39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050" y="0"/>
            <a:ext cx="10231899" cy="6858000"/>
          </a:xfrm>
          <a:prstGeom prst="rect">
            <a:avLst/>
          </a:prstGeom>
        </p:spPr>
      </p:pic>
    </p:spTree>
    <p:extLst>
      <p:ext uri="{BB962C8B-B14F-4D97-AF65-F5344CB8AC3E}">
        <p14:creationId xmlns:p14="http://schemas.microsoft.com/office/powerpoint/2010/main" val="128178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3525-28B2-A171-1E01-C4C18DC6B125}"/>
              </a:ext>
            </a:extLst>
          </p:cNvPr>
          <p:cNvSpPr>
            <a:spLocks noGrp="1"/>
          </p:cNvSpPr>
          <p:nvPr>
            <p:ph type="title"/>
          </p:nvPr>
        </p:nvSpPr>
        <p:spPr/>
        <p:txBody>
          <a:bodyPr/>
          <a:lstStyle/>
          <a:p>
            <a:r>
              <a:rPr lang="en-US"/>
              <a:t>Moran’s I</a:t>
            </a:r>
          </a:p>
        </p:txBody>
      </p:sp>
      <p:sp>
        <p:nvSpPr>
          <p:cNvPr id="3" name="Content Placeholder 2">
            <a:extLst>
              <a:ext uri="{FF2B5EF4-FFF2-40B4-BE49-F238E27FC236}">
                <a16:creationId xmlns:a16="http://schemas.microsoft.com/office/drawing/2014/main" id="{5AAD0D6D-6457-818B-3D30-7E65C26287A6}"/>
              </a:ext>
            </a:extLst>
          </p:cNvPr>
          <p:cNvSpPr>
            <a:spLocks noGrp="1"/>
          </p:cNvSpPr>
          <p:nvPr>
            <p:ph idx="1"/>
          </p:nvPr>
        </p:nvSpPr>
        <p:spPr/>
        <p:txBody>
          <a:bodyPr vert="horz" lIns="91440" tIns="45720" rIns="91440" bIns="45720" rtlCol="0" anchor="t">
            <a:normAutofit/>
          </a:bodyPr>
          <a:lstStyle/>
          <a:p>
            <a:pPr marL="0" indent="0">
              <a:buNone/>
            </a:pPr>
            <a:r>
              <a:rPr lang="en-US" dirty="0"/>
              <a:t>Global Moran’s I tool in ArcGIS Pro</a:t>
            </a:r>
          </a:p>
          <a:p>
            <a:r>
              <a:rPr lang="en-US" dirty="0"/>
              <a:t>Distance Band set to 150 feet</a:t>
            </a:r>
          </a:p>
          <a:p>
            <a:r>
              <a:rPr lang="en-US" dirty="0"/>
              <a:t>Moran’s I value = </a:t>
            </a:r>
            <a:r>
              <a:rPr lang="en-US" b="1" dirty="0"/>
              <a:t>0.398805 </a:t>
            </a:r>
            <a:r>
              <a:rPr lang="en-US" dirty="0"/>
              <a:t>p ≈ 0</a:t>
            </a:r>
            <a:endParaRPr lang="en-US" b="1" dirty="0"/>
          </a:p>
          <a:p>
            <a:r>
              <a:rPr lang="en-US" dirty="0"/>
              <a:t>Log transformed show positive spatial autocorrelation</a:t>
            </a:r>
          </a:p>
          <a:p>
            <a:pPr marL="0" indent="0">
              <a:buNone/>
            </a:pPr>
            <a:endParaRPr lang="en-US" dirty="0"/>
          </a:p>
        </p:txBody>
      </p:sp>
    </p:spTree>
    <p:extLst>
      <p:ext uri="{BB962C8B-B14F-4D97-AF65-F5344CB8AC3E}">
        <p14:creationId xmlns:p14="http://schemas.microsoft.com/office/powerpoint/2010/main" val="297262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9E574-D12D-A76C-2DCE-77081559755C}"/>
              </a:ext>
            </a:extLst>
          </p:cNvPr>
          <p:cNvSpPr>
            <a:spLocks noGrp="1"/>
          </p:cNvSpPr>
          <p:nvPr>
            <p:ph type="title"/>
          </p:nvPr>
        </p:nvSpPr>
        <p:spPr/>
        <p:txBody>
          <a:bodyPr/>
          <a:lstStyle/>
          <a:p>
            <a:r>
              <a:rPr lang="en-US" dirty="0"/>
              <a:t>Proposed Methodology:</a:t>
            </a:r>
            <a:br>
              <a:rPr lang="en-US" dirty="0"/>
            </a:br>
            <a:r>
              <a:rPr lang="en-US" dirty="0"/>
              <a:t>Methods</a:t>
            </a:r>
          </a:p>
        </p:txBody>
      </p:sp>
      <p:sp>
        <p:nvSpPr>
          <p:cNvPr id="5" name="Text Placeholder 4">
            <a:extLst>
              <a:ext uri="{FF2B5EF4-FFF2-40B4-BE49-F238E27FC236}">
                <a16:creationId xmlns:a16="http://schemas.microsoft.com/office/drawing/2014/main" id="{A6AB4B21-0701-AFED-C600-C19B5C2B67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1841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FD7B-C046-ADF7-F814-DCF625CB1BF7}"/>
              </a:ext>
            </a:extLst>
          </p:cNvPr>
          <p:cNvSpPr>
            <a:spLocks noGrp="1"/>
          </p:cNvSpPr>
          <p:nvPr>
            <p:ph type="title"/>
          </p:nvPr>
        </p:nvSpPr>
        <p:spPr/>
        <p:txBody>
          <a:bodyPr/>
          <a:lstStyle/>
          <a:p>
            <a:r>
              <a:rPr lang="en-US"/>
              <a:t>methods</a:t>
            </a:r>
          </a:p>
        </p:txBody>
      </p:sp>
      <p:sp>
        <p:nvSpPr>
          <p:cNvPr id="3" name="Content Placeholder 2">
            <a:extLst>
              <a:ext uri="{FF2B5EF4-FFF2-40B4-BE49-F238E27FC236}">
                <a16:creationId xmlns:a16="http://schemas.microsoft.com/office/drawing/2014/main" id="{60211E18-2892-D0BF-86F7-813E911692AC}"/>
              </a:ext>
            </a:extLst>
          </p:cNvPr>
          <p:cNvSpPr>
            <a:spLocks noGrp="1"/>
          </p:cNvSpPr>
          <p:nvPr>
            <p:ph sz="half" idx="1"/>
          </p:nvPr>
        </p:nvSpPr>
        <p:spPr>
          <a:xfrm>
            <a:off x="791157" y="2379252"/>
            <a:ext cx="4271771" cy="4237792"/>
          </a:xfrm>
        </p:spPr>
        <p:txBody>
          <a:bodyPr vert="horz" lIns="91440" tIns="45720" rIns="91440" bIns="45720" rtlCol="0" anchor="t">
            <a:normAutofit/>
          </a:bodyPr>
          <a:lstStyle/>
          <a:p>
            <a:r>
              <a:rPr lang="en-US"/>
              <a:t>Method 1</a:t>
            </a:r>
          </a:p>
          <a:p>
            <a:pPr lvl="1"/>
            <a:r>
              <a:rPr lang="en-US"/>
              <a:t>Ordinary Kriging - the entire site</a:t>
            </a:r>
          </a:p>
          <a:p>
            <a:r>
              <a:rPr lang="en-US"/>
              <a:t>Method 2</a:t>
            </a:r>
          </a:p>
          <a:p>
            <a:pPr lvl="1"/>
            <a:r>
              <a:rPr lang="en-US"/>
              <a:t>Ordinary kriging - break up site into sections</a:t>
            </a:r>
          </a:p>
          <a:p>
            <a:r>
              <a:rPr lang="en-US"/>
              <a:t>Method 3</a:t>
            </a:r>
          </a:p>
          <a:p>
            <a:pPr lvl="1"/>
            <a:r>
              <a:rPr lang="en-US"/>
              <a:t>Kriging with external drift – topography as second variable</a:t>
            </a:r>
          </a:p>
          <a:p>
            <a:pPr indent="-285750"/>
            <a:r>
              <a:rPr lang="en-US"/>
              <a:t>Interpolated Surface comparison</a:t>
            </a:r>
          </a:p>
          <a:p>
            <a:pPr lvl="1"/>
            <a:r>
              <a:rPr lang="en-US"/>
              <a:t>RMSE and overall distribution of errors across the methods</a:t>
            </a:r>
          </a:p>
          <a:p>
            <a:pPr lvl="1"/>
            <a:r>
              <a:rPr lang="en-US"/>
              <a:t>Calculated remediation area</a:t>
            </a:r>
          </a:p>
        </p:txBody>
      </p:sp>
      <p:pic>
        <p:nvPicPr>
          <p:cNvPr id="5" name="Picture 5" descr="Chart&#10;&#10;Description automatically generated">
            <a:extLst>
              <a:ext uri="{FF2B5EF4-FFF2-40B4-BE49-F238E27FC236}">
                <a16:creationId xmlns:a16="http://schemas.microsoft.com/office/drawing/2014/main" id="{318F5689-AA50-976B-229E-FE383A883BE9}"/>
              </a:ext>
            </a:extLst>
          </p:cNvPr>
          <p:cNvPicPr>
            <a:picLocks noGrp="1" noChangeAspect="1"/>
          </p:cNvPicPr>
          <p:nvPr>
            <p:ph sz="half" idx="2"/>
          </p:nvPr>
        </p:nvPicPr>
        <p:blipFill>
          <a:blip r:embed="rId3"/>
          <a:stretch>
            <a:fillRect/>
          </a:stretch>
        </p:blipFill>
        <p:spPr>
          <a:xfrm>
            <a:off x="5848048" y="2379252"/>
            <a:ext cx="5595838" cy="4309679"/>
          </a:xfrm>
        </p:spPr>
      </p:pic>
    </p:spTree>
    <p:extLst>
      <p:ext uri="{BB962C8B-B14F-4D97-AF65-F5344CB8AC3E}">
        <p14:creationId xmlns:p14="http://schemas.microsoft.com/office/powerpoint/2010/main" val="220161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4728-95C4-5D53-5356-0F4981134FB5}"/>
              </a:ext>
            </a:extLst>
          </p:cNvPr>
          <p:cNvSpPr>
            <a:spLocks noGrp="1"/>
          </p:cNvSpPr>
          <p:nvPr>
            <p:ph type="title"/>
          </p:nvPr>
        </p:nvSpPr>
        <p:spPr/>
        <p:txBody>
          <a:bodyPr/>
          <a:lstStyle/>
          <a:p>
            <a:r>
              <a:rPr lang="en-US"/>
              <a:t>Project Timeline</a:t>
            </a:r>
          </a:p>
        </p:txBody>
      </p:sp>
      <p:sp>
        <p:nvSpPr>
          <p:cNvPr id="6" name="Content Placeholder 5">
            <a:extLst>
              <a:ext uri="{FF2B5EF4-FFF2-40B4-BE49-F238E27FC236}">
                <a16:creationId xmlns:a16="http://schemas.microsoft.com/office/drawing/2014/main" id="{EB5903C2-BE5B-9FCE-1CF5-2CD3B300AE86}"/>
              </a:ext>
            </a:extLst>
          </p:cNvPr>
          <p:cNvSpPr>
            <a:spLocks noGrp="1"/>
          </p:cNvSpPr>
          <p:nvPr>
            <p:ph idx="1"/>
          </p:nvPr>
        </p:nvSpPr>
        <p:spPr/>
        <p:txBody>
          <a:bodyPr vert="horz" lIns="91440" tIns="45720" rIns="91440" bIns="45720" rtlCol="0" anchor="t">
            <a:normAutofit/>
          </a:bodyPr>
          <a:lstStyle/>
          <a:p>
            <a:r>
              <a:rPr lang="en-US"/>
              <a:t>Will work on analysis during Fall 2023 and Spring 2024 semesters</a:t>
            </a:r>
          </a:p>
          <a:p>
            <a:r>
              <a:rPr lang="en-US"/>
              <a:t>596B Spring 1 2024</a:t>
            </a:r>
          </a:p>
          <a:p>
            <a:r>
              <a:rPr lang="en-US"/>
              <a:t>Present in Spring 2024</a:t>
            </a:r>
          </a:p>
          <a:p>
            <a:pPr lvl="1"/>
            <a:r>
              <a:rPr lang="en-US"/>
              <a:t>NAEP annual conference: Early May</a:t>
            </a:r>
          </a:p>
          <a:p>
            <a:pPr lvl="1"/>
            <a:r>
              <a:rPr lang="en-US"/>
              <a:t>AEHS West Coast conference: Late March</a:t>
            </a:r>
          </a:p>
          <a:p>
            <a:pPr lvl="1"/>
            <a:r>
              <a:rPr lang="en-US"/>
              <a:t>PA GIS conference: Early April</a:t>
            </a:r>
          </a:p>
          <a:p>
            <a:pPr lvl="1"/>
            <a:endParaRPr lang="en-US"/>
          </a:p>
        </p:txBody>
      </p:sp>
    </p:spTree>
    <p:extLst>
      <p:ext uri="{BB962C8B-B14F-4D97-AF65-F5344CB8AC3E}">
        <p14:creationId xmlns:p14="http://schemas.microsoft.com/office/powerpoint/2010/main" val="406955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6E21-A7A8-C5B2-4245-5D73E5651106}"/>
              </a:ext>
            </a:extLst>
          </p:cNvPr>
          <p:cNvSpPr>
            <a:spLocks noGrp="1"/>
          </p:cNvSpPr>
          <p:nvPr>
            <p:ph type="title"/>
          </p:nvPr>
        </p:nvSpPr>
        <p:spPr/>
        <p:txBody>
          <a:bodyPr/>
          <a:lstStyle/>
          <a:p>
            <a:r>
              <a:rPr lang="en-US"/>
              <a:t>Possible Presentation Value</a:t>
            </a:r>
          </a:p>
        </p:txBody>
      </p:sp>
      <p:sp>
        <p:nvSpPr>
          <p:cNvPr id="3" name="Content Placeholder 2">
            <a:extLst>
              <a:ext uri="{FF2B5EF4-FFF2-40B4-BE49-F238E27FC236}">
                <a16:creationId xmlns:a16="http://schemas.microsoft.com/office/drawing/2014/main" id="{C1C7392E-ED7B-1B75-19ED-D9454C20DFF3}"/>
              </a:ext>
            </a:extLst>
          </p:cNvPr>
          <p:cNvSpPr>
            <a:spLocks noGrp="1"/>
          </p:cNvSpPr>
          <p:nvPr>
            <p:ph idx="1"/>
          </p:nvPr>
        </p:nvSpPr>
        <p:spPr/>
        <p:txBody>
          <a:bodyPr/>
          <a:lstStyle/>
          <a:p>
            <a:r>
              <a:rPr lang="en-US"/>
              <a:t>For stakeholders</a:t>
            </a:r>
          </a:p>
          <a:p>
            <a:pPr lvl="1"/>
            <a:r>
              <a:rPr lang="en-US"/>
              <a:t>Property owners, colleagues, scientists</a:t>
            </a:r>
          </a:p>
          <a:p>
            <a:r>
              <a:rPr lang="en-US"/>
              <a:t>For myself</a:t>
            </a:r>
          </a:p>
          <a:p>
            <a:pPr lvl="1"/>
            <a:r>
              <a:rPr lang="en-US"/>
              <a:t>Credibility, knowledge, confidence</a:t>
            </a:r>
          </a:p>
        </p:txBody>
      </p:sp>
    </p:spTree>
    <p:extLst>
      <p:ext uri="{BB962C8B-B14F-4D97-AF65-F5344CB8AC3E}">
        <p14:creationId xmlns:p14="http://schemas.microsoft.com/office/powerpoint/2010/main" val="87967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21CF-2F7D-F9A7-36FE-9F8E5823E0AC}"/>
              </a:ext>
            </a:extLst>
          </p:cNvPr>
          <p:cNvSpPr>
            <a:spLocks noGrp="1"/>
          </p:cNvSpPr>
          <p:nvPr>
            <p:ph type="title"/>
          </p:nvPr>
        </p:nvSpPr>
        <p:spPr/>
        <p:txBody>
          <a:bodyPr/>
          <a:lstStyle/>
          <a:p>
            <a:r>
              <a:rPr lang="en-US"/>
              <a:t>Study Area</a:t>
            </a:r>
          </a:p>
        </p:txBody>
      </p:sp>
      <p:sp>
        <p:nvSpPr>
          <p:cNvPr id="3" name="Content Placeholder 2">
            <a:extLst>
              <a:ext uri="{FF2B5EF4-FFF2-40B4-BE49-F238E27FC236}">
                <a16:creationId xmlns:a16="http://schemas.microsoft.com/office/drawing/2014/main" id="{D86BC52B-8E0E-C543-F15D-146238AF36AB}"/>
              </a:ext>
            </a:extLst>
          </p:cNvPr>
          <p:cNvSpPr>
            <a:spLocks noGrp="1"/>
          </p:cNvSpPr>
          <p:nvPr>
            <p:ph sz="half" idx="1"/>
          </p:nvPr>
        </p:nvSpPr>
        <p:spPr/>
        <p:txBody>
          <a:bodyPr/>
          <a:lstStyle/>
          <a:p>
            <a:r>
              <a:rPr lang="en-US"/>
              <a:t>Southwest PA sporting clay shooting range and immediate surrounding areas</a:t>
            </a:r>
          </a:p>
          <a:p>
            <a:pPr lvl="1"/>
            <a:r>
              <a:rPr lang="en-US"/>
              <a:t>About 275 acres</a:t>
            </a:r>
          </a:p>
          <a:p>
            <a:r>
              <a:rPr lang="en-US"/>
              <a:t>Shot – hundreds of tiny lead balls</a:t>
            </a:r>
          </a:p>
          <a:p>
            <a:r>
              <a:rPr lang="en-US"/>
              <a:t>Client privacy – exact site location must be kept anonymous</a:t>
            </a:r>
          </a:p>
          <a:p>
            <a:endParaRPr lang="en-US"/>
          </a:p>
          <a:p>
            <a:endParaRPr lang="en-US"/>
          </a:p>
          <a:p>
            <a:endParaRPr lang="en-US"/>
          </a:p>
        </p:txBody>
      </p:sp>
      <p:pic>
        <p:nvPicPr>
          <p:cNvPr id="6" name="Content Placeholder 5" descr="A picture containing grass, tree, outdoor, field&#10;&#10;Description automatically generated">
            <a:extLst>
              <a:ext uri="{FF2B5EF4-FFF2-40B4-BE49-F238E27FC236}">
                <a16:creationId xmlns:a16="http://schemas.microsoft.com/office/drawing/2014/main" id="{67E7F8E3-FA26-E476-447F-84BE5E2AF5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8888" y="2762860"/>
            <a:ext cx="4270375" cy="2853105"/>
          </a:xfrm>
        </p:spPr>
      </p:pic>
    </p:spTree>
    <p:extLst>
      <p:ext uri="{BB962C8B-B14F-4D97-AF65-F5344CB8AC3E}">
        <p14:creationId xmlns:p14="http://schemas.microsoft.com/office/powerpoint/2010/main" val="12403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E2B735-4811-EAC3-D4C4-D4B332611654}"/>
              </a:ext>
            </a:extLst>
          </p:cNvPr>
          <p:cNvSpPr>
            <a:spLocks noGrp="1"/>
          </p:cNvSpPr>
          <p:nvPr>
            <p:ph type="title"/>
          </p:nvPr>
        </p:nvSpPr>
        <p:spPr/>
        <p:txBody>
          <a:bodyPr/>
          <a:lstStyle/>
          <a:p>
            <a:r>
              <a:rPr lang="en-US"/>
              <a:t>Questions? </a:t>
            </a:r>
          </a:p>
        </p:txBody>
      </p:sp>
      <p:sp>
        <p:nvSpPr>
          <p:cNvPr id="5" name="Text Placeholder 4">
            <a:extLst>
              <a:ext uri="{FF2B5EF4-FFF2-40B4-BE49-F238E27FC236}">
                <a16:creationId xmlns:a16="http://schemas.microsoft.com/office/drawing/2014/main" id="{0122FE70-75FA-82FC-1843-59585CFD94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423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CCE95D44-7828-DC69-CF89-F055BD515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994" y="2241395"/>
            <a:ext cx="5844551" cy="4516244"/>
          </a:xfrm>
          <a:prstGeom prst="rect">
            <a:avLst/>
          </a:prstGeom>
        </p:spPr>
      </p:pic>
      <p:sp>
        <p:nvSpPr>
          <p:cNvPr id="9" name="Title 8">
            <a:extLst>
              <a:ext uri="{FF2B5EF4-FFF2-40B4-BE49-F238E27FC236}">
                <a16:creationId xmlns:a16="http://schemas.microsoft.com/office/drawing/2014/main" id="{763C2338-99F8-99EC-ED2D-4E5F0AD8A8ED}"/>
              </a:ext>
            </a:extLst>
          </p:cNvPr>
          <p:cNvSpPr>
            <a:spLocks noGrp="1"/>
          </p:cNvSpPr>
          <p:nvPr>
            <p:ph type="title"/>
          </p:nvPr>
        </p:nvSpPr>
        <p:spPr/>
        <p:txBody>
          <a:bodyPr/>
          <a:lstStyle/>
          <a:p>
            <a:r>
              <a:rPr lang="en-US"/>
              <a:t>Data</a:t>
            </a:r>
          </a:p>
        </p:txBody>
      </p:sp>
      <p:sp>
        <p:nvSpPr>
          <p:cNvPr id="10" name="Content Placeholder 9">
            <a:extLst>
              <a:ext uri="{FF2B5EF4-FFF2-40B4-BE49-F238E27FC236}">
                <a16:creationId xmlns:a16="http://schemas.microsoft.com/office/drawing/2014/main" id="{274598D7-17D1-1C5A-4DCB-96793B54A04B}"/>
              </a:ext>
            </a:extLst>
          </p:cNvPr>
          <p:cNvSpPr>
            <a:spLocks noGrp="1"/>
          </p:cNvSpPr>
          <p:nvPr>
            <p:ph sz="half" idx="1"/>
          </p:nvPr>
        </p:nvSpPr>
        <p:spPr>
          <a:xfrm>
            <a:off x="1008223" y="2593440"/>
            <a:ext cx="4271771" cy="3101982"/>
          </a:xfrm>
        </p:spPr>
        <p:txBody>
          <a:bodyPr vert="horz" lIns="91440" tIns="45720" rIns="91440" bIns="45720" rtlCol="0" anchor="t">
            <a:normAutofit/>
          </a:bodyPr>
          <a:lstStyle/>
          <a:p>
            <a:r>
              <a:rPr lang="en-US"/>
              <a:t>442 points </a:t>
            </a:r>
          </a:p>
          <a:p>
            <a:r>
              <a:rPr lang="en-US"/>
              <a:t>Uneven sampling distribution</a:t>
            </a:r>
          </a:p>
          <a:p>
            <a:pPr lvl="1"/>
            <a:r>
              <a:rPr lang="en-US"/>
              <a:t>Most samples 100 feet or less apart</a:t>
            </a:r>
          </a:p>
          <a:p>
            <a:r>
              <a:rPr lang="en-US"/>
              <a:t>0–6-inch samples collected between 2019 and 2022</a:t>
            </a:r>
          </a:p>
          <a:p>
            <a:endParaRPr lang="en-US"/>
          </a:p>
        </p:txBody>
      </p:sp>
    </p:spTree>
    <p:extLst>
      <p:ext uri="{BB962C8B-B14F-4D97-AF65-F5344CB8AC3E}">
        <p14:creationId xmlns:p14="http://schemas.microsoft.com/office/powerpoint/2010/main" val="319707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53C8-1DE9-836D-4841-6AB4281E50B5}"/>
              </a:ext>
            </a:extLst>
          </p:cNvPr>
          <p:cNvSpPr>
            <a:spLocks noGrp="1"/>
          </p:cNvSpPr>
          <p:nvPr>
            <p:ph type="title"/>
          </p:nvPr>
        </p:nvSpPr>
        <p:spPr/>
        <p:txBody>
          <a:bodyPr/>
          <a:lstStyle/>
          <a:p>
            <a:r>
              <a:rPr lang="en-US"/>
              <a:t>Goals and Objectives</a:t>
            </a:r>
          </a:p>
        </p:txBody>
      </p:sp>
      <p:sp>
        <p:nvSpPr>
          <p:cNvPr id="3" name="Content Placeholder 2">
            <a:extLst>
              <a:ext uri="{FF2B5EF4-FFF2-40B4-BE49-F238E27FC236}">
                <a16:creationId xmlns:a16="http://schemas.microsoft.com/office/drawing/2014/main" id="{09A82B17-DB04-C653-7BB1-B7440CEB1F51}"/>
              </a:ext>
            </a:extLst>
          </p:cNvPr>
          <p:cNvSpPr>
            <a:spLocks noGrp="1"/>
          </p:cNvSpPr>
          <p:nvPr>
            <p:ph idx="1"/>
          </p:nvPr>
        </p:nvSpPr>
        <p:spPr/>
        <p:txBody>
          <a:bodyPr vert="horz" lIns="91440" tIns="45720" rIns="91440" bIns="45720" rtlCol="0" anchor="t">
            <a:normAutofit/>
          </a:bodyPr>
          <a:lstStyle/>
          <a:p>
            <a:r>
              <a:rPr lang="en-US" dirty="0"/>
              <a:t>Transform the sample points into a surface to delineate lead concentrations</a:t>
            </a:r>
          </a:p>
          <a:p>
            <a:pPr lvl="1"/>
            <a:r>
              <a:rPr lang="en-US" dirty="0"/>
              <a:t>450 mg/kg – PA DEP Statewide Health Standard</a:t>
            </a:r>
          </a:p>
          <a:p>
            <a:r>
              <a:rPr lang="en-US" dirty="0"/>
              <a:t>Assess which kriging method is best for the data</a:t>
            </a:r>
          </a:p>
          <a:p>
            <a:endParaRPr lang="en-US" dirty="0"/>
          </a:p>
          <a:p>
            <a:endParaRPr lang="en-US"/>
          </a:p>
        </p:txBody>
      </p:sp>
    </p:spTree>
    <p:extLst>
      <p:ext uri="{BB962C8B-B14F-4D97-AF65-F5344CB8AC3E}">
        <p14:creationId xmlns:p14="http://schemas.microsoft.com/office/powerpoint/2010/main" val="18316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2030-7FCA-C8D3-AA29-1A75AB796C43}"/>
              </a:ext>
            </a:extLst>
          </p:cNvPr>
          <p:cNvSpPr>
            <a:spLocks noGrp="1"/>
          </p:cNvSpPr>
          <p:nvPr>
            <p:ph type="title"/>
          </p:nvPr>
        </p:nvSpPr>
        <p:spPr/>
        <p:txBody>
          <a:bodyPr/>
          <a:lstStyle/>
          <a:p>
            <a:r>
              <a:rPr lang="en-US"/>
              <a:t>Anticipated Results</a:t>
            </a:r>
          </a:p>
        </p:txBody>
      </p:sp>
      <p:sp>
        <p:nvSpPr>
          <p:cNvPr id="3" name="Content Placeholder 2">
            <a:extLst>
              <a:ext uri="{FF2B5EF4-FFF2-40B4-BE49-F238E27FC236}">
                <a16:creationId xmlns:a16="http://schemas.microsoft.com/office/drawing/2014/main" id="{EFBBC0BC-FE38-F426-F02B-35D97CFE365A}"/>
              </a:ext>
            </a:extLst>
          </p:cNvPr>
          <p:cNvSpPr>
            <a:spLocks noGrp="1"/>
          </p:cNvSpPr>
          <p:nvPr>
            <p:ph sz="half" idx="1"/>
          </p:nvPr>
        </p:nvSpPr>
        <p:spPr/>
        <p:txBody>
          <a:bodyPr/>
          <a:lstStyle/>
          <a:p>
            <a:r>
              <a:rPr lang="en-US"/>
              <a:t>Two surfaces for each kriging method </a:t>
            </a:r>
          </a:p>
          <a:p>
            <a:pPr lvl="1"/>
            <a:r>
              <a:rPr lang="en-US"/>
              <a:t>Predicted lead surface</a:t>
            </a:r>
          </a:p>
          <a:p>
            <a:pPr lvl="1"/>
            <a:r>
              <a:rPr lang="en-US"/>
              <a:t>Error surface</a:t>
            </a:r>
          </a:p>
        </p:txBody>
      </p:sp>
      <p:pic>
        <p:nvPicPr>
          <p:cNvPr id="10" name="Content Placeholder 9" descr="A picture containing text&#10;&#10;Description automatically generated">
            <a:extLst>
              <a:ext uri="{FF2B5EF4-FFF2-40B4-BE49-F238E27FC236}">
                <a16:creationId xmlns:a16="http://schemas.microsoft.com/office/drawing/2014/main" id="{342B7399-D783-0651-54BC-77898DCB6CC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8888" y="3211108"/>
            <a:ext cx="4270375" cy="1956608"/>
          </a:xfrm>
        </p:spPr>
      </p:pic>
      <p:sp>
        <p:nvSpPr>
          <p:cNvPr id="4" name="TextBox 3">
            <a:extLst>
              <a:ext uri="{FF2B5EF4-FFF2-40B4-BE49-F238E27FC236}">
                <a16:creationId xmlns:a16="http://schemas.microsoft.com/office/drawing/2014/main" id="{62000043-4968-2B95-6974-1407EA5960DA}"/>
              </a:ext>
            </a:extLst>
          </p:cNvPr>
          <p:cNvSpPr txBox="1"/>
          <p:nvPr/>
        </p:nvSpPr>
        <p:spPr>
          <a:xfrm>
            <a:off x="6333991" y="5164836"/>
            <a:ext cx="423153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err="1"/>
              <a:t>GISGeography</a:t>
            </a:r>
            <a:r>
              <a:rPr lang="en-US" sz="1200"/>
              <a:t>, 2013</a:t>
            </a:r>
          </a:p>
        </p:txBody>
      </p:sp>
    </p:spTree>
    <p:extLst>
      <p:ext uri="{BB962C8B-B14F-4D97-AF65-F5344CB8AC3E}">
        <p14:creationId xmlns:p14="http://schemas.microsoft.com/office/powerpoint/2010/main" val="135438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D6ABE-2236-D1CC-FD7F-9184A6DB36D9}"/>
              </a:ext>
            </a:extLst>
          </p:cNvPr>
          <p:cNvSpPr>
            <a:spLocks noGrp="1"/>
          </p:cNvSpPr>
          <p:nvPr>
            <p:ph type="title"/>
          </p:nvPr>
        </p:nvSpPr>
        <p:spPr/>
        <p:txBody>
          <a:bodyPr/>
          <a:lstStyle/>
          <a:p>
            <a:r>
              <a:rPr lang="en-US"/>
              <a:t>Background</a:t>
            </a:r>
          </a:p>
        </p:txBody>
      </p:sp>
      <p:sp>
        <p:nvSpPr>
          <p:cNvPr id="5" name="Text Placeholder 4">
            <a:extLst>
              <a:ext uri="{FF2B5EF4-FFF2-40B4-BE49-F238E27FC236}">
                <a16:creationId xmlns:a16="http://schemas.microsoft.com/office/drawing/2014/main" id="{64C2FA90-46B6-A1E9-E5CF-2671BA57007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963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3EF9-5A0F-64AF-65D2-397ECB705748}"/>
              </a:ext>
            </a:extLst>
          </p:cNvPr>
          <p:cNvSpPr>
            <a:spLocks noGrp="1"/>
          </p:cNvSpPr>
          <p:nvPr>
            <p:ph type="title"/>
          </p:nvPr>
        </p:nvSpPr>
        <p:spPr/>
        <p:txBody>
          <a:bodyPr/>
          <a:lstStyle/>
          <a:p>
            <a:r>
              <a:rPr lang="en-US"/>
              <a:t>Lead in Soil</a:t>
            </a:r>
          </a:p>
        </p:txBody>
      </p:sp>
      <p:sp>
        <p:nvSpPr>
          <p:cNvPr id="3" name="Content Placeholder 2">
            <a:extLst>
              <a:ext uri="{FF2B5EF4-FFF2-40B4-BE49-F238E27FC236}">
                <a16:creationId xmlns:a16="http://schemas.microsoft.com/office/drawing/2014/main" id="{F224C46B-E6E8-D24C-2336-D8078D0A52A6}"/>
              </a:ext>
            </a:extLst>
          </p:cNvPr>
          <p:cNvSpPr>
            <a:spLocks noGrp="1"/>
          </p:cNvSpPr>
          <p:nvPr>
            <p:ph sz="half" idx="1"/>
          </p:nvPr>
        </p:nvSpPr>
        <p:spPr/>
        <p:txBody>
          <a:bodyPr/>
          <a:lstStyle/>
          <a:p>
            <a:r>
              <a:rPr lang="en-US"/>
              <a:t>Lead levels in soil have been increasing</a:t>
            </a:r>
          </a:p>
          <a:p>
            <a:r>
              <a:rPr lang="en-US"/>
              <a:t>Potential impacts on humans</a:t>
            </a:r>
          </a:p>
          <a:p>
            <a:r>
              <a:rPr lang="en-US"/>
              <a:t>Shooting ranges contribute to this increase in soil</a:t>
            </a:r>
          </a:p>
          <a:p>
            <a:r>
              <a:rPr lang="en-US"/>
              <a:t>Lead management is necessary</a:t>
            </a:r>
          </a:p>
          <a:p>
            <a:endParaRPr lang="en-US"/>
          </a:p>
        </p:txBody>
      </p:sp>
      <p:pic>
        <p:nvPicPr>
          <p:cNvPr id="6" name="Content Placeholder 5">
            <a:extLst>
              <a:ext uri="{FF2B5EF4-FFF2-40B4-BE49-F238E27FC236}">
                <a16:creationId xmlns:a16="http://schemas.microsoft.com/office/drawing/2014/main" id="{736CC316-473E-B335-A4B4-282355E0BB7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8888" y="2765954"/>
            <a:ext cx="4270375" cy="2846916"/>
          </a:xfrm>
        </p:spPr>
      </p:pic>
    </p:spTree>
    <p:extLst>
      <p:ext uri="{BB962C8B-B14F-4D97-AF65-F5344CB8AC3E}">
        <p14:creationId xmlns:p14="http://schemas.microsoft.com/office/powerpoint/2010/main" val="151258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368B-E978-949B-FF0C-886C9D0CA900}"/>
              </a:ext>
            </a:extLst>
          </p:cNvPr>
          <p:cNvSpPr>
            <a:spLocks noGrp="1"/>
          </p:cNvSpPr>
          <p:nvPr>
            <p:ph type="title"/>
          </p:nvPr>
        </p:nvSpPr>
        <p:spPr/>
        <p:txBody>
          <a:bodyPr/>
          <a:lstStyle/>
          <a:p>
            <a:r>
              <a:rPr lang="en-US"/>
              <a:t>Environmental Remediation</a:t>
            </a:r>
          </a:p>
        </p:txBody>
      </p:sp>
      <p:sp>
        <p:nvSpPr>
          <p:cNvPr id="3" name="Content Placeholder 2">
            <a:extLst>
              <a:ext uri="{FF2B5EF4-FFF2-40B4-BE49-F238E27FC236}">
                <a16:creationId xmlns:a16="http://schemas.microsoft.com/office/drawing/2014/main" id="{1E4A884D-D99E-5372-9EBD-DF95F4ACA8D6}"/>
              </a:ext>
            </a:extLst>
          </p:cNvPr>
          <p:cNvSpPr>
            <a:spLocks noGrp="1"/>
          </p:cNvSpPr>
          <p:nvPr>
            <p:ph sz="half" idx="1"/>
          </p:nvPr>
        </p:nvSpPr>
        <p:spPr/>
        <p:txBody>
          <a:bodyPr/>
          <a:lstStyle/>
          <a:p>
            <a:r>
              <a:rPr lang="en-US"/>
              <a:t>Removing or minimizing of lead hazard</a:t>
            </a:r>
          </a:p>
          <a:p>
            <a:r>
              <a:rPr lang="en-US"/>
              <a:t>Expensive</a:t>
            </a:r>
          </a:p>
          <a:p>
            <a:r>
              <a:rPr lang="en-US"/>
              <a:t>Characterization through samples</a:t>
            </a:r>
          </a:p>
          <a:p>
            <a:r>
              <a:rPr lang="en-US"/>
              <a:t>Interpolation</a:t>
            </a:r>
          </a:p>
        </p:txBody>
      </p:sp>
      <p:pic>
        <p:nvPicPr>
          <p:cNvPr id="6" name="Content Placeholder 5" descr="A picture containing person, outdoor, soil&#10;&#10;Description automatically generated">
            <a:extLst>
              <a:ext uri="{FF2B5EF4-FFF2-40B4-BE49-F238E27FC236}">
                <a16:creationId xmlns:a16="http://schemas.microsoft.com/office/drawing/2014/main" id="{7962ACFA-E993-A790-F22A-3CD7A0633B9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153" t="4237" r="5176" b="11050"/>
          <a:stretch/>
        </p:blipFill>
        <p:spPr>
          <a:xfrm>
            <a:off x="6933458" y="2638044"/>
            <a:ext cx="3133421" cy="3101982"/>
          </a:xfrm>
        </p:spPr>
      </p:pic>
    </p:spTree>
    <p:extLst>
      <p:ext uri="{BB962C8B-B14F-4D97-AF65-F5344CB8AC3E}">
        <p14:creationId xmlns:p14="http://schemas.microsoft.com/office/powerpoint/2010/main" val="410846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B7E3-E239-9D00-9B3F-82B87FD19579}"/>
              </a:ext>
            </a:extLst>
          </p:cNvPr>
          <p:cNvSpPr>
            <a:spLocks noGrp="1"/>
          </p:cNvSpPr>
          <p:nvPr>
            <p:ph type="title"/>
          </p:nvPr>
        </p:nvSpPr>
        <p:spPr/>
        <p:txBody>
          <a:bodyPr/>
          <a:lstStyle/>
          <a:p>
            <a:r>
              <a:rPr lang="en-US"/>
              <a:t>Kriging</a:t>
            </a:r>
          </a:p>
        </p:txBody>
      </p:sp>
      <p:sp>
        <p:nvSpPr>
          <p:cNvPr id="3" name="Content Placeholder 2">
            <a:extLst>
              <a:ext uri="{FF2B5EF4-FFF2-40B4-BE49-F238E27FC236}">
                <a16:creationId xmlns:a16="http://schemas.microsoft.com/office/drawing/2014/main" id="{6979BE2D-C916-C1ED-52FD-6CE6D6C77978}"/>
              </a:ext>
            </a:extLst>
          </p:cNvPr>
          <p:cNvSpPr>
            <a:spLocks noGrp="1"/>
          </p:cNvSpPr>
          <p:nvPr>
            <p:ph sz="half" idx="1"/>
          </p:nvPr>
        </p:nvSpPr>
        <p:spPr>
          <a:xfrm>
            <a:off x="750340" y="2712279"/>
            <a:ext cx="4271771" cy="3101982"/>
          </a:xfrm>
        </p:spPr>
        <p:txBody>
          <a:bodyPr vert="horz" lIns="91440" tIns="45720" rIns="91440" bIns="45720" rtlCol="0" anchor="t">
            <a:normAutofit/>
          </a:bodyPr>
          <a:lstStyle/>
          <a:p>
            <a:r>
              <a:rPr lang="en-US"/>
              <a:t>IDW – Deterministic interpolation method</a:t>
            </a:r>
          </a:p>
          <a:p>
            <a:r>
              <a:rPr lang="en-US"/>
              <a:t>Kriging - Stochastic interpolation method</a:t>
            </a:r>
          </a:p>
          <a:p>
            <a:pPr lvl="1"/>
            <a:r>
              <a:rPr lang="en-US"/>
              <a:t>Honor the structure of the data</a:t>
            </a:r>
          </a:p>
          <a:p>
            <a:pPr lvl="1"/>
            <a:r>
              <a:rPr lang="en-US"/>
              <a:t>Statistical significance and error can be calculated</a:t>
            </a:r>
          </a:p>
          <a:p>
            <a:endParaRPr lang="en-US"/>
          </a:p>
          <a:p>
            <a:pPr marL="0" indent="0">
              <a:buNone/>
            </a:pPr>
            <a:endParaRPr lang="en-US"/>
          </a:p>
          <a:p>
            <a:endParaRPr lang="en-US"/>
          </a:p>
          <a:p>
            <a:endParaRPr lang="en-US"/>
          </a:p>
        </p:txBody>
      </p:sp>
      <p:pic>
        <p:nvPicPr>
          <p:cNvPr id="6" name="Content Placeholder 5" descr="Diagram&#10;&#10;Description automatically generated">
            <a:extLst>
              <a:ext uri="{FF2B5EF4-FFF2-40B4-BE49-F238E27FC236}">
                <a16:creationId xmlns:a16="http://schemas.microsoft.com/office/drawing/2014/main" id="{44507831-F9AE-BD4B-26B1-64F4CFBD395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156" r="10874"/>
          <a:stretch/>
        </p:blipFill>
        <p:spPr>
          <a:xfrm>
            <a:off x="5572897" y="2533155"/>
            <a:ext cx="5868763" cy="3791492"/>
          </a:xfrm>
        </p:spPr>
      </p:pic>
      <p:sp>
        <p:nvSpPr>
          <p:cNvPr id="5" name="TextBox 4">
            <a:extLst>
              <a:ext uri="{FF2B5EF4-FFF2-40B4-BE49-F238E27FC236}">
                <a16:creationId xmlns:a16="http://schemas.microsoft.com/office/drawing/2014/main" id="{A9E20565-036F-99BB-6798-AF97CEEC72CF}"/>
              </a:ext>
            </a:extLst>
          </p:cNvPr>
          <p:cNvSpPr txBox="1"/>
          <p:nvPr/>
        </p:nvSpPr>
        <p:spPr>
          <a:xfrm>
            <a:off x="5571991" y="6329402"/>
            <a:ext cx="423153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O'Sullivan and Unwin, 2010.</a:t>
            </a:r>
            <a:endParaRPr lang="en-US"/>
          </a:p>
        </p:txBody>
      </p:sp>
    </p:spTree>
    <p:extLst>
      <p:ext uri="{BB962C8B-B14F-4D97-AF65-F5344CB8AC3E}">
        <p14:creationId xmlns:p14="http://schemas.microsoft.com/office/powerpoint/2010/main" val="3416869084"/>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614FA1FE51348B550E10A2D844992" ma:contentTypeVersion="7" ma:contentTypeDescription="Create a new document." ma:contentTypeScope="" ma:versionID="52971e4a1cb32f1e0895433e165916f6">
  <xsd:schema xmlns:xsd="http://www.w3.org/2001/XMLSchema" xmlns:xs="http://www.w3.org/2001/XMLSchema" xmlns:p="http://schemas.microsoft.com/office/2006/metadata/properties" xmlns:ns2="e9e4bd95-055f-422d-a345-61656f643278" xmlns:ns3="908d2fca-dead-4c13-a2bc-77b8f0a09df9" targetNamespace="http://schemas.microsoft.com/office/2006/metadata/properties" ma:root="true" ma:fieldsID="c5d3d7b131c9c18b93b1349421931795" ns2:_="" ns3:_="">
    <xsd:import namespace="e9e4bd95-055f-422d-a345-61656f643278"/>
    <xsd:import namespace="908d2fca-dead-4c13-a2bc-77b8f0a09df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4bd95-055f-422d-a345-61656f64327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8d2fca-dead-4c13-a2bc-77b8f0a09df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509afa3-202c-4ee6-a0f4-1587f4a8b1cb}" ma:internalName="TaxCatchAll" ma:showField="CatchAllData" ma:web="908d2fca-dead-4c13-a2bc-77b8f0a09d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08d2fca-dead-4c13-a2bc-77b8f0a09df9" xsi:nil="true"/>
    <lcf76f155ced4ddcb4097134ff3c332f xmlns="e9e4bd95-055f-422d-a345-61656f6432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204C6C-FFBC-49D9-90F4-89351CB610BF}">
  <ds:schemaRefs>
    <ds:schemaRef ds:uri="908d2fca-dead-4c13-a2bc-77b8f0a09df9"/>
    <ds:schemaRef ds:uri="e9e4bd95-055f-422d-a345-61656f6432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BE5A9B-BC0B-469F-A004-9B681F8607CC}">
  <ds:schemaRefs>
    <ds:schemaRef ds:uri="http://schemas.microsoft.com/sharepoint/v3/contenttype/forms"/>
  </ds:schemaRefs>
</ds:datastoreItem>
</file>

<file path=customXml/itemProps3.xml><?xml version="1.0" encoding="utf-8"?>
<ds:datastoreItem xmlns:ds="http://schemas.openxmlformats.org/officeDocument/2006/customXml" ds:itemID="{3550B992-DEE6-413C-95FC-5D448915AF3D}">
  <ds:schemaRefs>
    <ds:schemaRef ds:uri="908d2fca-dead-4c13-a2bc-77b8f0a09df9"/>
    <ds:schemaRef ds:uri="e9e4bd95-055f-422d-a345-61656f64327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Parcel</Template>
  <TotalTime>217</TotalTime>
  <Words>2633</Words>
  <Application>Microsoft Office PowerPoint</Application>
  <PresentationFormat>Widescreen</PresentationFormat>
  <Paragraphs>181</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Gill Sans MT</vt:lpstr>
      <vt:lpstr>Parcel</vt:lpstr>
      <vt:lpstr>Shooting Range Remediation</vt:lpstr>
      <vt:lpstr>Study Area</vt:lpstr>
      <vt:lpstr>Data</vt:lpstr>
      <vt:lpstr>Goals and Objectives</vt:lpstr>
      <vt:lpstr>Anticipated Results</vt:lpstr>
      <vt:lpstr>Background</vt:lpstr>
      <vt:lpstr>Lead in Soil</vt:lpstr>
      <vt:lpstr>Environmental Remediation</vt:lpstr>
      <vt:lpstr>Kriging</vt:lpstr>
      <vt:lpstr>Kriging</vt:lpstr>
      <vt:lpstr>Proposed methodology: Statistical Analysis</vt:lpstr>
      <vt:lpstr>Statistical exploration</vt:lpstr>
      <vt:lpstr>PowerPoint Presentation</vt:lpstr>
      <vt:lpstr>PowerPoint Presentation</vt:lpstr>
      <vt:lpstr>Moran’s I</vt:lpstr>
      <vt:lpstr>Proposed Methodology: Methods</vt:lpstr>
      <vt:lpstr>methods</vt:lpstr>
      <vt:lpstr>Project Timeline</vt:lpstr>
      <vt:lpstr>Possible Presentation Value</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Waldman, Miranda Nicole</dc:creator>
  <cp:lastModifiedBy>Waldman, Miranda Nicole</cp:lastModifiedBy>
  <cp:revision>64</cp:revision>
  <dcterms:created xsi:type="dcterms:W3CDTF">2023-04-19T22:55:04Z</dcterms:created>
  <dcterms:modified xsi:type="dcterms:W3CDTF">2023-04-27T02:43:33Z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0x010100334614FA1FE51348B550E10A2D844992</vt:lpwstr>
  </property>
  <property fmtid="{D5CDD505-2E9C-101B-9397-08002B2CF9AE}" pid="3" name="MediaServiceImageTags">
    <vt:lpwstr/>
  </property>
</Properties>
</file>