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FEBBD-FF14-4CDA-A49F-6BAA700DB19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5280-34EA-462A-AE1D-3FBB4544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9537E3-7663-4226-B9C8-B0D078B5CF8A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8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61" indent="-168861">
              <a:buFontTx/>
              <a:buChar char="-"/>
              <a:defRPr/>
            </a:pPr>
            <a:r>
              <a:rPr lang="en-US" altLang="en-US" dirty="0" smtClean="0"/>
              <a:t>3.5 year accelerated timelines – typically 8 years</a:t>
            </a:r>
          </a:p>
          <a:p>
            <a:pPr marL="168861" indent="-168861">
              <a:buFontTx/>
              <a:buChar char="-"/>
              <a:defRPr/>
            </a:pPr>
            <a:r>
              <a:rPr lang="en-US" altLang="en-US" dirty="0" smtClean="0"/>
              <a:t>Began in Fall of 2014. currently in final stages of release of DRAFT EIS</a:t>
            </a:r>
          </a:p>
          <a:p>
            <a:pPr>
              <a:defRPr/>
            </a:pPr>
            <a:endParaRPr lang="en-US" dirty="0" smtClean="0"/>
          </a:p>
          <a:p>
            <a:pPr marL="168861" indent="-168861">
              <a:buFontTx/>
              <a:buChar char="-"/>
              <a:defRPr/>
            </a:pPr>
            <a:r>
              <a:rPr lang="en-US" dirty="0" smtClean="0"/>
              <a:t>Tier II EIS:</a:t>
            </a:r>
          </a:p>
          <a:p>
            <a:pPr marL="619157" lvl="1" indent="-168861">
              <a:buFontTx/>
              <a:buChar char="-"/>
              <a:defRPr/>
            </a:pPr>
            <a:r>
              <a:rPr lang="en-US" dirty="0" smtClean="0"/>
              <a:t>Summarize broader issues from Tier I EIS </a:t>
            </a:r>
          </a:p>
          <a:p>
            <a:pPr marL="619157" lvl="1" indent="-168861">
              <a:buFontTx/>
              <a:buChar char="-"/>
              <a:defRPr/>
            </a:pPr>
            <a:r>
              <a:rPr lang="en-US" dirty="0" smtClean="0"/>
              <a:t>Focus on site-specific impacts, and mitigation for individual elements of the larger study</a:t>
            </a:r>
          </a:p>
          <a:p>
            <a:pPr marL="619157" lvl="1" indent="-168861">
              <a:buFontTx/>
              <a:buChar char="-"/>
              <a:defRPr/>
            </a:pPr>
            <a:r>
              <a:rPr lang="en-US" dirty="0" smtClean="0"/>
              <a:t>Quantify impacts and analyze potential mitigation measures</a:t>
            </a:r>
          </a:p>
          <a:p>
            <a:pPr marL="619157" lvl="1" indent="-168861">
              <a:buFontTx/>
              <a:buChar char="-"/>
              <a:defRPr/>
            </a:pPr>
            <a:r>
              <a:rPr lang="en-US" dirty="0" smtClean="0"/>
              <a:t>Aims in to end in record of decision (referred to as ROD) by 2017.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D0A53B-8735-49DC-A62B-D15028C9D2E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8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/>
              <a:t>The purpose of the project is to develop an intercity passenger rail service between Washington, D.C. and Richmond that will provide a competitive transportation option for travelers in the corridor and beyond. </a:t>
            </a:r>
          </a:p>
          <a:p>
            <a:pPr marL="168861" indent="-168861">
              <a:spcBef>
                <a:spcPct val="0"/>
              </a:spcBef>
              <a:buFontTx/>
              <a:buChar char="-"/>
              <a:defRPr/>
            </a:pPr>
            <a:r>
              <a:rPr lang="en-US" altLang="en-US" dirty="0" smtClean="0"/>
              <a:t>Improve Reliability</a:t>
            </a:r>
          </a:p>
          <a:p>
            <a:pPr marL="168861" indent="-168861">
              <a:spcBef>
                <a:spcPct val="0"/>
              </a:spcBef>
              <a:buFontTx/>
              <a:buChar char="-"/>
              <a:defRPr/>
            </a:pPr>
            <a:r>
              <a:rPr lang="en-US" altLang="en-US" dirty="0" smtClean="0"/>
              <a:t>Increase Frequency of round trips</a:t>
            </a:r>
          </a:p>
          <a:p>
            <a:pPr marL="168861" indent="-168861">
              <a:spcBef>
                <a:spcPct val="0"/>
              </a:spcBef>
              <a:buFontTx/>
              <a:buChar char="-"/>
              <a:defRPr/>
            </a:pPr>
            <a:r>
              <a:rPr lang="en-US" altLang="en-US" dirty="0" smtClean="0"/>
              <a:t>Reduce Travel Time</a:t>
            </a:r>
          </a:p>
          <a:p>
            <a:pPr marL="168861" indent="-168861">
              <a:spcBef>
                <a:spcPct val="0"/>
              </a:spcBef>
              <a:buFontTx/>
              <a:buChar char="-"/>
              <a:defRPr/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0136817-9E79-4FA9-A405-3B3747E1E96E}" type="slidenum">
              <a:rPr lang="en-US" altLang="en-US">
                <a:cs typeface="Arial" charset="0"/>
              </a:rPr>
              <a:pPr/>
              <a:t>7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Northern and Central Sections</a:t>
            </a:r>
          </a:p>
          <a:p>
            <a:pPr lvl="1">
              <a:defRPr/>
            </a:pPr>
            <a:r>
              <a:rPr lang="en-US" sz="2000" dirty="0"/>
              <a:t>Add third track and realign existing track to improve speed</a:t>
            </a:r>
          </a:p>
          <a:p>
            <a:pPr lvl="1">
              <a:defRPr/>
            </a:pPr>
            <a:r>
              <a:rPr lang="en-US" sz="2000" dirty="0"/>
              <a:t>Add double-track bypass connecting to Dahlgren spur east of Fredericksburg</a:t>
            </a:r>
          </a:p>
          <a:p>
            <a:pPr lvl="1">
              <a:defRPr/>
            </a:pPr>
            <a:r>
              <a:rPr lang="en-US" sz="2000" dirty="0"/>
              <a:t>Add double-track bypass to the west of Ashland</a:t>
            </a:r>
          </a:p>
          <a:p>
            <a:pPr marL="0" lvl="1">
              <a:defRPr/>
            </a:pPr>
            <a:r>
              <a:rPr lang="en-US" dirty="0" smtClean="0"/>
              <a:t>Just because we’re looking at bypasses in Fredericksburg and Ashland, there are other alternatives that would add a third track through this two locations. If we selected these alternatives, the third track would be added to the east side of the track.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Richmond Section</a:t>
            </a:r>
          </a:p>
          <a:p>
            <a:pPr lvl="1">
              <a:defRPr/>
            </a:pPr>
            <a:r>
              <a:rPr lang="en-US" dirty="0" smtClean="0"/>
              <a:t>Main Street Station &amp; Staples Mill Road Station Full Service </a:t>
            </a:r>
            <a:br>
              <a:rPr lang="en-US" dirty="0" smtClean="0"/>
            </a:br>
            <a:r>
              <a:rPr lang="en-US" dirty="0" smtClean="0"/>
              <a:t>(S-Line)</a:t>
            </a:r>
          </a:p>
          <a:p>
            <a:pPr lvl="1">
              <a:defRPr/>
            </a:pPr>
            <a:r>
              <a:rPr lang="en-US" dirty="0" smtClean="0"/>
              <a:t>Main Street Station &amp; Staples Mill Road Station Split Service </a:t>
            </a:r>
            <a:br>
              <a:rPr lang="en-US" dirty="0" smtClean="0"/>
            </a:br>
            <a:r>
              <a:rPr lang="en-US" dirty="0" smtClean="0"/>
              <a:t>(A-Line)</a:t>
            </a:r>
          </a:p>
          <a:p>
            <a:pPr lvl="1">
              <a:defRPr/>
            </a:pPr>
            <a:r>
              <a:rPr lang="en-US" dirty="0" smtClean="0"/>
              <a:t>Main Street Station &amp; Staples Mill Road Station Shared Service </a:t>
            </a:r>
            <a:br>
              <a:rPr lang="en-US" dirty="0" smtClean="0"/>
            </a:br>
            <a:r>
              <a:rPr lang="en-US" dirty="0" smtClean="0"/>
              <a:t>(S-Line &amp; A-Line)</a:t>
            </a:r>
          </a:p>
          <a:p>
            <a:pPr lvl="1">
              <a:defRPr/>
            </a:pPr>
            <a:r>
              <a:rPr lang="en-US" dirty="0" smtClean="0"/>
              <a:t>Main Street Station Only (S-Line)</a:t>
            </a:r>
          </a:p>
          <a:p>
            <a:pPr lvl="1">
              <a:defRPr/>
            </a:pPr>
            <a:r>
              <a:rPr lang="en-US" dirty="0" smtClean="0"/>
              <a:t>Boulevard Street Station Only (A-Line)</a:t>
            </a:r>
          </a:p>
          <a:p>
            <a:pPr lvl="1">
              <a:defRPr/>
            </a:pPr>
            <a:r>
              <a:rPr lang="en-US" dirty="0" smtClean="0"/>
              <a:t>Broad Street Station Only (A-Line)</a:t>
            </a:r>
          </a:p>
          <a:p>
            <a:pPr lvl="1">
              <a:defRPr/>
            </a:pPr>
            <a:r>
              <a:rPr lang="en-US" dirty="0" smtClean="0"/>
              <a:t>Staples Mill Station Only (A-Line)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3B8C424-FD9A-4661-AF48-D5E619F0810C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0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176B84F-703F-427D-B675-66574D464757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1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Flexible &amp; dynamic for land suitability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Fundamental MCDM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5280-34EA-462A-AE1D-3FBB45448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7B1BBD-B375-4BD4-B183-D3D498FE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0D0FE7-381B-44DA-9A13-5765ABCB47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klabs.org/terrset/idrisi-gis/" TargetMode="External"/><Relationship Id="rId2" Type="http://schemas.openxmlformats.org/officeDocument/2006/relationships/hyperlink" Target="http://dc2rvarail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c2rvarail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7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688" y="5826724"/>
            <a:ext cx="8315325" cy="8382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Bridget Ward</a:t>
            </a:r>
            <a:br>
              <a:rPr lang="en-US" sz="12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Advised by  Dr. Guangqing Chi , Pennsylvania State University World Campus MGIS Program</a:t>
            </a:r>
            <a:endParaRPr lang="en-US" sz="12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31813" y="3124200"/>
            <a:ext cx="8077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Evaluation of 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Multiple-Criteria Decision Making </a:t>
            </a:r>
            <a:endParaRPr lang="en-US" altLang="en-US" sz="4400" b="1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en-US" altLang="en-US" sz="4400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GIS:</a:t>
            </a:r>
          </a:p>
          <a:p>
            <a:pPr algn="ctr" eaLnBrk="1" hangingPunct="1"/>
            <a:r>
              <a:rPr lang="en-US" altLang="en-US" sz="4400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altLang="en-US" sz="4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"DC2RVA" Case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594" y="2524423"/>
            <a:ext cx="3052439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Image Source: Creative Commons; Creative </a:t>
            </a:r>
            <a:r>
              <a:rPr lang="en-US" sz="6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Commons</a:t>
            </a:r>
            <a:r>
              <a:rPr lang="en-US" sz="7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Attribution-Share Alike 3.0  </a:t>
            </a:r>
          </a:p>
        </p:txBody>
      </p:sp>
    </p:spTree>
    <p:extLst>
      <p:ext uri="{BB962C8B-B14F-4D97-AF65-F5344CB8AC3E}">
        <p14:creationId xmlns:p14="http://schemas.microsoft.com/office/powerpoint/2010/main" val="3003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4294967295"/>
          </p:nvPr>
        </p:nvSpPr>
        <p:spPr>
          <a:xfrm>
            <a:off x="4419600" y="1066800"/>
            <a:ext cx="4419600" cy="5410200"/>
          </a:xfr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(3) Possible Bypass Options In Screening  Simulation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 11-mile Linear Corridor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Existing Line Included For Base Comparison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Parallel Rail Alignment Options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Combination Of Suburban, Urban, Rural/Agricultural Land Uses (Developed And Greenfield Areas)</a:t>
            </a:r>
            <a:b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Screening For Community, Environmental And Resource Impacts Against Approximate Alternative Impact Area (Average  Rail ROW)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" y="806733"/>
            <a:ext cx="4235952" cy="593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0"/>
            <a:ext cx="68961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Methodology: Base Data</a:t>
            </a: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412163" y="6400800"/>
            <a:ext cx="582612" cy="274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8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76200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Methodology: Screening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99762"/>
            <a:ext cx="5638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Cultural</a:t>
            </a: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Hanover County GIS Data – Historic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Sites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Schools</a:t>
            </a:r>
            <a:endParaRPr lang="en-US" sz="2400" b="1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Municipality,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ESRI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Parks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Virginia Department of Conservation &amp; Recreation (VDCR),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ESRI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Agricultural &amp; </a:t>
            </a: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Forestal </a:t>
            </a: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Districts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Virginia Department of Forestry (VDOF)</a:t>
            </a: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Wetlands</a:t>
            </a: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National Wetlands Inventory (NWI)</a:t>
            </a: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Wildlife Corridors</a:t>
            </a: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VDCR – Natural Landscape Assessment (NLA)</a:t>
            </a: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Land Use </a:t>
            </a:r>
          </a:p>
          <a:p>
            <a:pPr marL="84582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National Land Cover Database (NLCD)</a:t>
            </a:r>
          </a:p>
          <a:p>
            <a:pPr marL="45720">
              <a:buClr>
                <a:schemeClr val="accent6"/>
              </a:buClr>
              <a:defRPr/>
            </a:pPr>
            <a:endParaRPr lang="en-US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314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72754"/>
            <a:ext cx="3024669" cy="525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4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54934" y="0"/>
            <a:ext cx="7391400" cy="62649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Screening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34" y="1524390"/>
            <a:ext cx="3375266" cy="508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6" y="1447800"/>
            <a:ext cx="2603946" cy="51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779285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-763322" y="787497"/>
            <a:ext cx="4769734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023774" y="779285"/>
            <a:ext cx="4769734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Revised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76200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Methodology: Conversion, Standardization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5" y="1973845"/>
            <a:ext cx="48219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845" y="5860045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Wegmann (Own work) [CC BY-SA 3.0 (http://creativecommons.org/licenses/by-sa/3.0) or GFDL (http://www.gnu.org/copyleft/fdl.html)], via Wikimedia Commons</a:t>
            </a:r>
            <a:endParaRPr lang="en-US" sz="7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1954795"/>
            <a:ext cx="35909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11077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Analysis &amp; Results #1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ArcGIS: Weighted Sum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525"/>
            <a:ext cx="3505200" cy="52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5"/>
          <a:stretch/>
        </p:blipFill>
        <p:spPr bwMode="auto">
          <a:xfrm>
            <a:off x="3352800" y="3429000"/>
            <a:ext cx="5562600" cy="16002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59680"/>
            <a:ext cx="253365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7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3135136"/>
            <a:ext cx="5029200" cy="3353797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699304" y="117676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Analysis &amp; Results #2: TerrSet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0668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Decision Support Tools Developed by Clark Labs 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 –Criteria Evaluation (MCE)</a:t>
            </a:r>
          </a:p>
          <a:p>
            <a:pPr lvl="4">
              <a:lnSpc>
                <a:spcPct val="150000"/>
              </a:lnSpc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Ordered Weighted Average (OWA)</a:t>
            </a:r>
          </a:p>
          <a:p>
            <a:pPr lvl="5">
              <a:lnSpc>
                <a:spcPct val="150000"/>
              </a:lnSpc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Weighted Linear Combination (WLC)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533400" y="1604800"/>
            <a:ext cx="609600" cy="30992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295400" y="2082462"/>
            <a:ext cx="609600" cy="30992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905000" y="2570864"/>
            <a:ext cx="609600" cy="30992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6486756"/>
            <a:ext cx="426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J. Ronal Eastman, TerrSet Manual. Clark University 2017.</a:t>
            </a:r>
            <a:endParaRPr lang="en-US" sz="7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99304" y="25078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Analysis &amp; Results #2: TerrSet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5722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MCE </a:t>
            </a:r>
            <a:b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Spatial</a:t>
            </a:r>
            <a:b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Decision </a:t>
            </a:r>
            <a:b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Modeler (SDM)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770183"/>
            <a:ext cx="4952999" cy="214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585" y="2767717"/>
            <a:ext cx="572217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WEIGHT Module </a:t>
            </a:r>
            <a:r>
              <a:rPr lang="en-US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(Saaty, 1977)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538" y="3356789"/>
            <a:ext cx="8306585" cy="3084513"/>
            <a:chOff x="254802" y="3284456"/>
            <a:chExt cx="8306585" cy="3084513"/>
          </a:xfrm>
        </p:grpSpPr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4802" y="3431773"/>
              <a:ext cx="4953000" cy="2937196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284456"/>
              <a:ext cx="3151187" cy="308451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4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99304" y="45832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Analysis &amp; Results #2: TerrSet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281" y="5181601"/>
            <a:ext cx="572217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Base Weight Property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104" y="914400"/>
            <a:ext cx="572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Criteria Weighting Results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0731"/>
            <a:ext cx="4805424" cy="304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" y="4719728"/>
            <a:ext cx="5193598" cy="3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79" y="1704470"/>
            <a:ext cx="19526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589413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</a:rPr>
              <a:t>0  </a:t>
            </a:r>
            <a:r>
              <a:rPr lang="en-US" sz="2400" b="1" u="sng" dirty="0" smtClean="0">
                <a:latin typeface="Calibri Light" panose="020F0302020204030204" pitchFamily="34" charset="0"/>
              </a:rPr>
              <a:t>&lt;</a:t>
            </a:r>
            <a:r>
              <a:rPr lang="en-US" sz="2400" b="1" dirty="0" smtClean="0">
                <a:latin typeface="Calibri Light" panose="020F0302020204030204" pitchFamily="34" charset="0"/>
              </a:rPr>
              <a:t> w</a:t>
            </a:r>
            <a:r>
              <a:rPr lang="en-US" sz="2400" b="1" baseline="-25000" dirty="0" smtClean="0">
                <a:latin typeface="Calibri Light" panose="020F0302020204030204" pitchFamily="34" charset="0"/>
              </a:rPr>
              <a:t>k</a:t>
            </a:r>
            <a:r>
              <a:rPr lang="en-US" sz="2400" b="1" dirty="0" smtClean="0">
                <a:latin typeface="Calibri Light" panose="020F0302020204030204" pitchFamily="34" charset="0"/>
              </a:rPr>
              <a:t>  </a:t>
            </a:r>
            <a:r>
              <a:rPr lang="en-US" sz="2400" b="1" u="sng" dirty="0" smtClean="0">
                <a:latin typeface="Calibri Light" panose="020F0302020204030204" pitchFamily="34" charset="0"/>
              </a:rPr>
              <a:t>&lt; </a:t>
            </a:r>
            <a:r>
              <a:rPr lang="en-US" sz="2400" b="1" dirty="0" smtClean="0">
                <a:latin typeface="Calibri Light" panose="020F0302020204030204" pitchFamily="34" charset="0"/>
              </a:rPr>
              <a:t> 1</a:t>
            </a:r>
            <a:endParaRPr lang="en-US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99304" y="76200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Analysis &amp; Results #2: TerrSet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559029"/>
            <a:ext cx="4737904" cy="21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0" y="850187"/>
            <a:ext cx="5486400" cy="3674495"/>
            <a:chOff x="76200" y="821305"/>
            <a:chExt cx="7147164" cy="51292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6" r="24677" b="1666"/>
            <a:stretch/>
          </p:blipFill>
          <p:spPr>
            <a:xfrm>
              <a:off x="76200" y="821305"/>
              <a:ext cx="1780669" cy="51292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" r="22798"/>
            <a:stretch/>
          </p:blipFill>
          <p:spPr>
            <a:xfrm>
              <a:off x="1847345" y="821305"/>
              <a:ext cx="1785490" cy="51292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9" r="21732"/>
            <a:stretch/>
          </p:blipFill>
          <p:spPr>
            <a:xfrm>
              <a:off x="3632836" y="821305"/>
              <a:ext cx="1805988" cy="51292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3" r="23385"/>
            <a:stretch/>
          </p:blipFill>
          <p:spPr>
            <a:xfrm>
              <a:off x="5438824" y="821305"/>
              <a:ext cx="1784540" cy="51292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5" t="3333" b="64722"/>
          <a:stretch/>
        </p:blipFill>
        <p:spPr>
          <a:xfrm>
            <a:off x="5867400" y="1295400"/>
            <a:ext cx="655824" cy="2190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726" y="8501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Alt.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8690" y="8501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Alt.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9845" y="8501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Alt.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7528" y="8501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Alt. 4</a:t>
            </a:r>
          </a:p>
        </p:txBody>
      </p:sp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5" y="5440794"/>
            <a:ext cx="253365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1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705091" y="152400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Conclusions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082" y="854180"/>
            <a:ext cx="834341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Alternative 4 identified as most feasible option in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both ArcGIS and TerrSet simulation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Limited data availability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Abbreviated study area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“Snapshot” analysis overview of impacts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GIS + MCDM/A is an effective approach for Rail Alignment Suitability Analysis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Complimentary processes in spatial and statistical modeling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Decision maker/stakeholders need to be engaged in the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Facilitates hierarchal structure; identification of priorities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Collaborative method– bigger picture to finer detail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504" y="-76200"/>
            <a:ext cx="5791200" cy="11426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 of Contents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7630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Background</a:t>
            </a:r>
          </a:p>
          <a:p>
            <a:pPr marL="708660"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 And Multiple Criteria Decision Making/Analysis (MCDM/A) As Decision Support Tools</a:t>
            </a:r>
          </a:p>
          <a:p>
            <a:pPr marL="708660"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“DC2RVA” High Speed Rail Case Study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Objective</a:t>
            </a:r>
          </a:p>
          <a:p>
            <a:pPr marL="708660"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Exemplify Synergy Of GIS And MCDM/A</a:t>
            </a:r>
          </a:p>
          <a:p>
            <a:pPr marL="708660"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Awareness And Facilitate Use Of GIS And MCDM/A</a:t>
            </a:r>
            <a:b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Methodology/ Analysis/ Results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Criteria Sum And Weighting: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ArcGIS, TerrSet</a:t>
            </a:r>
            <a:r>
              <a:rPr lang="en-US" sz="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Least Impact Alternative</a:t>
            </a:r>
            <a:b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70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9182" y="152400"/>
            <a:ext cx="59283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Future 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Incorporate More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Variables – Quantitative &amp; Qualitative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Demographics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Property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Vetted Historical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Train: Speed, Curve, Slope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Simulate Additional Corridor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Areas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110 Miles Remain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Potentially More Bypass Options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757177" y="297083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b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52149"/>
            <a:ext cx="2343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2175" y="5928649"/>
            <a:ext cx="4876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 smtClean="0">
                <a:solidFill>
                  <a:schemeClr val="bg1">
                    <a:lumMod val="75000"/>
                  </a:schemeClr>
                </a:solidFill>
              </a:rPr>
              <a:t>By Notas de prensa (Notas de prensa) [CC BY-SA 2.5 (http://creativecommons.org/licenses/by-sa/2.5)], via Wikimedia Commons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99304" y="76200"/>
            <a:ext cx="7391400" cy="74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Bouyssou, D. Evaluation and Decision Models with Multiple Criteria: Stepping Stones for the Analyst. New York: Springer Science Business Media, 2006.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"D.C. to Richmond Southeast High Speed Rail :: Home." D.C. to Richmond Southeast High Speed Rail ::Home. Accessed November 27, 2016.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http://dc2rvarail.com/.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"IDRISI GIS Analysis | Clark Labs." Clark Labs. Accessed December 02, 2016.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https://clarklabs.org/terrset/idrisi-gis/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Jankowski, Piotr. "Integrating Geographical Information Systems and Multiple Criteria Decision-making Methods." International Journal of Geographical Information Systems 9, no. 3 (1995): 251-73. Accessed October 13, 2016. doi:10.1080/02693799508902036.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Keeney, Ralph L. "On the Foundations of Prescriptive Decision Analysis." Utility Theories: Measurements and Applications Studies in Risk and Uncertainty, 1992, 57-72. Accessed October 10, 2016. doi:10.1007/978-94-011-2952-7_3.15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Luca, Mario De,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Gianluca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Dell’Acqua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Renato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Lamberti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"High-Speed Rail Track Design Using GIS And Multi-Criteria Analysis." Procedia - Social and Behavioral Sciences 54 (2012): 608-17. Accessed October 11, 2016. doi:10.1016/j.sbspro.2012.09.778.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Malczewski, Jacek, and Claus Rinner. "Multicriteria Decision Analysis in Geographic Information Science." Advances in Geographic Information Science, 2015.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doi:10.1007/978-3-540-74757-4.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Saaty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T.L. (1977). A scaling method for priorities in a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hierarchical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structure.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Journal of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Mathematical Psychology, 15, 234–281.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Stich, B., and J. H. Holland. "Using a Multiple Criteria Decision-Making Model to Streamline and Enhance NEPA and Public Participation Processes." Public Works Management &amp; Policy 16, no. 1 (2011): 59-89. Accessed October 13, 2016. doi:10.1177/1087724x10390227.</a:t>
            </a:r>
          </a:p>
          <a:p>
            <a:pPr marL="56007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Zak, Jacek. "The Methodology of Multiple Criteria Decision Making/aiding in Public Transportation." Journal of Advanced Transportation 45, no. 1 (2010): 1-20. 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Accessed October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11, 2016. doi:10.1002/atr.108.</a:t>
            </a:r>
          </a:p>
        </p:txBody>
      </p:sp>
    </p:spTree>
    <p:extLst>
      <p:ext uri="{BB962C8B-B14F-4D97-AF65-F5344CB8AC3E}">
        <p14:creationId xmlns:p14="http://schemas.microsoft.com/office/powerpoint/2010/main" val="27256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23900"/>
            <a:ext cx="8686800" cy="876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GIS: Spatial Decision Support System(SDSS)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25600"/>
            <a:ext cx="5029200" cy="4927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Emerged In The 1960s</a:t>
            </a:r>
          </a:p>
          <a:p>
            <a:pPr marL="822960" lvl="1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Ian Mcharg, Originator Of The Overlay Technique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 For Decision Analysis Modeling</a:t>
            </a:r>
          </a:p>
          <a:p>
            <a:pPr marL="548640" lvl="1" indent="-1828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Methodological Approach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(Jankowski 1995)</a:t>
            </a:r>
          </a:p>
          <a:p>
            <a:pPr marL="822960" lvl="2" indent="-182880" fontAlgn="auto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 In The “Rational Model Framework”</a:t>
            </a:r>
          </a:p>
          <a:p>
            <a:pPr marL="1097280" lvl="3" indent="-182880" fontAlgn="auto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Problem Definition</a:t>
            </a:r>
          </a:p>
          <a:p>
            <a:pPr marL="1097280" lvl="3" indent="-182880" fontAlgn="auto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Search For Alternatives And Selection Criteria</a:t>
            </a:r>
          </a:p>
          <a:p>
            <a:pPr marL="1097280" lvl="3" indent="-182880" fontAlgn="auto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Evaluation Of Alternatives</a:t>
            </a:r>
          </a:p>
          <a:p>
            <a:pPr marL="1097280" lvl="3" indent="-182880" fontAlgn="auto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Selection Of Alternatives</a:t>
            </a:r>
          </a:p>
        </p:txBody>
      </p:sp>
      <p:pic>
        <p:nvPicPr>
          <p:cNvPr id="2050" name="Picture 2" descr="http://1.bp.blogspot.com/-fdw8stmFdYg/VPCn5r_LnMI/AAAAAAAAAvE/0ODXYe12IT8/s1600/2March2015_gisdata_gis-consultant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360" y="1730375"/>
            <a:ext cx="3429000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8998" y="5943600"/>
            <a:ext cx="21605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 Source: http://www.gis-consultants.com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629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decision ma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70248"/>
            <a:ext cx="31242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563" y="882852"/>
            <a:ext cx="8827625" cy="733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Multiple Criteria Decision Making/Analysis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6" name="Picture 4" descr="Image result for multiple criteria decision ma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3095032"/>
            <a:ext cx="4675187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156" y="6203950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 Source: http://img.socialbeta.com/wp/2014/03/Decision-Making-Strategies-590x400-560x379.jpg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6954" y="6265779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 Source: http://www.pixabay.com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118886" y="1596342"/>
            <a:ext cx="7010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“MCDM/A is primarily  concerned with how to combine the information from several criteria</a:t>
            </a:r>
          </a:p>
          <a:p>
            <a:pPr algn="ctr" eaLnBrk="1" hangingPunct="1"/>
            <a:r>
              <a:rPr lang="en-US" alt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 form a single index of evaluation.” </a:t>
            </a:r>
          </a:p>
          <a:p>
            <a:pPr algn="ctr" eaLnBrk="1" hangingPunct="1"/>
            <a:r>
              <a:rPr lang="en-US" alt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(Chen, Yu, Khan 2010)</a:t>
            </a:r>
          </a:p>
        </p:txBody>
      </p:sp>
    </p:spTree>
    <p:extLst>
      <p:ext uri="{BB962C8B-B14F-4D97-AF65-F5344CB8AC3E}">
        <p14:creationId xmlns:p14="http://schemas.microsoft.com/office/powerpoint/2010/main" val="30534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497" y="3048000"/>
            <a:ext cx="3343275" cy="3230563"/>
          </a:xfrm>
        </p:spPr>
        <p:txBody>
          <a:bodyPr>
            <a:normAutofit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MCDM/A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Methodology/ Framework For “Argumentation Maps”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Systematic And Defensible Approach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 &amp; MCDM/A Integration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600450" y="3737658"/>
            <a:ext cx="1752600" cy="6858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990600" y="1524000"/>
            <a:ext cx="73229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“…GIS-MCDM/A can be thought of as a collection of methods and tools for transforming and combining geographic data and preferences (value judgments) to obtain information for decision making.” </a:t>
            </a:r>
          </a:p>
          <a:p>
            <a:pPr algn="ctr" eaLnBrk="1" hangingPunct="1"/>
            <a:r>
              <a:rPr lang="en-US" altLang="en-US" sz="1200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(Malczewski, Rinner 2015)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515099" y="3124200"/>
            <a:ext cx="3343275" cy="32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/>
              </a:buClr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</a:t>
            </a:r>
          </a:p>
          <a:p>
            <a:pPr marL="274320"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“Unique Capabilities For Storing, Managing, Analyzing, And Visualizing Geospatial Data For Decision Making.” </a:t>
            </a:r>
            <a:r>
              <a:rPr lang="en-US" sz="11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100" i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Maclzewski</a:t>
            </a:r>
            <a:r>
              <a:rPr lang="en-US" sz="11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Rinner 2015)</a:t>
            </a:r>
          </a:p>
          <a:p>
            <a:pPr marL="274320">
              <a:buClr>
                <a:schemeClr val="accent6"/>
              </a:buClr>
              <a:defRPr/>
            </a:pPr>
            <a:endParaRPr lang="en-US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60363"/>
            <a:ext cx="4811713" cy="614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456981"/>
            <a:ext cx="4273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Image 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Source: Property of HDR, Inc. 2016.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48250" y="461963"/>
            <a:ext cx="4248150" cy="6124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Case Study</a:t>
            </a:r>
            <a:r>
              <a:rPr lang="en-US" sz="2800" b="1" dirty="0" smtClean="0">
                <a:solidFill>
                  <a:schemeClr val="accent2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</a:br>
            <a:endParaRPr lang="en-US" sz="2800" b="1" dirty="0" smtClean="0">
              <a:solidFill>
                <a:schemeClr val="accent2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Washington, D.C. </a:t>
            </a:r>
            <a:b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o Richmond </a:t>
            </a:r>
            <a:b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Southeast High Speed Rail</a:t>
            </a:r>
            <a:b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</a:br>
            <a:endParaRPr lang="en-US" sz="2400" b="1" dirty="0" smtClean="0">
              <a:solidFill>
                <a:schemeClr val="tx1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DC2RVA”</a:t>
            </a:r>
          </a:p>
          <a:p>
            <a:pPr marL="365760" lvl="1" indent="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Tier II Environmental Impact Statement</a:t>
            </a:r>
            <a:b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</a:br>
            <a:endParaRPr lang="en-US" sz="2400" b="1" dirty="0" smtClean="0">
              <a:solidFill>
                <a:schemeClr val="tx1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  <a:hlinkClick r:id="rId4"/>
              </a:rPr>
              <a:t>http://www.dc2rvarail.com</a:t>
            </a: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</a:p>
          <a:p>
            <a:pPr lvl="1" algn="ctr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8818BCC-1618-4E4C-8134-71B3CD27B459}" type="slidenum">
              <a:rPr lang="en-US" altLang="en-US">
                <a:solidFill>
                  <a:schemeClr val="tx2"/>
                </a:solidFill>
                <a:cs typeface="Arial" charset="0"/>
              </a:rPr>
              <a:pPr/>
              <a:t>7</a:t>
            </a:fld>
            <a:endParaRPr lang="en-US" alt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127500" y="561975"/>
            <a:ext cx="4572000" cy="5711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4572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Corridor Overview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sz="800" u="sng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123-mile corridor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Follows CSX’s rail line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Shared freight rail and passenger rail corridor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Amtrak provides intercity passenger rail service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Virginia Railway Express provides commuter rail service </a:t>
            </a:r>
          </a:p>
          <a:p>
            <a:pPr marL="274320" algn="ctr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sz="1400" u="sng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algn="ctr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sz="800" u="sng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488"/>
            <a:ext cx="30273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92088" y="1066800"/>
            <a:ext cx="5056187" cy="444341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800" dirty="0" smtClean="0"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600871"/>
            <a:ext cx="4273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Image 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Source: Property of HDR, Inc. 2016.</a:t>
            </a:r>
          </a:p>
        </p:txBody>
      </p:sp>
    </p:spTree>
    <p:extLst>
      <p:ext uri="{BB962C8B-B14F-4D97-AF65-F5344CB8AC3E}">
        <p14:creationId xmlns:p14="http://schemas.microsoft.com/office/powerpoint/2010/main" val="2268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3403922"/>
            <a:ext cx="3200400" cy="16229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Focus: </a:t>
            </a:r>
            <a:b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Hanover County, </a:t>
            </a:r>
            <a:b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Town of Ashland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412163" y="6400800"/>
            <a:ext cx="582612" cy="274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Arial" charset="0"/>
              </a:rPr>
              <a:t>10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434"/>
            <a:ext cx="4287938" cy="64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6092142" y="609600"/>
            <a:ext cx="2819400" cy="281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 of Alternatives Carried Forward</a:t>
            </a:r>
            <a:endParaRPr lang="en-US" sz="36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6520013"/>
            <a:ext cx="4273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Image 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Source: Property of HDR, Inc. 2016.</a:t>
            </a:r>
          </a:p>
        </p:txBody>
      </p:sp>
    </p:spTree>
    <p:extLst>
      <p:ext uri="{BB962C8B-B14F-4D97-AF65-F5344CB8AC3E}">
        <p14:creationId xmlns:p14="http://schemas.microsoft.com/office/powerpoint/2010/main" val="24351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GIS-MCDM/A As An Effective Technique For Land Suitability Analysis For Rail Transportation</a:t>
            </a:r>
          </a:p>
          <a:p>
            <a:pPr marL="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GIS-MCDM/A Provides Increased Access And Decision Support For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Non-Specialists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endParaRPr lang="en-US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 Utilization = High-level Decision Making And Detailed Criteria Evaluation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/>
            </a:pPr>
            <a:endParaRPr lang="en-US" sz="2400" u="sng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</a:t>
            </a:r>
          </a:p>
          <a:p>
            <a:pPr marL="27432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Identify And Evaluate The Synergistic Relationship Of GIS And MCDM/A Through The Analysis Of A Specific Alternatives Portion Of The “DC2RVA” Project.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Research: Proposal &amp; Objective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1282</Words>
  <Application>Microsoft Office PowerPoint</Application>
  <PresentationFormat>On-screen Show (4:3)</PresentationFormat>
  <Paragraphs>191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Courier New</vt:lpstr>
      <vt:lpstr>Palatino Linotype</vt:lpstr>
      <vt:lpstr>Executive</vt:lpstr>
      <vt:lpstr>Bridget Ward Advised by  Dr. Guangqing Chi , Pennsylvania State University World Campus MGIS Program</vt:lpstr>
      <vt:lpstr>Table of Contents</vt:lpstr>
      <vt:lpstr>GIS: Spatial Decision Support System(SDSS)</vt:lpstr>
      <vt:lpstr>Multiple Criteria Decision Making/Analysis</vt:lpstr>
      <vt:lpstr>GIS &amp; MCDM/A Integration</vt:lpstr>
      <vt:lpstr>PowerPoint Presentation</vt:lpstr>
      <vt:lpstr>PowerPoint Presentation</vt:lpstr>
      <vt:lpstr> Focus:  Hanover County,  Town of Ashland</vt:lpstr>
      <vt:lpstr>Research: Proposal &amp;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Bridget Ward</dc:title>
  <dc:creator>BMW</dc:creator>
  <cp:lastModifiedBy>Ward, Bridget</cp:lastModifiedBy>
  <cp:revision>68</cp:revision>
  <dcterms:created xsi:type="dcterms:W3CDTF">2017-03-26T20:54:20Z</dcterms:created>
  <dcterms:modified xsi:type="dcterms:W3CDTF">2017-03-29T02:16:50Z</dcterms:modified>
</cp:coreProperties>
</file>