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gif" ContentType="image/gif"/>
  <Default Extension="xlsx" ContentType="application/vnd.openxmlformats-officedocument.spreadsheetml.sheet"/>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1.xml" ContentType="application/vnd.openxmlformats-officedocument.drawingml.chart+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2"/>
  </p:sldMasterIdLst>
  <p:notesMasterIdLst>
    <p:notesMasterId r:id="rId29"/>
  </p:notesMasterIdLst>
  <p:handoutMasterIdLst>
    <p:handoutMasterId r:id="rId30"/>
  </p:handoutMasterIdLst>
  <p:sldIdLst>
    <p:sldId id="256" r:id="rId3"/>
    <p:sldId id="283" r:id="rId4"/>
    <p:sldId id="258" r:id="rId5"/>
    <p:sldId id="260" r:id="rId6"/>
    <p:sldId id="261" r:id="rId7"/>
    <p:sldId id="262" r:id="rId8"/>
    <p:sldId id="263" r:id="rId9"/>
    <p:sldId id="276" r:id="rId10"/>
    <p:sldId id="268" r:id="rId11"/>
    <p:sldId id="269" r:id="rId12"/>
    <p:sldId id="270" r:id="rId13"/>
    <p:sldId id="284" r:id="rId14"/>
    <p:sldId id="285" r:id="rId15"/>
    <p:sldId id="286" r:id="rId16"/>
    <p:sldId id="287" r:id="rId17"/>
    <p:sldId id="289" r:id="rId18"/>
    <p:sldId id="278" r:id="rId19"/>
    <p:sldId id="279" r:id="rId20"/>
    <p:sldId id="282" r:id="rId21"/>
    <p:sldId id="290" r:id="rId22"/>
    <p:sldId id="280" r:id="rId23"/>
    <p:sldId id="281" r:id="rId24"/>
    <p:sldId id="264" r:id="rId25"/>
    <p:sldId id="272" r:id="rId26"/>
    <p:sldId id="273" r:id="rId27"/>
    <p:sldId id="267" r:id="rId28"/>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7F7F7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D03447BB-5D67-496B-8E87-E561075AD55C}" styleName="Dark Style 1 - Accent 3">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3"/>
          </a:solidFill>
        </a:fill>
      </a:tcStyle>
    </a:wholeTbl>
    <a:band1H>
      <a:tcStyle>
        <a:tcBdr/>
        <a:fill>
          <a:solidFill>
            <a:schemeClr val="accent3">
              <a:shade val="60000"/>
            </a:schemeClr>
          </a:solidFill>
        </a:fill>
      </a:tcStyle>
    </a:band1H>
    <a:band1V>
      <a:tcStyle>
        <a:tcBdr/>
        <a:fill>
          <a:solidFill>
            <a:schemeClr val="accent3">
              <a:shade val="60000"/>
            </a:schemeClr>
          </a:solidFill>
        </a:fill>
      </a:tcStyle>
    </a:band1V>
    <a:lastCol>
      <a:tcTxStyle b="on"/>
      <a:tcStyle>
        <a:tcBdr>
          <a:left>
            <a:ln w="25400" cmpd="sng">
              <a:solidFill>
                <a:schemeClr val="lt1"/>
              </a:solidFill>
            </a:ln>
          </a:left>
        </a:tcBdr>
        <a:fill>
          <a:solidFill>
            <a:schemeClr val="accent3">
              <a:shade val="60000"/>
            </a:schemeClr>
          </a:solidFill>
        </a:fill>
      </a:tcStyle>
    </a:lastCol>
    <a:firstCol>
      <a:tcTxStyle b="on"/>
      <a:tcStyle>
        <a:tcBdr>
          <a:right>
            <a:ln w="25400" cmpd="sng">
              <a:solidFill>
                <a:schemeClr val="lt1"/>
              </a:solidFill>
            </a:ln>
          </a:right>
        </a:tcBdr>
        <a:fill>
          <a:solidFill>
            <a:schemeClr val="accent3">
              <a:shade val="60000"/>
            </a:schemeClr>
          </a:solidFill>
        </a:fill>
      </a:tcStyle>
    </a:firstCol>
    <a:lastRow>
      <a:tcTxStyle b="on"/>
      <a:tcStyle>
        <a:tcBdr>
          <a:top>
            <a:ln w="25400" cmpd="sng">
              <a:solidFill>
                <a:schemeClr val="lt1"/>
              </a:solidFill>
            </a:ln>
          </a:top>
        </a:tcBdr>
        <a:fill>
          <a:solidFill>
            <a:schemeClr val="accent3">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D7AC3CCA-C797-4891-BE02-D94E43425B78}" styleName="Medium Style 4">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w="12700" cmpd="sng">
              <a:solidFill>
                <a:schemeClr val="dk1"/>
              </a:solid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25400" cmpd="sng">
              <a:solidFill>
                <a:schemeClr val="dk1"/>
              </a:solidFill>
            </a:ln>
          </a:top>
        </a:tcBdr>
        <a:fill>
          <a:solidFill>
            <a:schemeClr val="dk1">
              <a:tint val="20000"/>
            </a:schemeClr>
          </a:solidFill>
        </a:fill>
      </a:tcStyle>
    </a:lastRow>
    <a:firstRow>
      <a:tcTxStyle b="on"/>
      <a:tcStyle>
        <a:tcBdr/>
        <a:fill>
          <a:solidFill>
            <a:schemeClr val="dk1">
              <a:tint val="20000"/>
            </a:schemeClr>
          </a:solidFill>
        </a:fill>
      </a:tcStyle>
    </a:firstRow>
  </a:tblStyle>
  <a:tblStyle styleId="{16D9F66E-5EB9-4882-86FB-DCBF35E3C3E4}" styleName="Medium Style 4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5DA37D80-6434-44D0-A028-1B22A696006F}" styleName="Light Style 3 - Accent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46F890A9-2807-4EBB-B81D-B2AA78EC7F39}" styleName="Dark Style 2 - Accent 5/Accent 6">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5">
              <a:tint val="20000"/>
            </a:schemeClr>
          </a:solidFill>
        </a:fill>
      </a:tcStyle>
    </a:lastRow>
    <a:firstRow>
      <a:tcTxStyle b="on">
        <a:fontRef idx="minor">
          <a:scrgbClr r="0" g="0" b="0"/>
        </a:fontRef>
        <a:schemeClr val="lt1"/>
      </a:tcTxStyle>
      <a:tcStyle>
        <a:tcBdr/>
        <a:fill>
          <a:solidFill>
            <a:schemeClr val="accent6"/>
          </a:solidFill>
        </a:fill>
      </a:tcStyle>
    </a:firstRow>
  </a:tblStyle>
  <a:tblStyle styleId="{91EBBBCC-DAD2-459C-BE2E-F6DE35CF9A28}" styleName="Dark Style 2 - Accent 3/Accent 4">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3">
              <a:tint val="20000"/>
            </a:schemeClr>
          </a:solidFill>
        </a:fill>
      </a:tcStyle>
    </a:lastRow>
    <a:firstRow>
      <a:tcTxStyle b="on">
        <a:fontRef idx="minor">
          <a:scrgbClr r="0" g="0" b="0"/>
        </a:fontRef>
        <a:schemeClr val="lt1"/>
      </a:tcTxStyle>
      <a:tcStyle>
        <a:tcBdr/>
        <a:fill>
          <a:solidFill>
            <a:schemeClr val="accent4"/>
          </a:solidFill>
        </a:fill>
      </a:tcStyle>
    </a:firstRow>
  </a:tblStyle>
  <a:tblStyle styleId="{0660B408-B3CF-4A94-85FC-2B1E0A45F4A2}" styleName="Dark Style 2 - Accent 1/Accent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1">
              <a:tint val="20000"/>
            </a:schemeClr>
          </a:solidFill>
        </a:fill>
      </a:tcStyle>
    </a:lastRow>
    <a:firstRow>
      <a:tcTxStyle b="on">
        <a:fontRef idx="minor">
          <a:scrgbClr r="0" g="0" b="0"/>
        </a:fontRef>
        <a:schemeClr val="lt1"/>
      </a:tcTxStyle>
      <a:tcStyle>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03" autoAdjust="0"/>
    <p:restoredTop sz="81993" autoAdjust="0"/>
  </p:normalViewPr>
  <p:slideViewPr>
    <p:cSldViewPr>
      <p:cViewPr varScale="1">
        <p:scale>
          <a:sx n="64" d="100"/>
          <a:sy n="64" d="100"/>
        </p:scale>
        <p:origin x="-1566" y="-108"/>
      </p:cViewPr>
      <p:guideLst>
        <p:guide orient="horz" pos="2400"/>
        <p:guide pos="240"/>
      </p:guideLst>
    </p:cSldViewPr>
  </p:slideViewPr>
  <p:outlineViewPr>
    <p:cViewPr>
      <p:scale>
        <a:sx n="33" d="100"/>
        <a:sy n="33" d="100"/>
      </p:scale>
      <p:origin x="0" y="648"/>
    </p:cViewPr>
  </p:outlineViewPr>
  <p:notesTextViewPr>
    <p:cViewPr>
      <p:scale>
        <a:sx n="100" d="100"/>
        <a:sy n="100" d="100"/>
      </p:scale>
      <p:origin x="0" y="0"/>
    </p:cViewPr>
  </p:notesTextViewPr>
  <p:sorterViewPr>
    <p:cViewPr>
      <p:scale>
        <a:sx n="66" d="100"/>
        <a:sy n="66" d="100"/>
      </p:scale>
      <p:origin x="0" y="0"/>
    </p:cViewPr>
  </p:sorterViewPr>
  <p:notesViewPr>
    <p:cSldViewPr>
      <p:cViewPr varScale="1">
        <p:scale>
          <a:sx n="80" d="100"/>
          <a:sy n="80" d="100"/>
        </p:scale>
        <p:origin x="-1974" y="-78"/>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tableStyles" Target="tableStyle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theme" Target="theme/theme1.xml"/><Relationship Id="rId2" Type="http://schemas.openxmlformats.org/officeDocument/2006/relationships/slideMaster" Target="slideMasters/slideMaster1.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handoutMaster" Target="handoutMasters/handoutMaster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34"/>
    </mc:Choice>
    <mc:Fallback>
      <c:style val="34"/>
    </mc:Fallback>
  </mc:AlternateContent>
  <c:chart>
    <c:autoTitleDeleted val="0"/>
    <c:view3D>
      <c:rotX val="15"/>
      <c:rotY val="20"/>
      <c:rAngAx val="1"/>
    </c:view3D>
    <c:floor>
      <c:thickness val="0"/>
    </c:floor>
    <c:sideWall>
      <c:thickness val="0"/>
    </c:sideWall>
    <c:backWall>
      <c:thickness val="0"/>
    </c:backWall>
    <c:plotArea>
      <c:layout>
        <c:manualLayout>
          <c:layoutTarget val="inner"/>
          <c:xMode val="edge"/>
          <c:yMode val="edge"/>
          <c:x val="0.11565045688733352"/>
          <c:y val="2.9665119985001875E-2"/>
          <c:w val="0.73561037583068056"/>
          <c:h val="0.65720566179227602"/>
        </c:manualLayout>
      </c:layout>
      <c:bar3DChart>
        <c:barDir val="col"/>
        <c:grouping val="percentStacked"/>
        <c:varyColors val="0"/>
        <c:ser>
          <c:idx val="0"/>
          <c:order val="0"/>
          <c:tx>
            <c:strRef>
              <c:f>Sheet1!$B$1</c:f>
              <c:strCache>
                <c:ptCount val="1"/>
                <c:pt idx="0">
                  <c:v>1990</c:v>
                </c:pt>
              </c:strCache>
            </c:strRef>
          </c:tx>
          <c:invertIfNegative val="0"/>
          <c:cat>
            <c:strRef>
              <c:f>Sheet1!$A$2</c:f>
              <c:strCache>
                <c:ptCount val="1"/>
                <c:pt idx="0">
                  <c:v>Houston</c:v>
                </c:pt>
              </c:strCache>
            </c:strRef>
          </c:cat>
          <c:val>
            <c:numRef>
              <c:f>Sheet1!$B$2</c:f>
              <c:numCache>
                <c:formatCode>General</c:formatCode>
                <c:ptCount val="1"/>
                <c:pt idx="0">
                  <c:v>1630553</c:v>
                </c:pt>
              </c:numCache>
            </c:numRef>
          </c:val>
        </c:ser>
        <c:ser>
          <c:idx val="1"/>
          <c:order val="1"/>
          <c:tx>
            <c:strRef>
              <c:f>Sheet1!$C$1</c:f>
              <c:strCache>
                <c:ptCount val="1"/>
                <c:pt idx="0">
                  <c:v>2000</c:v>
                </c:pt>
              </c:strCache>
            </c:strRef>
          </c:tx>
          <c:invertIfNegative val="0"/>
          <c:cat>
            <c:strRef>
              <c:f>Sheet1!$A$2</c:f>
              <c:strCache>
                <c:ptCount val="1"/>
                <c:pt idx="0">
                  <c:v>Houston</c:v>
                </c:pt>
              </c:strCache>
            </c:strRef>
          </c:cat>
          <c:val>
            <c:numRef>
              <c:f>Sheet1!$C$2</c:f>
              <c:numCache>
                <c:formatCode>General</c:formatCode>
                <c:ptCount val="1"/>
                <c:pt idx="0">
                  <c:v>1953631</c:v>
                </c:pt>
              </c:numCache>
            </c:numRef>
          </c:val>
        </c:ser>
        <c:dLbls>
          <c:showLegendKey val="0"/>
          <c:showVal val="0"/>
          <c:showCatName val="0"/>
          <c:showSerName val="0"/>
          <c:showPercent val="0"/>
          <c:showBubbleSize val="0"/>
        </c:dLbls>
        <c:gapWidth val="150"/>
        <c:shape val="cylinder"/>
        <c:axId val="168684160"/>
        <c:axId val="32100736"/>
        <c:axId val="0"/>
      </c:bar3DChart>
      <c:catAx>
        <c:axId val="168684160"/>
        <c:scaling>
          <c:orientation val="minMax"/>
        </c:scaling>
        <c:delete val="0"/>
        <c:axPos val="b"/>
        <c:majorTickMark val="out"/>
        <c:minorTickMark val="none"/>
        <c:tickLblPos val="nextTo"/>
        <c:crossAx val="32100736"/>
        <c:crosses val="autoZero"/>
        <c:auto val="1"/>
        <c:lblAlgn val="ctr"/>
        <c:lblOffset val="100"/>
        <c:noMultiLvlLbl val="0"/>
      </c:catAx>
      <c:valAx>
        <c:axId val="32100736"/>
        <c:scaling>
          <c:orientation val="minMax"/>
        </c:scaling>
        <c:delete val="1"/>
        <c:axPos val="l"/>
        <c:majorGridlines/>
        <c:numFmt formatCode="General" sourceLinked="0"/>
        <c:majorTickMark val="out"/>
        <c:minorTickMark val="none"/>
        <c:tickLblPos val="nextTo"/>
        <c:crossAx val="168684160"/>
        <c:crosses val="autoZero"/>
        <c:crossBetween val="between"/>
      </c:valAx>
      <c:dTable>
        <c:showHorzBorder val="0"/>
        <c:showVertBorder val="0"/>
        <c:showOutline val="1"/>
        <c:showKeys val="1"/>
      </c:dTable>
    </c:plotArea>
    <c:plotVisOnly val="1"/>
    <c:dispBlanksAs val="gap"/>
    <c:showDLblsOverMax val="0"/>
  </c:chart>
  <c:txPr>
    <a:bodyPr/>
    <a:lstStyle/>
    <a:p>
      <a:pPr>
        <a:defRPr sz="1800"/>
      </a:pPr>
      <a:endParaRPr lang="en-US"/>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60F87EE3-22C3-4F3B-A39D-C5DBC1D63664}" type="doc">
      <dgm:prSet loTypeId="urn:microsoft.com/office/officeart/2005/8/layout/list1" loCatId="list" qsTypeId="urn:microsoft.com/office/officeart/2005/8/quickstyle/3d2" qsCatId="3D" csTypeId="urn:microsoft.com/office/officeart/2005/8/colors/accent1_2" csCatId="accent1" phldr="1"/>
      <dgm:spPr/>
      <dgm:t>
        <a:bodyPr/>
        <a:lstStyle/>
        <a:p>
          <a:endParaRPr lang="en-US"/>
        </a:p>
      </dgm:t>
    </dgm:pt>
    <dgm:pt modelId="{9BCB6428-FCA5-4E89-8A54-8C10E20F4DED}">
      <dgm:prSet phldrT="[Text]"/>
      <dgm:spPr/>
      <dgm:t>
        <a:bodyPr/>
        <a:lstStyle/>
        <a:p>
          <a:r>
            <a:rPr lang="en-US" b="1" dirty="0" smtClean="0">
              <a:solidFill>
                <a:schemeClr val="bg1"/>
              </a:solidFill>
            </a:rPr>
            <a:t>Obtain and Review Data – October - November</a:t>
          </a:r>
          <a:endParaRPr lang="en-US" b="1" dirty="0">
            <a:solidFill>
              <a:schemeClr val="bg1"/>
            </a:solidFill>
          </a:endParaRPr>
        </a:p>
      </dgm:t>
    </dgm:pt>
    <dgm:pt modelId="{B4CEE1AF-FF9F-4168-A7A4-FA5F1A1695C3}" type="parTrans" cxnId="{AD9DD8D8-E471-4C36-BE25-1278EA939B10}">
      <dgm:prSet/>
      <dgm:spPr/>
      <dgm:t>
        <a:bodyPr/>
        <a:lstStyle/>
        <a:p>
          <a:endParaRPr lang="en-US"/>
        </a:p>
      </dgm:t>
    </dgm:pt>
    <dgm:pt modelId="{5B0662F3-76F7-48F9-A8B1-E37DC52CA808}" type="sibTrans" cxnId="{AD9DD8D8-E471-4C36-BE25-1278EA939B10}">
      <dgm:prSet/>
      <dgm:spPr/>
      <dgm:t>
        <a:bodyPr/>
        <a:lstStyle/>
        <a:p>
          <a:endParaRPr lang="en-US"/>
        </a:p>
      </dgm:t>
    </dgm:pt>
    <dgm:pt modelId="{0E78E9EF-97BE-4BDA-9EE2-04C4FB42BA68}">
      <dgm:prSet phldrT="[Text]"/>
      <dgm:spPr/>
      <dgm:t>
        <a:bodyPr/>
        <a:lstStyle/>
        <a:p>
          <a:r>
            <a:rPr lang="en-US" b="1" dirty="0" smtClean="0">
              <a:solidFill>
                <a:schemeClr val="bg1"/>
              </a:solidFill>
            </a:rPr>
            <a:t>Process Data – November - December </a:t>
          </a:r>
        </a:p>
      </dgm:t>
    </dgm:pt>
    <dgm:pt modelId="{1DB42075-FA92-46CB-8787-C3599499531D}" type="parTrans" cxnId="{5F49A3B7-DED4-449F-A309-5A3161234726}">
      <dgm:prSet/>
      <dgm:spPr/>
      <dgm:t>
        <a:bodyPr/>
        <a:lstStyle/>
        <a:p>
          <a:endParaRPr lang="en-US"/>
        </a:p>
      </dgm:t>
    </dgm:pt>
    <dgm:pt modelId="{8F9749BE-3903-48CF-932F-15F673B14EC5}" type="sibTrans" cxnId="{5F49A3B7-DED4-449F-A309-5A3161234726}">
      <dgm:prSet/>
      <dgm:spPr/>
      <dgm:t>
        <a:bodyPr/>
        <a:lstStyle/>
        <a:p>
          <a:endParaRPr lang="en-US"/>
        </a:p>
      </dgm:t>
    </dgm:pt>
    <dgm:pt modelId="{7BE19F3A-B6C6-498B-AC1A-5D2B6B2B343F}">
      <dgm:prSet phldrT="[Text]"/>
      <dgm:spPr/>
      <dgm:t>
        <a:bodyPr/>
        <a:lstStyle/>
        <a:p>
          <a:r>
            <a:rPr lang="en-US" b="1" dirty="0" smtClean="0">
              <a:solidFill>
                <a:schemeClr val="bg1"/>
              </a:solidFill>
            </a:rPr>
            <a:t>Note and Present Findings – December - March</a:t>
          </a:r>
          <a:endParaRPr lang="en-US" b="1" dirty="0">
            <a:solidFill>
              <a:schemeClr val="bg1"/>
            </a:solidFill>
          </a:endParaRPr>
        </a:p>
      </dgm:t>
    </dgm:pt>
    <dgm:pt modelId="{A5CAA8CB-DC71-4164-957F-3CE3EEA2E9E0}" type="parTrans" cxnId="{6DC6A991-5C3F-46E7-A742-656A971CE627}">
      <dgm:prSet/>
      <dgm:spPr/>
      <dgm:t>
        <a:bodyPr/>
        <a:lstStyle/>
        <a:p>
          <a:endParaRPr lang="en-US"/>
        </a:p>
      </dgm:t>
    </dgm:pt>
    <dgm:pt modelId="{338A8E09-1467-4A6B-B3CA-55C7B782D97D}" type="sibTrans" cxnId="{6DC6A991-5C3F-46E7-A742-656A971CE627}">
      <dgm:prSet/>
      <dgm:spPr/>
      <dgm:t>
        <a:bodyPr/>
        <a:lstStyle/>
        <a:p>
          <a:endParaRPr lang="en-US"/>
        </a:p>
      </dgm:t>
    </dgm:pt>
    <dgm:pt modelId="{ECA1A0C7-5199-4296-A394-1F6802BF1D52}">
      <dgm:prSet phldrT="[Text]"/>
      <dgm:spPr/>
      <dgm:t>
        <a:bodyPr/>
        <a:lstStyle/>
        <a:p>
          <a:r>
            <a:rPr lang="en-US" dirty="0" smtClean="0"/>
            <a:t>Unsupervised </a:t>
          </a:r>
          <a:r>
            <a:rPr lang="en-US" dirty="0" smtClean="0"/>
            <a:t>Land Cover </a:t>
          </a:r>
          <a:r>
            <a:rPr lang="en-US" dirty="0" smtClean="0"/>
            <a:t>Classification</a:t>
          </a:r>
          <a:endParaRPr lang="en-US" dirty="0"/>
        </a:p>
      </dgm:t>
    </dgm:pt>
    <dgm:pt modelId="{61582790-7787-4038-B484-45A57F701705}" type="parTrans" cxnId="{E92D0342-B077-46DA-B3FA-C36F55CD1F28}">
      <dgm:prSet/>
      <dgm:spPr/>
      <dgm:t>
        <a:bodyPr/>
        <a:lstStyle/>
        <a:p>
          <a:endParaRPr lang="en-US"/>
        </a:p>
      </dgm:t>
    </dgm:pt>
    <dgm:pt modelId="{DB9B2B39-73A4-424A-A8B9-657B80A1DF5A}" type="sibTrans" cxnId="{E92D0342-B077-46DA-B3FA-C36F55CD1F28}">
      <dgm:prSet/>
      <dgm:spPr/>
      <dgm:t>
        <a:bodyPr/>
        <a:lstStyle/>
        <a:p>
          <a:endParaRPr lang="en-US"/>
        </a:p>
      </dgm:t>
    </dgm:pt>
    <dgm:pt modelId="{FA78FD45-C18A-4F8B-B63C-6CFFB3746192}">
      <dgm:prSet phldrT="[Text]"/>
      <dgm:spPr/>
      <dgm:t>
        <a:bodyPr/>
        <a:lstStyle/>
        <a:p>
          <a:r>
            <a:rPr lang="en-US" b="1" dirty="0" smtClean="0">
              <a:solidFill>
                <a:schemeClr val="bg1"/>
              </a:solidFill>
            </a:rPr>
            <a:t>Data Analysis – Late November to January</a:t>
          </a:r>
          <a:endParaRPr lang="en-US" b="1" dirty="0">
            <a:solidFill>
              <a:schemeClr val="bg1"/>
            </a:solidFill>
          </a:endParaRPr>
        </a:p>
      </dgm:t>
    </dgm:pt>
    <dgm:pt modelId="{55E49A62-FAD3-4183-B051-3EAF54CB20E4}" type="parTrans" cxnId="{74F3F535-764A-4D78-A94C-F7462434951B}">
      <dgm:prSet/>
      <dgm:spPr/>
      <dgm:t>
        <a:bodyPr/>
        <a:lstStyle/>
        <a:p>
          <a:endParaRPr lang="en-US"/>
        </a:p>
      </dgm:t>
    </dgm:pt>
    <dgm:pt modelId="{14D08590-DC78-4B04-AE30-93DAC2666EF2}" type="sibTrans" cxnId="{74F3F535-764A-4D78-A94C-F7462434951B}">
      <dgm:prSet/>
      <dgm:spPr/>
      <dgm:t>
        <a:bodyPr/>
        <a:lstStyle/>
        <a:p>
          <a:endParaRPr lang="en-US"/>
        </a:p>
      </dgm:t>
    </dgm:pt>
    <dgm:pt modelId="{637CE742-8470-418E-AEDE-7001A34CD641}">
      <dgm:prSet phldrT="[Text]"/>
      <dgm:spPr/>
      <dgm:t>
        <a:bodyPr/>
        <a:lstStyle/>
        <a:p>
          <a:r>
            <a:rPr lang="en-US" dirty="0" smtClean="0"/>
            <a:t>Temperature Algorithms</a:t>
          </a:r>
          <a:endParaRPr lang="en-US" dirty="0"/>
        </a:p>
      </dgm:t>
    </dgm:pt>
    <dgm:pt modelId="{50C7B73A-80E5-420A-BBEF-D9FCE718399B}" type="parTrans" cxnId="{D65143AB-C204-45E6-950C-6C28ACABF364}">
      <dgm:prSet/>
      <dgm:spPr/>
      <dgm:t>
        <a:bodyPr/>
        <a:lstStyle/>
        <a:p>
          <a:endParaRPr lang="en-US"/>
        </a:p>
      </dgm:t>
    </dgm:pt>
    <dgm:pt modelId="{568652FD-8E7B-4CA9-AECF-1A07E4C1DE36}" type="sibTrans" cxnId="{D65143AB-C204-45E6-950C-6C28ACABF364}">
      <dgm:prSet/>
      <dgm:spPr/>
      <dgm:t>
        <a:bodyPr/>
        <a:lstStyle/>
        <a:p>
          <a:endParaRPr lang="en-US"/>
        </a:p>
      </dgm:t>
    </dgm:pt>
    <dgm:pt modelId="{DA30527E-01C3-4685-8DD5-DD305516CDEE}">
      <dgm:prSet phldrT="[Text]"/>
      <dgm:spPr/>
      <dgm:t>
        <a:bodyPr/>
        <a:lstStyle/>
        <a:p>
          <a:r>
            <a:rPr lang="en-US" dirty="0" smtClean="0"/>
            <a:t>Overlay Analysis</a:t>
          </a:r>
          <a:endParaRPr lang="en-US" dirty="0"/>
        </a:p>
      </dgm:t>
    </dgm:pt>
    <dgm:pt modelId="{B9ABA84D-787F-4D02-A5E0-038B9EDB3293}" type="parTrans" cxnId="{E00D8E22-DBDC-472F-8DB3-85928A869D63}">
      <dgm:prSet/>
      <dgm:spPr/>
      <dgm:t>
        <a:bodyPr/>
        <a:lstStyle/>
        <a:p>
          <a:endParaRPr lang="en-US"/>
        </a:p>
      </dgm:t>
    </dgm:pt>
    <dgm:pt modelId="{9ECE1D19-C479-4FED-9FF5-113126DA39B3}" type="sibTrans" cxnId="{E00D8E22-DBDC-472F-8DB3-85928A869D63}">
      <dgm:prSet/>
      <dgm:spPr/>
      <dgm:t>
        <a:bodyPr/>
        <a:lstStyle/>
        <a:p>
          <a:endParaRPr lang="en-US"/>
        </a:p>
      </dgm:t>
    </dgm:pt>
    <dgm:pt modelId="{28943156-E43F-44B5-9A21-7CDB13AF8CC4}">
      <dgm:prSet phldrT="[Text]"/>
      <dgm:spPr/>
      <dgm:t>
        <a:bodyPr/>
        <a:lstStyle/>
        <a:p>
          <a:r>
            <a:rPr lang="en-US" dirty="0" smtClean="0"/>
            <a:t>Statistical Analysis</a:t>
          </a:r>
          <a:endParaRPr lang="en-US" dirty="0"/>
        </a:p>
      </dgm:t>
    </dgm:pt>
    <dgm:pt modelId="{2B397A94-65F1-4445-90F6-48F84D89158D}" type="parTrans" cxnId="{E4BD0F03-158D-4240-B57A-12B30FB42701}">
      <dgm:prSet/>
      <dgm:spPr/>
      <dgm:t>
        <a:bodyPr/>
        <a:lstStyle/>
        <a:p>
          <a:endParaRPr lang="en-US"/>
        </a:p>
      </dgm:t>
    </dgm:pt>
    <dgm:pt modelId="{2A133CE2-E9D1-4B2C-818B-F20876BA900D}" type="sibTrans" cxnId="{E4BD0F03-158D-4240-B57A-12B30FB42701}">
      <dgm:prSet/>
      <dgm:spPr/>
      <dgm:t>
        <a:bodyPr/>
        <a:lstStyle/>
        <a:p>
          <a:endParaRPr lang="en-US"/>
        </a:p>
      </dgm:t>
    </dgm:pt>
    <dgm:pt modelId="{1A906A82-3ECF-45D5-9EB4-D0D478F0A565}">
      <dgm:prSet phldrT="[Text]"/>
      <dgm:spPr/>
      <dgm:t>
        <a:bodyPr/>
        <a:lstStyle/>
        <a:p>
          <a:r>
            <a:rPr lang="en-US" dirty="0" smtClean="0"/>
            <a:t>AAG Annual Meeting – Tampa, FL – Climate Change Sessions</a:t>
          </a:r>
          <a:endParaRPr lang="en-US" dirty="0"/>
        </a:p>
      </dgm:t>
    </dgm:pt>
    <dgm:pt modelId="{D681B827-9A2F-4328-AC52-3D735B6BDB44}" type="parTrans" cxnId="{D3A90130-C9BF-4FD2-8A8D-48523195E2F3}">
      <dgm:prSet/>
      <dgm:spPr/>
      <dgm:t>
        <a:bodyPr/>
        <a:lstStyle/>
        <a:p>
          <a:endParaRPr lang="en-US"/>
        </a:p>
      </dgm:t>
    </dgm:pt>
    <dgm:pt modelId="{E595E3A1-C7ED-446A-A55A-33946EACFA89}" type="sibTrans" cxnId="{D3A90130-C9BF-4FD2-8A8D-48523195E2F3}">
      <dgm:prSet/>
      <dgm:spPr/>
      <dgm:t>
        <a:bodyPr/>
        <a:lstStyle/>
        <a:p>
          <a:endParaRPr lang="en-US"/>
        </a:p>
      </dgm:t>
    </dgm:pt>
    <dgm:pt modelId="{2F31F900-0945-469E-B0B8-DBF6D0B93B37}">
      <dgm:prSet phldrT="[Text]"/>
      <dgm:spPr/>
      <dgm:t>
        <a:bodyPr/>
        <a:lstStyle/>
        <a:p>
          <a:r>
            <a:rPr lang="en-US" dirty="0" smtClean="0"/>
            <a:t>21st Conference on Applied Climatology – Boulder, CO</a:t>
          </a:r>
          <a:endParaRPr lang="en-US" dirty="0"/>
        </a:p>
      </dgm:t>
    </dgm:pt>
    <dgm:pt modelId="{3FACB731-F9DD-4640-8E9C-E335BB94E0D4}" type="parTrans" cxnId="{A70C53C2-FC1C-4057-97A3-0061636731FF}">
      <dgm:prSet/>
      <dgm:spPr/>
      <dgm:t>
        <a:bodyPr/>
        <a:lstStyle/>
        <a:p>
          <a:endParaRPr lang="en-US"/>
        </a:p>
      </dgm:t>
    </dgm:pt>
    <dgm:pt modelId="{A30B5F4F-D0B7-431D-9232-EC2BED5CE59C}" type="sibTrans" cxnId="{A70C53C2-FC1C-4057-97A3-0061636731FF}">
      <dgm:prSet/>
      <dgm:spPr/>
      <dgm:t>
        <a:bodyPr/>
        <a:lstStyle/>
        <a:p>
          <a:endParaRPr lang="en-US"/>
        </a:p>
      </dgm:t>
    </dgm:pt>
    <dgm:pt modelId="{537D0B10-80F8-4AFC-9D38-B729920EAABC}" type="pres">
      <dgm:prSet presAssocID="{60F87EE3-22C3-4F3B-A39D-C5DBC1D63664}" presName="linear" presStyleCnt="0">
        <dgm:presLayoutVars>
          <dgm:dir/>
          <dgm:animLvl val="lvl"/>
          <dgm:resizeHandles val="exact"/>
        </dgm:presLayoutVars>
      </dgm:prSet>
      <dgm:spPr/>
      <dgm:t>
        <a:bodyPr/>
        <a:lstStyle/>
        <a:p>
          <a:endParaRPr lang="en-US"/>
        </a:p>
      </dgm:t>
    </dgm:pt>
    <dgm:pt modelId="{43FD4ED3-03DC-40AB-A830-AEEBE546265A}" type="pres">
      <dgm:prSet presAssocID="{9BCB6428-FCA5-4E89-8A54-8C10E20F4DED}" presName="parentLin" presStyleCnt="0"/>
      <dgm:spPr/>
    </dgm:pt>
    <dgm:pt modelId="{6EA8C223-8FA9-49B9-8594-DFE1A50F8291}" type="pres">
      <dgm:prSet presAssocID="{9BCB6428-FCA5-4E89-8A54-8C10E20F4DED}" presName="parentLeftMargin" presStyleLbl="node1" presStyleIdx="0" presStyleCnt="4"/>
      <dgm:spPr/>
      <dgm:t>
        <a:bodyPr/>
        <a:lstStyle/>
        <a:p>
          <a:endParaRPr lang="en-US"/>
        </a:p>
      </dgm:t>
    </dgm:pt>
    <dgm:pt modelId="{774265AA-820F-4019-991B-0FA37E1614CB}" type="pres">
      <dgm:prSet presAssocID="{9BCB6428-FCA5-4E89-8A54-8C10E20F4DED}" presName="parentText" presStyleLbl="node1" presStyleIdx="0" presStyleCnt="4">
        <dgm:presLayoutVars>
          <dgm:chMax val="0"/>
          <dgm:bulletEnabled val="1"/>
        </dgm:presLayoutVars>
      </dgm:prSet>
      <dgm:spPr/>
      <dgm:t>
        <a:bodyPr/>
        <a:lstStyle/>
        <a:p>
          <a:endParaRPr lang="en-US"/>
        </a:p>
      </dgm:t>
    </dgm:pt>
    <dgm:pt modelId="{75D4708D-FD19-4DDA-92AE-C3BDBDEBFB22}" type="pres">
      <dgm:prSet presAssocID="{9BCB6428-FCA5-4E89-8A54-8C10E20F4DED}" presName="negativeSpace" presStyleCnt="0"/>
      <dgm:spPr/>
    </dgm:pt>
    <dgm:pt modelId="{44CEDDA1-C5EB-46B9-90D3-1D5135FB9141}" type="pres">
      <dgm:prSet presAssocID="{9BCB6428-FCA5-4E89-8A54-8C10E20F4DED}" presName="childText" presStyleLbl="conFgAcc1" presStyleIdx="0" presStyleCnt="4">
        <dgm:presLayoutVars>
          <dgm:bulletEnabled val="1"/>
        </dgm:presLayoutVars>
      </dgm:prSet>
      <dgm:spPr/>
      <dgm:t>
        <a:bodyPr/>
        <a:lstStyle/>
        <a:p>
          <a:endParaRPr lang="en-US"/>
        </a:p>
      </dgm:t>
    </dgm:pt>
    <dgm:pt modelId="{97FD4DC8-5DA8-4AB0-BCCB-9C95AA340D43}" type="pres">
      <dgm:prSet presAssocID="{5B0662F3-76F7-48F9-A8B1-E37DC52CA808}" presName="spaceBetweenRectangles" presStyleCnt="0"/>
      <dgm:spPr/>
    </dgm:pt>
    <dgm:pt modelId="{03393F0E-34EB-4ED1-8312-A0A65D7D1C90}" type="pres">
      <dgm:prSet presAssocID="{0E78E9EF-97BE-4BDA-9EE2-04C4FB42BA68}" presName="parentLin" presStyleCnt="0"/>
      <dgm:spPr/>
    </dgm:pt>
    <dgm:pt modelId="{BCC54C22-573F-4CA4-B33E-7BE463221E13}" type="pres">
      <dgm:prSet presAssocID="{0E78E9EF-97BE-4BDA-9EE2-04C4FB42BA68}" presName="parentLeftMargin" presStyleLbl="node1" presStyleIdx="0" presStyleCnt="4"/>
      <dgm:spPr/>
      <dgm:t>
        <a:bodyPr/>
        <a:lstStyle/>
        <a:p>
          <a:endParaRPr lang="en-US"/>
        </a:p>
      </dgm:t>
    </dgm:pt>
    <dgm:pt modelId="{E4CA55B7-2767-4642-9300-5BFBBE14721D}" type="pres">
      <dgm:prSet presAssocID="{0E78E9EF-97BE-4BDA-9EE2-04C4FB42BA68}" presName="parentText" presStyleLbl="node1" presStyleIdx="1" presStyleCnt="4">
        <dgm:presLayoutVars>
          <dgm:chMax val="0"/>
          <dgm:bulletEnabled val="1"/>
        </dgm:presLayoutVars>
      </dgm:prSet>
      <dgm:spPr/>
      <dgm:t>
        <a:bodyPr/>
        <a:lstStyle/>
        <a:p>
          <a:endParaRPr lang="en-US"/>
        </a:p>
      </dgm:t>
    </dgm:pt>
    <dgm:pt modelId="{47727B36-2999-4B25-9940-39F51A3DE38C}" type="pres">
      <dgm:prSet presAssocID="{0E78E9EF-97BE-4BDA-9EE2-04C4FB42BA68}" presName="negativeSpace" presStyleCnt="0"/>
      <dgm:spPr/>
    </dgm:pt>
    <dgm:pt modelId="{963C02B2-BEC6-403F-91AE-C58C817184E4}" type="pres">
      <dgm:prSet presAssocID="{0E78E9EF-97BE-4BDA-9EE2-04C4FB42BA68}" presName="childText" presStyleLbl="conFgAcc1" presStyleIdx="1" presStyleCnt="4">
        <dgm:presLayoutVars>
          <dgm:bulletEnabled val="1"/>
        </dgm:presLayoutVars>
      </dgm:prSet>
      <dgm:spPr/>
      <dgm:t>
        <a:bodyPr/>
        <a:lstStyle/>
        <a:p>
          <a:endParaRPr lang="en-US"/>
        </a:p>
      </dgm:t>
    </dgm:pt>
    <dgm:pt modelId="{1EBEB973-6083-4906-9CAD-63D68AFAC72F}" type="pres">
      <dgm:prSet presAssocID="{8F9749BE-3903-48CF-932F-15F673B14EC5}" presName="spaceBetweenRectangles" presStyleCnt="0"/>
      <dgm:spPr/>
    </dgm:pt>
    <dgm:pt modelId="{2B2A3BD0-B523-41F6-8CD4-405043BC4575}" type="pres">
      <dgm:prSet presAssocID="{FA78FD45-C18A-4F8B-B63C-6CFFB3746192}" presName="parentLin" presStyleCnt="0"/>
      <dgm:spPr/>
    </dgm:pt>
    <dgm:pt modelId="{C9C4CFF4-C520-4119-BF16-425023C69B5C}" type="pres">
      <dgm:prSet presAssocID="{FA78FD45-C18A-4F8B-B63C-6CFFB3746192}" presName="parentLeftMargin" presStyleLbl="node1" presStyleIdx="1" presStyleCnt="4"/>
      <dgm:spPr/>
      <dgm:t>
        <a:bodyPr/>
        <a:lstStyle/>
        <a:p>
          <a:endParaRPr lang="en-US"/>
        </a:p>
      </dgm:t>
    </dgm:pt>
    <dgm:pt modelId="{783267EC-0E42-4166-BCD1-8DDA44D3C324}" type="pres">
      <dgm:prSet presAssocID="{FA78FD45-C18A-4F8B-B63C-6CFFB3746192}" presName="parentText" presStyleLbl="node1" presStyleIdx="2" presStyleCnt="4">
        <dgm:presLayoutVars>
          <dgm:chMax val="0"/>
          <dgm:bulletEnabled val="1"/>
        </dgm:presLayoutVars>
      </dgm:prSet>
      <dgm:spPr/>
      <dgm:t>
        <a:bodyPr/>
        <a:lstStyle/>
        <a:p>
          <a:endParaRPr lang="en-US"/>
        </a:p>
      </dgm:t>
    </dgm:pt>
    <dgm:pt modelId="{FB78F2EF-4718-4EC7-8168-D936D68FE756}" type="pres">
      <dgm:prSet presAssocID="{FA78FD45-C18A-4F8B-B63C-6CFFB3746192}" presName="negativeSpace" presStyleCnt="0"/>
      <dgm:spPr/>
    </dgm:pt>
    <dgm:pt modelId="{22D4129A-E2D0-4E9B-A0C6-7EC2062D8B50}" type="pres">
      <dgm:prSet presAssocID="{FA78FD45-C18A-4F8B-B63C-6CFFB3746192}" presName="childText" presStyleLbl="conFgAcc1" presStyleIdx="2" presStyleCnt="4">
        <dgm:presLayoutVars>
          <dgm:bulletEnabled val="1"/>
        </dgm:presLayoutVars>
      </dgm:prSet>
      <dgm:spPr/>
      <dgm:t>
        <a:bodyPr/>
        <a:lstStyle/>
        <a:p>
          <a:endParaRPr lang="en-US"/>
        </a:p>
      </dgm:t>
    </dgm:pt>
    <dgm:pt modelId="{42C5C426-5F9F-4C88-BD74-9BEC73F829F9}" type="pres">
      <dgm:prSet presAssocID="{14D08590-DC78-4B04-AE30-93DAC2666EF2}" presName="spaceBetweenRectangles" presStyleCnt="0"/>
      <dgm:spPr/>
    </dgm:pt>
    <dgm:pt modelId="{2A233576-9AB6-4A9D-8CF8-95873549474D}" type="pres">
      <dgm:prSet presAssocID="{7BE19F3A-B6C6-498B-AC1A-5D2B6B2B343F}" presName="parentLin" presStyleCnt="0"/>
      <dgm:spPr/>
    </dgm:pt>
    <dgm:pt modelId="{4251E4CB-B3F7-45A4-A135-03E6A59AF350}" type="pres">
      <dgm:prSet presAssocID="{7BE19F3A-B6C6-498B-AC1A-5D2B6B2B343F}" presName="parentLeftMargin" presStyleLbl="node1" presStyleIdx="2" presStyleCnt="4"/>
      <dgm:spPr/>
      <dgm:t>
        <a:bodyPr/>
        <a:lstStyle/>
        <a:p>
          <a:endParaRPr lang="en-US"/>
        </a:p>
      </dgm:t>
    </dgm:pt>
    <dgm:pt modelId="{057EDECE-27C0-42F0-AC0C-3018DE5FB2AF}" type="pres">
      <dgm:prSet presAssocID="{7BE19F3A-B6C6-498B-AC1A-5D2B6B2B343F}" presName="parentText" presStyleLbl="node1" presStyleIdx="3" presStyleCnt="4">
        <dgm:presLayoutVars>
          <dgm:chMax val="0"/>
          <dgm:bulletEnabled val="1"/>
        </dgm:presLayoutVars>
      </dgm:prSet>
      <dgm:spPr/>
      <dgm:t>
        <a:bodyPr/>
        <a:lstStyle/>
        <a:p>
          <a:endParaRPr lang="en-US"/>
        </a:p>
      </dgm:t>
    </dgm:pt>
    <dgm:pt modelId="{E1DC3050-2EF4-4838-B374-01224B3D6FD7}" type="pres">
      <dgm:prSet presAssocID="{7BE19F3A-B6C6-498B-AC1A-5D2B6B2B343F}" presName="negativeSpace" presStyleCnt="0"/>
      <dgm:spPr/>
    </dgm:pt>
    <dgm:pt modelId="{8CE41096-DE35-4B41-8971-460C36346576}" type="pres">
      <dgm:prSet presAssocID="{7BE19F3A-B6C6-498B-AC1A-5D2B6B2B343F}" presName="childText" presStyleLbl="conFgAcc1" presStyleIdx="3" presStyleCnt="4">
        <dgm:presLayoutVars>
          <dgm:bulletEnabled val="1"/>
        </dgm:presLayoutVars>
      </dgm:prSet>
      <dgm:spPr/>
      <dgm:t>
        <a:bodyPr/>
        <a:lstStyle/>
        <a:p>
          <a:endParaRPr lang="en-US"/>
        </a:p>
      </dgm:t>
    </dgm:pt>
  </dgm:ptLst>
  <dgm:cxnLst>
    <dgm:cxn modelId="{ECA7EA71-497F-4510-9DAC-A205EA23CBCA}" type="presOf" srcId="{DA30527E-01C3-4685-8DD5-DD305516CDEE}" destId="{22D4129A-E2D0-4E9B-A0C6-7EC2062D8B50}" srcOrd="0" destOrd="0" presId="urn:microsoft.com/office/officeart/2005/8/layout/list1"/>
    <dgm:cxn modelId="{F50A8B1F-F62D-45B9-9A5A-9983BD04F0D6}" type="presOf" srcId="{9BCB6428-FCA5-4E89-8A54-8C10E20F4DED}" destId="{6EA8C223-8FA9-49B9-8594-DFE1A50F8291}" srcOrd="0" destOrd="0" presId="urn:microsoft.com/office/officeart/2005/8/layout/list1"/>
    <dgm:cxn modelId="{3A075A44-FCCC-48AC-AF42-181BACCB9CA1}" type="presOf" srcId="{0E78E9EF-97BE-4BDA-9EE2-04C4FB42BA68}" destId="{BCC54C22-573F-4CA4-B33E-7BE463221E13}" srcOrd="0" destOrd="0" presId="urn:microsoft.com/office/officeart/2005/8/layout/list1"/>
    <dgm:cxn modelId="{5F49A3B7-DED4-449F-A309-5A3161234726}" srcId="{60F87EE3-22C3-4F3B-A39D-C5DBC1D63664}" destId="{0E78E9EF-97BE-4BDA-9EE2-04C4FB42BA68}" srcOrd="1" destOrd="0" parTransId="{1DB42075-FA92-46CB-8787-C3599499531D}" sibTransId="{8F9749BE-3903-48CF-932F-15F673B14EC5}"/>
    <dgm:cxn modelId="{451D8F2F-77BD-47CF-9DA0-EB655D60C307}" type="presOf" srcId="{9BCB6428-FCA5-4E89-8A54-8C10E20F4DED}" destId="{774265AA-820F-4019-991B-0FA37E1614CB}" srcOrd="1" destOrd="0" presId="urn:microsoft.com/office/officeart/2005/8/layout/list1"/>
    <dgm:cxn modelId="{E00D8E22-DBDC-472F-8DB3-85928A869D63}" srcId="{FA78FD45-C18A-4F8B-B63C-6CFFB3746192}" destId="{DA30527E-01C3-4685-8DD5-DD305516CDEE}" srcOrd="0" destOrd="0" parTransId="{B9ABA84D-787F-4D02-A5E0-038B9EDB3293}" sibTransId="{9ECE1D19-C479-4FED-9FF5-113126DA39B3}"/>
    <dgm:cxn modelId="{3D5B1B91-A63A-4F2B-8B6E-AB72C456B517}" type="presOf" srcId="{FA78FD45-C18A-4F8B-B63C-6CFFB3746192}" destId="{783267EC-0E42-4166-BCD1-8DDA44D3C324}" srcOrd="1" destOrd="0" presId="urn:microsoft.com/office/officeart/2005/8/layout/list1"/>
    <dgm:cxn modelId="{74F3F535-764A-4D78-A94C-F7462434951B}" srcId="{60F87EE3-22C3-4F3B-A39D-C5DBC1D63664}" destId="{FA78FD45-C18A-4F8B-B63C-6CFFB3746192}" srcOrd="2" destOrd="0" parTransId="{55E49A62-FAD3-4183-B051-3EAF54CB20E4}" sibTransId="{14D08590-DC78-4B04-AE30-93DAC2666EF2}"/>
    <dgm:cxn modelId="{AD9DD8D8-E471-4C36-BE25-1278EA939B10}" srcId="{60F87EE3-22C3-4F3B-A39D-C5DBC1D63664}" destId="{9BCB6428-FCA5-4E89-8A54-8C10E20F4DED}" srcOrd="0" destOrd="0" parTransId="{B4CEE1AF-FF9F-4168-A7A4-FA5F1A1695C3}" sibTransId="{5B0662F3-76F7-48F9-A8B1-E37DC52CA808}"/>
    <dgm:cxn modelId="{D65143AB-C204-45E6-950C-6C28ACABF364}" srcId="{0E78E9EF-97BE-4BDA-9EE2-04C4FB42BA68}" destId="{637CE742-8470-418E-AEDE-7001A34CD641}" srcOrd="1" destOrd="0" parTransId="{50C7B73A-80E5-420A-BBEF-D9FCE718399B}" sibTransId="{568652FD-8E7B-4CA9-AECF-1A07E4C1DE36}"/>
    <dgm:cxn modelId="{0A028B86-FB5B-4A01-8867-7F28DABC0571}" type="presOf" srcId="{2F31F900-0945-469E-B0B8-DBF6D0B93B37}" destId="{8CE41096-DE35-4B41-8971-460C36346576}" srcOrd="0" destOrd="1" presId="urn:microsoft.com/office/officeart/2005/8/layout/list1"/>
    <dgm:cxn modelId="{48E244AD-C1EE-4595-9A64-B1FA1F839CEB}" type="presOf" srcId="{60F87EE3-22C3-4F3B-A39D-C5DBC1D63664}" destId="{537D0B10-80F8-4AFC-9D38-B729920EAABC}" srcOrd="0" destOrd="0" presId="urn:microsoft.com/office/officeart/2005/8/layout/list1"/>
    <dgm:cxn modelId="{227AC2C2-465C-4ADB-9F58-25367FAFC5A1}" type="presOf" srcId="{7BE19F3A-B6C6-498B-AC1A-5D2B6B2B343F}" destId="{057EDECE-27C0-42F0-AC0C-3018DE5FB2AF}" srcOrd="1" destOrd="0" presId="urn:microsoft.com/office/officeart/2005/8/layout/list1"/>
    <dgm:cxn modelId="{9D21E708-DE42-4C41-AB1D-D195D0EDD0D8}" type="presOf" srcId="{637CE742-8470-418E-AEDE-7001A34CD641}" destId="{963C02B2-BEC6-403F-91AE-C58C817184E4}" srcOrd="0" destOrd="1" presId="urn:microsoft.com/office/officeart/2005/8/layout/list1"/>
    <dgm:cxn modelId="{A70C53C2-FC1C-4057-97A3-0061636731FF}" srcId="{7BE19F3A-B6C6-498B-AC1A-5D2B6B2B343F}" destId="{2F31F900-0945-469E-B0B8-DBF6D0B93B37}" srcOrd="1" destOrd="0" parTransId="{3FACB731-F9DD-4640-8E9C-E335BB94E0D4}" sibTransId="{A30B5F4F-D0B7-431D-9232-EC2BED5CE59C}"/>
    <dgm:cxn modelId="{D3A90130-C9BF-4FD2-8A8D-48523195E2F3}" srcId="{7BE19F3A-B6C6-498B-AC1A-5D2B6B2B343F}" destId="{1A906A82-3ECF-45D5-9EB4-D0D478F0A565}" srcOrd="0" destOrd="0" parTransId="{D681B827-9A2F-4328-AC52-3D735B6BDB44}" sibTransId="{E595E3A1-C7ED-446A-A55A-33946EACFA89}"/>
    <dgm:cxn modelId="{4C6D52BF-4CD6-4242-B4FF-33A328AB71BB}" type="presOf" srcId="{28943156-E43F-44B5-9A21-7CDB13AF8CC4}" destId="{22D4129A-E2D0-4E9B-A0C6-7EC2062D8B50}" srcOrd="0" destOrd="1" presId="urn:microsoft.com/office/officeart/2005/8/layout/list1"/>
    <dgm:cxn modelId="{521B9156-4655-4F4C-A684-42B013F289C1}" type="presOf" srcId="{ECA1A0C7-5199-4296-A394-1F6802BF1D52}" destId="{963C02B2-BEC6-403F-91AE-C58C817184E4}" srcOrd="0" destOrd="0" presId="urn:microsoft.com/office/officeart/2005/8/layout/list1"/>
    <dgm:cxn modelId="{A8D0EA43-E736-42D6-9ACB-C3CF3F94CCA6}" type="presOf" srcId="{FA78FD45-C18A-4F8B-B63C-6CFFB3746192}" destId="{C9C4CFF4-C520-4119-BF16-425023C69B5C}" srcOrd="0" destOrd="0" presId="urn:microsoft.com/office/officeart/2005/8/layout/list1"/>
    <dgm:cxn modelId="{4AFAAED7-69EB-4CC3-BB1C-F3DD61504DA7}" type="presOf" srcId="{1A906A82-3ECF-45D5-9EB4-D0D478F0A565}" destId="{8CE41096-DE35-4B41-8971-460C36346576}" srcOrd="0" destOrd="0" presId="urn:microsoft.com/office/officeart/2005/8/layout/list1"/>
    <dgm:cxn modelId="{B9C49E50-7D4D-4F96-8F29-165CFE35AE20}" type="presOf" srcId="{0E78E9EF-97BE-4BDA-9EE2-04C4FB42BA68}" destId="{E4CA55B7-2767-4642-9300-5BFBBE14721D}" srcOrd="1" destOrd="0" presId="urn:microsoft.com/office/officeart/2005/8/layout/list1"/>
    <dgm:cxn modelId="{E4BD0F03-158D-4240-B57A-12B30FB42701}" srcId="{FA78FD45-C18A-4F8B-B63C-6CFFB3746192}" destId="{28943156-E43F-44B5-9A21-7CDB13AF8CC4}" srcOrd="1" destOrd="0" parTransId="{2B397A94-65F1-4445-90F6-48F84D89158D}" sibTransId="{2A133CE2-E9D1-4B2C-818B-F20876BA900D}"/>
    <dgm:cxn modelId="{E92D0342-B077-46DA-B3FA-C36F55CD1F28}" srcId="{0E78E9EF-97BE-4BDA-9EE2-04C4FB42BA68}" destId="{ECA1A0C7-5199-4296-A394-1F6802BF1D52}" srcOrd="0" destOrd="0" parTransId="{61582790-7787-4038-B484-45A57F701705}" sibTransId="{DB9B2B39-73A4-424A-A8B9-657B80A1DF5A}"/>
    <dgm:cxn modelId="{E111D76E-9296-4536-8077-0DDF21412C78}" type="presOf" srcId="{7BE19F3A-B6C6-498B-AC1A-5D2B6B2B343F}" destId="{4251E4CB-B3F7-45A4-A135-03E6A59AF350}" srcOrd="0" destOrd="0" presId="urn:microsoft.com/office/officeart/2005/8/layout/list1"/>
    <dgm:cxn modelId="{6DC6A991-5C3F-46E7-A742-656A971CE627}" srcId="{60F87EE3-22C3-4F3B-A39D-C5DBC1D63664}" destId="{7BE19F3A-B6C6-498B-AC1A-5D2B6B2B343F}" srcOrd="3" destOrd="0" parTransId="{A5CAA8CB-DC71-4164-957F-3CE3EEA2E9E0}" sibTransId="{338A8E09-1467-4A6B-B3CA-55C7B782D97D}"/>
    <dgm:cxn modelId="{DAF98084-DE43-4AD2-BEA6-A7244BF3D3FC}" type="presParOf" srcId="{537D0B10-80F8-4AFC-9D38-B729920EAABC}" destId="{43FD4ED3-03DC-40AB-A830-AEEBE546265A}" srcOrd="0" destOrd="0" presId="urn:microsoft.com/office/officeart/2005/8/layout/list1"/>
    <dgm:cxn modelId="{C7496AB8-88E7-42ED-B14C-7BAF426B3054}" type="presParOf" srcId="{43FD4ED3-03DC-40AB-A830-AEEBE546265A}" destId="{6EA8C223-8FA9-49B9-8594-DFE1A50F8291}" srcOrd="0" destOrd="0" presId="urn:microsoft.com/office/officeart/2005/8/layout/list1"/>
    <dgm:cxn modelId="{E24EDB98-B778-4534-B98A-3427D9B7AA69}" type="presParOf" srcId="{43FD4ED3-03DC-40AB-A830-AEEBE546265A}" destId="{774265AA-820F-4019-991B-0FA37E1614CB}" srcOrd="1" destOrd="0" presId="urn:microsoft.com/office/officeart/2005/8/layout/list1"/>
    <dgm:cxn modelId="{4FDF45A6-0C04-4247-9A19-BF479A7D2508}" type="presParOf" srcId="{537D0B10-80F8-4AFC-9D38-B729920EAABC}" destId="{75D4708D-FD19-4DDA-92AE-C3BDBDEBFB22}" srcOrd="1" destOrd="0" presId="urn:microsoft.com/office/officeart/2005/8/layout/list1"/>
    <dgm:cxn modelId="{ABCC79F5-A326-4AA0-94E0-4DE7D8FC809B}" type="presParOf" srcId="{537D0B10-80F8-4AFC-9D38-B729920EAABC}" destId="{44CEDDA1-C5EB-46B9-90D3-1D5135FB9141}" srcOrd="2" destOrd="0" presId="urn:microsoft.com/office/officeart/2005/8/layout/list1"/>
    <dgm:cxn modelId="{80690BBF-8322-4C54-8F06-D8A281702FB2}" type="presParOf" srcId="{537D0B10-80F8-4AFC-9D38-B729920EAABC}" destId="{97FD4DC8-5DA8-4AB0-BCCB-9C95AA340D43}" srcOrd="3" destOrd="0" presId="urn:microsoft.com/office/officeart/2005/8/layout/list1"/>
    <dgm:cxn modelId="{7FDEA102-7CD9-423F-B6FB-3540A462958F}" type="presParOf" srcId="{537D0B10-80F8-4AFC-9D38-B729920EAABC}" destId="{03393F0E-34EB-4ED1-8312-A0A65D7D1C90}" srcOrd="4" destOrd="0" presId="urn:microsoft.com/office/officeart/2005/8/layout/list1"/>
    <dgm:cxn modelId="{311A2D9D-F0CF-4A92-B028-8A0473CEFF8F}" type="presParOf" srcId="{03393F0E-34EB-4ED1-8312-A0A65D7D1C90}" destId="{BCC54C22-573F-4CA4-B33E-7BE463221E13}" srcOrd="0" destOrd="0" presId="urn:microsoft.com/office/officeart/2005/8/layout/list1"/>
    <dgm:cxn modelId="{09063CBB-860F-4FE8-9510-86490547B281}" type="presParOf" srcId="{03393F0E-34EB-4ED1-8312-A0A65D7D1C90}" destId="{E4CA55B7-2767-4642-9300-5BFBBE14721D}" srcOrd="1" destOrd="0" presId="urn:microsoft.com/office/officeart/2005/8/layout/list1"/>
    <dgm:cxn modelId="{5AA0EE87-DF59-4192-AD0B-849510DF13A2}" type="presParOf" srcId="{537D0B10-80F8-4AFC-9D38-B729920EAABC}" destId="{47727B36-2999-4B25-9940-39F51A3DE38C}" srcOrd="5" destOrd="0" presId="urn:microsoft.com/office/officeart/2005/8/layout/list1"/>
    <dgm:cxn modelId="{69A127ED-D7FB-4DEC-BD03-914B5796BB02}" type="presParOf" srcId="{537D0B10-80F8-4AFC-9D38-B729920EAABC}" destId="{963C02B2-BEC6-403F-91AE-C58C817184E4}" srcOrd="6" destOrd="0" presId="urn:microsoft.com/office/officeart/2005/8/layout/list1"/>
    <dgm:cxn modelId="{32D87F95-D2CA-42F8-A454-0DF029F28EFB}" type="presParOf" srcId="{537D0B10-80F8-4AFC-9D38-B729920EAABC}" destId="{1EBEB973-6083-4906-9CAD-63D68AFAC72F}" srcOrd="7" destOrd="0" presId="urn:microsoft.com/office/officeart/2005/8/layout/list1"/>
    <dgm:cxn modelId="{E4BBEFEA-FF89-4733-A8A5-15732B15126D}" type="presParOf" srcId="{537D0B10-80F8-4AFC-9D38-B729920EAABC}" destId="{2B2A3BD0-B523-41F6-8CD4-405043BC4575}" srcOrd="8" destOrd="0" presId="urn:microsoft.com/office/officeart/2005/8/layout/list1"/>
    <dgm:cxn modelId="{0030E9D6-9501-4456-80C1-AAA176F51CC7}" type="presParOf" srcId="{2B2A3BD0-B523-41F6-8CD4-405043BC4575}" destId="{C9C4CFF4-C520-4119-BF16-425023C69B5C}" srcOrd="0" destOrd="0" presId="urn:microsoft.com/office/officeart/2005/8/layout/list1"/>
    <dgm:cxn modelId="{A235043C-EB27-41FA-9AFC-D6B955AE6933}" type="presParOf" srcId="{2B2A3BD0-B523-41F6-8CD4-405043BC4575}" destId="{783267EC-0E42-4166-BCD1-8DDA44D3C324}" srcOrd="1" destOrd="0" presId="urn:microsoft.com/office/officeart/2005/8/layout/list1"/>
    <dgm:cxn modelId="{CF69E3AB-8C86-418C-85C5-94B11AD418A3}" type="presParOf" srcId="{537D0B10-80F8-4AFC-9D38-B729920EAABC}" destId="{FB78F2EF-4718-4EC7-8168-D936D68FE756}" srcOrd="9" destOrd="0" presId="urn:microsoft.com/office/officeart/2005/8/layout/list1"/>
    <dgm:cxn modelId="{8B0CCDBE-9757-4153-955A-2A89DCC136F1}" type="presParOf" srcId="{537D0B10-80F8-4AFC-9D38-B729920EAABC}" destId="{22D4129A-E2D0-4E9B-A0C6-7EC2062D8B50}" srcOrd="10" destOrd="0" presId="urn:microsoft.com/office/officeart/2005/8/layout/list1"/>
    <dgm:cxn modelId="{ED57701D-A337-4B20-BD6D-DA08F85703B8}" type="presParOf" srcId="{537D0B10-80F8-4AFC-9D38-B729920EAABC}" destId="{42C5C426-5F9F-4C88-BD74-9BEC73F829F9}" srcOrd="11" destOrd="0" presId="urn:microsoft.com/office/officeart/2005/8/layout/list1"/>
    <dgm:cxn modelId="{A4070D48-9EED-4EC4-A966-791A67579212}" type="presParOf" srcId="{537D0B10-80F8-4AFC-9D38-B729920EAABC}" destId="{2A233576-9AB6-4A9D-8CF8-95873549474D}" srcOrd="12" destOrd="0" presId="urn:microsoft.com/office/officeart/2005/8/layout/list1"/>
    <dgm:cxn modelId="{A6171157-7467-483E-9641-1C58F8C853C5}" type="presParOf" srcId="{2A233576-9AB6-4A9D-8CF8-95873549474D}" destId="{4251E4CB-B3F7-45A4-A135-03E6A59AF350}" srcOrd="0" destOrd="0" presId="urn:microsoft.com/office/officeart/2005/8/layout/list1"/>
    <dgm:cxn modelId="{A3106D0A-2172-4D91-B9D1-5CE19A0A9BBB}" type="presParOf" srcId="{2A233576-9AB6-4A9D-8CF8-95873549474D}" destId="{057EDECE-27C0-42F0-AC0C-3018DE5FB2AF}" srcOrd="1" destOrd="0" presId="urn:microsoft.com/office/officeart/2005/8/layout/list1"/>
    <dgm:cxn modelId="{70624073-B71B-4C8C-A830-28EDB796B6E6}" type="presParOf" srcId="{537D0B10-80F8-4AFC-9D38-B729920EAABC}" destId="{E1DC3050-2EF4-4838-B374-01224B3D6FD7}" srcOrd="13" destOrd="0" presId="urn:microsoft.com/office/officeart/2005/8/layout/list1"/>
    <dgm:cxn modelId="{587F2EEE-A7CA-47D7-B90E-B97D99E7828A}" type="presParOf" srcId="{537D0B10-80F8-4AFC-9D38-B729920EAABC}" destId="{8CE41096-DE35-4B41-8971-460C36346576}" srcOrd="14"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4CEDDA1-C5EB-46B9-90D3-1D5135FB9141}">
      <dsp:nvSpPr>
        <dsp:cNvPr id="0" name=""/>
        <dsp:cNvSpPr/>
      </dsp:nvSpPr>
      <dsp:spPr>
        <a:xfrm>
          <a:off x="0" y="325949"/>
          <a:ext cx="8229599" cy="378000"/>
        </a:xfrm>
        <a:prstGeom prst="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sp>
    <dsp:sp modelId="{774265AA-820F-4019-991B-0FA37E1614CB}">
      <dsp:nvSpPr>
        <dsp:cNvPr id="0" name=""/>
        <dsp:cNvSpPr/>
      </dsp:nvSpPr>
      <dsp:spPr>
        <a:xfrm>
          <a:off x="411480" y="104549"/>
          <a:ext cx="5760720" cy="442800"/>
        </a:xfrm>
        <a:prstGeom prst="round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lvl="0" algn="l" defTabSz="666750">
            <a:lnSpc>
              <a:spcPct val="90000"/>
            </a:lnSpc>
            <a:spcBef>
              <a:spcPct val="0"/>
            </a:spcBef>
            <a:spcAft>
              <a:spcPct val="35000"/>
            </a:spcAft>
          </a:pPr>
          <a:r>
            <a:rPr lang="en-US" sz="1500" b="1" kern="1200" dirty="0" smtClean="0">
              <a:solidFill>
                <a:schemeClr val="bg1"/>
              </a:solidFill>
            </a:rPr>
            <a:t>Obtain and Review Data – October - November</a:t>
          </a:r>
          <a:endParaRPr lang="en-US" sz="1500" b="1" kern="1200" dirty="0">
            <a:solidFill>
              <a:schemeClr val="bg1"/>
            </a:solidFill>
          </a:endParaRPr>
        </a:p>
      </dsp:txBody>
      <dsp:txXfrm>
        <a:off x="433096" y="126165"/>
        <a:ext cx="5717488" cy="399568"/>
      </dsp:txXfrm>
    </dsp:sp>
    <dsp:sp modelId="{963C02B2-BEC6-403F-91AE-C58C817184E4}">
      <dsp:nvSpPr>
        <dsp:cNvPr id="0" name=""/>
        <dsp:cNvSpPr/>
      </dsp:nvSpPr>
      <dsp:spPr>
        <a:xfrm>
          <a:off x="0" y="1006349"/>
          <a:ext cx="8229599" cy="850500"/>
        </a:xfrm>
        <a:prstGeom prst="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38708" tIns="312420" rIns="638708" bIns="106680" numCol="1" spcCol="1270" anchor="t" anchorCtr="0">
          <a:noAutofit/>
        </a:bodyPr>
        <a:lstStyle/>
        <a:p>
          <a:pPr marL="114300" lvl="1" indent="-114300" algn="l" defTabSz="666750">
            <a:lnSpc>
              <a:spcPct val="90000"/>
            </a:lnSpc>
            <a:spcBef>
              <a:spcPct val="0"/>
            </a:spcBef>
            <a:spcAft>
              <a:spcPct val="15000"/>
            </a:spcAft>
            <a:buChar char="••"/>
          </a:pPr>
          <a:r>
            <a:rPr lang="en-US" sz="1500" kern="1200" dirty="0" smtClean="0"/>
            <a:t>Unsupervised </a:t>
          </a:r>
          <a:r>
            <a:rPr lang="en-US" sz="1500" kern="1200" dirty="0" smtClean="0"/>
            <a:t>Land Cover </a:t>
          </a:r>
          <a:r>
            <a:rPr lang="en-US" sz="1500" kern="1200" dirty="0" smtClean="0"/>
            <a:t>Classification</a:t>
          </a:r>
          <a:endParaRPr lang="en-US" sz="1500" kern="1200" dirty="0"/>
        </a:p>
        <a:p>
          <a:pPr marL="114300" lvl="1" indent="-114300" algn="l" defTabSz="666750">
            <a:lnSpc>
              <a:spcPct val="90000"/>
            </a:lnSpc>
            <a:spcBef>
              <a:spcPct val="0"/>
            </a:spcBef>
            <a:spcAft>
              <a:spcPct val="15000"/>
            </a:spcAft>
            <a:buChar char="••"/>
          </a:pPr>
          <a:r>
            <a:rPr lang="en-US" sz="1500" kern="1200" dirty="0" smtClean="0"/>
            <a:t>Temperature Algorithms</a:t>
          </a:r>
          <a:endParaRPr lang="en-US" sz="1500" kern="1200" dirty="0"/>
        </a:p>
      </dsp:txBody>
      <dsp:txXfrm>
        <a:off x="0" y="1006349"/>
        <a:ext cx="8229599" cy="850500"/>
      </dsp:txXfrm>
    </dsp:sp>
    <dsp:sp modelId="{E4CA55B7-2767-4642-9300-5BFBBE14721D}">
      <dsp:nvSpPr>
        <dsp:cNvPr id="0" name=""/>
        <dsp:cNvSpPr/>
      </dsp:nvSpPr>
      <dsp:spPr>
        <a:xfrm>
          <a:off x="411480" y="784949"/>
          <a:ext cx="5760720" cy="442800"/>
        </a:xfrm>
        <a:prstGeom prst="round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lvl="0" algn="l" defTabSz="666750">
            <a:lnSpc>
              <a:spcPct val="90000"/>
            </a:lnSpc>
            <a:spcBef>
              <a:spcPct val="0"/>
            </a:spcBef>
            <a:spcAft>
              <a:spcPct val="35000"/>
            </a:spcAft>
          </a:pPr>
          <a:r>
            <a:rPr lang="en-US" sz="1500" b="1" kern="1200" dirty="0" smtClean="0">
              <a:solidFill>
                <a:schemeClr val="bg1"/>
              </a:solidFill>
            </a:rPr>
            <a:t>Process Data – November - December </a:t>
          </a:r>
        </a:p>
      </dsp:txBody>
      <dsp:txXfrm>
        <a:off x="433096" y="806565"/>
        <a:ext cx="5717488" cy="399568"/>
      </dsp:txXfrm>
    </dsp:sp>
    <dsp:sp modelId="{22D4129A-E2D0-4E9B-A0C6-7EC2062D8B50}">
      <dsp:nvSpPr>
        <dsp:cNvPr id="0" name=""/>
        <dsp:cNvSpPr/>
      </dsp:nvSpPr>
      <dsp:spPr>
        <a:xfrm>
          <a:off x="0" y="2159249"/>
          <a:ext cx="8229599" cy="850500"/>
        </a:xfrm>
        <a:prstGeom prst="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38708" tIns="312420" rIns="638708" bIns="106680" numCol="1" spcCol="1270" anchor="t" anchorCtr="0">
          <a:noAutofit/>
        </a:bodyPr>
        <a:lstStyle/>
        <a:p>
          <a:pPr marL="114300" lvl="1" indent="-114300" algn="l" defTabSz="666750">
            <a:lnSpc>
              <a:spcPct val="90000"/>
            </a:lnSpc>
            <a:spcBef>
              <a:spcPct val="0"/>
            </a:spcBef>
            <a:spcAft>
              <a:spcPct val="15000"/>
            </a:spcAft>
            <a:buChar char="••"/>
          </a:pPr>
          <a:r>
            <a:rPr lang="en-US" sz="1500" kern="1200" dirty="0" smtClean="0"/>
            <a:t>Overlay Analysis</a:t>
          </a:r>
          <a:endParaRPr lang="en-US" sz="1500" kern="1200" dirty="0"/>
        </a:p>
        <a:p>
          <a:pPr marL="114300" lvl="1" indent="-114300" algn="l" defTabSz="666750">
            <a:lnSpc>
              <a:spcPct val="90000"/>
            </a:lnSpc>
            <a:spcBef>
              <a:spcPct val="0"/>
            </a:spcBef>
            <a:spcAft>
              <a:spcPct val="15000"/>
            </a:spcAft>
            <a:buChar char="••"/>
          </a:pPr>
          <a:r>
            <a:rPr lang="en-US" sz="1500" kern="1200" dirty="0" smtClean="0"/>
            <a:t>Statistical Analysis</a:t>
          </a:r>
          <a:endParaRPr lang="en-US" sz="1500" kern="1200" dirty="0"/>
        </a:p>
      </dsp:txBody>
      <dsp:txXfrm>
        <a:off x="0" y="2159249"/>
        <a:ext cx="8229599" cy="850500"/>
      </dsp:txXfrm>
    </dsp:sp>
    <dsp:sp modelId="{783267EC-0E42-4166-BCD1-8DDA44D3C324}">
      <dsp:nvSpPr>
        <dsp:cNvPr id="0" name=""/>
        <dsp:cNvSpPr/>
      </dsp:nvSpPr>
      <dsp:spPr>
        <a:xfrm>
          <a:off x="411480" y="1937849"/>
          <a:ext cx="5760720" cy="442800"/>
        </a:xfrm>
        <a:prstGeom prst="round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lvl="0" algn="l" defTabSz="666750">
            <a:lnSpc>
              <a:spcPct val="90000"/>
            </a:lnSpc>
            <a:spcBef>
              <a:spcPct val="0"/>
            </a:spcBef>
            <a:spcAft>
              <a:spcPct val="35000"/>
            </a:spcAft>
          </a:pPr>
          <a:r>
            <a:rPr lang="en-US" sz="1500" b="1" kern="1200" dirty="0" smtClean="0">
              <a:solidFill>
                <a:schemeClr val="bg1"/>
              </a:solidFill>
            </a:rPr>
            <a:t>Data Analysis – Late November to January</a:t>
          </a:r>
          <a:endParaRPr lang="en-US" sz="1500" b="1" kern="1200" dirty="0">
            <a:solidFill>
              <a:schemeClr val="bg1"/>
            </a:solidFill>
          </a:endParaRPr>
        </a:p>
      </dsp:txBody>
      <dsp:txXfrm>
        <a:off x="433096" y="1959465"/>
        <a:ext cx="5717488" cy="399568"/>
      </dsp:txXfrm>
    </dsp:sp>
    <dsp:sp modelId="{8CE41096-DE35-4B41-8971-460C36346576}">
      <dsp:nvSpPr>
        <dsp:cNvPr id="0" name=""/>
        <dsp:cNvSpPr/>
      </dsp:nvSpPr>
      <dsp:spPr>
        <a:xfrm>
          <a:off x="0" y="3312149"/>
          <a:ext cx="8229599" cy="850500"/>
        </a:xfrm>
        <a:prstGeom prst="rect">
          <a:avLst/>
        </a:prstGeom>
        <a:solidFill>
          <a:schemeClr val="lt1">
            <a:alpha val="90000"/>
            <a:hueOff val="0"/>
            <a:satOff val="0"/>
            <a:lumOff val="0"/>
            <a:alphaOff val="0"/>
          </a:schemeClr>
        </a:solidFill>
        <a:ln w="9525" cap="flat" cmpd="sng" algn="ctr">
          <a:solidFill>
            <a:schemeClr val="accent1">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38708" tIns="312420" rIns="638708" bIns="106680" numCol="1" spcCol="1270" anchor="t" anchorCtr="0">
          <a:noAutofit/>
        </a:bodyPr>
        <a:lstStyle/>
        <a:p>
          <a:pPr marL="114300" lvl="1" indent="-114300" algn="l" defTabSz="666750">
            <a:lnSpc>
              <a:spcPct val="90000"/>
            </a:lnSpc>
            <a:spcBef>
              <a:spcPct val="0"/>
            </a:spcBef>
            <a:spcAft>
              <a:spcPct val="15000"/>
            </a:spcAft>
            <a:buChar char="••"/>
          </a:pPr>
          <a:r>
            <a:rPr lang="en-US" sz="1500" kern="1200" dirty="0" smtClean="0"/>
            <a:t>AAG Annual Meeting – Tampa, FL – Climate Change Sessions</a:t>
          </a:r>
          <a:endParaRPr lang="en-US" sz="1500" kern="1200" dirty="0"/>
        </a:p>
        <a:p>
          <a:pPr marL="114300" lvl="1" indent="-114300" algn="l" defTabSz="666750">
            <a:lnSpc>
              <a:spcPct val="90000"/>
            </a:lnSpc>
            <a:spcBef>
              <a:spcPct val="0"/>
            </a:spcBef>
            <a:spcAft>
              <a:spcPct val="15000"/>
            </a:spcAft>
            <a:buChar char="••"/>
          </a:pPr>
          <a:r>
            <a:rPr lang="en-US" sz="1500" kern="1200" dirty="0" smtClean="0"/>
            <a:t>21st Conference on Applied Climatology – Boulder, CO</a:t>
          </a:r>
          <a:endParaRPr lang="en-US" sz="1500" kern="1200" dirty="0"/>
        </a:p>
      </dsp:txBody>
      <dsp:txXfrm>
        <a:off x="0" y="3312149"/>
        <a:ext cx="8229599" cy="850500"/>
      </dsp:txXfrm>
    </dsp:sp>
    <dsp:sp modelId="{057EDECE-27C0-42F0-AC0C-3018DE5FB2AF}">
      <dsp:nvSpPr>
        <dsp:cNvPr id="0" name=""/>
        <dsp:cNvSpPr/>
      </dsp:nvSpPr>
      <dsp:spPr>
        <a:xfrm>
          <a:off x="411480" y="3090750"/>
          <a:ext cx="5760720" cy="442800"/>
        </a:xfrm>
        <a:prstGeom prst="roundRect">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17742" tIns="0" rIns="217742" bIns="0" numCol="1" spcCol="1270" anchor="ctr" anchorCtr="0">
          <a:noAutofit/>
        </a:bodyPr>
        <a:lstStyle/>
        <a:p>
          <a:pPr lvl="0" algn="l" defTabSz="666750">
            <a:lnSpc>
              <a:spcPct val="90000"/>
            </a:lnSpc>
            <a:spcBef>
              <a:spcPct val="0"/>
            </a:spcBef>
            <a:spcAft>
              <a:spcPct val="35000"/>
            </a:spcAft>
          </a:pPr>
          <a:r>
            <a:rPr lang="en-US" sz="1500" b="1" kern="1200" dirty="0" smtClean="0">
              <a:solidFill>
                <a:schemeClr val="bg1"/>
              </a:solidFill>
            </a:rPr>
            <a:t>Note and Present Findings – December - March</a:t>
          </a:r>
          <a:endParaRPr lang="en-US" sz="1500" b="1" kern="1200" dirty="0">
            <a:solidFill>
              <a:schemeClr val="bg1"/>
            </a:solidFill>
          </a:endParaRPr>
        </a:p>
      </dsp:txBody>
      <dsp:txXfrm>
        <a:off x="433096" y="3112366"/>
        <a:ext cx="5717488" cy="399568"/>
      </dsp:txXfrm>
    </dsp:sp>
  </dsp:spTree>
</dsp:drawing>
</file>

<file path=ppt/diagrams/layout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A4D3D781-5DA3-43FE-A8AA-8A0FD8C553CE}" type="datetimeFigureOut">
              <a:rPr lang="en-US" smtClean="0"/>
              <a:pPr/>
              <a:t>10/30/2013</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CD5DC103-0514-48FC-89F5-AC24887421B0}" type="slidenum">
              <a:rPr lang="en-US" smtClean="0"/>
              <a:pPr/>
              <a:t>‹#›</a:t>
            </a:fld>
            <a:endParaRPr lang="en-US"/>
          </a:p>
        </p:txBody>
      </p:sp>
    </p:spTree>
    <p:extLst>
      <p:ext uri="{BB962C8B-B14F-4D97-AF65-F5344CB8AC3E}">
        <p14:creationId xmlns:p14="http://schemas.microsoft.com/office/powerpoint/2010/main" val="355885461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8A31F2DF-7BBE-47E5-987C-590483C3DA0B}" type="datetimeFigureOut">
              <a:rPr lang="en-US" smtClean="0"/>
              <a:t>10/30/2013</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75D83C69-A782-4C01-811B-475981E2D54E}" type="slidenum">
              <a:rPr lang="en-US" smtClean="0"/>
              <a:t>‹#›</a:t>
            </a:fld>
            <a:endParaRPr lang="en-US"/>
          </a:p>
        </p:txBody>
      </p:sp>
    </p:spTree>
    <p:extLst>
      <p:ext uri="{BB962C8B-B14F-4D97-AF65-F5344CB8AC3E}">
        <p14:creationId xmlns:p14="http://schemas.microsoft.com/office/powerpoint/2010/main" val="138371572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5D83C69-A782-4C01-811B-475981E2D54E}" type="slidenum">
              <a:rPr lang="en-US" smtClean="0"/>
              <a:t>1</a:t>
            </a:fld>
            <a:endParaRPr lang="en-US"/>
          </a:p>
        </p:txBody>
      </p:sp>
    </p:spTree>
    <p:extLst>
      <p:ext uri="{BB962C8B-B14F-4D97-AF65-F5344CB8AC3E}">
        <p14:creationId xmlns:p14="http://schemas.microsoft.com/office/powerpoint/2010/main" val="383175347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Hole near center =</a:t>
            </a:r>
            <a:r>
              <a:rPr lang="en-US" baseline="0" dirty="0" smtClean="0"/>
              <a:t> DFW Airport</a:t>
            </a:r>
          </a:p>
          <a:p>
            <a:endParaRPr lang="en-US" dirty="0" smtClean="0"/>
          </a:p>
          <a:p>
            <a:r>
              <a:rPr lang="en-US" dirty="0" smtClean="0"/>
              <a:t>Area</a:t>
            </a:r>
            <a:r>
              <a:rPr lang="en-US" baseline="0" dirty="0" smtClean="0"/>
              <a:t> </a:t>
            </a:r>
            <a:r>
              <a:rPr lang="en-US" dirty="0" smtClean="0"/>
              <a:t>Growth:</a:t>
            </a:r>
            <a:r>
              <a:rPr lang="en-US" baseline="0" dirty="0" smtClean="0"/>
              <a:t>  23.54% from 1990 to 2000, 20.35% from 2000 to 2010, total growth 39.10% from 1990 to 2010</a:t>
            </a:r>
          </a:p>
        </p:txBody>
      </p:sp>
      <p:sp>
        <p:nvSpPr>
          <p:cNvPr id="4" name="Slide Number Placeholder 3"/>
          <p:cNvSpPr>
            <a:spLocks noGrp="1"/>
          </p:cNvSpPr>
          <p:nvPr>
            <p:ph type="sldNum" sz="quarter" idx="10"/>
          </p:nvPr>
        </p:nvSpPr>
        <p:spPr/>
        <p:txBody>
          <a:bodyPr/>
          <a:lstStyle/>
          <a:p>
            <a:fld id="{75D83C69-A782-4C01-811B-475981E2D54E}" type="slidenum">
              <a:rPr lang="en-US" smtClean="0"/>
              <a:t>12</a:t>
            </a:fld>
            <a:endParaRPr lang="en-US"/>
          </a:p>
        </p:txBody>
      </p:sp>
    </p:spTree>
    <p:extLst>
      <p:ext uri="{BB962C8B-B14F-4D97-AF65-F5344CB8AC3E}">
        <p14:creationId xmlns:p14="http://schemas.microsoft.com/office/powerpoint/2010/main" val="188445021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Area</a:t>
            </a:r>
            <a:r>
              <a:rPr lang="en-US" baseline="0" dirty="0" smtClean="0"/>
              <a:t> </a:t>
            </a:r>
            <a:r>
              <a:rPr lang="en-US" dirty="0" smtClean="0"/>
              <a:t>Growth:</a:t>
            </a:r>
            <a:r>
              <a:rPr lang="en-US" baseline="0" dirty="0" smtClean="0"/>
              <a:t>  34.30% from 1990 to 2000, 8.74% from 2000 to 2010, total growth 28.36% from 1990 to 2010</a:t>
            </a:r>
          </a:p>
          <a:p>
            <a:endParaRPr lang="en-US" dirty="0"/>
          </a:p>
        </p:txBody>
      </p:sp>
      <p:sp>
        <p:nvSpPr>
          <p:cNvPr id="4" name="Slide Number Placeholder 3"/>
          <p:cNvSpPr>
            <a:spLocks noGrp="1"/>
          </p:cNvSpPr>
          <p:nvPr>
            <p:ph type="sldNum" sz="quarter" idx="10"/>
          </p:nvPr>
        </p:nvSpPr>
        <p:spPr/>
        <p:txBody>
          <a:bodyPr/>
          <a:lstStyle/>
          <a:p>
            <a:fld id="{75D83C69-A782-4C01-811B-475981E2D54E}" type="slidenum">
              <a:rPr lang="en-US" smtClean="0"/>
              <a:t>13</a:t>
            </a:fld>
            <a:endParaRPr lang="en-US"/>
          </a:p>
        </p:txBody>
      </p:sp>
    </p:spTree>
    <p:extLst>
      <p:ext uri="{BB962C8B-B14F-4D97-AF65-F5344CB8AC3E}">
        <p14:creationId xmlns:p14="http://schemas.microsoft.com/office/powerpoint/2010/main" val="188445021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5D83C69-A782-4C01-811B-475981E2D54E}" type="slidenum">
              <a:rPr lang="en-US" smtClean="0"/>
              <a:t>14</a:t>
            </a:fld>
            <a:endParaRPr lang="en-US"/>
          </a:p>
        </p:txBody>
      </p:sp>
    </p:spTree>
    <p:extLst>
      <p:ext uri="{BB962C8B-B14F-4D97-AF65-F5344CB8AC3E}">
        <p14:creationId xmlns:p14="http://schemas.microsoft.com/office/powerpoint/2010/main" val="351112298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5D83C69-A782-4C01-811B-475981E2D54E}" type="slidenum">
              <a:rPr lang="en-US" smtClean="0"/>
              <a:t>17</a:t>
            </a:fld>
            <a:endParaRPr lang="en-US"/>
          </a:p>
        </p:txBody>
      </p:sp>
    </p:spTree>
    <p:extLst>
      <p:ext uri="{BB962C8B-B14F-4D97-AF65-F5344CB8AC3E}">
        <p14:creationId xmlns:p14="http://schemas.microsoft.com/office/powerpoint/2010/main" val="166898656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smtClean="0">
                <a:solidFill>
                  <a:schemeClr val="tx1"/>
                </a:solidFill>
                <a:effectLst/>
                <a:latin typeface="+mn-lt"/>
                <a:ea typeface="+mn-ea"/>
                <a:cs typeface="+mn-cs"/>
              </a:rPr>
              <a:t>This slide shows the generalized process.   The input is the raw ASTER Level 1B file.  The first process estimates the pixel’s maximum possible emissivity level based on the brightness of the pixel.  The more bright the pixel, the more radiation is reflected back, and the less emissive the pixel is.  The next step takes those maximum pixel emissivity values and compares them to an average of all the maximum values, producing a histogram of ratios.  But this step only calculates the ratio, not the amplitude.  To find the amplitude, the difference between the minimum ratio and maximum ratio is calculated and then a second calculation can determine the pixel’s minimum emissivity level.  This allows the emissivity and therefore the temperature to be calculated.  The fourth step is simply a quality assurance flag. </a:t>
            </a:r>
            <a:endParaRPr lang="en-US" dirty="0"/>
          </a:p>
        </p:txBody>
      </p:sp>
      <p:sp>
        <p:nvSpPr>
          <p:cNvPr id="4" name="Slide Number Placeholder 3"/>
          <p:cNvSpPr>
            <a:spLocks noGrp="1"/>
          </p:cNvSpPr>
          <p:nvPr>
            <p:ph type="sldNum" sz="quarter" idx="10"/>
          </p:nvPr>
        </p:nvSpPr>
        <p:spPr/>
        <p:txBody>
          <a:bodyPr/>
          <a:lstStyle/>
          <a:p>
            <a:fld id="{75D83C69-A782-4C01-811B-475981E2D54E}" type="slidenum">
              <a:rPr lang="en-US" smtClean="0"/>
              <a:t>19</a:t>
            </a:fld>
            <a:endParaRPr lang="en-US"/>
          </a:p>
        </p:txBody>
      </p:sp>
    </p:spTree>
    <p:extLst>
      <p:ext uri="{BB962C8B-B14F-4D97-AF65-F5344CB8AC3E}">
        <p14:creationId xmlns:p14="http://schemas.microsoft.com/office/powerpoint/2010/main" val="357431202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5D83C69-A782-4C01-811B-475981E2D54E}" type="slidenum">
              <a:rPr lang="en-US" smtClean="0"/>
              <a:t>20</a:t>
            </a:fld>
            <a:endParaRPr lang="en-US"/>
          </a:p>
        </p:txBody>
      </p:sp>
    </p:spTree>
    <p:extLst>
      <p:ext uri="{BB962C8B-B14F-4D97-AF65-F5344CB8AC3E}">
        <p14:creationId xmlns:p14="http://schemas.microsoft.com/office/powerpoint/2010/main" val="335605838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5D83C69-A782-4C01-811B-475981E2D54E}" type="slidenum">
              <a:rPr lang="en-US" smtClean="0"/>
              <a:t>21</a:t>
            </a:fld>
            <a:endParaRPr lang="en-US"/>
          </a:p>
        </p:txBody>
      </p:sp>
    </p:spTree>
    <p:extLst>
      <p:ext uri="{BB962C8B-B14F-4D97-AF65-F5344CB8AC3E}">
        <p14:creationId xmlns:p14="http://schemas.microsoft.com/office/powerpoint/2010/main" val="37500468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AAG – Abstract due</a:t>
            </a:r>
            <a:r>
              <a:rPr lang="en-US" baseline="0" dirty="0" smtClean="0"/>
              <a:t> 10/23 (early bird) or 12/3/2013, conference </a:t>
            </a:r>
            <a:r>
              <a:rPr lang="en-US" dirty="0" smtClean="0"/>
              <a:t>April 8-12, 2014</a:t>
            </a:r>
          </a:p>
          <a:p>
            <a:r>
              <a:rPr lang="en-US" dirty="0" smtClean="0"/>
              <a:t>AMS – Abstract</a:t>
            </a:r>
            <a:r>
              <a:rPr lang="en-US" baseline="0" dirty="0" smtClean="0"/>
              <a:t> due 1/27/2014, conference June 16-20, 2014</a:t>
            </a:r>
            <a:endParaRPr lang="en-US" dirty="0"/>
          </a:p>
        </p:txBody>
      </p:sp>
      <p:sp>
        <p:nvSpPr>
          <p:cNvPr id="4" name="Slide Number Placeholder 3"/>
          <p:cNvSpPr>
            <a:spLocks noGrp="1"/>
          </p:cNvSpPr>
          <p:nvPr>
            <p:ph type="sldNum" sz="quarter" idx="10"/>
          </p:nvPr>
        </p:nvSpPr>
        <p:spPr/>
        <p:txBody>
          <a:bodyPr/>
          <a:lstStyle/>
          <a:p>
            <a:fld id="{75D83C69-A782-4C01-811B-475981E2D54E}" type="slidenum">
              <a:rPr lang="en-US" smtClean="0"/>
              <a:t>23</a:t>
            </a:fld>
            <a:endParaRPr lang="en-US"/>
          </a:p>
        </p:txBody>
      </p:sp>
    </p:spTree>
    <p:extLst>
      <p:ext uri="{BB962C8B-B14F-4D97-AF65-F5344CB8AC3E}">
        <p14:creationId xmlns:p14="http://schemas.microsoft.com/office/powerpoint/2010/main" val="1726329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75D83C69-A782-4C01-811B-475981E2D54E}" type="slidenum">
              <a:rPr lang="en-US" smtClean="0"/>
              <a:t>2</a:t>
            </a:fld>
            <a:endParaRPr lang="en-US"/>
          </a:p>
        </p:txBody>
      </p:sp>
    </p:spTree>
    <p:extLst>
      <p:ext uri="{BB962C8B-B14F-4D97-AF65-F5344CB8AC3E}">
        <p14:creationId xmlns:p14="http://schemas.microsoft.com/office/powerpoint/2010/main" val="267159105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5750" indent="-285750">
              <a:buFont typeface="Arial" panose="020B0604020202020204" pitchFamily="34" charset="0"/>
              <a:buChar char="•"/>
            </a:pPr>
            <a:r>
              <a:rPr lang="en-US" sz="1000" kern="1200" dirty="0" smtClean="0">
                <a:solidFill>
                  <a:schemeClr val="bg1"/>
                </a:solidFill>
                <a:latin typeface="+mn-lt"/>
                <a:ea typeface="+mn-ea"/>
                <a:cs typeface="+mn-cs"/>
              </a:rPr>
              <a:t>Marked Difference in T in downtown </a:t>
            </a:r>
            <a:r>
              <a:rPr lang="en-US" sz="1000" kern="1200" dirty="0" err="1" smtClean="0">
                <a:solidFill>
                  <a:schemeClr val="bg1"/>
                </a:solidFill>
                <a:latin typeface="+mn-lt"/>
                <a:ea typeface="+mn-ea"/>
                <a:cs typeface="+mn-cs"/>
              </a:rPr>
              <a:t>vs</a:t>
            </a:r>
            <a:r>
              <a:rPr lang="en-US" sz="1000" kern="1200" dirty="0" smtClean="0">
                <a:solidFill>
                  <a:schemeClr val="bg1"/>
                </a:solidFill>
                <a:latin typeface="+mn-lt"/>
                <a:ea typeface="+mn-ea"/>
                <a:cs typeface="+mn-cs"/>
              </a:rPr>
              <a:t> rural areas</a:t>
            </a:r>
          </a:p>
          <a:p>
            <a:pPr marL="285750" indent="-285750">
              <a:buFont typeface="Arial" panose="020B0604020202020204" pitchFamily="34" charset="0"/>
              <a:buChar char="•"/>
            </a:pPr>
            <a:r>
              <a:rPr lang="en-US" sz="1000" kern="1200" dirty="0" smtClean="0">
                <a:solidFill>
                  <a:schemeClr val="bg1"/>
                </a:solidFill>
                <a:latin typeface="+mn-lt"/>
                <a:ea typeface="+mn-ea"/>
                <a:cs typeface="+mn-cs"/>
              </a:rPr>
              <a:t>Due to reduced green space and build up of concrete/steel/</a:t>
            </a:r>
            <a:r>
              <a:rPr lang="en-US" sz="1000" kern="1200" dirty="0" err="1" smtClean="0">
                <a:solidFill>
                  <a:schemeClr val="bg1"/>
                </a:solidFill>
                <a:latin typeface="+mn-lt"/>
                <a:ea typeface="+mn-ea"/>
                <a:cs typeface="+mn-cs"/>
              </a:rPr>
              <a:t>etc</a:t>
            </a:r>
            <a:endParaRPr lang="en-US" sz="1000" kern="1200" dirty="0" smtClean="0">
              <a:solidFill>
                <a:schemeClr val="bg1"/>
              </a:solidFill>
              <a:latin typeface="+mn-lt"/>
              <a:ea typeface="+mn-ea"/>
              <a:cs typeface="+mn-cs"/>
            </a:endParaRPr>
          </a:p>
          <a:p>
            <a:pPr marL="285750" indent="-285750">
              <a:buFont typeface="Arial" panose="020B0604020202020204" pitchFamily="34" charset="0"/>
              <a:buChar char="•"/>
            </a:pPr>
            <a:r>
              <a:rPr lang="en-US" sz="1000" kern="1200" dirty="0" smtClean="0">
                <a:solidFill>
                  <a:schemeClr val="bg1"/>
                </a:solidFill>
                <a:latin typeface="+mn-lt"/>
                <a:ea typeface="+mn-ea"/>
                <a:cs typeface="+mn-cs"/>
              </a:rPr>
              <a:t>The</a:t>
            </a:r>
            <a:r>
              <a:rPr lang="en-US" sz="1000" kern="1200" baseline="0" dirty="0" smtClean="0">
                <a:solidFill>
                  <a:schemeClr val="bg1"/>
                </a:solidFill>
                <a:latin typeface="+mn-lt"/>
                <a:ea typeface="+mn-ea"/>
                <a:cs typeface="+mn-cs"/>
              </a:rPr>
              <a:t> effect is mainly noticed at night due to non-green surfaces holding heat longer and causing the surrounding air to be warmer</a:t>
            </a:r>
          </a:p>
          <a:p>
            <a:pPr marL="285750" indent="-285750">
              <a:buFont typeface="Arial" panose="020B0604020202020204" pitchFamily="34" charset="0"/>
              <a:buChar char="•"/>
            </a:pPr>
            <a:r>
              <a:rPr lang="en-US" sz="1000" kern="1200" dirty="0" smtClean="0">
                <a:solidFill>
                  <a:schemeClr val="bg1"/>
                </a:solidFill>
                <a:latin typeface="+mn-lt"/>
                <a:ea typeface="+mn-ea"/>
                <a:cs typeface="+mn-cs"/>
              </a:rPr>
              <a:t>Generally at least a 1-3C increase</a:t>
            </a:r>
          </a:p>
          <a:p>
            <a:endParaRPr lang="en-US" dirty="0"/>
          </a:p>
        </p:txBody>
      </p:sp>
      <p:sp>
        <p:nvSpPr>
          <p:cNvPr id="4" name="Slide Number Placeholder 3"/>
          <p:cNvSpPr>
            <a:spLocks noGrp="1"/>
          </p:cNvSpPr>
          <p:nvPr>
            <p:ph type="sldNum" sz="quarter" idx="10"/>
          </p:nvPr>
        </p:nvSpPr>
        <p:spPr/>
        <p:txBody>
          <a:bodyPr/>
          <a:lstStyle/>
          <a:p>
            <a:fld id="{75D83C69-A782-4C01-811B-475981E2D54E}" type="slidenum">
              <a:rPr lang="en-US" smtClean="0"/>
              <a:t>3</a:t>
            </a:fld>
            <a:endParaRPr lang="en-US"/>
          </a:p>
        </p:txBody>
      </p:sp>
    </p:spTree>
    <p:extLst>
      <p:ext uri="{BB962C8B-B14F-4D97-AF65-F5344CB8AC3E}">
        <p14:creationId xmlns:p14="http://schemas.microsoft.com/office/powerpoint/2010/main" val="140954972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 Cities use more electricity for cooling than surrounding suburban areas</a:t>
            </a:r>
          </a:p>
          <a:p>
            <a:r>
              <a:rPr lang="en-US" dirty="0" smtClean="0"/>
              <a:t>- Increased</a:t>
            </a:r>
            <a:r>
              <a:rPr lang="en-US" baseline="0" dirty="0" smtClean="0"/>
              <a:t> a</a:t>
            </a:r>
            <a:r>
              <a:rPr lang="en-US" dirty="0" smtClean="0"/>
              <a:t>ir pollution</a:t>
            </a:r>
            <a:r>
              <a:rPr lang="en-US" baseline="0" dirty="0" smtClean="0"/>
              <a:t> from increased greenhouse gas emissions and ground level O-Zone</a:t>
            </a:r>
            <a:endParaRPr lang="en-US" dirty="0" smtClean="0"/>
          </a:p>
          <a:p>
            <a:r>
              <a:rPr lang="en-US" dirty="0" smtClean="0"/>
              <a:t>- Higher temperatures can lead to increased health issues.</a:t>
            </a:r>
          </a:p>
          <a:p>
            <a:r>
              <a:rPr lang="en-US" dirty="0" smtClean="0"/>
              <a:t>- Heated</a:t>
            </a:r>
            <a:r>
              <a:rPr lang="en-US" baseline="0" dirty="0" smtClean="0"/>
              <a:t> water runoff from paved surfaces and buildings may affect aquatic ecosystems </a:t>
            </a:r>
          </a:p>
          <a:p>
            <a:r>
              <a:rPr lang="en-US" baseline="0" dirty="0" smtClean="0"/>
              <a:t>(US EPA, 2012)</a:t>
            </a:r>
            <a:endParaRPr lang="en-US" dirty="0" smtClean="0"/>
          </a:p>
        </p:txBody>
      </p:sp>
      <p:sp>
        <p:nvSpPr>
          <p:cNvPr id="4" name="Slide Number Placeholder 3"/>
          <p:cNvSpPr>
            <a:spLocks noGrp="1"/>
          </p:cNvSpPr>
          <p:nvPr>
            <p:ph type="sldNum" sz="quarter" idx="10"/>
          </p:nvPr>
        </p:nvSpPr>
        <p:spPr/>
        <p:txBody>
          <a:bodyPr/>
          <a:lstStyle/>
          <a:p>
            <a:fld id="{75D83C69-A782-4C01-811B-475981E2D54E}" type="slidenum">
              <a:rPr lang="en-US" smtClean="0"/>
              <a:t>4</a:t>
            </a:fld>
            <a:endParaRPr lang="en-US"/>
          </a:p>
        </p:txBody>
      </p:sp>
    </p:spTree>
    <p:extLst>
      <p:ext uri="{BB962C8B-B14F-4D97-AF65-F5344CB8AC3E}">
        <p14:creationId xmlns:p14="http://schemas.microsoft.com/office/powerpoint/2010/main" val="149641430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Sprawl is</a:t>
            </a:r>
            <a:r>
              <a:rPr lang="en-US" baseline="0" dirty="0" smtClean="0"/>
              <a:t> a complex topic that has several different nuanced definitions.  For this project, I am simply looking at the conversion of rural and suburban land into urban buildup.  The image shows the growth of the Houston Urban Area over the last 40 years using the US Census definition of Urban Areas.  It is defined as those areas with a population density of over 1000 people per square mile and adjacent areas of population density greater than 500 people per square mile. </a:t>
            </a:r>
            <a:endParaRPr lang="en-US" dirty="0"/>
          </a:p>
        </p:txBody>
      </p:sp>
      <p:sp>
        <p:nvSpPr>
          <p:cNvPr id="4" name="Slide Number Placeholder 3"/>
          <p:cNvSpPr>
            <a:spLocks noGrp="1"/>
          </p:cNvSpPr>
          <p:nvPr>
            <p:ph type="sldNum" sz="quarter" idx="10"/>
          </p:nvPr>
        </p:nvSpPr>
        <p:spPr/>
        <p:txBody>
          <a:bodyPr/>
          <a:lstStyle/>
          <a:p>
            <a:fld id="{75D83C69-A782-4C01-811B-475981E2D54E}" type="slidenum">
              <a:rPr lang="en-US" smtClean="0"/>
              <a:t>5</a:t>
            </a:fld>
            <a:endParaRPr lang="en-US"/>
          </a:p>
        </p:txBody>
      </p:sp>
    </p:spTree>
    <p:extLst>
      <p:ext uri="{BB962C8B-B14F-4D97-AF65-F5344CB8AC3E}">
        <p14:creationId xmlns:p14="http://schemas.microsoft.com/office/powerpoint/2010/main" val="29963310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Houston </a:t>
            </a:r>
            <a:r>
              <a:rPr lang="en-US" dirty="0" smtClean="0"/>
              <a:t>Area from 1990-2000:  (</a:t>
            </a:r>
            <a:r>
              <a:rPr lang="en-US" dirty="0" err="1" smtClean="0"/>
              <a:t>Streutker</a:t>
            </a:r>
            <a:r>
              <a:rPr lang="en-US" dirty="0" smtClean="0"/>
              <a:t>, 2002)</a:t>
            </a:r>
          </a:p>
          <a:p>
            <a:pPr lvl="1"/>
            <a:r>
              <a:rPr lang="en-US" dirty="0" smtClean="0"/>
              <a:t>Population growth of over 300k</a:t>
            </a:r>
          </a:p>
          <a:p>
            <a:pPr lvl="1"/>
            <a:r>
              <a:rPr lang="en-US" dirty="0" smtClean="0"/>
              <a:t>UHI size grew by nearly 200km</a:t>
            </a:r>
            <a:r>
              <a:rPr lang="en-US" baseline="30000" dirty="0" smtClean="0"/>
              <a:t>2</a:t>
            </a:r>
          </a:p>
          <a:p>
            <a:pPr lvl="1"/>
            <a:r>
              <a:rPr lang="en-US" dirty="0" smtClean="0"/>
              <a:t>Mean night temperature increased by 1°C</a:t>
            </a:r>
          </a:p>
          <a:p>
            <a:endParaRPr lang="en-US" dirty="0"/>
          </a:p>
        </p:txBody>
      </p:sp>
      <p:sp>
        <p:nvSpPr>
          <p:cNvPr id="4" name="Slide Number Placeholder 3"/>
          <p:cNvSpPr>
            <a:spLocks noGrp="1"/>
          </p:cNvSpPr>
          <p:nvPr>
            <p:ph type="sldNum" sz="quarter" idx="10"/>
          </p:nvPr>
        </p:nvSpPr>
        <p:spPr/>
        <p:txBody>
          <a:bodyPr/>
          <a:lstStyle/>
          <a:p>
            <a:fld id="{75D83C69-A782-4C01-811B-475981E2D54E}" type="slidenum">
              <a:rPr lang="en-US" smtClean="0"/>
              <a:t>6</a:t>
            </a:fld>
            <a:endParaRPr lang="en-US"/>
          </a:p>
        </p:txBody>
      </p:sp>
    </p:spTree>
    <p:extLst>
      <p:ext uri="{BB962C8B-B14F-4D97-AF65-F5344CB8AC3E}">
        <p14:creationId xmlns:p14="http://schemas.microsoft.com/office/powerpoint/2010/main" val="103158675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5D83C69-A782-4C01-811B-475981E2D54E}" type="slidenum">
              <a:rPr lang="en-US" smtClean="0"/>
              <a:t>8</a:t>
            </a:fld>
            <a:endParaRPr lang="en-US"/>
          </a:p>
        </p:txBody>
      </p:sp>
    </p:spTree>
    <p:extLst>
      <p:ext uri="{BB962C8B-B14F-4D97-AF65-F5344CB8AC3E}">
        <p14:creationId xmlns:p14="http://schemas.microsoft.com/office/powerpoint/2010/main" val="351174610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5D83C69-A782-4C01-811B-475981E2D54E}" type="slidenum">
              <a:rPr lang="en-US" smtClean="0"/>
              <a:t>9</a:t>
            </a:fld>
            <a:endParaRPr lang="en-US"/>
          </a:p>
        </p:txBody>
      </p:sp>
    </p:spTree>
    <p:extLst>
      <p:ext uri="{BB962C8B-B14F-4D97-AF65-F5344CB8AC3E}">
        <p14:creationId xmlns:p14="http://schemas.microsoft.com/office/powerpoint/2010/main" val="122661091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5D83C69-A782-4C01-811B-475981E2D54E}" type="slidenum">
              <a:rPr lang="en-US" smtClean="0"/>
              <a:t>11</a:t>
            </a:fld>
            <a:endParaRPr lang="en-US"/>
          </a:p>
        </p:txBody>
      </p:sp>
    </p:spTree>
    <p:extLst>
      <p:ext uri="{BB962C8B-B14F-4D97-AF65-F5344CB8AC3E}">
        <p14:creationId xmlns:p14="http://schemas.microsoft.com/office/powerpoint/2010/main" val="351112298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file:///\\angler99\Inkd_G\pressp0509%20(INKD)\2_In_Progress\Sharmila\071709\czumwalt_apartments_broch_85x11_hf\pic.png" TargetMode="External"/><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file:///\\angler99\Inkd_G\pressp0509%20(INKD)\2_In_Progress\Sharmila\071709\czumwalt_apartments_broch_85x11_hf\pic.png" TargetMode="External"/><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Slide">
    <p:spTree>
      <p:nvGrpSpPr>
        <p:cNvPr id="1" name=""/>
        <p:cNvGrpSpPr/>
        <p:nvPr/>
      </p:nvGrpSpPr>
      <p:grpSpPr>
        <a:xfrm>
          <a:off x="0" y="0"/>
          <a:ext cx="0" cy="0"/>
          <a:chOff x="0" y="0"/>
          <a:chExt cx="0" cy="0"/>
        </a:xfrm>
      </p:grpSpPr>
      <p:sp>
        <p:nvSpPr>
          <p:cNvPr id="3" name="Rectangle 3"/>
          <p:cNvSpPr>
            <a:spLocks noChangeArrowheads="1"/>
          </p:cNvSpPr>
          <p:nvPr userDrawn="1"/>
        </p:nvSpPr>
        <p:spPr bwMode="auto">
          <a:xfrm>
            <a:off x="0" y="0"/>
            <a:ext cx="9144000" cy="2846387"/>
          </a:xfrm>
          <a:prstGeom prst="rect">
            <a:avLst/>
          </a:prstGeom>
          <a:solidFill>
            <a:srgbClr val="D6EEEE"/>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5574" name="Group 5573"/>
          <p:cNvGrpSpPr/>
          <p:nvPr userDrawn="1"/>
        </p:nvGrpSpPr>
        <p:grpSpPr>
          <a:xfrm>
            <a:off x="-1" y="14521"/>
            <a:ext cx="9144001" cy="4643204"/>
            <a:chOff x="-47625" y="-38032"/>
            <a:chExt cx="9220200" cy="4695757"/>
          </a:xfrm>
        </p:grpSpPr>
        <p:sp>
          <p:nvSpPr>
            <p:cNvPr id="6" name="Freeform 6"/>
            <p:cNvSpPr>
              <a:spLocks/>
            </p:cNvSpPr>
            <p:nvPr/>
          </p:nvSpPr>
          <p:spPr bwMode="auto">
            <a:xfrm>
              <a:off x="1760257" y="14521"/>
              <a:ext cx="2765863" cy="4595189"/>
            </a:xfrm>
            <a:custGeom>
              <a:avLst/>
              <a:gdLst/>
              <a:ahLst/>
              <a:cxnLst>
                <a:cxn ang="0">
                  <a:pos x="0" y="0"/>
                </a:cxn>
                <a:cxn ang="0">
                  <a:pos x="81" y="0"/>
                </a:cxn>
                <a:cxn ang="0">
                  <a:pos x="285" y="389"/>
                </a:cxn>
                <a:cxn ang="0">
                  <a:pos x="488" y="778"/>
                </a:cxn>
                <a:cxn ang="0">
                  <a:pos x="0" y="0"/>
                </a:cxn>
              </a:cxnLst>
              <a:rect l="0" t="0" r="r" b="b"/>
              <a:pathLst>
                <a:path w="488" h="778">
                  <a:moveTo>
                    <a:pt x="0" y="0"/>
                  </a:moveTo>
                  <a:cubicBezTo>
                    <a:pt x="27" y="0"/>
                    <a:pt x="54" y="0"/>
                    <a:pt x="81" y="0"/>
                  </a:cubicBezTo>
                  <a:cubicBezTo>
                    <a:pt x="150" y="128"/>
                    <a:pt x="217" y="259"/>
                    <a:pt x="285" y="389"/>
                  </a:cubicBezTo>
                  <a:cubicBezTo>
                    <a:pt x="352" y="519"/>
                    <a:pt x="422" y="648"/>
                    <a:pt x="488" y="778"/>
                  </a:cubicBezTo>
                  <a:cubicBezTo>
                    <a:pt x="325" y="519"/>
                    <a:pt x="160" y="259"/>
                    <a:pt x="0" y="0"/>
                  </a:cubicBezTo>
                  <a:close/>
                </a:path>
              </a:pathLst>
            </a:custGeom>
            <a:solidFill>
              <a:srgbClr val="DDF1F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9" name="Freeform 7"/>
            <p:cNvSpPr>
              <a:spLocks/>
            </p:cNvSpPr>
            <p:nvPr/>
          </p:nvSpPr>
          <p:spPr bwMode="auto">
            <a:xfrm>
              <a:off x="4565423" y="14521"/>
              <a:ext cx="946191" cy="4583951"/>
            </a:xfrm>
            <a:custGeom>
              <a:avLst/>
              <a:gdLst/>
              <a:ahLst/>
              <a:cxnLst>
                <a:cxn ang="0">
                  <a:pos x="104" y="0"/>
                </a:cxn>
                <a:cxn ang="0">
                  <a:pos x="167" y="0"/>
                </a:cxn>
                <a:cxn ang="0">
                  <a:pos x="0" y="776"/>
                </a:cxn>
                <a:cxn ang="0">
                  <a:pos x="103" y="1"/>
                </a:cxn>
                <a:cxn ang="0">
                  <a:pos x="104" y="0"/>
                </a:cxn>
              </a:cxnLst>
              <a:rect l="0" t="0" r="r" b="b"/>
              <a:pathLst>
                <a:path w="167" h="776">
                  <a:moveTo>
                    <a:pt x="104" y="0"/>
                  </a:moveTo>
                  <a:cubicBezTo>
                    <a:pt x="125" y="0"/>
                    <a:pt x="146" y="0"/>
                    <a:pt x="167" y="0"/>
                  </a:cubicBezTo>
                  <a:cubicBezTo>
                    <a:pt x="112" y="259"/>
                    <a:pt x="55" y="517"/>
                    <a:pt x="0" y="776"/>
                  </a:cubicBezTo>
                  <a:cubicBezTo>
                    <a:pt x="32" y="519"/>
                    <a:pt x="69" y="260"/>
                    <a:pt x="103" y="1"/>
                  </a:cubicBezTo>
                  <a:cubicBezTo>
                    <a:pt x="103" y="0"/>
                    <a:pt x="103" y="0"/>
                    <a:pt x="104" y="0"/>
                  </a:cubicBezTo>
                  <a:close/>
                </a:path>
              </a:pathLst>
            </a:custGeom>
            <a:solidFill>
              <a:srgbClr val="DDF1F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0" name="Freeform 8"/>
            <p:cNvSpPr>
              <a:spLocks/>
            </p:cNvSpPr>
            <p:nvPr/>
          </p:nvSpPr>
          <p:spPr bwMode="auto">
            <a:xfrm>
              <a:off x="4571318" y="14521"/>
              <a:ext cx="1790197" cy="4590081"/>
            </a:xfrm>
            <a:custGeom>
              <a:avLst/>
              <a:gdLst/>
              <a:ahLst/>
              <a:cxnLst>
                <a:cxn ang="0">
                  <a:pos x="247" y="0"/>
                </a:cxn>
                <a:cxn ang="0">
                  <a:pos x="316" y="0"/>
                </a:cxn>
                <a:cxn ang="0">
                  <a:pos x="0" y="777"/>
                </a:cxn>
                <a:cxn ang="0">
                  <a:pos x="15" y="729"/>
                </a:cxn>
                <a:cxn ang="0">
                  <a:pos x="245" y="1"/>
                </a:cxn>
                <a:cxn ang="0">
                  <a:pos x="247" y="0"/>
                </a:cxn>
              </a:cxnLst>
              <a:rect l="0" t="0" r="r" b="b"/>
              <a:pathLst>
                <a:path w="316" h="777">
                  <a:moveTo>
                    <a:pt x="247" y="0"/>
                  </a:moveTo>
                  <a:cubicBezTo>
                    <a:pt x="270" y="0"/>
                    <a:pt x="293" y="0"/>
                    <a:pt x="316" y="0"/>
                  </a:cubicBezTo>
                  <a:cubicBezTo>
                    <a:pt x="212" y="260"/>
                    <a:pt x="105" y="517"/>
                    <a:pt x="0" y="777"/>
                  </a:cubicBezTo>
                  <a:cubicBezTo>
                    <a:pt x="3" y="760"/>
                    <a:pt x="10" y="745"/>
                    <a:pt x="15" y="729"/>
                  </a:cubicBezTo>
                  <a:cubicBezTo>
                    <a:pt x="91" y="487"/>
                    <a:pt x="169" y="244"/>
                    <a:pt x="245" y="1"/>
                  </a:cubicBezTo>
                  <a:cubicBezTo>
                    <a:pt x="246" y="1"/>
                    <a:pt x="246" y="0"/>
                    <a:pt x="247" y="0"/>
                  </a:cubicBezTo>
                  <a:close/>
                </a:path>
              </a:pathLst>
            </a:custGeom>
            <a:solidFill>
              <a:srgbClr val="DDF1F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1" name="Freeform 9"/>
            <p:cNvSpPr>
              <a:spLocks/>
            </p:cNvSpPr>
            <p:nvPr/>
          </p:nvSpPr>
          <p:spPr bwMode="auto">
            <a:xfrm>
              <a:off x="4599812" y="3605470"/>
              <a:ext cx="4566868" cy="1039996"/>
            </a:xfrm>
            <a:custGeom>
              <a:avLst/>
              <a:gdLst/>
              <a:ahLst/>
              <a:cxnLst>
                <a:cxn ang="0">
                  <a:pos x="803" y="0"/>
                </a:cxn>
                <a:cxn ang="0">
                  <a:pos x="805" y="7"/>
                </a:cxn>
                <a:cxn ang="0">
                  <a:pos x="805" y="67"/>
                </a:cxn>
                <a:cxn ang="0">
                  <a:pos x="0" y="176"/>
                </a:cxn>
                <a:cxn ang="0">
                  <a:pos x="803" y="0"/>
                </a:cxn>
              </a:cxnLst>
              <a:rect l="0" t="0" r="r" b="b"/>
              <a:pathLst>
                <a:path w="806" h="176">
                  <a:moveTo>
                    <a:pt x="803" y="0"/>
                  </a:moveTo>
                  <a:cubicBezTo>
                    <a:pt x="806" y="0"/>
                    <a:pt x="805" y="5"/>
                    <a:pt x="805" y="7"/>
                  </a:cubicBezTo>
                  <a:cubicBezTo>
                    <a:pt x="805" y="25"/>
                    <a:pt x="804" y="48"/>
                    <a:pt x="805" y="67"/>
                  </a:cubicBezTo>
                  <a:cubicBezTo>
                    <a:pt x="537" y="103"/>
                    <a:pt x="268" y="140"/>
                    <a:pt x="0" y="176"/>
                  </a:cubicBezTo>
                  <a:cubicBezTo>
                    <a:pt x="267" y="117"/>
                    <a:pt x="535" y="59"/>
                    <a:pt x="803" y="0"/>
                  </a:cubicBezTo>
                  <a:close/>
                </a:path>
              </a:pathLst>
            </a:custGeom>
            <a:solidFill>
              <a:srgbClr val="DDF1F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2" name="Freeform 10"/>
            <p:cNvSpPr>
              <a:spLocks/>
            </p:cNvSpPr>
            <p:nvPr/>
          </p:nvSpPr>
          <p:spPr bwMode="auto">
            <a:xfrm>
              <a:off x="-35834" y="4462598"/>
              <a:ext cx="4556060" cy="195127"/>
            </a:xfrm>
            <a:custGeom>
              <a:avLst/>
              <a:gdLst/>
              <a:ahLst/>
              <a:cxnLst>
                <a:cxn ang="0">
                  <a:pos x="1" y="0"/>
                </a:cxn>
                <a:cxn ang="0">
                  <a:pos x="604" y="24"/>
                </a:cxn>
                <a:cxn ang="0">
                  <a:pos x="804" y="31"/>
                </a:cxn>
                <a:cxn ang="0">
                  <a:pos x="804" y="33"/>
                </a:cxn>
                <a:cxn ang="0">
                  <a:pos x="0" y="33"/>
                </a:cxn>
                <a:cxn ang="0">
                  <a:pos x="0" y="2"/>
                </a:cxn>
                <a:cxn ang="0">
                  <a:pos x="1" y="0"/>
                </a:cxn>
              </a:cxnLst>
              <a:rect l="0" t="0" r="r" b="b"/>
              <a:pathLst>
                <a:path w="804" h="33">
                  <a:moveTo>
                    <a:pt x="1" y="0"/>
                  </a:moveTo>
                  <a:cubicBezTo>
                    <a:pt x="201" y="9"/>
                    <a:pt x="403" y="16"/>
                    <a:pt x="604" y="24"/>
                  </a:cubicBezTo>
                  <a:cubicBezTo>
                    <a:pt x="671" y="27"/>
                    <a:pt x="737" y="31"/>
                    <a:pt x="804" y="31"/>
                  </a:cubicBezTo>
                  <a:cubicBezTo>
                    <a:pt x="804" y="31"/>
                    <a:pt x="804" y="32"/>
                    <a:pt x="804" y="33"/>
                  </a:cubicBezTo>
                  <a:cubicBezTo>
                    <a:pt x="536" y="33"/>
                    <a:pt x="268" y="33"/>
                    <a:pt x="0" y="33"/>
                  </a:cubicBezTo>
                  <a:cubicBezTo>
                    <a:pt x="0" y="22"/>
                    <a:pt x="0" y="12"/>
                    <a:pt x="0" y="2"/>
                  </a:cubicBezTo>
                  <a:cubicBezTo>
                    <a:pt x="0" y="1"/>
                    <a:pt x="0" y="0"/>
                    <a:pt x="1" y="0"/>
                  </a:cubicBezTo>
                  <a:close/>
                </a:path>
              </a:pathLst>
            </a:custGeom>
            <a:solidFill>
              <a:srgbClr val="DDF1F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3" name="Freeform 11"/>
            <p:cNvSpPr>
              <a:spLocks/>
            </p:cNvSpPr>
            <p:nvPr/>
          </p:nvSpPr>
          <p:spPr bwMode="auto">
            <a:xfrm>
              <a:off x="4588021" y="4468728"/>
              <a:ext cx="4572763" cy="188997"/>
            </a:xfrm>
            <a:custGeom>
              <a:avLst/>
              <a:gdLst/>
              <a:ahLst/>
              <a:cxnLst>
                <a:cxn ang="0">
                  <a:pos x="807" y="0"/>
                </a:cxn>
                <a:cxn ang="0">
                  <a:pos x="806" y="32"/>
                </a:cxn>
                <a:cxn ang="0">
                  <a:pos x="51" y="32"/>
                </a:cxn>
                <a:cxn ang="0">
                  <a:pos x="0" y="31"/>
                </a:cxn>
                <a:cxn ang="0">
                  <a:pos x="807" y="0"/>
                </a:cxn>
              </a:cxnLst>
              <a:rect l="0" t="0" r="r" b="b"/>
              <a:pathLst>
                <a:path w="807" h="32">
                  <a:moveTo>
                    <a:pt x="807" y="0"/>
                  </a:moveTo>
                  <a:cubicBezTo>
                    <a:pt x="806" y="10"/>
                    <a:pt x="807" y="22"/>
                    <a:pt x="806" y="32"/>
                  </a:cubicBezTo>
                  <a:cubicBezTo>
                    <a:pt x="556" y="32"/>
                    <a:pt x="302" y="32"/>
                    <a:pt x="51" y="32"/>
                  </a:cubicBezTo>
                  <a:cubicBezTo>
                    <a:pt x="34" y="32"/>
                    <a:pt x="12" y="32"/>
                    <a:pt x="0" y="31"/>
                  </a:cubicBezTo>
                  <a:cubicBezTo>
                    <a:pt x="269" y="21"/>
                    <a:pt x="539" y="8"/>
                    <a:pt x="807" y="0"/>
                  </a:cubicBezTo>
                  <a:close/>
                </a:path>
              </a:pathLst>
            </a:custGeom>
            <a:solidFill>
              <a:srgbClr val="DDF1F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4" name="Freeform 12"/>
            <p:cNvSpPr>
              <a:spLocks/>
            </p:cNvSpPr>
            <p:nvPr/>
          </p:nvSpPr>
          <p:spPr bwMode="auto">
            <a:xfrm>
              <a:off x="531094" y="14521"/>
              <a:ext cx="4011730" cy="4630945"/>
            </a:xfrm>
            <a:custGeom>
              <a:avLst/>
              <a:gdLst/>
              <a:ahLst/>
              <a:cxnLst>
                <a:cxn ang="0">
                  <a:pos x="0" y="0"/>
                </a:cxn>
                <a:cxn ang="0">
                  <a:pos x="104" y="0"/>
                </a:cxn>
                <a:cxn ang="0">
                  <a:pos x="628" y="679"/>
                </a:cxn>
                <a:cxn ang="0">
                  <a:pos x="702" y="776"/>
                </a:cxn>
                <a:cxn ang="0">
                  <a:pos x="694" y="769"/>
                </a:cxn>
                <a:cxn ang="0">
                  <a:pos x="617" y="684"/>
                </a:cxn>
                <a:cxn ang="0">
                  <a:pos x="528" y="586"/>
                </a:cxn>
                <a:cxn ang="0">
                  <a:pos x="352" y="390"/>
                </a:cxn>
                <a:cxn ang="0">
                  <a:pos x="0" y="0"/>
                </a:cxn>
              </a:cxnLst>
              <a:rect l="0" t="0" r="r" b="b"/>
              <a:pathLst>
                <a:path w="708" h="784">
                  <a:moveTo>
                    <a:pt x="0" y="0"/>
                  </a:moveTo>
                  <a:cubicBezTo>
                    <a:pt x="35" y="0"/>
                    <a:pt x="69" y="0"/>
                    <a:pt x="104" y="0"/>
                  </a:cubicBezTo>
                  <a:cubicBezTo>
                    <a:pt x="279" y="226"/>
                    <a:pt x="454" y="452"/>
                    <a:pt x="628" y="679"/>
                  </a:cubicBezTo>
                  <a:cubicBezTo>
                    <a:pt x="653" y="711"/>
                    <a:pt x="676" y="745"/>
                    <a:pt x="702" y="776"/>
                  </a:cubicBezTo>
                  <a:cubicBezTo>
                    <a:pt x="708" y="784"/>
                    <a:pt x="696" y="771"/>
                    <a:pt x="694" y="769"/>
                  </a:cubicBezTo>
                  <a:cubicBezTo>
                    <a:pt x="668" y="741"/>
                    <a:pt x="643" y="712"/>
                    <a:pt x="617" y="684"/>
                  </a:cubicBezTo>
                  <a:cubicBezTo>
                    <a:pt x="587" y="651"/>
                    <a:pt x="556" y="618"/>
                    <a:pt x="528" y="586"/>
                  </a:cubicBezTo>
                  <a:cubicBezTo>
                    <a:pt x="471" y="520"/>
                    <a:pt x="409" y="455"/>
                    <a:pt x="352" y="390"/>
                  </a:cubicBezTo>
                  <a:cubicBezTo>
                    <a:pt x="234" y="259"/>
                    <a:pt x="115" y="130"/>
                    <a:pt x="0" y="0"/>
                  </a:cubicBezTo>
                  <a:close/>
                </a:path>
              </a:pathLst>
            </a:custGeom>
            <a:solidFill>
              <a:srgbClr val="DDF1F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5" name="Freeform 13"/>
            <p:cNvSpPr>
              <a:spLocks/>
            </p:cNvSpPr>
            <p:nvPr/>
          </p:nvSpPr>
          <p:spPr bwMode="auto">
            <a:xfrm>
              <a:off x="2734942" y="14521"/>
              <a:ext cx="1807882" cy="4601319"/>
            </a:xfrm>
            <a:custGeom>
              <a:avLst/>
              <a:gdLst/>
              <a:ahLst/>
              <a:cxnLst>
                <a:cxn ang="0">
                  <a:pos x="0" y="0"/>
                </a:cxn>
                <a:cxn ang="0">
                  <a:pos x="70" y="0"/>
                </a:cxn>
                <a:cxn ang="0">
                  <a:pos x="317" y="777"/>
                </a:cxn>
                <a:cxn ang="0">
                  <a:pos x="297" y="680"/>
                </a:cxn>
                <a:cxn ang="0">
                  <a:pos x="150" y="0"/>
                </a:cxn>
                <a:cxn ang="0">
                  <a:pos x="215" y="0"/>
                </a:cxn>
                <a:cxn ang="0">
                  <a:pos x="313" y="733"/>
                </a:cxn>
                <a:cxn ang="0">
                  <a:pos x="317" y="779"/>
                </a:cxn>
                <a:cxn ang="0">
                  <a:pos x="0" y="0"/>
                </a:cxn>
              </a:cxnLst>
              <a:rect l="0" t="0" r="r" b="b"/>
              <a:pathLst>
                <a:path w="319" h="779">
                  <a:moveTo>
                    <a:pt x="0" y="0"/>
                  </a:moveTo>
                  <a:cubicBezTo>
                    <a:pt x="24" y="0"/>
                    <a:pt x="47" y="0"/>
                    <a:pt x="70" y="0"/>
                  </a:cubicBezTo>
                  <a:cubicBezTo>
                    <a:pt x="154" y="258"/>
                    <a:pt x="235" y="518"/>
                    <a:pt x="317" y="777"/>
                  </a:cubicBezTo>
                  <a:cubicBezTo>
                    <a:pt x="312" y="744"/>
                    <a:pt x="304" y="712"/>
                    <a:pt x="297" y="680"/>
                  </a:cubicBezTo>
                  <a:cubicBezTo>
                    <a:pt x="249" y="454"/>
                    <a:pt x="199" y="227"/>
                    <a:pt x="150" y="0"/>
                  </a:cubicBezTo>
                  <a:cubicBezTo>
                    <a:pt x="172" y="0"/>
                    <a:pt x="193" y="0"/>
                    <a:pt x="215" y="0"/>
                  </a:cubicBezTo>
                  <a:cubicBezTo>
                    <a:pt x="247" y="243"/>
                    <a:pt x="280" y="489"/>
                    <a:pt x="313" y="733"/>
                  </a:cubicBezTo>
                  <a:cubicBezTo>
                    <a:pt x="315" y="749"/>
                    <a:pt x="319" y="765"/>
                    <a:pt x="317" y="779"/>
                  </a:cubicBezTo>
                  <a:cubicBezTo>
                    <a:pt x="212" y="519"/>
                    <a:pt x="105" y="260"/>
                    <a:pt x="0" y="0"/>
                  </a:cubicBezTo>
                  <a:close/>
                </a:path>
              </a:pathLst>
            </a:custGeom>
            <a:solidFill>
              <a:srgbClr val="DDF1F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6" name="Freeform 14"/>
            <p:cNvSpPr>
              <a:spLocks/>
            </p:cNvSpPr>
            <p:nvPr/>
          </p:nvSpPr>
          <p:spPr bwMode="auto">
            <a:xfrm>
              <a:off x="4372844" y="-38032"/>
              <a:ext cx="356664" cy="4619708"/>
            </a:xfrm>
            <a:custGeom>
              <a:avLst/>
              <a:gdLst/>
              <a:ahLst/>
              <a:cxnLst>
                <a:cxn ang="0">
                  <a:pos x="0" y="0"/>
                </a:cxn>
                <a:cxn ang="0">
                  <a:pos x="63" y="0"/>
                </a:cxn>
                <a:cxn ang="0">
                  <a:pos x="32" y="775"/>
                </a:cxn>
                <a:cxn ang="0">
                  <a:pos x="28" y="782"/>
                </a:cxn>
                <a:cxn ang="0">
                  <a:pos x="29" y="733"/>
                </a:cxn>
                <a:cxn ang="0">
                  <a:pos x="0" y="0"/>
                </a:cxn>
              </a:cxnLst>
              <a:rect l="0" t="0" r="r" b="b"/>
              <a:pathLst>
                <a:path w="63" h="782">
                  <a:moveTo>
                    <a:pt x="0" y="0"/>
                  </a:moveTo>
                  <a:cubicBezTo>
                    <a:pt x="21" y="0"/>
                    <a:pt x="42" y="0"/>
                    <a:pt x="63" y="0"/>
                  </a:cubicBezTo>
                  <a:cubicBezTo>
                    <a:pt x="52" y="258"/>
                    <a:pt x="42" y="516"/>
                    <a:pt x="32" y="775"/>
                  </a:cubicBezTo>
                  <a:cubicBezTo>
                    <a:pt x="33" y="780"/>
                    <a:pt x="32" y="779"/>
                    <a:pt x="28" y="782"/>
                  </a:cubicBezTo>
                  <a:cubicBezTo>
                    <a:pt x="33" y="778"/>
                    <a:pt x="29" y="748"/>
                    <a:pt x="29" y="733"/>
                  </a:cubicBezTo>
                  <a:cubicBezTo>
                    <a:pt x="21" y="490"/>
                    <a:pt x="8" y="242"/>
                    <a:pt x="0" y="0"/>
                  </a:cubicBezTo>
                  <a:close/>
                </a:path>
              </a:pathLst>
            </a:custGeom>
            <a:solidFill>
              <a:srgbClr val="DDF1F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7" name="Freeform 15"/>
            <p:cNvSpPr>
              <a:spLocks/>
            </p:cNvSpPr>
            <p:nvPr/>
          </p:nvSpPr>
          <p:spPr bwMode="auto">
            <a:xfrm>
              <a:off x="4571318" y="14521"/>
              <a:ext cx="2770776" cy="4601319"/>
            </a:xfrm>
            <a:custGeom>
              <a:avLst/>
              <a:gdLst/>
              <a:ahLst/>
              <a:cxnLst>
                <a:cxn ang="0">
                  <a:pos x="408" y="0"/>
                </a:cxn>
                <a:cxn ang="0">
                  <a:pos x="488" y="0"/>
                </a:cxn>
                <a:cxn ang="0">
                  <a:pos x="482" y="11"/>
                </a:cxn>
                <a:cxn ang="0">
                  <a:pos x="2" y="778"/>
                </a:cxn>
                <a:cxn ang="0">
                  <a:pos x="0" y="778"/>
                </a:cxn>
                <a:cxn ang="0">
                  <a:pos x="408" y="0"/>
                </a:cxn>
              </a:cxnLst>
              <a:rect l="0" t="0" r="r" b="b"/>
              <a:pathLst>
                <a:path w="489" h="779">
                  <a:moveTo>
                    <a:pt x="408" y="0"/>
                  </a:moveTo>
                  <a:cubicBezTo>
                    <a:pt x="434" y="0"/>
                    <a:pt x="461" y="0"/>
                    <a:pt x="488" y="0"/>
                  </a:cubicBezTo>
                  <a:cubicBezTo>
                    <a:pt x="489" y="4"/>
                    <a:pt x="485" y="8"/>
                    <a:pt x="482" y="11"/>
                  </a:cubicBezTo>
                  <a:cubicBezTo>
                    <a:pt x="323" y="266"/>
                    <a:pt x="161" y="522"/>
                    <a:pt x="2" y="778"/>
                  </a:cubicBezTo>
                  <a:cubicBezTo>
                    <a:pt x="1" y="778"/>
                    <a:pt x="1" y="779"/>
                    <a:pt x="0" y="778"/>
                  </a:cubicBezTo>
                  <a:cubicBezTo>
                    <a:pt x="137" y="519"/>
                    <a:pt x="271" y="258"/>
                    <a:pt x="408" y="0"/>
                  </a:cubicBezTo>
                  <a:close/>
                </a:path>
              </a:pathLst>
            </a:custGeom>
            <a:solidFill>
              <a:srgbClr val="DDF1F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8" name="Freeform 16"/>
            <p:cNvSpPr>
              <a:spLocks/>
            </p:cNvSpPr>
            <p:nvPr/>
          </p:nvSpPr>
          <p:spPr bwMode="auto">
            <a:xfrm>
              <a:off x="4571318" y="14521"/>
              <a:ext cx="3999940" cy="4601319"/>
            </a:xfrm>
            <a:custGeom>
              <a:avLst/>
              <a:gdLst/>
              <a:ahLst/>
              <a:cxnLst>
                <a:cxn ang="0">
                  <a:pos x="601" y="0"/>
                </a:cxn>
                <a:cxn ang="0">
                  <a:pos x="705" y="0"/>
                </a:cxn>
                <a:cxn ang="0">
                  <a:pos x="702" y="5"/>
                </a:cxn>
                <a:cxn ang="0">
                  <a:pos x="91" y="680"/>
                </a:cxn>
                <a:cxn ang="0">
                  <a:pos x="47" y="729"/>
                </a:cxn>
                <a:cxn ang="0">
                  <a:pos x="2" y="779"/>
                </a:cxn>
                <a:cxn ang="0">
                  <a:pos x="5" y="775"/>
                </a:cxn>
                <a:cxn ang="0">
                  <a:pos x="601" y="0"/>
                </a:cxn>
              </a:cxnLst>
              <a:rect l="0" t="0" r="r" b="b"/>
              <a:pathLst>
                <a:path w="706" h="779">
                  <a:moveTo>
                    <a:pt x="601" y="0"/>
                  </a:moveTo>
                  <a:cubicBezTo>
                    <a:pt x="635" y="0"/>
                    <a:pt x="670" y="0"/>
                    <a:pt x="705" y="0"/>
                  </a:cubicBezTo>
                  <a:cubicBezTo>
                    <a:pt x="706" y="2"/>
                    <a:pt x="703" y="4"/>
                    <a:pt x="702" y="5"/>
                  </a:cubicBezTo>
                  <a:cubicBezTo>
                    <a:pt x="499" y="230"/>
                    <a:pt x="294" y="455"/>
                    <a:pt x="91" y="680"/>
                  </a:cubicBezTo>
                  <a:cubicBezTo>
                    <a:pt x="76" y="697"/>
                    <a:pt x="62" y="713"/>
                    <a:pt x="47" y="729"/>
                  </a:cubicBezTo>
                  <a:cubicBezTo>
                    <a:pt x="32" y="746"/>
                    <a:pt x="17" y="762"/>
                    <a:pt x="2" y="779"/>
                  </a:cubicBezTo>
                  <a:cubicBezTo>
                    <a:pt x="0" y="779"/>
                    <a:pt x="4" y="776"/>
                    <a:pt x="5" y="775"/>
                  </a:cubicBezTo>
                  <a:cubicBezTo>
                    <a:pt x="204" y="518"/>
                    <a:pt x="402" y="256"/>
                    <a:pt x="601" y="0"/>
                  </a:cubicBezTo>
                  <a:close/>
                </a:path>
              </a:pathLst>
            </a:custGeom>
            <a:solidFill>
              <a:srgbClr val="DDF1F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9" name="Freeform 17"/>
            <p:cNvSpPr>
              <a:spLocks/>
            </p:cNvSpPr>
            <p:nvPr/>
          </p:nvSpPr>
          <p:spPr bwMode="auto">
            <a:xfrm>
              <a:off x="4588021" y="268901"/>
              <a:ext cx="4584554" cy="4359198"/>
            </a:xfrm>
            <a:custGeom>
              <a:avLst/>
              <a:gdLst/>
              <a:ahLst/>
              <a:cxnLst>
                <a:cxn ang="0">
                  <a:pos x="807" y="0"/>
                </a:cxn>
                <a:cxn ang="0">
                  <a:pos x="807" y="81"/>
                </a:cxn>
                <a:cxn ang="0">
                  <a:pos x="807" y="108"/>
                </a:cxn>
                <a:cxn ang="0">
                  <a:pos x="783" y="129"/>
                </a:cxn>
                <a:cxn ang="0">
                  <a:pos x="707" y="188"/>
                </a:cxn>
                <a:cxn ang="0">
                  <a:pos x="201" y="581"/>
                </a:cxn>
                <a:cxn ang="0">
                  <a:pos x="12" y="728"/>
                </a:cxn>
                <a:cxn ang="0">
                  <a:pos x="2" y="735"/>
                </a:cxn>
                <a:cxn ang="0">
                  <a:pos x="1" y="735"/>
                </a:cxn>
                <a:cxn ang="0">
                  <a:pos x="781" y="21"/>
                </a:cxn>
                <a:cxn ang="0">
                  <a:pos x="807" y="0"/>
                </a:cxn>
              </a:cxnLst>
              <a:rect l="0" t="0" r="r" b="b"/>
              <a:pathLst>
                <a:path w="809" h="738">
                  <a:moveTo>
                    <a:pt x="807" y="0"/>
                  </a:moveTo>
                  <a:cubicBezTo>
                    <a:pt x="807" y="25"/>
                    <a:pt x="807" y="54"/>
                    <a:pt x="807" y="81"/>
                  </a:cubicBezTo>
                  <a:cubicBezTo>
                    <a:pt x="807" y="90"/>
                    <a:pt x="809" y="101"/>
                    <a:pt x="807" y="108"/>
                  </a:cubicBezTo>
                  <a:cubicBezTo>
                    <a:pt x="805" y="113"/>
                    <a:pt x="789" y="124"/>
                    <a:pt x="783" y="129"/>
                  </a:cubicBezTo>
                  <a:cubicBezTo>
                    <a:pt x="758" y="149"/>
                    <a:pt x="731" y="169"/>
                    <a:pt x="707" y="188"/>
                  </a:cubicBezTo>
                  <a:cubicBezTo>
                    <a:pt x="538" y="320"/>
                    <a:pt x="369" y="448"/>
                    <a:pt x="201" y="581"/>
                  </a:cubicBezTo>
                  <a:cubicBezTo>
                    <a:pt x="139" y="631"/>
                    <a:pt x="74" y="678"/>
                    <a:pt x="12" y="728"/>
                  </a:cubicBezTo>
                  <a:cubicBezTo>
                    <a:pt x="8" y="731"/>
                    <a:pt x="6" y="733"/>
                    <a:pt x="2" y="735"/>
                  </a:cubicBezTo>
                  <a:cubicBezTo>
                    <a:pt x="2" y="736"/>
                    <a:pt x="0" y="738"/>
                    <a:pt x="1" y="735"/>
                  </a:cubicBezTo>
                  <a:cubicBezTo>
                    <a:pt x="261" y="497"/>
                    <a:pt x="523" y="261"/>
                    <a:pt x="781" y="21"/>
                  </a:cubicBezTo>
                  <a:cubicBezTo>
                    <a:pt x="789" y="14"/>
                    <a:pt x="798" y="6"/>
                    <a:pt x="807" y="0"/>
                  </a:cubicBezTo>
                  <a:close/>
                </a:path>
              </a:pathLst>
            </a:custGeom>
            <a:solidFill>
              <a:srgbClr val="DDF1F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0" name="Freeform 18"/>
            <p:cNvSpPr>
              <a:spLocks/>
            </p:cNvSpPr>
            <p:nvPr/>
          </p:nvSpPr>
          <p:spPr bwMode="auto">
            <a:xfrm>
              <a:off x="-47625" y="286268"/>
              <a:ext cx="4578659" cy="4359198"/>
            </a:xfrm>
            <a:custGeom>
              <a:avLst/>
              <a:gdLst/>
              <a:ahLst/>
              <a:cxnLst>
                <a:cxn ang="0">
                  <a:pos x="2" y="1"/>
                </a:cxn>
                <a:cxn ang="0">
                  <a:pos x="8" y="5"/>
                </a:cxn>
                <a:cxn ang="0">
                  <a:pos x="202" y="182"/>
                </a:cxn>
                <a:cxn ang="0">
                  <a:pos x="402" y="365"/>
                </a:cxn>
                <a:cxn ang="0">
                  <a:pos x="802" y="731"/>
                </a:cxn>
                <a:cxn ang="0">
                  <a:pos x="805" y="737"/>
                </a:cxn>
                <a:cxn ang="0">
                  <a:pos x="756" y="732"/>
                </a:cxn>
                <a:cxn ang="0">
                  <a:pos x="604" y="712"/>
                </a:cxn>
                <a:cxn ang="0">
                  <a:pos x="2" y="629"/>
                </a:cxn>
                <a:cxn ang="0">
                  <a:pos x="2" y="563"/>
                </a:cxn>
                <a:cxn ang="0">
                  <a:pos x="706" y="717"/>
                </a:cxn>
                <a:cxn ang="0">
                  <a:pos x="782" y="733"/>
                </a:cxn>
                <a:cxn ang="0">
                  <a:pos x="806" y="736"/>
                </a:cxn>
                <a:cxn ang="0">
                  <a:pos x="756" y="721"/>
                </a:cxn>
                <a:cxn ang="0">
                  <a:pos x="2" y="480"/>
                </a:cxn>
                <a:cxn ang="0">
                  <a:pos x="2" y="407"/>
                </a:cxn>
                <a:cxn ang="0">
                  <a:pos x="14" y="411"/>
                </a:cxn>
                <a:cxn ang="0">
                  <a:pos x="402" y="571"/>
                </a:cxn>
                <a:cxn ang="0">
                  <a:pos x="802" y="736"/>
                </a:cxn>
                <a:cxn ang="0">
                  <a:pos x="2" y="312"/>
                </a:cxn>
                <a:cxn ang="0">
                  <a:pos x="2" y="227"/>
                </a:cxn>
                <a:cxn ang="0">
                  <a:pos x="14" y="233"/>
                </a:cxn>
                <a:cxn ang="0">
                  <a:pos x="202" y="353"/>
                </a:cxn>
                <a:cxn ang="0">
                  <a:pos x="804" y="735"/>
                </a:cxn>
                <a:cxn ang="0">
                  <a:pos x="805" y="734"/>
                </a:cxn>
                <a:cxn ang="0">
                  <a:pos x="202" y="265"/>
                </a:cxn>
                <a:cxn ang="0">
                  <a:pos x="26" y="129"/>
                </a:cxn>
                <a:cxn ang="0">
                  <a:pos x="2" y="109"/>
                </a:cxn>
                <a:cxn ang="0">
                  <a:pos x="2" y="82"/>
                </a:cxn>
                <a:cxn ang="0">
                  <a:pos x="2" y="1"/>
                </a:cxn>
              </a:cxnLst>
              <a:rect l="0" t="0" r="r" b="b"/>
              <a:pathLst>
                <a:path w="808" h="738">
                  <a:moveTo>
                    <a:pt x="2" y="1"/>
                  </a:moveTo>
                  <a:cubicBezTo>
                    <a:pt x="5" y="0"/>
                    <a:pt x="7" y="4"/>
                    <a:pt x="8" y="5"/>
                  </a:cubicBezTo>
                  <a:cubicBezTo>
                    <a:pt x="72" y="64"/>
                    <a:pt x="138" y="123"/>
                    <a:pt x="202" y="182"/>
                  </a:cubicBezTo>
                  <a:cubicBezTo>
                    <a:pt x="268" y="244"/>
                    <a:pt x="335" y="304"/>
                    <a:pt x="402" y="365"/>
                  </a:cubicBezTo>
                  <a:cubicBezTo>
                    <a:pt x="535" y="487"/>
                    <a:pt x="669" y="609"/>
                    <a:pt x="802" y="731"/>
                  </a:cubicBezTo>
                  <a:cubicBezTo>
                    <a:pt x="803" y="733"/>
                    <a:pt x="808" y="735"/>
                    <a:pt x="805" y="737"/>
                  </a:cubicBezTo>
                  <a:cubicBezTo>
                    <a:pt x="788" y="738"/>
                    <a:pt x="772" y="734"/>
                    <a:pt x="756" y="732"/>
                  </a:cubicBezTo>
                  <a:cubicBezTo>
                    <a:pt x="706" y="726"/>
                    <a:pt x="655" y="719"/>
                    <a:pt x="604" y="712"/>
                  </a:cubicBezTo>
                  <a:cubicBezTo>
                    <a:pt x="405" y="682"/>
                    <a:pt x="202" y="658"/>
                    <a:pt x="2" y="629"/>
                  </a:cubicBezTo>
                  <a:cubicBezTo>
                    <a:pt x="2" y="607"/>
                    <a:pt x="2" y="585"/>
                    <a:pt x="2" y="563"/>
                  </a:cubicBezTo>
                  <a:cubicBezTo>
                    <a:pt x="237" y="612"/>
                    <a:pt x="472" y="667"/>
                    <a:pt x="706" y="717"/>
                  </a:cubicBezTo>
                  <a:cubicBezTo>
                    <a:pt x="731" y="722"/>
                    <a:pt x="756" y="727"/>
                    <a:pt x="782" y="733"/>
                  </a:cubicBezTo>
                  <a:cubicBezTo>
                    <a:pt x="789" y="735"/>
                    <a:pt x="798" y="738"/>
                    <a:pt x="806" y="736"/>
                  </a:cubicBezTo>
                  <a:cubicBezTo>
                    <a:pt x="788" y="734"/>
                    <a:pt x="772" y="727"/>
                    <a:pt x="756" y="721"/>
                  </a:cubicBezTo>
                  <a:cubicBezTo>
                    <a:pt x="506" y="641"/>
                    <a:pt x="252" y="560"/>
                    <a:pt x="2" y="480"/>
                  </a:cubicBezTo>
                  <a:cubicBezTo>
                    <a:pt x="2" y="455"/>
                    <a:pt x="2" y="431"/>
                    <a:pt x="2" y="407"/>
                  </a:cubicBezTo>
                  <a:cubicBezTo>
                    <a:pt x="7" y="407"/>
                    <a:pt x="10" y="409"/>
                    <a:pt x="14" y="411"/>
                  </a:cubicBezTo>
                  <a:cubicBezTo>
                    <a:pt x="143" y="462"/>
                    <a:pt x="273" y="518"/>
                    <a:pt x="402" y="571"/>
                  </a:cubicBezTo>
                  <a:cubicBezTo>
                    <a:pt x="535" y="626"/>
                    <a:pt x="669" y="681"/>
                    <a:pt x="802" y="736"/>
                  </a:cubicBezTo>
                  <a:cubicBezTo>
                    <a:pt x="539" y="594"/>
                    <a:pt x="268" y="454"/>
                    <a:pt x="2" y="312"/>
                  </a:cubicBezTo>
                  <a:cubicBezTo>
                    <a:pt x="2" y="283"/>
                    <a:pt x="2" y="255"/>
                    <a:pt x="2" y="227"/>
                  </a:cubicBezTo>
                  <a:cubicBezTo>
                    <a:pt x="6" y="226"/>
                    <a:pt x="10" y="230"/>
                    <a:pt x="14" y="233"/>
                  </a:cubicBezTo>
                  <a:cubicBezTo>
                    <a:pt x="76" y="273"/>
                    <a:pt x="140" y="313"/>
                    <a:pt x="202" y="353"/>
                  </a:cubicBezTo>
                  <a:cubicBezTo>
                    <a:pt x="402" y="481"/>
                    <a:pt x="605" y="607"/>
                    <a:pt x="804" y="735"/>
                  </a:cubicBezTo>
                  <a:cubicBezTo>
                    <a:pt x="805" y="735"/>
                    <a:pt x="805" y="735"/>
                    <a:pt x="805" y="734"/>
                  </a:cubicBezTo>
                  <a:cubicBezTo>
                    <a:pt x="604" y="579"/>
                    <a:pt x="404" y="422"/>
                    <a:pt x="202" y="265"/>
                  </a:cubicBezTo>
                  <a:cubicBezTo>
                    <a:pt x="146" y="221"/>
                    <a:pt x="86" y="175"/>
                    <a:pt x="26" y="129"/>
                  </a:cubicBezTo>
                  <a:cubicBezTo>
                    <a:pt x="19" y="124"/>
                    <a:pt x="4" y="113"/>
                    <a:pt x="2" y="109"/>
                  </a:cubicBezTo>
                  <a:cubicBezTo>
                    <a:pt x="0" y="102"/>
                    <a:pt x="2" y="91"/>
                    <a:pt x="2" y="82"/>
                  </a:cubicBezTo>
                  <a:cubicBezTo>
                    <a:pt x="2" y="55"/>
                    <a:pt x="2" y="26"/>
                    <a:pt x="2" y="1"/>
                  </a:cubicBezTo>
                  <a:close/>
                </a:path>
              </a:pathLst>
            </a:custGeom>
            <a:solidFill>
              <a:srgbClr val="DDF1F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1" name="Freeform 19"/>
            <p:cNvSpPr>
              <a:spLocks/>
            </p:cNvSpPr>
            <p:nvPr/>
          </p:nvSpPr>
          <p:spPr bwMode="auto">
            <a:xfrm>
              <a:off x="4582126" y="1609249"/>
              <a:ext cx="4578659" cy="3030087"/>
            </a:xfrm>
            <a:custGeom>
              <a:avLst/>
              <a:gdLst/>
              <a:ahLst/>
              <a:cxnLst>
                <a:cxn ang="0">
                  <a:pos x="808" y="0"/>
                </a:cxn>
                <a:cxn ang="0">
                  <a:pos x="808" y="86"/>
                </a:cxn>
                <a:cxn ang="0">
                  <a:pos x="202" y="406"/>
                </a:cxn>
                <a:cxn ang="0">
                  <a:pos x="6" y="509"/>
                </a:cxn>
                <a:cxn ang="0">
                  <a:pos x="2" y="511"/>
                </a:cxn>
                <a:cxn ang="0">
                  <a:pos x="506" y="191"/>
                </a:cxn>
                <a:cxn ang="0">
                  <a:pos x="758" y="31"/>
                </a:cxn>
                <a:cxn ang="0">
                  <a:pos x="808" y="0"/>
                </a:cxn>
              </a:cxnLst>
              <a:rect l="0" t="0" r="r" b="b"/>
              <a:pathLst>
                <a:path w="808" h="513">
                  <a:moveTo>
                    <a:pt x="808" y="0"/>
                  </a:moveTo>
                  <a:cubicBezTo>
                    <a:pt x="808" y="29"/>
                    <a:pt x="808" y="57"/>
                    <a:pt x="808" y="86"/>
                  </a:cubicBezTo>
                  <a:cubicBezTo>
                    <a:pt x="606" y="191"/>
                    <a:pt x="404" y="301"/>
                    <a:pt x="202" y="406"/>
                  </a:cubicBezTo>
                  <a:cubicBezTo>
                    <a:pt x="137" y="440"/>
                    <a:pt x="72" y="475"/>
                    <a:pt x="6" y="509"/>
                  </a:cubicBezTo>
                  <a:cubicBezTo>
                    <a:pt x="5" y="509"/>
                    <a:pt x="0" y="513"/>
                    <a:pt x="2" y="511"/>
                  </a:cubicBezTo>
                  <a:cubicBezTo>
                    <a:pt x="170" y="404"/>
                    <a:pt x="337" y="297"/>
                    <a:pt x="506" y="191"/>
                  </a:cubicBezTo>
                  <a:cubicBezTo>
                    <a:pt x="590" y="138"/>
                    <a:pt x="673" y="84"/>
                    <a:pt x="758" y="31"/>
                  </a:cubicBezTo>
                  <a:cubicBezTo>
                    <a:pt x="774" y="20"/>
                    <a:pt x="790" y="8"/>
                    <a:pt x="808" y="0"/>
                  </a:cubicBezTo>
                  <a:close/>
                </a:path>
              </a:pathLst>
            </a:custGeom>
            <a:solidFill>
              <a:srgbClr val="DDF1F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2" name="Freeform 20"/>
            <p:cNvSpPr>
              <a:spLocks/>
            </p:cNvSpPr>
            <p:nvPr/>
          </p:nvSpPr>
          <p:spPr bwMode="auto">
            <a:xfrm>
              <a:off x="4593916" y="2678872"/>
              <a:ext cx="4566868" cy="1966594"/>
            </a:xfrm>
            <a:custGeom>
              <a:avLst/>
              <a:gdLst/>
              <a:ahLst/>
              <a:cxnLst>
                <a:cxn ang="0">
                  <a:pos x="806" y="0"/>
                </a:cxn>
                <a:cxn ang="0">
                  <a:pos x="806" y="73"/>
                </a:cxn>
                <a:cxn ang="0">
                  <a:pos x="402" y="203"/>
                </a:cxn>
                <a:cxn ang="0">
                  <a:pos x="11" y="328"/>
                </a:cxn>
                <a:cxn ang="0">
                  <a:pos x="5" y="331"/>
                </a:cxn>
                <a:cxn ang="0">
                  <a:pos x="3" y="330"/>
                </a:cxn>
                <a:cxn ang="0">
                  <a:pos x="806" y="0"/>
                </a:cxn>
              </a:cxnLst>
              <a:rect l="0" t="0" r="r" b="b"/>
              <a:pathLst>
                <a:path w="806" h="333">
                  <a:moveTo>
                    <a:pt x="806" y="0"/>
                  </a:moveTo>
                  <a:cubicBezTo>
                    <a:pt x="806" y="24"/>
                    <a:pt x="806" y="48"/>
                    <a:pt x="806" y="73"/>
                  </a:cubicBezTo>
                  <a:cubicBezTo>
                    <a:pt x="673" y="117"/>
                    <a:pt x="537" y="158"/>
                    <a:pt x="402" y="203"/>
                  </a:cubicBezTo>
                  <a:cubicBezTo>
                    <a:pt x="274" y="245"/>
                    <a:pt x="142" y="287"/>
                    <a:pt x="11" y="328"/>
                  </a:cubicBezTo>
                  <a:cubicBezTo>
                    <a:pt x="9" y="329"/>
                    <a:pt x="7" y="330"/>
                    <a:pt x="5" y="331"/>
                  </a:cubicBezTo>
                  <a:cubicBezTo>
                    <a:pt x="7" y="330"/>
                    <a:pt x="0" y="333"/>
                    <a:pt x="3" y="330"/>
                  </a:cubicBezTo>
                  <a:cubicBezTo>
                    <a:pt x="271" y="221"/>
                    <a:pt x="539" y="108"/>
                    <a:pt x="806" y="0"/>
                  </a:cubicBezTo>
                  <a:close/>
                </a:path>
              </a:pathLst>
            </a:custGeom>
            <a:solidFill>
              <a:srgbClr val="DDF1F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576" name="Freeform 23"/>
          <p:cNvSpPr>
            <a:spLocks/>
          </p:cNvSpPr>
          <p:nvPr userDrawn="1"/>
        </p:nvSpPr>
        <p:spPr bwMode="auto">
          <a:xfrm>
            <a:off x="-1" y="0"/>
            <a:ext cx="9153525" cy="6093176"/>
          </a:xfrm>
          <a:custGeom>
            <a:avLst/>
            <a:gdLst>
              <a:gd name="connsiteX0" fmla="*/ 1 w 1625"/>
              <a:gd name="connsiteY0" fmla="*/ 1 h 1753"/>
              <a:gd name="connsiteX1" fmla="*/ 78 w 1625"/>
              <a:gd name="connsiteY1" fmla="*/ 67 h 1753"/>
              <a:gd name="connsiteX2" fmla="*/ 85 w 1625"/>
              <a:gd name="connsiteY2" fmla="*/ 184 h 1753"/>
              <a:gd name="connsiteX3" fmla="*/ 209 w 1625"/>
              <a:gd name="connsiteY3" fmla="*/ 282 h 1753"/>
              <a:gd name="connsiteX4" fmla="*/ 381 w 1625"/>
              <a:gd name="connsiteY4" fmla="*/ 337 h 1753"/>
              <a:gd name="connsiteX5" fmla="*/ 405 w 1625"/>
              <a:gd name="connsiteY5" fmla="*/ 315 h 1753"/>
              <a:gd name="connsiteX6" fmla="*/ 519 w 1625"/>
              <a:gd name="connsiteY6" fmla="*/ 292 h 1753"/>
              <a:gd name="connsiteX7" fmla="*/ 618 w 1625"/>
              <a:gd name="connsiteY7" fmla="*/ 385 h 1753"/>
              <a:gd name="connsiteX8" fmla="*/ 713 w 1625"/>
              <a:gd name="connsiteY8" fmla="*/ 355 h 1753"/>
              <a:gd name="connsiteX9" fmla="*/ 812 w 1625"/>
              <a:gd name="connsiteY9" fmla="*/ 382 h 1753"/>
              <a:gd name="connsiteX10" fmla="*/ 905 w 1625"/>
              <a:gd name="connsiteY10" fmla="*/ 308 h 1753"/>
              <a:gd name="connsiteX11" fmla="*/ 1033 w 1625"/>
              <a:gd name="connsiteY11" fmla="*/ 337 h 1753"/>
              <a:gd name="connsiteX12" fmla="*/ 1150 w 1625"/>
              <a:gd name="connsiteY12" fmla="*/ 286 h 1753"/>
              <a:gd name="connsiteX13" fmla="*/ 1226 w 1625"/>
              <a:gd name="connsiteY13" fmla="*/ 200 h 1753"/>
              <a:gd name="connsiteX14" fmla="*/ 1353 w 1625"/>
              <a:gd name="connsiteY14" fmla="*/ 218 h 1753"/>
              <a:gd name="connsiteX15" fmla="*/ 1439 w 1625"/>
              <a:gd name="connsiteY15" fmla="*/ 158 h 1753"/>
              <a:gd name="connsiteX16" fmla="*/ 1556 w 1625"/>
              <a:gd name="connsiteY16" fmla="*/ 175 h 1753"/>
              <a:gd name="connsiteX17" fmla="*/ 1623 w 1625"/>
              <a:gd name="connsiteY17" fmla="*/ 132 h 1753"/>
              <a:gd name="connsiteX18" fmla="*/ 1624 w 1625"/>
              <a:gd name="connsiteY18" fmla="*/ 1222 h 1753"/>
              <a:gd name="connsiteX19" fmla="*/ 0 w 1625"/>
              <a:gd name="connsiteY19" fmla="*/ 1753 h 1753"/>
              <a:gd name="connsiteX20" fmla="*/ 0 w 1625"/>
              <a:gd name="connsiteY20" fmla="*/ 2 h 1753"/>
              <a:gd name="connsiteX21" fmla="*/ 1 w 1625"/>
              <a:gd name="connsiteY21" fmla="*/ 1 h 1753"/>
              <a:gd name="connsiteX0" fmla="*/ 1 w 1625"/>
              <a:gd name="connsiteY0" fmla="*/ 1 h 1753"/>
              <a:gd name="connsiteX1" fmla="*/ 78 w 1625"/>
              <a:gd name="connsiteY1" fmla="*/ 67 h 1753"/>
              <a:gd name="connsiteX2" fmla="*/ 85 w 1625"/>
              <a:gd name="connsiteY2" fmla="*/ 184 h 1753"/>
              <a:gd name="connsiteX3" fmla="*/ 209 w 1625"/>
              <a:gd name="connsiteY3" fmla="*/ 282 h 1753"/>
              <a:gd name="connsiteX4" fmla="*/ 381 w 1625"/>
              <a:gd name="connsiteY4" fmla="*/ 337 h 1753"/>
              <a:gd name="connsiteX5" fmla="*/ 405 w 1625"/>
              <a:gd name="connsiteY5" fmla="*/ 315 h 1753"/>
              <a:gd name="connsiteX6" fmla="*/ 519 w 1625"/>
              <a:gd name="connsiteY6" fmla="*/ 292 h 1753"/>
              <a:gd name="connsiteX7" fmla="*/ 618 w 1625"/>
              <a:gd name="connsiteY7" fmla="*/ 385 h 1753"/>
              <a:gd name="connsiteX8" fmla="*/ 713 w 1625"/>
              <a:gd name="connsiteY8" fmla="*/ 355 h 1753"/>
              <a:gd name="connsiteX9" fmla="*/ 812 w 1625"/>
              <a:gd name="connsiteY9" fmla="*/ 382 h 1753"/>
              <a:gd name="connsiteX10" fmla="*/ 905 w 1625"/>
              <a:gd name="connsiteY10" fmla="*/ 308 h 1753"/>
              <a:gd name="connsiteX11" fmla="*/ 1033 w 1625"/>
              <a:gd name="connsiteY11" fmla="*/ 337 h 1753"/>
              <a:gd name="connsiteX12" fmla="*/ 1150 w 1625"/>
              <a:gd name="connsiteY12" fmla="*/ 286 h 1753"/>
              <a:gd name="connsiteX13" fmla="*/ 1226 w 1625"/>
              <a:gd name="connsiteY13" fmla="*/ 200 h 1753"/>
              <a:gd name="connsiteX14" fmla="*/ 1353 w 1625"/>
              <a:gd name="connsiteY14" fmla="*/ 218 h 1753"/>
              <a:gd name="connsiteX15" fmla="*/ 1439 w 1625"/>
              <a:gd name="connsiteY15" fmla="*/ 158 h 1753"/>
              <a:gd name="connsiteX16" fmla="*/ 1556 w 1625"/>
              <a:gd name="connsiteY16" fmla="*/ 175 h 1753"/>
              <a:gd name="connsiteX17" fmla="*/ 1623 w 1625"/>
              <a:gd name="connsiteY17" fmla="*/ 132 h 1753"/>
              <a:gd name="connsiteX18" fmla="*/ 1624 w 1625"/>
              <a:gd name="connsiteY18" fmla="*/ 1222 h 1753"/>
              <a:gd name="connsiteX19" fmla="*/ 0 w 1625"/>
              <a:gd name="connsiteY19" fmla="*/ 1753 h 1753"/>
              <a:gd name="connsiteX20" fmla="*/ 0 w 1625"/>
              <a:gd name="connsiteY20" fmla="*/ 991 h 1753"/>
              <a:gd name="connsiteX21" fmla="*/ 0 w 1625"/>
              <a:gd name="connsiteY21" fmla="*/ 2 h 1753"/>
              <a:gd name="connsiteX22" fmla="*/ 1 w 1625"/>
              <a:gd name="connsiteY22" fmla="*/ 1 h 1753"/>
              <a:gd name="connsiteX0" fmla="*/ 1 w 1625"/>
              <a:gd name="connsiteY0" fmla="*/ 1 h 1222"/>
              <a:gd name="connsiteX1" fmla="*/ 78 w 1625"/>
              <a:gd name="connsiteY1" fmla="*/ 67 h 1222"/>
              <a:gd name="connsiteX2" fmla="*/ 85 w 1625"/>
              <a:gd name="connsiteY2" fmla="*/ 184 h 1222"/>
              <a:gd name="connsiteX3" fmla="*/ 209 w 1625"/>
              <a:gd name="connsiteY3" fmla="*/ 282 h 1222"/>
              <a:gd name="connsiteX4" fmla="*/ 381 w 1625"/>
              <a:gd name="connsiteY4" fmla="*/ 337 h 1222"/>
              <a:gd name="connsiteX5" fmla="*/ 405 w 1625"/>
              <a:gd name="connsiteY5" fmla="*/ 315 h 1222"/>
              <a:gd name="connsiteX6" fmla="*/ 519 w 1625"/>
              <a:gd name="connsiteY6" fmla="*/ 292 h 1222"/>
              <a:gd name="connsiteX7" fmla="*/ 618 w 1625"/>
              <a:gd name="connsiteY7" fmla="*/ 385 h 1222"/>
              <a:gd name="connsiteX8" fmla="*/ 713 w 1625"/>
              <a:gd name="connsiteY8" fmla="*/ 355 h 1222"/>
              <a:gd name="connsiteX9" fmla="*/ 812 w 1625"/>
              <a:gd name="connsiteY9" fmla="*/ 382 h 1222"/>
              <a:gd name="connsiteX10" fmla="*/ 905 w 1625"/>
              <a:gd name="connsiteY10" fmla="*/ 308 h 1222"/>
              <a:gd name="connsiteX11" fmla="*/ 1033 w 1625"/>
              <a:gd name="connsiteY11" fmla="*/ 337 h 1222"/>
              <a:gd name="connsiteX12" fmla="*/ 1150 w 1625"/>
              <a:gd name="connsiteY12" fmla="*/ 286 h 1222"/>
              <a:gd name="connsiteX13" fmla="*/ 1226 w 1625"/>
              <a:gd name="connsiteY13" fmla="*/ 200 h 1222"/>
              <a:gd name="connsiteX14" fmla="*/ 1353 w 1625"/>
              <a:gd name="connsiteY14" fmla="*/ 218 h 1222"/>
              <a:gd name="connsiteX15" fmla="*/ 1439 w 1625"/>
              <a:gd name="connsiteY15" fmla="*/ 158 h 1222"/>
              <a:gd name="connsiteX16" fmla="*/ 1556 w 1625"/>
              <a:gd name="connsiteY16" fmla="*/ 175 h 1222"/>
              <a:gd name="connsiteX17" fmla="*/ 1623 w 1625"/>
              <a:gd name="connsiteY17" fmla="*/ 132 h 1222"/>
              <a:gd name="connsiteX18" fmla="*/ 1624 w 1625"/>
              <a:gd name="connsiteY18" fmla="*/ 1222 h 1222"/>
              <a:gd name="connsiteX19" fmla="*/ 0 w 1625"/>
              <a:gd name="connsiteY19" fmla="*/ 997 h 1222"/>
              <a:gd name="connsiteX20" fmla="*/ 0 w 1625"/>
              <a:gd name="connsiteY20" fmla="*/ 991 h 1222"/>
              <a:gd name="connsiteX21" fmla="*/ 0 w 1625"/>
              <a:gd name="connsiteY21" fmla="*/ 2 h 1222"/>
              <a:gd name="connsiteX22" fmla="*/ 1 w 1625"/>
              <a:gd name="connsiteY22" fmla="*/ 1 h 1222"/>
              <a:gd name="connsiteX0" fmla="*/ 1 w 1625"/>
              <a:gd name="connsiteY0" fmla="*/ 1 h 1020"/>
              <a:gd name="connsiteX1" fmla="*/ 78 w 1625"/>
              <a:gd name="connsiteY1" fmla="*/ 67 h 1020"/>
              <a:gd name="connsiteX2" fmla="*/ 85 w 1625"/>
              <a:gd name="connsiteY2" fmla="*/ 184 h 1020"/>
              <a:gd name="connsiteX3" fmla="*/ 209 w 1625"/>
              <a:gd name="connsiteY3" fmla="*/ 282 h 1020"/>
              <a:gd name="connsiteX4" fmla="*/ 381 w 1625"/>
              <a:gd name="connsiteY4" fmla="*/ 337 h 1020"/>
              <a:gd name="connsiteX5" fmla="*/ 405 w 1625"/>
              <a:gd name="connsiteY5" fmla="*/ 315 h 1020"/>
              <a:gd name="connsiteX6" fmla="*/ 519 w 1625"/>
              <a:gd name="connsiteY6" fmla="*/ 292 h 1020"/>
              <a:gd name="connsiteX7" fmla="*/ 618 w 1625"/>
              <a:gd name="connsiteY7" fmla="*/ 385 h 1020"/>
              <a:gd name="connsiteX8" fmla="*/ 713 w 1625"/>
              <a:gd name="connsiteY8" fmla="*/ 355 h 1020"/>
              <a:gd name="connsiteX9" fmla="*/ 812 w 1625"/>
              <a:gd name="connsiteY9" fmla="*/ 382 h 1020"/>
              <a:gd name="connsiteX10" fmla="*/ 905 w 1625"/>
              <a:gd name="connsiteY10" fmla="*/ 308 h 1020"/>
              <a:gd name="connsiteX11" fmla="*/ 1033 w 1625"/>
              <a:gd name="connsiteY11" fmla="*/ 337 h 1020"/>
              <a:gd name="connsiteX12" fmla="*/ 1150 w 1625"/>
              <a:gd name="connsiteY12" fmla="*/ 286 h 1020"/>
              <a:gd name="connsiteX13" fmla="*/ 1226 w 1625"/>
              <a:gd name="connsiteY13" fmla="*/ 200 h 1020"/>
              <a:gd name="connsiteX14" fmla="*/ 1353 w 1625"/>
              <a:gd name="connsiteY14" fmla="*/ 218 h 1020"/>
              <a:gd name="connsiteX15" fmla="*/ 1439 w 1625"/>
              <a:gd name="connsiteY15" fmla="*/ 158 h 1020"/>
              <a:gd name="connsiteX16" fmla="*/ 1556 w 1625"/>
              <a:gd name="connsiteY16" fmla="*/ 175 h 1020"/>
              <a:gd name="connsiteX17" fmla="*/ 1623 w 1625"/>
              <a:gd name="connsiteY17" fmla="*/ 132 h 1020"/>
              <a:gd name="connsiteX18" fmla="*/ 1597 w 1625"/>
              <a:gd name="connsiteY18" fmla="*/ 1020 h 1020"/>
              <a:gd name="connsiteX19" fmla="*/ 0 w 1625"/>
              <a:gd name="connsiteY19" fmla="*/ 997 h 1020"/>
              <a:gd name="connsiteX20" fmla="*/ 0 w 1625"/>
              <a:gd name="connsiteY20" fmla="*/ 991 h 1020"/>
              <a:gd name="connsiteX21" fmla="*/ 0 w 1625"/>
              <a:gd name="connsiteY21" fmla="*/ 2 h 1020"/>
              <a:gd name="connsiteX22" fmla="*/ 1 w 1625"/>
              <a:gd name="connsiteY22" fmla="*/ 1 h 1020"/>
              <a:gd name="connsiteX0" fmla="*/ 1 w 1625"/>
              <a:gd name="connsiteY0" fmla="*/ 1 h 1020"/>
              <a:gd name="connsiteX1" fmla="*/ 78 w 1625"/>
              <a:gd name="connsiteY1" fmla="*/ 67 h 1020"/>
              <a:gd name="connsiteX2" fmla="*/ 85 w 1625"/>
              <a:gd name="connsiteY2" fmla="*/ 184 h 1020"/>
              <a:gd name="connsiteX3" fmla="*/ 209 w 1625"/>
              <a:gd name="connsiteY3" fmla="*/ 282 h 1020"/>
              <a:gd name="connsiteX4" fmla="*/ 381 w 1625"/>
              <a:gd name="connsiteY4" fmla="*/ 337 h 1020"/>
              <a:gd name="connsiteX5" fmla="*/ 405 w 1625"/>
              <a:gd name="connsiteY5" fmla="*/ 315 h 1020"/>
              <a:gd name="connsiteX6" fmla="*/ 519 w 1625"/>
              <a:gd name="connsiteY6" fmla="*/ 292 h 1020"/>
              <a:gd name="connsiteX7" fmla="*/ 618 w 1625"/>
              <a:gd name="connsiteY7" fmla="*/ 385 h 1020"/>
              <a:gd name="connsiteX8" fmla="*/ 713 w 1625"/>
              <a:gd name="connsiteY8" fmla="*/ 355 h 1020"/>
              <a:gd name="connsiteX9" fmla="*/ 812 w 1625"/>
              <a:gd name="connsiteY9" fmla="*/ 382 h 1020"/>
              <a:gd name="connsiteX10" fmla="*/ 905 w 1625"/>
              <a:gd name="connsiteY10" fmla="*/ 308 h 1020"/>
              <a:gd name="connsiteX11" fmla="*/ 1033 w 1625"/>
              <a:gd name="connsiteY11" fmla="*/ 337 h 1020"/>
              <a:gd name="connsiteX12" fmla="*/ 1150 w 1625"/>
              <a:gd name="connsiteY12" fmla="*/ 286 h 1020"/>
              <a:gd name="connsiteX13" fmla="*/ 1226 w 1625"/>
              <a:gd name="connsiteY13" fmla="*/ 200 h 1020"/>
              <a:gd name="connsiteX14" fmla="*/ 1353 w 1625"/>
              <a:gd name="connsiteY14" fmla="*/ 218 h 1020"/>
              <a:gd name="connsiteX15" fmla="*/ 1439 w 1625"/>
              <a:gd name="connsiteY15" fmla="*/ 158 h 1020"/>
              <a:gd name="connsiteX16" fmla="*/ 1556 w 1625"/>
              <a:gd name="connsiteY16" fmla="*/ 175 h 1020"/>
              <a:gd name="connsiteX17" fmla="*/ 1623 w 1625"/>
              <a:gd name="connsiteY17" fmla="*/ 132 h 1020"/>
              <a:gd name="connsiteX18" fmla="*/ 1624 w 1625"/>
              <a:gd name="connsiteY18" fmla="*/ 1020 h 1020"/>
              <a:gd name="connsiteX19" fmla="*/ 0 w 1625"/>
              <a:gd name="connsiteY19" fmla="*/ 997 h 1020"/>
              <a:gd name="connsiteX20" fmla="*/ 0 w 1625"/>
              <a:gd name="connsiteY20" fmla="*/ 991 h 1020"/>
              <a:gd name="connsiteX21" fmla="*/ 0 w 1625"/>
              <a:gd name="connsiteY21" fmla="*/ 2 h 1020"/>
              <a:gd name="connsiteX22" fmla="*/ 1 w 1625"/>
              <a:gd name="connsiteY22" fmla="*/ 1 h 1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25" h="1020">
                <a:moveTo>
                  <a:pt x="1" y="1"/>
                </a:moveTo>
                <a:cubicBezTo>
                  <a:pt x="36" y="11"/>
                  <a:pt x="62" y="35"/>
                  <a:pt x="78" y="67"/>
                </a:cubicBezTo>
                <a:cubicBezTo>
                  <a:pt x="93" y="97"/>
                  <a:pt x="100" y="147"/>
                  <a:pt x="85" y="184"/>
                </a:cubicBezTo>
                <a:cubicBezTo>
                  <a:pt x="159" y="180"/>
                  <a:pt x="197" y="221"/>
                  <a:pt x="209" y="282"/>
                </a:cubicBezTo>
                <a:cubicBezTo>
                  <a:pt x="279" y="255"/>
                  <a:pt x="354" y="291"/>
                  <a:pt x="381" y="337"/>
                </a:cubicBezTo>
                <a:cubicBezTo>
                  <a:pt x="389" y="331"/>
                  <a:pt x="396" y="322"/>
                  <a:pt x="405" y="315"/>
                </a:cubicBezTo>
                <a:cubicBezTo>
                  <a:pt x="432" y="296"/>
                  <a:pt x="474" y="281"/>
                  <a:pt x="519" y="292"/>
                </a:cubicBezTo>
                <a:cubicBezTo>
                  <a:pt x="569" y="304"/>
                  <a:pt x="603" y="339"/>
                  <a:pt x="618" y="385"/>
                </a:cubicBezTo>
                <a:cubicBezTo>
                  <a:pt x="641" y="370"/>
                  <a:pt x="674" y="357"/>
                  <a:pt x="713" y="355"/>
                </a:cubicBezTo>
                <a:cubicBezTo>
                  <a:pt x="752" y="353"/>
                  <a:pt x="788" y="365"/>
                  <a:pt x="812" y="382"/>
                </a:cubicBezTo>
                <a:cubicBezTo>
                  <a:pt x="831" y="348"/>
                  <a:pt x="861" y="319"/>
                  <a:pt x="905" y="308"/>
                </a:cubicBezTo>
                <a:cubicBezTo>
                  <a:pt x="954" y="296"/>
                  <a:pt x="1005" y="312"/>
                  <a:pt x="1033" y="337"/>
                </a:cubicBezTo>
                <a:cubicBezTo>
                  <a:pt x="1055" y="305"/>
                  <a:pt x="1094" y="278"/>
                  <a:pt x="1150" y="286"/>
                </a:cubicBezTo>
                <a:cubicBezTo>
                  <a:pt x="1161" y="245"/>
                  <a:pt x="1188" y="215"/>
                  <a:pt x="1226" y="200"/>
                </a:cubicBezTo>
                <a:cubicBezTo>
                  <a:pt x="1268" y="184"/>
                  <a:pt x="1326" y="192"/>
                  <a:pt x="1353" y="218"/>
                </a:cubicBezTo>
                <a:cubicBezTo>
                  <a:pt x="1373" y="192"/>
                  <a:pt x="1401" y="168"/>
                  <a:pt x="1439" y="158"/>
                </a:cubicBezTo>
                <a:cubicBezTo>
                  <a:pt x="1480" y="146"/>
                  <a:pt x="1529" y="154"/>
                  <a:pt x="1556" y="175"/>
                </a:cubicBezTo>
                <a:cubicBezTo>
                  <a:pt x="1577" y="158"/>
                  <a:pt x="1598" y="143"/>
                  <a:pt x="1623" y="132"/>
                </a:cubicBezTo>
                <a:cubicBezTo>
                  <a:pt x="1625" y="670"/>
                  <a:pt x="1623" y="481"/>
                  <a:pt x="1624" y="1020"/>
                </a:cubicBezTo>
                <a:lnTo>
                  <a:pt x="0" y="997"/>
                </a:lnTo>
                <a:lnTo>
                  <a:pt x="0" y="991"/>
                </a:lnTo>
                <a:lnTo>
                  <a:pt x="0" y="2"/>
                </a:lnTo>
                <a:cubicBezTo>
                  <a:pt x="0" y="1"/>
                  <a:pt x="1" y="0"/>
                  <a:pt x="1" y="1"/>
                </a:cubicBezTo>
                <a:close/>
              </a:path>
            </a:pathLst>
          </a:custGeom>
          <a:solidFill>
            <a:srgbClr val="B7DE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8" name="Freeform 25"/>
          <p:cNvSpPr>
            <a:spLocks noEditPoints="1"/>
          </p:cNvSpPr>
          <p:nvPr userDrawn="1"/>
        </p:nvSpPr>
        <p:spPr bwMode="auto">
          <a:xfrm>
            <a:off x="0" y="152400"/>
            <a:ext cx="9144000" cy="4572000"/>
          </a:xfrm>
          <a:custGeom>
            <a:avLst/>
            <a:gdLst/>
            <a:ahLst/>
            <a:cxnLst>
              <a:cxn ang="0">
                <a:pos x="555" y="276"/>
              </a:cxn>
              <a:cxn ang="0">
                <a:pos x="544" y="262"/>
              </a:cxn>
              <a:cxn ang="0">
                <a:pos x="538" y="263"/>
              </a:cxn>
              <a:cxn ang="0">
                <a:pos x="520" y="204"/>
              </a:cxn>
              <a:cxn ang="0">
                <a:pos x="438" y="296"/>
              </a:cxn>
              <a:cxn ang="0">
                <a:pos x="418" y="219"/>
              </a:cxn>
              <a:cxn ang="0">
                <a:pos x="355" y="226"/>
              </a:cxn>
              <a:cxn ang="0">
                <a:pos x="326" y="309"/>
              </a:cxn>
              <a:cxn ang="0">
                <a:pos x="301" y="319"/>
              </a:cxn>
              <a:cxn ang="0">
                <a:pos x="246" y="387"/>
              </a:cxn>
              <a:cxn ang="0">
                <a:pos x="239" y="384"/>
              </a:cxn>
              <a:cxn ang="0">
                <a:pos x="223" y="382"/>
              </a:cxn>
              <a:cxn ang="0">
                <a:pos x="191" y="384"/>
              </a:cxn>
              <a:cxn ang="0">
                <a:pos x="186" y="400"/>
              </a:cxn>
              <a:cxn ang="0">
                <a:pos x="165" y="401"/>
              </a:cxn>
              <a:cxn ang="0">
                <a:pos x="151" y="383"/>
              </a:cxn>
              <a:cxn ang="0">
                <a:pos x="94" y="380"/>
              </a:cxn>
              <a:cxn ang="0">
                <a:pos x="57" y="400"/>
              </a:cxn>
              <a:cxn ang="0">
                <a:pos x="47" y="389"/>
              </a:cxn>
              <a:cxn ang="0">
                <a:pos x="41" y="391"/>
              </a:cxn>
              <a:cxn ang="0">
                <a:pos x="32" y="403"/>
              </a:cxn>
              <a:cxn ang="0">
                <a:pos x="24" y="407"/>
              </a:cxn>
              <a:cxn ang="0">
                <a:pos x="19" y="415"/>
              </a:cxn>
              <a:cxn ang="0">
                <a:pos x="0" y="683"/>
              </a:cxn>
              <a:cxn ang="0">
                <a:pos x="1541" y="426"/>
              </a:cxn>
              <a:cxn ang="0">
                <a:pos x="1545" y="413"/>
              </a:cxn>
              <a:cxn ang="0">
                <a:pos x="1532" y="415"/>
              </a:cxn>
              <a:cxn ang="0">
                <a:pos x="1527" y="407"/>
              </a:cxn>
              <a:cxn ang="0">
                <a:pos x="1519" y="419"/>
              </a:cxn>
              <a:cxn ang="0">
                <a:pos x="1503" y="411"/>
              </a:cxn>
              <a:cxn ang="0">
                <a:pos x="1417" y="392"/>
              </a:cxn>
              <a:cxn ang="0">
                <a:pos x="1397" y="226"/>
              </a:cxn>
              <a:cxn ang="0">
                <a:pos x="1236" y="226"/>
              </a:cxn>
              <a:cxn ang="0">
                <a:pos x="1154" y="161"/>
              </a:cxn>
              <a:cxn ang="0">
                <a:pos x="1097" y="400"/>
              </a:cxn>
              <a:cxn ang="0">
                <a:pos x="1004" y="208"/>
              </a:cxn>
              <a:cxn ang="0">
                <a:pos x="960" y="227"/>
              </a:cxn>
              <a:cxn ang="0">
                <a:pos x="849" y="67"/>
              </a:cxn>
              <a:cxn ang="0">
                <a:pos x="814" y="341"/>
              </a:cxn>
              <a:cxn ang="0">
                <a:pos x="756" y="63"/>
              </a:cxn>
              <a:cxn ang="0">
                <a:pos x="714" y="100"/>
              </a:cxn>
              <a:cxn ang="0">
                <a:pos x="684" y="265"/>
              </a:cxn>
              <a:cxn ang="0">
                <a:pos x="671" y="243"/>
              </a:cxn>
              <a:cxn ang="0">
                <a:pos x="561" y="285"/>
              </a:cxn>
              <a:cxn ang="0">
                <a:pos x="739" y="90"/>
              </a:cxn>
              <a:cxn ang="0">
                <a:pos x="754" y="80"/>
              </a:cxn>
              <a:cxn ang="0">
                <a:pos x="552" y="281"/>
              </a:cxn>
              <a:cxn ang="0">
                <a:pos x="552" y="291"/>
              </a:cxn>
              <a:cxn ang="0">
                <a:pos x="569" y="295"/>
              </a:cxn>
              <a:cxn ang="0">
                <a:pos x="561" y="300"/>
              </a:cxn>
              <a:cxn ang="0">
                <a:pos x="620" y="302"/>
              </a:cxn>
              <a:cxn ang="0">
                <a:pos x="570" y="307"/>
              </a:cxn>
              <a:cxn ang="0">
                <a:pos x="1215" y="324"/>
              </a:cxn>
              <a:cxn ang="0">
                <a:pos x="1399" y="359"/>
              </a:cxn>
              <a:cxn ang="0">
                <a:pos x="1230" y="403"/>
              </a:cxn>
              <a:cxn ang="0">
                <a:pos x="1234" y="374"/>
              </a:cxn>
            </a:cxnLst>
            <a:rect l="0" t="0" r="r" b="b"/>
            <a:pathLst>
              <a:path w="1624" h="803">
                <a:moveTo>
                  <a:pt x="561" y="285"/>
                </a:moveTo>
                <a:cubicBezTo>
                  <a:pt x="561" y="286"/>
                  <a:pt x="561" y="286"/>
                  <a:pt x="561" y="287"/>
                </a:cubicBezTo>
                <a:cubicBezTo>
                  <a:pt x="558" y="287"/>
                  <a:pt x="559" y="284"/>
                  <a:pt x="555" y="287"/>
                </a:cubicBezTo>
                <a:cubicBezTo>
                  <a:pt x="555" y="283"/>
                  <a:pt x="553" y="284"/>
                  <a:pt x="553" y="286"/>
                </a:cubicBezTo>
                <a:cubicBezTo>
                  <a:pt x="551" y="282"/>
                  <a:pt x="558" y="279"/>
                  <a:pt x="555" y="276"/>
                </a:cubicBezTo>
                <a:cubicBezTo>
                  <a:pt x="554" y="274"/>
                  <a:pt x="551" y="272"/>
                  <a:pt x="552" y="269"/>
                </a:cubicBezTo>
                <a:cubicBezTo>
                  <a:pt x="549" y="268"/>
                  <a:pt x="552" y="272"/>
                  <a:pt x="550" y="272"/>
                </a:cubicBezTo>
                <a:cubicBezTo>
                  <a:pt x="549" y="268"/>
                  <a:pt x="546" y="267"/>
                  <a:pt x="546" y="263"/>
                </a:cubicBezTo>
                <a:cubicBezTo>
                  <a:pt x="545" y="264"/>
                  <a:pt x="544" y="268"/>
                  <a:pt x="543" y="267"/>
                </a:cubicBezTo>
                <a:cubicBezTo>
                  <a:pt x="542" y="264"/>
                  <a:pt x="548" y="263"/>
                  <a:pt x="544" y="262"/>
                </a:cubicBezTo>
                <a:cubicBezTo>
                  <a:pt x="544" y="262"/>
                  <a:pt x="543" y="265"/>
                  <a:pt x="543" y="263"/>
                </a:cubicBezTo>
                <a:cubicBezTo>
                  <a:pt x="542" y="261"/>
                  <a:pt x="545" y="259"/>
                  <a:pt x="543" y="258"/>
                </a:cubicBezTo>
                <a:cubicBezTo>
                  <a:pt x="543" y="262"/>
                  <a:pt x="541" y="264"/>
                  <a:pt x="541" y="266"/>
                </a:cubicBezTo>
                <a:cubicBezTo>
                  <a:pt x="539" y="265"/>
                  <a:pt x="543" y="261"/>
                  <a:pt x="539" y="261"/>
                </a:cubicBezTo>
                <a:cubicBezTo>
                  <a:pt x="540" y="263"/>
                  <a:pt x="538" y="265"/>
                  <a:pt x="538" y="263"/>
                </a:cubicBezTo>
                <a:cubicBezTo>
                  <a:pt x="540" y="259"/>
                  <a:pt x="538" y="262"/>
                  <a:pt x="537" y="259"/>
                </a:cubicBezTo>
                <a:cubicBezTo>
                  <a:pt x="539" y="248"/>
                  <a:pt x="534" y="241"/>
                  <a:pt x="533" y="236"/>
                </a:cubicBezTo>
                <a:cubicBezTo>
                  <a:pt x="532" y="229"/>
                  <a:pt x="534" y="221"/>
                  <a:pt x="533" y="212"/>
                </a:cubicBezTo>
                <a:cubicBezTo>
                  <a:pt x="529" y="212"/>
                  <a:pt x="525" y="212"/>
                  <a:pt x="520" y="212"/>
                </a:cubicBezTo>
                <a:cubicBezTo>
                  <a:pt x="520" y="209"/>
                  <a:pt x="520" y="207"/>
                  <a:pt x="520" y="204"/>
                </a:cubicBezTo>
                <a:cubicBezTo>
                  <a:pt x="500" y="204"/>
                  <a:pt x="480" y="204"/>
                  <a:pt x="460" y="204"/>
                </a:cubicBezTo>
                <a:cubicBezTo>
                  <a:pt x="460" y="207"/>
                  <a:pt x="461" y="211"/>
                  <a:pt x="459" y="212"/>
                </a:cubicBezTo>
                <a:cubicBezTo>
                  <a:pt x="454" y="212"/>
                  <a:pt x="449" y="212"/>
                  <a:pt x="444" y="212"/>
                </a:cubicBezTo>
                <a:cubicBezTo>
                  <a:pt x="442" y="238"/>
                  <a:pt x="445" y="269"/>
                  <a:pt x="443" y="296"/>
                </a:cubicBezTo>
                <a:cubicBezTo>
                  <a:pt x="442" y="296"/>
                  <a:pt x="440" y="296"/>
                  <a:pt x="438" y="296"/>
                </a:cubicBezTo>
                <a:cubicBezTo>
                  <a:pt x="438" y="272"/>
                  <a:pt x="438" y="249"/>
                  <a:pt x="438" y="226"/>
                </a:cubicBezTo>
                <a:cubicBezTo>
                  <a:pt x="437" y="223"/>
                  <a:pt x="429" y="227"/>
                  <a:pt x="429" y="223"/>
                </a:cubicBezTo>
                <a:cubicBezTo>
                  <a:pt x="429" y="220"/>
                  <a:pt x="435" y="223"/>
                  <a:pt x="437" y="221"/>
                </a:cubicBezTo>
                <a:cubicBezTo>
                  <a:pt x="437" y="219"/>
                  <a:pt x="437" y="217"/>
                  <a:pt x="437" y="215"/>
                </a:cubicBezTo>
                <a:cubicBezTo>
                  <a:pt x="429" y="213"/>
                  <a:pt x="424" y="217"/>
                  <a:pt x="418" y="219"/>
                </a:cubicBezTo>
                <a:cubicBezTo>
                  <a:pt x="417" y="220"/>
                  <a:pt x="419" y="224"/>
                  <a:pt x="417" y="225"/>
                </a:cubicBezTo>
                <a:cubicBezTo>
                  <a:pt x="399" y="225"/>
                  <a:pt x="379" y="226"/>
                  <a:pt x="361" y="224"/>
                </a:cubicBezTo>
                <a:cubicBezTo>
                  <a:pt x="361" y="218"/>
                  <a:pt x="361" y="212"/>
                  <a:pt x="361" y="206"/>
                </a:cubicBezTo>
                <a:cubicBezTo>
                  <a:pt x="357" y="209"/>
                  <a:pt x="360" y="219"/>
                  <a:pt x="359" y="225"/>
                </a:cubicBezTo>
                <a:cubicBezTo>
                  <a:pt x="358" y="225"/>
                  <a:pt x="354" y="224"/>
                  <a:pt x="355" y="226"/>
                </a:cubicBezTo>
                <a:cubicBezTo>
                  <a:pt x="355" y="254"/>
                  <a:pt x="355" y="282"/>
                  <a:pt x="355" y="309"/>
                </a:cubicBezTo>
                <a:cubicBezTo>
                  <a:pt x="350" y="309"/>
                  <a:pt x="344" y="310"/>
                  <a:pt x="341" y="309"/>
                </a:cubicBezTo>
                <a:cubicBezTo>
                  <a:pt x="342" y="307"/>
                  <a:pt x="341" y="302"/>
                  <a:pt x="342" y="299"/>
                </a:cubicBezTo>
                <a:cubicBezTo>
                  <a:pt x="337" y="299"/>
                  <a:pt x="332" y="299"/>
                  <a:pt x="327" y="299"/>
                </a:cubicBezTo>
                <a:cubicBezTo>
                  <a:pt x="327" y="302"/>
                  <a:pt x="329" y="308"/>
                  <a:pt x="326" y="309"/>
                </a:cubicBezTo>
                <a:cubicBezTo>
                  <a:pt x="325" y="307"/>
                  <a:pt x="326" y="302"/>
                  <a:pt x="325" y="299"/>
                </a:cubicBezTo>
                <a:cubicBezTo>
                  <a:pt x="321" y="299"/>
                  <a:pt x="316" y="299"/>
                  <a:pt x="311" y="299"/>
                </a:cubicBezTo>
                <a:cubicBezTo>
                  <a:pt x="311" y="302"/>
                  <a:pt x="311" y="306"/>
                  <a:pt x="311" y="309"/>
                </a:cubicBezTo>
                <a:cubicBezTo>
                  <a:pt x="308" y="309"/>
                  <a:pt x="305" y="309"/>
                  <a:pt x="302" y="309"/>
                </a:cubicBezTo>
                <a:cubicBezTo>
                  <a:pt x="302" y="312"/>
                  <a:pt x="303" y="317"/>
                  <a:pt x="301" y="319"/>
                </a:cubicBezTo>
                <a:cubicBezTo>
                  <a:pt x="282" y="318"/>
                  <a:pt x="270" y="328"/>
                  <a:pt x="258" y="334"/>
                </a:cubicBezTo>
                <a:cubicBezTo>
                  <a:pt x="255" y="336"/>
                  <a:pt x="249" y="336"/>
                  <a:pt x="248" y="340"/>
                </a:cubicBezTo>
                <a:cubicBezTo>
                  <a:pt x="249" y="342"/>
                  <a:pt x="254" y="339"/>
                  <a:pt x="255" y="341"/>
                </a:cubicBezTo>
                <a:cubicBezTo>
                  <a:pt x="255" y="355"/>
                  <a:pt x="255" y="368"/>
                  <a:pt x="255" y="382"/>
                </a:cubicBezTo>
                <a:cubicBezTo>
                  <a:pt x="253" y="388"/>
                  <a:pt x="247" y="383"/>
                  <a:pt x="246" y="387"/>
                </a:cubicBezTo>
                <a:cubicBezTo>
                  <a:pt x="246" y="384"/>
                  <a:pt x="247" y="383"/>
                  <a:pt x="245" y="383"/>
                </a:cubicBezTo>
                <a:cubicBezTo>
                  <a:pt x="244" y="380"/>
                  <a:pt x="245" y="385"/>
                  <a:pt x="243" y="384"/>
                </a:cubicBezTo>
                <a:cubicBezTo>
                  <a:pt x="242" y="378"/>
                  <a:pt x="242" y="380"/>
                  <a:pt x="241" y="376"/>
                </a:cubicBezTo>
                <a:cubicBezTo>
                  <a:pt x="241" y="379"/>
                  <a:pt x="240" y="379"/>
                  <a:pt x="238" y="378"/>
                </a:cubicBezTo>
                <a:cubicBezTo>
                  <a:pt x="238" y="380"/>
                  <a:pt x="239" y="381"/>
                  <a:pt x="239" y="384"/>
                </a:cubicBezTo>
                <a:cubicBezTo>
                  <a:pt x="238" y="383"/>
                  <a:pt x="238" y="381"/>
                  <a:pt x="236" y="381"/>
                </a:cubicBezTo>
                <a:cubicBezTo>
                  <a:pt x="237" y="386"/>
                  <a:pt x="235" y="382"/>
                  <a:pt x="235" y="383"/>
                </a:cubicBezTo>
                <a:cubicBezTo>
                  <a:pt x="232" y="382"/>
                  <a:pt x="238" y="388"/>
                  <a:pt x="235" y="388"/>
                </a:cubicBezTo>
                <a:cubicBezTo>
                  <a:pt x="232" y="388"/>
                  <a:pt x="228" y="382"/>
                  <a:pt x="227" y="386"/>
                </a:cubicBezTo>
                <a:cubicBezTo>
                  <a:pt x="226" y="385"/>
                  <a:pt x="224" y="384"/>
                  <a:pt x="223" y="382"/>
                </a:cubicBezTo>
                <a:cubicBezTo>
                  <a:pt x="223" y="384"/>
                  <a:pt x="226" y="384"/>
                  <a:pt x="226" y="386"/>
                </a:cubicBezTo>
                <a:cubicBezTo>
                  <a:pt x="219" y="387"/>
                  <a:pt x="210" y="387"/>
                  <a:pt x="203" y="388"/>
                </a:cubicBezTo>
                <a:cubicBezTo>
                  <a:pt x="202" y="394"/>
                  <a:pt x="202" y="402"/>
                  <a:pt x="200" y="407"/>
                </a:cubicBezTo>
                <a:cubicBezTo>
                  <a:pt x="197" y="407"/>
                  <a:pt x="193" y="408"/>
                  <a:pt x="191" y="407"/>
                </a:cubicBezTo>
                <a:cubicBezTo>
                  <a:pt x="191" y="399"/>
                  <a:pt x="191" y="392"/>
                  <a:pt x="191" y="384"/>
                </a:cubicBezTo>
                <a:cubicBezTo>
                  <a:pt x="194" y="384"/>
                  <a:pt x="199" y="387"/>
                  <a:pt x="199" y="384"/>
                </a:cubicBezTo>
                <a:cubicBezTo>
                  <a:pt x="199" y="378"/>
                  <a:pt x="191" y="382"/>
                  <a:pt x="190" y="378"/>
                </a:cubicBezTo>
                <a:cubicBezTo>
                  <a:pt x="189" y="382"/>
                  <a:pt x="190" y="387"/>
                  <a:pt x="190" y="393"/>
                </a:cubicBezTo>
                <a:cubicBezTo>
                  <a:pt x="190" y="398"/>
                  <a:pt x="192" y="407"/>
                  <a:pt x="187" y="407"/>
                </a:cubicBezTo>
                <a:cubicBezTo>
                  <a:pt x="184" y="407"/>
                  <a:pt x="186" y="403"/>
                  <a:pt x="186" y="400"/>
                </a:cubicBezTo>
                <a:cubicBezTo>
                  <a:pt x="183" y="400"/>
                  <a:pt x="180" y="400"/>
                  <a:pt x="177" y="400"/>
                </a:cubicBezTo>
                <a:cubicBezTo>
                  <a:pt x="177" y="403"/>
                  <a:pt x="177" y="405"/>
                  <a:pt x="177" y="407"/>
                </a:cubicBezTo>
                <a:cubicBezTo>
                  <a:pt x="172" y="406"/>
                  <a:pt x="171" y="411"/>
                  <a:pt x="170" y="410"/>
                </a:cubicBezTo>
                <a:cubicBezTo>
                  <a:pt x="168" y="406"/>
                  <a:pt x="172" y="397"/>
                  <a:pt x="168" y="396"/>
                </a:cubicBezTo>
                <a:cubicBezTo>
                  <a:pt x="164" y="395"/>
                  <a:pt x="167" y="400"/>
                  <a:pt x="165" y="401"/>
                </a:cubicBezTo>
                <a:cubicBezTo>
                  <a:pt x="161" y="401"/>
                  <a:pt x="157" y="401"/>
                  <a:pt x="153" y="401"/>
                </a:cubicBezTo>
                <a:cubicBezTo>
                  <a:pt x="153" y="405"/>
                  <a:pt x="154" y="410"/>
                  <a:pt x="153" y="411"/>
                </a:cubicBezTo>
                <a:cubicBezTo>
                  <a:pt x="136" y="411"/>
                  <a:pt x="117" y="412"/>
                  <a:pt x="101" y="411"/>
                </a:cubicBezTo>
                <a:cubicBezTo>
                  <a:pt x="101" y="406"/>
                  <a:pt x="101" y="402"/>
                  <a:pt x="101" y="397"/>
                </a:cubicBezTo>
                <a:cubicBezTo>
                  <a:pt x="118" y="393"/>
                  <a:pt x="136" y="387"/>
                  <a:pt x="151" y="383"/>
                </a:cubicBezTo>
                <a:cubicBezTo>
                  <a:pt x="157" y="381"/>
                  <a:pt x="164" y="381"/>
                  <a:pt x="167" y="377"/>
                </a:cubicBezTo>
                <a:cubicBezTo>
                  <a:pt x="162" y="376"/>
                  <a:pt x="156" y="379"/>
                  <a:pt x="151" y="380"/>
                </a:cubicBezTo>
                <a:cubicBezTo>
                  <a:pt x="133" y="385"/>
                  <a:pt x="115" y="391"/>
                  <a:pt x="97" y="394"/>
                </a:cubicBezTo>
                <a:cubicBezTo>
                  <a:pt x="95" y="397"/>
                  <a:pt x="100" y="406"/>
                  <a:pt x="95" y="407"/>
                </a:cubicBezTo>
                <a:cubicBezTo>
                  <a:pt x="93" y="400"/>
                  <a:pt x="95" y="389"/>
                  <a:pt x="94" y="380"/>
                </a:cubicBezTo>
                <a:cubicBezTo>
                  <a:pt x="93" y="378"/>
                  <a:pt x="95" y="378"/>
                  <a:pt x="96" y="377"/>
                </a:cubicBezTo>
                <a:cubicBezTo>
                  <a:pt x="90" y="369"/>
                  <a:pt x="69" y="369"/>
                  <a:pt x="64" y="378"/>
                </a:cubicBezTo>
                <a:cubicBezTo>
                  <a:pt x="68" y="380"/>
                  <a:pt x="64" y="391"/>
                  <a:pt x="66" y="396"/>
                </a:cubicBezTo>
                <a:cubicBezTo>
                  <a:pt x="63" y="393"/>
                  <a:pt x="60" y="399"/>
                  <a:pt x="58" y="395"/>
                </a:cubicBezTo>
                <a:cubicBezTo>
                  <a:pt x="57" y="397"/>
                  <a:pt x="59" y="401"/>
                  <a:pt x="57" y="400"/>
                </a:cubicBezTo>
                <a:cubicBezTo>
                  <a:pt x="57" y="397"/>
                  <a:pt x="55" y="396"/>
                  <a:pt x="53" y="393"/>
                </a:cubicBezTo>
                <a:cubicBezTo>
                  <a:pt x="54" y="395"/>
                  <a:pt x="53" y="397"/>
                  <a:pt x="51" y="398"/>
                </a:cubicBezTo>
                <a:cubicBezTo>
                  <a:pt x="50" y="395"/>
                  <a:pt x="54" y="392"/>
                  <a:pt x="51" y="392"/>
                </a:cubicBezTo>
                <a:cubicBezTo>
                  <a:pt x="50" y="392"/>
                  <a:pt x="50" y="396"/>
                  <a:pt x="47" y="394"/>
                </a:cubicBezTo>
                <a:cubicBezTo>
                  <a:pt x="47" y="392"/>
                  <a:pt x="50" y="389"/>
                  <a:pt x="47" y="389"/>
                </a:cubicBezTo>
                <a:cubicBezTo>
                  <a:pt x="47" y="387"/>
                  <a:pt x="47" y="392"/>
                  <a:pt x="45" y="392"/>
                </a:cubicBezTo>
                <a:cubicBezTo>
                  <a:pt x="45" y="390"/>
                  <a:pt x="46" y="390"/>
                  <a:pt x="46" y="389"/>
                </a:cubicBezTo>
                <a:cubicBezTo>
                  <a:pt x="44" y="386"/>
                  <a:pt x="44" y="392"/>
                  <a:pt x="43" y="390"/>
                </a:cubicBezTo>
                <a:cubicBezTo>
                  <a:pt x="43" y="389"/>
                  <a:pt x="44" y="386"/>
                  <a:pt x="42" y="387"/>
                </a:cubicBezTo>
                <a:cubicBezTo>
                  <a:pt x="41" y="388"/>
                  <a:pt x="42" y="391"/>
                  <a:pt x="41" y="391"/>
                </a:cubicBezTo>
                <a:cubicBezTo>
                  <a:pt x="40" y="388"/>
                  <a:pt x="41" y="394"/>
                  <a:pt x="38" y="391"/>
                </a:cubicBezTo>
                <a:cubicBezTo>
                  <a:pt x="37" y="396"/>
                  <a:pt x="36" y="399"/>
                  <a:pt x="38" y="402"/>
                </a:cubicBezTo>
                <a:cubicBezTo>
                  <a:pt x="35" y="399"/>
                  <a:pt x="38" y="405"/>
                  <a:pt x="37" y="406"/>
                </a:cubicBezTo>
                <a:cubicBezTo>
                  <a:pt x="35" y="403"/>
                  <a:pt x="35" y="402"/>
                  <a:pt x="32" y="400"/>
                </a:cubicBezTo>
                <a:cubicBezTo>
                  <a:pt x="32" y="402"/>
                  <a:pt x="34" y="402"/>
                  <a:pt x="32" y="403"/>
                </a:cubicBezTo>
                <a:cubicBezTo>
                  <a:pt x="32" y="398"/>
                  <a:pt x="30" y="404"/>
                  <a:pt x="30" y="399"/>
                </a:cubicBezTo>
                <a:cubicBezTo>
                  <a:pt x="28" y="401"/>
                  <a:pt x="30" y="404"/>
                  <a:pt x="27" y="407"/>
                </a:cubicBezTo>
                <a:cubicBezTo>
                  <a:pt x="26" y="404"/>
                  <a:pt x="26" y="401"/>
                  <a:pt x="25" y="400"/>
                </a:cubicBezTo>
                <a:cubicBezTo>
                  <a:pt x="25" y="403"/>
                  <a:pt x="24" y="407"/>
                  <a:pt x="23" y="403"/>
                </a:cubicBezTo>
                <a:cubicBezTo>
                  <a:pt x="20" y="403"/>
                  <a:pt x="27" y="406"/>
                  <a:pt x="24" y="407"/>
                </a:cubicBezTo>
                <a:cubicBezTo>
                  <a:pt x="22" y="407"/>
                  <a:pt x="23" y="405"/>
                  <a:pt x="21" y="405"/>
                </a:cubicBezTo>
                <a:cubicBezTo>
                  <a:pt x="20" y="410"/>
                  <a:pt x="25" y="410"/>
                  <a:pt x="25" y="413"/>
                </a:cubicBezTo>
                <a:cubicBezTo>
                  <a:pt x="24" y="412"/>
                  <a:pt x="24" y="411"/>
                  <a:pt x="22" y="411"/>
                </a:cubicBezTo>
                <a:cubicBezTo>
                  <a:pt x="22" y="411"/>
                  <a:pt x="23" y="413"/>
                  <a:pt x="22" y="413"/>
                </a:cubicBezTo>
                <a:cubicBezTo>
                  <a:pt x="19" y="411"/>
                  <a:pt x="23" y="418"/>
                  <a:pt x="19" y="415"/>
                </a:cubicBezTo>
                <a:cubicBezTo>
                  <a:pt x="19" y="418"/>
                  <a:pt x="21" y="417"/>
                  <a:pt x="21" y="419"/>
                </a:cubicBezTo>
                <a:cubicBezTo>
                  <a:pt x="20" y="419"/>
                  <a:pt x="19" y="418"/>
                  <a:pt x="19" y="417"/>
                </a:cubicBezTo>
                <a:cubicBezTo>
                  <a:pt x="17" y="417"/>
                  <a:pt x="20" y="421"/>
                  <a:pt x="19" y="421"/>
                </a:cubicBezTo>
                <a:cubicBezTo>
                  <a:pt x="13" y="421"/>
                  <a:pt x="7" y="421"/>
                  <a:pt x="0" y="421"/>
                </a:cubicBezTo>
                <a:cubicBezTo>
                  <a:pt x="0" y="800"/>
                  <a:pt x="0" y="303"/>
                  <a:pt x="0" y="683"/>
                </a:cubicBezTo>
                <a:cubicBezTo>
                  <a:pt x="541" y="683"/>
                  <a:pt x="1083" y="683"/>
                  <a:pt x="1624" y="683"/>
                </a:cubicBezTo>
                <a:cubicBezTo>
                  <a:pt x="1624" y="305"/>
                  <a:pt x="1624" y="803"/>
                  <a:pt x="1624" y="426"/>
                </a:cubicBezTo>
                <a:cubicBezTo>
                  <a:pt x="1599" y="427"/>
                  <a:pt x="1570" y="427"/>
                  <a:pt x="1545" y="426"/>
                </a:cubicBezTo>
                <a:cubicBezTo>
                  <a:pt x="1545" y="425"/>
                  <a:pt x="1547" y="423"/>
                  <a:pt x="1545" y="422"/>
                </a:cubicBezTo>
                <a:cubicBezTo>
                  <a:pt x="1545" y="425"/>
                  <a:pt x="1544" y="427"/>
                  <a:pt x="1541" y="426"/>
                </a:cubicBezTo>
                <a:cubicBezTo>
                  <a:pt x="1542" y="425"/>
                  <a:pt x="1546" y="423"/>
                  <a:pt x="1544" y="422"/>
                </a:cubicBezTo>
                <a:cubicBezTo>
                  <a:pt x="1543" y="426"/>
                  <a:pt x="1540" y="423"/>
                  <a:pt x="1539" y="424"/>
                </a:cubicBezTo>
                <a:cubicBezTo>
                  <a:pt x="1540" y="421"/>
                  <a:pt x="1545" y="419"/>
                  <a:pt x="1544" y="417"/>
                </a:cubicBezTo>
                <a:cubicBezTo>
                  <a:pt x="1543" y="418"/>
                  <a:pt x="1541" y="422"/>
                  <a:pt x="1540" y="420"/>
                </a:cubicBezTo>
                <a:cubicBezTo>
                  <a:pt x="1540" y="417"/>
                  <a:pt x="1547" y="416"/>
                  <a:pt x="1545" y="413"/>
                </a:cubicBezTo>
                <a:cubicBezTo>
                  <a:pt x="1544" y="416"/>
                  <a:pt x="1542" y="418"/>
                  <a:pt x="1542" y="415"/>
                </a:cubicBezTo>
                <a:cubicBezTo>
                  <a:pt x="1542" y="416"/>
                  <a:pt x="1539" y="415"/>
                  <a:pt x="1538" y="419"/>
                </a:cubicBezTo>
                <a:cubicBezTo>
                  <a:pt x="1539" y="414"/>
                  <a:pt x="1536" y="421"/>
                  <a:pt x="1533" y="419"/>
                </a:cubicBezTo>
                <a:cubicBezTo>
                  <a:pt x="1534" y="417"/>
                  <a:pt x="1537" y="413"/>
                  <a:pt x="1535" y="410"/>
                </a:cubicBezTo>
                <a:cubicBezTo>
                  <a:pt x="1536" y="413"/>
                  <a:pt x="1533" y="416"/>
                  <a:pt x="1532" y="415"/>
                </a:cubicBezTo>
                <a:cubicBezTo>
                  <a:pt x="1532" y="414"/>
                  <a:pt x="1533" y="411"/>
                  <a:pt x="1532" y="411"/>
                </a:cubicBezTo>
                <a:cubicBezTo>
                  <a:pt x="1532" y="413"/>
                  <a:pt x="1531" y="414"/>
                  <a:pt x="1530" y="415"/>
                </a:cubicBezTo>
                <a:cubicBezTo>
                  <a:pt x="1531" y="411"/>
                  <a:pt x="1532" y="410"/>
                  <a:pt x="1530" y="408"/>
                </a:cubicBezTo>
                <a:cubicBezTo>
                  <a:pt x="1530" y="409"/>
                  <a:pt x="1528" y="410"/>
                  <a:pt x="1528" y="411"/>
                </a:cubicBezTo>
                <a:cubicBezTo>
                  <a:pt x="1527" y="410"/>
                  <a:pt x="1529" y="407"/>
                  <a:pt x="1527" y="407"/>
                </a:cubicBezTo>
                <a:cubicBezTo>
                  <a:pt x="1527" y="411"/>
                  <a:pt x="1526" y="417"/>
                  <a:pt x="1523" y="414"/>
                </a:cubicBezTo>
                <a:cubicBezTo>
                  <a:pt x="1524" y="417"/>
                  <a:pt x="1524" y="418"/>
                  <a:pt x="1521" y="419"/>
                </a:cubicBezTo>
                <a:cubicBezTo>
                  <a:pt x="1522" y="417"/>
                  <a:pt x="1523" y="415"/>
                  <a:pt x="1521" y="413"/>
                </a:cubicBezTo>
                <a:cubicBezTo>
                  <a:pt x="1521" y="415"/>
                  <a:pt x="1522" y="418"/>
                  <a:pt x="1520" y="418"/>
                </a:cubicBezTo>
                <a:cubicBezTo>
                  <a:pt x="1521" y="413"/>
                  <a:pt x="1518" y="417"/>
                  <a:pt x="1519" y="419"/>
                </a:cubicBezTo>
                <a:cubicBezTo>
                  <a:pt x="1517" y="419"/>
                  <a:pt x="1519" y="409"/>
                  <a:pt x="1517" y="409"/>
                </a:cubicBezTo>
                <a:cubicBezTo>
                  <a:pt x="1518" y="413"/>
                  <a:pt x="1516" y="415"/>
                  <a:pt x="1516" y="417"/>
                </a:cubicBezTo>
                <a:cubicBezTo>
                  <a:pt x="1514" y="413"/>
                  <a:pt x="1513" y="417"/>
                  <a:pt x="1511" y="417"/>
                </a:cubicBezTo>
                <a:cubicBezTo>
                  <a:pt x="1510" y="415"/>
                  <a:pt x="1512" y="411"/>
                  <a:pt x="1510" y="411"/>
                </a:cubicBezTo>
                <a:cubicBezTo>
                  <a:pt x="1505" y="409"/>
                  <a:pt x="1508" y="410"/>
                  <a:pt x="1503" y="411"/>
                </a:cubicBezTo>
                <a:cubicBezTo>
                  <a:pt x="1502" y="409"/>
                  <a:pt x="1503" y="406"/>
                  <a:pt x="1503" y="403"/>
                </a:cubicBezTo>
                <a:cubicBezTo>
                  <a:pt x="1500" y="403"/>
                  <a:pt x="1496" y="404"/>
                  <a:pt x="1495" y="402"/>
                </a:cubicBezTo>
                <a:cubicBezTo>
                  <a:pt x="1495" y="400"/>
                  <a:pt x="1495" y="398"/>
                  <a:pt x="1495" y="395"/>
                </a:cubicBezTo>
                <a:cubicBezTo>
                  <a:pt x="1489" y="396"/>
                  <a:pt x="1485" y="395"/>
                  <a:pt x="1484" y="392"/>
                </a:cubicBezTo>
                <a:cubicBezTo>
                  <a:pt x="1461" y="392"/>
                  <a:pt x="1439" y="389"/>
                  <a:pt x="1417" y="392"/>
                </a:cubicBezTo>
                <a:cubicBezTo>
                  <a:pt x="1417" y="394"/>
                  <a:pt x="1418" y="397"/>
                  <a:pt x="1417" y="398"/>
                </a:cubicBezTo>
                <a:cubicBezTo>
                  <a:pt x="1412" y="398"/>
                  <a:pt x="1406" y="399"/>
                  <a:pt x="1403" y="398"/>
                </a:cubicBezTo>
                <a:cubicBezTo>
                  <a:pt x="1403" y="375"/>
                  <a:pt x="1403" y="352"/>
                  <a:pt x="1403" y="330"/>
                </a:cubicBezTo>
                <a:cubicBezTo>
                  <a:pt x="1403" y="328"/>
                  <a:pt x="1399" y="330"/>
                  <a:pt x="1399" y="328"/>
                </a:cubicBezTo>
                <a:cubicBezTo>
                  <a:pt x="1398" y="294"/>
                  <a:pt x="1399" y="259"/>
                  <a:pt x="1397" y="226"/>
                </a:cubicBezTo>
                <a:cubicBezTo>
                  <a:pt x="1356" y="226"/>
                  <a:pt x="1314" y="226"/>
                  <a:pt x="1273" y="226"/>
                </a:cubicBezTo>
                <a:cubicBezTo>
                  <a:pt x="1273" y="223"/>
                  <a:pt x="1273" y="219"/>
                  <a:pt x="1273" y="216"/>
                </a:cubicBezTo>
                <a:cubicBezTo>
                  <a:pt x="1267" y="216"/>
                  <a:pt x="1261" y="216"/>
                  <a:pt x="1256" y="216"/>
                </a:cubicBezTo>
                <a:cubicBezTo>
                  <a:pt x="1255" y="219"/>
                  <a:pt x="1257" y="224"/>
                  <a:pt x="1255" y="226"/>
                </a:cubicBezTo>
                <a:cubicBezTo>
                  <a:pt x="1249" y="226"/>
                  <a:pt x="1242" y="226"/>
                  <a:pt x="1236" y="226"/>
                </a:cubicBezTo>
                <a:cubicBezTo>
                  <a:pt x="1236" y="254"/>
                  <a:pt x="1236" y="282"/>
                  <a:pt x="1236" y="309"/>
                </a:cubicBezTo>
                <a:cubicBezTo>
                  <a:pt x="1226" y="315"/>
                  <a:pt x="1214" y="319"/>
                  <a:pt x="1199" y="318"/>
                </a:cubicBezTo>
                <a:cubicBezTo>
                  <a:pt x="1199" y="276"/>
                  <a:pt x="1199" y="234"/>
                  <a:pt x="1199" y="192"/>
                </a:cubicBezTo>
                <a:cubicBezTo>
                  <a:pt x="1195" y="192"/>
                  <a:pt x="1196" y="190"/>
                  <a:pt x="1192" y="189"/>
                </a:cubicBezTo>
                <a:cubicBezTo>
                  <a:pt x="1185" y="174"/>
                  <a:pt x="1172" y="165"/>
                  <a:pt x="1154" y="161"/>
                </a:cubicBezTo>
                <a:cubicBezTo>
                  <a:pt x="1152" y="151"/>
                  <a:pt x="1151" y="139"/>
                  <a:pt x="1149" y="129"/>
                </a:cubicBezTo>
                <a:cubicBezTo>
                  <a:pt x="1148" y="140"/>
                  <a:pt x="1147" y="151"/>
                  <a:pt x="1146" y="162"/>
                </a:cubicBezTo>
                <a:cubicBezTo>
                  <a:pt x="1124" y="163"/>
                  <a:pt x="1113" y="175"/>
                  <a:pt x="1104" y="190"/>
                </a:cubicBezTo>
                <a:cubicBezTo>
                  <a:pt x="1102" y="190"/>
                  <a:pt x="1101" y="192"/>
                  <a:pt x="1097" y="191"/>
                </a:cubicBezTo>
                <a:cubicBezTo>
                  <a:pt x="1097" y="260"/>
                  <a:pt x="1098" y="331"/>
                  <a:pt x="1097" y="400"/>
                </a:cubicBezTo>
                <a:cubicBezTo>
                  <a:pt x="1095" y="400"/>
                  <a:pt x="1093" y="400"/>
                  <a:pt x="1091" y="400"/>
                </a:cubicBezTo>
                <a:cubicBezTo>
                  <a:pt x="1091" y="342"/>
                  <a:pt x="1091" y="284"/>
                  <a:pt x="1091" y="227"/>
                </a:cubicBezTo>
                <a:cubicBezTo>
                  <a:pt x="1075" y="227"/>
                  <a:pt x="1060" y="227"/>
                  <a:pt x="1044" y="227"/>
                </a:cubicBezTo>
                <a:cubicBezTo>
                  <a:pt x="1040" y="221"/>
                  <a:pt x="1031" y="220"/>
                  <a:pt x="1032" y="208"/>
                </a:cubicBezTo>
                <a:cubicBezTo>
                  <a:pt x="1023" y="208"/>
                  <a:pt x="1013" y="208"/>
                  <a:pt x="1004" y="208"/>
                </a:cubicBezTo>
                <a:cubicBezTo>
                  <a:pt x="1002" y="213"/>
                  <a:pt x="1007" y="226"/>
                  <a:pt x="1001" y="227"/>
                </a:cubicBezTo>
                <a:cubicBezTo>
                  <a:pt x="998" y="227"/>
                  <a:pt x="1000" y="221"/>
                  <a:pt x="1000" y="219"/>
                </a:cubicBezTo>
                <a:cubicBezTo>
                  <a:pt x="991" y="219"/>
                  <a:pt x="982" y="219"/>
                  <a:pt x="973" y="219"/>
                </a:cubicBezTo>
                <a:cubicBezTo>
                  <a:pt x="973" y="222"/>
                  <a:pt x="974" y="226"/>
                  <a:pt x="972" y="227"/>
                </a:cubicBezTo>
                <a:cubicBezTo>
                  <a:pt x="968" y="227"/>
                  <a:pt x="964" y="227"/>
                  <a:pt x="960" y="227"/>
                </a:cubicBezTo>
                <a:cubicBezTo>
                  <a:pt x="959" y="244"/>
                  <a:pt x="960" y="263"/>
                  <a:pt x="959" y="281"/>
                </a:cubicBezTo>
                <a:cubicBezTo>
                  <a:pt x="956" y="280"/>
                  <a:pt x="950" y="282"/>
                  <a:pt x="948" y="280"/>
                </a:cubicBezTo>
                <a:cubicBezTo>
                  <a:pt x="948" y="211"/>
                  <a:pt x="948" y="142"/>
                  <a:pt x="948" y="74"/>
                </a:cubicBezTo>
                <a:cubicBezTo>
                  <a:pt x="915" y="74"/>
                  <a:pt x="882" y="74"/>
                  <a:pt x="850" y="74"/>
                </a:cubicBezTo>
                <a:cubicBezTo>
                  <a:pt x="850" y="71"/>
                  <a:pt x="850" y="68"/>
                  <a:pt x="849" y="67"/>
                </a:cubicBezTo>
                <a:cubicBezTo>
                  <a:pt x="841" y="67"/>
                  <a:pt x="834" y="67"/>
                  <a:pt x="826" y="67"/>
                </a:cubicBezTo>
                <a:cubicBezTo>
                  <a:pt x="825" y="68"/>
                  <a:pt x="827" y="73"/>
                  <a:pt x="825" y="74"/>
                </a:cubicBezTo>
                <a:cubicBezTo>
                  <a:pt x="822" y="74"/>
                  <a:pt x="819" y="74"/>
                  <a:pt x="816" y="74"/>
                </a:cubicBezTo>
                <a:cubicBezTo>
                  <a:pt x="816" y="157"/>
                  <a:pt x="816" y="244"/>
                  <a:pt x="816" y="326"/>
                </a:cubicBezTo>
                <a:cubicBezTo>
                  <a:pt x="816" y="332"/>
                  <a:pt x="818" y="339"/>
                  <a:pt x="814" y="341"/>
                </a:cubicBezTo>
                <a:cubicBezTo>
                  <a:pt x="811" y="264"/>
                  <a:pt x="814" y="181"/>
                  <a:pt x="813" y="102"/>
                </a:cubicBezTo>
                <a:cubicBezTo>
                  <a:pt x="801" y="103"/>
                  <a:pt x="791" y="102"/>
                  <a:pt x="781" y="100"/>
                </a:cubicBezTo>
                <a:cubicBezTo>
                  <a:pt x="777" y="96"/>
                  <a:pt x="772" y="93"/>
                  <a:pt x="768" y="88"/>
                </a:cubicBezTo>
                <a:cubicBezTo>
                  <a:pt x="765" y="85"/>
                  <a:pt x="757" y="79"/>
                  <a:pt x="755" y="75"/>
                </a:cubicBezTo>
                <a:cubicBezTo>
                  <a:pt x="754" y="71"/>
                  <a:pt x="756" y="67"/>
                  <a:pt x="756" y="63"/>
                </a:cubicBezTo>
                <a:cubicBezTo>
                  <a:pt x="756" y="41"/>
                  <a:pt x="752" y="21"/>
                  <a:pt x="754" y="0"/>
                </a:cubicBezTo>
                <a:cubicBezTo>
                  <a:pt x="751" y="23"/>
                  <a:pt x="752" y="47"/>
                  <a:pt x="752" y="72"/>
                </a:cubicBezTo>
                <a:cubicBezTo>
                  <a:pt x="749" y="73"/>
                  <a:pt x="748" y="74"/>
                  <a:pt x="749" y="77"/>
                </a:cubicBezTo>
                <a:cubicBezTo>
                  <a:pt x="741" y="81"/>
                  <a:pt x="734" y="98"/>
                  <a:pt x="725" y="100"/>
                </a:cubicBezTo>
                <a:cubicBezTo>
                  <a:pt x="721" y="101"/>
                  <a:pt x="717" y="100"/>
                  <a:pt x="714" y="100"/>
                </a:cubicBezTo>
                <a:cubicBezTo>
                  <a:pt x="714" y="100"/>
                  <a:pt x="712" y="102"/>
                  <a:pt x="712" y="102"/>
                </a:cubicBezTo>
                <a:cubicBezTo>
                  <a:pt x="706" y="104"/>
                  <a:pt x="699" y="101"/>
                  <a:pt x="691" y="102"/>
                </a:cubicBezTo>
                <a:cubicBezTo>
                  <a:pt x="690" y="158"/>
                  <a:pt x="691" y="215"/>
                  <a:pt x="690" y="270"/>
                </a:cubicBezTo>
                <a:cubicBezTo>
                  <a:pt x="689" y="270"/>
                  <a:pt x="687" y="270"/>
                  <a:pt x="686" y="270"/>
                </a:cubicBezTo>
                <a:cubicBezTo>
                  <a:pt x="684" y="270"/>
                  <a:pt x="687" y="264"/>
                  <a:pt x="684" y="265"/>
                </a:cubicBezTo>
                <a:cubicBezTo>
                  <a:pt x="680" y="265"/>
                  <a:pt x="677" y="265"/>
                  <a:pt x="673" y="265"/>
                </a:cubicBezTo>
                <a:cubicBezTo>
                  <a:pt x="673" y="254"/>
                  <a:pt x="673" y="242"/>
                  <a:pt x="673" y="230"/>
                </a:cubicBezTo>
                <a:cubicBezTo>
                  <a:pt x="666" y="230"/>
                  <a:pt x="658" y="233"/>
                  <a:pt x="652" y="231"/>
                </a:cubicBezTo>
                <a:cubicBezTo>
                  <a:pt x="652" y="236"/>
                  <a:pt x="652" y="240"/>
                  <a:pt x="652" y="244"/>
                </a:cubicBezTo>
                <a:cubicBezTo>
                  <a:pt x="658" y="245"/>
                  <a:pt x="663" y="242"/>
                  <a:pt x="671" y="243"/>
                </a:cubicBezTo>
                <a:cubicBezTo>
                  <a:pt x="671" y="251"/>
                  <a:pt x="671" y="258"/>
                  <a:pt x="671" y="265"/>
                </a:cubicBezTo>
                <a:cubicBezTo>
                  <a:pt x="654" y="265"/>
                  <a:pt x="637" y="265"/>
                  <a:pt x="620" y="265"/>
                </a:cubicBezTo>
                <a:cubicBezTo>
                  <a:pt x="620" y="274"/>
                  <a:pt x="620" y="283"/>
                  <a:pt x="620" y="293"/>
                </a:cubicBezTo>
                <a:cubicBezTo>
                  <a:pt x="601" y="297"/>
                  <a:pt x="578" y="294"/>
                  <a:pt x="562" y="289"/>
                </a:cubicBezTo>
                <a:cubicBezTo>
                  <a:pt x="563" y="288"/>
                  <a:pt x="562" y="283"/>
                  <a:pt x="561" y="285"/>
                </a:cubicBezTo>
                <a:cubicBezTo>
                  <a:pt x="561" y="285"/>
                  <a:pt x="561" y="285"/>
                  <a:pt x="561" y="285"/>
                </a:cubicBezTo>
                <a:close/>
                <a:moveTo>
                  <a:pt x="749" y="80"/>
                </a:moveTo>
                <a:cubicBezTo>
                  <a:pt x="751" y="86"/>
                  <a:pt x="749" y="94"/>
                  <a:pt x="750" y="100"/>
                </a:cubicBezTo>
                <a:cubicBezTo>
                  <a:pt x="743" y="100"/>
                  <a:pt x="737" y="100"/>
                  <a:pt x="731" y="100"/>
                </a:cubicBezTo>
                <a:cubicBezTo>
                  <a:pt x="730" y="98"/>
                  <a:pt x="736" y="94"/>
                  <a:pt x="739" y="90"/>
                </a:cubicBezTo>
                <a:cubicBezTo>
                  <a:pt x="743" y="87"/>
                  <a:pt x="746" y="83"/>
                  <a:pt x="749" y="80"/>
                </a:cubicBezTo>
                <a:close/>
                <a:moveTo>
                  <a:pt x="754" y="80"/>
                </a:moveTo>
                <a:cubicBezTo>
                  <a:pt x="762" y="85"/>
                  <a:pt x="771" y="94"/>
                  <a:pt x="776" y="100"/>
                </a:cubicBezTo>
                <a:cubicBezTo>
                  <a:pt x="769" y="100"/>
                  <a:pt x="761" y="100"/>
                  <a:pt x="754" y="100"/>
                </a:cubicBezTo>
                <a:cubicBezTo>
                  <a:pt x="754" y="94"/>
                  <a:pt x="754" y="87"/>
                  <a:pt x="754" y="80"/>
                </a:cubicBezTo>
                <a:close/>
                <a:moveTo>
                  <a:pt x="1032" y="220"/>
                </a:moveTo>
                <a:cubicBezTo>
                  <a:pt x="1035" y="222"/>
                  <a:pt x="1037" y="225"/>
                  <a:pt x="1039" y="227"/>
                </a:cubicBezTo>
                <a:cubicBezTo>
                  <a:pt x="1038" y="228"/>
                  <a:pt x="1034" y="227"/>
                  <a:pt x="1032" y="228"/>
                </a:cubicBezTo>
                <a:cubicBezTo>
                  <a:pt x="1032" y="225"/>
                  <a:pt x="1032" y="223"/>
                  <a:pt x="1032" y="220"/>
                </a:cubicBezTo>
                <a:close/>
                <a:moveTo>
                  <a:pt x="552" y="281"/>
                </a:moveTo>
                <a:cubicBezTo>
                  <a:pt x="554" y="280"/>
                  <a:pt x="551" y="284"/>
                  <a:pt x="550" y="285"/>
                </a:cubicBezTo>
                <a:cubicBezTo>
                  <a:pt x="548" y="283"/>
                  <a:pt x="551" y="282"/>
                  <a:pt x="552" y="281"/>
                </a:cubicBezTo>
                <a:close/>
                <a:moveTo>
                  <a:pt x="553" y="289"/>
                </a:moveTo>
                <a:cubicBezTo>
                  <a:pt x="553" y="289"/>
                  <a:pt x="552" y="289"/>
                  <a:pt x="552" y="289"/>
                </a:cubicBezTo>
                <a:cubicBezTo>
                  <a:pt x="551" y="289"/>
                  <a:pt x="552" y="290"/>
                  <a:pt x="552" y="291"/>
                </a:cubicBezTo>
                <a:cubicBezTo>
                  <a:pt x="549" y="291"/>
                  <a:pt x="549" y="289"/>
                  <a:pt x="550" y="287"/>
                </a:cubicBezTo>
                <a:cubicBezTo>
                  <a:pt x="551" y="286"/>
                  <a:pt x="554" y="285"/>
                  <a:pt x="553" y="289"/>
                </a:cubicBezTo>
                <a:close/>
                <a:moveTo>
                  <a:pt x="572" y="301"/>
                </a:moveTo>
                <a:cubicBezTo>
                  <a:pt x="571" y="299"/>
                  <a:pt x="570" y="303"/>
                  <a:pt x="570" y="303"/>
                </a:cubicBezTo>
                <a:cubicBezTo>
                  <a:pt x="567" y="301"/>
                  <a:pt x="570" y="299"/>
                  <a:pt x="569" y="295"/>
                </a:cubicBezTo>
                <a:cubicBezTo>
                  <a:pt x="567" y="295"/>
                  <a:pt x="568" y="299"/>
                  <a:pt x="566" y="299"/>
                </a:cubicBezTo>
                <a:cubicBezTo>
                  <a:pt x="565" y="296"/>
                  <a:pt x="568" y="296"/>
                  <a:pt x="567" y="294"/>
                </a:cubicBezTo>
                <a:cubicBezTo>
                  <a:pt x="565" y="295"/>
                  <a:pt x="566" y="299"/>
                  <a:pt x="563" y="299"/>
                </a:cubicBezTo>
                <a:cubicBezTo>
                  <a:pt x="564" y="297"/>
                  <a:pt x="564" y="295"/>
                  <a:pt x="565" y="293"/>
                </a:cubicBezTo>
                <a:cubicBezTo>
                  <a:pt x="562" y="294"/>
                  <a:pt x="562" y="296"/>
                  <a:pt x="561" y="300"/>
                </a:cubicBezTo>
                <a:cubicBezTo>
                  <a:pt x="561" y="295"/>
                  <a:pt x="559" y="295"/>
                  <a:pt x="563" y="292"/>
                </a:cubicBezTo>
                <a:cubicBezTo>
                  <a:pt x="563" y="291"/>
                  <a:pt x="560" y="292"/>
                  <a:pt x="561" y="293"/>
                </a:cubicBezTo>
                <a:cubicBezTo>
                  <a:pt x="559" y="292"/>
                  <a:pt x="561" y="291"/>
                  <a:pt x="562" y="290"/>
                </a:cubicBezTo>
                <a:cubicBezTo>
                  <a:pt x="577" y="294"/>
                  <a:pt x="601" y="298"/>
                  <a:pt x="619" y="293"/>
                </a:cubicBezTo>
                <a:cubicBezTo>
                  <a:pt x="621" y="295"/>
                  <a:pt x="619" y="299"/>
                  <a:pt x="620" y="302"/>
                </a:cubicBezTo>
                <a:cubicBezTo>
                  <a:pt x="606" y="302"/>
                  <a:pt x="593" y="302"/>
                  <a:pt x="579" y="302"/>
                </a:cubicBezTo>
                <a:cubicBezTo>
                  <a:pt x="579" y="304"/>
                  <a:pt x="579" y="307"/>
                  <a:pt x="579" y="310"/>
                </a:cubicBezTo>
                <a:cubicBezTo>
                  <a:pt x="576" y="310"/>
                  <a:pt x="572" y="309"/>
                  <a:pt x="570" y="310"/>
                </a:cubicBezTo>
                <a:cubicBezTo>
                  <a:pt x="571" y="309"/>
                  <a:pt x="572" y="309"/>
                  <a:pt x="572" y="307"/>
                </a:cubicBezTo>
                <a:cubicBezTo>
                  <a:pt x="571" y="308"/>
                  <a:pt x="569" y="310"/>
                  <a:pt x="570" y="307"/>
                </a:cubicBezTo>
                <a:cubicBezTo>
                  <a:pt x="567" y="309"/>
                  <a:pt x="568" y="312"/>
                  <a:pt x="565" y="313"/>
                </a:cubicBezTo>
                <a:cubicBezTo>
                  <a:pt x="567" y="308"/>
                  <a:pt x="567" y="307"/>
                  <a:pt x="572" y="301"/>
                </a:cubicBezTo>
                <a:close/>
                <a:moveTo>
                  <a:pt x="1236" y="329"/>
                </a:moveTo>
                <a:cubicBezTo>
                  <a:pt x="1229" y="329"/>
                  <a:pt x="1222" y="329"/>
                  <a:pt x="1215" y="329"/>
                </a:cubicBezTo>
                <a:cubicBezTo>
                  <a:pt x="1215" y="327"/>
                  <a:pt x="1215" y="325"/>
                  <a:pt x="1215" y="324"/>
                </a:cubicBezTo>
                <a:cubicBezTo>
                  <a:pt x="1210" y="323"/>
                  <a:pt x="1203" y="325"/>
                  <a:pt x="1199" y="323"/>
                </a:cubicBezTo>
                <a:cubicBezTo>
                  <a:pt x="1198" y="317"/>
                  <a:pt x="1205" y="319"/>
                  <a:pt x="1208" y="319"/>
                </a:cubicBezTo>
                <a:cubicBezTo>
                  <a:pt x="1218" y="318"/>
                  <a:pt x="1229" y="315"/>
                  <a:pt x="1235" y="311"/>
                </a:cubicBezTo>
                <a:cubicBezTo>
                  <a:pt x="1238" y="314"/>
                  <a:pt x="1235" y="323"/>
                  <a:pt x="1236" y="329"/>
                </a:cubicBezTo>
                <a:close/>
                <a:moveTo>
                  <a:pt x="1399" y="359"/>
                </a:moveTo>
                <a:cubicBezTo>
                  <a:pt x="1400" y="368"/>
                  <a:pt x="1399" y="385"/>
                  <a:pt x="1399" y="398"/>
                </a:cubicBezTo>
                <a:cubicBezTo>
                  <a:pt x="1398" y="389"/>
                  <a:pt x="1399" y="371"/>
                  <a:pt x="1399" y="359"/>
                </a:cubicBezTo>
                <a:close/>
                <a:moveTo>
                  <a:pt x="1228" y="374"/>
                </a:moveTo>
                <a:cubicBezTo>
                  <a:pt x="1229" y="374"/>
                  <a:pt x="1229" y="374"/>
                  <a:pt x="1230" y="374"/>
                </a:cubicBezTo>
                <a:cubicBezTo>
                  <a:pt x="1232" y="380"/>
                  <a:pt x="1232" y="396"/>
                  <a:pt x="1230" y="403"/>
                </a:cubicBezTo>
                <a:cubicBezTo>
                  <a:pt x="1227" y="396"/>
                  <a:pt x="1229" y="383"/>
                  <a:pt x="1228" y="374"/>
                </a:cubicBezTo>
                <a:close/>
                <a:moveTo>
                  <a:pt x="1234" y="374"/>
                </a:moveTo>
                <a:cubicBezTo>
                  <a:pt x="1234" y="374"/>
                  <a:pt x="1234" y="374"/>
                  <a:pt x="1235" y="374"/>
                </a:cubicBezTo>
                <a:cubicBezTo>
                  <a:pt x="1237" y="380"/>
                  <a:pt x="1237" y="396"/>
                  <a:pt x="1235" y="403"/>
                </a:cubicBezTo>
                <a:cubicBezTo>
                  <a:pt x="1232" y="396"/>
                  <a:pt x="1234" y="383"/>
                  <a:pt x="1234" y="374"/>
                </a:cubicBezTo>
                <a:close/>
              </a:path>
            </a:pathLst>
          </a:custGeom>
          <a:solidFill>
            <a:srgbClr val="8BB5B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userDrawn="1"/>
        </p:nvSpPr>
        <p:spPr bwMode="auto">
          <a:xfrm>
            <a:off x="0" y="2819400"/>
            <a:ext cx="9144000" cy="4038600"/>
          </a:xfrm>
          <a:prstGeom prst="rect">
            <a:avLst/>
          </a:prstGeom>
          <a:solidFill>
            <a:srgbClr val="8BB5B6"/>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pic>
        <p:nvPicPr>
          <p:cNvPr id="5549" name="pic.png" descr="\\angler99\Inkd_G\pressp0509 (INKD)\2_In_Progress\Sharmila\071709\czumwalt_apartments_broch_85x11_hf\pic.png"/>
          <p:cNvPicPr/>
          <p:nvPr userDrawn="1"/>
        </p:nvPicPr>
        <p:blipFill>
          <a:blip r:embed="rId2" r:link="rId3"/>
          <a:srcRect l="7420" r="3540"/>
          <a:stretch>
            <a:fillRect/>
          </a:stretch>
        </p:blipFill>
        <p:spPr>
          <a:xfrm>
            <a:off x="0" y="3657600"/>
            <a:ext cx="9107424" cy="16002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586" name="Text Placeholder 5585"/>
          <p:cNvSpPr>
            <a:spLocks noGrp="1"/>
          </p:cNvSpPr>
          <p:nvPr>
            <p:ph type="body" sz="quarter" idx="10"/>
          </p:nvPr>
        </p:nvSpPr>
        <p:spPr>
          <a:xfrm>
            <a:off x="228600" y="3810000"/>
            <a:ext cx="8839200" cy="609600"/>
          </a:xfrm>
          <a:prstGeom prst="rect">
            <a:avLst/>
          </a:prstGeom>
        </p:spPr>
        <p:txBody>
          <a:bodyPr/>
          <a:lstStyle>
            <a:lvl1pPr>
              <a:buFontTx/>
              <a:buNone/>
              <a:defRPr>
                <a:solidFill>
                  <a:schemeClr val="bg1"/>
                </a:soli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smtClean="0"/>
              <a:t>Click to edit Master text styles</a:t>
            </a:r>
          </a:p>
        </p:txBody>
      </p:sp>
      <p:sp>
        <p:nvSpPr>
          <p:cNvPr id="30" name="Text Placeholder 5585"/>
          <p:cNvSpPr>
            <a:spLocks noGrp="1"/>
          </p:cNvSpPr>
          <p:nvPr>
            <p:ph type="body" sz="quarter" idx="11"/>
          </p:nvPr>
        </p:nvSpPr>
        <p:spPr>
          <a:xfrm>
            <a:off x="228600" y="4657725"/>
            <a:ext cx="8839200" cy="371475"/>
          </a:xfrm>
          <a:prstGeom prst="rect">
            <a:avLst/>
          </a:prstGeom>
        </p:spPr>
        <p:txBody>
          <a:bodyPr/>
          <a:lstStyle>
            <a:lvl1pPr>
              <a:buFontTx/>
              <a:buNone/>
              <a:defRPr sz="1800">
                <a:solidFill>
                  <a:schemeClr val="bg1"/>
                </a:soli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smtClean="0"/>
              <a:t>Click to edit Master text styles</a:t>
            </a:r>
          </a:p>
        </p:txBody>
      </p:sp>
    </p:spTree>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able of Contents Slide">
    <p:spTree>
      <p:nvGrpSpPr>
        <p:cNvPr id="1" name=""/>
        <p:cNvGrpSpPr/>
        <p:nvPr/>
      </p:nvGrpSpPr>
      <p:grpSpPr>
        <a:xfrm>
          <a:off x="0" y="0"/>
          <a:ext cx="0" cy="0"/>
          <a:chOff x="0" y="0"/>
          <a:chExt cx="0" cy="0"/>
        </a:xfrm>
      </p:grpSpPr>
      <p:sp>
        <p:nvSpPr>
          <p:cNvPr id="6" name="Text Placeholder 5"/>
          <p:cNvSpPr>
            <a:spLocks noGrp="1"/>
          </p:cNvSpPr>
          <p:nvPr>
            <p:ph type="body" sz="quarter" idx="16" hasCustomPrompt="1"/>
          </p:nvPr>
        </p:nvSpPr>
        <p:spPr>
          <a:xfrm>
            <a:off x="419100" y="800100"/>
            <a:ext cx="5829300" cy="419100"/>
          </a:xfrm>
          <a:prstGeom prst="rect">
            <a:avLst/>
          </a:prstGeom>
        </p:spPr>
        <p:txBody>
          <a:bodyPr/>
          <a:lstStyle>
            <a:lvl1pPr>
              <a:buNone/>
              <a:defRPr sz="2800" b="1" i="0">
                <a:solidFill>
                  <a:schemeClr val="bg1"/>
                </a:solidFill>
                <a:latin typeface="+mj-lt"/>
              </a:defRPr>
            </a:lvl1pPr>
          </a:lstStyle>
          <a:p>
            <a:pPr lvl="0"/>
            <a:r>
              <a:rPr lang="en-US" dirty="0" smtClean="0"/>
              <a:t>Click to edit text</a:t>
            </a:r>
            <a:endParaRPr lang="en-US" dirty="0"/>
          </a:p>
        </p:txBody>
      </p:sp>
      <p:sp>
        <p:nvSpPr>
          <p:cNvPr id="3" name="Content Placeholder 2"/>
          <p:cNvSpPr>
            <a:spLocks noGrp="1"/>
          </p:cNvSpPr>
          <p:nvPr>
            <p:ph sz="quarter" idx="17"/>
          </p:nvPr>
        </p:nvSpPr>
        <p:spPr>
          <a:xfrm>
            <a:off x="457200" y="1600200"/>
            <a:ext cx="8229600" cy="4267200"/>
          </a:xfrm>
          <a:prstGeom prst="rect">
            <a:avLst/>
          </a:prstGeom>
        </p:spPr>
        <p:txBody>
          <a:bodyPr/>
          <a:lstStyle>
            <a:lvl1pPr>
              <a:defRPr sz="2400">
                <a:solidFill>
                  <a:schemeClr val="bg1"/>
                </a:solidFill>
                <a:latin typeface="+mj-lt"/>
              </a:defRPr>
            </a:lvl1pPr>
            <a:lvl2pPr>
              <a:defRPr sz="2200">
                <a:solidFill>
                  <a:schemeClr val="bg1"/>
                </a:solidFill>
                <a:latin typeface="+mj-lt"/>
              </a:defRPr>
            </a:lvl2pPr>
            <a:lvl3pPr>
              <a:defRPr sz="2000">
                <a:solidFill>
                  <a:schemeClr val="bg1"/>
                </a:solidFill>
                <a:latin typeface="+mj-lt"/>
              </a:defRPr>
            </a:lvl3pPr>
            <a:lvl4pPr>
              <a:defRPr sz="1800">
                <a:solidFill>
                  <a:schemeClr val="bg1"/>
                </a:solidFill>
                <a:latin typeface="+mj-lt"/>
              </a:defRPr>
            </a:lvl4pPr>
            <a:lvl5pPr>
              <a:defRPr sz="1600">
                <a:solidFill>
                  <a:schemeClr val="bg1"/>
                </a:solidFill>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77440383"/>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Back Cover Slide">
    <p:spTree>
      <p:nvGrpSpPr>
        <p:cNvPr id="1" name=""/>
        <p:cNvGrpSpPr/>
        <p:nvPr/>
      </p:nvGrpSpPr>
      <p:grpSpPr>
        <a:xfrm>
          <a:off x="0" y="0"/>
          <a:ext cx="0" cy="0"/>
          <a:chOff x="0" y="0"/>
          <a:chExt cx="0" cy="0"/>
        </a:xfrm>
      </p:grpSpPr>
      <p:sp>
        <p:nvSpPr>
          <p:cNvPr id="2" name="Rectangle 4294"/>
          <p:cNvSpPr>
            <a:spLocks noChangeArrowheads="1"/>
          </p:cNvSpPr>
          <p:nvPr userDrawn="1"/>
        </p:nvSpPr>
        <p:spPr bwMode="auto">
          <a:xfrm>
            <a:off x="-107950" y="-9525"/>
            <a:ext cx="9251950" cy="6867525"/>
          </a:xfrm>
          <a:prstGeom prst="rect">
            <a:avLst/>
          </a:prstGeom>
          <a:gradFill rotWithShape="1">
            <a:gsLst>
              <a:gs pos="0">
                <a:srgbClr val="7E8082"/>
              </a:gs>
              <a:gs pos="100000">
                <a:srgbClr val="000000"/>
              </a:gs>
            </a:gsLst>
            <a:lin ang="5400000" scaled="1"/>
          </a:gra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5318" name="Group 5317"/>
          <p:cNvGrpSpPr/>
          <p:nvPr userDrawn="1"/>
        </p:nvGrpSpPr>
        <p:grpSpPr>
          <a:xfrm>
            <a:off x="0" y="10487"/>
            <a:ext cx="9067800" cy="6722704"/>
            <a:chOff x="6350" y="0"/>
            <a:chExt cx="7232650" cy="5966126"/>
          </a:xfrm>
        </p:grpSpPr>
        <p:grpSp>
          <p:nvGrpSpPr>
            <p:cNvPr id="1027" name="Group 3"/>
            <p:cNvGrpSpPr>
              <a:grpSpLocks/>
            </p:cNvGrpSpPr>
            <p:nvPr/>
          </p:nvGrpSpPr>
          <p:grpSpPr bwMode="auto">
            <a:xfrm>
              <a:off x="14467" y="0"/>
              <a:ext cx="7224533" cy="1431287"/>
              <a:chOff x="-71" y="-534"/>
              <a:chExt cx="8038" cy="1669"/>
            </a:xfrm>
          </p:grpSpPr>
          <p:grpSp>
            <p:nvGrpSpPr>
              <p:cNvPr id="1028" name="Group 4"/>
              <p:cNvGrpSpPr>
                <a:grpSpLocks/>
              </p:cNvGrpSpPr>
              <p:nvPr/>
            </p:nvGrpSpPr>
            <p:grpSpPr bwMode="auto">
              <a:xfrm>
                <a:off x="4215" y="-502"/>
                <a:ext cx="720" cy="1075"/>
                <a:chOff x="-6" y="-6"/>
                <a:chExt cx="1151" cy="1785"/>
              </a:xfrm>
            </p:grpSpPr>
            <p:grpSp>
              <p:nvGrpSpPr>
                <p:cNvPr id="1029" name="Group 5"/>
                <p:cNvGrpSpPr>
                  <a:grpSpLocks/>
                </p:cNvGrpSpPr>
                <p:nvPr/>
              </p:nvGrpSpPr>
              <p:grpSpPr bwMode="auto">
                <a:xfrm>
                  <a:off x="-6" y="118"/>
                  <a:ext cx="1151" cy="1661"/>
                  <a:chOff x="-6" y="118"/>
                  <a:chExt cx="1151" cy="1661"/>
                </a:xfrm>
              </p:grpSpPr>
              <p:sp>
                <p:nvSpPr>
                  <p:cNvPr id="1030" name="Freeform 6"/>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7"/>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8"/>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9"/>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10"/>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1"/>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2"/>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3"/>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14"/>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15"/>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6"/>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17"/>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18"/>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19"/>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 name="Freeform 20"/>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Freeform 21"/>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 name="Freeform 22"/>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 name="Freeform 23"/>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 name="Freeform 24"/>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 name="Freeform 25"/>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 name="Freeform 26"/>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 name="Freeform 27"/>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 name="Freeform 28"/>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 name="Freeform 29"/>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 name="Freeform 30"/>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 name="Freeform 31"/>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 name="Freeform 32"/>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 name="Freeform 33"/>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 name="Freeform 34"/>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 name="Freeform 35"/>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 name="Freeform 36"/>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 name="Freeform 37"/>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 name="Freeform 38"/>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 name="Freeform 39"/>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 name="Freeform 40"/>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 name="Freeform 41"/>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 name="Freeform 42"/>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 name="Freeform 43"/>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 name="Freeform 44"/>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 name="Freeform 45"/>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 name="Freeform 46"/>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 name="Freeform 47"/>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 name="Freeform 48"/>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Freeform 49"/>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74" name="Freeform 50"/>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75" name="Group 51"/>
              <p:cNvGrpSpPr>
                <a:grpSpLocks/>
              </p:cNvGrpSpPr>
              <p:nvPr/>
            </p:nvGrpSpPr>
            <p:grpSpPr bwMode="auto">
              <a:xfrm>
                <a:off x="-71" y="-534"/>
                <a:ext cx="8038" cy="1669"/>
                <a:chOff x="-71" y="-534"/>
                <a:chExt cx="8038" cy="1669"/>
              </a:xfrm>
            </p:grpSpPr>
            <p:grpSp>
              <p:nvGrpSpPr>
                <p:cNvPr id="1076" name="Group 52"/>
                <p:cNvGrpSpPr>
                  <a:grpSpLocks/>
                </p:cNvGrpSpPr>
                <p:nvPr/>
              </p:nvGrpSpPr>
              <p:grpSpPr bwMode="auto">
                <a:xfrm>
                  <a:off x="-71" y="60"/>
                  <a:ext cx="720" cy="1075"/>
                  <a:chOff x="-6" y="-6"/>
                  <a:chExt cx="1151" cy="1785"/>
                </a:xfrm>
              </p:grpSpPr>
              <p:grpSp>
                <p:nvGrpSpPr>
                  <p:cNvPr id="1077" name="Group 53"/>
                  <p:cNvGrpSpPr>
                    <a:grpSpLocks/>
                  </p:cNvGrpSpPr>
                  <p:nvPr/>
                </p:nvGrpSpPr>
                <p:grpSpPr bwMode="auto">
                  <a:xfrm>
                    <a:off x="-6" y="118"/>
                    <a:ext cx="1151" cy="1661"/>
                    <a:chOff x="-6" y="118"/>
                    <a:chExt cx="1151" cy="1661"/>
                  </a:xfrm>
                </p:grpSpPr>
                <p:sp>
                  <p:nvSpPr>
                    <p:cNvPr id="1078" name="Freeform 54"/>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Freeform 55"/>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Freeform 56"/>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 name="Freeform 57"/>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Freeform 58"/>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 name="Freeform 59"/>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 name="Freeform 60"/>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 name="Freeform 61"/>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 name="Freeform 62"/>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7" name="Freeform 63"/>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8" name="Freeform 64"/>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9" name="Freeform 65"/>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0" name="Freeform 66"/>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1" name="Freeform 67"/>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2" name="Freeform 68"/>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3" name="Freeform 69"/>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4" name="Freeform 70"/>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5" name="Freeform 71"/>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6" name="Freeform 72"/>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7" name="Freeform 73"/>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8" name="Freeform 74"/>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9" name="Freeform 75"/>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0" name="Freeform 76"/>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1" name="Freeform 77"/>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2" name="Freeform 78"/>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3" name="Freeform 79"/>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4" name="Freeform 80"/>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5" name="Freeform 81"/>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6" name="Freeform 82"/>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7" name="Freeform 83"/>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8" name="Freeform 84"/>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9" name="Freeform 85"/>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0" name="Freeform 86"/>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1" name="Freeform 87"/>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2" name="Freeform 88"/>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3" name="Freeform 89"/>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4" name="Freeform 90"/>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5" name="Freeform 91"/>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6" name="Freeform 92"/>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7" name="Freeform 93"/>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8" name="Freeform 94"/>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9" name="Freeform 95"/>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0" name="Freeform 96"/>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1" name="Freeform 97"/>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22" name="Freeform 98"/>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23" name="Group 99"/>
                <p:cNvGrpSpPr>
                  <a:grpSpLocks/>
                </p:cNvGrpSpPr>
                <p:nvPr/>
              </p:nvGrpSpPr>
              <p:grpSpPr bwMode="auto">
                <a:xfrm>
                  <a:off x="1779" y="-484"/>
                  <a:ext cx="720" cy="1075"/>
                  <a:chOff x="-6" y="-6"/>
                  <a:chExt cx="1151" cy="1785"/>
                </a:xfrm>
              </p:grpSpPr>
              <p:grpSp>
                <p:nvGrpSpPr>
                  <p:cNvPr id="1124" name="Group 100"/>
                  <p:cNvGrpSpPr>
                    <a:grpSpLocks/>
                  </p:cNvGrpSpPr>
                  <p:nvPr/>
                </p:nvGrpSpPr>
                <p:grpSpPr bwMode="auto">
                  <a:xfrm>
                    <a:off x="-6" y="118"/>
                    <a:ext cx="1151" cy="1661"/>
                    <a:chOff x="-6" y="118"/>
                    <a:chExt cx="1151" cy="1661"/>
                  </a:xfrm>
                </p:grpSpPr>
                <p:sp>
                  <p:nvSpPr>
                    <p:cNvPr id="1125" name="Freeform 101"/>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6" name="Freeform 102"/>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 name="Freeform 103"/>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 name="Freeform 104"/>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 name="Freeform 105"/>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0" name="Freeform 106"/>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1" name="Freeform 107"/>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2" name="Freeform 108"/>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3" name="Freeform 109"/>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4" name="Freeform 110"/>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5" name="Freeform 111"/>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6" name="Freeform 112"/>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7" name="Freeform 113"/>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8" name="Freeform 114"/>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9" name="Freeform 115"/>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0" name="Freeform 116"/>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1" name="Freeform 117"/>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2" name="Freeform 118"/>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3" name="Freeform 119"/>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4" name="Freeform 120"/>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5" name="Freeform 121"/>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6" name="Freeform 122"/>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7" name="Freeform 123"/>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8" name="Freeform 124"/>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9" name="Freeform 125"/>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0" name="Freeform 126"/>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1" name="Freeform 127"/>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2" name="Freeform 128"/>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3" name="Freeform 129"/>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4" name="Freeform 130"/>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5" name="Freeform 131"/>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6" name="Freeform 132"/>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7" name="Freeform 133"/>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8" name="Freeform 134"/>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9" name="Freeform 135"/>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0" name="Freeform 136"/>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1" name="Freeform 137"/>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2" name="Freeform 138"/>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3" name="Freeform 139"/>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4" name="Freeform 140"/>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5" name="Freeform 141"/>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6" name="Freeform 142"/>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7" name="Freeform 143"/>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8" name="Freeform 144"/>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69" name="Freeform 145"/>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70" name="Group 146"/>
                <p:cNvGrpSpPr>
                  <a:grpSpLocks/>
                </p:cNvGrpSpPr>
                <p:nvPr/>
              </p:nvGrpSpPr>
              <p:grpSpPr bwMode="auto">
                <a:xfrm>
                  <a:off x="1170" y="57"/>
                  <a:ext cx="720" cy="1075"/>
                  <a:chOff x="-6" y="-6"/>
                  <a:chExt cx="1151" cy="1785"/>
                </a:xfrm>
              </p:grpSpPr>
              <p:grpSp>
                <p:nvGrpSpPr>
                  <p:cNvPr id="1171" name="Group 147"/>
                  <p:cNvGrpSpPr>
                    <a:grpSpLocks/>
                  </p:cNvGrpSpPr>
                  <p:nvPr/>
                </p:nvGrpSpPr>
                <p:grpSpPr bwMode="auto">
                  <a:xfrm>
                    <a:off x="-6" y="118"/>
                    <a:ext cx="1151" cy="1661"/>
                    <a:chOff x="-6" y="118"/>
                    <a:chExt cx="1151" cy="1661"/>
                  </a:xfrm>
                </p:grpSpPr>
                <p:sp>
                  <p:nvSpPr>
                    <p:cNvPr id="1172" name="Freeform 148"/>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3" name="Freeform 149"/>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4" name="Freeform 150"/>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5" name="Freeform 151"/>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6" name="Freeform 152"/>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7" name="Freeform 153"/>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8" name="Freeform 154"/>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9" name="Freeform 155"/>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0" name="Freeform 156"/>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1" name="Freeform 157"/>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2" name="Freeform 158"/>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3" name="Freeform 159"/>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4" name="Freeform 160"/>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5" name="Freeform 161"/>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6" name="Freeform 162"/>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7" name="Freeform 163"/>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8" name="Freeform 164"/>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9" name="Freeform 165"/>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0" name="Freeform 166"/>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1" name="Freeform 167"/>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2" name="Freeform 168"/>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3" name="Freeform 169"/>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4" name="Freeform 170"/>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5" name="Freeform 171"/>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6" name="Freeform 172"/>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7" name="Freeform 173"/>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8" name="Freeform 174"/>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9" name="Freeform 175"/>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0" name="Freeform 176"/>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1" name="Freeform 177"/>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2" name="Freeform 178"/>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3" name="Freeform 179"/>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4" name="Freeform 180"/>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5" name="Freeform 181"/>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6" name="Freeform 182"/>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7" name="Freeform 183"/>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8" name="Freeform 184"/>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9" name="Freeform 185"/>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0" name="Freeform 186"/>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1" name="Freeform 187"/>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2" name="Freeform 188"/>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3" name="Freeform 189"/>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4" name="Freeform 190"/>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5" name="Freeform 191"/>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216" name="Freeform 192"/>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17" name="Group 193"/>
                <p:cNvGrpSpPr>
                  <a:grpSpLocks/>
                </p:cNvGrpSpPr>
                <p:nvPr/>
              </p:nvGrpSpPr>
              <p:grpSpPr bwMode="auto">
                <a:xfrm>
                  <a:off x="553" y="-477"/>
                  <a:ext cx="720" cy="1075"/>
                  <a:chOff x="-6" y="-6"/>
                  <a:chExt cx="1151" cy="1785"/>
                </a:xfrm>
              </p:grpSpPr>
              <p:grpSp>
                <p:nvGrpSpPr>
                  <p:cNvPr id="1218" name="Group 194"/>
                  <p:cNvGrpSpPr>
                    <a:grpSpLocks/>
                  </p:cNvGrpSpPr>
                  <p:nvPr/>
                </p:nvGrpSpPr>
                <p:grpSpPr bwMode="auto">
                  <a:xfrm>
                    <a:off x="-6" y="118"/>
                    <a:ext cx="1151" cy="1661"/>
                    <a:chOff x="-6" y="118"/>
                    <a:chExt cx="1151" cy="1661"/>
                  </a:xfrm>
                </p:grpSpPr>
                <p:sp>
                  <p:nvSpPr>
                    <p:cNvPr id="1219" name="Freeform 195"/>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0" name="Freeform 196"/>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1" name="Freeform 197"/>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2" name="Freeform 198"/>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3" name="Freeform 199"/>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4" name="Freeform 200"/>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5" name="Freeform 201"/>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6" name="Freeform 202"/>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7" name="Freeform 203"/>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8" name="Freeform 204"/>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9" name="Freeform 205"/>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0" name="Freeform 206"/>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1" name="Freeform 207"/>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2" name="Freeform 208"/>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3" name="Freeform 209"/>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4" name="Freeform 210"/>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5" name="Freeform 211"/>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6" name="Freeform 212"/>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7" name="Freeform 213"/>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8" name="Freeform 214"/>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9" name="Freeform 215"/>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0" name="Freeform 216"/>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1" name="Freeform 217"/>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2" name="Freeform 218"/>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3" name="Freeform 219"/>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4" name="Freeform 220"/>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5" name="Freeform 221"/>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6" name="Freeform 222"/>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7" name="Freeform 223"/>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8" name="Freeform 224"/>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9" name="Freeform 225"/>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0" name="Freeform 226"/>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1" name="Freeform 227"/>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2" name="Freeform 228"/>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3" name="Freeform 229"/>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4" name="Freeform 230"/>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5" name="Freeform 231"/>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6" name="Freeform 232"/>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7" name="Freeform 233"/>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8" name="Freeform 234"/>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9" name="Freeform 235"/>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0" name="Freeform 236"/>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1" name="Freeform 237"/>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2" name="Freeform 238"/>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263" name="Freeform 239"/>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64" name="Group 240"/>
                <p:cNvGrpSpPr>
                  <a:grpSpLocks/>
                </p:cNvGrpSpPr>
                <p:nvPr/>
              </p:nvGrpSpPr>
              <p:grpSpPr bwMode="auto">
                <a:xfrm>
                  <a:off x="2388" y="47"/>
                  <a:ext cx="720" cy="1075"/>
                  <a:chOff x="-6" y="-6"/>
                  <a:chExt cx="1151" cy="1785"/>
                </a:xfrm>
              </p:grpSpPr>
              <p:grpSp>
                <p:nvGrpSpPr>
                  <p:cNvPr id="1265" name="Group 241"/>
                  <p:cNvGrpSpPr>
                    <a:grpSpLocks/>
                  </p:cNvGrpSpPr>
                  <p:nvPr/>
                </p:nvGrpSpPr>
                <p:grpSpPr bwMode="auto">
                  <a:xfrm>
                    <a:off x="-6" y="118"/>
                    <a:ext cx="1151" cy="1661"/>
                    <a:chOff x="-6" y="118"/>
                    <a:chExt cx="1151" cy="1661"/>
                  </a:xfrm>
                </p:grpSpPr>
                <p:sp>
                  <p:nvSpPr>
                    <p:cNvPr id="1266" name="Freeform 242"/>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7" name="Freeform 243"/>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8" name="Freeform 244"/>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9" name="Freeform 245"/>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0" name="Freeform 246"/>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1" name="Freeform 247"/>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2" name="Freeform 248"/>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3" name="Freeform 249"/>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4" name="Freeform 250"/>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5" name="Freeform 251"/>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6" name="Freeform 252"/>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7" name="Freeform 253"/>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8" name="Freeform 254"/>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9" name="Freeform 255"/>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0" name="Freeform 256"/>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1" name="Freeform 257"/>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2" name="Freeform 258"/>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3" name="Freeform 259"/>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4" name="Freeform 260"/>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5" name="Freeform 261"/>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6" name="Freeform 262"/>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7" name="Freeform 263"/>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264"/>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9" name="Freeform 265"/>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0" name="Freeform 266"/>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1" name="Freeform 267"/>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2" name="Freeform 268"/>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3" name="Freeform 269"/>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4" name="Freeform 270"/>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5" name="Freeform 271"/>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6" name="Freeform 272"/>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7" name="Freeform 273"/>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8" name="Freeform 274"/>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9" name="Freeform 275"/>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0" name="Freeform 276"/>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1" name="Freeform 277"/>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2" name="Freeform 278"/>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3" name="Freeform 279"/>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4" name="Freeform 280"/>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5" name="Freeform 281"/>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6" name="Freeform 282"/>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7" name="Freeform 283"/>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8" name="Freeform 284"/>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9" name="Freeform 285"/>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310" name="Freeform 286"/>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11" name="Group 287"/>
                <p:cNvGrpSpPr>
                  <a:grpSpLocks/>
                </p:cNvGrpSpPr>
                <p:nvPr/>
              </p:nvGrpSpPr>
              <p:grpSpPr bwMode="auto">
                <a:xfrm>
                  <a:off x="2997" y="-502"/>
                  <a:ext cx="720" cy="1075"/>
                  <a:chOff x="-6" y="-6"/>
                  <a:chExt cx="1151" cy="1785"/>
                </a:xfrm>
              </p:grpSpPr>
              <p:grpSp>
                <p:nvGrpSpPr>
                  <p:cNvPr id="1312" name="Group 288"/>
                  <p:cNvGrpSpPr>
                    <a:grpSpLocks/>
                  </p:cNvGrpSpPr>
                  <p:nvPr/>
                </p:nvGrpSpPr>
                <p:grpSpPr bwMode="auto">
                  <a:xfrm>
                    <a:off x="-6" y="118"/>
                    <a:ext cx="1151" cy="1661"/>
                    <a:chOff x="-6" y="118"/>
                    <a:chExt cx="1151" cy="1661"/>
                  </a:xfrm>
                </p:grpSpPr>
                <p:sp>
                  <p:nvSpPr>
                    <p:cNvPr id="1313" name="Freeform 289"/>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4" name="Freeform 290"/>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5" name="Freeform 291"/>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6" name="Freeform 292"/>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7" name="Freeform 293"/>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8" name="Freeform 294"/>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9" name="Freeform 295"/>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0" name="Freeform 296"/>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1" name="Freeform 297"/>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2" name="Freeform 298"/>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3" name="Freeform 299"/>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4" name="Freeform 300"/>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5" name="Freeform 301"/>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6" name="Freeform 302"/>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7" name="Freeform 303"/>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8" name="Freeform 304"/>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9" name="Freeform 305"/>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0" name="Freeform 306"/>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1" name="Freeform 307"/>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2" name="Freeform 308"/>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3" name="Freeform 309"/>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4" name="Freeform 310"/>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5" name="Freeform 311"/>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6" name="Freeform 312"/>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7" name="Freeform 313"/>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8" name="Freeform 314"/>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9" name="Freeform 315"/>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0" name="Freeform 316"/>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1" name="Freeform 317"/>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2" name="Freeform 318"/>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3" name="Freeform 319"/>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4" name="Freeform 320"/>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5" name="Freeform 321"/>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6" name="Freeform 322"/>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7" name="Freeform 323"/>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8" name="Freeform 324"/>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9" name="Freeform 325"/>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0" name="Freeform 326"/>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1" name="Freeform 327"/>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2" name="Freeform 328"/>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3" name="Freeform 329"/>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4" name="Freeform 330"/>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5" name="Freeform 331"/>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6" name="Freeform 332"/>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357" name="Freeform 333"/>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58" name="Group 334"/>
                <p:cNvGrpSpPr>
                  <a:grpSpLocks/>
                </p:cNvGrpSpPr>
                <p:nvPr/>
              </p:nvGrpSpPr>
              <p:grpSpPr bwMode="auto">
                <a:xfrm>
                  <a:off x="3606" y="31"/>
                  <a:ext cx="720" cy="1075"/>
                  <a:chOff x="-6" y="-6"/>
                  <a:chExt cx="1151" cy="1785"/>
                </a:xfrm>
              </p:grpSpPr>
              <p:grpSp>
                <p:nvGrpSpPr>
                  <p:cNvPr id="1359" name="Group 335"/>
                  <p:cNvGrpSpPr>
                    <a:grpSpLocks/>
                  </p:cNvGrpSpPr>
                  <p:nvPr/>
                </p:nvGrpSpPr>
                <p:grpSpPr bwMode="auto">
                  <a:xfrm>
                    <a:off x="-6" y="118"/>
                    <a:ext cx="1151" cy="1661"/>
                    <a:chOff x="-6" y="118"/>
                    <a:chExt cx="1151" cy="1661"/>
                  </a:xfrm>
                </p:grpSpPr>
                <p:sp>
                  <p:nvSpPr>
                    <p:cNvPr id="1360" name="Freeform 336"/>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1" name="Freeform 337"/>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2" name="Freeform 338"/>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3" name="Freeform 339"/>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4" name="Freeform 340"/>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5" name="Freeform 341"/>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6" name="Freeform 342"/>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7" name="Freeform 343"/>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8" name="Freeform 344"/>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9" name="Freeform 345"/>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0" name="Freeform 346"/>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1" name="Freeform 347"/>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2" name="Freeform 348"/>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3" name="Freeform 349"/>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4" name="Freeform 350"/>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5" name="Freeform 351"/>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6" name="Freeform 352"/>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7" name="Freeform 353"/>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8" name="Freeform 354"/>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9" name="Freeform 355"/>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0" name="Freeform 356"/>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1" name="Freeform 357"/>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2" name="Freeform 358"/>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3" name="Freeform 359"/>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4" name="Freeform 360"/>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5" name="Freeform 361"/>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6" name="Freeform 362"/>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7" name="Freeform 363"/>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8" name="Freeform 364"/>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9" name="Freeform 365"/>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0" name="Freeform 366"/>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1" name="Freeform 367"/>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2" name="Freeform 368"/>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3" name="Freeform 369"/>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4" name="Freeform 370"/>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5" name="Freeform 371"/>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6" name="Freeform 372"/>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7" name="Freeform 373"/>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8" name="Freeform 374"/>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9" name="Freeform 375"/>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0" name="Freeform 376"/>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1" name="Freeform 377"/>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2" name="Freeform 378"/>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3" name="Freeform 379"/>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404" name="Freeform 380"/>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05" name="Group 381"/>
                <p:cNvGrpSpPr>
                  <a:grpSpLocks/>
                </p:cNvGrpSpPr>
                <p:nvPr/>
              </p:nvGrpSpPr>
              <p:grpSpPr bwMode="auto">
                <a:xfrm>
                  <a:off x="4824" y="16"/>
                  <a:ext cx="720" cy="1075"/>
                  <a:chOff x="-6" y="-6"/>
                  <a:chExt cx="1151" cy="1785"/>
                </a:xfrm>
              </p:grpSpPr>
              <p:grpSp>
                <p:nvGrpSpPr>
                  <p:cNvPr id="1406" name="Group 382"/>
                  <p:cNvGrpSpPr>
                    <a:grpSpLocks/>
                  </p:cNvGrpSpPr>
                  <p:nvPr/>
                </p:nvGrpSpPr>
                <p:grpSpPr bwMode="auto">
                  <a:xfrm>
                    <a:off x="-6" y="118"/>
                    <a:ext cx="1151" cy="1661"/>
                    <a:chOff x="-6" y="118"/>
                    <a:chExt cx="1151" cy="1661"/>
                  </a:xfrm>
                </p:grpSpPr>
                <p:sp>
                  <p:nvSpPr>
                    <p:cNvPr id="1407" name="Freeform 383"/>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8" name="Freeform 384"/>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9" name="Freeform 385"/>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0" name="Freeform 386"/>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1" name="Freeform 387"/>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2" name="Freeform 388"/>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3" name="Freeform 389"/>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4" name="Freeform 390"/>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5" name="Freeform 391"/>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6" name="Freeform 392"/>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7" name="Freeform 393"/>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8" name="Freeform 394"/>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9" name="Freeform 395"/>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0" name="Freeform 396"/>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1" name="Freeform 397"/>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2" name="Freeform 398"/>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3" name="Freeform 399"/>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4" name="Freeform 400"/>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5" name="Freeform 401"/>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6" name="Freeform 402"/>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7" name="Freeform 403"/>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8" name="Freeform 404"/>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9" name="Freeform 405"/>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0" name="Freeform 406"/>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1" name="Freeform 407"/>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2" name="Freeform 408"/>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3" name="Freeform 409"/>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4" name="Freeform 410"/>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5" name="Freeform 411"/>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6" name="Freeform 412"/>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7" name="Freeform 413"/>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8" name="Freeform 414"/>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9" name="Freeform 415"/>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0" name="Freeform 416"/>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1" name="Freeform 417"/>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2" name="Freeform 418"/>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3" name="Freeform 419"/>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4" name="Freeform 420"/>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5" name="Freeform 421"/>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6" name="Freeform 422"/>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7" name="Freeform 423"/>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8" name="Freeform 424"/>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9" name="Freeform 425"/>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0" name="Freeform 426"/>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451" name="Freeform 427"/>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52" name="Group 428"/>
                <p:cNvGrpSpPr>
                  <a:grpSpLocks/>
                </p:cNvGrpSpPr>
                <p:nvPr/>
              </p:nvGrpSpPr>
              <p:grpSpPr bwMode="auto">
                <a:xfrm>
                  <a:off x="5433" y="-516"/>
                  <a:ext cx="720" cy="1075"/>
                  <a:chOff x="-6" y="-6"/>
                  <a:chExt cx="1151" cy="1785"/>
                </a:xfrm>
              </p:grpSpPr>
              <p:grpSp>
                <p:nvGrpSpPr>
                  <p:cNvPr id="1453" name="Group 429"/>
                  <p:cNvGrpSpPr>
                    <a:grpSpLocks/>
                  </p:cNvGrpSpPr>
                  <p:nvPr/>
                </p:nvGrpSpPr>
                <p:grpSpPr bwMode="auto">
                  <a:xfrm>
                    <a:off x="-6" y="118"/>
                    <a:ext cx="1151" cy="1661"/>
                    <a:chOff x="-6" y="118"/>
                    <a:chExt cx="1151" cy="1661"/>
                  </a:xfrm>
                </p:grpSpPr>
                <p:sp>
                  <p:nvSpPr>
                    <p:cNvPr id="1454" name="Freeform 430"/>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5" name="Freeform 431"/>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6" name="Freeform 432"/>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7" name="Freeform 433"/>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8" name="Freeform 434"/>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9" name="Freeform 435"/>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0" name="Freeform 436"/>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1" name="Freeform 437"/>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2" name="Freeform 438"/>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3" name="Freeform 439"/>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4" name="Freeform 440"/>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5" name="Freeform 441"/>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6" name="Freeform 442"/>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7" name="Freeform 443"/>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8" name="Freeform 444"/>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9" name="Freeform 445"/>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0" name="Freeform 446"/>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1" name="Freeform 447"/>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2" name="Freeform 448"/>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3" name="Freeform 449"/>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4" name="Freeform 450"/>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5" name="Freeform 451"/>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6" name="Freeform 452"/>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7" name="Freeform 453"/>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8" name="Freeform 454"/>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9" name="Freeform 455"/>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0" name="Freeform 456"/>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1" name="Freeform 457"/>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2" name="Freeform 458"/>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3" name="Freeform 459"/>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4" name="Freeform 460"/>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5" name="Freeform 461"/>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6" name="Freeform 462"/>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7" name="Freeform 463"/>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8" name="Freeform 464"/>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9" name="Freeform 465"/>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0" name="Freeform 466"/>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1" name="Freeform 467"/>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2" name="Freeform 468"/>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3" name="Freeform 469"/>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4" name="Freeform 470"/>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5" name="Freeform 471"/>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6" name="Freeform 472"/>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7" name="Freeform 473"/>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498" name="Freeform 474"/>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99" name="Group 475"/>
                <p:cNvGrpSpPr>
                  <a:grpSpLocks/>
                </p:cNvGrpSpPr>
                <p:nvPr/>
              </p:nvGrpSpPr>
              <p:grpSpPr bwMode="auto">
                <a:xfrm>
                  <a:off x="6012" y="8"/>
                  <a:ext cx="720" cy="1075"/>
                  <a:chOff x="-6" y="-6"/>
                  <a:chExt cx="1151" cy="1785"/>
                </a:xfrm>
              </p:grpSpPr>
              <p:grpSp>
                <p:nvGrpSpPr>
                  <p:cNvPr id="1500" name="Group 476"/>
                  <p:cNvGrpSpPr>
                    <a:grpSpLocks/>
                  </p:cNvGrpSpPr>
                  <p:nvPr/>
                </p:nvGrpSpPr>
                <p:grpSpPr bwMode="auto">
                  <a:xfrm>
                    <a:off x="-6" y="118"/>
                    <a:ext cx="1151" cy="1661"/>
                    <a:chOff x="-6" y="118"/>
                    <a:chExt cx="1151" cy="1661"/>
                  </a:xfrm>
                </p:grpSpPr>
                <p:sp>
                  <p:nvSpPr>
                    <p:cNvPr id="1501" name="Freeform 477"/>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2" name="Freeform 478"/>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3" name="Freeform 479"/>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4" name="Freeform 480"/>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5" name="Freeform 481"/>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6" name="Freeform 482"/>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7" name="Freeform 483"/>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8" name="Freeform 484"/>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9" name="Freeform 485"/>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0" name="Freeform 486"/>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1" name="Freeform 487"/>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2" name="Freeform 488"/>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3" name="Freeform 489"/>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4" name="Freeform 490"/>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5" name="Freeform 491"/>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6" name="Freeform 492"/>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7" name="Freeform 493"/>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8" name="Freeform 494"/>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9" name="Freeform 495"/>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0" name="Freeform 496"/>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1" name="Freeform 497"/>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2" name="Freeform 498"/>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3" name="Freeform 499"/>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4" name="Freeform 500"/>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5" name="Freeform 501"/>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6" name="Freeform 502"/>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7" name="Freeform 503"/>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8" name="Freeform 504"/>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9" name="Freeform 505"/>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0" name="Freeform 506"/>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1" name="Freeform 507"/>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2" name="Freeform 508"/>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3" name="Freeform 509"/>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4" name="Freeform 510"/>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5" name="Freeform 511"/>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6" name="Freeform 512"/>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7" name="Freeform 513"/>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8" name="Freeform 514"/>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9" name="Freeform 515"/>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0" name="Freeform 516"/>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1" name="Freeform 517"/>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2" name="Freeform 518"/>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3" name="Freeform 519"/>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4" name="Freeform 520"/>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545" name="Freeform 521"/>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46" name="Group 522"/>
                <p:cNvGrpSpPr>
                  <a:grpSpLocks/>
                </p:cNvGrpSpPr>
                <p:nvPr/>
              </p:nvGrpSpPr>
              <p:grpSpPr bwMode="auto">
                <a:xfrm>
                  <a:off x="6638" y="-534"/>
                  <a:ext cx="720" cy="1075"/>
                  <a:chOff x="-6" y="-6"/>
                  <a:chExt cx="1151" cy="1785"/>
                </a:xfrm>
              </p:grpSpPr>
              <p:grpSp>
                <p:nvGrpSpPr>
                  <p:cNvPr id="1547" name="Group 523"/>
                  <p:cNvGrpSpPr>
                    <a:grpSpLocks/>
                  </p:cNvGrpSpPr>
                  <p:nvPr/>
                </p:nvGrpSpPr>
                <p:grpSpPr bwMode="auto">
                  <a:xfrm>
                    <a:off x="-6" y="118"/>
                    <a:ext cx="1151" cy="1661"/>
                    <a:chOff x="-6" y="118"/>
                    <a:chExt cx="1151" cy="1661"/>
                  </a:xfrm>
                </p:grpSpPr>
                <p:sp>
                  <p:nvSpPr>
                    <p:cNvPr id="1548" name="Freeform 524"/>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9" name="Freeform 525"/>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0" name="Freeform 526"/>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1" name="Freeform 527"/>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2" name="Freeform 528"/>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3" name="Freeform 529"/>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4" name="Freeform 530"/>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5" name="Freeform 531"/>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6" name="Freeform 532"/>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7" name="Freeform 533"/>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8" name="Freeform 534"/>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9" name="Freeform 535"/>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0" name="Freeform 536"/>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1" name="Freeform 537"/>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2" name="Freeform 538"/>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3" name="Freeform 539"/>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4" name="Freeform 540"/>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5" name="Freeform 541"/>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6" name="Freeform 542"/>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7" name="Freeform 543"/>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8" name="Freeform 544"/>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9" name="Freeform 545"/>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0" name="Freeform 546"/>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1" name="Freeform 547"/>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2" name="Freeform 548"/>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3" name="Freeform 549"/>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4" name="Freeform 550"/>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5" name="Freeform 551"/>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6" name="Freeform 552"/>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7" name="Freeform 553"/>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8" name="Freeform 554"/>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9" name="Freeform 555"/>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0" name="Freeform 556"/>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1" name="Freeform 557"/>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2" name="Freeform 558"/>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3" name="Freeform 559"/>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4" name="Freeform 560"/>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5" name="Freeform 561"/>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6" name="Freeform 562"/>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7" name="Freeform 563"/>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8" name="Freeform 564"/>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9" name="Freeform 565"/>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0" name="Freeform 566"/>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1" name="Freeform 567"/>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592" name="Freeform 568"/>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93" name="Group 569"/>
                <p:cNvGrpSpPr>
                  <a:grpSpLocks/>
                </p:cNvGrpSpPr>
                <p:nvPr/>
              </p:nvGrpSpPr>
              <p:grpSpPr bwMode="auto">
                <a:xfrm>
                  <a:off x="7247" y="-4"/>
                  <a:ext cx="720" cy="1075"/>
                  <a:chOff x="-6" y="-6"/>
                  <a:chExt cx="1151" cy="1785"/>
                </a:xfrm>
              </p:grpSpPr>
              <p:grpSp>
                <p:nvGrpSpPr>
                  <p:cNvPr id="1594" name="Group 570"/>
                  <p:cNvGrpSpPr>
                    <a:grpSpLocks/>
                  </p:cNvGrpSpPr>
                  <p:nvPr/>
                </p:nvGrpSpPr>
                <p:grpSpPr bwMode="auto">
                  <a:xfrm>
                    <a:off x="-6" y="118"/>
                    <a:ext cx="1151" cy="1661"/>
                    <a:chOff x="-6" y="118"/>
                    <a:chExt cx="1151" cy="1661"/>
                  </a:xfrm>
                </p:grpSpPr>
                <p:sp>
                  <p:nvSpPr>
                    <p:cNvPr id="1595" name="Freeform 571"/>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6" name="Freeform 572"/>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7" name="Freeform 573"/>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8" name="Freeform 574"/>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9" name="Freeform 575"/>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0" name="Freeform 576"/>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1" name="Freeform 577"/>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2" name="Freeform 578"/>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3" name="Freeform 579"/>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4" name="Freeform 580"/>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5" name="Freeform 581"/>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6" name="Freeform 582"/>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7" name="Freeform 583"/>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8" name="Freeform 584"/>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9" name="Freeform 585"/>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0" name="Freeform 586"/>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1" name="Freeform 587"/>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2" name="Freeform 588"/>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3" name="Freeform 589"/>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4" name="Freeform 590"/>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5" name="Freeform 591"/>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6" name="Freeform 592"/>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7" name="Freeform 593"/>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8" name="Freeform 594"/>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9" name="Freeform 595"/>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0" name="Freeform 596"/>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1" name="Freeform 597"/>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2" name="Freeform 598"/>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3" name="Freeform 599"/>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4" name="Freeform 600"/>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5" name="Freeform 601"/>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6" name="Freeform 602"/>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7" name="Freeform 603"/>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8" name="Freeform 604"/>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9" name="Freeform 605"/>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0" name="Freeform 606"/>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1" name="Freeform 607"/>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2" name="Freeform 608"/>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3" name="Freeform 609"/>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4" name="Freeform 610"/>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5" name="Freeform 611"/>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6" name="Freeform 612"/>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7" name="Freeform 613"/>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8" name="Freeform 614"/>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39" name="Freeform 615"/>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grpSp>
          <p:nvGrpSpPr>
            <p:cNvPr id="1640" name="Group 616"/>
            <p:cNvGrpSpPr>
              <a:grpSpLocks/>
            </p:cNvGrpSpPr>
            <p:nvPr/>
          </p:nvGrpSpPr>
          <p:grpSpPr bwMode="auto">
            <a:xfrm>
              <a:off x="6350" y="927035"/>
              <a:ext cx="7224533" cy="1431287"/>
              <a:chOff x="-71" y="-534"/>
              <a:chExt cx="8038" cy="1669"/>
            </a:xfrm>
          </p:grpSpPr>
          <p:grpSp>
            <p:nvGrpSpPr>
              <p:cNvPr id="1641" name="Group 617"/>
              <p:cNvGrpSpPr>
                <a:grpSpLocks/>
              </p:cNvGrpSpPr>
              <p:nvPr/>
            </p:nvGrpSpPr>
            <p:grpSpPr bwMode="auto">
              <a:xfrm>
                <a:off x="4215" y="-502"/>
                <a:ext cx="720" cy="1075"/>
                <a:chOff x="-6" y="-6"/>
                <a:chExt cx="1151" cy="1785"/>
              </a:xfrm>
            </p:grpSpPr>
            <p:grpSp>
              <p:nvGrpSpPr>
                <p:cNvPr id="1642" name="Group 618"/>
                <p:cNvGrpSpPr>
                  <a:grpSpLocks/>
                </p:cNvGrpSpPr>
                <p:nvPr/>
              </p:nvGrpSpPr>
              <p:grpSpPr bwMode="auto">
                <a:xfrm>
                  <a:off x="-6" y="118"/>
                  <a:ext cx="1151" cy="1661"/>
                  <a:chOff x="-6" y="118"/>
                  <a:chExt cx="1151" cy="1661"/>
                </a:xfrm>
              </p:grpSpPr>
              <p:sp>
                <p:nvSpPr>
                  <p:cNvPr id="1643" name="Freeform 619"/>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4" name="Freeform 620"/>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5" name="Freeform 621"/>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6" name="Freeform 622"/>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7" name="Freeform 623"/>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8" name="Freeform 624"/>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9" name="Freeform 625"/>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0" name="Freeform 626"/>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1" name="Freeform 627"/>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2" name="Freeform 628"/>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3" name="Freeform 629"/>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4" name="Freeform 630"/>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5" name="Freeform 631"/>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6" name="Freeform 632"/>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7" name="Freeform 633"/>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8" name="Freeform 634"/>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9" name="Freeform 635"/>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0" name="Freeform 636"/>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1" name="Freeform 637"/>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2" name="Freeform 638"/>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3" name="Freeform 639"/>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4" name="Freeform 640"/>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5" name="Freeform 641"/>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6" name="Freeform 642"/>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7" name="Freeform 643"/>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8" name="Freeform 644"/>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9" name="Freeform 645"/>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0" name="Freeform 646"/>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1" name="Freeform 647"/>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2" name="Freeform 648"/>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3" name="Freeform 649"/>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4" name="Freeform 650"/>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5" name="Freeform 651"/>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6" name="Freeform 652"/>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7" name="Freeform 653"/>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8" name="Freeform 654"/>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9" name="Freeform 655"/>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0" name="Freeform 656"/>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1" name="Freeform 657"/>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2" name="Freeform 658"/>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3" name="Freeform 659"/>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4" name="Freeform 660"/>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5" name="Freeform 661"/>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6" name="Freeform 662"/>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87" name="Freeform 663"/>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88" name="Group 664"/>
              <p:cNvGrpSpPr>
                <a:grpSpLocks/>
              </p:cNvGrpSpPr>
              <p:nvPr/>
            </p:nvGrpSpPr>
            <p:grpSpPr bwMode="auto">
              <a:xfrm>
                <a:off x="-71" y="-534"/>
                <a:ext cx="8038" cy="1669"/>
                <a:chOff x="-71" y="-534"/>
                <a:chExt cx="8038" cy="1669"/>
              </a:xfrm>
            </p:grpSpPr>
            <p:grpSp>
              <p:nvGrpSpPr>
                <p:cNvPr id="1689" name="Group 665"/>
                <p:cNvGrpSpPr>
                  <a:grpSpLocks/>
                </p:cNvGrpSpPr>
                <p:nvPr/>
              </p:nvGrpSpPr>
              <p:grpSpPr bwMode="auto">
                <a:xfrm>
                  <a:off x="-71" y="60"/>
                  <a:ext cx="720" cy="1075"/>
                  <a:chOff x="-6" y="-6"/>
                  <a:chExt cx="1151" cy="1785"/>
                </a:xfrm>
              </p:grpSpPr>
              <p:grpSp>
                <p:nvGrpSpPr>
                  <p:cNvPr id="1690" name="Group 666"/>
                  <p:cNvGrpSpPr>
                    <a:grpSpLocks/>
                  </p:cNvGrpSpPr>
                  <p:nvPr/>
                </p:nvGrpSpPr>
                <p:grpSpPr bwMode="auto">
                  <a:xfrm>
                    <a:off x="-6" y="118"/>
                    <a:ext cx="1151" cy="1661"/>
                    <a:chOff x="-6" y="118"/>
                    <a:chExt cx="1151" cy="1661"/>
                  </a:xfrm>
                </p:grpSpPr>
                <p:sp>
                  <p:nvSpPr>
                    <p:cNvPr id="1691" name="Freeform 667"/>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2" name="Freeform 668"/>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3" name="Freeform 669"/>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4" name="Freeform 670"/>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5" name="Freeform 671"/>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6" name="Freeform 672"/>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7" name="Freeform 673"/>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8" name="Freeform 674"/>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9" name="Freeform 675"/>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0" name="Freeform 676"/>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1" name="Freeform 677"/>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2" name="Freeform 678"/>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3" name="Freeform 679"/>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4" name="Freeform 680"/>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5" name="Freeform 681"/>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6" name="Freeform 682"/>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7" name="Freeform 683"/>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8" name="Freeform 684"/>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9" name="Freeform 685"/>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0" name="Freeform 686"/>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1" name="Freeform 687"/>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2" name="Freeform 688"/>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3" name="Freeform 689"/>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4" name="Freeform 690"/>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5" name="Freeform 691"/>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6" name="Freeform 692"/>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7" name="Freeform 693"/>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8" name="Freeform 694"/>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9" name="Freeform 695"/>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0" name="Freeform 696"/>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1" name="Freeform 697"/>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2" name="Freeform 698"/>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3" name="Freeform 699"/>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4" name="Freeform 700"/>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5" name="Freeform 701"/>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6" name="Freeform 702"/>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7" name="Freeform 703"/>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8" name="Freeform 704"/>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9" name="Freeform 705"/>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0" name="Freeform 706"/>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1" name="Freeform 707"/>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2" name="Freeform 708"/>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3" name="Freeform 709"/>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4" name="Freeform 710"/>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735" name="Freeform 711"/>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36" name="Group 712"/>
                <p:cNvGrpSpPr>
                  <a:grpSpLocks/>
                </p:cNvGrpSpPr>
                <p:nvPr/>
              </p:nvGrpSpPr>
              <p:grpSpPr bwMode="auto">
                <a:xfrm>
                  <a:off x="1779" y="-484"/>
                  <a:ext cx="720" cy="1075"/>
                  <a:chOff x="-6" y="-6"/>
                  <a:chExt cx="1151" cy="1785"/>
                </a:xfrm>
              </p:grpSpPr>
              <p:grpSp>
                <p:nvGrpSpPr>
                  <p:cNvPr id="1737" name="Group 713"/>
                  <p:cNvGrpSpPr>
                    <a:grpSpLocks/>
                  </p:cNvGrpSpPr>
                  <p:nvPr/>
                </p:nvGrpSpPr>
                <p:grpSpPr bwMode="auto">
                  <a:xfrm>
                    <a:off x="-6" y="118"/>
                    <a:ext cx="1151" cy="1661"/>
                    <a:chOff x="-6" y="118"/>
                    <a:chExt cx="1151" cy="1661"/>
                  </a:xfrm>
                </p:grpSpPr>
                <p:sp>
                  <p:nvSpPr>
                    <p:cNvPr id="1738" name="Freeform 714"/>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9" name="Freeform 715"/>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0" name="Freeform 716"/>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1" name="Freeform 717"/>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2" name="Freeform 718"/>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3" name="Freeform 719"/>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4" name="Freeform 720"/>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5" name="Freeform 721"/>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6" name="Freeform 722"/>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7" name="Freeform 723"/>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8" name="Freeform 724"/>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9" name="Freeform 725"/>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0" name="Freeform 726"/>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1" name="Freeform 727"/>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2" name="Freeform 728"/>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3" name="Freeform 729"/>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4" name="Freeform 730"/>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5" name="Freeform 731"/>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6" name="Freeform 732"/>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7" name="Freeform 733"/>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8" name="Freeform 734"/>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9" name="Freeform 735"/>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0" name="Freeform 736"/>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1" name="Freeform 737"/>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2" name="Freeform 738"/>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3" name="Freeform 739"/>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4" name="Freeform 740"/>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5" name="Freeform 741"/>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6" name="Freeform 742"/>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7" name="Freeform 743"/>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8" name="Freeform 744"/>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9" name="Freeform 745"/>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0" name="Freeform 746"/>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1" name="Freeform 747"/>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2" name="Freeform 748"/>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3" name="Freeform 749"/>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4" name="Freeform 750"/>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5" name="Freeform 751"/>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6" name="Freeform 752"/>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7" name="Freeform 753"/>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8" name="Freeform 754"/>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9" name="Freeform 755"/>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0" name="Freeform 756"/>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1" name="Freeform 757"/>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782" name="Freeform 758"/>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83" name="Group 759"/>
                <p:cNvGrpSpPr>
                  <a:grpSpLocks/>
                </p:cNvGrpSpPr>
                <p:nvPr/>
              </p:nvGrpSpPr>
              <p:grpSpPr bwMode="auto">
                <a:xfrm>
                  <a:off x="1170" y="57"/>
                  <a:ext cx="720" cy="1075"/>
                  <a:chOff x="-6" y="-6"/>
                  <a:chExt cx="1151" cy="1785"/>
                </a:xfrm>
              </p:grpSpPr>
              <p:grpSp>
                <p:nvGrpSpPr>
                  <p:cNvPr id="1784" name="Group 760"/>
                  <p:cNvGrpSpPr>
                    <a:grpSpLocks/>
                  </p:cNvGrpSpPr>
                  <p:nvPr/>
                </p:nvGrpSpPr>
                <p:grpSpPr bwMode="auto">
                  <a:xfrm>
                    <a:off x="-6" y="118"/>
                    <a:ext cx="1151" cy="1661"/>
                    <a:chOff x="-6" y="118"/>
                    <a:chExt cx="1151" cy="1661"/>
                  </a:xfrm>
                </p:grpSpPr>
                <p:sp>
                  <p:nvSpPr>
                    <p:cNvPr id="1785" name="Freeform 761"/>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6" name="Freeform 762"/>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7" name="Freeform 763"/>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8" name="Freeform 764"/>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9" name="Freeform 765"/>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0" name="Freeform 766"/>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1" name="Freeform 767"/>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2" name="Freeform 768"/>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3" name="Freeform 769"/>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4" name="Freeform 770"/>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5" name="Freeform 771"/>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6" name="Freeform 772"/>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7" name="Freeform 773"/>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8" name="Freeform 774"/>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9" name="Freeform 775"/>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0" name="Freeform 776"/>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1" name="Freeform 777"/>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2" name="Freeform 778"/>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3" name="Freeform 779"/>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4" name="Freeform 780"/>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5" name="Freeform 781"/>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6" name="Freeform 782"/>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7" name="Freeform 783"/>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8" name="Freeform 784"/>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9" name="Freeform 785"/>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0" name="Freeform 786"/>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1" name="Freeform 787"/>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2" name="Freeform 788"/>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3" name="Freeform 789"/>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4" name="Freeform 790"/>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5" name="Freeform 791"/>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6" name="Freeform 792"/>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7" name="Freeform 793"/>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8" name="Freeform 794"/>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9" name="Freeform 795"/>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0" name="Freeform 796"/>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1" name="Freeform 797"/>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2" name="Freeform 798"/>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3" name="Freeform 799"/>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4" name="Freeform 800"/>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5" name="Freeform 801"/>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6" name="Freeform 802"/>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7" name="Freeform 803"/>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8" name="Freeform 804"/>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829" name="Freeform 805"/>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30" name="Group 806"/>
                <p:cNvGrpSpPr>
                  <a:grpSpLocks/>
                </p:cNvGrpSpPr>
                <p:nvPr/>
              </p:nvGrpSpPr>
              <p:grpSpPr bwMode="auto">
                <a:xfrm>
                  <a:off x="553" y="-477"/>
                  <a:ext cx="720" cy="1075"/>
                  <a:chOff x="-6" y="-6"/>
                  <a:chExt cx="1151" cy="1785"/>
                </a:xfrm>
              </p:grpSpPr>
              <p:grpSp>
                <p:nvGrpSpPr>
                  <p:cNvPr id="1831" name="Group 807"/>
                  <p:cNvGrpSpPr>
                    <a:grpSpLocks/>
                  </p:cNvGrpSpPr>
                  <p:nvPr/>
                </p:nvGrpSpPr>
                <p:grpSpPr bwMode="auto">
                  <a:xfrm>
                    <a:off x="-6" y="118"/>
                    <a:ext cx="1151" cy="1661"/>
                    <a:chOff x="-6" y="118"/>
                    <a:chExt cx="1151" cy="1661"/>
                  </a:xfrm>
                </p:grpSpPr>
                <p:sp>
                  <p:nvSpPr>
                    <p:cNvPr id="1832" name="Freeform 808"/>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3" name="Freeform 809"/>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4" name="Freeform 810"/>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5" name="Freeform 811"/>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6" name="Freeform 812"/>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7" name="Freeform 813"/>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8" name="Freeform 814"/>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9" name="Freeform 815"/>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0" name="Freeform 816"/>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1" name="Freeform 817"/>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2" name="Freeform 818"/>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3" name="Freeform 819"/>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 name="Freeform 820"/>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 name="Freeform 821"/>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6" name="Freeform 822"/>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7" name="Freeform 823"/>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8" name="Freeform 824"/>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9" name="Freeform 825"/>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0" name="Freeform 826"/>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1" name="Freeform 827"/>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2" name="Freeform 828"/>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3" name="Freeform 829"/>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4" name="Freeform 830"/>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5" name="Freeform 831"/>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6" name="Freeform 832"/>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7" name="Freeform 833"/>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8" name="Freeform 834"/>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9" name="Freeform 835"/>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0" name="Freeform 836"/>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1" name="Freeform 837"/>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2" name="Freeform 838"/>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3" name="Freeform 839"/>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4" name="Freeform 840"/>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5" name="Freeform 841"/>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6" name="Freeform 842"/>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7" name="Freeform 843"/>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8" name="Freeform 844"/>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 name="Freeform 845"/>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 name="Freeform 846"/>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 name="Freeform 847"/>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2" name="Freeform 848"/>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3" name="Freeform 849"/>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4" name="Freeform 850"/>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5" name="Freeform 851"/>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876" name="Freeform 852"/>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77" name="Group 853"/>
                <p:cNvGrpSpPr>
                  <a:grpSpLocks/>
                </p:cNvGrpSpPr>
                <p:nvPr/>
              </p:nvGrpSpPr>
              <p:grpSpPr bwMode="auto">
                <a:xfrm>
                  <a:off x="2388" y="47"/>
                  <a:ext cx="720" cy="1075"/>
                  <a:chOff x="-6" y="-6"/>
                  <a:chExt cx="1151" cy="1785"/>
                </a:xfrm>
              </p:grpSpPr>
              <p:grpSp>
                <p:nvGrpSpPr>
                  <p:cNvPr id="1878" name="Group 854"/>
                  <p:cNvGrpSpPr>
                    <a:grpSpLocks/>
                  </p:cNvGrpSpPr>
                  <p:nvPr/>
                </p:nvGrpSpPr>
                <p:grpSpPr bwMode="auto">
                  <a:xfrm>
                    <a:off x="-6" y="118"/>
                    <a:ext cx="1151" cy="1661"/>
                    <a:chOff x="-6" y="118"/>
                    <a:chExt cx="1151" cy="1661"/>
                  </a:xfrm>
                </p:grpSpPr>
                <p:sp>
                  <p:nvSpPr>
                    <p:cNvPr id="1879" name="Freeform 855"/>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 name="Freeform 856"/>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1" name="Freeform 857"/>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2" name="Freeform 858"/>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3" name="Freeform 859"/>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4" name="Freeform 860"/>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5" name="Freeform 861"/>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6" name="Freeform 862"/>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7" name="Freeform 863"/>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8" name="Freeform 864"/>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9" name="Freeform 865"/>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0" name="Freeform 866"/>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 name="Freeform 867"/>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 name="Freeform 868"/>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3" name="Freeform 869"/>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4" name="Freeform 870"/>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5" name="Freeform 871"/>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6" name="Freeform 872"/>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7" name="Freeform 873"/>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8" name="Freeform 874"/>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9" name="Freeform 875"/>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0" name="Freeform 876"/>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1" name="Freeform 877"/>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2" name="Freeform 878"/>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3" name="Freeform 879"/>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4" name="Freeform 880"/>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5" name="Freeform 881"/>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6" name="Freeform 882"/>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7" name="Freeform 883"/>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8" name="Freeform 884"/>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9" name="Freeform 885"/>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0" name="Freeform 886"/>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1" name="Freeform 887"/>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2" name="Freeform 888"/>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3" name="Freeform 889"/>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4" name="Freeform 890"/>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5" name="Freeform 891"/>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6" name="Freeform 892"/>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7" name="Freeform 893"/>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8" name="Freeform 894"/>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9" name="Freeform 895"/>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0" name="Freeform 896"/>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1" name="Freeform 897"/>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2" name="Freeform 898"/>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923" name="Freeform 899"/>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24" name="Group 900"/>
                <p:cNvGrpSpPr>
                  <a:grpSpLocks/>
                </p:cNvGrpSpPr>
                <p:nvPr/>
              </p:nvGrpSpPr>
              <p:grpSpPr bwMode="auto">
                <a:xfrm>
                  <a:off x="2997" y="-502"/>
                  <a:ext cx="720" cy="1075"/>
                  <a:chOff x="-6" y="-6"/>
                  <a:chExt cx="1151" cy="1785"/>
                </a:xfrm>
              </p:grpSpPr>
              <p:grpSp>
                <p:nvGrpSpPr>
                  <p:cNvPr id="1925" name="Group 901"/>
                  <p:cNvGrpSpPr>
                    <a:grpSpLocks/>
                  </p:cNvGrpSpPr>
                  <p:nvPr/>
                </p:nvGrpSpPr>
                <p:grpSpPr bwMode="auto">
                  <a:xfrm>
                    <a:off x="-6" y="118"/>
                    <a:ext cx="1151" cy="1661"/>
                    <a:chOff x="-6" y="118"/>
                    <a:chExt cx="1151" cy="1661"/>
                  </a:xfrm>
                </p:grpSpPr>
                <p:sp>
                  <p:nvSpPr>
                    <p:cNvPr id="1926" name="Freeform 902"/>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7" name="Freeform 903"/>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8" name="Freeform 904"/>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9" name="Freeform 905"/>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0" name="Freeform 906"/>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1" name="Freeform 907"/>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2" name="Freeform 908"/>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3" name="Freeform 909"/>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4" name="Freeform 910"/>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5" name="Freeform 911"/>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6" name="Freeform 912"/>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7" name="Freeform 913"/>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8" name="Freeform 914"/>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9" name="Freeform 915"/>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0" name="Freeform 916"/>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1" name="Freeform 917"/>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2" name="Freeform 918"/>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3" name="Freeform 919"/>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4" name="Freeform 920"/>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5" name="Freeform 921"/>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6" name="Freeform 922"/>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 name="Freeform 923"/>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 name="Freeform 924"/>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9" name="Freeform 925"/>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0" name="Freeform 926"/>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1" name="Freeform 927"/>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2" name="Freeform 928"/>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3" name="Freeform 929"/>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4" name="Freeform 930"/>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5" name="Freeform 931"/>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6" name="Freeform 932"/>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7" name="Freeform 933"/>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8" name="Freeform 934"/>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9" name="Freeform 935"/>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0" name="Freeform 936"/>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1" name="Freeform 937"/>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2" name="Freeform 938"/>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3" name="Freeform 939"/>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4" name="Freeform 940"/>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5" name="Freeform 941"/>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6" name="Freeform 942"/>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7" name="Freeform 943"/>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8" name="Freeform 944"/>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9" name="Freeform 945"/>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970" name="Freeform 946"/>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71" name="Group 947"/>
                <p:cNvGrpSpPr>
                  <a:grpSpLocks/>
                </p:cNvGrpSpPr>
                <p:nvPr/>
              </p:nvGrpSpPr>
              <p:grpSpPr bwMode="auto">
                <a:xfrm>
                  <a:off x="3606" y="31"/>
                  <a:ext cx="720" cy="1075"/>
                  <a:chOff x="-6" y="-6"/>
                  <a:chExt cx="1151" cy="1785"/>
                </a:xfrm>
              </p:grpSpPr>
              <p:grpSp>
                <p:nvGrpSpPr>
                  <p:cNvPr id="1972" name="Group 948"/>
                  <p:cNvGrpSpPr>
                    <a:grpSpLocks/>
                  </p:cNvGrpSpPr>
                  <p:nvPr/>
                </p:nvGrpSpPr>
                <p:grpSpPr bwMode="auto">
                  <a:xfrm>
                    <a:off x="-6" y="118"/>
                    <a:ext cx="1151" cy="1661"/>
                    <a:chOff x="-6" y="118"/>
                    <a:chExt cx="1151" cy="1661"/>
                  </a:xfrm>
                </p:grpSpPr>
                <p:sp>
                  <p:nvSpPr>
                    <p:cNvPr id="1973" name="Freeform 949"/>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4" name="Freeform 950"/>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5" name="Freeform 951"/>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6" name="Freeform 952"/>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7" name="Freeform 953"/>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8" name="Freeform 954"/>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9" name="Freeform 955"/>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0" name="Freeform 956"/>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1" name="Freeform 957"/>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2" name="Freeform 958"/>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3" name="Freeform 959"/>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4" name="Freeform 960"/>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5" name="Freeform 961"/>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6" name="Freeform 962"/>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7" name="Freeform 963"/>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8" name="Freeform 964"/>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9" name="Freeform 965"/>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0" name="Freeform 966"/>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1" name="Freeform 967"/>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2" name="Freeform 968"/>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3" name="Freeform 969"/>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4" name="Freeform 970"/>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5" name="Freeform 971"/>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6" name="Freeform 972"/>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7" name="Freeform 973"/>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8" name="Freeform 974"/>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9" name="Freeform 975"/>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0" name="Freeform 976"/>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1" name="Freeform 977"/>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2" name="Freeform 978"/>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3" name="Freeform 979"/>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4" name="Freeform 980"/>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5" name="Freeform 981"/>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6" name="Freeform 982"/>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7" name="Freeform 983"/>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8" name="Freeform 984"/>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9" name="Freeform 985"/>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0" name="Freeform 986"/>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1" name="Freeform 987"/>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2" name="Freeform 988"/>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3" name="Freeform 989"/>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4" name="Freeform 990"/>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5" name="Freeform 991"/>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6" name="Freeform 992"/>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017" name="Freeform 993"/>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18" name="Group 994"/>
                <p:cNvGrpSpPr>
                  <a:grpSpLocks/>
                </p:cNvGrpSpPr>
                <p:nvPr/>
              </p:nvGrpSpPr>
              <p:grpSpPr bwMode="auto">
                <a:xfrm>
                  <a:off x="4824" y="16"/>
                  <a:ext cx="720" cy="1075"/>
                  <a:chOff x="-6" y="-6"/>
                  <a:chExt cx="1151" cy="1785"/>
                </a:xfrm>
              </p:grpSpPr>
              <p:grpSp>
                <p:nvGrpSpPr>
                  <p:cNvPr id="2019" name="Group 995"/>
                  <p:cNvGrpSpPr>
                    <a:grpSpLocks/>
                  </p:cNvGrpSpPr>
                  <p:nvPr/>
                </p:nvGrpSpPr>
                <p:grpSpPr bwMode="auto">
                  <a:xfrm>
                    <a:off x="-6" y="118"/>
                    <a:ext cx="1151" cy="1661"/>
                    <a:chOff x="-6" y="118"/>
                    <a:chExt cx="1151" cy="1661"/>
                  </a:xfrm>
                </p:grpSpPr>
                <p:sp>
                  <p:nvSpPr>
                    <p:cNvPr id="2020" name="Freeform 996"/>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1" name="Freeform 997"/>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2" name="Freeform 998"/>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3" name="Freeform 999"/>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4" name="Freeform 1000"/>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5" name="Freeform 1001"/>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6" name="Freeform 1002"/>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7" name="Freeform 1003"/>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8" name="Freeform 1004"/>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9" name="Freeform 1005"/>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0" name="Freeform 1006"/>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1" name="Freeform 1007"/>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2" name="Freeform 1008"/>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3" name="Freeform 1009"/>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4" name="Freeform 1010"/>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5" name="Freeform 1011"/>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6" name="Freeform 1012"/>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7" name="Freeform 1013"/>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8" name="Freeform 1014"/>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9" name="Freeform 1015"/>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0" name="Freeform 1016"/>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1" name="Freeform 1017"/>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2" name="Freeform 1018"/>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3" name="Freeform 1019"/>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4" name="Freeform 1020"/>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5" name="Freeform 1021"/>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6" name="Freeform 1022"/>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7" name="Freeform 1023"/>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8" name="Freeform 1024"/>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9" name="Freeform 1025"/>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0" name="Freeform 1026"/>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1" name="Freeform 1027"/>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2" name="Freeform 1028"/>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3" name="Freeform 1029"/>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4" name="Freeform 1030"/>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5" name="Freeform 1031"/>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6" name="Freeform 1032"/>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7" name="Freeform 1033"/>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8" name="Freeform 1034"/>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9" name="Freeform 1035"/>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0" name="Freeform 1036"/>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1" name="Freeform 1037"/>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2" name="Freeform 1038"/>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3" name="Freeform 1039"/>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064" name="Freeform 1040"/>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65" name="Group 1041"/>
                <p:cNvGrpSpPr>
                  <a:grpSpLocks/>
                </p:cNvGrpSpPr>
                <p:nvPr/>
              </p:nvGrpSpPr>
              <p:grpSpPr bwMode="auto">
                <a:xfrm>
                  <a:off x="5433" y="-516"/>
                  <a:ext cx="720" cy="1075"/>
                  <a:chOff x="-6" y="-6"/>
                  <a:chExt cx="1151" cy="1785"/>
                </a:xfrm>
              </p:grpSpPr>
              <p:grpSp>
                <p:nvGrpSpPr>
                  <p:cNvPr id="2066" name="Group 1042"/>
                  <p:cNvGrpSpPr>
                    <a:grpSpLocks/>
                  </p:cNvGrpSpPr>
                  <p:nvPr/>
                </p:nvGrpSpPr>
                <p:grpSpPr bwMode="auto">
                  <a:xfrm>
                    <a:off x="-6" y="118"/>
                    <a:ext cx="1151" cy="1661"/>
                    <a:chOff x="-6" y="118"/>
                    <a:chExt cx="1151" cy="1661"/>
                  </a:xfrm>
                </p:grpSpPr>
                <p:sp>
                  <p:nvSpPr>
                    <p:cNvPr id="2067" name="Freeform 1043"/>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8" name="Freeform 1044"/>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9" name="Freeform 1045"/>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0" name="Freeform 1046"/>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1" name="Freeform 1047"/>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2" name="Freeform 1048"/>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3" name="Freeform 1049"/>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4" name="Freeform 1050"/>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5" name="Freeform 1051"/>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6" name="Freeform 1052"/>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7" name="Freeform 1053"/>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8" name="Freeform 1054"/>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9" name="Freeform 1055"/>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0" name="Freeform 1056"/>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1" name="Freeform 1057"/>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2" name="Freeform 1058"/>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3" name="Freeform 1059"/>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4" name="Freeform 1060"/>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5" name="Freeform 1061"/>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6" name="Freeform 1062"/>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7" name="Freeform 1063"/>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8" name="Freeform 1064"/>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9" name="Freeform 1065"/>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0" name="Freeform 1066"/>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1" name="Freeform 1067"/>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2" name="Freeform 1068"/>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3" name="Freeform 1069"/>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4" name="Freeform 1070"/>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5" name="Freeform 1071"/>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6" name="Freeform 1072"/>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7" name="Freeform 1073"/>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8" name="Freeform 1074"/>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9" name="Freeform 1075"/>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0" name="Freeform 1076"/>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1" name="Freeform 1077"/>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2" name="Freeform 1078"/>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3" name="Freeform 1079"/>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4" name="Freeform 1080"/>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5" name="Freeform 1081"/>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6" name="Freeform 1082"/>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7" name="Freeform 1083"/>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8" name="Freeform 1084"/>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9" name="Freeform 1085"/>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0" name="Freeform 1086"/>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111" name="Freeform 1087"/>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12" name="Group 1088"/>
                <p:cNvGrpSpPr>
                  <a:grpSpLocks/>
                </p:cNvGrpSpPr>
                <p:nvPr/>
              </p:nvGrpSpPr>
              <p:grpSpPr bwMode="auto">
                <a:xfrm>
                  <a:off x="6012" y="8"/>
                  <a:ext cx="720" cy="1075"/>
                  <a:chOff x="-6" y="-6"/>
                  <a:chExt cx="1151" cy="1785"/>
                </a:xfrm>
              </p:grpSpPr>
              <p:grpSp>
                <p:nvGrpSpPr>
                  <p:cNvPr id="2113" name="Group 1089"/>
                  <p:cNvGrpSpPr>
                    <a:grpSpLocks/>
                  </p:cNvGrpSpPr>
                  <p:nvPr/>
                </p:nvGrpSpPr>
                <p:grpSpPr bwMode="auto">
                  <a:xfrm>
                    <a:off x="-6" y="118"/>
                    <a:ext cx="1151" cy="1661"/>
                    <a:chOff x="-6" y="118"/>
                    <a:chExt cx="1151" cy="1661"/>
                  </a:xfrm>
                </p:grpSpPr>
                <p:sp>
                  <p:nvSpPr>
                    <p:cNvPr id="2114" name="Freeform 1090"/>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5" name="Freeform 1091"/>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6" name="Freeform 1092"/>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7" name="Freeform 1093"/>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8" name="Freeform 1094"/>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9" name="Freeform 1095"/>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0" name="Freeform 1096"/>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1" name="Freeform 1097"/>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2" name="Freeform 1098"/>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3" name="Freeform 1099"/>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4" name="Freeform 1100"/>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5" name="Freeform 1101"/>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6" name="Freeform 1102"/>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7" name="Freeform 1103"/>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8" name="Freeform 1104"/>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9" name="Freeform 1105"/>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0" name="Freeform 1106"/>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1" name="Freeform 1107"/>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2" name="Freeform 1108"/>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3" name="Freeform 1109"/>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4" name="Freeform 1110"/>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5" name="Freeform 1111"/>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6" name="Freeform 1112"/>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7" name="Freeform 1113"/>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8" name="Freeform 1114"/>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9" name="Freeform 1115"/>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0" name="Freeform 1116"/>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1" name="Freeform 1117"/>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2" name="Freeform 1118"/>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3" name="Freeform 1119"/>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4" name="Freeform 1120"/>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5" name="Freeform 1121"/>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6" name="Freeform 1122"/>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7" name="Freeform 1123"/>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8" name="Freeform 1124"/>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9" name="Freeform 1125"/>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0" name="Freeform 1126"/>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1" name="Freeform 1127"/>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2" name="Freeform 1128"/>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3" name="Freeform 1129"/>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4" name="Freeform 1130"/>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5" name="Freeform 1131"/>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6" name="Freeform 1132"/>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7" name="Freeform 1133"/>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158" name="Freeform 1134"/>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59" name="Group 1135"/>
                <p:cNvGrpSpPr>
                  <a:grpSpLocks/>
                </p:cNvGrpSpPr>
                <p:nvPr/>
              </p:nvGrpSpPr>
              <p:grpSpPr bwMode="auto">
                <a:xfrm>
                  <a:off x="6638" y="-534"/>
                  <a:ext cx="720" cy="1075"/>
                  <a:chOff x="-6" y="-6"/>
                  <a:chExt cx="1151" cy="1785"/>
                </a:xfrm>
              </p:grpSpPr>
              <p:grpSp>
                <p:nvGrpSpPr>
                  <p:cNvPr id="2160" name="Group 1136"/>
                  <p:cNvGrpSpPr>
                    <a:grpSpLocks/>
                  </p:cNvGrpSpPr>
                  <p:nvPr/>
                </p:nvGrpSpPr>
                <p:grpSpPr bwMode="auto">
                  <a:xfrm>
                    <a:off x="-6" y="118"/>
                    <a:ext cx="1151" cy="1661"/>
                    <a:chOff x="-6" y="118"/>
                    <a:chExt cx="1151" cy="1661"/>
                  </a:xfrm>
                </p:grpSpPr>
                <p:sp>
                  <p:nvSpPr>
                    <p:cNvPr id="2161" name="Freeform 1137"/>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2" name="Freeform 1138"/>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3" name="Freeform 1139"/>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4" name="Freeform 1140"/>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5" name="Freeform 1141"/>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6" name="Freeform 1142"/>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7" name="Freeform 1143"/>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8" name="Freeform 1144"/>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9" name="Freeform 1145"/>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0" name="Freeform 1146"/>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1" name="Freeform 1147"/>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2" name="Freeform 1148"/>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3" name="Freeform 1149"/>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4" name="Freeform 1150"/>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5" name="Freeform 1151"/>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6" name="Freeform 1152"/>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7" name="Freeform 1153"/>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8" name="Freeform 1154"/>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9" name="Freeform 1155"/>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0" name="Freeform 1156"/>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1" name="Freeform 1157"/>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2" name="Freeform 1158"/>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3" name="Freeform 1159"/>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4" name="Freeform 1160"/>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5" name="Freeform 1161"/>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6" name="Freeform 1162"/>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7" name="Freeform 1163"/>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8" name="Freeform 1164"/>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9" name="Freeform 1165"/>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0" name="Freeform 1166"/>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1" name="Freeform 1167"/>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2" name="Freeform 1168"/>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3" name="Freeform 1169"/>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4" name="Freeform 1170"/>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5" name="Freeform 1171"/>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6" name="Freeform 1172"/>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7" name="Freeform 1173"/>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8" name="Freeform 1174"/>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9" name="Freeform 1175"/>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0" name="Freeform 1176"/>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1" name="Freeform 1177"/>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2" name="Freeform 1178"/>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3" name="Freeform 1179"/>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4" name="Freeform 1180"/>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205" name="Freeform 1181"/>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206" name="Group 1182"/>
                <p:cNvGrpSpPr>
                  <a:grpSpLocks/>
                </p:cNvGrpSpPr>
                <p:nvPr/>
              </p:nvGrpSpPr>
              <p:grpSpPr bwMode="auto">
                <a:xfrm>
                  <a:off x="7247" y="-4"/>
                  <a:ext cx="720" cy="1075"/>
                  <a:chOff x="-6" y="-6"/>
                  <a:chExt cx="1151" cy="1785"/>
                </a:xfrm>
              </p:grpSpPr>
              <p:grpSp>
                <p:nvGrpSpPr>
                  <p:cNvPr id="2207" name="Group 1183"/>
                  <p:cNvGrpSpPr>
                    <a:grpSpLocks/>
                  </p:cNvGrpSpPr>
                  <p:nvPr/>
                </p:nvGrpSpPr>
                <p:grpSpPr bwMode="auto">
                  <a:xfrm>
                    <a:off x="-6" y="118"/>
                    <a:ext cx="1151" cy="1661"/>
                    <a:chOff x="-6" y="118"/>
                    <a:chExt cx="1151" cy="1661"/>
                  </a:xfrm>
                </p:grpSpPr>
                <p:sp>
                  <p:nvSpPr>
                    <p:cNvPr id="2208" name="Freeform 1184"/>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9" name="Freeform 1185"/>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0" name="Freeform 1186"/>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1" name="Freeform 1187"/>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2" name="Freeform 1188"/>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3" name="Freeform 1189"/>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4" name="Freeform 1190"/>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5" name="Freeform 1191"/>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6" name="Freeform 1192"/>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7" name="Freeform 1193"/>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8" name="Freeform 1194"/>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9" name="Freeform 1195"/>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0" name="Freeform 1196"/>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1" name="Freeform 1197"/>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2" name="Freeform 1198"/>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3" name="Freeform 1199"/>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4" name="Freeform 1200"/>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5" name="Freeform 1201"/>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6" name="Freeform 1202"/>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7" name="Freeform 1203"/>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8" name="Freeform 1204"/>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9" name="Freeform 1205"/>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0" name="Freeform 1206"/>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1" name="Freeform 1207"/>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2" name="Freeform 1208"/>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3" name="Freeform 1209"/>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4" name="Freeform 1210"/>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5" name="Freeform 1211"/>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6" name="Freeform 1212"/>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7" name="Freeform 1213"/>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8" name="Freeform 1214"/>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9" name="Freeform 1215"/>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0" name="Freeform 1216"/>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1" name="Freeform 1217"/>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2" name="Freeform 1218"/>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3" name="Freeform 1219"/>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4" name="Freeform 1220"/>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5" name="Freeform 1221"/>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6" name="Freeform 1222"/>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7" name="Freeform 1223"/>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8" name="Freeform 1224"/>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9" name="Freeform 1225"/>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0" name="Freeform 1226"/>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1" name="Freeform 1227"/>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252" name="Freeform 1228"/>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grpSp>
          <p:nvGrpSpPr>
            <p:cNvPr id="2253" name="Group 1229"/>
            <p:cNvGrpSpPr>
              <a:grpSpLocks/>
            </p:cNvGrpSpPr>
            <p:nvPr/>
          </p:nvGrpSpPr>
          <p:grpSpPr bwMode="auto">
            <a:xfrm>
              <a:off x="14467" y="1818052"/>
              <a:ext cx="7224533" cy="1431287"/>
              <a:chOff x="-71" y="-534"/>
              <a:chExt cx="8038" cy="1669"/>
            </a:xfrm>
          </p:grpSpPr>
          <p:grpSp>
            <p:nvGrpSpPr>
              <p:cNvPr id="2254" name="Group 1230"/>
              <p:cNvGrpSpPr>
                <a:grpSpLocks/>
              </p:cNvGrpSpPr>
              <p:nvPr/>
            </p:nvGrpSpPr>
            <p:grpSpPr bwMode="auto">
              <a:xfrm>
                <a:off x="4215" y="-502"/>
                <a:ext cx="720" cy="1075"/>
                <a:chOff x="-6" y="-6"/>
                <a:chExt cx="1151" cy="1785"/>
              </a:xfrm>
            </p:grpSpPr>
            <p:grpSp>
              <p:nvGrpSpPr>
                <p:cNvPr id="2255" name="Group 1231"/>
                <p:cNvGrpSpPr>
                  <a:grpSpLocks/>
                </p:cNvGrpSpPr>
                <p:nvPr/>
              </p:nvGrpSpPr>
              <p:grpSpPr bwMode="auto">
                <a:xfrm>
                  <a:off x="-6" y="118"/>
                  <a:ext cx="1151" cy="1661"/>
                  <a:chOff x="-6" y="118"/>
                  <a:chExt cx="1151" cy="1661"/>
                </a:xfrm>
              </p:grpSpPr>
              <p:sp>
                <p:nvSpPr>
                  <p:cNvPr id="2256" name="Freeform 1232"/>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7" name="Freeform 1233"/>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8" name="Freeform 1234"/>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9" name="Freeform 1235"/>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0" name="Freeform 1236"/>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1" name="Freeform 1237"/>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2" name="Freeform 1238"/>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3" name="Freeform 1239"/>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4" name="Freeform 1240"/>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5" name="Freeform 1241"/>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6" name="Freeform 1242"/>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7" name="Freeform 1243"/>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8" name="Freeform 1244"/>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9" name="Freeform 1245"/>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0" name="Freeform 1246"/>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1" name="Freeform 1247"/>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2" name="Freeform 1248"/>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3" name="Freeform 1249"/>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4" name="Freeform 1250"/>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5" name="Freeform 1251"/>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6" name="Freeform 1252"/>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7" name="Freeform 1253"/>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8" name="Freeform 1254"/>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9" name="Freeform 1255"/>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0" name="Freeform 1256"/>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1" name="Freeform 1257"/>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2" name="Freeform 1258"/>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3" name="Freeform 1259"/>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4" name="Freeform 1260"/>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5" name="Freeform 1261"/>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6" name="Freeform 1262"/>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7" name="Freeform 1263"/>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8" name="Freeform 1264"/>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9" name="Freeform 1265"/>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0" name="Freeform 1266"/>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1" name="Freeform 1267"/>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2" name="Freeform 1268"/>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3" name="Freeform 1269"/>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4" name="Freeform 1270"/>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5" name="Freeform 1271"/>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6" name="Freeform 1272"/>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7" name="Freeform 1273"/>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8" name="Freeform 1274"/>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9" name="Freeform 1275"/>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300" name="Freeform 1276"/>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01" name="Group 1277"/>
              <p:cNvGrpSpPr>
                <a:grpSpLocks/>
              </p:cNvGrpSpPr>
              <p:nvPr/>
            </p:nvGrpSpPr>
            <p:grpSpPr bwMode="auto">
              <a:xfrm>
                <a:off x="-71" y="-534"/>
                <a:ext cx="8038" cy="1669"/>
                <a:chOff x="-71" y="-534"/>
                <a:chExt cx="8038" cy="1669"/>
              </a:xfrm>
            </p:grpSpPr>
            <p:grpSp>
              <p:nvGrpSpPr>
                <p:cNvPr id="2302" name="Group 1278"/>
                <p:cNvGrpSpPr>
                  <a:grpSpLocks/>
                </p:cNvGrpSpPr>
                <p:nvPr/>
              </p:nvGrpSpPr>
              <p:grpSpPr bwMode="auto">
                <a:xfrm>
                  <a:off x="-71" y="60"/>
                  <a:ext cx="720" cy="1075"/>
                  <a:chOff x="-6" y="-6"/>
                  <a:chExt cx="1151" cy="1785"/>
                </a:xfrm>
              </p:grpSpPr>
              <p:grpSp>
                <p:nvGrpSpPr>
                  <p:cNvPr id="2303" name="Group 1279"/>
                  <p:cNvGrpSpPr>
                    <a:grpSpLocks/>
                  </p:cNvGrpSpPr>
                  <p:nvPr/>
                </p:nvGrpSpPr>
                <p:grpSpPr bwMode="auto">
                  <a:xfrm>
                    <a:off x="-6" y="118"/>
                    <a:ext cx="1151" cy="1661"/>
                    <a:chOff x="-6" y="118"/>
                    <a:chExt cx="1151" cy="1661"/>
                  </a:xfrm>
                </p:grpSpPr>
                <p:sp>
                  <p:nvSpPr>
                    <p:cNvPr id="2304" name="Freeform 1280"/>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5" name="Freeform 1281"/>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6" name="Freeform 1282"/>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7" name="Freeform 1283"/>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8" name="Freeform 1284"/>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9" name="Freeform 1285"/>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0" name="Freeform 1286"/>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1" name="Freeform 1287"/>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2" name="Freeform 1288"/>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3" name="Freeform 1289"/>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4" name="Freeform 1290"/>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5" name="Freeform 1291"/>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6" name="Freeform 1292"/>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7" name="Freeform 1293"/>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8" name="Freeform 1294"/>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9" name="Freeform 1295"/>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0" name="Freeform 1296"/>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1" name="Freeform 1297"/>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2" name="Freeform 1298"/>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3" name="Freeform 1299"/>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4" name="Freeform 1300"/>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5" name="Freeform 1301"/>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6" name="Freeform 1302"/>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7" name="Freeform 1303"/>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8" name="Freeform 1304"/>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9" name="Freeform 1305"/>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0" name="Freeform 1306"/>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1" name="Freeform 1307"/>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2" name="Freeform 1308"/>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3" name="Freeform 1309"/>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4" name="Freeform 1310"/>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5" name="Freeform 1311"/>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6" name="Freeform 1312"/>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7" name="Freeform 1313"/>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8" name="Freeform 1314"/>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9" name="Freeform 1315"/>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0" name="Freeform 1316"/>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1" name="Freeform 1317"/>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2" name="Freeform 1318"/>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3" name="Freeform 1319"/>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4" name="Freeform 1320"/>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5" name="Freeform 1321"/>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6" name="Freeform 1322"/>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7" name="Freeform 1323"/>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348" name="Freeform 1324"/>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49" name="Group 1325"/>
                <p:cNvGrpSpPr>
                  <a:grpSpLocks/>
                </p:cNvGrpSpPr>
                <p:nvPr/>
              </p:nvGrpSpPr>
              <p:grpSpPr bwMode="auto">
                <a:xfrm>
                  <a:off x="1779" y="-484"/>
                  <a:ext cx="720" cy="1075"/>
                  <a:chOff x="-6" y="-6"/>
                  <a:chExt cx="1151" cy="1785"/>
                </a:xfrm>
              </p:grpSpPr>
              <p:grpSp>
                <p:nvGrpSpPr>
                  <p:cNvPr id="2350" name="Group 1326"/>
                  <p:cNvGrpSpPr>
                    <a:grpSpLocks/>
                  </p:cNvGrpSpPr>
                  <p:nvPr/>
                </p:nvGrpSpPr>
                <p:grpSpPr bwMode="auto">
                  <a:xfrm>
                    <a:off x="-6" y="118"/>
                    <a:ext cx="1151" cy="1661"/>
                    <a:chOff x="-6" y="118"/>
                    <a:chExt cx="1151" cy="1661"/>
                  </a:xfrm>
                </p:grpSpPr>
                <p:sp>
                  <p:nvSpPr>
                    <p:cNvPr id="2351" name="Freeform 1327"/>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2" name="Freeform 1328"/>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3" name="Freeform 1329"/>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4" name="Freeform 1330"/>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5" name="Freeform 1331"/>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6" name="Freeform 1332"/>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7" name="Freeform 1333"/>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8" name="Freeform 1334"/>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9" name="Freeform 1335"/>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0" name="Freeform 1336"/>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1" name="Freeform 1337"/>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2" name="Freeform 1338"/>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3" name="Freeform 1339"/>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4" name="Freeform 1340"/>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5" name="Freeform 1341"/>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6" name="Freeform 1342"/>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7" name="Freeform 1343"/>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8" name="Freeform 1344"/>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9" name="Freeform 1345"/>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0" name="Freeform 1346"/>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1" name="Freeform 1347"/>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2" name="Freeform 1348"/>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3" name="Freeform 1349"/>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4" name="Freeform 1350"/>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5" name="Freeform 1351"/>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6" name="Freeform 1352"/>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7" name="Freeform 1353"/>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8" name="Freeform 1354"/>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9" name="Freeform 1355"/>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0" name="Freeform 1356"/>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1" name="Freeform 1357"/>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2" name="Freeform 1358"/>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3" name="Freeform 1359"/>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4" name="Freeform 1360"/>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5" name="Freeform 1361"/>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6" name="Freeform 1362"/>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7" name="Freeform 1363"/>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8" name="Freeform 1364"/>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9" name="Freeform 1365"/>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0" name="Freeform 1366"/>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1" name="Freeform 1367"/>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2" name="Freeform 1368"/>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3" name="Freeform 1369"/>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4" name="Freeform 1370"/>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395" name="Freeform 1371"/>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96" name="Group 1372"/>
                <p:cNvGrpSpPr>
                  <a:grpSpLocks/>
                </p:cNvGrpSpPr>
                <p:nvPr/>
              </p:nvGrpSpPr>
              <p:grpSpPr bwMode="auto">
                <a:xfrm>
                  <a:off x="1170" y="57"/>
                  <a:ext cx="720" cy="1075"/>
                  <a:chOff x="-6" y="-6"/>
                  <a:chExt cx="1151" cy="1785"/>
                </a:xfrm>
              </p:grpSpPr>
              <p:grpSp>
                <p:nvGrpSpPr>
                  <p:cNvPr id="2397" name="Group 1373"/>
                  <p:cNvGrpSpPr>
                    <a:grpSpLocks/>
                  </p:cNvGrpSpPr>
                  <p:nvPr/>
                </p:nvGrpSpPr>
                <p:grpSpPr bwMode="auto">
                  <a:xfrm>
                    <a:off x="-6" y="118"/>
                    <a:ext cx="1151" cy="1661"/>
                    <a:chOff x="-6" y="118"/>
                    <a:chExt cx="1151" cy="1661"/>
                  </a:xfrm>
                </p:grpSpPr>
                <p:sp>
                  <p:nvSpPr>
                    <p:cNvPr id="2398" name="Freeform 1374"/>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9" name="Freeform 1375"/>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0" name="Freeform 1376"/>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1" name="Freeform 1377"/>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2" name="Freeform 1378"/>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3" name="Freeform 1379"/>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4" name="Freeform 1380"/>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5" name="Freeform 1381"/>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6" name="Freeform 1382"/>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7" name="Freeform 1383"/>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8" name="Freeform 1384"/>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9" name="Freeform 1385"/>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0" name="Freeform 1386"/>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1" name="Freeform 1387"/>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2" name="Freeform 1388"/>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3" name="Freeform 1389"/>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4" name="Freeform 1390"/>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5" name="Freeform 1391"/>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6" name="Freeform 1392"/>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7" name="Freeform 1393"/>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8" name="Freeform 1394"/>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9" name="Freeform 1395"/>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0" name="Freeform 1396"/>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1" name="Freeform 1397"/>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2" name="Freeform 1398"/>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3" name="Freeform 1399"/>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4" name="Freeform 1400"/>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5" name="Freeform 1401"/>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6" name="Freeform 1402"/>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7" name="Freeform 1403"/>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8" name="Freeform 1404"/>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9" name="Freeform 1405"/>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0" name="Freeform 1406"/>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1" name="Freeform 1407"/>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2" name="Freeform 1408"/>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3" name="Freeform 1409"/>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4" name="Freeform 1410"/>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5" name="Freeform 1411"/>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6" name="Freeform 1412"/>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7" name="Freeform 1413"/>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8" name="Freeform 1414"/>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9" name="Freeform 1415"/>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0" name="Freeform 1416"/>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1" name="Freeform 1417"/>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442" name="Freeform 1418"/>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43" name="Group 1419"/>
                <p:cNvGrpSpPr>
                  <a:grpSpLocks/>
                </p:cNvGrpSpPr>
                <p:nvPr/>
              </p:nvGrpSpPr>
              <p:grpSpPr bwMode="auto">
                <a:xfrm>
                  <a:off x="553" y="-477"/>
                  <a:ext cx="720" cy="1075"/>
                  <a:chOff x="-6" y="-6"/>
                  <a:chExt cx="1151" cy="1785"/>
                </a:xfrm>
              </p:grpSpPr>
              <p:grpSp>
                <p:nvGrpSpPr>
                  <p:cNvPr id="2444" name="Group 1420"/>
                  <p:cNvGrpSpPr>
                    <a:grpSpLocks/>
                  </p:cNvGrpSpPr>
                  <p:nvPr/>
                </p:nvGrpSpPr>
                <p:grpSpPr bwMode="auto">
                  <a:xfrm>
                    <a:off x="-6" y="118"/>
                    <a:ext cx="1151" cy="1661"/>
                    <a:chOff x="-6" y="118"/>
                    <a:chExt cx="1151" cy="1661"/>
                  </a:xfrm>
                </p:grpSpPr>
                <p:sp>
                  <p:nvSpPr>
                    <p:cNvPr id="2445" name="Freeform 1421"/>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6" name="Freeform 1422"/>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7" name="Freeform 1423"/>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8" name="Freeform 1424"/>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9" name="Freeform 1425"/>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0" name="Freeform 1426"/>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1" name="Freeform 1427"/>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2" name="Freeform 1428"/>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3" name="Freeform 1429"/>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4" name="Freeform 1430"/>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5" name="Freeform 1431"/>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6" name="Freeform 1432"/>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7" name="Freeform 1433"/>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8" name="Freeform 1434"/>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9" name="Freeform 1435"/>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0" name="Freeform 1436"/>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1" name="Freeform 1437"/>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2" name="Freeform 1438"/>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3" name="Freeform 1439"/>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4" name="Freeform 1440"/>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5" name="Freeform 1441"/>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6" name="Freeform 1442"/>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7" name="Freeform 1443"/>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8" name="Freeform 1444"/>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9" name="Freeform 1445"/>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0" name="Freeform 1446"/>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1" name="Freeform 1447"/>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2" name="Freeform 1448"/>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3" name="Freeform 1449"/>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4" name="Freeform 1450"/>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5" name="Freeform 1451"/>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6" name="Freeform 1452"/>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7" name="Freeform 1453"/>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8" name="Freeform 1454"/>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9" name="Freeform 1455"/>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0" name="Freeform 1456"/>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1" name="Freeform 1457"/>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2" name="Freeform 1458"/>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3" name="Freeform 1459"/>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4" name="Freeform 1460"/>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5" name="Freeform 1461"/>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6" name="Freeform 1462"/>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7" name="Freeform 1463"/>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8" name="Freeform 1464"/>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489" name="Freeform 1465"/>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90" name="Group 1466"/>
                <p:cNvGrpSpPr>
                  <a:grpSpLocks/>
                </p:cNvGrpSpPr>
                <p:nvPr/>
              </p:nvGrpSpPr>
              <p:grpSpPr bwMode="auto">
                <a:xfrm>
                  <a:off x="2388" y="47"/>
                  <a:ext cx="720" cy="1075"/>
                  <a:chOff x="-6" y="-6"/>
                  <a:chExt cx="1151" cy="1785"/>
                </a:xfrm>
              </p:grpSpPr>
              <p:grpSp>
                <p:nvGrpSpPr>
                  <p:cNvPr id="2491" name="Group 1467"/>
                  <p:cNvGrpSpPr>
                    <a:grpSpLocks/>
                  </p:cNvGrpSpPr>
                  <p:nvPr/>
                </p:nvGrpSpPr>
                <p:grpSpPr bwMode="auto">
                  <a:xfrm>
                    <a:off x="-6" y="118"/>
                    <a:ext cx="1151" cy="1661"/>
                    <a:chOff x="-6" y="118"/>
                    <a:chExt cx="1151" cy="1661"/>
                  </a:xfrm>
                </p:grpSpPr>
                <p:sp>
                  <p:nvSpPr>
                    <p:cNvPr id="2492" name="Freeform 1468"/>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3" name="Freeform 1469"/>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4" name="Freeform 1470"/>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5" name="Freeform 1471"/>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6" name="Freeform 1472"/>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7" name="Freeform 1473"/>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8" name="Freeform 1474"/>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9" name="Freeform 1475"/>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0" name="Freeform 1476"/>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1" name="Freeform 1477"/>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2" name="Freeform 1478"/>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3" name="Freeform 1479"/>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4" name="Freeform 1480"/>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5" name="Freeform 1481"/>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6" name="Freeform 1482"/>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7" name="Freeform 1483"/>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8" name="Freeform 1484"/>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9" name="Freeform 1485"/>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0" name="Freeform 1486"/>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1" name="Freeform 1487"/>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2" name="Freeform 1488"/>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3" name="Freeform 1489"/>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4" name="Freeform 1490"/>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5" name="Freeform 1491"/>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6" name="Freeform 1492"/>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7" name="Freeform 1493"/>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8" name="Freeform 1494"/>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9" name="Freeform 1495"/>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0" name="Freeform 1496"/>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1" name="Freeform 1497"/>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2" name="Freeform 1498"/>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3" name="Freeform 1499"/>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4" name="Freeform 1500"/>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5" name="Freeform 1501"/>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6" name="Freeform 1502"/>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7" name="Freeform 1503"/>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8" name="Freeform 1504"/>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9" name="Freeform 1505"/>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0" name="Freeform 1506"/>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1" name="Freeform 1507"/>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2" name="Freeform 1508"/>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3" name="Freeform 1509"/>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4" name="Freeform 1510"/>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5" name="Freeform 1511"/>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536" name="Freeform 1512"/>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37" name="Group 1513"/>
                <p:cNvGrpSpPr>
                  <a:grpSpLocks/>
                </p:cNvGrpSpPr>
                <p:nvPr/>
              </p:nvGrpSpPr>
              <p:grpSpPr bwMode="auto">
                <a:xfrm>
                  <a:off x="2997" y="-502"/>
                  <a:ext cx="720" cy="1075"/>
                  <a:chOff x="-6" y="-6"/>
                  <a:chExt cx="1151" cy="1785"/>
                </a:xfrm>
              </p:grpSpPr>
              <p:grpSp>
                <p:nvGrpSpPr>
                  <p:cNvPr id="2538" name="Group 1514"/>
                  <p:cNvGrpSpPr>
                    <a:grpSpLocks/>
                  </p:cNvGrpSpPr>
                  <p:nvPr/>
                </p:nvGrpSpPr>
                <p:grpSpPr bwMode="auto">
                  <a:xfrm>
                    <a:off x="-6" y="118"/>
                    <a:ext cx="1151" cy="1661"/>
                    <a:chOff x="-6" y="118"/>
                    <a:chExt cx="1151" cy="1661"/>
                  </a:xfrm>
                </p:grpSpPr>
                <p:sp>
                  <p:nvSpPr>
                    <p:cNvPr id="2539" name="Freeform 1515"/>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0" name="Freeform 1516"/>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1" name="Freeform 1517"/>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2" name="Freeform 1518"/>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3" name="Freeform 1519"/>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4" name="Freeform 1520"/>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5" name="Freeform 1521"/>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6" name="Freeform 1522"/>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7" name="Freeform 1523"/>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8" name="Freeform 1524"/>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9" name="Freeform 1525"/>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0" name="Freeform 1526"/>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1" name="Freeform 1527"/>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2" name="Freeform 1528"/>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3" name="Freeform 1529"/>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4" name="Freeform 1530"/>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5" name="Freeform 1531"/>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6" name="Freeform 1532"/>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7" name="Freeform 1533"/>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8" name="Freeform 1534"/>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9" name="Freeform 1535"/>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0" name="Freeform 1536"/>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1" name="Freeform 1537"/>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2" name="Freeform 1538"/>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3" name="Freeform 1539"/>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4" name="Freeform 1540"/>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5" name="Freeform 1541"/>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6" name="Freeform 1542"/>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7" name="Freeform 1543"/>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8" name="Freeform 1544"/>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9" name="Freeform 1545"/>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0" name="Freeform 1546"/>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1" name="Freeform 1547"/>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2" name="Freeform 1548"/>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3" name="Freeform 1549"/>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4" name="Freeform 1550"/>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5" name="Freeform 1551"/>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6" name="Freeform 1552"/>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7" name="Freeform 1553"/>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8" name="Freeform 1554"/>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9" name="Freeform 1555"/>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0" name="Freeform 1556"/>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1" name="Freeform 1557"/>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2" name="Freeform 1558"/>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583" name="Freeform 1559"/>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84" name="Group 1560"/>
                <p:cNvGrpSpPr>
                  <a:grpSpLocks/>
                </p:cNvGrpSpPr>
                <p:nvPr/>
              </p:nvGrpSpPr>
              <p:grpSpPr bwMode="auto">
                <a:xfrm>
                  <a:off x="3606" y="31"/>
                  <a:ext cx="720" cy="1075"/>
                  <a:chOff x="-6" y="-6"/>
                  <a:chExt cx="1151" cy="1785"/>
                </a:xfrm>
              </p:grpSpPr>
              <p:grpSp>
                <p:nvGrpSpPr>
                  <p:cNvPr id="2585" name="Group 1561"/>
                  <p:cNvGrpSpPr>
                    <a:grpSpLocks/>
                  </p:cNvGrpSpPr>
                  <p:nvPr/>
                </p:nvGrpSpPr>
                <p:grpSpPr bwMode="auto">
                  <a:xfrm>
                    <a:off x="-6" y="118"/>
                    <a:ext cx="1151" cy="1661"/>
                    <a:chOff x="-6" y="118"/>
                    <a:chExt cx="1151" cy="1661"/>
                  </a:xfrm>
                </p:grpSpPr>
                <p:sp>
                  <p:nvSpPr>
                    <p:cNvPr id="2586" name="Freeform 1562"/>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7" name="Freeform 1563"/>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8" name="Freeform 1564"/>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9" name="Freeform 1565"/>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0" name="Freeform 1566"/>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1" name="Freeform 1567"/>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2" name="Freeform 1568"/>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3" name="Freeform 1569"/>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4" name="Freeform 1570"/>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5" name="Freeform 1571"/>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6" name="Freeform 1572"/>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7" name="Freeform 1573"/>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8" name="Freeform 1574"/>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9" name="Freeform 1575"/>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0" name="Freeform 1576"/>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1" name="Freeform 1577"/>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2" name="Freeform 1578"/>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3" name="Freeform 1579"/>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4" name="Freeform 1580"/>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5" name="Freeform 1581"/>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6" name="Freeform 1582"/>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7" name="Freeform 1583"/>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8" name="Freeform 1584"/>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9" name="Freeform 1585"/>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0" name="Freeform 1586"/>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1" name="Freeform 1587"/>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2" name="Freeform 1588"/>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3" name="Freeform 1589"/>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4" name="Freeform 1590"/>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5" name="Freeform 1591"/>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6" name="Freeform 1592"/>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7" name="Freeform 1593"/>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8" name="Freeform 1594"/>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9" name="Freeform 1595"/>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0" name="Freeform 1596"/>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1" name="Freeform 1597"/>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2" name="Freeform 1598"/>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3" name="Freeform 1599"/>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4" name="Freeform 1600"/>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5" name="Freeform 1601"/>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6" name="Freeform 1602"/>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7" name="Freeform 1603"/>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8" name="Freeform 1604"/>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9" name="Freeform 1605"/>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630" name="Freeform 1606"/>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631" name="Group 1607"/>
                <p:cNvGrpSpPr>
                  <a:grpSpLocks/>
                </p:cNvGrpSpPr>
                <p:nvPr/>
              </p:nvGrpSpPr>
              <p:grpSpPr bwMode="auto">
                <a:xfrm>
                  <a:off x="4824" y="16"/>
                  <a:ext cx="720" cy="1075"/>
                  <a:chOff x="-6" y="-6"/>
                  <a:chExt cx="1151" cy="1785"/>
                </a:xfrm>
              </p:grpSpPr>
              <p:grpSp>
                <p:nvGrpSpPr>
                  <p:cNvPr id="2632" name="Group 1608"/>
                  <p:cNvGrpSpPr>
                    <a:grpSpLocks/>
                  </p:cNvGrpSpPr>
                  <p:nvPr/>
                </p:nvGrpSpPr>
                <p:grpSpPr bwMode="auto">
                  <a:xfrm>
                    <a:off x="-6" y="118"/>
                    <a:ext cx="1151" cy="1661"/>
                    <a:chOff x="-6" y="118"/>
                    <a:chExt cx="1151" cy="1661"/>
                  </a:xfrm>
                </p:grpSpPr>
                <p:sp>
                  <p:nvSpPr>
                    <p:cNvPr id="2633" name="Freeform 1609"/>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4" name="Freeform 1610"/>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5" name="Freeform 1611"/>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6" name="Freeform 1612"/>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7" name="Freeform 1613"/>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8" name="Freeform 1614"/>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9" name="Freeform 1615"/>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0" name="Freeform 1616"/>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1" name="Freeform 1617"/>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2" name="Freeform 1618"/>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3" name="Freeform 1619"/>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4" name="Freeform 1620"/>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5" name="Freeform 1621"/>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6" name="Freeform 1622"/>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7" name="Freeform 1623"/>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8" name="Freeform 1624"/>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9" name="Freeform 1625"/>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0" name="Freeform 1626"/>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1" name="Freeform 1627"/>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2" name="Freeform 1628"/>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3" name="Freeform 1629"/>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4" name="Freeform 1630"/>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5" name="Freeform 1631"/>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6" name="Freeform 1632"/>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7" name="Freeform 1633"/>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8" name="Freeform 1634"/>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9" name="Freeform 1635"/>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0" name="Freeform 1636"/>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1" name="Freeform 1637"/>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2" name="Freeform 1638"/>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3" name="Freeform 1639"/>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4" name="Freeform 1640"/>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5" name="Freeform 1641"/>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6" name="Freeform 1642"/>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7" name="Freeform 1643"/>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8" name="Freeform 1644"/>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9" name="Freeform 1645"/>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0" name="Freeform 1646"/>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1" name="Freeform 1647"/>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2" name="Freeform 1648"/>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3" name="Freeform 1649"/>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4" name="Freeform 1650"/>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5" name="Freeform 1651"/>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6" name="Freeform 1652"/>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677" name="Freeform 1653"/>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678" name="Group 1654"/>
                <p:cNvGrpSpPr>
                  <a:grpSpLocks/>
                </p:cNvGrpSpPr>
                <p:nvPr/>
              </p:nvGrpSpPr>
              <p:grpSpPr bwMode="auto">
                <a:xfrm>
                  <a:off x="5433" y="-516"/>
                  <a:ext cx="720" cy="1075"/>
                  <a:chOff x="-6" y="-6"/>
                  <a:chExt cx="1151" cy="1785"/>
                </a:xfrm>
              </p:grpSpPr>
              <p:grpSp>
                <p:nvGrpSpPr>
                  <p:cNvPr id="2679" name="Group 1655"/>
                  <p:cNvGrpSpPr>
                    <a:grpSpLocks/>
                  </p:cNvGrpSpPr>
                  <p:nvPr/>
                </p:nvGrpSpPr>
                <p:grpSpPr bwMode="auto">
                  <a:xfrm>
                    <a:off x="-6" y="118"/>
                    <a:ext cx="1151" cy="1661"/>
                    <a:chOff x="-6" y="118"/>
                    <a:chExt cx="1151" cy="1661"/>
                  </a:xfrm>
                </p:grpSpPr>
                <p:sp>
                  <p:nvSpPr>
                    <p:cNvPr id="2680" name="Freeform 1656"/>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1" name="Freeform 1657"/>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2" name="Freeform 1658"/>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3" name="Freeform 1659"/>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4" name="Freeform 1660"/>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5" name="Freeform 1661"/>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6" name="Freeform 1662"/>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7" name="Freeform 1663"/>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8" name="Freeform 1664"/>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9" name="Freeform 1665"/>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0" name="Freeform 1666"/>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1" name="Freeform 1667"/>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2" name="Freeform 1668"/>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3" name="Freeform 1669"/>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4" name="Freeform 1670"/>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5" name="Freeform 1671"/>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6" name="Freeform 1672"/>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7" name="Freeform 1673"/>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8" name="Freeform 1674"/>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9" name="Freeform 1675"/>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0" name="Freeform 1676"/>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1" name="Freeform 1677"/>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2" name="Freeform 1678"/>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3" name="Freeform 1679"/>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4" name="Freeform 1680"/>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5" name="Freeform 1681"/>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6" name="Freeform 1682"/>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7" name="Freeform 1683"/>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8" name="Freeform 1684"/>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9" name="Freeform 1685"/>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0" name="Freeform 1686"/>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1" name="Freeform 1687"/>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2" name="Freeform 1688"/>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3" name="Freeform 1689"/>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4" name="Freeform 1690"/>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5" name="Freeform 1691"/>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6" name="Freeform 1692"/>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7" name="Freeform 1693"/>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8" name="Freeform 1694"/>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9" name="Freeform 1695"/>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0" name="Freeform 1696"/>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1" name="Freeform 1697"/>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2" name="Freeform 1698"/>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3" name="Freeform 1699"/>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724" name="Freeform 1700"/>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25" name="Group 1701"/>
                <p:cNvGrpSpPr>
                  <a:grpSpLocks/>
                </p:cNvGrpSpPr>
                <p:nvPr/>
              </p:nvGrpSpPr>
              <p:grpSpPr bwMode="auto">
                <a:xfrm>
                  <a:off x="6012" y="8"/>
                  <a:ext cx="720" cy="1075"/>
                  <a:chOff x="-6" y="-6"/>
                  <a:chExt cx="1151" cy="1785"/>
                </a:xfrm>
              </p:grpSpPr>
              <p:grpSp>
                <p:nvGrpSpPr>
                  <p:cNvPr id="2726" name="Group 1702"/>
                  <p:cNvGrpSpPr>
                    <a:grpSpLocks/>
                  </p:cNvGrpSpPr>
                  <p:nvPr/>
                </p:nvGrpSpPr>
                <p:grpSpPr bwMode="auto">
                  <a:xfrm>
                    <a:off x="-6" y="118"/>
                    <a:ext cx="1151" cy="1661"/>
                    <a:chOff x="-6" y="118"/>
                    <a:chExt cx="1151" cy="1661"/>
                  </a:xfrm>
                </p:grpSpPr>
                <p:sp>
                  <p:nvSpPr>
                    <p:cNvPr id="2727" name="Freeform 1703"/>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8" name="Freeform 1704"/>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9" name="Freeform 1705"/>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0" name="Freeform 1706"/>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1" name="Freeform 1707"/>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2" name="Freeform 1708"/>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3" name="Freeform 1709"/>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4" name="Freeform 1710"/>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5" name="Freeform 1711"/>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6" name="Freeform 1712"/>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7" name="Freeform 1713"/>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8" name="Freeform 1714"/>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9" name="Freeform 1715"/>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0" name="Freeform 1716"/>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1" name="Freeform 1717"/>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2" name="Freeform 1718"/>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3" name="Freeform 1719"/>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4" name="Freeform 1720"/>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5" name="Freeform 1721"/>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6" name="Freeform 1722"/>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7" name="Freeform 1723"/>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8" name="Freeform 1724"/>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9" name="Freeform 1725"/>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0" name="Freeform 1726"/>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1" name="Freeform 1727"/>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2" name="Freeform 1728"/>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3" name="Freeform 1729"/>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4" name="Freeform 1730"/>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5" name="Freeform 1731"/>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6" name="Freeform 1732"/>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7" name="Freeform 1733"/>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8" name="Freeform 1734"/>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9" name="Freeform 1735"/>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0" name="Freeform 1736"/>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1" name="Freeform 1737"/>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2" name="Freeform 1738"/>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3" name="Freeform 1739"/>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4" name="Freeform 1740"/>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5" name="Freeform 1741"/>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6" name="Freeform 1742"/>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7" name="Freeform 1743"/>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8" name="Freeform 1744"/>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9" name="Freeform 1745"/>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0" name="Freeform 1746"/>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771" name="Freeform 1747"/>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72" name="Group 1748"/>
                <p:cNvGrpSpPr>
                  <a:grpSpLocks/>
                </p:cNvGrpSpPr>
                <p:nvPr/>
              </p:nvGrpSpPr>
              <p:grpSpPr bwMode="auto">
                <a:xfrm>
                  <a:off x="6638" y="-534"/>
                  <a:ext cx="720" cy="1075"/>
                  <a:chOff x="-6" y="-6"/>
                  <a:chExt cx="1151" cy="1785"/>
                </a:xfrm>
              </p:grpSpPr>
              <p:grpSp>
                <p:nvGrpSpPr>
                  <p:cNvPr id="2773" name="Group 1749"/>
                  <p:cNvGrpSpPr>
                    <a:grpSpLocks/>
                  </p:cNvGrpSpPr>
                  <p:nvPr/>
                </p:nvGrpSpPr>
                <p:grpSpPr bwMode="auto">
                  <a:xfrm>
                    <a:off x="-6" y="118"/>
                    <a:ext cx="1151" cy="1661"/>
                    <a:chOff x="-6" y="118"/>
                    <a:chExt cx="1151" cy="1661"/>
                  </a:xfrm>
                </p:grpSpPr>
                <p:sp>
                  <p:nvSpPr>
                    <p:cNvPr id="2774" name="Freeform 1750"/>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5" name="Freeform 1751"/>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6" name="Freeform 1752"/>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7" name="Freeform 1753"/>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8" name="Freeform 1754"/>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9" name="Freeform 1755"/>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0" name="Freeform 1756"/>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1" name="Freeform 1757"/>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2" name="Freeform 1758"/>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3" name="Freeform 1759"/>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4" name="Freeform 1760"/>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5" name="Freeform 1761"/>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6" name="Freeform 1762"/>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7" name="Freeform 1763"/>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8" name="Freeform 1764"/>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9" name="Freeform 1765"/>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0" name="Freeform 1766"/>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1" name="Freeform 1767"/>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2" name="Freeform 1768"/>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3" name="Freeform 1769"/>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4" name="Freeform 1770"/>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5" name="Freeform 1771"/>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6" name="Freeform 1772"/>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7" name="Freeform 1773"/>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8" name="Freeform 1774"/>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9" name="Freeform 1775"/>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0" name="Freeform 1776"/>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1" name="Freeform 1777"/>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2" name="Freeform 1778"/>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3" name="Freeform 1779"/>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4" name="Freeform 1780"/>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5" name="Freeform 1781"/>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6" name="Freeform 1782"/>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7" name="Freeform 1783"/>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8" name="Freeform 1784"/>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9" name="Freeform 1785"/>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0" name="Freeform 1786"/>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1" name="Freeform 1787"/>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2" name="Freeform 1788"/>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3" name="Freeform 1789"/>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4" name="Freeform 1790"/>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5" name="Freeform 1791"/>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6" name="Freeform 1792"/>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7" name="Freeform 1793"/>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818" name="Freeform 1794"/>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819" name="Group 1795"/>
                <p:cNvGrpSpPr>
                  <a:grpSpLocks/>
                </p:cNvGrpSpPr>
                <p:nvPr/>
              </p:nvGrpSpPr>
              <p:grpSpPr bwMode="auto">
                <a:xfrm>
                  <a:off x="7247" y="-4"/>
                  <a:ext cx="720" cy="1075"/>
                  <a:chOff x="-6" y="-6"/>
                  <a:chExt cx="1151" cy="1785"/>
                </a:xfrm>
              </p:grpSpPr>
              <p:grpSp>
                <p:nvGrpSpPr>
                  <p:cNvPr id="2820" name="Group 1796"/>
                  <p:cNvGrpSpPr>
                    <a:grpSpLocks/>
                  </p:cNvGrpSpPr>
                  <p:nvPr/>
                </p:nvGrpSpPr>
                <p:grpSpPr bwMode="auto">
                  <a:xfrm>
                    <a:off x="-6" y="118"/>
                    <a:ext cx="1151" cy="1661"/>
                    <a:chOff x="-6" y="118"/>
                    <a:chExt cx="1151" cy="1661"/>
                  </a:xfrm>
                </p:grpSpPr>
                <p:sp>
                  <p:nvSpPr>
                    <p:cNvPr id="2821" name="Freeform 1797"/>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2" name="Freeform 1798"/>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3" name="Freeform 1799"/>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4" name="Freeform 1800"/>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5" name="Freeform 1801"/>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6" name="Freeform 1802"/>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7" name="Freeform 1803"/>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8" name="Freeform 1804"/>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9" name="Freeform 1805"/>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0" name="Freeform 1806"/>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1" name="Freeform 1807"/>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2" name="Freeform 1808"/>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3" name="Freeform 1809"/>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4" name="Freeform 1810"/>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5" name="Freeform 1811"/>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6" name="Freeform 1812"/>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7" name="Freeform 1813"/>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8" name="Freeform 1814"/>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9" name="Freeform 1815"/>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0" name="Freeform 1816"/>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1" name="Freeform 1817"/>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2" name="Freeform 1818"/>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3" name="Freeform 1819"/>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4" name="Freeform 1820"/>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5" name="Freeform 1821"/>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6" name="Freeform 1822"/>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7" name="Freeform 1823"/>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8" name="Freeform 1824"/>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9" name="Freeform 1825"/>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0" name="Freeform 1826"/>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1" name="Freeform 1827"/>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2" name="Freeform 1828"/>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3" name="Freeform 1829"/>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4" name="Freeform 1830"/>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5" name="Freeform 1831"/>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6" name="Freeform 1832"/>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7" name="Freeform 1833"/>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8" name="Freeform 1834"/>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9" name="Freeform 1835"/>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0" name="Freeform 1836"/>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1" name="Freeform 1837"/>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2" name="Freeform 1838"/>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3" name="Freeform 1839"/>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4" name="Freeform 1840"/>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865" name="Freeform 1841"/>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grpSp>
          <p:nvGrpSpPr>
            <p:cNvPr id="2866" name="Group 1842"/>
            <p:cNvGrpSpPr>
              <a:grpSpLocks/>
            </p:cNvGrpSpPr>
            <p:nvPr/>
          </p:nvGrpSpPr>
          <p:grpSpPr bwMode="auto">
            <a:xfrm>
              <a:off x="14467" y="2733081"/>
              <a:ext cx="7224533" cy="1406417"/>
              <a:chOff x="-71" y="-534"/>
              <a:chExt cx="8038" cy="1669"/>
            </a:xfrm>
          </p:grpSpPr>
          <p:grpSp>
            <p:nvGrpSpPr>
              <p:cNvPr id="2867" name="Group 1843"/>
              <p:cNvGrpSpPr>
                <a:grpSpLocks/>
              </p:cNvGrpSpPr>
              <p:nvPr/>
            </p:nvGrpSpPr>
            <p:grpSpPr bwMode="auto">
              <a:xfrm>
                <a:off x="4215" y="-502"/>
                <a:ext cx="720" cy="1075"/>
                <a:chOff x="-6" y="-6"/>
                <a:chExt cx="1151" cy="1785"/>
              </a:xfrm>
            </p:grpSpPr>
            <p:grpSp>
              <p:nvGrpSpPr>
                <p:cNvPr id="2868" name="Group 1844"/>
                <p:cNvGrpSpPr>
                  <a:grpSpLocks/>
                </p:cNvGrpSpPr>
                <p:nvPr/>
              </p:nvGrpSpPr>
              <p:grpSpPr bwMode="auto">
                <a:xfrm>
                  <a:off x="-6" y="118"/>
                  <a:ext cx="1151" cy="1661"/>
                  <a:chOff x="-6" y="118"/>
                  <a:chExt cx="1151" cy="1661"/>
                </a:xfrm>
              </p:grpSpPr>
              <p:sp>
                <p:nvSpPr>
                  <p:cNvPr id="2869" name="Freeform 1845"/>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0" name="Freeform 1846"/>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1" name="Freeform 1847"/>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2" name="Freeform 1848"/>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3" name="Freeform 1849"/>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4" name="Freeform 1850"/>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5" name="Freeform 1851"/>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6" name="Freeform 1852"/>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7" name="Freeform 1853"/>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8" name="Freeform 1854"/>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9" name="Freeform 1855"/>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0" name="Freeform 1856"/>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1" name="Freeform 1857"/>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2" name="Freeform 1858"/>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3" name="Freeform 1859"/>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4" name="Freeform 1860"/>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5" name="Freeform 1861"/>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6" name="Freeform 1862"/>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7" name="Freeform 1863"/>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8" name="Freeform 1864"/>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9" name="Freeform 1865"/>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0" name="Freeform 1866"/>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1" name="Freeform 1867"/>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2" name="Freeform 1868"/>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3" name="Freeform 1869"/>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4" name="Freeform 1870"/>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5" name="Freeform 1871"/>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6" name="Freeform 1872"/>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7" name="Freeform 1873"/>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8" name="Freeform 1874"/>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9" name="Freeform 1875"/>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0" name="Freeform 1876"/>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1" name="Freeform 1877"/>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2" name="Freeform 1878"/>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3" name="Freeform 1879"/>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4" name="Freeform 1880"/>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5" name="Freeform 1881"/>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6" name="Freeform 1882"/>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7" name="Freeform 1883"/>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8" name="Freeform 1884"/>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9" name="Freeform 1885"/>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0" name="Freeform 1886"/>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1" name="Freeform 1887"/>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2" name="Freeform 1888"/>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913" name="Freeform 1889"/>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14" name="Group 1890"/>
              <p:cNvGrpSpPr>
                <a:grpSpLocks/>
              </p:cNvGrpSpPr>
              <p:nvPr/>
            </p:nvGrpSpPr>
            <p:grpSpPr bwMode="auto">
              <a:xfrm>
                <a:off x="-71" y="-534"/>
                <a:ext cx="8038" cy="1669"/>
                <a:chOff x="-71" y="-534"/>
                <a:chExt cx="8038" cy="1669"/>
              </a:xfrm>
            </p:grpSpPr>
            <p:grpSp>
              <p:nvGrpSpPr>
                <p:cNvPr id="2915" name="Group 1891"/>
                <p:cNvGrpSpPr>
                  <a:grpSpLocks/>
                </p:cNvGrpSpPr>
                <p:nvPr/>
              </p:nvGrpSpPr>
              <p:grpSpPr bwMode="auto">
                <a:xfrm>
                  <a:off x="-71" y="60"/>
                  <a:ext cx="720" cy="1075"/>
                  <a:chOff x="-6" y="-6"/>
                  <a:chExt cx="1151" cy="1785"/>
                </a:xfrm>
              </p:grpSpPr>
              <p:grpSp>
                <p:nvGrpSpPr>
                  <p:cNvPr id="2916" name="Group 1892"/>
                  <p:cNvGrpSpPr>
                    <a:grpSpLocks/>
                  </p:cNvGrpSpPr>
                  <p:nvPr/>
                </p:nvGrpSpPr>
                <p:grpSpPr bwMode="auto">
                  <a:xfrm>
                    <a:off x="-6" y="118"/>
                    <a:ext cx="1151" cy="1661"/>
                    <a:chOff x="-6" y="118"/>
                    <a:chExt cx="1151" cy="1661"/>
                  </a:xfrm>
                </p:grpSpPr>
                <p:sp>
                  <p:nvSpPr>
                    <p:cNvPr id="2917" name="Freeform 1893"/>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8" name="Freeform 1894"/>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9" name="Freeform 1895"/>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0" name="Freeform 1896"/>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1" name="Freeform 1897"/>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2" name="Freeform 1898"/>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3" name="Freeform 1899"/>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4" name="Freeform 1900"/>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5" name="Freeform 1901"/>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6" name="Freeform 1902"/>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7" name="Freeform 1903"/>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8" name="Freeform 1904"/>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9" name="Freeform 1905"/>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0" name="Freeform 1906"/>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1" name="Freeform 1907"/>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2" name="Freeform 1908"/>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3" name="Freeform 1909"/>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4" name="Freeform 1910"/>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5" name="Freeform 1911"/>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6" name="Freeform 1912"/>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7" name="Freeform 1913"/>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8" name="Freeform 1914"/>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9" name="Freeform 1915"/>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0" name="Freeform 1916"/>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1" name="Freeform 1917"/>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2" name="Freeform 1918"/>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3" name="Freeform 1919"/>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4" name="Freeform 1920"/>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5" name="Freeform 1921"/>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6" name="Freeform 1922"/>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7" name="Freeform 1923"/>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8" name="Freeform 1924"/>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9" name="Freeform 1925"/>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0" name="Freeform 1926"/>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1" name="Freeform 1927"/>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2" name="Freeform 1928"/>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3" name="Freeform 1929"/>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4" name="Freeform 1930"/>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5" name="Freeform 1931"/>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6" name="Freeform 1932"/>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7" name="Freeform 1933"/>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8" name="Freeform 1934"/>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9" name="Freeform 1935"/>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0" name="Freeform 1936"/>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961" name="Freeform 1937"/>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62" name="Group 1938"/>
                <p:cNvGrpSpPr>
                  <a:grpSpLocks/>
                </p:cNvGrpSpPr>
                <p:nvPr/>
              </p:nvGrpSpPr>
              <p:grpSpPr bwMode="auto">
                <a:xfrm>
                  <a:off x="1779" y="-484"/>
                  <a:ext cx="720" cy="1075"/>
                  <a:chOff x="-6" y="-6"/>
                  <a:chExt cx="1151" cy="1785"/>
                </a:xfrm>
              </p:grpSpPr>
              <p:grpSp>
                <p:nvGrpSpPr>
                  <p:cNvPr id="2963" name="Group 1939"/>
                  <p:cNvGrpSpPr>
                    <a:grpSpLocks/>
                  </p:cNvGrpSpPr>
                  <p:nvPr/>
                </p:nvGrpSpPr>
                <p:grpSpPr bwMode="auto">
                  <a:xfrm>
                    <a:off x="-6" y="118"/>
                    <a:ext cx="1151" cy="1661"/>
                    <a:chOff x="-6" y="118"/>
                    <a:chExt cx="1151" cy="1661"/>
                  </a:xfrm>
                </p:grpSpPr>
                <p:sp>
                  <p:nvSpPr>
                    <p:cNvPr id="2964" name="Freeform 1940"/>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5" name="Freeform 1941"/>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6" name="Freeform 1942"/>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7" name="Freeform 1943"/>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8" name="Freeform 1944"/>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9" name="Freeform 1945"/>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0" name="Freeform 1946"/>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1" name="Freeform 1947"/>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2" name="Freeform 1948"/>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3" name="Freeform 1949"/>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4" name="Freeform 1950"/>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5" name="Freeform 1951"/>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6" name="Freeform 1952"/>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7" name="Freeform 1953"/>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8" name="Freeform 1954"/>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9" name="Freeform 1955"/>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0" name="Freeform 1956"/>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1" name="Freeform 1957"/>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2" name="Freeform 1958"/>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3" name="Freeform 1959"/>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4" name="Freeform 1960"/>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5" name="Freeform 1961"/>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6" name="Freeform 1962"/>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7" name="Freeform 1963"/>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8" name="Freeform 1964"/>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9" name="Freeform 1965"/>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0" name="Freeform 1966"/>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1" name="Freeform 1967"/>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2" name="Freeform 1968"/>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3" name="Freeform 1969"/>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4" name="Freeform 1970"/>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5" name="Freeform 1971"/>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6" name="Freeform 1972"/>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7" name="Freeform 1973"/>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8" name="Freeform 1974"/>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9" name="Freeform 1975"/>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0" name="Freeform 1976"/>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1" name="Freeform 1977"/>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2" name="Freeform 1978"/>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3" name="Freeform 1979"/>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4" name="Freeform 1980"/>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5" name="Freeform 1981"/>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6" name="Freeform 1982"/>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7" name="Freeform 1983"/>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008" name="Freeform 1984"/>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009" name="Group 1985"/>
                <p:cNvGrpSpPr>
                  <a:grpSpLocks/>
                </p:cNvGrpSpPr>
                <p:nvPr/>
              </p:nvGrpSpPr>
              <p:grpSpPr bwMode="auto">
                <a:xfrm>
                  <a:off x="1170" y="57"/>
                  <a:ext cx="720" cy="1075"/>
                  <a:chOff x="-6" y="-6"/>
                  <a:chExt cx="1151" cy="1785"/>
                </a:xfrm>
              </p:grpSpPr>
              <p:grpSp>
                <p:nvGrpSpPr>
                  <p:cNvPr id="3010" name="Group 1986"/>
                  <p:cNvGrpSpPr>
                    <a:grpSpLocks/>
                  </p:cNvGrpSpPr>
                  <p:nvPr/>
                </p:nvGrpSpPr>
                <p:grpSpPr bwMode="auto">
                  <a:xfrm>
                    <a:off x="-6" y="118"/>
                    <a:ext cx="1151" cy="1661"/>
                    <a:chOff x="-6" y="118"/>
                    <a:chExt cx="1151" cy="1661"/>
                  </a:xfrm>
                </p:grpSpPr>
                <p:sp>
                  <p:nvSpPr>
                    <p:cNvPr id="3011" name="Freeform 1987"/>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2" name="Freeform 1988"/>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3" name="Freeform 1989"/>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4" name="Freeform 1990"/>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5" name="Freeform 1991"/>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6" name="Freeform 1992"/>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7" name="Freeform 1993"/>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8" name="Freeform 1994"/>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9" name="Freeform 1995"/>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0" name="Freeform 1996"/>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1" name="Freeform 1997"/>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2" name="Freeform 1998"/>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3" name="Freeform 1999"/>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4" name="Freeform 2000"/>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5" name="Freeform 2001"/>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6" name="Freeform 2002"/>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7" name="Freeform 2003"/>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8" name="Freeform 2004"/>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9" name="Freeform 2005"/>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0" name="Freeform 2006"/>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1" name="Freeform 2007"/>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2" name="Freeform 2008"/>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3" name="Freeform 2009"/>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4" name="Freeform 2010"/>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5" name="Freeform 2011"/>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6" name="Freeform 2012"/>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7" name="Freeform 2013"/>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8" name="Freeform 2014"/>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9" name="Freeform 2015"/>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0" name="Freeform 2016"/>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1" name="Freeform 2017"/>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2" name="Freeform 2018"/>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3" name="Freeform 2019"/>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4" name="Freeform 2020"/>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5" name="Freeform 2021"/>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6" name="Freeform 2022"/>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7" name="Freeform 2023"/>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8" name="Freeform 2024"/>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9" name="Freeform 2025"/>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0" name="Freeform 2026"/>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1" name="Freeform 2027"/>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2" name="Freeform 2028"/>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3" name="Freeform 2029"/>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4" name="Freeform 2030"/>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055" name="Freeform 2031"/>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056" name="Group 2032"/>
                <p:cNvGrpSpPr>
                  <a:grpSpLocks/>
                </p:cNvGrpSpPr>
                <p:nvPr/>
              </p:nvGrpSpPr>
              <p:grpSpPr bwMode="auto">
                <a:xfrm>
                  <a:off x="553" y="-477"/>
                  <a:ext cx="720" cy="1075"/>
                  <a:chOff x="-6" y="-6"/>
                  <a:chExt cx="1151" cy="1785"/>
                </a:xfrm>
              </p:grpSpPr>
              <p:grpSp>
                <p:nvGrpSpPr>
                  <p:cNvPr id="3057" name="Group 2033"/>
                  <p:cNvGrpSpPr>
                    <a:grpSpLocks/>
                  </p:cNvGrpSpPr>
                  <p:nvPr/>
                </p:nvGrpSpPr>
                <p:grpSpPr bwMode="auto">
                  <a:xfrm>
                    <a:off x="-6" y="118"/>
                    <a:ext cx="1151" cy="1661"/>
                    <a:chOff x="-6" y="118"/>
                    <a:chExt cx="1151" cy="1661"/>
                  </a:xfrm>
                </p:grpSpPr>
                <p:sp>
                  <p:nvSpPr>
                    <p:cNvPr id="3058" name="Freeform 2034"/>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9" name="Freeform 2035"/>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0" name="Freeform 2036"/>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1" name="Freeform 2037"/>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2" name="Freeform 2038"/>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3" name="Freeform 2039"/>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4" name="Freeform 2040"/>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5" name="Freeform 2041"/>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6" name="Freeform 2042"/>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7" name="Freeform 2043"/>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8" name="Freeform 2044"/>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9" name="Freeform 2045"/>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0" name="Freeform 2046"/>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1" name="Freeform 2047"/>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2" name="Freeform 2048"/>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3" name="Freeform 2049"/>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4" name="Freeform 2050"/>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5" name="Freeform 2051"/>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6" name="Freeform 2052"/>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7" name="Freeform 2053"/>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8" name="Freeform 2054"/>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9" name="Freeform 2055"/>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0" name="Freeform 2056"/>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1" name="Freeform 2057"/>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2" name="Freeform 2058"/>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3" name="Freeform 2059"/>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4" name="Freeform 2060"/>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5" name="Freeform 2061"/>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6" name="Freeform 2062"/>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7" name="Freeform 2063"/>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8" name="Freeform 2064"/>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9" name="Freeform 2065"/>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0" name="Freeform 2066"/>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1" name="Freeform 2067"/>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2" name="Freeform 2068"/>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3" name="Freeform 2069"/>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4" name="Freeform 2070"/>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5" name="Freeform 2071"/>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6" name="Freeform 2072"/>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7" name="Freeform 2073"/>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8" name="Freeform 2074"/>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9" name="Freeform 2075"/>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0" name="Freeform 2076"/>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1" name="Freeform 2077"/>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102" name="Freeform 2078"/>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103" name="Group 2079"/>
                <p:cNvGrpSpPr>
                  <a:grpSpLocks/>
                </p:cNvGrpSpPr>
                <p:nvPr/>
              </p:nvGrpSpPr>
              <p:grpSpPr bwMode="auto">
                <a:xfrm>
                  <a:off x="2388" y="47"/>
                  <a:ext cx="720" cy="1075"/>
                  <a:chOff x="-6" y="-6"/>
                  <a:chExt cx="1151" cy="1785"/>
                </a:xfrm>
              </p:grpSpPr>
              <p:grpSp>
                <p:nvGrpSpPr>
                  <p:cNvPr id="3104" name="Group 2080"/>
                  <p:cNvGrpSpPr>
                    <a:grpSpLocks/>
                  </p:cNvGrpSpPr>
                  <p:nvPr/>
                </p:nvGrpSpPr>
                <p:grpSpPr bwMode="auto">
                  <a:xfrm>
                    <a:off x="-6" y="118"/>
                    <a:ext cx="1151" cy="1661"/>
                    <a:chOff x="-6" y="118"/>
                    <a:chExt cx="1151" cy="1661"/>
                  </a:xfrm>
                </p:grpSpPr>
                <p:sp>
                  <p:nvSpPr>
                    <p:cNvPr id="3105" name="Freeform 2081"/>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6" name="Freeform 2082"/>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7" name="Freeform 2083"/>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8" name="Freeform 2084"/>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9" name="Freeform 2085"/>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0" name="Freeform 2086"/>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1" name="Freeform 2087"/>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2" name="Freeform 2088"/>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3" name="Freeform 2089"/>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4" name="Freeform 2090"/>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5" name="Freeform 2091"/>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6" name="Freeform 2092"/>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7" name="Freeform 2093"/>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8" name="Freeform 2094"/>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9" name="Freeform 2095"/>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0" name="Freeform 2096"/>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1" name="Freeform 2097"/>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2" name="Freeform 2098"/>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3" name="Freeform 2099"/>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4" name="Freeform 2100"/>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5" name="Freeform 2101"/>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6" name="Freeform 2102"/>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7" name="Freeform 2103"/>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8" name="Freeform 2104"/>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9" name="Freeform 2105"/>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0" name="Freeform 2106"/>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1" name="Freeform 2107"/>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2" name="Freeform 2108"/>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3" name="Freeform 2109"/>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4" name="Freeform 2110"/>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5" name="Freeform 2111"/>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6" name="Freeform 2112"/>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7" name="Freeform 2113"/>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8" name="Freeform 2114"/>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9" name="Freeform 2115"/>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0" name="Freeform 2116"/>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1" name="Freeform 2117"/>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2" name="Freeform 2118"/>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3" name="Freeform 2119"/>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4" name="Freeform 2120"/>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5" name="Freeform 2121"/>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6" name="Freeform 2122"/>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7" name="Freeform 2123"/>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8" name="Freeform 2124"/>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149" name="Freeform 2125"/>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150" name="Group 2126"/>
                <p:cNvGrpSpPr>
                  <a:grpSpLocks/>
                </p:cNvGrpSpPr>
                <p:nvPr/>
              </p:nvGrpSpPr>
              <p:grpSpPr bwMode="auto">
                <a:xfrm>
                  <a:off x="2997" y="-502"/>
                  <a:ext cx="720" cy="1075"/>
                  <a:chOff x="-6" y="-6"/>
                  <a:chExt cx="1151" cy="1785"/>
                </a:xfrm>
              </p:grpSpPr>
              <p:grpSp>
                <p:nvGrpSpPr>
                  <p:cNvPr id="3151" name="Group 2127"/>
                  <p:cNvGrpSpPr>
                    <a:grpSpLocks/>
                  </p:cNvGrpSpPr>
                  <p:nvPr/>
                </p:nvGrpSpPr>
                <p:grpSpPr bwMode="auto">
                  <a:xfrm>
                    <a:off x="-6" y="118"/>
                    <a:ext cx="1151" cy="1661"/>
                    <a:chOff x="-6" y="118"/>
                    <a:chExt cx="1151" cy="1661"/>
                  </a:xfrm>
                </p:grpSpPr>
                <p:sp>
                  <p:nvSpPr>
                    <p:cNvPr id="3152" name="Freeform 2128"/>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3" name="Freeform 2129"/>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4" name="Freeform 2130"/>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5" name="Freeform 2131"/>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6" name="Freeform 2132"/>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7" name="Freeform 2133"/>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8" name="Freeform 2134"/>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9" name="Freeform 2135"/>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0" name="Freeform 2136"/>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1" name="Freeform 2137"/>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2" name="Freeform 2138"/>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3" name="Freeform 2139"/>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4" name="Freeform 2140"/>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5" name="Freeform 2141"/>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6" name="Freeform 2142"/>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7" name="Freeform 2143"/>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8" name="Freeform 2144"/>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9" name="Freeform 2145"/>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0" name="Freeform 2146"/>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1" name="Freeform 2147"/>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2" name="Freeform 2148"/>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3" name="Freeform 2149"/>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4" name="Freeform 2150"/>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5" name="Freeform 2151"/>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6" name="Freeform 2152"/>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7" name="Freeform 2153"/>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8" name="Freeform 2154"/>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9" name="Freeform 2155"/>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0" name="Freeform 2156"/>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1" name="Freeform 2157"/>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2" name="Freeform 2158"/>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3" name="Freeform 2159"/>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4" name="Freeform 2160"/>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5" name="Freeform 2161"/>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6" name="Freeform 2162"/>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7" name="Freeform 2163"/>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8" name="Freeform 2164"/>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9" name="Freeform 2165"/>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0" name="Freeform 2166"/>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1" name="Freeform 2167"/>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2" name="Freeform 2168"/>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3" name="Freeform 2169"/>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4" name="Freeform 2170"/>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5" name="Freeform 2171"/>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196" name="Freeform 2172"/>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197" name="Group 2173"/>
                <p:cNvGrpSpPr>
                  <a:grpSpLocks/>
                </p:cNvGrpSpPr>
                <p:nvPr/>
              </p:nvGrpSpPr>
              <p:grpSpPr bwMode="auto">
                <a:xfrm>
                  <a:off x="3606" y="31"/>
                  <a:ext cx="720" cy="1075"/>
                  <a:chOff x="-6" y="-6"/>
                  <a:chExt cx="1151" cy="1785"/>
                </a:xfrm>
              </p:grpSpPr>
              <p:grpSp>
                <p:nvGrpSpPr>
                  <p:cNvPr id="3198" name="Group 2174"/>
                  <p:cNvGrpSpPr>
                    <a:grpSpLocks/>
                  </p:cNvGrpSpPr>
                  <p:nvPr/>
                </p:nvGrpSpPr>
                <p:grpSpPr bwMode="auto">
                  <a:xfrm>
                    <a:off x="-6" y="118"/>
                    <a:ext cx="1151" cy="1661"/>
                    <a:chOff x="-6" y="118"/>
                    <a:chExt cx="1151" cy="1661"/>
                  </a:xfrm>
                </p:grpSpPr>
                <p:sp>
                  <p:nvSpPr>
                    <p:cNvPr id="3199" name="Freeform 2175"/>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0" name="Freeform 2176"/>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1" name="Freeform 2177"/>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2" name="Freeform 2178"/>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3" name="Freeform 2179"/>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4" name="Freeform 2180"/>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5" name="Freeform 2181"/>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6" name="Freeform 2182"/>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7" name="Freeform 2183"/>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8" name="Freeform 2184"/>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9" name="Freeform 2185"/>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0" name="Freeform 2186"/>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1" name="Freeform 2187"/>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2" name="Freeform 2188"/>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3" name="Freeform 2189"/>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4" name="Freeform 2190"/>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5" name="Freeform 2191"/>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6" name="Freeform 2192"/>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7" name="Freeform 2193"/>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8" name="Freeform 2194"/>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9" name="Freeform 2195"/>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0" name="Freeform 2196"/>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1" name="Freeform 2197"/>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2" name="Freeform 2198"/>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3" name="Freeform 2199"/>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4" name="Freeform 2200"/>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5" name="Freeform 2201"/>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6" name="Freeform 2202"/>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7" name="Freeform 2203"/>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8" name="Freeform 2204"/>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9" name="Freeform 2205"/>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0" name="Freeform 2206"/>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1" name="Freeform 2207"/>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2" name="Freeform 2208"/>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3" name="Freeform 2209"/>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4" name="Freeform 2210"/>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5" name="Freeform 2211"/>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6" name="Freeform 2212"/>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7" name="Freeform 2213"/>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8" name="Freeform 2214"/>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9" name="Freeform 2215"/>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0" name="Freeform 2216"/>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1" name="Freeform 2217"/>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2" name="Freeform 2218"/>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243" name="Freeform 2219"/>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244" name="Group 2220"/>
                <p:cNvGrpSpPr>
                  <a:grpSpLocks/>
                </p:cNvGrpSpPr>
                <p:nvPr/>
              </p:nvGrpSpPr>
              <p:grpSpPr bwMode="auto">
                <a:xfrm>
                  <a:off x="4824" y="16"/>
                  <a:ext cx="720" cy="1075"/>
                  <a:chOff x="-6" y="-6"/>
                  <a:chExt cx="1151" cy="1785"/>
                </a:xfrm>
              </p:grpSpPr>
              <p:grpSp>
                <p:nvGrpSpPr>
                  <p:cNvPr id="3245" name="Group 2221"/>
                  <p:cNvGrpSpPr>
                    <a:grpSpLocks/>
                  </p:cNvGrpSpPr>
                  <p:nvPr/>
                </p:nvGrpSpPr>
                <p:grpSpPr bwMode="auto">
                  <a:xfrm>
                    <a:off x="-6" y="118"/>
                    <a:ext cx="1151" cy="1661"/>
                    <a:chOff x="-6" y="118"/>
                    <a:chExt cx="1151" cy="1661"/>
                  </a:xfrm>
                </p:grpSpPr>
                <p:sp>
                  <p:nvSpPr>
                    <p:cNvPr id="3246" name="Freeform 2222"/>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7" name="Freeform 2223"/>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8" name="Freeform 2224"/>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9" name="Freeform 2225"/>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0" name="Freeform 2226"/>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1" name="Freeform 2227"/>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2" name="Freeform 2228"/>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3" name="Freeform 2229"/>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4" name="Freeform 2230"/>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5" name="Freeform 2231"/>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6" name="Freeform 2232"/>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7" name="Freeform 2233"/>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8" name="Freeform 2234"/>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9" name="Freeform 2235"/>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0" name="Freeform 2236"/>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1" name="Freeform 2237"/>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2" name="Freeform 2238"/>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3" name="Freeform 2239"/>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4" name="Freeform 2240"/>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5" name="Freeform 2241"/>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6" name="Freeform 2242"/>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7" name="Freeform 2243"/>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8" name="Freeform 2244"/>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9" name="Freeform 2245"/>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0" name="Freeform 2246"/>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1" name="Freeform 2247"/>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2" name="Freeform 2248"/>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3" name="Freeform 2249"/>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4" name="Freeform 2250"/>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5" name="Freeform 2251"/>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6" name="Freeform 2252"/>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7" name="Freeform 2253"/>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8" name="Freeform 2254"/>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9" name="Freeform 2255"/>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0" name="Freeform 2256"/>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1" name="Freeform 2257"/>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2" name="Freeform 2258"/>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3" name="Freeform 2259"/>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4" name="Freeform 2260"/>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5" name="Freeform 2261"/>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6" name="Freeform 2262"/>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7" name="Freeform 2263"/>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8" name="Freeform 2264"/>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9" name="Freeform 2265"/>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290" name="Freeform 2266"/>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291" name="Group 2267"/>
                <p:cNvGrpSpPr>
                  <a:grpSpLocks/>
                </p:cNvGrpSpPr>
                <p:nvPr/>
              </p:nvGrpSpPr>
              <p:grpSpPr bwMode="auto">
                <a:xfrm>
                  <a:off x="5433" y="-516"/>
                  <a:ext cx="720" cy="1075"/>
                  <a:chOff x="-6" y="-6"/>
                  <a:chExt cx="1151" cy="1785"/>
                </a:xfrm>
              </p:grpSpPr>
              <p:grpSp>
                <p:nvGrpSpPr>
                  <p:cNvPr id="3292" name="Group 2268"/>
                  <p:cNvGrpSpPr>
                    <a:grpSpLocks/>
                  </p:cNvGrpSpPr>
                  <p:nvPr/>
                </p:nvGrpSpPr>
                <p:grpSpPr bwMode="auto">
                  <a:xfrm>
                    <a:off x="-6" y="118"/>
                    <a:ext cx="1151" cy="1661"/>
                    <a:chOff x="-6" y="118"/>
                    <a:chExt cx="1151" cy="1661"/>
                  </a:xfrm>
                </p:grpSpPr>
                <p:sp>
                  <p:nvSpPr>
                    <p:cNvPr id="3293" name="Freeform 2269"/>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4" name="Freeform 2270"/>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5" name="Freeform 2271"/>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6" name="Freeform 2272"/>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7" name="Freeform 2273"/>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8" name="Freeform 2274"/>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9" name="Freeform 2275"/>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0" name="Freeform 2276"/>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1" name="Freeform 2277"/>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2" name="Freeform 2278"/>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3" name="Freeform 2279"/>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4" name="Freeform 2280"/>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5" name="Freeform 2281"/>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6" name="Freeform 2282"/>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7" name="Freeform 2283"/>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8" name="Freeform 2284"/>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9" name="Freeform 2285"/>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0" name="Freeform 2286"/>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1" name="Freeform 2287"/>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2" name="Freeform 2288"/>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3" name="Freeform 2289"/>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4" name="Freeform 2290"/>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5" name="Freeform 2291"/>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6" name="Freeform 2292"/>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7" name="Freeform 2293"/>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8" name="Freeform 2294"/>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9" name="Freeform 2295"/>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0" name="Freeform 2296"/>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1" name="Freeform 2297"/>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2" name="Freeform 2298"/>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3" name="Freeform 2299"/>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4" name="Freeform 2300"/>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5" name="Freeform 2301"/>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6" name="Freeform 2302"/>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7" name="Freeform 2303"/>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8" name="Freeform 2304"/>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9" name="Freeform 2305"/>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0" name="Freeform 2306"/>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1" name="Freeform 2307"/>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2" name="Freeform 2308"/>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3" name="Freeform 2309"/>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4" name="Freeform 2310"/>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5" name="Freeform 2311"/>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6" name="Freeform 2312"/>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337" name="Freeform 2313"/>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38" name="Group 2314"/>
                <p:cNvGrpSpPr>
                  <a:grpSpLocks/>
                </p:cNvGrpSpPr>
                <p:nvPr/>
              </p:nvGrpSpPr>
              <p:grpSpPr bwMode="auto">
                <a:xfrm>
                  <a:off x="6012" y="8"/>
                  <a:ext cx="720" cy="1075"/>
                  <a:chOff x="-6" y="-6"/>
                  <a:chExt cx="1151" cy="1785"/>
                </a:xfrm>
              </p:grpSpPr>
              <p:grpSp>
                <p:nvGrpSpPr>
                  <p:cNvPr id="3339" name="Group 2315"/>
                  <p:cNvGrpSpPr>
                    <a:grpSpLocks/>
                  </p:cNvGrpSpPr>
                  <p:nvPr/>
                </p:nvGrpSpPr>
                <p:grpSpPr bwMode="auto">
                  <a:xfrm>
                    <a:off x="-6" y="118"/>
                    <a:ext cx="1151" cy="1661"/>
                    <a:chOff x="-6" y="118"/>
                    <a:chExt cx="1151" cy="1661"/>
                  </a:xfrm>
                </p:grpSpPr>
                <p:sp>
                  <p:nvSpPr>
                    <p:cNvPr id="3340" name="Freeform 2316"/>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1" name="Freeform 2317"/>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2" name="Freeform 2318"/>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3" name="Freeform 2319"/>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4" name="Freeform 2320"/>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5" name="Freeform 2321"/>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6" name="Freeform 2322"/>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7" name="Freeform 2323"/>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8" name="Freeform 2324"/>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9" name="Freeform 2325"/>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0" name="Freeform 2326"/>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1" name="Freeform 2327"/>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2" name="Freeform 2328"/>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3" name="Freeform 2329"/>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4" name="Freeform 2330"/>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5" name="Freeform 2331"/>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6" name="Freeform 2332"/>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7" name="Freeform 2333"/>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8" name="Freeform 2334"/>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9" name="Freeform 2335"/>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0" name="Freeform 2336"/>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1" name="Freeform 2337"/>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2" name="Freeform 2338"/>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3" name="Freeform 2339"/>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4" name="Freeform 2340"/>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5" name="Freeform 2341"/>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6" name="Freeform 2342"/>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7" name="Freeform 2343"/>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8" name="Freeform 2344"/>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9" name="Freeform 2345"/>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0" name="Freeform 2346"/>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1" name="Freeform 2347"/>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2" name="Freeform 2348"/>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3" name="Freeform 2349"/>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4" name="Freeform 2350"/>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5" name="Freeform 2351"/>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6" name="Freeform 2352"/>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7" name="Freeform 2353"/>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8" name="Freeform 2354"/>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9" name="Freeform 2355"/>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0" name="Freeform 2356"/>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1" name="Freeform 2357"/>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2" name="Freeform 2358"/>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3" name="Freeform 2359"/>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384" name="Freeform 2360"/>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85" name="Group 2361"/>
                <p:cNvGrpSpPr>
                  <a:grpSpLocks/>
                </p:cNvGrpSpPr>
                <p:nvPr/>
              </p:nvGrpSpPr>
              <p:grpSpPr bwMode="auto">
                <a:xfrm>
                  <a:off x="6638" y="-534"/>
                  <a:ext cx="720" cy="1075"/>
                  <a:chOff x="-6" y="-6"/>
                  <a:chExt cx="1151" cy="1785"/>
                </a:xfrm>
              </p:grpSpPr>
              <p:grpSp>
                <p:nvGrpSpPr>
                  <p:cNvPr id="3386" name="Group 2362"/>
                  <p:cNvGrpSpPr>
                    <a:grpSpLocks/>
                  </p:cNvGrpSpPr>
                  <p:nvPr/>
                </p:nvGrpSpPr>
                <p:grpSpPr bwMode="auto">
                  <a:xfrm>
                    <a:off x="-6" y="118"/>
                    <a:ext cx="1151" cy="1661"/>
                    <a:chOff x="-6" y="118"/>
                    <a:chExt cx="1151" cy="1661"/>
                  </a:xfrm>
                </p:grpSpPr>
                <p:sp>
                  <p:nvSpPr>
                    <p:cNvPr id="3387" name="Freeform 2363"/>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8" name="Freeform 2364"/>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9" name="Freeform 2365"/>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0" name="Freeform 2366"/>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1" name="Freeform 2367"/>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2" name="Freeform 2368"/>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3" name="Freeform 2369"/>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4" name="Freeform 2370"/>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5" name="Freeform 2371"/>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6" name="Freeform 2372"/>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7" name="Freeform 2373"/>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8" name="Freeform 2374"/>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9" name="Freeform 2375"/>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0" name="Freeform 2376"/>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1" name="Freeform 2377"/>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2" name="Freeform 2378"/>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3" name="Freeform 2379"/>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4" name="Freeform 2380"/>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5" name="Freeform 2381"/>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6" name="Freeform 2382"/>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7" name="Freeform 2383"/>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8" name="Freeform 2384"/>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9" name="Freeform 2385"/>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0" name="Freeform 2386"/>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1" name="Freeform 2387"/>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2" name="Freeform 2388"/>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3" name="Freeform 2389"/>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4" name="Freeform 2390"/>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5" name="Freeform 2391"/>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6" name="Freeform 2392"/>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7" name="Freeform 2393"/>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8" name="Freeform 2394"/>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9" name="Freeform 2395"/>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0" name="Freeform 2396"/>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1" name="Freeform 2397"/>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2" name="Freeform 2398"/>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3" name="Freeform 2399"/>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4" name="Freeform 2400"/>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5" name="Freeform 2401"/>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6" name="Freeform 2402"/>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7" name="Freeform 2403"/>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8" name="Freeform 2404"/>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9" name="Freeform 2405"/>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0" name="Freeform 2406"/>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431" name="Freeform 2407"/>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432" name="Group 2408"/>
                <p:cNvGrpSpPr>
                  <a:grpSpLocks/>
                </p:cNvGrpSpPr>
                <p:nvPr/>
              </p:nvGrpSpPr>
              <p:grpSpPr bwMode="auto">
                <a:xfrm>
                  <a:off x="7247" y="-4"/>
                  <a:ext cx="720" cy="1075"/>
                  <a:chOff x="-6" y="-6"/>
                  <a:chExt cx="1151" cy="1785"/>
                </a:xfrm>
              </p:grpSpPr>
              <p:grpSp>
                <p:nvGrpSpPr>
                  <p:cNvPr id="3433" name="Group 2409"/>
                  <p:cNvGrpSpPr>
                    <a:grpSpLocks/>
                  </p:cNvGrpSpPr>
                  <p:nvPr/>
                </p:nvGrpSpPr>
                <p:grpSpPr bwMode="auto">
                  <a:xfrm>
                    <a:off x="-6" y="118"/>
                    <a:ext cx="1151" cy="1661"/>
                    <a:chOff x="-6" y="118"/>
                    <a:chExt cx="1151" cy="1661"/>
                  </a:xfrm>
                </p:grpSpPr>
                <p:sp>
                  <p:nvSpPr>
                    <p:cNvPr id="3434" name="Freeform 2410"/>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5" name="Freeform 2411"/>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6" name="Freeform 2412"/>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7" name="Freeform 2413"/>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8" name="Freeform 2414"/>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9" name="Freeform 2415"/>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0" name="Freeform 2416"/>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1" name="Freeform 2417"/>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2" name="Freeform 2418"/>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3" name="Freeform 2419"/>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4" name="Freeform 2420"/>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5" name="Freeform 2421"/>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6" name="Freeform 2422"/>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7" name="Freeform 2423"/>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8" name="Freeform 2424"/>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9" name="Freeform 2425"/>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0" name="Freeform 2426"/>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1" name="Freeform 2427"/>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2" name="Freeform 2428"/>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3" name="Freeform 2429"/>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4" name="Freeform 2430"/>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5" name="Freeform 2431"/>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6" name="Freeform 2432"/>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7" name="Freeform 2433"/>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8" name="Freeform 2434"/>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9" name="Freeform 2435"/>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0" name="Freeform 2436"/>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1" name="Freeform 2437"/>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2" name="Freeform 2438"/>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3" name="Freeform 2439"/>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4" name="Freeform 2440"/>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5" name="Freeform 2441"/>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6" name="Freeform 2442"/>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7" name="Freeform 2443"/>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8" name="Freeform 2444"/>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9" name="Freeform 2445"/>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0" name="Freeform 2446"/>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1" name="Freeform 2447"/>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2" name="Freeform 2448"/>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3" name="Freeform 2449"/>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4" name="Freeform 2450"/>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5" name="Freeform 2451"/>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6" name="Freeform 2452"/>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7" name="Freeform 2453"/>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478" name="Freeform 2454"/>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grpSp>
          <p:nvGrpSpPr>
            <p:cNvPr id="3479" name="Group 2455"/>
            <p:cNvGrpSpPr>
              <a:grpSpLocks/>
            </p:cNvGrpSpPr>
            <p:nvPr/>
          </p:nvGrpSpPr>
          <p:grpSpPr bwMode="auto">
            <a:xfrm>
              <a:off x="14467" y="3657543"/>
              <a:ext cx="7224533" cy="1400414"/>
              <a:chOff x="-71" y="-534"/>
              <a:chExt cx="8038" cy="1669"/>
            </a:xfrm>
          </p:grpSpPr>
          <p:grpSp>
            <p:nvGrpSpPr>
              <p:cNvPr id="3480" name="Group 2456"/>
              <p:cNvGrpSpPr>
                <a:grpSpLocks/>
              </p:cNvGrpSpPr>
              <p:nvPr/>
            </p:nvGrpSpPr>
            <p:grpSpPr bwMode="auto">
              <a:xfrm>
                <a:off x="4215" y="-502"/>
                <a:ext cx="720" cy="1075"/>
                <a:chOff x="-6" y="-6"/>
                <a:chExt cx="1151" cy="1785"/>
              </a:xfrm>
            </p:grpSpPr>
            <p:grpSp>
              <p:nvGrpSpPr>
                <p:cNvPr id="3481" name="Group 2457"/>
                <p:cNvGrpSpPr>
                  <a:grpSpLocks/>
                </p:cNvGrpSpPr>
                <p:nvPr/>
              </p:nvGrpSpPr>
              <p:grpSpPr bwMode="auto">
                <a:xfrm>
                  <a:off x="-6" y="118"/>
                  <a:ext cx="1151" cy="1661"/>
                  <a:chOff x="-6" y="118"/>
                  <a:chExt cx="1151" cy="1661"/>
                </a:xfrm>
              </p:grpSpPr>
              <p:sp>
                <p:nvSpPr>
                  <p:cNvPr id="3482" name="Freeform 2458"/>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3" name="Freeform 2459"/>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4" name="Freeform 2460"/>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5" name="Freeform 2461"/>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6" name="Freeform 2462"/>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7" name="Freeform 2463"/>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8" name="Freeform 2464"/>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9" name="Freeform 2465"/>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0" name="Freeform 2466"/>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1" name="Freeform 2467"/>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2" name="Freeform 2468"/>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3" name="Freeform 2469"/>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4" name="Freeform 2470"/>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5" name="Freeform 2471"/>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6" name="Freeform 2472"/>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7" name="Freeform 2473"/>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8" name="Freeform 2474"/>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9" name="Freeform 2475"/>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0" name="Freeform 2476"/>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1" name="Freeform 2477"/>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2" name="Freeform 2478"/>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3" name="Freeform 2479"/>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4" name="Freeform 2480"/>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5" name="Freeform 2481"/>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6" name="Freeform 2482"/>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7" name="Freeform 2483"/>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8" name="Freeform 2484"/>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9" name="Freeform 2485"/>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0" name="Freeform 2486"/>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1" name="Freeform 2487"/>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2" name="Freeform 2488"/>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3" name="Freeform 2489"/>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4" name="Freeform 2490"/>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5" name="Freeform 2491"/>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6" name="Freeform 2492"/>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7" name="Freeform 2493"/>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8" name="Freeform 2494"/>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9" name="Freeform 2495"/>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0" name="Freeform 2496"/>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1" name="Freeform 2497"/>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2" name="Freeform 2498"/>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3" name="Freeform 2499"/>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4" name="Freeform 2500"/>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5" name="Freeform 2501"/>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526" name="Freeform 2502"/>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27" name="Group 2503"/>
              <p:cNvGrpSpPr>
                <a:grpSpLocks/>
              </p:cNvGrpSpPr>
              <p:nvPr/>
            </p:nvGrpSpPr>
            <p:grpSpPr bwMode="auto">
              <a:xfrm>
                <a:off x="-71" y="-534"/>
                <a:ext cx="8038" cy="1669"/>
                <a:chOff x="-71" y="-534"/>
                <a:chExt cx="8038" cy="1669"/>
              </a:xfrm>
            </p:grpSpPr>
            <p:grpSp>
              <p:nvGrpSpPr>
                <p:cNvPr id="3528" name="Group 2504"/>
                <p:cNvGrpSpPr>
                  <a:grpSpLocks/>
                </p:cNvGrpSpPr>
                <p:nvPr/>
              </p:nvGrpSpPr>
              <p:grpSpPr bwMode="auto">
                <a:xfrm>
                  <a:off x="-71" y="60"/>
                  <a:ext cx="720" cy="1075"/>
                  <a:chOff x="-6" y="-6"/>
                  <a:chExt cx="1151" cy="1785"/>
                </a:xfrm>
              </p:grpSpPr>
              <p:grpSp>
                <p:nvGrpSpPr>
                  <p:cNvPr id="3529" name="Group 2505"/>
                  <p:cNvGrpSpPr>
                    <a:grpSpLocks/>
                  </p:cNvGrpSpPr>
                  <p:nvPr/>
                </p:nvGrpSpPr>
                <p:grpSpPr bwMode="auto">
                  <a:xfrm>
                    <a:off x="-6" y="118"/>
                    <a:ext cx="1151" cy="1661"/>
                    <a:chOff x="-6" y="118"/>
                    <a:chExt cx="1151" cy="1661"/>
                  </a:xfrm>
                </p:grpSpPr>
                <p:sp>
                  <p:nvSpPr>
                    <p:cNvPr id="3530" name="Freeform 2506"/>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1" name="Freeform 2507"/>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2" name="Freeform 2508"/>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3" name="Freeform 2509"/>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4" name="Freeform 2510"/>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5" name="Freeform 2511"/>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6" name="Freeform 2512"/>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7" name="Freeform 2513"/>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8" name="Freeform 2514"/>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9" name="Freeform 2515"/>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0" name="Freeform 2516"/>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1" name="Freeform 2517"/>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2" name="Freeform 2518"/>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3" name="Freeform 2519"/>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4" name="Freeform 2520"/>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5" name="Freeform 2521"/>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6" name="Freeform 2522"/>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7" name="Freeform 2523"/>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8" name="Freeform 2524"/>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9" name="Freeform 2525"/>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0" name="Freeform 2526"/>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1" name="Freeform 2527"/>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2" name="Freeform 2528"/>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3" name="Freeform 2529"/>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4" name="Freeform 2530"/>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5" name="Freeform 2531"/>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6" name="Freeform 2532"/>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7" name="Freeform 2533"/>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8" name="Freeform 2534"/>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9" name="Freeform 2535"/>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0" name="Freeform 2536"/>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1" name="Freeform 2537"/>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2" name="Freeform 2538"/>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3" name="Freeform 2539"/>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4" name="Freeform 2540"/>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5" name="Freeform 2541"/>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6" name="Freeform 2542"/>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7" name="Freeform 2543"/>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8" name="Freeform 2544"/>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9" name="Freeform 2545"/>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0" name="Freeform 2546"/>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1" name="Freeform 2547"/>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2" name="Freeform 2548"/>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3" name="Freeform 2549"/>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574" name="Freeform 2550"/>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75" name="Group 2551"/>
                <p:cNvGrpSpPr>
                  <a:grpSpLocks/>
                </p:cNvGrpSpPr>
                <p:nvPr/>
              </p:nvGrpSpPr>
              <p:grpSpPr bwMode="auto">
                <a:xfrm>
                  <a:off x="1779" y="-484"/>
                  <a:ext cx="720" cy="1075"/>
                  <a:chOff x="-6" y="-6"/>
                  <a:chExt cx="1151" cy="1785"/>
                </a:xfrm>
              </p:grpSpPr>
              <p:grpSp>
                <p:nvGrpSpPr>
                  <p:cNvPr id="3576" name="Group 2552"/>
                  <p:cNvGrpSpPr>
                    <a:grpSpLocks/>
                  </p:cNvGrpSpPr>
                  <p:nvPr/>
                </p:nvGrpSpPr>
                <p:grpSpPr bwMode="auto">
                  <a:xfrm>
                    <a:off x="-6" y="118"/>
                    <a:ext cx="1151" cy="1661"/>
                    <a:chOff x="-6" y="118"/>
                    <a:chExt cx="1151" cy="1661"/>
                  </a:xfrm>
                </p:grpSpPr>
                <p:sp>
                  <p:nvSpPr>
                    <p:cNvPr id="3577" name="Freeform 2553"/>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8" name="Freeform 2554"/>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9" name="Freeform 2555"/>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0" name="Freeform 2556"/>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1" name="Freeform 2557"/>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2" name="Freeform 2558"/>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3" name="Freeform 2559"/>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4" name="Freeform 2560"/>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5" name="Freeform 2561"/>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6" name="Freeform 2562"/>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7" name="Freeform 2563"/>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8" name="Freeform 2564"/>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9" name="Freeform 2565"/>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0" name="Freeform 2566"/>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1" name="Freeform 2567"/>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2" name="Freeform 2568"/>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3" name="Freeform 2569"/>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4" name="Freeform 2570"/>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5" name="Freeform 2571"/>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6" name="Freeform 2572"/>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7" name="Freeform 2573"/>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8" name="Freeform 2574"/>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9" name="Freeform 2575"/>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0" name="Freeform 2576"/>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1" name="Freeform 2577"/>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2" name="Freeform 2578"/>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3" name="Freeform 2579"/>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4" name="Freeform 2580"/>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5" name="Freeform 2581"/>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6" name="Freeform 2582"/>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7" name="Freeform 2583"/>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8" name="Freeform 2584"/>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9" name="Freeform 2585"/>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0" name="Freeform 2586"/>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1" name="Freeform 2587"/>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2" name="Freeform 2588"/>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3" name="Freeform 2589"/>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4" name="Freeform 2590"/>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5" name="Freeform 2591"/>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6" name="Freeform 2592"/>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7" name="Freeform 2593"/>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8" name="Freeform 2594"/>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9" name="Freeform 2595"/>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0" name="Freeform 2596"/>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621" name="Freeform 2597"/>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22" name="Group 2598"/>
                <p:cNvGrpSpPr>
                  <a:grpSpLocks/>
                </p:cNvGrpSpPr>
                <p:nvPr/>
              </p:nvGrpSpPr>
              <p:grpSpPr bwMode="auto">
                <a:xfrm>
                  <a:off x="1170" y="57"/>
                  <a:ext cx="720" cy="1075"/>
                  <a:chOff x="-6" y="-6"/>
                  <a:chExt cx="1151" cy="1785"/>
                </a:xfrm>
              </p:grpSpPr>
              <p:grpSp>
                <p:nvGrpSpPr>
                  <p:cNvPr id="3623" name="Group 2599"/>
                  <p:cNvGrpSpPr>
                    <a:grpSpLocks/>
                  </p:cNvGrpSpPr>
                  <p:nvPr/>
                </p:nvGrpSpPr>
                <p:grpSpPr bwMode="auto">
                  <a:xfrm>
                    <a:off x="-6" y="118"/>
                    <a:ext cx="1151" cy="1661"/>
                    <a:chOff x="-6" y="118"/>
                    <a:chExt cx="1151" cy="1661"/>
                  </a:xfrm>
                </p:grpSpPr>
                <p:sp>
                  <p:nvSpPr>
                    <p:cNvPr id="3624" name="Freeform 2600"/>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5" name="Freeform 2601"/>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6" name="Freeform 2602"/>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7" name="Freeform 2603"/>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8" name="Freeform 2604"/>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9" name="Freeform 2605"/>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0" name="Freeform 2606"/>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1" name="Freeform 2607"/>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2" name="Freeform 2608"/>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3" name="Freeform 2609"/>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4" name="Freeform 2610"/>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5" name="Freeform 2611"/>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6" name="Freeform 2612"/>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7" name="Freeform 2613"/>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8" name="Freeform 2614"/>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9" name="Freeform 2615"/>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0" name="Freeform 2616"/>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1" name="Freeform 2617"/>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2" name="Freeform 2618"/>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3" name="Freeform 2619"/>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4" name="Freeform 2620"/>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5" name="Freeform 2621"/>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6" name="Freeform 2622"/>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7" name="Freeform 2623"/>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8" name="Freeform 2624"/>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9" name="Freeform 2625"/>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0" name="Freeform 2626"/>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1" name="Freeform 2627"/>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2" name="Freeform 2628"/>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3" name="Freeform 2629"/>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4" name="Freeform 2630"/>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5" name="Freeform 2631"/>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6" name="Freeform 2632"/>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7" name="Freeform 2633"/>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8" name="Freeform 2634"/>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9" name="Freeform 2635"/>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0" name="Freeform 2636"/>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1" name="Freeform 2637"/>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2" name="Freeform 2638"/>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3" name="Freeform 2639"/>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4" name="Freeform 2640"/>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5" name="Freeform 2641"/>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6" name="Freeform 2642"/>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7" name="Freeform 2643"/>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668" name="Freeform 2644"/>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69" name="Group 2645"/>
                <p:cNvGrpSpPr>
                  <a:grpSpLocks/>
                </p:cNvGrpSpPr>
                <p:nvPr/>
              </p:nvGrpSpPr>
              <p:grpSpPr bwMode="auto">
                <a:xfrm>
                  <a:off x="553" y="-477"/>
                  <a:ext cx="720" cy="1075"/>
                  <a:chOff x="-6" y="-6"/>
                  <a:chExt cx="1151" cy="1785"/>
                </a:xfrm>
              </p:grpSpPr>
              <p:grpSp>
                <p:nvGrpSpPr>
                  <p:cNvPr id="3670" name="Group 2646"/>
                  <p:cNvGrpSpPr>
                    <a:grpSpLocks/>
                  </p:cNvGrpSpPr>
                  <p:nvPr/>
                </p:nvGrpSpPr>
                <p:grpSpPr bwMode="auto">
                  <a:xfrm>
                    <a:off x="-6" y="118"/>
                    <a:ext cx="1151" cy="1661"/>
                    <a:chOff x="-6" y="118"/>
                    <a:chExt cx="1151" cy="1661"/>
                  </a:xfrm>
                </p:grpSpPr>
                <p:sp>
                  <p:nvSpPr>
                    <p:cNvPr id="3671" name="Freeform 2647"/>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2" name="Freeform 2648"/>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3" name="Freeform 2649"/>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4" name="Freeform 2650"/>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5" name="Freeform 2651"/>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6" name="Freeform 2652"/>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7" name="Freeform 2653"/>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8" name="Freeform 2654"/>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9" name="Freeform 2655"/>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0" name="Freeform 2656"/>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1" name="Freeform 2657"/>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2" name="Freeform 2658"/>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3" name="Freeform 2659"/>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4" name="Freeform 2660"/>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5" name="Freeform 2661"/>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6" name="Freeform 2662"/>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7" name="Freeform 2663"/>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8" name="Freeform 2664"/>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9" name="Freeform 2665"/>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0" name="Freeform 2666"/>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1" name="Freeform 2667"/>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2" name="Freeform 2668"/>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3" name="Freeform 2669"/>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4" name="Freeform 2670"/>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5" name="Freeform 2671"/>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6" name="Freeform 2672"/>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7" name="Freeform 2673"/>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8" name="Freeform 2674"/>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9" name="Freeform 2675"/>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0" name="Freeform 2676"/>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1" name="Freeform 2677"/>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2" name="Freeform 2678"/>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3" name="Freeform 2679"/>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4" name="Freeform 2680"/>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5" name="Freeform 2681"/>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6" name="Freeform 2682"/>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7" name="Freeform 2683"/>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8" name="Freeform 2684"/>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9" name="Freeform 2685"/>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0" name="Freeform 2686"/>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1" name="Freeform 2687"/>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2" name="Freeform 2688"/>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3" name="Freeform 2689"/>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4" name="Freeform 2690"/>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15" name="Freeform 2691"/>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716" name="Group 2692"/>
                <p:cNvGrpSpPr>
                  <a:grpSpLocks/>
                </p:cNvGrpSpPr>
                <p:nvPr/>
              </p:nvGrpSpPr>
              <p:grpSpPr bwMode="auto">
                <a:xfrm>
                  <a:off x="2388" y="47"/>
                  <a:ext cx="720" cy="1075"/>
                  <a:chOff x="-6" y="-6"/>
                  <a:chExt cx="1151" cy="1785"/>
                </a:xfrm>
              </p:grpSpPr>
              <p:grpSp>
                <p:nvGrpSpPr>
                  <p:cNvPr id="3717" name="Group 2693"/>
                  <p:cNvGrpSpPr>
                    <a:grpSpLocks/>
                  </p:cNvGrpSpPr>
                  <p:nvPr/>
                </p:nvGrpSpPr>
                <p:grpSpPr bwMode="auto">
                  <a:xfrm>
                    <a:off x="-6" y="118"/>
                    <a:ext cx="1151" cy="1661"/>
                    <a:chOff x="-6" y="118"/>
                    <a:chExt cx="1151" cy="1661"/>
                  </a:xfrm>
                </p:grpSpPr>
                <p:sp>
                  <p:nvSpPr>
                    <p:cNvPr id="3718" name="Freeform 2694"/>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9" name="Freeform 2695"/>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0" name="Freeform 2696"/>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1" name="Freeform 2697"/>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2" name="Freeform 2698"/>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3" name="Freeform 2699"/>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4" name="Freeform 2700"/>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5" name="Freeform 2701"/>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6" name="Freeform 2702"/>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7" name="Freeform 2703"/>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8" name="Freeform 2704"/>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9" name="Freeform 2705"/>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0" name="Freeform 2706"/>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1" name="Freeform 2707"/>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2" name="Freeform 2708"/>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3" name="Freeform 2709"/>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4" name="Freeform 2710"/>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5" name="Freeform 2711"/>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6" name="Freeform 2712"/>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7" name="Freeform 2713"/>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8" name="Freeform 2714"/>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9" name="Freeform 2715"/>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0" name="Freeform 2716"/>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1" name="Freeform 2717"/>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2" name="Freeform 2718"/>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3" name="Freeform 2719"/>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4" name="Freeform 2720"/>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5" name="Freeform 2721"/>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6" name="Freeform 2722"/>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7" name="Freeform 2723"/>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8" name="Freeform 2724"/>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9" name="Freeform 2725"/>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0" name="Freeform 2726"/>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1" name="Freeform 2727"/>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2" name="Freeform 2728"/>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3" name="Freeform 2729"/>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4" name="Freeform 2730"/>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5" name="Freeform 2731"/>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6" name="Freeform 2732"/>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7" name="Freeform 2733"/>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8" name="Freeform 2734"/>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9" name="Freeform 2735"/>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0" name="Freeform 2736"/>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1" name="Freeform 2737"/>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62" name="Freeform 2738"/>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763" name="Group 2739"/>
                <p:cNvGrpSpPr>
                  <a:grpSpLocks/>
                </p:cNvGrpSpPr>
                <p:nvPr/>
              </p:nvGrpSpPr>
              <p:grpSpPr bwMode="auto">
                <a:xfrm>
                  <a:off x="2997" y="-502"/>
                  <a:ext cx="720" cy="1075"/>
                  <a:chOff x="-6" y="-6"/>
                  <a:chExt cx="1151" cy="1785"/>
                </a:xfrm>
              </p:grpSpPr>
              <p:grpSp>
                <p:nvGrpSpPr>
                  <p:cNvPr id="3764" name="Group 2740"/>
                  <p:cNvGrpSpPr>
                    <a:grpSpLocks/>
                  </p:cNvGrpSpPr>
                  <p:nvPr/>
                </p:nvGrpSpPr>
                <p:grpSpPr bwMode="auto">
                  <a:xfrm>
                    <a:off x="-6" y="118"/>
                    <a:ext cx="1151" cy="1661"/>
                    <a:chOff x="-6" y="118"/>
                    <a:chExt cx="1151" cy="1661"/>
                  </a:xfrm>
                </p:grpSpPr>
                <p:sp>
                  <p:nvSpPr>
                    <p:cNvPr id="3765" name="Freeform 2741"/>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6" name="Freeform 2742"/>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7" name="Freeform 2743"/>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8" name="Freeform 2744"/>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9" name="Freeform 2745"/>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0" name="Freeform 2746"/>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1" name="Freeform 2747"/>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2" name="Freeform 2748"/>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3" name="Freeform 2749"/>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4" name="Freeform 2750"/>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5" name="Freeform 2751"/>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6" name="Freeform 2752"/>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7" name="Freeform 2753"/>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8" name="Freeform 2754"/>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9" name="Freeform 2755"/>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0" name="Freeform 2756"/>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1" name="Freeform 2757"/>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2" name="Freeform 2758"/>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3" name="Freeform 2759"/>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4" name="Freeform 2760"/>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5" name="Freeform 2761"/>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6" name="Freeform 2762"/>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7" name="Freeform 2763"/>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8" name="Freeform 2764"/>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9" name="Freeform 2765"/>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0" name="Freeform 2766"/>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1" name="Freeform 2767"/>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2" name="Freeform 2768"/>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3" name="Freeform 2769"/>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4" name="Freeform 2770"/>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5" name="Freeform 2771"/>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6" name="Freeform 2772"/>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7" name="Freeform 2773"/>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8" name="Freeform 2774"/>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9" name="Freeform 2775"/>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0" name="Freeform 2776"/>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1" name="Freeform 2777"/>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2" name="Freeform 2778"/>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3" name="Freeform 2779"/>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4" name="Freeform 2780"/>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5" name="Freeform 2781"/>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6" name="Freeform 2782"/>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7" name="Freeform 2783"/>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8" name="Freeform 2784"/>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809" name="Freeform 2785"/>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10" name="Group 2786"/>
                <p:cNvGrpSpPr>
                  <a:grpSpLocks/>
                </p:cNvGrpSpPr>
                <p:nvPr/>
              </p:nvGrpSpPr>
              <p:grpSpPr bwMode="auto">
                <a:xfrm>
                  <a:off x="3606" y="31"/>
                  <a:ext cx="720" cy="1075"/>
                  <a:chOff x="-6" y="-6"/>
                  <a:chExt cx="1151" cy="1785"/>
                </a:xfrm>
              </p:grpSpPr>
              <p:grpSp>
                <p:nvGrpSpPr>
                  <p:cNvPr id="3811" name="Group 2787"/>
                  <p:cNvGrpSpPr>
                    <a:grpSpLocks/>
                  </p:cNvGrpSpPr>
                  <p:nvPr/>
                </p:nvGrpSpPr>
                <p:grpSpPr bwMode="auto">
                  <a:xfrm>
                    <a:off x="-6" y="118"/>
                    <a:ext cx="1151" cy="1661"/>
                    <a:chOff x="-6" y="118"/>
                    <a:chExt cx="1151" cy="1661"/>
                  </a:xfrm>
                </p:grpSpPr>
                <p:sp>
                  <p:nvSpPr>
                    <p:cNvPr id="3812" name="Freeform 2788"/>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3" name="Freeform 2789"/>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4" name="Freeform 2790"/>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5" name="Freeform 2791"/>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6" name="Freeform 2792"/>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7" name="Freeform 2793"/>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8" name="Freeform 2794"/>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9" name="Freeform 2795"/>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0" name="Freeform 2796"/>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1" name="Freeform 2797"/>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2" name="Freeform 2798"/>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3" name="Freeform 2799"/>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4" name="Freeform 2800"/>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5" name="Freeform 2801"/>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6" name="Freeform 2802"/>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7" name="Freeform 2803"/>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8" name="Freeform 2804"/>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9" name="Freeform 2805"/>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0" name="Freeform 2806"/>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1" name="Freeform 2807"/>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2" name="Freeform 2808"/>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3" name="Freeform 2809"/>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4" name="Freeform 2810"/>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5" name="Freeform 2811"/>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6" name="Freeform 2812"/>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7" name="Freeform 2813"/>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8" name="Freeform 2814"/>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9" name="Freeform 2815"/>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0" name="Freeform 2816"/>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1" name="Freeform 2817"/>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2" name="Freeform 2818"/>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3" name="Freeform 2819"/>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4" name="Freeform 2820"/>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5" name="Freeform 2821"/>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6" name="Freeform 2822"/>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7" name="Freeform 2823"/>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8" name="Freeform 2824"/>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9" name="Freeform 2825"/>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0" name="Freeform 2826"/>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1" name="Freeform 2827"/>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2" name="Freeform 2828"/>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3" name="Freeform 2829"/>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4" name="Freeform 2830"/>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5" name="Freeform 2831"/>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856" name="Freeform 2832"/>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57" name="Group 2833"/>
                <p:cNvGrpSpPr>
                  <a:grpSpLocks/>
                </p:cNvGrpSpPr>
                <p:nvPr/>
              </p:nvGrpSpPr>
              <p:grpSpPr bwMode="auto">
                <a:xfrm>
                  <a:off x="4824" y="16"/>
                  <a:ext cx="720" cy="1075"/>
                  <a:chOff x="-6" y="-6"/>
                  <a:chExt cx="1151" cy="1785"/>
                </a:xfrm>
              </p:grpSpPr>
              <p:grpSp>
                <p:nvGrpSpPr>
                  <p:cNvPr id="3858" name="Group 2834"/>
                  <p:cNvGrpSpPr>
                    <a:grpSpLocks/>
                  </p:cNvGrpSpPr>
                  <p:nvPr/>
                </p:nvGrpSpPr>
                <p:grpSpPr bwMode="auto">
                  <a:xfrm>
                    <a:off x="-6" y="118"/>
                    <a:ext cx="1151" cy="1661"/>
                    <a:chOff x="-6" y="118"/>
                    <a:chExt cx="1151" cy="1661"/>
                  </a:xfrm>
                </p:grpSpPr>
                <p:sp>
                  <p:nvSpPr>
                    <p:cNvPr id="3859" name="Freeform 2835"/>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0" name="Freeform 2836"/>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1" name="Freeform 2837"/>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2" name="Freeform 2838"/>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3" name="Freeform 2839"/>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4" name="Freeform 2840"/>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5" name="Freeform 2841"/>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6" name="Freeform 2842"/>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7" name="Freeform 2843"/>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8" name="Freeform 2844"/>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9" name="Freeform 2845"/>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0" name="Freeform 2846"/>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1" name="Freeform 2847"/>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2" name="Freeform 2848"/>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3" name="Freeform 2849"/>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4" name="Freeform 2850"/>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5" name="Freeform 2851"/>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6" name="Freeform 2852"/>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7" name="Freeform 2853"/>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8" name="Freeform 2854"/>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9" name="Freeform 2855"/>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0" name="Freeform 2856"/>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1" name="Freeform 2857"/>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2" name="Freeform 2858"/>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3" name="Freeform 2859"/>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4" name="Freeform 2860"/>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5" name="Freeform 2861"/>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6" name="Freeform 2862"/>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7" name="Freeform 2863"/>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8" name="Freeform 2864"/>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9" name="Freeform 2865"/>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0" name="Freeform 2866"/>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1" name="Freeform 2867"/>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2" name="Freeform 2868"/>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3" name="Freeform 2869"/>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4" name="Freeform 2870"/>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5" name="Freeform 2871"/>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6" name="Freeform 2872"/>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7" name="Freeform 2873"/>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8" name="Freeform 2874"/>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9" name="Freeform 2875"/>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0" name="Freeform 2876"/>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1" name="Freeform 2877"/>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2" name="Freeform 2878"/>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903" name="Freeform 2879"/>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904" name="Group 2880"/>
                <p:cNvGrpSpPr>
                  <a:grpSpLocks/>
                </p:cNvGrpSpPr>
                <p:nvPr/>
              </p:nvGrpSpPr>
              <p:grpSpPr bwMode="auto">
                <a:xfrm>
                  <a:off x="5433" y="-516"/>
                  <a:ext cx="720" cy="1075"/>
                  <a:chOff x="-6" y="-6"/>
                  <a:chExt cx="1151" cy="1785"/>
                </a:xfrm>
              </p:grpSpPr>
              <p:grpSp>
                <p:nvGrpSpPr>
                  <p:cNvPr id="3905" name="Group 2881"/>
                  <p:cNvGrpSpPr>
                    <a:grpSpLocks/>
                  </p:cNvGrpSpPr>
                  <p:nvPr/>
                </p:nvGrpSpPr>
                <p:grpSpPr bwMode="auto">
                  <a:xfrm>
                    <a:off x="-6" y="118"/>
                    <a:ext cx="1151" cy="1661"/>
                    <a:chOff x="-6" y="118"/>
                    <a:chExt cx="1151" cy="1661"/>
                  </a:xfrm>
                </p:grpSpPr>
                <p:sp>
                  <p:nvSpPr>
                    <p:cNvPr id="3906" name="Freeform 2882"/>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7" name="Freeform 2883"/>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8" name="Freeform 2884"/>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9" name="Freeform 2885"/>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0" name="Freeform 2886"/>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1" name="Freeform 2887"/>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2" name="Freeform 2888"/>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3" name="Freeform 2889"/>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4" name="Freeform 2890"/>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5" name="Freeform 2891"/>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6" name="Freeform 2892"/>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7" name="Freeform 2893"/>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8" name="Freeform 2894"/>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9" name="Freeform 2895"/>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0" name="Freeform 2896"/>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1" name="Freeform 2897"/>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2" name="Freeform 2898"/>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3" name="Freeform 2899"/>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4" name="Freeform 2900"/>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5" name="Freeform 2901"/>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6" name="Freeform 2902"/>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7" name="Freeform 2903"/>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8" name="Freeform 2904"/>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9" name="Freeform 2905"/>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0" name="Freeform 2906"/>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1" name="Freeform 2907"/>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2" name="Freeform 2908"/>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3" name="Freeform 2909"/>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4" name="Freeform 2910"/>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5" name="Freeform 2911"/>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6" name="Freeform 2912"/>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7" name="Freeform 2913"/>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8" name="Freeform 2914"/>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9" name="Freeform 2915"/>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0" name="Freeform 2916"/>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1" name="Freeform 2917"/>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2" name="Freeform 2918"/>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3" name="Freeform 2919"/>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4" name="Freeform 2920"/>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5" name="Freeform 2921"/>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6" name="Freeform 2922"/>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7" name="Freeform 2923"/>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8" name="Freeform 2924"/>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9" name="Freeform 2925"/>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950" name="Freeform 2926"/>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951" name="Group 2927"/>
                <p:cNvGrpSpPr>
                  <a:grpSpLocks/>
                </p:cNvGrpSpPr>
                <p:nvPr/>
              </p:nvGrpSpPr>
              <p:grpSpPr bwMode="auto">
                <a:xfrm>
                  <a:off x="6012" y="8"/>
                  <a:ext cx="720" cy="1075"/>
                  <a:chOff x="-6" y="-6"/>
                  <a:chExt cx="1151" cy="1785"/>
                </a:xfrm>
              </p:grpSpPr>
              <p:grpSp>
                <p:nvGrpSpPr>
                  <p:cNvPr id="3952" name="Group 2928"/>
                  <p:cNvGrpSpPr>
                    <a:grpSpLocks/>
                  </p:cNvGrpSpPr>
                  <p:nvPr/>
                </p:nvGrpSpPr>
                <p:grpSpPr bwMode="auto">
                  <a:xfrm>
                    <a:off x="-6" y="118"/>
                    <a:ext cx="1151" cy="1661"/>
                    <a:chOff x="-6" y="118"/>
                    <a:chExt cx="1151" cy="1661"/>
                  </a:xfrm>
                </p:grpSpPr>
                <p:sp>
                  <p:nvSpPr>
                    <p:cNvPr id="3953" name="Freeform 2929"/>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4" name="Freeform 2930"/>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5" name="Freeform 2931"/>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6" name="Freeform 2932"/>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7" name="Freeform 2933"/>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8" name="Freeform 2934"/>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9" name="Freeform 2935"/>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0" name="Freeform 2936"/>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1" name="Freeform 2937"/>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2" name="Freeform 2938"/>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3" name="Freeform 2939"/>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4" name="Freeform 2940"/>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5" name="Freeform 2941"/>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6" name="Freeform 2942"/>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7" name="Freeform 2943"/>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8" name="Freeform 2944"/>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9" name="Freeform 2945"/>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0" name="Freeform 2946"/>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1" name="Freeform 2947"/>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2" name="Freeform 2948"/>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3" name="Freeform 2949"/>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4" name="Freeform 2950"/>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5" name="Freeform 2951"/>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6" name="Freeform 2952"/>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7" name="Freeform 2953"/>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8" name="Freeform 2954"/>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9" name="Freeform 2955"/>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0" name="Freeform 2956"/>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1" name="Freeform 2957"/>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2" name="Freeform 2958"/>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3" name="Freeform 2959"/>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4" name="Freeform 2960"/>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5" name="Freeform 2961"/>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6" name="Freeform 2962"/>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7" name="Freeform 2963"/>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8" name="Freeform 2964"/>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9" name="Freeform 2965"/>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0" name="Freeform 2966"/>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1" name="Freeform 2967"/>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2" name="Freeform 2968"/>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3" name="Freeform 2969"/>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4" name="Freeform 2970"/>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5" name="Freeform 2971"/>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6" name="Freeform 2972"/>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997" name="Freeform 2973"/>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998" name="Group 2974"/>
                <p:cNvGrpSpPr>
                  <a:grpSpLocks/>
                </p:cNvGrpSpPr>
                <p:nvPr/>
              </p:nvGrpSpPr>
              <p:grpSpPr bwMode="auto">
                <a:xfrm>
                  <a:off x="6638" y="-534"/>
                  <a:ext cx="720" cy="1075"/>
                  <a:chOff x="-6" y="-6"/>
                  <a:chExt cx="1151" cy="1785"/>
                </a:xfrm>
              </p:grpSpPr>
              <p:grpSp>
                <p:nvGrpSpPr>
                  <p:cNvPr id="3999" name="Group 2975"/>
                  <p:cNvGrpSpPr>
                    <a:grpSpLocks/>
                  </p:cNvGrpSpPr>
                  <p:nvPr/>
                </p:nvGrpSpPr>
                <p:grpSpPr bwMode="auto">
                  <a:xfrm>
                    <a:off x="-6" y="118"/>
                    <a:ext cx="1151" cy="1661"/>
                    <a:chOff x="-6" y="118"/>
                    <a:chExt cx="1151" cy="1661"/>
                  </a:xfrm>
                </p:grpSpPr>
                <p:sp>
                  <p:nvSpPr>
                    <p:cNvPr id="4000" name="Freeform 2976"/>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1" name="Freeform 2977"/>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2" name="Freeform 2978"/>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3" name="Freeform 2979"/>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4" name="Freeform 2980"/>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5" name="Freeform 2981"/>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6" name="Freeform 2982"/>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7" name="Freeform 2983"/>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8" name="Freeform 2984"/>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9" name="Freeform 2985"/>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0" name="Freeform 2986"/>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1" name="Freeform 2987"/>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2" name="Freeform 2988"/>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3" name="Freeform 2989"/>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4" name="Freeform 2990"/>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5" name="Freeform 2991"/>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6" name="Freeform 2992"/>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7" name="Freeform 2993"/>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8" name="Freeform 2994"/>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9" name="Freeform 2995"/>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0" name="Freeform 2996"/>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1" name="Freeform 2997"/>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2" name="Freeform 2998"/>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3" name="Freeform 2999"/>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4" name="Freeform 3000"/>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5" name="Freeform 3001"/>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6" name="Freeform 3002"/>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7" name="Freeform 3003"/>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8" name="Freeform 3004"/>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9" name="Freeform 3005"/>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0" name="Freeform 3006"/>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1" name="Freeform 3007"/>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2" name="Freeform 3008"/>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3" name="Freeform 3009"/>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4" name="Freeform 3010"/>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5" name="Freeform 3011"/>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6" name="Freeform 3012"/>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7" name="Freeform 3013"/>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8" name="Freeform 3014"/>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9" name="Freeform 3015"/>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0" name="Freeform 3016"/>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1" name="Freeform 3017"/>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2" name="Freeform 3018"/>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3" name="Freeform 3019"/>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044" name="Freeform 3020"/>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45" name="Group 3021"/>
                <p:cNvGrpSpPr>
                  <a:grpSpLocks/>
                </p:cNvGrpSpPr>
                <p:nvPr/>
              </p:nvGrpSpPr>
              <p:grpSpPr bwMode="auto">
                <a:xfrm>
                  <a:off x="7247" y="-4"/>
                  <a:ext cx="720" cy="1075"/>
                  <a:chOff x="-6" y="-6"/>
                  <a:chExt cx="1151" cy="1785"/>
                </a:xfrm>
              </p:grpSpPr>
              <p:grpSp>
                <p:nvGrpSpPr>
                  <p:cNvPr id="4046" name="Group 3022"/>
                  <p:cNvGrpSpPr>
                    <a:grpSpLocks/>
                  </p:cNvGrpSpPr>
                  <p:nvPr/>
                </p:nvGrpSpPr>
                <p:grpSpPr bwMode="auto">
                  <a:xfrm>
                    <a:off x="-6" y="118"/>
                    <a:ext cx="1151" cy="1661"/>
                    <a:chOff x="-6" y="118"/>
                    <a:chExt cx="1151" cy="1661"/>
                  </a:xfrm>
                </p:grpSpPr>
                <p:sp>
                  <p:nvSpPr>
                    <p:cNvPr id="4047" name="Freeform 3023"/>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8" name="Freeform 3024"/>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9" name="Freeform 3025"/>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0" name="Freeform 3026"/>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1" name="Freeform 3027"/>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2" name="Freeform 3028"/>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3" name="Freeform 3029"/>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4" name="Freeform 3030"/>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5" name="Freeform 3031"/>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6" name="Freeform 3032"/>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7" name="Freeform 3033"/>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8" name="Freeform 3034"/>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9" name="Freeform 3035"/>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0" name="Freeform 3036"/>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1" name="Freeform 3037"/>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2" name="Freeform 3038"/>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3" name="Freeform 3039"/>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4" name="Freeform 3040"/>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5" name="Freeform 3041"/>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6" name="Freeform 3042"/>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7" name="Freeform 3043"/>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8" name="Freeform 3044"/>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9" name="Freeform 3045"/>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0" name="Freeform 3046"/>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1" name="Freeform 3047"/>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2" name="Freeform 3048"/>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3" name="Freeform 3049"/>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4" name="Freeform 3050"/>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5" name="Freeform 3051"/>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6" name="Freeform 3052"/>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7" name="Freeform 3053"/>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8" name="Freeform 3054"/>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9" name="Freeform 3055"/>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0" name="Freeform 3056"/>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1" name="Freeform 3057"/>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2" name="Freeform 3058"/>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3" name="Freeform 3059"/>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4" name="Freeform 3060"/>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5" name="Freeform 3061"/>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6" name="Freeform 3062"/>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7" name="Freeform 3063"/>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8" name="Freeform 3064"/>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9" name="Freeform 3065"/>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0" name="Freeform 3066"/>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091" name="Freeform 3067"/>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grpSp>
          <p:nvGrpSpPr>
            <p:cNvPr id="4092" name="Group 3068"/>
            <p:cNvGrpSpPr>
              <a:grpSpLocks/>
            </p:cNvGrpSpPr>
            <p:nvPr/>
          </p:nvGrpSpPr>
          <p:grpSpPr bwMode="auto">
            <a:xfrm>
              <a:off x="14467" y="4572572"/>
              <a:ext cx="7224533" cy="1393554"/>
              <a:chOff x="-71" y="-534"/>
              <a:chExt cx="8038" cy="1669"/>
            </a:xfrm>
          </p:grpSpPr>
          <p:grpSp>
            <p:nvGrpSpPr>
              <p:cNvPr id="4093" name="Group 3069"/>
              <p:cNvGrpSpPr>
                <a:grpSpLocks/>
              </p:cNvGrpSpPr>
              <p:nvPr/>
            </p:nvGrpSpPr>
            <p:grpSpPr bwMode="auto">
              <a:xfrm>
                <a:off x="4215" y="-502"/>
                <a:ext cx="720" cy="1075"/>
                <a:chOff x="-6" y="-6"/>
                <a:chExt cx="1151" cy="1785"/>
              </a:xfrm>
            </p:grpSpPr>
            <p:grpSp>
              <p:nvGrpSpPr>
                <p:cNvPr id="4094" name="Group 3070"/>
                <p:cNvGrpSpPr>
                  <a:grpSpLocks/>
                </p:cNvGrpSpPr>
                <p:nvPr/>
              </p:nvGrpSpPr>
              <p:grpSpPr bwMode="auto">
                <a:xfrm>
                  <a:off x="-6" y="118"/>
                  <a:ext cx="1151" cy="1661"/>
                  <a:chOff x="-6" y="118"/>
                  <a:chExt cx="1151" cy="1661"/>
                </a:xfrm>
              </p:grpSpPr>
              <p:sp>
                <p:nvSpPr>
                  <p:cNvPr id="4095" name="Freeform 3071"/>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6" name="Freeform 3072"/>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7" name="Freeform 3073"/>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8" name="Freeform 3074"/>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9" name="Freeform 3075"/>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0" name="Freeform 3076"/>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1" name="Freeform 3077"/>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2" name="Freeform 3078"/>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3" name="Freeform 3079"/>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4" name="Freeform 3080"/>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5" name="Freeform 3081"/>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6" name="Freeform 3082"/>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7" name="Freeform 3083"/>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8" name="Freeform 3084"/>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9" name="Freeform 3085"/>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0" name="Freeform 3086"/>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1" name="Freeform 3087"/>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2" name="Freeform 3088"/>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3" name="Freeform 3089"/>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4" name="Freeform 3090"/>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5" name="Freeform 3091"/>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6" name="Freeform 3092"/>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7" name="Freeform 3093"/>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8" name="Freeform 3094"/>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9" name="Freeform 3095"/>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0" name="Freeform 3096"/>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1" name="Freeform 3097"/>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2" name="Freeform 3098"/>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3" name="Freeform 3099"/>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4" name="Freeform 3100"/>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5" name="Freeform 3101"/>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6" name="Freeform 3102"/>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7" name="Freeform 3103"/>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8" name="Freeform 3104"/>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9" name="Freeform 3105"/>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0" name="Freeform 3106"/>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1" name="Freeform 3107"/>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2" name="Freeform 3108"/>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3" name="Freeform 3109"/>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4" name="Freeform 3110"/>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5" name="Freeform 3111"/>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6" name="Freeform 3112"/>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7" name="Freeform 3113"/>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8" name="Freeform 3114"/>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139" name="Freeform 3115"/>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140" name="Group 3116"/>
              <p:cNvGrpSpPr>
                <a:grpSpLocks/>
              </p:cNvGrpSpPr>
              <p:nvPr/>
            </p:nvGrpSpPr>
            <p:grpSpPr bwMode="auto">
              <a:xfrm>
                <a:off x="-71" y="-534"/>
                <a:ext cx="8038" cy="1669"/>
                <a:chOff x="-71" y="-534"/>
                <a:chExt cx="8038" cy="1669"/>
              </a:xfrm>
            </p:grpSpPr>
            <p:grpSp>
              <p:nvGrpSpPr>
                <p:cNvPr id="4141" name="Group 3117"/>
                <p:cNvGrpSpPr>
                  <a:grpSpLocks/>
                </p:cNvGrpSpPr>
                <p:nvPr/>
              </p:nvGrpSpPr>
              <p:grpSpPr bwMode="auto">
                <a:xfrm>
                  <a:off x="-71" y="60"/>
                  <a:ext cx="720" cy="1075"/>
                  <a:chOff x="-6" y="-6"/>
                  <a:chExt cx="1151" cy="1785"/>
                </a:xfrm>
              </p:grpSpPr>
              <p:grpSp>
                <p:nvGrpSpPr>
                  <p:cNvPr id="4142" name="Group 3118"/>
                  <p:cNvGrpSpPr>
                    <a:grpSpLocks/>
                  </p:cNvGrpSpPr>
                  <p:nvPr/>
                </p:nvGrpSpPr>
                <p:grpSpPr bwMode="auto">
                  <a:xfrm>
                    <a:off x="-6" y="118"/>
                    <a:ext cx="1151" cy="1661"/>
                    <a:chOff x="-6" y="118"/>
                    <a:chExt cx="1151" cy="1661"/>
                  </a:xfrm>
                </p:grpSpPr>
                <p:sp>
                  <p:nvSpPr>
                    <p:cNvPr id="4143" name="Freeform 3119"/>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4" name="Freeform 3120"/>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5" name="Freeform 3121"/>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6" name="Freeform 3122"/>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7" name="Freeform 3123"/>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8" name="Freeform 3124"/>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9" name="Freeform 3125"/>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0" name="Freeform 3126"/>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1" name="Freeform 3127"/>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2" name="Freeform 3128"/>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3" name="Freeform 3129"/>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4" name="Freeform 3130"/>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5" name="Freeform 3131"/>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6" name="Freeform 3132"/>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7" name="Freeform 3133"/>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8" name="Freeform 3134"/>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9" name="Freeform 3135"/>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0" name="Freeform 3136"/>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1" name="Freeform 3137"/>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2" name="Freeform 3138"/>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3" name="Freeform 3139"/>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4" name="Freeform 3140"/>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5" name="Freeform 3141"/>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6" name="Freeform 3142"/>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7" name="Freeform 3143"/>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8" name="Freeform 3144"/>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9" name="Freeform 3145"/>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0" name="Freeform 3146"/>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1" name="Freeform 3147"/>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2" name="Freeform 3148"/>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3" name="Freeform 3149"/>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4" name="Freeform 3150"/>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5" name="Freeform 3151"/>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6" name="Freeform 3152"/>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7" name="Freeform 3153"/>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8" name="Freeform 3154"/>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9" name="Freeform 3155"/>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0" name="Freeform 3156"/>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1" name="Freeform 3157"/>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2" name="Freeform 3158"/>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3" name="Freeform 3159"/>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4" name="Freeform 3160"/>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5" name="Freeform 3161"/>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6" name="Freeform 3162"/>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187" name="Freeform 3163"/>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188" name="Group 3164"/>
                <p:cNvGrpSpPr>
                  <a:grpSpLocks/>
                </p:cNvGrpSpPr>
                <p:nvPr/>
              </p:nvGrpSpPr>
              <p:grpSpPr bwMode="auto">
                <a:xfrm>
                  <a:off x="1779" y="-484"/>
                  <a:ext cx="720" cy="1075"/>
                  <a:chOff x="-6" y="-6"/>
                  <a:chExt cx="1151" cy="1785"/>
                </a:xfrm>
              </p:grpSpPr>
              <p:grpSp>
                <p:nvGrpSpPr>
                  <p:cNvPr id="4189" name="Group 3165"/>
                  <p:cNvGrpSpPr>
                    <a:grpSpLocks/>
                  </p:cNvGrpSpPr>
                  <p:nvPr/>
                </p:nvGrpSpPr>
                <p:grpSpPr bwMode="auto">
                  <a:xfrm>
                    <a:off x="-6" y="118"/>
                    <a:ext cx="1151" cy="1661"/>
                    <a:chOff x="-6" y="118"/>
                    <a:chExt cx="1151" cy="1661"/>
                  </a:xfrm>
                </p:grpSpPr>
                <p:sp>
                  <p:nvSpPr>
                    <p:cNvPr id="4190" name="Freeform 3166"/>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1" name="Freeform 3167"/>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2" name="Freeform 3168"/>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3" name="Freeform 3169"/>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4" name="Freeform 3170"/>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5" name="Freeform 3171"/>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6" name="Freeform 3172"/>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7" name="Freeform 3173"/>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8" name="Freeform 3174"/>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9" name="Freeform 3175"/>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0" name="Freeform 3176"/>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1" name="Freeform 3177"/>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2" name="Freeform 3178"/>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3" name="Freeform 3179"/>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4" name="Freeform 3180"/>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5" name="Freeform 3181"/>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6" name="Freeform 3182"/>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7" name="Freeform 3183"/>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8" name="Freeform 3184"/>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9" name="Freeform 3185"/>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0" name="Freeform 3186"/>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1" name="Freeform 3187"/>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2" name="Freeform 3188"/>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3" name="Freeform 3189"/>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4" name="Freeform 3190"/>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5" name="Freeform 3191"/>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6" name="Freeform 3192"/>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7" name="Freeform 3193"/>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8" name="Freeform 3194"/>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9" name="Freeform 3195"/>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0" name="Freeform 3196"/>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1" name="Freeform 3197"/>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2" name="Freeform 3198"/>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3" name="Freeform 3199"/>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4" name="Freeform 3200"/>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5" name="Freeform 3201"/>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6" name="Freeform 3202"/>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7" name="Freeform 3203"/>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8" name="Freeform 3204"/>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9" name="Freeform 3205"/>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0" name="Freeform 3206"/>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1" name="Freeform 3207"/>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2" name="Freeform 3208"/>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3" name="Freeform 3209"/>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234" name="Freeform 3210"/>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235" name="Group 3211"/>
                <p:cNvGrpSpPr>
                  <a:grpSpLocks/>
                </p:cNvGrpSpPr>
                <p:nvPr/>
              </p:nvGrpSpPr>
              <p:grpSpPr bwMode="auto">
                <a:xfrm>
                  <a:off x="1170" y="57"/>
                  <a:ext cx="720" cy="1075"/>
                  <a:chOff x="-6" y="-6"/>
                  <a:chExt cx="1151" cy="1785"/>
                </a:xfrm>
              </p:grpSpPr>
              <p:grpSp>
                <p:nvGrpSpPr>
                  <p:cNvPr id="4236" name="Group 3212"/>
                  <p:cNvGrpSpPr>
                    <a:grpSpLocks/>
                  </p:cNvGrpSpPr>
                  <p:nvPr/>
                </p:nvGrpSpPr>
                <p:grpSpPr bwMode="auto">
                  <a:xfrm>
                    <a:off x="-6" y="118"/>
                    <a:ext cx="1151" cy="1661"/>
                    <a:chOff x="-6" y="118"/>
                    <a:chExt cx="1151" cy="1661"/>
                  </a:xfrm>
                </p:grpSpPr>
                <p:sp>
                  <p:nvSpPr>
                    <p:cNvPr id="4237" name="Freeform 3213"/>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8" name="Freeform 3214"/>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9" name="Freeform 3215"/>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0" name="Freeform 3216"/>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1" name="Freeform 3217"/>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2" name="Freeform 3218"/>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3" name="Freeform 3219"/>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4" name="Freeform 3220"/>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5" name="Freeform 3221"/>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6" name="Freeform 3222"/>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7" name="Freeform 3223"/>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8" name="Freeform 3224"/>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9" name="Freeform 3225"/>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0" name="Freeform 3226"/>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1" name="Freeform 3227"/>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2" name="Freeform 3228"/>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3" name="Freeform 3229"/>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4" name="Freeform 3230"/>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5" name="Freeform 3231"/>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6" name="Freeform 3232"/>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7" name="Freeform 3233"/>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8" name="Freeform 3234"/>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9" name="Freeform 3235"/>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0" name="Freeform 3236"/>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1" name="Freeform 3237"/>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2" name="Freeform 3238"/>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3" name="Freeform 3239"/>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4" name="Freeform 3240"/>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5" name="Freeform 3241"/>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6" name="Freeform 3242"/>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7" name="Freeform 3243"/>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8" name="Freeform 3244"/>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9" name="Freeform 3245"/>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0" name="Freeform 3246"/>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1" name="Freeform 3247"/>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2" name="Freeform 3248"/>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3" name="Freeform 3249"/>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4" name="Freeform 3250"/>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5" name="Freeform 3251"/>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6" name="Freeform 3252"/>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7" name="Freeform 3253"/>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8" name="Freeform 3254"/>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9" name="Freeform 3255"/>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0" name="Freeform 3256"/>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281" name="Freeform 3257"/>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282" name="Group 3258"/>
                <p:cNvGrpSpPr>
                  <a:grpSpLocks/>
                </p:cNvGrpSpPr>
                <p:nvPr/>
              </p:nvGrpSpPr>
              <p:grpSpPr bwMode="auto">
                <a:xfrm>
                  <a:off x="553" y="-477"/>
                  <a:ext cx="720" cy="1075"/>
                  <a:chOff x="-6" y="-6"/>
                  <a:chExt cx="1151" cy="1785"/>
                </a:xfrm>
              </p:grpSpPr>
              <p:grpSp>
                <p:nvGrpSpPr>
                  <p:cNvPr id="4283" name="Group 3259"/>
                  <p:cNvGrpSpPr>
                    <a:grpSpLocks/>
                  </p:cNvGrpSpPr>
                  <p:nvPr/>
                </p:nvGrpSpPr>
                <p:grpSpPr bwMode="auto">
                  <a:xfrm>
                    <a:off x="-6" y="118"/>
                    <a:ext cx="1151" cy="1661"/>
                    <a:chOff x="-6" y="118"/>
                    <a:chExt cx="1151" cy="1661"/>
                  </a:xfrm>
                </p:grpSpPr>
                <p:sp>
                  <p:nvSpPr>
                    <p:cNvPr id="4284" name="Freeform 3260"/>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5" name="Freeform 3261"/>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6" name="Freeform 3262"/>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7" name="Freeform 3263"/>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8" name="Freeform 3264"/>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9" name="Freeform 3265"/>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0" name="Freeform 3266"/>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1" name="Freeform 3267"/>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2" name="Freeform 3268"/>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3" name="Freeform 3269"/>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4" name="Freeform 3270"/>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5" name="Freeform 3271"/>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6" name="Freeform 3272"/>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7" name="Freeform 3273"/>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8" name="Freeform 3274"/>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9" name="Freeform 3275"/>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0" name="Freeform 3276"/>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1" name="Freeform 3277"/>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2" name="Freeform 3278"/>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3" name="Freeform 3279"/>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4" name="Freeform 3280"/>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5" name="Freeform 3281"/>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6" name="Freeform 3282"/>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7" name="Freeform 3283"/>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8" name="Freeform 3284"/>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9" name="Freeform 3285"/>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0" name="Freeform 3286"/>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1" name="Freeform 3287"/>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2" name="Freeform 3288"/>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3" name="Freeform 3289"/>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4" name="Freeform 3290"/>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5" name="Freeform 3291"/>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6" name="Freeform 3292"/>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7" name="Freeform 3293"/>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8" name="Freeform 3294"/>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9" name="Freeform 3295"/>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0" name="Freeform 3296"/>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1" name="Freeform 3297"/>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2" name="Freeform 3298"/>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3" name="Freeform 3299"/>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4" name="Freeform 3300"/>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5" name="Freeform 3301"/>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6" name="Freeform 3302"/>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7" name="Freeform 3303"/>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328" name="Freeform 3304"/>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329" name="Group 3305"/>
                <p:cNvGrpSpPr>
                  <a:grpSpLocks/>
                </p:cNvGrpSpPr>
                <p:nvPr/>
              </p:nvGrpSpPr>
              <p:grpSpPr bwMode="auto">
                <a:xfrm>
                  <a:off x="2388" y="47"/>
                  <a:ext cx="720" cy="1075"/>
                  <a:chOff x="-6" y="-6"/>
                  <a:chExt cx="1151" cy="1785"/>
                </a:xfrm>
              </p:grpSpPr>
              <p:grpSp>
                <p:nvGrpSpPr>
                  <p:cNvPr id="4330" name="Group 3306"/>
                  <p:cNvGrpSpPr>
                    <a:grpSpLocks/>
                  </p:cNvGrpSpPr>
                  <p:nvPr/>
                </p:nvGrpSpPr>
                <p:grpSpPr bwMode="auto">
                  <a:xfrm>
                    <a:off x="-6" y="118"/>
                    <a:ext cx="1151" cy="1661"/>
                    <a:chOff x="-6" y="118"/>
                    <a:chExt cx="1151" cy="1661"/>
                  </a:xfrm>
                </p:grpSpPr>
                <p:sp>
                  <p:nvSpPr>
                    <p:cNvPr id="4331" name="Freeform 3307"/>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2" name="Freeform 3308"/>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3" name="Freeform 3309"/>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4" name="Freeform 3310"/>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5" name="Freeform 3311"/>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6" name="Freeform 3312"/>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7" name="Freeform 3313"/>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8" name="Freeform 3314"/>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9" name="Freeform 3315"/>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0" name="Freeform 3316"/>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1" name="Freeform 3317"/>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2" name="Freeform 3318"/>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3" name="Freeform 3319"/>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4" name="Freeform 3320"/>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5" name="Freeform 3321"/>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6" name="Freeform 3322"/>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7" name="Freeform 3323"/>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8" name="Freeform 3324"/>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9" name="Freeform 3325"/>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0" name="Freeform 3326"/>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1" name="Freeform 3327"/>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2" name="Freeform 3328"/>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3" name="Freeform 3329"/>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4" name="Freeform 3330"/>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5" name="Freeform 3331"/>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6" name="Freeform 3332"/>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7" name="Freeform 3333"/>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8" name="Freeform 3334"/>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9" name="Freeform 3335"/>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0" name="Freeform 3336"/>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1" name="Freeform 3337"/>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2" name="Freeform 3338"/>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3" name="Freeform 3339"/>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4" name="Freeform 3340"/>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5" name="Freeform 3341"/>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6" name="Freeform 3342"/>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7" name="Freeform 3343"/>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8" name="Freeform 3344"/>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9" name="Freeform 3345"/>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0" name="Freeform 3346"/>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1" name="Freeform 3347"/>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2" name="Freeform 3348"/>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3" name="Freeform 3349"/>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4" name="Freeform 3350"/>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375" name="Freeform 3351"/>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376" name="Group 3352"/>
                <p:cNvGrpSpPr>
                  <a:grpSpLocks/>
                </p:cNvGrpSpPr>
                <p:nvPr/>
              </p:nvGrpSpPr>
              <p:grpSpPr bwMode="auto">
                <a:xfrm>
                  <a:off x="2997" y="-502"/>
                  <a:ext cx="720" cy="1075"/>
                  <a:chOff x="-6" y="-6"/>
                  <a:chExt cx="1151" cy="1785"/>
                </a:xfrm>
              </p:grpSpPr>
              <p:grpSp>
                <p:nvGrpSpPr>
                  <p:cNvPr id="4377" name="Group 3353"/>
                  <p:cNvGrpSpPr>
                    <a:grpSpLocks/>
                  </p:cNvGrpSpPr>
                  <p:nvPr/>
                </p:nvGrpSpPr>
                <p:grpSpPr bwMode="auto">
                  <a:xfrm>
                    <a:off x="-6" y="118"/>
                    <a:ext cx="1151" cy="1661"/>
                    <a:chOff x="-6" y="118"/>
                    <a:chExt cx="1151" cy="1661"/>
                  </a:xfrm>
                </p:grpSpPr>
                <p:sp>
                  <p:nvSpPr>
                    <p:cNvPr id="4378" name="Freeform 3354"/>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9" name="Freeform 3355"/>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0" name="Freeform 3356"/>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1" name="Freeform 3357"/>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2" name="Freeform 3358"/>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3" name="Freeform 3359"/>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4" name="Freeform 3360"/>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5" name="Freeform 3361"/>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6" name="Freeform 3362"/>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7" name="Freeform 3363"/>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8" name="Freeform 3364"/>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9" name="Freeform 3365"/>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0" name="Freeform 3366"/>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1" name="Freeform 3367"/>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2" name="Freeform 3368"/>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3" name="Freeform 3369"/>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4" name="Freeform 3370"/>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5" name="Freeform 3371"/>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6" name="Freeform 3372"/>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7" name="Freeform 3373"/>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8" name="Freeform 3374"/>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9" name="Freeform 3375"/>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0" name="Freeform 3376"/>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1" name="Freeform 3377"/>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2" name="Freeform 3378"/>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3" name="Freeform 3379"/>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4" name="Freeform 3380"/>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5" name="Freeform 3381"/>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6" name="Freeform 3382"/>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7" name="Freeform 3383"/>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8" name="Freeform 3384"/>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9" name="Freeform 3385"/>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0" name="Freeform 3386"/>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1" name="Freeform 3387"/>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2" name="Freeform 3388"/>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3" name="Freeform 3389"/>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4" name="Freeform 3390"/>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5" name="Freeform 3391"/>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6" name="Freeform 3392"/>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7" name="Freeform 3393"/>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8" name="Freeform 3394"/>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9" name="Freeform 3395"/>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0" name="Freeform 3396"/>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1" name="Freeform 3397"/>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422" name="Freeform 3398"/>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423" name="Group 3399"/>
                <p:cNvGrpSpPr>
                  <a:grpSpLocks/>
                </p:cNvGrpSpPr>
                <p:nvPr/>
              </p:nvGrpSpPr>
              <p:grpSpPr bwMode="auto">
                <a:xfrm>
                  <a:off x="3606" y="31"/>
                  <a:ext cx="720" cy="1075"/>
                  <a:chOff x="-6" y="-6"/>
                  <a:chExt cx="1151" cy="1785"/>
                </a:xfrm>
              </p:grpSpPr>
              <p:grpSp>
                <p:nvGrpSpPr>
                  <p:cNvPr id="4424" name="Group 3400"/>
                  <p:cNvGrpSpPr>
                    <a:grpSpLocks/>
                  </p:cNvGrpSpPr>
                  <p:nvPr/>
                </p:nvGrpSpPr>
                <p:grpSpPr bwMode="auto">
                  <a:xfrm>
                    <a:off x="-6" y="118"/>
                    <a:ext cx="1151" cy="1661"/>
                    <a:chOff x="-6" y="118"/>
                    <a:chExt cx="1151" cy="1661"/>
                  </a:xfrm>
                </p:grpSpPr>
                <p:sp>
                  <p:nvSpPr>
                    <p:cNvPr id="4425" name="Freeform 3401"/>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6" name="Freeform 3402"/>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7" name="Freeform 3403"/>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8" name="Freeform 3404"/>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9" name="Freeform 3405"/>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0" name="Freeform 3406"/>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1" name="Freeform 3407"/>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2" name="Freeform 3408"/>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3" name="Freeform 3409"/>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4" name="Freeform 3410"/>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5" name="Freeform 3411"/>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6" name="Freeform 3412"/>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7" name="Freeform 3413"/>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8" name="Freeform 3414"/>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9" name="Freeform 3415"/>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0" name="Freeform 3416"/>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1" name="Freeform 3417"/>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2" name="Freeform 3418"/>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3" name="Freeform 3419"/>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4" name="Freeform 3420"/>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5" name="Freeform 3421"/>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6" name="Freeform 3422"/>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7" name="Freeform 3423"/>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8" name="Freeform 3424"/>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9" name="Freeform 3425"/>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0" name="Freeform 3426"/>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1" name="Freeform 3427"/>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2" name="Freeform 3428"/>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3" name="Freeform 3429"/>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4" name="Freeform 3430"/>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5" name="Freeform 3431"/>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6" name="Freeform 3432"/>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7" name="Freeform 3433"/>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8" name="Freeform 3434"/>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9" name="Freeform 3435"/>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0" name="Freeform 3436"/>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1" name="Freeform 3437"/>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2" name="Freeform 3438"/>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3" name="Freeform 3439"/>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4" name="Freeform 3440"/>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5" name="Freeform 3441"/>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6" name="Freeform 3442"/>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7" name="Freeform 3443"/>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8" name="Freeform 3444"/>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469" name="Freeform 3445"/>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470" name="Group 3446"/>
                <p:cNvGrpSpPr>
                  <a:grpSpLocks/>
                </p:cNvGrpSpPr>
                <p:nvPr/>
              </p:nvGrpSpPr>
              <p:grpSpPr bwMode="auto">
                <a:xfrm>
                  <a:off x="4824" y="16"/>
                  <a:ext cx="720" cy="1075"/>
                  <a:chOff x="-6" y="-6"/>
                  <a:chExt cx="1151" cy="1785"/>
                </a:xfrm>
              </p:grpSpPr>
              <p:grpSp>
                <p:nvGrpSpPr>
                  <p:cNvPr id="4471" name="Group 3447"/>
                  <p:cNvGrpSpPr>
                    <a:grpSpLocks/>
                  </p:cNvGrpSpPr>
                  <p:nvPr/>
                </p:nvGrpSpPr>
                <p:grpSpPr bwMode="auto">
                  <a:xfrm>
                    <a:off x="-6" y="118"/>
                    <a:ext cx="1151" cy="1661"/>
                    <a:chOff x="-6" y="118"/>
                    <a:chExt cx="1151" cy="1661"/>
                  </a:xfrm>
                </p:grpSpPr>
                <p:sp>
                  <p:nvSpPr>
                    <p:cNvPr id="4472" name="Freeform 3448"/>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3" name="Freeform 3449"/>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4" name="Freeform 3450"/>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5" name="Freeform 3451"/>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6" name="Freeform 3452"/>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7" name="Freeform 3453"/>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8" name="Freeform 3454"/>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9" name="Freeform 3455"/>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0" name="Freeform 3456"/>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1" name="Freeform 3457"/>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2" name="Freeform 3458"/>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3" name="Freeform 3459"/>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4" name="Freeform 3460"/>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5" name="Freeform 3461"/>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6" name="Freeform 3462"/>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7" name="Freeform 3463"/>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8" name="Freeform 3464"/>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9" name="Freeform 3465"/>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0" name="Freeform 3466"/>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1" name="Freeform 3467"/>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2" name="Freeform 3468"/>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3" name="Freeform 3469"/>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4" name="Freeform 3470"/>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5" name="Freeform 3471"/>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6" name="Freeform 3472"/>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7" name="Freeform 3473"/>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8" name="Freeform 3474"/>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9" name="Freeform 3475"/>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0" name="Freeform 3476"/>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1" name="Freeform 3477"/>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2" name="Freeform 3478"/>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3" name="Freeform 3479"/>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4" name="Freeform 3480"/>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5" name="Freeform 3481"/>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6" name="Freeform 3482"/>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7" name="Freeform 3483"/>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8" name="Freeform 3484"/>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9" name="Freeform 3485"/>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0" name="Freeform 3486"/>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1" name="Freeform 3487"/>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2" name="Freeform 3488"/>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3" name="Freeform 3489"/>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4" name="Freeform 3490"/>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5" name="Freeform 3491"/>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516" name="Freeform 3492"/>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517" name="Group 3493"/>
                <p:cNvGrpSpPr>
                  <a:grpSpLocks/>
                </p:cNvGrpSpPr>
                <p:nvPr/>
              </p:nvGrpSpPr>
              <p:grpSpPr bwMode="auto">
                <a:xfrm>
                  <a:off x="5433" y="-516"/>
                  <a:ext cx="720" cy="1075"/>
                  <a:chOff x="-6" y="-6"/>
                  <a:chExt cx="1151" cy="1785"/>
                </a:xfrm>
              </p:grpSpPr>
              <p:grpSp>
                <p:nvGrpSpPr>
                  <p:cNvPr id="4518" name="Group 3494"/>
                  <p:cNvGrpSpPr>
                    <a:grpSpLocks/>
                  </p:cNvGrpSpPr>
                  <p:nvPr/>
                </p:nvGrpSpPr>
                <p:grpSpPr bwMode="auto">
                  <a:xfrm>
                    <a:off x="-6" y="118"/>
                    <a:ext cx="1151" cy="1661"/>
                    <a:chOff x="-6" y="118"/>
                    <a:chExt cx="1151" cy="1661"/>
                  </a:xfrm>
                </p:grpSpPr>
                <p:sp>
                  <p:nvSpPr>
                    <p:cNvPr id="4519" name="Freeform 3495"/>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0" name="Freeform 3496"/>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1" name="Freeform 3497"/>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2" name="Freeform 3498"/>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3" name="Freeform 3499"/>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4" name="Freeform 3500"/>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5" name="Freeform 3501"/>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6" name="Freeform 3502"/>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7" name="Freeform 3503"/>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8" name="Freeform 3504"/>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9" name="Freeform 3505"/>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0" name="Freeform 3506"/>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1" name="Freeform 3507"/>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2" name="Freeform 3508"/>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3" name="Freeform 3509"/>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4" name="Freeform 3510"/>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5" name="Freeform 3511"/>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6" name="Freeform 3512"/>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7" name="Freeform 3513"/>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8" name="Freeform 3514"/>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9" name="Freeform 3515"/>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0" name="Freeform 3516"/>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1" name="Freeform 3517"/>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2" name="Freeform 3518"/>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3" name="Freeform 3519"/>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4" name="Freeform 3520"/>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5" name="Freeform 3521"/>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6" name="Freeform 3522"/>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7" name="Freeform 3523"/>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8" name="Freeform 3524"/>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9" name="Freeform 3525"/>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0" name="Freeform 3526"/>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1" name="Freeform 3527"/>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2" name="Freeform 3528"/>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3" name="Freeform 3529"/>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4" name="Freeform 3530"/>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5" name="Freeform 3531"/>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6" name="Freeform 3532"/>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7" name="Freeform 3533"/>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8" name="Freeform 3534"/>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9" name="Freeform 3535"/>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0" name="Freeform 3536"/>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1" name="Freeform 3537"/>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2" name="Freeform 3538"/>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563" name="Freeform 3539"/>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564" name="Group 3540"/>
                <p:cNvGrpSpPr>
                  <a:grpSpLocks/>
                </p:cNvGrpSpPr>
                <p:nvPr/>
              </p:nvGrpSpPr>
              <p:grpSpPr bwMode="auto">
                <a:xfrm>
                  <a:off x="6012" y="8"/>
                  <a:ext cx="720" cy="1075"/>
                  <a:chOff x="-6" y="-6"/>
                  <a:chExt cx="1151" cy="1785"/>
                </a:xfrm>
              </p:grpSpPr>
              <p:grpSp>
                <p:nvGrpSpPr>
                  <p:cNvPr id="4565" name="Group 3541"/>
                  <p:cNvGrpSpPr>
                    <a:grpSpLocks/>
                  </p:cNvGrpSpPr>
                  <p:nvPr/>
                </p:nvGrpSpPr>
                <p:grpSpPr bwMode="auto">
                  <a:xfrm>
                    <a:off x="-6" y="118"/>
                    <a:ext cx="1151" cy="1661"/>
                    <a:chOff x="-6" y="118"/>
                    <a:chExt cx="1151" cy="1661"/>
                  </a:xfrm>
                </p:grpSpPr>
                <p:sp>
                  <p:nvSpPr>
                    <p:cNvPr id="4566" name="Freeform 3542"/>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7" name="Freeform 3543"/>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8" name="Freeform 3544"/>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9" name="Freeform 3545"/>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0" name="Freeform 3546"/>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1" name="Freeform 3547"/>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2" name="Freeform 3548"/>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3" name="Freeform 3549"/>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4" name="Freeform 3550"/>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5" name="Freeform 3551"/>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6" name="Freeform 3552"/>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7" name="Freeform 3553"/>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8" name="Freeform 3554"/>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9" name="Freeform 3555"/>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0" name="Freeform 3556"/>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1" name="Freeform 3557"/>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2" name="Freeform 3558"/>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3" name="Freeform 3559"/>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4" name="Freeform 3560"/>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5" name="Freeform 3561"/>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6" name="Freeform 3562"/>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7" name="Freeform 3563"/>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8" name="Freeform 3564"/>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9" name="Freeform 3565"/>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0" name="Freeform 3566"/>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1" name="Freeform 3567"/>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2" name="Freeform 3568"/>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3" name="Freeform 3569"/>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4" name="Freeform 3570"/>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5" name="Freeform 3571"/>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6" name="Freeform 3572"/>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7" name="Freeform 3573"/>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8" name="Freeform 3574"/>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9" name="Freeform 3575"/>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0" name="Freeform 3576"/>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1" name="Freeform 3577"/>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2" name="Freeform 3578"/>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3" name="Freeform 3579"/>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4" name="Freeform 3580"/>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5" name="Freeform 3581"/>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6" name="Freeform 3582"/>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7" name="Freeform 3583"/>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8" name="Freeform 3584"/>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9" name="Freeform 3585"/>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610" name="Freeform 3586"/>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611" name="Group 3587"/>
                <p:cNvGrpSpPr>
                  <a:grpSpLocks/>
                </p:cNvGrpSpPr>
                <p:nvPr/>
              </p:nvGrpSpPr>
              <p:grpSpPr bwMode="auto">
                <a:xfrm>
                  <a:off x="6638" y="-534"/>
                  <a:ext cx="720" cy="1075"/>
                  <a:chOff x="-6" y="-6"/>
                  <a:chExt cx="1151" cy="1785"/>
                </a:xfrm>
              </p:grpSpPr>
              <p:grpSp>
                <p:nvGrpSpPr>
                  <p:cNvPr id="4612" name="Group 3588"/>
                  <p:cNvGrpSpPr>
                    <a:grpSpLocks/>
                  </p:cNvGrpSpPr>
                  <p:nvPr/>
                </p:nvGrpSpPr>
                <p:grpSpPr bwMode="auto">
                  <a:xfrm>
                    <a:off x="-6" y="118"/>
                    <a:ext cx="1151" cy="1661"/>
                    <a:chOff x="-6" y="118"/>
                    <a:chExt cx="1151" cy="1661"/>
                  </a:xfrm>
                </p:grpSpPr>
                <p:sp>
                  <p:nvSpPr>
                    <p:cNvPr id="4613" name="Freeform 3589"/>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4" name="Freeform 3590"/>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5" name="Freeform 3591"/>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6" name="Freeform 3592"/>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7" name="Freeform 3593"/>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8" name="Freeform 3594"/>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9" name="Freeform 3595"/>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0" name="Freeform 3596"/>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1" name="Freeform 3597"/>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2" name="Freeform 3598"/>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3" name="Freeform 3599"/>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4" name="Freeform 3600"/>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5" name="Freeform 3601"/>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6" name="Freeform 3602"/>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7" name="Freeform 3603"/>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8" name="Freeform 3604"/>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9" name="Freeform 3605"/>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0" name="Freeform 3606"/>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1" name="Freeform 3607"/>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2" name="Freeform 3608"/>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3" name="Freeform 3609"/>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4" name="Freeform 3610"/>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5" name="Freeform 3611"/>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6" name="Freeform 3612"/>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7" name="Freeform 3613"/>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8" name="Freeform 3614"/>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9" name="Freeform 3615"/>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0" name="Freeform 3616"/>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1" name="Freeform 3617"/>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2" name="Freeform 3618"/>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3" name="Freeform 3619"/>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4" name="Freeform 3620"/>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5" name="Freeform 3621"/>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6" name="Freeform 3622"/>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7" name="Freeform 3623"/>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8" name="Freeform 3624"/>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9" name="Freeform 3625"/>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0" name="Freeform 3626"/>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1" name="Freeform 3627"/>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2" name="Freeform 3628"/>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3" name="Freeform 3629"/>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4" name="Freeform 3630"/>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5" name="Freeform 3631"/>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6" name="Freeform 3632"/>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657" name="Freeform 3633"/>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658" name="Group 3634"/>
                <p:cNvGrpSpPr>
                  <a:grpSpLocks/>
                </p:cNvGrpSpPr>
                <p:nvPr/>
              </p:nvGrpSpPr>
              <p:grpSpPr bwMode="auto">
                <a:xfrm>
                  <a:off x="7247" y="-4"/>
                  <a:ext cx="720" cy="1075"/>
                  <a:chOff x="-6" y="-6"/>
                  <a:chExt cx="1151" cy="1785"/>
                </a:xfrm>
              </p:grpSpPr>
              <p:grpSp>
                <p:nvGrpSpPr>
                  <p:cNvPr id="4659" name="Group 3635"/>
                  <p:cNvGrpSpPr>
                    <a:grpSpLocks/>
                  </p:cNvGrpSpPr>
                  <p:nvPr/>
                </p:nvGrpSpPr>
                <p:grpSpPr bwMode="auto">
                  <a:xfrm>
                    <a:off x="-6" y="118"/>
                    <a:ext cx="1151" cy="1661"/>
                    <a:chOff x="-6" y="118"/>
                    <a:chExt cx="1151" cy="1661"/>
                  </a:xfrm>
                </p:grpSpPr>
                <p:sp>
                  <p:nvSpPr>
                    <p:cNvPr id="4660" name="Freeform 3636"/>
                    <p:cNvSpPr>
                      <a:spLocks/>
                    </p:cNvSpPr>
                    <p:nvPr/>
                  </p:nvSpPr>
                  <p:spPr bwMode="auto">
                    <a:xfrm>
                      <a:off x="178" y="1436"/>
                      <a:ext cx="362" cy="343"/>
                    </a:xfrm>
                    <a:custGeom>
                      <a:avLst/>
                      <a:gdLst/>
                      <a:ahLst/>
                      <a:cxnLst>
                        <a:cxn ang="0">
                          <a:pos x="56" y="0"/>
                        </a:cxn>
                        <a:cxn ang="0">
                          <a:pos x="56" y="4"/>
                        </a:cxn>
                        <a:cxn ang="0">
                          <a:pos x="48" y="36"/>
                        </a:cxn>
                        <a:cxn ang="0">
                          <a:pos x="23" y="51"/>
                        </a:cxn>
                        <a:cxn ang="0">
                          <a:pos x="10" y="41"/>
                        </a:cxn>
                        <a:cxn ang="0">
                          <a:pos x="11" y="38"/>
                        </a:cxn>
                        <a:cxn ang="0">
                          <a:pos x="12" y="38"/>
                        </a:cxn>
                        <a:cxn ang="0">
                          <a:pos x="12" y="38"/>
                        </a:cxn>
                        <a:cxn ang="0">
                          <a:pos x="17" y="33"/>
                        </a:cxn>
                        <a:cxn ang="0">
                          <a:pos x="12" y="30"/>
                        </a:cxn>
                        <a:cxn ang="0">
                          <a:pos x="7" y="36"/>
                        </a:cxn>
                        <a:cxn ang="0">
                          <a:pos x="6" y="37"/>
                        </a:cxn>
                        <a:cxn ang="0">
                          <a:pos x="5" y="37"/>
                        </a:cxn>
                        <a:cxn ang="0">
                          <a:pos x="4" y="37"/>
                        </a:cxn>
                        <a:cxn ang="0">
                          <a:pos x="3" y="37"/>
                        </a:cxn>
                        <a:cxn ang="0">
                          <a:pos x="1" y="41"/>
                        </a:cxn>
                        <a:cxn ang="0">
                          <a:pos x="4" y="43"/>
                        </a:cxn>
                        <a:cxn ang="0">
                          <a:pos x="7" y="42"/>
                        </a:cxn>
                        <a:cxn ang="0">
                          <a:pos x="7" y="42"/>
                        </a:cxn>
                        <a:cxn ang="0">
                          <a:pos x="20" y="53"/>
                        </a:cxn>
                        <a:cxn ang="0">
                          <a:pos x="22" y="53"/>
                        </a:cxn>
                        <a:cxn ang="0">
                          <a:pos x="28" y="53"/>
                        </a:cxn>
                        <a:cxn ang="0">
                          <a:pos x="31" y="52"/>
                        </a:cxn>
                        <a:cxn ang="0">
                          <a:pos x="31" y="53"/>
                        </a:cxn>
                        <a:cxn ang="0">
                          <a:pos x="27" y="58"/>
                        </a:cxn>
                        <a:cxn ang="0">
                          <a:pos x="28" y="58"/>
                        </a:cxn>
                        <a:cxn ang="0">
                          <a:pos x="36" y="53"/>
                        </a:cxn>
                        <a:cxn ang="0">
                          <a:pos x="38" y="49"/>
                        </a:cxn>
                        <a:cxn ang="0">
                          <a:pos x="61" y="11"/>
                        </a:cxn>
                        <a:cxn ang="0">
                          <a:pos x="56" y="0"/>
                        </a:cxn>
                      </a:cxnLst>
                      <a:rect l="0" t="0" r="r" b="b"/>
                      <a:pathLst>
                        <a:path w="61" h="58">
                          <a:moveTo>
                            <a:pt x="56" y="0"/>
                          </a:moveTo>
                          <a:cubicBezTo>
                            <a:pt x="53" y="0"/>
                            <a:pt x="54" y="2"/>
                            <a:pt x="56" y="4"/>
                          </a:cubicBezTo>
                          <a:cubicBezTo>
                            <a:pt x="59" y="7"/>
                            <a:pt x="60" y="23"/>
                            <a:pt x="48" y="36"/>
                          </a:cubicBezTo>
                          <a:cubicBezTo>
                            <a:pt x="35" y="50"/>
                            <a:pt x="30" y="51"/>
                            <a:pt x="23" y="51"/>
                          </a:cubicBezTo>
                          <a:cubicBezTo>
                            <a:pt x="15" y="51"/>
                            <a:pt x="10" y="44"/>
                            <a:pt x="10" y="41"/>
                          </a:cubicBezTo>
                          <a:cubicBezTo>
                            <a:pt x="9" y="38"/>
                            <a:pt x="10" y="38"/>
                            <a:pt x="11" y="38"/>
                          </a:cubicBezTo>
                          <a:cubicBezTo>
                            <a:pt x="11" y="38"/>
                            <a:pt x="11" y="38"/>
                            <a:pt x="12" y="38"/>
                          </a:cubicBezTo>
                          <a:cubicBezTo>
                            <a:pt x="12" y="38"/>
                            <a:pt x="12" y="38"/>
                            <a:pt x="12" y="38"/>
                          </a:cubicBezTo>
                          <a:cubicBezTo>
                            <a:pt x="15" y="38"/>
                            <a:pt x="18" y="36"/>
                            <a:pt x="17" y="33"/>
                          </a:cubicBezTo>
                          <a:cubicBezTo>
                            <a:pt x="17" y="32"/>
                            <a:pt x="15" y="30"/>
                            <a:pt x="12" y="30"/>
                          </a:cubicBezTo>
                          <a:cubicBezTo>
                            <a:pt x="10" y="30"/>
                            <a:pt x="7" y="32"/>
                            <a:pt x="7" y="36"/>
                          </a:cubicBezTo>
                          <a:cubicBezTo>
                            <a:pt x="7" y="37"/>
                            <a:pt x="6" y="37"/>
                            <a:pt x="6" y="37"/>
                          </a:cubicBezTo>
                          <a:cubicBezTo>
                            <a:pt x="5" y="37"/>
                            <a:pt x="5" y="37"/>
                            <a:pt x="5" y="37"/>
                          </a:cubicBezTo>
                          <a:cubicBezTo>
                            <a:pt x="5" y="37"/>
                            <a:pt x="4" y="37"/>
                            <a:pt x="4" y="37"/>
                          </a:cubicBezTo>
                          <a:cubicBezTo>
                            <a:pt x="4" y="37"/>
                            <a:pt x="3" y="37"/>
                            <a:pt x="3" y="37"/>
                          </a:cubicBezTo>
                          <a:cubicBezTo>
                            <a:pt x="0" y="37"/>
                            <a:pt x="0" y="40"/>
                            <a:pt x="1" y="41"/>
                          </a:cubicBezTo>
                          <a:cubicBezTo>
                            <a:pt x="1" y="42"/>
                            <a:pt x="3" y="43"/>
                            <a:pt x="4" y="43"/>
                          </a:cubicBezTo>
                          <a:cubicBezTo>
                            <a:pt x="5" y="43"/>
                            <a:pt x="6" y="43"/>
                            <a:pt x="7" y="42"/>
                          </a:cubicBezTo>
                          <a:cubicBezTo>
                            <a:pt x="7" y="42"/>
                            <a:pt x="7" y="42"/>
                            <a:pt x="7" y="42"/>
                          </a:cubicBezTo>
                          <a:cubicBezTo>
                            <a:pt x="8" y="42"/>
                            <a:pt x="10" y="53"/>
                            <a:pt x="20" y="53"/>
                          </a:cubicBezTo>
                          <a:cubicBezTo>
                            <a:pt x="20" y="53"/>
                            <a:pt x="21" y="53"/>
                            <a:pt x="22" y="53"/>
                          </a:cubicBezTo>
                          <a:cubicBezTo>
                            <a:pt x="25" y="53"/>
                            <a:pt x="27" y="53"/>
                            <a:pt x="28" y="53"/>
                          </a:cubicBezTo>
                          <a:cubicBezTo>
                            <a:pt x="30" y="53"/>
                            <a:pt x="30" y="52"/>
                            <a:pt x="31" y="52"/>
                          </a:cubicBezTo>
                          <a:cubicBezTo>
                            <a:pt x="31" y="52"/>
                            <a:pt x="31" y="52"/>
                            <a:pt x="31" y="53"/>
                          </a:cubicBezTo>
                          <a:cubicBezTo>
                            <a:pt x="28" y="57"/>
                            <a:pt x="23" y="57"/>
                            <a:pt x="27" y="58"/>
                          </a:cubicBezTo>
                          <a:cubicBezTo>
                            <a:pt x="27" y="58"/>
                            <a:pt x="28" y="58"/>
                            <a:pt x="28" y="58"/>
                          </a:cubicBezTo>
                          <a:cubicBezTo>
                            <a:pt x="32" y="58"/>
                            <a:pt x="36" y="55"/>
                            <a:pt x="36" y="53"/>
                          </a:cubicBezTo>
                          <a:cubicBezTo>
                            <a:pt x="36" y="50"/>
                            <a:pt x="34" y="51"/>
                            <a:pt x="38" y="49"/>
                          </a:cubicBezTo>
                          <a:cubicBezTo>
                            <a:pt x="42" y="47"/>
                            <a:pt x="61" y="31"/>
                            <a:pt x="61" y="11"/>
                          </a:cubicBezTo>
                          <a:cubicBezTo>
                            <a:pt x="61" y="4"/>
                            <a:pt x="59"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1" name="Freeform 3637"/>
                    <p:cNvSpPr>
                      <a:spLocks/>
                    </p:cNvSpPr>
                    <p:nvPr/>
                  </p:nvSpPr>
                  <p:spPr bwMode="auto">
                    <a:xfrm>
                      <a:off x="291" y="1536"/>
                      <a:ext cx="130" cy="178"/>
                    </a:xfrm>
                    <a:custGeom>
                      <a:avLst/>
                      <a:gdLst/>
                      <a:ahLst/>
                      <a:cxnLst>
                        <a:cxn ang="0">
                          <a:pos x="3" y="0"/>
                        </a:cxn>
                        <a:cxn ang="0">
                          <a:pos x="2" y="0"/>
                        </a:cxn>
                        <a:cxn ang="0">
                          <a:pos x="9" y="7"/>
                        </a:cxn>
                        <a:cxn ang="0">
                          <a:pos x="12" y="20"/>
                        </a:cxn>
                        <a:cxn ang="0">
                          <a:pos x="3" y="12"/>
                        </a:cxn>
                        <a:cxn ang="0">
                          <a:pos x="1" y="13"/>
                        </a:cxn>
                        <a:cxn ang="0">
                          <a:pos x="6" y="17"/>
                        </a:cxn>
                        <a:cxn ang="0">
                          <a:pos x="11" y="26"/>
                        </a:cxn>
                        <a:cxn ang="0">
                          <a:pos x="6" y="30"/>
                        </a:cxn>
                        <a:cxn ang="0">
                          <a:pos x="6" y="30"/>
                        </a:cxn>
                        <a:cxn ang="0">
                          <a:pos x="8" y="30"/>
                        </a:cxn>
                        <a:cxn ang="0">
                          <a:pos x="13" y="26"/>
                        </a:cxn>
                        <a:cxn ang="0">
                          <a:pos x="13" y="9"/>
                        </a:cxn>
                        <a:cxn ang="0">
                          <a:pos x="18" y="17"/>
                        </a:cxn>
                        <a:cxn ang="0">
                          <a:pos x="15" y="28"/>
                        </a:cxn>
                        <a:cxn ang="0">
                          <a:pos x="16" y="27"/>
                        </a:cxn>
                        <a:cxn ang="0">
                          <a:pos x="22" y="13"/>
                        </a:cxn>
                        <a:cxn ang="0">
                          <a:pos x="13" y="1"/>
                        </a:cxn>
                        <a:cxn ang="0">
                          <a:pos x="15" y="7"/>
                        </a:cxn>
                        <a:cxn ang="0">
                          <a:pos x="3" y="0"/>
                        </a:cxn>
                      </a:cxnLst>
                      <a:rect l="0" t="0" r="r" b="b"/>
                      <a:pathLst>
                        <a:path w="22" h="30">
                          <a:moveTo>
                            <a:pt x="3" y="0"/>
                          </a:moveTo>
                          <a:cubicBezTo>
                            <a:pt x="3" y="0"/>
                            <a:pt x="3" y="0"/>
                            <a:pt x="2" y="0"/>
                          </a:cubicBezTo>
                          <a:cubicBezTo>
                            <a:pt x="2" y="0"/>
                            <a:pt x="5" y="4"/>
                            <a:pt x="9" y="7"/>
                          </a:cubicBezTo>
                          <a:cubicBezTo>
                            <a:pt x="14" y="10"/>
                            <a:pt x="12" y="20"/>
                            <a:pt x="12" y="20"/>
                          </a:cubicBezTo>
                          <a:cubicBezTo>
                            <a:pt x="10" y="15"/>
                            <a:pt x="6" y="12"/>
                            <a:pt x="3" y="12"/>
                          </a:cubicBezTo>
                          <a:cubicBezTo>
                            <a:pt x="2" y="12"/>
                            <a:pt x="2" y="12"/>
                            <a:pt x="1" y="13"/>
                          </a:cubicBezTo>
                          <a:cubicBezTo>
                            <a:pt x="0" y="13"/>
                            <a:pt x="2" y="14"/>
                            <a:pt x="6" y="17"/>
                          </a:cubicBezTo>
                          <a:cubicBezTo>
                            <a:pt x="9" y="18"/>
                            <a:pt x="11" y="21"/>
                            <a:pt x="11" y="26"/>
                          </a:cubicBezTo>
                          <a:cubicBezTo>
                            <a:pt x="10" y="30"/>
                            <a:pt x="7" y="30"/>
                            <a:pt x="6" y="30"/>
                          </a:cubicBezTo>
                          <a:cubicBezTo>
                            <a:pt x="6" y="30"/>
                            <a:pt x="6" y="30"/>
                            <a:pt x="6" y="30"/>
                          </a:cubicBezTo>
                          <a:cubicBezTo>
                            <a:pt x="6" y="30"/>
                            <a:pt x="7" y="30"/>
                            <a:pt x="8" y="30"/>
                          </a:cubicBezTo>
                          <a:cubicBezTo>
                            <a:pt x="9" y="30"/>
                            <a:pt x="11" y="30"/>
                            <a:pt x="13" y="26"/>
                          </a:cubicBezTo>
                          <a:cubicBezTo>
                            <a:pt x="18" y="19"/>
                            <a:pt x="13" y="9"/>
                            <a:pt x="13" y="9"/>
                          </a:cubicBezTo>
                          <a:cubicBezTo>
                            <a:pt x="14" y="9"/>
                            <a:pt x="18" y="12"/>
                            <a:pt x="18" y="17"/>
                          </a:cubicBezTo>
                          <a:cubicBezTo>
                            <a:pt x="18" y="22"/>
                            <a:pt x="14" y="28"/>
                            <a:pt x="15" y="28"/>
                          </a:cubicBezTo>
                          <a:cubicBezTo>
                            <a:pt x="15" y="28"/>
                            <a:pt x="15" y="28"/>
                            <a:pt x="16" y="27"/>
                          </a:cubicBezTo>
                          <a:cubicBezTo>
                            <a:pt x="20" y="24"/>
                            <a:pt x="22" y="22"/>
                            <a:pt x="22" y="13"/>
                          </a:cubicBezTo>
                          <a:cubicBezTo>
                            <a:pt x="22" y="5"/>
                            <a:pt x="16" y="1"/>
                            <a:pt x="13" y="1"/>
                          </a:cubicBezTo>
                          <a:cubicBezTo>
                            <a:pt x="12" y="1"/>
                            <a:pt x="15" y="5"/>
                            <a:pt x="15" y="7"/>
                          </a:cubicBezTo>
                          <a:cubicBezTo>
                            <a:pt x="13" y="4"/>
                            <a:pt x="7"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2" name="Freeform 3638"/>
                    <p:cNvSpPr>
                      <a:spLocks/>
                    </p:cNvSpPr>
                    <p:nvPr/>
                  </p:nvSpPr>
                  <p:spPr bwMode="auto">
                    <a:xfrm>
                      <a:off x="314" y="1318"/>
                      <a:ext cx="184" cy="337"/>
                    </a:xfrm>
                    <a:custGeom>
                      <a:avLst/>
                      <a:gdLst/>
                      <a:ahLst/>
                      <a:cxnLst>
                        <a:cxn ang="0">
                          <a:pos x="15" y="0"/>
                        </a:cxn>
                        <a:cxn ang="0">
                          <a:pos x="9" y="7"/>
                        </a:cxn>
                        <a:cxn ang="0">
                          <a:pos x="11" y="12"/>
                        </a:cxn>
                        <a:cxn ang="0">
                          <a:pos x="4" y="9"/>
                        </a:cxn>
                        <a:cxn ang="0">
                          <a:pos x="4" y="9"/>
                        </a:cxn>
                        <a:cxn ang="0">
                          <a:pos x="1" y="14"/>
                        </a:cxn>
                        <a:cxn ang="0">
                          <a:pos x="3" y="15"/>
                        </a:cxn>
                        <a:cxn ang="0">
                          <a:pos x="6" y="13"/>
                        </a:cxn>
                        <a:cxn ang="0">
                          <a:pos x="7" y="13"/>
                        </a:cxn>
                        <a:cxn ang="0">
                          <a:pos x="11" y="15"/>
                        </a:cxn>
                        <a:cxn ang="0">
                          <a:pos x="13" y="21"/>
                        </a:cxn>
                        <a:cxn ang="0">
                          <a:pos x="8" y="19"/>
                        </a:cxn>
                        <a:cxn ang="0">
                          <a:pos x="7" y="19"/>
                        </a:cxn>
                        <a:cxn ang="0">
                          <a:pos x="4" y="21"/>
                        </a:cxn>
                        <a:cxn ang="0">
                          <a:pos x="4" y="27"/>
                        </a:cxn>
                        <a:cxn ang="0">
                          <a:pos x="4" y="27"/>
                        </a:cxn>
                        <a:cxn ang="0">
                          <a:pos x="8" y="23"/>
                        </a:cxn>
                        <a:cxn ang="0">
                          <a:pos x="9" y="23"/>
                        </a:cxn>
                        <a:cxn ang="0">
                          <a:pos x="16" y="26"/>
                        </a:cxn>
                        <a:cxn ang="0">
                          <a:pos x="19" y="32"/>
                        </a:cxn>
                        <a:cxn ang="0">
                          <a:pos x="14" y="30"/>
                        </a:cxn>
                        <a:cxn ang="0">
                          <a:pos x="10" y="32"/>
                        </a:cxn>
                        <a:cxn ang="0">
                          <a:pos x="11" y="32"/>
                        </a:cxn>
                        <a:cxn ang="0">
                          <a:pos x="19" y="37"/>
                        </a:cxn>
                        <a:cxn ang="0">
                          <a:pos x="21" y="57"/>
                        </a:cxn>
                        <a:cxn ang="0">
                          <a:pos x="24" y="48"/>
                        </a:cxn>
                        <a:cxn ang="0">
                          <a:pos x="23" y="29"/>
                        </a:cxn>
                        <a:cxn ang="0">
                          <a:pos x="20" y="20"/>
                        </a:cxn>
                        <a:cxn ang="0">
                          <a:pos x="26" y="28"/>
                        </a:cxn>
                        <a:cxn ang="0">
                          <a:pos x="27" y="41"/>
                        </a:cxn>
                        <a:cxn ang="0">
                          <a:pos x="27" y="46"/>
                        </a:cxn>
                        <a:cxn ang="0">
                          <a:pos x="29" y="41"/>
                        </a:cxn>
                        <a:cxn ang="0">
                          <a:pos x="29" y="23"/>
                        </a:cxn>
                        <a:cxn ang="0">
                          <a:pos x="22" y="14"/>
                        </a:cxn>
                        <a:cxn ang="0">
                          <a:pos x="25" y="12"/>
                        </a:cxn>
                        <a:cxn ang="0">
                          <a:pos x="25" y="7"/>
                        </a:cxn>
                        <a:cxn ang="0">
                          <a:pos x="24" y="6"/>
                        </a:cxn>
                        <a:cxn ang="0">
                          <a:pos x="20" y="8"/>
                        </a:cxn>
                        <a:cxn ang="0">
                          <a:pos x="19" y="13"/>
                        </a:cxn>
                        <a:cxn ang="0">
                          <a:pos x="19" y="13"/>
                        </a:cxn>
                        <a:cxn ang="0">
                          <a:pos x="14" y="8"/>
                        </a:cxn>
                        <a:cxn ang="0">
                          <a:pos x="15" y="5"/>
                        </a:cxn>
                        <a:cxn ang="0">
                          <a:pos x="16" y="5"/>
                        </a:cxn>
                        <a:cxn ang="0">
                          <a:pos x="18" y="5"/>
                        </a:cxn>
                        <a:cxn ang="0">
                          <a:pos x="19" y="4"/>
                        </a:cxn>
                        <a:cxn ang="0">
                          <a:pos x="15" y="0"/>
                        </a:cxn>
                        <a:cxn ang="0">
                          <a:pos x="15" y="0"/>
                        </a:cxn>
                      </a:cxnLst>
                      <a:rect l="0" t="0" r="r" b="b"/>
                      <a:pathLst>
                        <a:path w="31" h="57">
                          <a:moveTo>
                            <a:pt x="15" y="0"/>
                          </a:moveTo>
                          <a:cubicBezTo>
                            <a:pt x="12" y="0"/>
                            <a:pt x="9" y="3"/>
                            <a:pt x="9" y="7"/>
                          </a:cubicBezTo>
                          <a:cubicBezTo>
                            <a:pt x="9" y="10"/>
                            <a:pt x="11" y="12"/>
                            <a:pt x="11" y="12"/>
                          </a:cubicBezTo>
                          <a:cubicBezTo>
                            <a:pt x="11" y="12"/>
                            <a:pt x="7" y="9"/>
                            <a:pt x="4" y="9"/>
                          </a:cubicBezTo>
                          <a:cubicBezTo>
                            <a:pt x="4" y="9"/>
                            <a:pt x="4" y="9"/>
                            <a:pt x="4" y="9"/>
                          </a:cubicBezTo>
                          <a:cubicBezTo>
                            <a:pt x="2" y="9"/>
                            <a:pt x="0" y="12"/>
                            <a:pt x="1" y="14"/>
                          </a:cubicBezTo>
                          <a:cubicBezTo>
                            <a:pt x="2" y="14"/>
                            <a:pt x="2" y="15"/>
                            <a:pt x="3" y="15"/>
                          </a:cubicBezTo>
                          <a:cubicBezTo>
                            <a:pt x="4" y="15"/>
                            <a:pt x="5" y="14"/>
                            <a:pt x="6" y="13"/>
                          </a:cubicBezTo>
                          <a:cubicBezTo>
                            <a:pt x="6" y="13"/>
                            <a:pt x="7" y="13"/>
                            <a:pt x="7" y="13"/>
                          </a:cubicBezTo>
                          <a:cubicBezTo>
                            <a:pt x="8" y="13"/>
                            <a:pt x="9" y="13"/>
                            <a:pt x="11" y="15"/>
                          </a:cubicBezTo>
                          <a:cubicBezTo>
                            <a:pt x="14" y="18"/>
                            <a:pt x="13" y="21"/>
                            <a:pt x="13" y="21"/>
                          </a:cubicBezTo>
                          <a:cubicBezTo>
                            <a:pt x="13" y="21"/>
                            <a:pt x="11" y="20"/>
                            <a:pt x="8" y="19"/>
                          </a:cubicBezTo>
                          <a:cubicBezTo>
                            <a:pt x="8" y="19"/>
                            <a:pt x="7" y="19"/>
                            <a:pt x="7" y="19"/>
                          </a:cubicBezTo>
                          <a:cubicBezTo>
                            <a:pt x="6" y="19"/>
                            <a:pt x="6" y="20"/>
                            <a:pt x="4" y="21"/>
                          </a:cubicBezTo>
                          <a:cubicBezTo>
                            <a:pt x="1" y="22"/>
                            <a:pt x="0" y="27"/>
                            <a:pt x="4" y="27"/>
                          </a:cubicBezTo>
                          <a:cubicBezTo>
                            <a:pt x="4" y="27"/>
                            <a:pt x="4" y="27"/>
                            <a:pt x="4" y="27"/>
                          </a:cubicBezTo>
                          <a:cubicBezTo>
                            <a:pt x="6" y="27"/>
                            <a:pt x="6" y="25"/>
                            <a:pt x="8" y="23"/>
                          </a:cubicBezTo>
                          <a:cubicBezTo>
                            <a:pt x="8" y="23"/>
                            <a:pt x="9" y="23"/>
                            <a:pt x="9" y="23"/>
                          </a:cubicBezTo>
                          <a:cubicBezTo>
                            <a:pt x="11" y="23"/>
                            <a:pt x="14" y="24"/>
                            <a:pt x="16" y="26"/>
                          </a:cubicBezTo>
                          <a:cubicBezTo>
                            <a:pt x="19" y="28"/>
                            <a:pt x="19" y="32"/>
                            <a:pt x="19" y="32"/>
                          </a:cubicBezTo>
                          <a:cubicBezTo>
                            <a:pt x="19" y="32"/>
                            <a:pt x="17" y="30"/>
                            <a:pt x="14" y="30"/>
                          </a:cubicBezTo>
                          <a:cubicBezTo>
                            <a:pt x="12" y="30"/>
                            <a:pt x="10" y="32"/>
                            <a:pt x="10" y="32"/>
                          </a:cubicBezTo>
                          <a:cubicBezTo>
                            <a:pt x="10" y="32"/>
                            <a:pt x="11" y="32"/>
                            <a:pt x="11" y="32"/>
                          </a:cubicBezTo>
                          <a:cubicBezTo>
                            <a:pt x="12" y="32"/>
                            <a:pt x="14" y="32"/>
                            <a:pt x="19" y="37"/>
                          </a:cubicBezTo>
                          <a:cubicBezTo>
                            <a:pt x="26" y="43"/>
                            <a:pt x="21" y="57"/>
                            <a:pt x="21" y="57"/>
                          </a:cubicBezTo>
                          <a:cubicBezTo>
                            <a:pt x="21" y="57"/>
                            <a:pt x="24" y="52"/>
                            <a:pt x="24" y="48"/>
                          </a:cubicBezTo>
                          <a:cubicBezTo>
                            <a:pt x="25" y="44"/>
                            <a:pt x="24" y="35"/>
                            <a:pt x="23" y="29"/>
                          </a:cubicBezTo>
                          <a:cubicBezTo>
                            <a:pt x="22" y="23"/>
                            <a:pt x="20" y="20"/>
                            <a:pt x="20" y="20"/>
                          </a:cubicBezTo>
                          <a:cubicBezTo>
                            <a:pt x="20" y="20"/>
                            <a:pt x="23" y="24"/>
                            <a:pt x="26" y="28"/>
                          </a:cubicBezTo>
                          <a:cubicBezTo>
                            <a:pt x="28" y="33"/>
                            <a:pt x="28" y="35"/>
                            <a:pt x="27" y="41"/>
                          </a:cubicBezTo>
                          <a:cubicBezTo>
                            <a:pt x="27" y="45"/>
                            <a:pt x="27" y="46"/>
                            <a:pt x="27" y="46"/>
                          </a:cubicBezTo>
                          <a:cubicBezTo>
                            <a:pt x="27" y="46"/>
                            <a:pt x="28" y="44"/>
                            <a:pt x="29" y="41"/>
                          </a:cubicBezTo>
                          <a:cubicBezTo>
                            <a:pt x="31" y="34"/>
                            <a:pt x="30" y="27"/>
                            <a:pt x="29" y="23"/>
                          </a:cubicBezTo>
                          <a:cubicBezTo>
                            <a:pt x="28" y="19"/>
                            <a:pt x="23" y="16"/>
                            <a:pt x="22" y="14"/>
                          </a:cubicBezTo>
                          <a:cubicBezTo>
                            <a:pt x="21" y="13"/>
                            <a:pt x="21" y="12"/>
                            <a:pt x="25" y="12"/>
                          </a:cubicBezTo>
                          <a:cubicBezTo>
                            <a:pt x="29" y="12"/>
                            <a:pt x="27" y="8"/>
                            <a:pt x="25" y="7"/>
                          </a:cubicBezTo>
                          <a:cubicBezTo>
                            <a:pt x="25" y="6"/>
                            <a:pt x="24" y="6"/>
                            <a:pt x="24" y="6"/>
                          </a:cubicBezTo>
                          <a:cubicBezTo>
                            <a:pt x="23" y="6"/>
                            <a:pt x="21" y="7"/>
                            <a:pt x="20" y="8"/>
                          </a:cubicBezTo>
                          <a:cubicBezTo>
                            <a:pt x="18" y="10"/>
                            <a:pt x="19" y="13"/>
                            <a:pt x="19" y="13"/>
                          </a:cubicBezTo>
                          <a:cubicBezTo>
                            <a:pt x="19" y="13"/>
                            <a:pt x="19" y="13"/>
                            <a:pt x="19" y="13"/>
                          </a:cubicBezTo>
                          <a:cubicBezTo>
                            <a:pt x="18" y="12"/>
                            <a:pt x="15" y="11"/>
                            <a:pt x="14" y="8"/>
                          </a:cubicBezTo>
                          <a:cubicBezTo>
                            <a:pt x="13" y="6"/>
                            <a:pt x="13" y="5"/>
                            <a:pt x="15" y="5"/>
                          </a:cubicBezTo>
                          <a:cubicBezTo>
                            <a:pt x="15" y="5"/>
                            <a:pt x="16" y="5"/>
                            <a:pt x="16" y="5"/>
                          </a:cubicBezTo>
                          <a:cubicBezTo>
                            <a:pt x="17" y="5"/>
                            <a:pt x="17" y="5"/>
                            <a:pt x="18" y="5"/>
                          </a:cubicBezTo>
                          <a:cubicBezTo>
                            <a:pt x="19" y="5"/>
                            <a:pt x="19" y="5"/>
                            <a:pt x="19" y="4"/>
                          </a:cubicBezTo>
                          <a:cubicBezTo>
                            <a:pt x="19" y="1"/>
                            <a:pt x="17" y="1"/>
                            <a:pt x="15" y="0"/>
                          </a:cubicBezTo>
                          <a:cubicBezTo>
                            <a:pt x="15" y="0"/>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3" name="Freeform 3639"/>
                    <p:cNvSpPr>
                      <a:spLocks noEditPoints="1"/>
                    </p:cNvSpPr>
                    <p:nvPr/>
                  </p:nvSpPr>
                  <p:spPr bwMode="auto">
                    <a:xfrm>
                      <a:off x="255" y="1093"/>
                      <a:ext cx="302" cy="367"/>
                    </a:xfrm>
                    <a:custGeom>
                      <a:avLst/>
                      <a:gdLst/>
                      <a:ahLst/>
                      <a:cxnLst>
                        <a:cxn ang="0">
                          <a:pos x="51" y="62"/>
                        </a:cxn>
                        <a:cxn ang="0">
                          <a:pos x="19" y="0"/>
                        </a:cxn>
                        <a:cxn ang="0">
                          <a:pos x="21" y="6"/>
                        </a:cxn>
                        <a:cxn ang="0">
                          <a:pos x="14" y="5"/>
                        </a:cxn>
                        <a:cxn ang="0">
                          <a:pos x="11" y="13"/>
                        </a:cxn>
                        <a:cxn ang="0">
                          <a:pos x="14" y="11"/>
                        </a:cxn>
                        <a:cxn ang="0">
                          <a:pos x="17" y="8"/>
                        </a:cxn>
                        <a:cxn ang="0">
                          <a:pos x="30" y="12"/>
                        </a:cxn>
                        <a:cxn ang="0">
                          <a:pos x="18" y="13"/>
                        </a:cxn>
                        <a:cxn ang="0">
                          <a:pos x="4" y="27"/>
                        </a:cxn>
                        <a:cxn ang="0">
                          <a:pos x="12" y="26"/>
                        </a:cxn>
                        <a:cxn ang="0">
                          <a:pos x="19" y="35"/>
                        </a:cxn>
                        <a:cxn ang="0">
                          <a:pos x="22" y="24"/>
                        </a:cxn>
                        <a:cxn ang="0">
                          <a:pos x="19" y="28"/>
                        </a:cxn>
                        <a:cxn ang="0">
                          <a:pos x="16" y="28"/>
                        </a:cxn>
                        <a:cxn ang="0">
                          <a:pos x="26" y="14"/>
                        </a:cxn>
                        <a:cxn ang="0">
                          <a:pos x="33" y="16"/>
                        </a:cxn>
                        <a:cxn ang="0">
                          <a:pos x="35" y="17"/>
                        </a:cxn>
                        <a:cxn ang="0">
                          <a:pos x="28" y="15"/>
                        </a:cxn>
                        <a:cxn ang="0">
                          <a:pos x="25" y="22"/>
                        </a:cxn>
                        <a:cxn ang="0">
                          <a:pos x="31" y="20"/>
                        </a:cxn>
                        <a:cxn ang="0">
                          <a:pos x="46" y="39"/>
                        </a:cxn>
                        <a:cxn ang="0">
                          <a:pos x="34" y="28"/>
                        </a:cxn>
                        <a:cxn ang="0">
                          <a:pos x="29" y="35"/>
                        </a:cxn>
                        <a:cxn ang="0">
                          <a:pos x="34" y="35"/>
                        </a:cxn>
                        <a:cxn ang="0">
                          <a:pos x="35" y="32"/>
                        </a:cxn>
                        <a:cxn ang="0">
                          <a:pos x="45" y="43"/>
                        </a:cxn>
                        <a:cxn ang="0">
                          <a:pos x="41" y="48"/>
                        </a:cxn>
                        <a:cxn ang="0">
                          <a:pos x="40" y="54"/>
                        </a:cxn>
                        <a:cxn ang="0">
                          <a:pos x="45" y="52"/>
                        </a:cxn>
                        <a:cxn ang="0">
                          <a:pos x="51" y="61"/>
                        </a:cxn>
                        <a:cxn ang="0">
                          <a:pos x="50" y="42"/>
                        </a:cxn>
                        <a:cxn ang="0">
                          <a:pos x="27" y="8"/>
                        </a:cxn>
                        <a:cxn ang="0">
                          <a:pos x="19" y="0"/>
                        </a:cxn>
                      </a:cxnLst>
                      <a:rect l="0" t="0" r="r" b="b"/>
                      <a:pathLst>
                        <a:path w="51" h="62">
                          <a:moveTo>
                            <a:pt x="51" y="61"/>
                          </a:moveTo>
                          <a:cubicBezTo>
                            <a:pt x="51" y="62"/>
                            <a:pt x="51" y="62"/>
                            <a:pt x="51" y="62"/>
                          </a:cubicBezTo>
                          <a:cubicBezTo>
                            <a:pt x="51" y="62"/>
                            <a:pt x="51" y="62"/>
                            <a:pt x="51" y="61"/>
                          </a:cubicBezTo>
                          <a:moveTo>
                            <a:pt x="19" y="0"/>
                          </a:moveTo>
                          <a:cubicBezTo>
                            <a:pt x="19" y="0"/>
                            <a:pt x="18" y="1"/>
                            <a:pt x="19" y="3"/>
                          </a:cubicBezTo>
                          <a:cubicBezTo>
                            <a:pt x="19" y="5"/>
                            <a:pt x="21" y="6"/>
                            <a:pt x="21" y="6"/>
                          </a:cubicBezTo>
                          <a:cubicBezTo>
                            <a:pt x="21" y="6"/>
                            <a:pt x="16" y="5"/>
                            <a:pt x="14" y="5"/>
                          </a:cubicBezTo>
                          <a:cubicBezTo>
                            <a:pt x="14" y="5"/>
                            <a:pt x="14" y="5"/>
                            <a:pt x="14" y="5"/>
                          </a:cubicBezTo>
                          <a:cubicBezTo>
                            <a:pt x="11" y="5"/>
                            <a:pt x="9" y="6"/>
                            <a:pt x="9" y="8"/>
                          </a:cubicBezTo>
                          <a:cubicBezTo>
                            <a:pt x="8" y="9"/>
                            <a:pt x="7" y="11"/>
                            <a:pt x="11" y="13"/>
                          </a:cubicBezTo>
                          <a:cubicBezTo>
                            <a:pt x="11" y="14"/>
                            <a:pt x="12" y="14"/>
                            <a:pt x="12" y="14"/>
                          </a:cubicBezTo>
                          <a:cubicBezTo>
                            <a:pt x="14" y="14"/>
                            <a:pt x="15" y="11"/>
                            <a:pt x="14" y="11"/>
                          </a:cubicBezTo>
                          <a:cubicBezTo>
                            <a:pt x="13" y="10"/>
                            <a:pt x="12" y="10"/>
                            <a:pt x="14" y="9"/>
                          </a:cubicBezTo>
                          <a:cubicBezTo>
                            <a:pt x="15" y="8"/>
                            <a:pt x="16" y="8"/>
                            <a:pt x="17" y="8"/>
                          </a:cubicBezTo>
                          <a:cubicBezTo>
                            <a:pt x="18" y="8"/>
                            <a:pt x="20" y="8"/>
                            <a:pt x="21" y="8"/>
                          </a:cubicBezTo>
                          <a:cubicBezTo>
                            <a:pt x="24" y="8"/>
                            <a:pt x="30" y="12"/>
                            <a:pt x="30" y="12"/>
                          </a:cubicBezTo>
                          <a:cubicBezTo>
                            <a:pt x="30" y="12"/>
                            <a:pt x="29" y="12"/>
                            <a:pt x="27" y="12"/>
                          </a:cubicBezTo>
                          <a:cubicBezTo>
                            <a:pt x="25" y="12"/>
                            <a:pt x="22" y="12"/>
                            <a:pt x="18" y="13"/>
                          </a:cubicBezTo>
                          <a:cubicBezTo>
                            <a:pt x="13" y="14"/>
                            <a:pt x="8" y="24"/>
                            <a:pt x="6" y="24"/>
                          </a:cubicBezTo>
                          <a:cubicBezTo>
                            <a:pt x="4" y="24"/>
                            <a:pt x="0" y="25"/>
                            <a:pt x="4" y="27"/>
                          </a:cubicBezTo>
                          <a:cubicBezTo>
                            <a:pt x="5" y="28"/>
                            <a:pt x="6" y="28"/>
                            <a:pt x="7" y="28"/>
                          </a:cubicBezTo>
                          <a:cubicBezTo>
                            <a:pt x="10" y="28"/>
                            <a:pt x="12" y="26"/>
                            <a:pt x="12" y="26"/>
                          </a:cubicBezTo>
                          <a:cubicBezTo>
                            <a:pt x="12" y="26"/>
                            <a:pt x="10" y="31"/>
                            <a:pt x="15" y="33"/>
                          </a:cubicBezTo>
                          <a:cubicBezTo>
                            <a:pt x="16" y="34"/>
                            <a:pt x="18" y="35"/>
                            <a:pt x="19" y="35"/>
                          </a:cubicBezTo>
                          <a:cubicBezTo>
                            <a:pt x="21" y="35"/>
                            <a:pt x="22" y="33"/>
                            <a:pt x="24" y="32"/>
                          </a:cubicBezTo>
                          <a:cubicBezTo>
                            <a:pt x="25" y="29"/>
                            <a:pt x="25" y="25"/>
                            <a:pt x="22" y="24"/>
                          </a:cubicBezTo>
                          <a:cubicBezTo>
                            <a:pt x="22" y="24"/>
                            <a:pt x="22" y="24"/>
                            <a:pt x="22" y="24"/>
                          </a:cubicBezTo>
                          <a:cubicBezTo>
                            <a:pt x="19" y="24"/>
                            <a:pt x="19" y="28"/>
                            <a:pt x="19" y="28"/>
                          </a:cubicBezTo>
                          <a:cubicBezTo>
                            <a:pt x="18" y="29"/>
                            <a:pt x="18" y="29"/>
                            <a:pt x="18" y="29"/>
                          </a:cubicBezTo>
                          <a:cubicBezTo>
                            <a:pt x="17" y="29"/>
                            <a:pt x="16" y="28"/>
                            <a:pt x="16" y="28"/>
                          </a:cubicBezTo>
                          <a:cubicBezTo>
                            <a:pt x="15" y="26"/>
                            <a:pt x="16" y="22"/>
                            <a:pt x="16" y="20"/>
                          </a:cubicBezTo>
                          <a:cubicBezTo>
                            <a:pt x="16" y="19"/>
                            <a:pt x="20" y="14"/>
                            <a:pt x="26" y="14"/>
                          </a:cubicBezTo>
                          <a:cubicBezTo>
                            <a:pt x="26" y="14"/>
                            <a:pt x="26" y="14"/>
                            <a:pt x="26" y="14"/>
                          </a:cubicBezTo>
                          <a:cubicBezTo>
                            <a:pt x="29" y="14"/>
                            <a:pt x="31" y="15"/>
                            <a:pt x="33" y="16"/>
                          </a:cubicBezTo>
                          <a:cubicBezTo>
                            <a:pt x="34" y="16"/>
                            <a:pt x="35" y="17"/>
                            <a:pt x="35" y="17"/>
                          </a:cubicBezTo>
                          <a:cubicBezTo>
                            <a:pt x="35" y="17"/>
                            <a:pt x="35" y="17"/>
                            <a:pt x="35" y="17"/>
                          </a:cubicBezTo>
                          <a:cubicBezTo>
                            <a:pt x="33" y="16"/>
                            <a:pt x="31" y="16"/>
                            <a:pt x="29" y="15"/>
                          </a:cubicBezTo>
                          <a:cubicBezTo>
                            <a:pt x="28" y="15"/>
                            <a:pt x="28" y="15"/>
                            <a:pt x="28" y="15"/>
                          </a:cubicBezTo>
                          <a:cubicBezTo>
                            <a:pt x="25" y="15"/>
                            <a:pt x="22" y="16"/>
                            <a:pt x="22" y="19"/>
                          </a:cubicBezTo>
                          <a:cubicBezTo>
                            <a:pt x="21" y="21"/>
                            <a:pt x="23" y="22"/>
                            <a:pt x="25" y="22"/>
                          </a:cubicBezTo>
                          <a:cubicBezTo>
                            <a:pt x="26" y="22"/>
                            <a:pt x="27" y="22"/>
                            <a:pt x="28" y="21"/>
                          </a:cubicBezTo>
                          <a:cubicBezTo>
                            <a:pt x="29" y="20"/>
                            <a:pt x="30" y="20"/>
                            <a:pt x="31" y="20"/>
                          </a:cubicBezTo>
                          <a:cubicBezTo>
                            <a:pt x="32" y="20"/>
                            <a:pt x="34" y="21"/>
                            <a:pt x="37" y="22"/>
                          </a:cubicBezTo>
                          <a:cubicBezTo>
                            <a:pt x="47" y="28"/>
                            <a:pt x="46" y="39"/>
                            <a:pt x="46" y="39"/>
                          </a:cubicBezTo>
                          <a:cubicBezTo>
                            <a:pt x="46" y="39"/>
                            <a:pt x="41" y="33"/>
                            <a:pt x="39" y="30"/>
                          </a:cubicBezTo>
                          <a:cubicBezTo>
                            <a:pt x="38" y="28"/>
                            <a:pt x="36" y="28"/>
                            <a:pt x="34" y="28"/>
                          </a:cubicBezTo>
                          <a:cubicBezTo>
                            <a:pt x="33" y="28"/>
                            <a:pt x="33" y="28"/>
                            <a:pt x="32" y="28"/>
                          </a:cubicBezTo>
                          <a:cubicBezTo>
                            <a:pt x="29" y="29"/>
                            <a:pt x="27" y="32"/>
                            <a:pt x="29" y="35"/>
                          </a:cubicBezTo>
                          <a:cubicBezTo>
                            <a:pt x="30" y="36"/>
                            <a:pt x="31" y="36"/>
                            <a:pt x="32" y="36"/>
                          </a:cubicBezTo>
                          <a:cubicBezTo>
                            <a:pt x="33" y="36"/>
                            <a:pt x="33" y="36"/>
                            <a:pt x="34" y="35"/>
                          </a:cubicBezTo>
                          <a:cubicBezTo>
                            <a:pt x="34" y="34"/>
                            <a:pt x="34" y="32"/>
                            <a:pt x="35" y="32"/>
                          </a:cubicBezTo>
                          <a:cubicBezTo>
                            <a:pt x="35" y="32"/>
                            <a:pt x="35" y="32"/>
                            <a:pt x="35" y="32"/>
                          </a:cubicBezTo>
                          <a:cubicBezTo>
                            <a:pt x="36" y="32"/>
                            <a:pt x="37" y="32"/>
                            <a:pt x="39" y="34"/>
                          </a:cubicBezTo>
                          <a:cubicBezTo>
                            <a:pt x="42" y="37"/>
                            <a:pt x="44" y="41"/>
                            <a:pt x="45" y="43"/>
                          </a:cubicBezTo>
                          <a:cubicBezTo>
                            <a:pt x="46" y="45"/>
                            <a:pt x="46" y="49"/>
                            <a:pt x="46" y="49"/>
                          </a:cubicBezTo>
                          <a:cubicBezTo>
                            <a:pt x="46" y="49"/>
                            <a:pt x="43" y="48"/>
                            <a:pt x="41" y="48"/>
                          </a:cubicBezTo>
                          <a:cubicBezTo>
                            <a:pt x="40" y="48"/>
                            <a:pt x="38" y="50"/>
                            <a:pt x="38" y="51"/>
                          </a:cubicBezTo>
                          <a:cubicBezTo>
                            <a:pt x="37" y="52"/>
                            <a:pt x="38" y="54"/>
                            <a:pt x="40" y="54"/>
                          </a:cubicBezTo>
                          <a:cubicBezTo>
                            <a:pt x="41" y="54"/>
                            <a:pt x="42" y="53"/>
                            <a:pt x="43" y="53"/>
                          </a:cubicBezTo>
                          <a:cubicBezTo>
                            <a:pt x="44" y="53"/>
                            <a:pt x="44" y="52"/>
                            <a:pt x="45" y="52"/>
                          </a:cubicBezTo>
                          <a:cubicBezTo>
                            <a:pt x="46" y="52"/>
                            <a:pt x="46" y="53"/>
                            <a:pt x="48" y="54"/>
                          </a:cubicBezTo>
                          <a:cubicBezTo>
                            <a:pt x="49" y="57"/>
                            <a:pt x="50" y="60"/>
                            <a:pt x="51" y="61"/>
                          </a:cubicBezTo>
                          <a:cubicBezTo>
                            <a:pt x="50" y="60"/>
                            <a:pt x="50" y="57"/>
                            <a:pt x="49" y="52"/>
                          </a:cubicBezTo>
                          <a:cubicBezTo>
                            <a:pt x="49" y="49"/>
                            <a:pt x="50" y="48"/>
                            <a:pt x="50" y="42"/>
                          </a:cubicBezTo>
                          <a:cubicBezTo>
                            <a:pt x="50" y="36"/>
                            <a:pt x="48" y="28"/>
                            <a:pt x="44" y="22"/>
                          </a:cubicBezTo>
                          <a:cubicBezTo>
                            <a:pt x="40" y="17"/>
                            <a:pt x="30" y="10"/>
                            <a:pt x="27" y="8"/>
                          </a:cubicBezTo>
                          <a:cubicBezTo>
                            <a:pt x="24" y="6"/>
                            <a:pt x="21" y="3"/>
                            <a:pt x="20" y="2"/>
                          </a:cubicBezTo>
                          <a:cubicBezTo>
                            <a:pt x="19" y="1"/>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4" name="Freeform 3640"/>
                    <p:cNvSpPr>
                      <a:spLocks/>
                    </p:cNvSpPr>
                    <p:nvPr/>
                  </p:nvSpPr>
                  <p:spPr bwMode="auto">
                    <a:xfrm>
                      <a:off x="95" y="963"/>
                      <a:ext cx="368" cy="189"/>
                    </a:xfrm>
                    <a:custGeom>
                      <a:avLst/>
                      <a:gdLst/>
                      <a:ahLst/>
                      <a:cxnLst>
                        <a:cxn ang="0">
                          <a:pos x="27" y="0"/>
                        </a:cxn>
                        <a:cxn ang="0">
                          <a:pos x="26" y="0"/>
                        </a:cxn>
                        <a:cxn ang="0">
                          <a:pos x="11" y="6"/>
                        </a:cxn>
                        <a:cxn ang="0">
                          <a:pos x="11" y="7"/>
                        </a:cxn>
                        <a:cxn ang="0">
                          <a:pos x="16" y="4"/>
                        </a:cxn>
                        <a:cxn ang="0">
                          <a:pos x="26" y="3"/>
                        </a:cxn>
                        <a:cxn ang="0">
                          <a:pos x="37" y="7"/>
                        </a:cxn>
                        <a:cxn ang="0">
                          <a:pos x="28" y="4"/>
                        </a:cxn>
                        <a:cxn ang="0">
                          <a:pos x="28" y="4"/>
                        </a:cxn>
                        <a:cxn ang="0">
                          <a:pos x="15" y="8"/>
                        </a:cxn>
                        <a:cxn ang="0">
                          <a:pos x="12" y="16"/>
                        </a:cxn>
                        <a:cxn ang="0">
                          <a:pos x="11" y="19"/>
                        </a:cxn>
                        <a:cxn ang="0">
                          <a:pos x="10" y="17"/>
                        </a:cxn>
                        <a:cxn ang="0">
                          <a:pos x="10" y="11"/>
                        </a:cxn>
                        <a:cxn ang="0">
                          <a:pos x="12" y="8"/>
                        </a:cxn>
                        <a:cxn ang="0">
                          <a:pos x="10" y="8"/>
                        </a:cxn>
                        <a:cxn ang="0">
                          <a:pos x="9" y="8"/>
                        </a:cxn>
                        <a:cxn ang="0">
                          <a:pos x="7" y="5"/>
                        </a:cxn>
                        <a:cxn ang="0">
                          <a:pos x="6" y="2"/>
                        </a:cxn>
                        <a:cxn ang="0">
                          <a:pos x="4" y="3"/>
                        </a:cxn>
                        <a:cxn ang="0">
                          <a:pos x="1" y="10"/>
                        </a:cxn>
                        <a:cxn ang="0">
                          <a:pos x="4" y="12"/>
                        </a:cxn>
                        <a:cxn ang="0">
                          <a:pos x="5" y="12"/>
                        </a:cxn>
                        <a:cxn ang="0">
                          <a:pos x="2" y="16"/>
                        </a:cxn>
                        <a:cxn ang="0">
                          <a:pos x="5" y="21"/>
                        </a:cxn>
                        <a:cxn ang="0">
                          <a:pos x="12" y="25"/>
                        </a:cxn>
                        <a:cxn ang="0">
                          <a:pos x="18" y="22"/>
                        </a:cxn>
                        <a:cxn ang="0">
                          <a:pos x="16" y="18"/>
                        </a:cxn>
                        <a:cxn ang="0">
                          <a:pos x="15" y="12"/>
                        </a:cxn>
                        <a:cxn ang="0">
                          <a:pos x="25" y="6"/>
                        </a:cxn>
                        <a:cxn ang="0">
                          <a:pos x="32" y="7"/>
                        </a:cxn>
                        <a:cxn ang="0">
                          <a:pos x="40" y="11"/>
                        </a:cxn>
                        <a:cxn ang="0">
                          <a:pos x="34" y="10"/>
                        </a:cxn>
                        <a:cxn ang="0">
                          <a:pos x="33" y="10"/>
                        </a:cxn>
                        <a:cxn ang="0">
                          <a:pos x="24" y="14"/>
                        </a:cxn>
                        <a:cxn ang="0">
                          <a:pos x="22" y="20"/>
                        </a:cxn>
                        <a:cxn ang="0">
                          <a:pos x="24" y="22"/>
                        </a:cxn>
                        <a:cxn ang="0">
                          <a:pos x="26" y="21"/>
                        </a:cxn>
                        <a:cxn ang="0">
                          <a:pos x="27" y="18"/>
                        </a:cxn>
                        <a:cxn ang="0">
                          <a:pos x="32" y="20"/>
                        </a:cxn>
                        <a:cxn ang="0">
                          <a:pos x="33" y="20"/>
                        </a:cxn>
                        <a:cxn ang="0">
                          <a:pos x="39" y="18"/>
                        </a:cxn>
                        <a:cxn ang="0">
                          <a:pos x="42" y="16"/>
                        </a:cxn>
                        <a:cxn ang="0">
                          <a:pos x="34" y="17"/>
                        </a:cxn>
                        <a:cxn ang="0">
                          <a:pos x="33" y="17"/>
                        </a:cxn>
                        <a:cxn ang="0">
                          <a:pos x="29" y="15"/>
                        </a:cxn>
                        <a:cxn ang="0">
                          <a:pos x="37" y="13"/>
                        </a:cxn>
                        <a:cxn ang="0">
                          <a:pos x="38" y="13"/>
                        </a:cxn>
                        <a:cxn ang="0">
                          <a:pos x="50" y="15"/>
                        </a:cxn>
                        <a:cxn ang="0">
                          <a:pos x="62" y="32"/>
                        </a:cxn>
                        <a:cxn ang="0">
                          <a:pos x="49" y="10"/>
                        </a:cxn>
                        <a:cxn ang="0">
                          <a:pos x="27" y="0"/>
                        </a:cxn>
                      </a:cxnLst>
                      <a:rect l="0" t="0" r="r" b="b"/>
                      <a:pathLst>
                        <a:path w="62" h="32">
                          <a:moveTo>
                            <a:pt x="27" y="0"/>
                          </a:moveTo>
                          <a:cubicBezTo>
                            <a:pt x="27" y="0"/>
                            <a:pt x="27" y="0"/>
                            <a:pt x="26" y="0"/>
                          </a:cubicBezTo>
                          <a:cubicBezTo>
                            <a:pt x="16" y="1"/>
                            <a:pt x="13" y="4"/>
                            <a:pt x="11" y="6"/>
                          </a:cubicBezTo>
                          <a:cubicBezTo>
                            <a:pt x="11" y="7"/>
                            <a:pt x="10" y="7"/>
                            <a:pt x="11" y="7"/>
                          </a:cubicBezTo>
                          <a:cubicBezTo>
                            <a:pt x="11" y="7"/>
                            <a:pt x="14" y="5"/>
                            <a:pt x="16" y="4"/>
                          </a:cubicBezTo>
                          <a:cubicBezTo>
                            <a:pt x="19" y="4"/>
                            <a:pt x="22" y="3"/>
                            <a:pt x="26" y="3"/>
                          </a:cubicBezTo>
                          <a:cubicBezTo>
                            <a:pt x="31" y="3"/>
                            <a:pt x="37" y="7"/>
                            <a:pt x="37" y="7"/>
                          </a:cubicBezTo>
                          <a:cubicBezTo>
                            <a:pt x="37" y="7"/>
                            <a:pt x="32" y="4"/>
                            <a:pt x="28" y="4"/>
                          </a:cubicBezTo>
                          <a:cubicBezTo>
                            <a:pt x="28" y="4"/>
                            <a:pt x="28" y="4"/>
                            <a:pt x="28" y="4"/>
                          </a:cubicBezTo>
                          <a:cubicBezTo>
                            <a:pt x="25" y="5"/>
                            <a:pt x="18" y="6"/>
                            <a:pt x="15" y="8"/>
                          </a:cubicBezTo>
                          <a:cubicBezTo>
                            <a:pt x="12" y="11"/>
                            <a:pt x="11" y="13"/>
                            <a:pt x="12" y="16"/>
                          </a:cubicBezTo>
                          <a:cubicBezTo>
                            <a:pt x="12" y="18"/>
                            <a:pt x="12" y="19"/>
                            <a:pt x="11" y="19"/>
                          </a:cubicBezTo>
                          <a:cubicBezTo>
                            <a:pt x="11" y="19"/>
                            <a:pt x="10" y="18"/>
                            <a:pt x="10" y="17"/>
                          </a:cubicBezTo>
                          <a:cubicBezTo>
                            <a:pt x="9" y="14"/>
                            <a:pt x="9" y="13"/>
                            <a:pt x="10" y="11"/>
                          </a:cubicBezTo>
                          <a:cubicBezTo>
                            <a:pt x="11" y="9"/>
                            <a:pt x="12" y="8"/>
                            <a:pt x="12" y="8"/>
                          </a:cubicBezTo>
                          <a:cubicBezTo>
                            <a:pt x="12" y="8"/>
                            <a:pt x="11" y="8"/>
                            <a:pt x="10" y="8"/>
                          </a:cubicBezTo>
                          <a:cubicBezTo>
                            <a:pt x="10" y="8"/>
                            <a:pt x="9" y="8"/>
                            <a:pt x="9" y="8"/>
                          </a:cubicBezTo>
                          <a:cubicBezTo>
                            <a:pt x="7" y="7"/>
                            <a:pt x="6" y="6"/>
                            <a:pt x="7" y="5"/>
                          </a:cubicBezTo>
                          <a:cubicBezTo>
                            <a:pt x="8" y="4"/>
                            <a:pt x="7" y="2"/>
                            <a:pt x="6" y="2"/>
                          </a:cubicBezTo>
                          <a:cubicBezTo>
                            <a:pt x="5" y="2"/>
                            <a:pt x="4" y="2"/>
                            <a:pt x="4" y="3"/>
                          </a:cubicBezTo>
                          <a:cubicBezTo>
                            <a:pt x="1" y="6"/>
                            <a:pt x="0" y="8"/>
                            <a:pt x="1" y="10"/>
                          </a:cubicBezTo>
                          <a:cubicBezTo>
                            <a:pt x="2" y="12"/>
                            <a:pt x="3" y="12"/>
                            <a:pt x="4" y="12"/>
                          </a:cubicBezTo>
                          <a:cubicBezTo>
                            <a:pt x="4" y="12"/>
                            <a:pt x="5" y="12"/>
                            <a:pt x="5" y="12"/>
                          </a:cubicBezTo>
                          <a:cubicBezTo>
                            <a:pt x="5" y="12"/>
                            <a:pt x="2" y="14"/>
                            <a:pt x="2" y="16"/>
                          </a:cubicBezTo>
                          <a:cubicBezTo>
                            <a:pt x="3" y="17"/>
                            <a:pt x="3" y="19"/>
                            <a:pt x="5" y="21"/>
                          </a:cubicBezTo>
                          <a:cubicBezTo>
                            <a:pt x="7" y="23"/>
                            <a:pt x="9" y="25"/>
                            <a:pt x="12" y="25"/>
                          </a:cubicBezTo>
                          <a:cubicBezTo>
                            <a:pt x="14" y="25"/>
                            <a:pt x="17" y="24"/>
                            <a:pt x="18" y="22"/>
                          </a:cubicBezTo>
                          <a:cubicBezTo>
                            <a:pt x="19" y="20"/>
                            <a:pt x="17" y="18"/>
                            <a:pt x="16" y="18"/>
                          </a:cubicBezTo>
                          <a:cubicBezTo>
                            <a:pt x="15" y="18"/>
                            <a:pt x="13" y="15"/>
                            <a:pt x="15" y="12"/>
                          </a:cubicBezTo>
                          <a:cubicBezTo>
                            <a:pt x="18" y="8"/>
                            <a:pt x="23" y="6"/>
                            <a:pt x="25" y="6"/>
                          </a:cubicBezTo>
                          <a:cubicBezTo>
                            <a:pt x="28" y="6"/>
                            <a:pt x="30" y="6"/>
                            <a:pt x="32" y="7"/>
                          </a:cubicBezTo>
                          <a:cubicBezTo>
                            <a:pt x="35" y="8"/>
                            <a:pt x="40" y="11"/>
                            <a:pt x="40" y="11"/>
                          </a:cubicBezTo>
                          <a:cubicBezTo>
                            <a:pt x="40" y="11"/>
                            <a:pt x="37" y="10"/>
                            <a:pt x="34" y="10"/>
                          </a:cubicBezTo>
                          <a:cubicBezTo>
                            <a:pt x="34" y="10"/>
                            <a:pt x="33" y="10"/>
                            <a:pt x="33" y="10"/>
                          </a:cubicBezTo>
                          <a:cubicBezTo>
                            <a:pt x="29" y="11"/>
                            <a:pt x="26" y="12"/>
                            <a:pt x="24" y="14"/>
                          </a:cubicBezTo>
                          <a:cubicBezTo>
                            <a:pt x="23" y="17"/>
                            <a:pt x="21" y="16"/>
                            <a:pt x="22" y="20"/>
                          </a:cubicBezTo>
                          <a:cubicBezTo>
                            <a:pt x="22" y="22"/>
                            <a:pt x="23" y="22"/>
                            <a:pt x="24" y="22"/>
                          </a:cubicBezTo>
                          <a:cubicBezTo>
                            <a:pt x="25" y="22"/>
                            <a:pt x="26" y="22"/>
                            <a:pt x="26" y="21"/>
                          </a:cubicBezTo>
                          <a:cubicBezTo>
                            <a:pt x="27" y="20"/>
                            <a:pt x="27" y="18"/>
                            <a:pt x="27" y="18"/>
                          </a:cubicBezTo>
                          <a:cubicBezTo>
                            <a:pt x="27" y="18"/>
                            <a:pt x="30" y="20"/>
                            <a:pt x="32" y="20"/>
                          </a:cubicBezTo>
                          <a:cubicBezTo>
                            <a:pt x="32" y="20"/>
                            <a:pt x="32" y="20"/>
                            <a:pt x="33" y="20"/>
                          </a:cubicBezTo>
                          <a:cubicBezTo>
                            <a:pt x="35" y="20"/>
                            <a:pt x="38" y="19"/>
                            <a:pt x="39" y="18"/>
                          </a:cubicBezTo>
                          <a:cubicBezTo>
                            <a:pt x="41" y="17"/>
                            <a:pt x="42" y="16"/>
                            <a:pt x="42" y="16"/>
                          </a:cubicBezTo>
                          <a:cubicBezTo>
                            <a:pt x="42" y="16"/>
                            <a:pt x="36" y="17"/>
                            <a:pt x="34" y="17"/>
                          </a:cubicBezTo>
                          <a:cubicBezTo>
                            <a:pt x="33" y="17"/>
                            <a:pt x="33" y="17"/>
                            <a:pt x="33" y="17"/>
                          </a:cubicBezTo>
                          <a:cubicBezTo>
                            <a:pt x="31" y="17"/>
                            <a:pt x="29" y="15"/>
                            <a:pt x="29" y="15"/>
                          </a:cubicBezTo>
                          <a:cubicBezTo>
                            <a:pt x="29" y="15"/>
                            <a:pt x="32" y="13"/>
                            <a:pt x="37" y="13"/>
                          </a:cubicBezTo>
                          <a:cubicBezTo>
                            <a:pt x="37" y="13"/>
                            <a:pt x="37" y="13"/>
                            <a:pt x="38" y="13"/>
                          </a:cubicBezTo>
                          <a:cubicBezTo>
                            <a:pt x="42" y="14"/>
                            <a:pt x="46" y="13"/>
                            <a:pt x="50" y="15"/>
                          </a:cubicBezTo>
                          <a:cubicBezTo>
                            <a:pt x="57" y="20"/>
                            <a:pt x="62" y="32"/>
                            <a:pt x="62" y="32"/>
                          </a:cubicBezTo>
                          <a:cubicBezTo>
                            <a:pt x="62" y="32"/>
                            <a:pt x="59" y="19"/>
                            <a:pt x="49" y="10"/>
                          </a:cubicBezTo>
                          <a:cubicBezTo>
                            <a:pt x="42" y="4"/>
                            <a:pt x="34" y="0"/>
                            <a:pt x="2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5" name="Freeform 3641"/>
                    <p:cNvSpPr>
                      <a:spLocks/>
                    </p:cNvSpPr>
                    <p:nvPr/>
                  </p:nvSpPr>
                  <p:spPr bwMode="auto">
                    <a:xfrm>
                      <a:off x="-6" y="821"/>
                      <a:ext cx="279" cy="207"/>
                    </a:xfrm>
                    <a:custGeom>
                      <a:avLst/>
                      <a:gdLst/>
                      <a:ahLst/>
                      <a:cxnLst>
                        <a:cxn ang="0">
                          <a:pos x="16" y="0"/>
                        </a:cxn>
                        <a:cxn ang="0">
                          <a:pos x="11" y="6"/>
                        </a:cxn>
                        <a:cxn ang="0">
                          <a:pos x="12" y="10"/>
                        </a:cxn>
                        <a:cxn ang="0">
                          <a:pos x="14" y="11"/>
                        </a:cxn>
                        <a:cxn ang="0">
                          <a:pos x="8" y="10"/>
                        </a:cxn>
                        <a:cxn ang="0">
                          <a:pos x="1" y="14"/>
                        </a:cxn>
                        <a:cxn ang="0">
                          <a:pos x="5" y="18"/>
                        </a:cxn>
                        <a:cxn ang="0">
                          <a:pos x="10" y="19"/>
                        </a:cxn>
                        <a:cxn ang="0">
                          <a:pos x="3" y="24"/>
                        </a:cxn>
                        <a:cxn ang="0">
                          <a:pos x="0" y="34"/>
                        </a:cxn>
                        <a:cxn ang="0">
                          <a:pos x="3" y="35"/>
                        </a:cxn>
                        <a:cxn ang="0">
                          <a:pos x="7" y="34"/>
                        </a:cxn>
                        <a:cxn ang="0">
                          <a:pos x="15" y="29"/>
                        </a:cxn>
                        <a:cxn ang="0">
                          <a:pos x="20" y="23"/>
                        </a:cxn>
                        <a:cxn ang="0">
                          <a:pos x="32" y="20"/>
                        </a:cxn>
                        <a:cxn ang="0">
                          <a:pos x="41" y="21"/>
                        </a:cxn>
                        <a:cxn ang="0">
                          <a:pos x="31" y="17"/>
                        </a:cxn>
                        <a:cxn ang="0">
                          <a:pos x="30" y="17"/>
                        </a:cxn>
                        <a:cxn ang="0">
                          <a:pos x="11" y="27"/>
                        </a:cxn>
                        <a:cxn ang="0">
                          <a:pos x="6" y="30"/>
                        </a:cxn>
                        <a:cxn ang="0">
                          <a:pos x="10" y="24"/>
                        </a:cxn>
                        <a:cxn ang="0">
                          <a:pos x="18" y="18"/>
                        </a:cxn>
                        <a:cxn ang="0">
                          <a:pos x="17" y="18"/>
                        </a:cxn>
                        <a:cxn ang="0">
                          <a:pos x="14" y="18"/>
                        </a:cxn>
                        <a:cxn ang="0">
                          <a:pos x="12" y="15"/>
                        </a:cxn>
                        <a:cxn ang="0">
                          <a:pos x="13" y="15"/>
                        </a:cxn>
                        <a:cxn ang="0">
                          <a:pos x="19" y="16"/>
                        </a:cxn>
                        <a:cxn ang="0">
                          <a:pos x="20" y="16"/>
                        </a:cxn>
                        <a:cxn ang="0">
                          <a:pos x="16" y="12"/>
                        </a:cxn>
                        <a:cxn ang="0">
                          <a:pos x="16" y="8"/>
                        </a:cxn>
                        <a:cxn ang="0">
                          <a:pos x="17" y="9"/>
                        </a:cxn>
                        <a:cxn ang="0">
                          <a:pos x="21" y="13"/>
                        </a:cxn>
                        <a:cxn ang="0">
                          <a:pos x="29" y="14"/>
                        </a:cxn>
                        <a:cxn ang="0">
                          <a:pos x="38" y="17"/>
                        </a:cxn>
                        <a:cxn ang="0">
                          <a:pos x="47" y="23"/>
                        </a:cxn>
                        <a:cxn ang="0">
                          <a:pos x="39" y="14"/>
                        </a:cxn>
                        <a:cxn ang="0">
                          <a:pos x="28" y="9"/>
                        </a:cxn>
                        <a:cxn ang="0">
                          <a:pos x="26" y="9"/>
                        </a:cxn>
                        <a:cxn ang="0">
                          <a:pos x="23" y="9"/>
                        </a:cxn>
                        <a:cxn ang="0">
                          <a:pos x="21" y="9"/>
                        </a:cxn>
                        <a:cxn ang="0">
                          <a:pos x="19" y="9"/>
                        </a:cxn>
                        <a:cxn ang="0">
                          <a:pos x="22" y="6"/>
                        </a:cxn>
                        <a:cxn ang="0">
                          <a:pos x="16" y="0"/>
                        </a:cxn>
                      </a:cxnLst>
                      <a:rect l="0" t="0" r="r" b="b"/>
                      <a:pathLst>
                        <a:path w="47" h="35">
                          <a:moveTo>
                            <a:pt x="16" y="0"/>
                          </a:moveTo>
                          <a:cubicBezTo>
                            <a:pt x="13" y="0"/>
                            <a:pt x="11" y="3"/>
                            <a:pt x="11" y="6"/>
                          </a:cubicBezTo>
                          <a:cubicBezTo>
                            <a:pt x="11" y="8"/>
                            <a:pt x="12" y="9"/>
                            <a:pt x="12" y="10"/>
                          </a:cubicBezTo>
                          <a:cubicBezTo>
                            <a:pt x="13" y="10"/>
                            <a:pt x="14" y="11"/>
                            <a:pt x="14" y="11"/>
                          </a:cubicBezTo>
                          <a:cubicBezTo>
                            <a:pt x="14" y="11"/>
                            <a:pt x="10" y="10"/>
                            <a:pt x="8" y="10"/>
                          </a:cubicBezTo>
                          <a:cubicBezTo>
                            <a:pt x="6" y="10"/>
                            <a:pt x="2" y="11"/>
                            <a:pt x="1" y="14"/>
                          </a:cubicBezTo>
                          <a:cubicBezTo>
                            <a:pt x="0" y="16"/>
                            <a:pt x="2" y="18"/>
                            <a:pt x="5" y="18"/>
                          </a:cubicBezTo>
                          <a:cubicBezTo>
                            <a:pt x="7" y="19"/>
                            <a:pt x="10" y="19"/>
                            <a:pt x="10" y="19"/>
                          </a:cubicBezTo>
                          <a:cubicBezTo>
                            <a:pt x="10" y="19"/>
                            <a:pt x="6" y="21"/>
                            <a:pt x="3" y="24"/>
                          </a:cubicBezTo>
                          <a:cubicBezTo>
                            <a:pt x="1" y="27"/>
                            <a:pt x="0" y="32"/>
                            <a:pt x="0" y="34"/>
                          </a:cubicBezTo>
                          <a:cubicBezTo>
                            <a:pt x="0" y="35"/>
                            <a:pt x="1" y="35"/>
                            <a:pt x="3" y="35"/>
                          </a:cubicBezTo>
                          <a:cubicBezTo>
                            <a:pt x="4" y="35"/>
                            <a:pt x="6" y="34"/>
                            <a:pt x="7" y="34"/>
                          </a:cubicBezTo>
                          <a:cubicBezTo>
                            <a:pt x="11" y="33"/>
                            <a:pt x="12" y="32"/>
                            <a:pt x="15" y="29"/>
                          </a:cubicBezTo>
                          <a:cubicBezTo>
                            <a:pt x="17" y="27"/>
                            <a:pt x="20" y="23"/>
                            <a:pt x="20" y="23"/>
                          </a:cubicBezTo>
                          <a:cubicBezTo>
                            <a:pt x="23" y="21"/>
                            <a:pt x="28" y="20"/>
                            <a:pt x="32" y="20"/>
                          </a:cubicBezTo>
                          <a:cubicBezTo>
                            <a:pt x="35" y="20"/>
                            <a:pt x="38" y="21"/>
                            <a:pt x="41" y="21"/>
                          </a:cubicBezTo>
                          <a:cubicBezTo>
                            <a:pt x="41" y="21"/>
                            <a:pt x="36" y="17"/>
                            <a:pt x="31" y="17"/>
                          </a:cubicBezTo>
                          <a:cubicBezTo>
                            <a:pt x="30" y="17"/>
                            <a:pt x="30" y="17"/>
                            <a:pt x="30" y="17"/>
                          </a:cubicBezTo>
                          <a:cubicBezTo>
                            <a:pt x="22" y="18"/>
                            <a:pt x="19" y="19"/>
                            <a:pt x="11" y="27"/>
                          </a:cubicBezTo>
                          <a:cubicBezTo>
                            <a:pt x="9" y="29"/>
                            <a:pt x="7" y="30"/>
                            <a:pt x="6" y="30"/>
                          </a:cubicBezTo>
                          <a:cubicBezTo>
                            <a:pt x="5" y="30"/>
                            <a:pt x="6" y="27"/>
                            <a:pt x="10" y="24"/>
                          </a:cubicBezTo>
                          <a:cubicBezTo>
                            <a:pt x="14" y="19"/>
                            <a:pt x="18" y="18"/>
                            <a:pt x="18" y="18"/>
                          </a:cubicBezTo>
                          <a:cubicBezTo>
                            <a:pt x="18" y="18"/>
                            <a:pt x="18" y="18"/>
                            <a:pt x="17" y="18"/>
                          </a:cubicBezTo>
                          <a:cubicBezTo>
                            <a:pt x="16" y="18"/>
                            <a:pt x="15" y="18"/>
                            <a:pt x="14" y="18"/>
                          </a:cubicBezTo>
                          <a:cubicBezTo>
                            <a:pt x="11" y="17"/>
                            <a:pt x="10" y="15"/>
                            <a:pt x="12" y="15"/>
                          </a:cubicBezTo>
                          <a:cubicBezTo>
                            <a:pt x="12" y="15"/>
                            <a:pt x="12" y="15"/>
                            <a:pt x="13" y="15"/>
                          </a:cubicBezTo>
                          <a:cubicBezTo>
                            <a:pt x="15" y="16"/>
                            <a:pt x="17" y="16"/>
                            <a:pt x="19" y="16"/>
                          </a:cubicBezTo>
                          <a:cubicBezTo>
                            <a:pt x="19" y="16"/>
                            <a:pt x="20" y="16"/>
                            <a:pt x="20" y="16"/>
                          </a:cubicBezTo>
                          <a:cubicBezTo>
                            <a:pt x="20" y="16"/>
                            <a:pt x="17" y="14"/>
                            <a:pt x="16" y="12"/>
                          </a:cubicBezTo>
                          <a:cubicBezTo>
                            <a:pt x="15" y="10"/>
                            <a:pt x="15" y="8"/>
                            <a:pt x="16" y="8"/>
                          </a:cubicBezTo>
                          <a:cubicBezTo>
                            <a:pt x="16" y="8"/>
                            <a:pt x="17" y="9"/>
                            <a:pt x="17" y="9"/>
                          </a:cubicBezTo>
                          <a:cubicBezTo>
                            <a:pt x="19" y="11"/>
                            <a:pt x="19" y="12"/>
                            <a:pt x="21" y="13"/>
                          </a:cubicBezTo>
                          <a:cubicBezTo>
                            <a:pt x="23" y="14"/>
                            <a:pt x="25" y="14"/>
                            <a:pt x="29" y="14"/>
                          </a:cubicBezTo>
                          <a:cubicBezTo>
                            <a:pt x="32" y="14"/>
                            <a:pt x="36" y="16"/>
                            <a:pt x="38" y="17"/>
                          </a:cubicBezTo>
                          <a:cubicBezTo>
                            <a:pt x="40" y="18"/>
                            <a:pt x="47" y="23"/>
                            <a:pt x="47" y="23"/>
                          </a:cubicBezTo>
                          <a:cubicBezTo>
                            <a:pt x="47" y="23"/>
                            <a:pt x="45" y="19"/>
                            <a:pt x="39" y="14"/>
                          </a:cubicBezTo>
                          <a:cubicBezTo>
                            <a:pt x="34" y="10"/>
                            <a:pt x="31" y="9"/>
                            <a:pt x="28" y="9"/>
                          </a:cubicBezTo>
                          <a:cubicBezTo>
                            <a:pt x="27" y="9"/>
                            <a:pt x="27" y="9"/>
                            <a:pt x="26" y="9"/>
                          </a:cubicBezTo>
                          <a:cubicBezTo>
                            <a:pt x="25" y="9"/>
                            <a:pt x="24" y="9"/>
                            <a:pt x="23" y="9"/>
                          </a:cubicBezTo>
                          <a:cubicBezTo>
                            <a:pt x="22" y="9"/>
                            <a:pt x="21" y="9"/>
                            <a:pt x="21" y="9"/>
                          </a:cubicBezTo>
                          <a:cubicBezTo>
                            <a:pt x="20" y="9"/>
                            <a:pt x="19" y="9"/>
                            <a:pt x="19" y="9"/>
                          </a:cubicBezTo>
                          <a:cubicBezTo>
                            <a:pt x="19" y="9"/>
                            <a:pt x="22" y="7"/>
                            <a:pt x="22" y="6"/>
                          </a:cubicBezTo>
                          <a:cubicBezTo>
                            <a:pt x="23" y="2"/>
                            <a:pt x="20"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6" name="Freeform 3642"/>
                    <p:cNvSpPr>
                      <a:spLocks/>
                    </p:cNvSpPr>
                    <p:nvPr/>
                  </p:nvSpPr>
                  <p:spPr bwMode="auto">
                    <a:xfrm>
                      <a:off x="599" y="1436"/>
                      <a:ext cx="368" cy="343"/>
                    </a:xfrm>
                    <a:custGeom>
                      <a:avLst/>
                      <a:gdLst/>
                      <a:ahLst/>
                      <a:cxnLst>
                        <a:cxn ang="0">
                          <a:pos x="5" y="0"/>
                        </a:cxn>
                        <a:cxn ang="0">
                          <a:pos x="0" y="11"/>
                        </a:cxn>
                        <a:cxn ang="0">
                          <a:pos x="23" y="49"/>
                        </a:cxn>
                        <a:cxn ang="0">
                          <a:pos x="25" y="53"/>
                        </a:cxn>
                        <a:cxn ang="0">
                          <a:pos x="33" y="58"/>
                        </a:cxn>
                        <a:cxn ang="0">
                          <a:pos x="34" y="58"/>
                        </a:cxn>
                        <a:cxn ang="0">
                          <a:pos x="31" y="53"/>
                        </a:cxn>
                        <a:cxn ang="0">
                          <a:pos x="31" y="52"/>
                        </a:cxn>
                        <a:cxn ang="0">
                          <a:pos x="33" y="53"/>
                        </a:cxn>
                        <a:cxn ang="0">
                          <a:pos x="39" y="53"/>
                        </a:cxn>
                        <a:cxn ang="0">
                          <a:pos x="41" y="53"/>
                        </a:cxn>
                        <a:cxn ang="0">
                          <a:pos x="55" y="42"/>
                        </a:cxn>
                        <a:cxn ang="0">
                          <a:pos x="55" y="42"/>
                        </a:cxn>
                        <a:cxn ang="0">
                          <a:pos x="57" y="43"/>
                        </a:cxn>
                        <a:cxn ang="0">
                          <a:pos x="61" y="41"/>
                        </a:cxn>
                        <a:cxn ang="0">
                          <a:pos x="58" y="37"/>
                        </a:cxn>
                        <a:cxn ang="0">
                          <a:pos x="57" y="37"/>
                        </a:cxn>
                        <a:cxn ang="0">
                          <a:pos x="56" y="37"/>
                        </a:cxn>
                        <a:cxn ang="0">
                          <a:pos x="56" y="37"/>
                        </a:cxn>
                        <a:cxn ang="0">
                          <a:pos x="55" y="36"/>
                        </a:cxn>
                        <a:cxn ang="0">
                          <a:pos x="49" y="30"/>
                        </a:cxn>
                        <a:cxn ang="0">
                          <a:pos x="44" y="33"/>
                        </a:cxn>
                        <a:cxn ang="0">
                          <a:pos x="49" y="38"/>
                        </a:cxn>
                        <a:cxn ang="0">
                          <a:pos x="50" y="38"/>
                        </a:cxn>
                        <a:cxn ang="0">
                          <a:pos x="51" y="38"/>
                        </a:cxn>
                        <a:cxn ang="0">
                          <a:pos x="52" y="41"/>
                        </a:cxn>
                        <a:cxn ang="0">
                          <a:pos x="38" y="51"/>
                        </a:cxn>
                        <a:cxn ang="0">
                          <a:pos x="14" y="36"/>
                        </a:cxn>
                        <a:cxn ang="0">
                          <a:pos x="5" y="4"/>
                        </a:cxn>
                        <a:cxn ang="0">
                          <a:pos x="5" y="0"/>
                        </a:cxn>
                      </a:cxnLst>
                      <a:rect l="0" t="0" r="r" b="b"/>
                      <a:pathLst>
                        <a:path w="62" h="58">
                          <a:moveTo>
                            <a:pt x="5" y="0"/>
                          </a:moveTo>
                          <a:cubicBezTo>
                            <a:pt x="2" y="0"/>
                            <a:pt x="0" y="4"/>
                            <a:pt x="0" y="11"/>
                          </a:cubicBezTo>
                          <a:cubicBezTo>
                            <a:pt x="0" y="31"/>
                            <a:pt x="19" y="47"/>
                            <a:pt x="23" y="49"/>
                          </a:cubicBezTo>
                          <a:cubicBezTo>
                            <a:pt x="27" y="51"/>
                            <a:pt x="25" y="50"/>
                            <a:pt x="25" y="53"/>
                          </a:cubicBezTo>
                          <a:cubicBezTo>
                            <a:pt x="25" y="55"/>
                            <a:pt x="29" y="58"/>
                            <a:pt x="33" y="58"/>
                          </a:cubicBezTo>
                          <a:cubicBezTo>
                            <a:pt x="33" y="58"/>
                            <a:pt x="34" y="58"/>
                            <a:pt x="34" y="58"/>
                          </a:cubicBezTo>
                          <a:cubicBezTo>
                            <a:pt x="38" y="57"/>
                            <a:pt x="33" y="57"/>
                            <a:pt x="31" y="53"/>
                          </a:cubicBezTo>
                          <a:cubicBezTo>
                            <a:pt x="31" y="52"/>
                            <a:pt x="30" y="52"/>
                            <a:pt x="31" y="52"/>
                          </a:cubicBezTo>
                          <a:cubicBezTo>
                            <a:pt x="31" y="52"/>
                            <a:pt x="31" y="53"/>
                            <a:pt x="33" y="53"/>
                          </a:cubicBezTo>
                          <a:cubicBezTo>
                            <a:pt x="34" y="53"/>
                            <a:pt x="36" y="53"/>
                            <a:pt x="39" y="53"/>
                          </a:cubicBezTo>
                          <a:cubicBezTo>
                            <a:pt x="40" y="53"/>
                            <a:pt x="41" y="53"/>
                            <a:pt x="41" y="53"/>
                          </a:cubicBezTo>
                          <a:cubicBezTo>
                            <a:pt x="51" y="53"/>
                            <a:pt x="53" y="42"/>
                            <a:pt x="55" y="42"/>
                          </a:cubicBezTo>
                          <a:cubicBezTo>
                            <a:pt x="55" y="42"/>
                            <a:pt x="55" y="42"/>
                            <a:pt x="55" y="42"/>
                          </a:cubicBezTo>
                          <a:cubicBezTo>
                            <a:pt x="55" y="43"/>
                            <a:pt x="56" y="43"/>
                            <a:pt x="57" y="43"/>
                          </a:cubicBezTo>
                          <a:cubicBezTo>
                            <a:pt x="58" y="43"/>
                            <a:pt x="60" y="42"/>
                            <a:pt x="61" y="41"/>
                          </a:cubicBezTo>
                          <a:cubicBezTo>
                            <a:pt x="62" y="40"/>
                            <a:pt x="61" y="37"/>
                            <a:pt x="58" y="37"/>
                          </a:cubicBezTo>
                          <a:cubicBezTo>
                            <a:pt x="58" y="37"/>
                            <a:pt x="58" y="37"/>
                            <a:pt x="57" y="37"/>
                          </a:cubicBezTo>
                          <a:cubicBezTo>
                            <a:pt x="57" y="37"/>
                            <a:pt x="57" y="37"/>
                            <a:pt x="56" y="37"/>
                          </a:cubicBezTo>
                          <a:cubicBezTo>
                            <a:pt x="56" y="37"/>
                            <a:pt x="56" y="37"/>
                            <a:pt x="56" y="37"/>
                          </a:cubicBezTo>
                          <a:cubicBezTo>
                            <a:pt x="55" y="37"/>
                            <a:pt x="55" y="37"/>
                            <a:pt x="55" y="36"/>
                          </a:cubicBezTo>
                          <a:cubicBezTo>
                            <a:pt x="54" y="32"/>
                            <a:pt x="51" y="30"/>
                            <a:pt x="49" y="30"/>
                          </a:cubicBezTo>
                          <a:cubicBezTo>
                            <a:pt x="47" y="30"/>
                            <a:pt x="44" y="32"/>
                            <a:pt x="44" y="33"/>
                          </a:cubicBezTo>
                          <a:cubicBezTo>
                            <a:pt x="43" y="36"/>
                            <a:pt x="46" y="38"/>
                            <a:pt x="49" y="38"/>
                          </a:cubicBezTo>
                          <a:cubicBezTo>
                            <a:pt x="49" y="38"/>
                            <a:pt x="49" y="38"/>
                            <a:pt x="50" y="38"/>
                          </a:cubicBezTo>
                          <a:cubicBezTo>
                            <a:pt x="50" y="38"/>
                            <a:pt x="50" y="38"/>
                            <a:pt x="51" y="38"/>
                          </a:cubicBezTo>
                          <a:cubicBezTo>
                            <a:pt x="51" y="38"/>
                            <a:pt x="52" y="38"/>
                            <a:pt x="52" y="41"/>
                          </a:cubicBezTo>
                          <a:cubicBezTo>
                            <a:pt x="51" y="44"/>
                            <a:pt x="46" y="51"/>
                            <a:pt x="38" y="51"/>
                          </a:cubicBezTo>
                          <a:cubicBezTo>
                            <a:pt x="31" y="51"/>
                            <a:pt x="26" y="50"/>
                            <a:pt x="14" y="36"/>
                          </a:cubicBezTo>
                          <a:cubicBezTo>
                            <a:pt x="1" y="23"/>
                            <a:pt x="3" y="7"/>
                            <a:pt x="5" y="4"/>
                          </a:cubicBezTo>
                          <a:cubicBezTo>
                            <a:pt x="7" y="2"/>
                            <a:pt x="8"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7" name="Freeform 3643"/>
                    <p:cNvSpPr>
                      <a:spLocks/>
                    </p:cNvSpPr>
                    <p:nvPr/>
                  </p:nvSpPr>
                  <p:spPr bwMode="auto">
                    <a:xfrm>
                      <a:off x="724" y="1536"/>
                      <a:ext cx="124" cy="178"/>
                    </a:xfrm>
                    <a:custGeom>
                      <a:avLst/>
                      <a:gdLst/>
                      <a:ahLst/>
                      <a:cxnLst>
                        <a:cxn ang="0">
                          <a:pos x="18" y="0"/>
                        </a:cxn>
                        <a:cxn ang="0">
                          <a:pos x="6" y="7"/>
                        </a:cxn>
                        <a:cxn ang="0">
                          <a:pos x="8" y="1"/>
                        </a:cxn>
                        <a:cxn ang="0">
                          <a:pos x="0" y="13"/>
                        </a:cxn>
                        <a:cxn ang="0">
                          <a:pos x="5" y="27"/>
                        </a:cxn>
                        <a:cxn ang="0">
                          <a:pos x="6" y="28"/>
                        </a:cxn>
                        <a:cxn ang="0">
                          <a:pos x="3" y="17"/>
                        </a:cxn>
                        <a:cxn ang="0">
                          <a:pos x="8" y="9"/>
                        </a:cxn>
                        <a:cxn ang="0">
                          <a:pos x="8" y="26"/>
                        </a:cxn>
                        <a:cxn ang="0">
                          <a:pos x="14" y="30"/>
                        </a:cxn>
                        <a:cxn ang="0">
                          <a:pos x="15" y="30"/>
                        </a:cxn>
                        <a:cxn ang="0">
                          <a:pos x="15" y="30"/>
                        </a:cxn>
                        <a:cxn ang="0">
                          <a:pos x="11" y="26"/>
                        </a:cxn>
                        <a:cxn ang="0">
                          <a:pos x="15" y="17"/>
                        </a:cxn>
                        <a:cxn ang="0">
                          <a:pos x="20" y="13"/>
                        </a:cxn>
                        <a:cxn ang="0">
                          <a:pos x="18" y="12"/>
                        </a:cxn>
                        <a:cxn ang="0">
                          <a:pos x="9" y="20"/>
                        </a:cxn>
                        <a:cxn ang="0">
                          <a:pos x="12" y="7"/>
                        </a:cxn>
                        <a:cxn ang="0">
                          <a:pos x="19" y="0"/>
                        </a:cxn>
                        <a:cxn ang="0">
                          <a:pos x="18" y="0"/>
                        </a:cxn>
                      </a:cxnLst>
                      <a:rect l="0" t="0" r="r" b="b"/>
                      <a:pathLst>
                        <a:path w="21" h="30">
                          <a:moveTo>
                            <a:pt x="18" y="0"/>
                          </a:moveTo>
                          <a:cubicBezTo>
                            <a:pt x="14" y="0"/>
                            <a:pt x="8" y="4"/>
                            <a:pt x="6" y="7"/>
                          </a:cubicBezTo>
                          <a:cubicBezTo>
                            <a:pt x="7" y="5"/>
                            <a:pt x="9" y="1"/>
                            <a:pt x="8" y="1"/>
                          </a:cubicBezTo>
                          <a:cubicBezTo>
                            <a:pt x="6" y="1"/>
                            <a:pt x="0" y="5"/>
                            <a:pt x="0" y="13"/>
                          </a:cubicBezTo>
                          <a:cubicBezTo>
                            <a:pt x="0" y="22"/>
                            <a:pt x="1" y="24"/>
                            <a:pt x="5" y="27"/>
                          </a:cubicBezTo>
                          <a:cubicBezTo>
                            <a:pt x="6" y="28"/>
                            <a:pt x="6" y="28"/>
                            <a:pt x="6" y="28"/>
                          </a:cubicBezTo>
                          <a:cubicBezTo>
                            <a:pt x="7" y="28"/>
                            <a:pt x="3" y="22"/>
                            <a:pt x="3" y="17"/>
                          </a:cubicBezTo>
                          <a:cubicBezTo>
                            <a:pt x="3" y="12"/>
                            <a:pt x="8" y="9"/>
                            <a:pt x="8" y="9"/>
                          </a:cubicBezTo>
                          <a:cubicBezTo>
                            <a:pt x="8" y="9"/>
                            <a:pt x="3" y="19"/>
                            <a:pt x="8" y="26"/>
                          </a:cubicBezTo>
                          <a:cubicBezTo>
                            <a:pt x="11" y="30"/>
                            <a:pt x="13" y="30"/>
                            <a:pt x="14" y="30"/>
                          </a:cubicBezTo>
                          <a:cubicBezTo>
                            <a:pt x="15" y="30"/>
                            <a:pt x="15" y="30"/>
                            <a:pt x="15" y="30"/>
                          </a:cubicBezTo>
                          <a:cubicBezTo>
                            <a:pt x="15" y="30"/>
                            <a:pt x="15" y="30"/>
                            <a:pt x="15" y="30"/>
                          </a:cubicBezTo>
                          <a:cubicBezTo>
                            <a:pt x="14" y="30"/>
                            <a:pt x="11" y="30"/>
                            <a:pt x="11" y="26"/>
                          </a:cubicBezTo>
                          <a:cubicBezTo>
                            <a:pt x="10" y="21"/>
                            <a:pt x="12" y="18"/>
                            <a:pt x="15" y="17"/>
                          </a:cubicBezTo>
                          <a:cubicBezTo>
                            <a:pt x="19" y="14"/>
                            <a:pt x="21" y="13"/>
                            <a:pt x="20" y="13"/>
                          </a:cubicBezTo>
                          <a:cubicBezTo>
                            <a:pt x="19" y="12"/>
                            <a:pt x="19" y="12"/>
                            <a:pt x="18" y="12"/>
                          </a:cubicBezTo>
                          <a:cubicBezTo>
                            <a:pt x="15" y="12"/>
                            <a:pt x="11" y="15"/>
                            <a:pt x="9" y="20"/>
                          </a:cubicBezTo>
                          <a:cubicBezTo>
                            <a:pt x="9" y="20"/>
                            <a:pt x="7" y="10"/>
                            <a:pt x="12" y="7"/>
                          </a:cubicBezTo>
                          <a:cubicBezTo>
                            <a:pt x="16" y="4"/>
                            <a:pt x="20" y="0"/>
                            <a:pt x="19" y="0"/>
                          </a:cubicBezTo>
                          <a:cubicBezTo>
                            <a:pt x="19" y="0"/>
                            <a:pt x="18"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8" name="Freeform 3644"/>
                    <p:cNvSpPr>
                      <a:spLocks/>
                    </p:cNvSpPr>
                    <p:nvPr/>
                  </p:nvSpPr>
                  <p:spPr bwMode="auto">
                    <a:xfrm>
                      <a:off x="641" y="1318"/>
                      <a:ext cx="183" cy="337"/>
                    </a:xfrm>
                    <a:custGeom>
                      <a:avLst/>
                      <a:gdLst/>
                      <a:ahLst/>
                      <a:cxnLst>
                        <a:cxn ang="0">
                          <a:pos x="16" y="0"/>
                        </a:cxn>
                        <a:cxn ang="0">
                          <a:pos x="16" y="0"/>
                        </a:cxn>
                        <a:cxn ang="0">
                          <a:pos x="12" y="4"/>
                        </a:cxn>
                        <a:cxn ang="0">
                          <a:pos x="13" y="5"/>
                        </a:cxn>
                        <a:cxn ang="0">
                          <a:pos x="15" y="5"/>
                        </a:cxn>
                        <a:cxn ang="0">
                          <a:pos x="17" y="5"/>
                        </a:cxn>
                        <a:cxn ang="0">
                          <a:pos x="17" y="8"/>
                        </a:cxn>
                        <a:cxn ang="0">
                          <a:pos x="12" y="13"/>
                        </a:cxn>
                        <a:cxn ang="0">
                          <a:pos x="12" y="13"/>
                        </a:cxn>
                        <a:cxn ang="0">
                          <a:pos x="11" y="8"/>
                        </a:cxn>
                        <a:cxn ang="0">
                          <a:pos x="8" y="6"/>
                        </a:cxn>
                        <a:cxn ang="0">
                          <a:pos x="6" y="7"/>
                        </a:cxn>
                        <a:cxn ang="0">
                          <a:pos x="6" y="12"/>
                        </a:cxn>
                        <a:cxn ang="0">
                          <a:pos x="9" y="14"/>
                        </a:cxn>
                        <a:cxn ang="0">
                          <a:pos x="2" y="23"/>
                        </a:cxn>
                        <a:cxn ang="0">
                          <a:pos x="2" y="41"/>
                        </a:cxn>
                        <a:cxn ang="0">
                          <a:pos x="4" y="46"/>
                        </a:cxn>
                        <a:cxn ang="0">
                          <a:pos x="4" y="41"/>
                        </a:cxn>
                        <a:cxn ang="0">
                          <a:pos x="6" y="28"/>
                        </a:cxn>
                        <a:cxn ang="0">
                          <a:pos x="12" y="20"/>
                        </a:cxn>
                        <a:cxn ang="0">
                          <a:pos x="8" y="29"/>
                        </a:cxn>
                        <a:cxn ang="0">
                          <a:pos x="7" y="48"/>
                        </a:cxn>
                        <a:cxn ang="0">
                          <a:pos x="10" y="57"/>
                        </a:cxn>
                        <a:cxn ang="0">
                          <a:pos x="12" y="37"/>
                        </a:cxn>
                        <a:cxn ang="0">
                          <a:pos x="20" y="32"/>
                        </a:cxn>
                        <a:cxn ang="0">
                          <a:pos x="21" y="32"/>
                        </a:cxn>
                        <a:cxn ang="0">
                          <a:pos x="17" y="30"/>
                        </a:cxn>
                        <a:cxn ang="0">
                          <a:pos x="12" y="32"/>
                        </a:cxn>
                        <a:cxn ang="0">
                          <a:pos x="15" y="26"/>
                        </a:cxn>
                        <a:cxn ang="0">
                          <a:pos x="22" y="23"/>
                        </a:cxn>
                        <a:cxn ang="0">
                          <a:pos x="23" y="23"/>
                        </a:cxn>
                        <a:cxn ang="0">
                          <a:pos x="27" y="27"/>
                        </a:cxn>
                        <a:cxn ang="0">
                          <a:pos x="27" y="27"/>
                        </a:cxn>
                        <a:cxn ang="0">
                          <a:pos x="27" y="21"/>
                        </a:cxn>
                        <a:cxn ang="0">
                          <a:pos x="24" y="19"/>
                        </a:cxn>
                        <a:cxn ang="0">
                          <a:pos x="23" y="19"/>
                        </a:cxn>
                        <a:cxn ang="0">
                          <a:pos x="18" y="21"/>
                        </a:cxn>
                        <a:cxn ang="0">
                          <a:pos x="21" y="15"/>
                        </a:cxn>
                        <a:cxn ang="0">
                          <a:pos x="24" y="13"/>
                        </a:cxn>
                        <a:cxn ang="0">
                          <a:pos x="25" y="13"/>
                        </a:cxn>
                        <a:cxn ang="0">
                          <a:pos x="28" y="15"/>
                        </a:cxn>
                        <a:cxn ang="0">
                          <a:pos x="30" y="14"/>
                        </a:cxn>
                        <a:cxn ang="0">
                          <a:pos x="27" y="9"/>
                        </a:cxn>
                        <a:cxn ang="0">
                          <a:pos x="27" y="9"/>
                        </a:cxn>
                        <a:cxn ang="0">
                          <a:pos x="20" y="12"/>
                        </a:cxn>
                        <a:cxn ang="0">
                          <a:pos x="22" y="7"/>
                        </a:cxn>
                        <a:cxn ang="0">
                          <a:pos x="16" y="0"/>
                        </a:cxn>
                      </a:cxnLst>
                      <a:rect l="0" t="0" r="r" b="b"/>
                      <a:pathLst>
                        <a:path w="31" h="57">
                          <a:moveTo>
                            <a:pt x="16" y="0"/>
                          </a:moveTo>
                          <a:cubicBezTo>
                            <a:pt x="16" y="0"/>
                            <a:pt x="16" y="0"/>
                            <a:pt x="16" y="0"/>
                          </a:cubicBezTo>
                          <a:cubicBezTo>
                            <a:pt x="14" y="1"/>
                            <a:pt x="12" y="1"/>
                            <a:pt x="12" y="4"/>
                          </a:cubicBezTo>
                          <a:cubicBezTo>
                            <a:pt x="12" y="5"/>
                            <a:pt x="13" y="5"/>
                            <a:pt x="13" y="5"/>
                          </a:cubicBezTo>
                          <a:cubicBezTo>
                            <a:pt x="14" y="5"/>
                            <a:pt x="14" y="5"/>
                            <a:pt x="15" y="5"/>
                          </a:cubicBezTo>
                          <a:cubicBezTo>
                            <a:pt x="15" y="5"/>
                            <a:pt x="16" y="5"/>
                            <a:pt x="17" y="5"/>
                          </a:cubicBezTo>
                          <a:cubicBezTo>
                            <a:pt x="18" y="5"/>
                            <a:pt x="18" y="6"/>
                            <a:pt x="17" y="8"/>
                          </a:cubicBezTo>
                          <a:cubicBezTo>
                            <a:pt x="16" y="11"/>
                            <a:pt x="13" y="12"/>
                            <a:pt x="12" y="13"/>
                          </a:cubicBezTo>
                          <a:cubicBezTo>
                            <a:pt x="12" y="13"/>
                            <a:pt x="12" y="13"/>
                            <a:pt x="12" y="13"/>
                          </a:cubicBezTo>
                          <a:cubicBezTo>
                            <a:pt x="12" y="13"/>
                            <a:pt x="13" y="10"/>
                            <a:pt x="11" y="8"/>
                          </a:cubicBezTo>
                          <a:cubicBezTo>
                            <a:pt x="10" y="7"/>
                            <a:pt x="9" y="6"/>
                            <a:pt x="8" y="6"/>
                          </a:cubicBezTo>
                          <a:cubicBezTo>
                            <a:pt x="7" y="6"/>
                            <a:pt x="6" y="6"/>
                            <a:pt x="6" y="7"/>
                          </a:cubicBezTo>
                          <a:cubicBezTo>
                            <a:pt x="4" y="8"/>
                            <a:pt x="3" y="12"/>
                            <a:pt x="6" y="12"/>
                          </a:cubicBezTo>
                          <a:cubicBezTo>
                            <a:pt x="10" y="12"/>
                            <a:pt x="10" y="13"/>
                            <a:pt x="9" y="14"/>
                          </a:cubicBezTo>
                          <a:cubicBezTo>
                            <a:pt x="8" y="16"/>
                            <a:pt x="3" y="19"/>
                            <a:pt x="2" y="23"/>
                          </a:cubicBezTo>
                          <a:cubicBezTo>
                            <a:pt x="1" y="27"/>
                            <a:pt x="0" y="34"/>
                            <a:pt x="2" y="41"/>
                          </a:cubicBezTo>
                          <a:cubicBezTo>
                            <a:pt x="3" y="44"/>
                            <a:pt x="4" y="46"/>
                            <a:pt x="4" y="46"/>
                          </a:cubicBezTo>
                          <a:cubicBezTo>
                            <a:pt x="4" y="46"/>
                            <a:pt x="4" y="45"/>
                            <a:pt x="4" y="41"/>
                          </a:cubicBezTo>
                          <a:cubicBezTo>
                            <a:pt x="3" y="35"/>
                            <a:pt x="3" y="33"/>
                            <a:pt x="6" y="28"/>
                          </a:cubicBezTo>
                          <a:cubicBezTo>
                            <a:pt x="8" y="24"/>
                            <a:pt x="12" y="20"/>
                            <a:pt x="12" y="20"/>
                          </a:cubicBezTo>
                          <a:cubicBezTo>
                            <a:pt x="12" y="20"/>
                            <a:pt x="9" y="23"/>
                            <a:pt x="8" y="29"/>
                          </a:cubicBezTo>
                          <a:cubicBezTo>
                            <a:pt x="7" y="35"/>
                            <a:pt x="7" y="44"/>
                            <a:pt x="7" y="48"/>
                          </a:cubicBezTo>
                          <a:cubicBezTo>
                            <a:pt x="8" y="52"/>
                            <a:pt x="10" y="57"/>
                            <a:pt x="10" y="57"/>
                          </a:cubicBezTo>
                          <a:cubicBezTo>
                            <a:pt x="10" y="57"/>
                            <a:pt x="6" y="43"/>
                            <a:pt x="12" y="37"/>
                          </a:cubicBezTo>
                          <a:cubicBezTo>
                            <a:pt x="17" y="32"/>
                            <a:pt x="19" y="32"/>
                            <a:pt x="20" y="32"/>
                          </a:cubicBezTo>
                          <a:cubicBezTo>
                            <a:pt x="21" y="32"/>
                            <a:pt x="21" y="32"/>
                            <a:pt x="21" y="32"/>
                          </a:cubicBezTo>
                          <a:cubicBezTo>
                            <a:pt x="21" y="32"/>
                            <a:pt x="19" y="30"/>
                            <a:pt x="17" y="30"/>
                          </a:cubicBezTo>
                          <a:cubicBezTo>
                            <a:pt x="15" y="30"/>
                            <a:pt x="12" y="32"/>
                            <a:pt x="12" y="32"/>
                          </a:cubicBezTo>
                          <a:cubicBezTo>
                            <a:pt x="12" y="32"/>
                            <a:pt x="12" y="28"/>
                            <a:pt x="15" y="26"/>
                          </a:cubicBezTo>
                          <a:cubicBezTo>
                            <a:pt x="18" y="24"/>
                            <a:pt x="20" y="23"/>
                            <a:pt x="22" y="23"/>
                          </a:cubicBezTo>
                          <a:cubicBezTo>
                            <a:pt x="22" y="23"/>
                            <a:pt x="23" y="23"/>
                            <a:pt x="23" y="23"/>
                          </a:cubicBezTo>
                          <a:cubicBezTo>
                            <a:pt x="25" y="25"/>
                            <a:pt x="25" y="27"/>
                            <a:pt x="27" y="27"/>
                          </a:cubicBezTo>
                          <a:cubicBezTo>
                            <a:pt x="27" y="27"/>
                            <a:pt x="27" y="27"/>
                            <a:pt x="27" y="27"/>
                          </a:cubicBezTo>
                          <a:cubicBezTo>
                            <a:pt x="31" y="27"/>
                            <a:pt x="30" y="22"/>
                            <a:pt x="27" y="21"/>
                          </a:cubicBezTo>
                          <a:cubicBezTo>
                            <a:pt x="25" y="20"/>
                            <a:pt x="25" y="19"/>
                            <a:pt x="24" y="19"/>
                          </a:cubicBezTo>
                          <a:cubicBezTo>
                            <a:pt x="24" y="19"/>
                            <a:pt x="24" y="19"/>
                            <a:pt x="23" y="19"/>
                          </a:cubicBezTo>
                          <a:cubicBezTo>
                            <a:pt x="21" y="20"/>
                            <a:pt x="18" y="21"/>
                            <a:pt x="18" y="21"/>
                          </a:cubicBezTo>
                          <a:cubicBezTo>
                            <a:pt x="18" y="21"/>
                            <a:pt x="17" y="18"/>
                            <a:pt x="21" y="15"/>
                          </a:cubicBezTo>
                          <a:cubicBezTo>
                            <a:pt x="23" y="13"/>
                            <a:pt x="23" y="13"/>
                            <a:pt x="24" y="13"/>
                          </a:cubicBezTo>
                          <a:cubicBezTo>
                            <a:pt x="24" y="13"/>
                            <a:pt x="25" y="13"/>
                            <a:pt x="25" y="13"/>
                          </a:cubicBezTo>
                          <a:cubicBezTo>
                            <a:pt x="26" y="14"/>
                            <a:pt x="27" y="15"/>
                            <a:pt x="28" y="15"/>
                          </a:cubicBezTo>
                          <a:cubicBezTo>
                            <a:pt x="29" y="15"/>
                            <a:pt x="30" y="14"/>
                            <a:pt x="30" y="14"/>
                          </a:cubicBezTo>
                          <a:cubicBezTo>
                            <a:pt x="31" y="12"/>
                            <a:pt x="30" y="9"/>
                            <a:pt x="27" y="9"/>
                          </a:cubicBezTo>
                          <a:cubicBezTo>
                            <a:pt x="27" y="9"/>
                            <a:pt x="27" y="9"/>
                            <a:pt x="27" y="9"/>
                          </a:cubicBezTo>
                          <a:cubicBezTo>
                            <a:pt x="24" y="9"/>
                            <a:pt x="20" y="12"/>
                            <a:pt x="20" y="12"/>
                          </a:cubicBezTo>
                          <a:cubicBezTo>
                            <a:pt x="20" y="12"/>
                            <a:pt x="22" y="10"/>
                            <a:pt x="22" y="7"/>
                          </a:cubicBezTo>
                          <a:cubicBezTo>
                            <a:pt x="22" y="3"/>
                            <a:pt x="19"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9" name="Freeform 3645"/>
                    <p:cNvSpPr>
                      <a:spLocks noEditPoints="1"/>
                    </p:cNvSpPr>
                    <p:nvPr/>
                  </p:nvSpPr>
                  <p:spPr bwMode="auto">
                    <a:xfrm>
                      <a:off x="575" y="1093"/>
                      <a:ext cx="303" cy="367"/>
                    </a:xfrm>
                    <a:custGeom>
                      <a:avLst/>
                      <a:gdLst/>
                      <a:ahLst/>
                      <a:cxnLst>
                        <a:cxn ang="0">
                          <a:pos x="0" y="62"/>
                        </a:cxn>
                        <a:cxn ang="0">
                          <a:pos x="32" y="0"/>
                        </a:cxn>
                        <a:cxn ang="0">
                          <a:pos x="24" y="8"/>
                        </a:cxn>
                        <a:cxn ang="0">
                          <a:pos x="1" y="42"/>
                        </a:cxn>
                        <a:cxn ang="0">
                          <a:pos x="1" y="61"/>
                        </a:cxn>
                        <a:cxn ang="0">
                          <a:pos x="7" y="52"/>
                        </a:cxn>
                        <a:cxn ang="0">
                          <a:pos x="12" y="54"/>
                        </a:cxn>
                        <a:cxn ang="0">
                          <a:pos x="10" y="48"/>
                        </a:cxn>
                        <a:cxn ang="0">
                          <a:pos x="7" y="43"/>
                        </a:cxn>
                        <a:cxn ang="0">
                          <a:pos x="16" y="32"/>
                        </a:cxn>
                        <a:cxn ang="0">
                          <a:pos x="18" y="35"/>
                        </a:cxn>
                        <a:cxn ang="0">
                          <a:pos x="23" y="35"/>
                        </a:cxn>
                        <a:cxn ang="0">
                          <a:pos x="17" y="28"/>
                        </a:cxn>
                        <a:cxn ang="0">
                          <a:pos x="6" y="39"/>
                        </a:cxn>
                        <a:cxn ang="0">
                          <a:pos x="20" y="20"/>
                        </a:cxn>
                        <a:cxn ang="0">
                          <a:pos x="26" y="22"/>
                        </a:cxn>
                        <a:cxn ang="0">
                          <a:pos x="24" y="15"/>
                        </a:cxn>
                        <a:cxn ang="0">
                          <a:pos x="17" y="17"/>
                        </a:cxn>
                        <a:cxn ang="0">
                          <a:pos x="19" y="16"/>
                        </a:cxn>
                        <a:cxn ang="0">
                          <a:pos x="25" y="14"/>
                        </a:cxn>
                        <a:cxn ang="0">
                          <a:pos x="36" y="28"/>
                        </a:cxn>
                        <a:cxn ang="0">
                          <a:pos x="33" y="28"/>
                        </a:cxn>
                        <a:cxn ang="0">
                          <a:pos x="29" y="24"/>
                        </a:cxn>
                        <a:cxn ang="0">
                          <a:pos x="33" y="35"/>
                        </a:cxn>
                        <a:cxn ang="0">
                          <a:pos x="40" y="26"/>
                        </a:cxn>
                        <a:cxn ang="0">
                          <a:pos x="47" y="27"/>
                        </a:cxn>
                        <a:cxn ang="0">
                          <a:pos x="33" y="13"/>
                        </a:cxn>
                        <a:cxn ang="0">
                          <a:pos x="22" y="12"/>
                        </a:cxn>
                        <a:cxn ang="0">
                          <a:pos x="35" y="8"/>
                        </a:cxn>
                        <a:cxn ang="0">
                          <a:pos x="38" y="11"/>
                        </a:cxn>
                        <a:cxn ang="0">
                          <a:pos x="41" y="13"/>
                        </a:cxn>
                        <a:cxn ang="0">
                          <a:pos x="38" y="5"/>
                        </a:cxn>
                        <a:cxn ang="0">
                          <a:pos x="31" y="6"/>
                        </a:cxn>
                        <a:cxn ang="0">
                          <a:pos x="32" y="0"/>
                        </a:cxn>
                      </a:cxnLst>
                      <a:rect l="0" t="0" r="r" b="b"/>
                      <a:pathLst>
                        <a:path w="51" h="62">
                          <a:moveTo>
                            <a:pt x="1" y="61"/>
                          </a:moveTo>
                          <a:cubicBezTo>
                            <a:pt x="1" y="62"/>
                            <a:pt x="0" y="62"/>
                            <a:pt x="0" y="62"/>
                          </a:cubicBezTo>
                          <a:cubicBezTo>
                            <a:pt x="0" y="62"/>
                            <a:pt x="1" y="62"/>
                            <a:pt x="1" y="61"/>
                          </a:cubicBezTo>
                          <a:moveTo>
                            <a:pt x="32" y="0"/>
                          </a:moveTo>
                          <a:cubicBezTo>
                            <a:pt x="32" y="0"/>
                            <a:pt x="32" y="1"/>
                            <a:pt x="31" y="2"/>
                          </a:cubicBezTo>
                          <a:cubicBezTo>
                            <a:pt x="30" y="3"/>
                            <a:pt x="27" y="6"/>
                            <a:pt x="24" y="8"/>
                          </a:cubicBezTo>
                          <a:cubicBezTo>
                            <a:pt x="21" y="10"/>
                            <a:pt x="12" y="17"/>
                            <a:pt x="8" y="22"/>
                          </a:cubicBezTo>
                          <a:cubicBezTo>
                            <a:pt x="4" y="28"/>
                            <a:pt x="1" y="36"/>
                            <a:pt x="1" y="42"/>
                          </a:cubicBezTo>
                          <a:cubicBezTo>
                            <a:pt x="2" y="48"/>
                            <a:pt x="3" y="49"/>
                            <a:pt x="2" y="52"/>
                          </a:cubicBezTo>
                          <a:cubicBezTo>
                            <a:pt x="2" y="57"/>
                            <a:pt x="1" y="60"/>
                            <a:pt x="1" y="61"/>
                          </a:cubicBezTo>
                          <a:cubicBezTo>
                            <a:pt x="1" y="60"/>
                            <a:pt x="2" y="57"/>
                            <a:pt x="4" y="54"/>
                          </a:cubicBezTo>
                          <a:cubicBezTo>
                            <a:pt x="5" y="53"/>
                            <a:pt x="6" y="52"/>
                            <a:pt x="7" y="52"/>
                          </a:cubicBezTo>
                          <a:cubicBezTo>
                            <a:pt x="7" y="52"/>
                            <a:pt x="8" y="53"/>
                            <a:pt x="8" y="53"/>
                          </a:cubicBezTo>
                          <a:cubicBezTo>
                            <a:pt x="9" y="53"/>
                            <a:pt x="11" y="54"/>
                            <a:pt x="12" y="54"/>
                          </a:cubicBezTo>
                          <a:cubicBezTo>
                            <a:pt x="13" y="54"/>
                            <a:pt x="14" y="52"/>
                            <a:pt x="14" y="51"/>
                          </a:cubicBezTo>
                          <a:cubicBezTo>
                            <a:pt x="13" y="50"/>
                            <a:pt x="12" y="48"/>
                            <a:pt x="10" y="48"/>
                          </a:cubicBezTo>
                          <a:cubicBezTo>
                            <a:pt x="9" y="48"/>
                            <a:pt x="6" y="49"/>
                            <a:pt x="6" y="49"/>
                          </a:cubicBezTo>
                          <a:cubicBezTo>
                            <a:pt x="6" y="49"/>
                            <a:pt x="5" y="45"/>
                            <a:pt x="7" y="43"/>
                          </a:cubicBezTo>
                          <a:cubicBezTo>
                            <a:pt x="8" y="41"/>
                            <a:pt x="9" y="37"/>
                            <a:pt x="12" y="34"/>
                          </a:cubicBezTo>
                          <a:cubicBezTo>
                            <a:pt x="14" y="32"/>
                            <a:pt x="15" y="32"/>
                            <a:pt x="16" y="32"/>
                          </a:cubicBezTo>
                          <a:cubicBezTo>
                            <a:pt x="16" y="32"/>
                            <a:pt x="17" y="32"/>
                            <a:pt x="17" y="32"/>
                          </a:cubicBezTo>
                          <a:cubicBezTo>
                            <a:pt x="18" y="32"/>
                            <a:pt x="17" y="34"/>
                            <a:pt x="18" y="35"/>
                          </a:cubicBezTo>
                          <a:cubicBezTo>
                            <a:pt x="18" y="36"/>
                            <a:pt x="19" y="36"/>
                            <a:pt x="20" y="36"/>
                          </a:cubicBezTo>
                          <a:cubicBezTo>
                            <a:pt x="21" y="36"/>
                            <a:pt x="22" y="36"/>
                            <a:pt x="23" y="35"/>
                          </a:cubicBezTo>
                          <a:cubicBezTo>
                            <a:pt x="24" y="32"/>
                            <a:pt x="23" y="29"/>
                            <a:pt x="20" y="28"/>
                          </a:cubicBezTo>
                          <a:cubicBezTo>
                            <a:pt x="19" y="28"/>
                            <a:pt x="18" y="28"/>
                            <a:pt x="17" y="28"/>
                          </a:cubicBezTo>
                          <a:cubicBezTo>
                            <a:pt x="16" y="28"/>
                            <a:pt x="14" y="28"/>
                            <a:pt x="12" y="30"/>
                          </a:cubicBezTo>
                          <a:cubicBezTo>
                            <a:pt x="10" y="33"/>
                            <a:pt x="6" y="39"/>
                            <a:pt x="6" y="39"/>
                          </a:cubicBezTo>
                          <a:cubicBezTo>
                            <a:pt x="6" y="39"/>
                            <a:pt x="5" y="28"/>
                            <a:pt x="15" y="22"/>
                          </a:cubicBezTo>
                          <a:cubicBezTo>
                            <a:pt x="18" y="21"/>
                            <a:pt x="19" y="20"/>
                            <a:pt x="20" y="20"/>
                          </a:cubicBezTo>
                          <a:cubicBezTo>
                            <a:pt x="21" y="20"/>
                            <a:pt x="22" y="20"/>
                            <a:pt x="23" y="21"/>
                          </a:cubicBezTo>
                          <a:cubicBezTo>
                            <a:pt x="24" y="22"/>
                            <a:pt x="25" y="22"/>
                            <a:pt x="26" y="22"/>
                          </a:cubicBezTo>
                          <a:cubicBezTo>
                            <a:pt x="28" y="22"/>
                            <a:pt x="30" y="21"/>
                            <a:pt x="30" y="19"/>
                          </a:cubicBezTo>
                          <a:cubicBezTo>
                            <a:pt x="30" y="16"/>
                            <a:pt x="26" y="15"/>
                            <a:pt x="24" y="15"/>
                          </a:cubicBezTo>
                          <a:cubicBezTo>
                            <a:pt x="23" y="15"/>
                            <a:pt x="23" y="15"/>
                            <a:pt x="23" y="15"/>
                          </a:cubicBezTo>
                          <a:cubicBezTo>
                            <a:pt x="20" y="16"/>
                            <a:pt x="18" y="16"/>
                            <a:pt x="17" y="17"/>
                          </a:cubicBezTo>
                          <a:cubicBezTo>
                            <a:pt x="17" y="17"/>
                            <a:pt x="17" y="17"/>
                            <a:pt x="17" y="17"/>
                          </a:cubicBezTo>
                          <a:cubicBezTo>
                            <a:pt x="17" y="17"/>
                            <a:pt x="17" y="16"/>
                            <a:pt x="19" y="16"/>
                          </a:cubicBezTo>
                          <a:cubicBezTo>
                            <a:pt x="20" y="15"/>
                            <a:pt x="23" y="14"/>
                            <a:pt x="25" y="14"/>
                          </a:cubicBezTo>
                          <a:cubicBezTo>
                            <a:pt x="25" y="14"/>
                            <a:pt x="25" y="14"/>
                            <a:pt x="25" y="14"/>
                          </a:cubicBezTo>
                          <a:cubicBezTo>
                            <a:pt x="31" y="14"/>
                            <a:pt x="35" y="19"/>
                            <a:pt x="36" y="20"/>
                          </a:cubicBezTo>
                          <a:cubicBezTo>
                            <a:pt x="36" y="22"/>
                            <a:pt x="37" y="26"/>
                            <a:pt x="36" y="28"/>
                          </a:cubicBezTo>
                          <a:cubicBezTo>
                            <a:pt x="35" y="28"/>
                            <a:pt x="34" y="29"/>
                            <a:pt x="34" y="29"/>
                          </a:cubicBezTo>
                          <a:cubicBezTo>
                            <a:pt x="33" y="29"/>
                            <a:pt x="33" y="29"/>
                            <a:pt x="33" y="28"/>
                          </a:cubicBezTo>
                          <a:cubicBezTo>
                            <a:pt x="32" y="28"/>
                            <a:pt x="32" y="24"/>
                            <a:pt x="30" y="24"/>
                          </a:cubicBezTo>
                          <a:cubicBezTo>
                            <a:pt x="30" y="24"/>
                            <a:pt x="30" y="24"/>
                            <a:pt x="29" y="24"/>
                          </a:cubicBezTo>
                          <a:cubicBezTo>
                            <a:pt x="27" y="25"/>
                            <a:pt x="26" y="29"/>
                            <a:pt x="28" y="32"/>
                          </a:cubicBezTo>
                          <a:cubicBezTo>
                            <a:pt x="29" y="33"/>
                            <a:pt x="31" y="35"/>
                            <a:pt x="33" y="35"/>
                          </a:cubicBezTo>
                          <a:cubicBezTo>
                            <a:pt x="34" y="35"/>
                            <a:pt x="35" y="34"/>
                            <a:pt x="37" y="33"/>
                          </a:cubicBezTo>
                          <a:cubicBezTo>
                            <a:pt x="41" y="31"/>
                            <a:pt x="40" y="26"/>
                            <a:pt x="40" y="26"/>
                          </a:cubicBezTo>
                          <a:cubicBezTo>
                            <a:pt x="40" y="26"/>
                            <a:pt x="42" y="28"/>
                            <a:pt x="45" y="28"/>
                          </a:cubicBezTo>
                          <a:cubicBezTo>
                            <a:pt x="45" y="28"/>
                            <a:pt x="46" y="28"/>
                            <a:pt x="47" y="27"/>
                          </a:cubicBezTo>
                          <a:cubicBezTo>
                            <a:pt x="51" y="25"/>
                            <a:pt x="48" y="24"/>
                            <a:pt x="46" y="24"/>
                          </a:cubicBezTo>
                          <a:cubicBezTo>
                            <a:pt x="44" y="24"/>
                            <a:pt x="39" y="14"/>
                            <a:pt x="33" y="13"/>
                          </a:cubicBezTo>
                          <a:cubicBezTo>
                            <a:pt x="30" y="12"/>
                            <a:pt x="27" y="12"/>
                            <a:pt x="25" y="12"/>
                          </a:cubicBezTo>
                          <a:cubicBezTo>
                            <a:pt x="23" y="12"/>
                            <a:pt x="22" y="12"/>
                            <a:pt x="22" y="12"/>
                          </a:cubicBezTo>
                          <a:cubicBezTo>
                            <a:pt x="22" y="12"/>
                            <a:pt x="28" y="8"/>
                            <a:pt x="30" y="8"/>
                          </a:cubicBezTo>
                          <a:cubicBezTo>
                            <a:pt x="32" y="8"/>
                            <a:pt x="33" y="8"/>
                            <a:pt x="35" y="8"/>
                          </a:cubicBezTo>
                          <a:cubicBezTo>
                            <a:pt x="36" y="8"/>
                            <a:pt x="37" y="8"/>
                            <a:pt x="38" y="9"/>
                          </a:cubicBezTo>
                          <a:cubicBezTo>
                            <a:pt x="39" y="10"/>
                            <a:pt x="39" y="10"/>
                            <a:pt x="38" y="11"/>
                          </a:cubicBezTo>
                          <a:cubicBezTo>
                            <a:pt x="37" y="11"/>
                            <a:pt x="37" y="14"/>
                            <a:pt x="39" y="14"/>
                          </a:cubicBezTo>
                          <a:cubicBezTo>
                            <a:pt x="40" y="14"/>
                            <a:pt x="40" y="14"/>
                            <a:pt x="41" y="13"/>
                          </a:cubicBezTo>
                          <a:cubicBezTo>
                            <a:pt x="44" y="11"/>
                            <a:pt x="44" y="9"/>
                            <a:pt x="43" y="8"/>
                          </a:cubicBezTo>
                          <a:cubicBezTo>
                            <a:pt x="42" y="6"/>
                            <a:pt x="40" y="5"/>
                            <a:pt x="38" y="5"/>
                          </a:cubicBezTo>
                          <a:cubicBezTo>
                            <a:pt x="38" y="5"/>
                            <a:pt x="38" y="5"/>
                            <a:pt x="38" y="5"/>
                          </a:cubicBezTo>
                          <a:cubicBezTo>
                            <a:pt x="35" y="5"/>
                            <a:pt x="31" y="6"/>
                            <a:pt x="31" y="6"/>
                          </a:cubicBezTo>
                          <a:cubicBezTo>
                            <a:pt x="31" y="6"/>
                            <a:pt x="32" y="5"/>
                            <a:pt x="33" y="3"/>
                          </a:cubicBezTo>
                          <a:cubicBezTo>
                            <a:pt x="33" y="1"/>
                            <a:pt x="32"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0" name="Freeform 3646"/>
                    <p:cNvSpPr>
                      <a:spLocks/>
                    </p:cNvSpPr>
                    <p:nvPr/>
                  </p:nvSpPr>
                  <p:spPr bwMode="auto">
                    <a:xfrm>
                      <a:off x="676" y="963"/>
                      <a:ext cx="368" cy="189"/>
                    </a:xfrm>
                    <a:custGeom>
                      <a:avLst/>
                      <a:gdLst/>
                      <a:ahLst/>
                      <a:cxnLst>
                        <a:cxn ang="0">
                          <a:pos x="34" y="0"/>
                        </a:cxn>
                        <a:cxn ang="0">
                          <a:pos x="13" y="10"/>
                        </a:cxn>
                        <a:cxn ang="0">
                          <a:pos x="0" y="32"/>
                        </a:cxn>
                        <a:cxn ang="0">
                          <a:pos x="12" y="15"/>
                        </a:cxn>
                        <a:cxn ang="0">
                          <a:pos x="24" y="13"/>
                        </a:cxn>
                        <a:cxn ang="0">
                          <a:pos x="25" y="13"/>
                        </a:cxn>
                        <a:cxn ang="0">
                          <a:pos x="33" y="15"/>
                        </a:cxn>
                        <a:cxn ang="0">
                          <a:pos x="29" y="17"/>
                        </a:cxn>
                        <a:cxn ang="0">
                          <a:pos x="28" y="17"/>
                        </a:cxn>
                        <a:cxn ang="0">
                          <a:pos x="19" y="16"/>
                        </a:cxn>
                        <a:cxn ang="0">
                          <a:pos x="23" y="18"/>
                        </a:cxn>
                        <a:cxn ang="0">
                          <a:pos x="29" y="20"/>
                        </a:cxn>
                        <a:cxn ang="0">
                          <a:pos x="30" y="20"/>
                        </a:cxn>
                        <a:cxn ang="0">
                          <a:pos x="35" y="18"/>
                        </a:cxn>
                        <a:cxn ang="0">
                          <a:pos x="36" y="21"/>
                        </a:cxn>
                        <a:cxn ang="0">
                          <a:pos x="38" y="22"/>
                        </a:cxn>
                        <a:cxn ang="0">
                          <a:pos x="40" y="20"/>
                        </a:cxn>
                        <a:cxn ang="0">
                          <a:pos x="38" y="14"/>
                        </a:cxn>
                        <a:cxn ang="0">
                          <a:pos x="29" y="10"/>
                        </a:cxn>
                        <a:cxn ang="0">
                          <a:pos x="28" y="10"/>
                        </a:cxn>
                        <a:cxn ang="0">
                          <a:pos x="21" y="11"/>
                        </a:cxn>
                        <a:cxn ang="0">
                          <a:pos x="29" y="7"/>
                        </a:cxn>
                        <a:cxn ang="0">
                          <a:pos x="36" y="6"/>
                        </a:cxn>
                        <a:cxn ang="0">
                          <a:pos x="46" y="12"/>
                        </a:cxn>
                        <a:cxn ang="0">
                          <a:pos x="46" y="18"/>
                        </a:cxn>
                        <a:cxn ang="0">
                          <a:pos x="44" y="22"/>
                        </a:cxn>
                        <a:cxn ang="0">
                          <a:pos x="50" y="25"/>
                        </a:cxn>
                        <a:cxn ang="0">
                          <a:pos x="57" y="21"/>
                        </a:cxn>
                        <a:cxn ang="0">
                          <a:pos x="59" y="16"/>
                        </a:cxn>
                        <a:cxn ang="0">
                          <a:pos x="57" y="12"/>
                        </a:cxn>
                        <a:cxn ang="0">
                          <a:pos x="58" y="12"/>
                        </a:cxn>
                        <a:cxn ang="0">
                          <a:pos x="60" y="10"/>
                        </a:cxn>
                        <a:cxn ang="0">
                          <a:pos x="58" y="3"/>
                        </a:cxn>
                        <a:cxn ang="0">
                          <a:pos x="56" y="2"/>
                        </a:cxn>
                        <a:cxn ang="0">
                          <a:pos x="55" y="5"/>
                        </a:cxn>
                        <a:cxn ang="0">
                          <a:pos x="53" y="8"/>
                        </a:cxn>
                        <a:cxn ang="0">
                          <a:pos x="51" y="8"/>
                        </a:cxn>
                        <a:cxn ang="0">
                          <a:pos x="50" y="8"/>
                        </a:cxn>
                        <a:cxn ang="0">
                          <a:pos x="52" y="11"/>
                        </a:cxn>
                        <a:cxn ang="0">
                          <a:pos x="52" y="17"/>
                        </a:cxn>
                        <a:cxn ang="0">
                          <a:pos x="51" y="19"/>
                        </a:cxn>
                        <a:cxn ang="0">
                          <a:pos x="50" y="16"/>
                        </a:cxn>
                        <a:cxn ang="0">
                          <a:pos x="47" y="8"/>
                        </a:cxn>
                        <a:cxn ang="0">
                          <a:pos x="34" y="4"/>
                        </a:cxn>
                        <a:cxn ang="0">
                          <a:pos x="33" y="4"/>
                        </a:cxn>
                        <a:cxn ang="0">
                          <a:pos x="25" y="7"/>
                        </a:cxn>
                        <a:cxn ang="0">
                          <a:pos x="36" y="3"/>
                        </a:cxn>
                        <a:cxn ang="0">
                          <a:pos x="46" y="4"/>
                        </a:cxn>
                        <a:cxn ang="0">
                          <a:pos x="51" y="7"/>
                        </a:cxn>
                        <a:cxn ang="0">
                          <a:pos x="51" y="6"/>
                        </a:cxn>
                        <a:cxn ang="0">
                          <a:pos x="35" y="0"/>
                        </a:cxn>
                        <a:cxn ang="0">
                          <a:pos x="34" y="0"/>
                        </a:cxn>
                      </a:cxnLst>
                      <a:rect l="0" t="0" r="r" b="b"/>
                      <a:pathLst>
                        <a:path w="62" h="32">
                          <a:moveTo>
                            <a:pt x="34" y="0"/>
                          </a:moveTo>
                          <a:cubicBezTo>
                            <a:pt x="28" y="0"/>
                            <a:pt x="20" y="4"/>
                            <a:pt x="13" y="10"/>
                          </a:cubicBezTo>
                          <a:cubicBezTo>
                            <a:pt x="3" y="19"/>
                            <a:pt x="0" y="32"/>
                            <a:pt x="0" y="32"/>
                          </a:cubicBezTo>
                          <a:cubicBezTo>
                            <a:pt x="0" y="32"/>
                            <a:pt x="5" y="20"/>
                            <a:pt x="12" y="15"/>
                          </a:cubicBezTo>
                          <a:cubicBezTo>
                            <a:pt x="16" y="13"/>
                            <a:pt x="19" y="14"/>
                            <a:pt x="24" y="13"/>
                          </a:cubicBezTo>
                          <a:cubicBezTo>
                            <a:pt x="24" y="13"/>
                            <a:pt x="25" y="13"/>
                            <a:pt x="25" y="13"/>
                          </a:cubicBezTo>
                          <a:cubicBezTo>
                            <a:pt x="29" y="13"/>
                            <a:pt x="33" y="15"/>
                            <a:pt x="33" y="15"/>
                          </a:cubicBezTo>
                          <a:cubicBezTo>
                            <a:pt x="33" y="15"/>
                            <a:pt x="31" y="17"/>
                            <a:pt x="29" y="17"/>
                          </a:cubicBezTo>
                          <a:cubicBezTo>
                            <a:pt x="28" y="17"/>
                            <a:pt x="28" y="17"/>
                            <a:pt x="28" y="17"/>
                          </a:cubicBezTo>
                          <a:cubicBezTo>
                            <a:pt x="25" y="17"/>
                            <a:pt x="19" y="16"/>
                            <a:pt x="19" y="16"/>
                          </a:cubicBezTo>
                          <a:cubicBezTo>
                            <a:pt x="19" y="16"/>
                            <a:pt x="21" y="17"/>
                            <a:pt x="23" y="18"/>
                          </a:cubicBezTo>
                          <a:cubicBezTo>
                            <a:pt x="24" y="19"/>
                            <a:pt x="27" y="20"/>
                            <a:pt x="29" y="20"/>
                          </a:cubicBezTo>
                          <a:cubicBezTo>
                            <a:pt x="29" y="20"/>
                            <a:pt x="29" y="20"/>
                            <a:pt x="30" y="20"/>
                          </a:cubicBezTo>
                          <a:cubicBezTo>
                            <a:pt x="32" y="20"/>
                            <a:pt x="35" y="18"/>
                            <a:pt x="35" y="18"/>
                          </a:cubicBezTo>
                          <a:cubicBezTo>
                            <a:pt x="35" y="18"/>
                            <a:pt x="34" y="20"/>
                            <a:pt x="36" y="21"/>
                          </a:cubicBezTo>
                          <a:cubicBezTo>
                            <a:pt x="36" y="22"/>
                            <a:pt x="37" y="22"/>
                            <a:pt x="38" y="22"/>
                          </a:cubicBezTo>
                          <a:cubicBezTo>
                            <a:pt x="39" y="22"/>
                            <a:pt x="40" y="22"/>
                            <a:pt x="40" y="20"/>
                          </a:cubicBezTo>
                          <a:cubicBezTo>
                            <a:pt x="41" y="16"/>
                            <a:pt x="39" y="17"/>
                            <a:pt x="38" y="14"/>
                          </a:cubicBezTo>
                          <a:cubicBezTo>
                            <a:pt x="36" y="12"/>
                            <a:pt x="33" y="11"/>
                            <a:pt x="29" y="10"/>
                          </a:cubicBezTo>
                          <a:cubicBezTo>
                            <a:pt x="29" y="10"/>
                            <a:pt x="28" y="10"/>
                            <a:pt x="28" y="10"/>
                          </a:cubicBezTo>
                          <a:cubicBezTo>
                            <a:pt x="24" y="10"/>
                            <a:pt x="21" y="11"/>
                            <a:pt x="21" y="11"/>
                          </a:cubicBezTo>
                          <a:cubicBezTo>
                            <a:pt x="21" y="11"/>
                            <a:pt x="27" y="8"/>
                            <a:pt x="29" y="7"/>
                          </a:cubicBezTo>
                          <a:cubicBezTo>
                            <a:pt x="32" y="6"/>
                            <a:pt x="34" y="6"/>
                            <a:pt x="36" y="6"/>
                          </a:cubicBezTo>
                          <a:cubicBezTo>
                            <a:pt x="39" y="6"/>
                            <a:pt x="44" y="8"/>
                            <a:pt x="46" y="12"/>
                          </a:cubicBezTo>
                          <a:cubicBezTo>
                            <a:pt x="49" y="15"/>
                            <a:pt x="47" y="18"/>
                            <a:pt x="46" y="18"/>
                          </a:cubicBezTo>
                          <a:cubicBezTo>
                            <a:pt x="44" y="18"/>
                            <a:pt x="43" y="20"/>
                            <a:pt x="44" y="22"/>
                          </a:cubicBezTo>
                          <a:cubicBezTo>
                            <a:pt x="45" y="24"/>
                            <a:pt x="48" y="25"/>
                            <a:pt x="50" y="25"/>
                          </a:cubicBezTo>
                          <a:cubicBezTo>
                            <a:pt x="53" y="25"/>
                            <a:pt x="55" y="23"/>
                            <a:pt x="57" y="21"/>
                          </a:cubicBezTo>
                          <a:cubicBezTo>
                            <a:pt x="59" y="19"/>
                            <a:pt x="59" y="17"/>
                            <a:pt x="59" y="16"/>
                          </a:cubicBezTo>
                          <a:cubicBezTo>
                            <a:pt x="60" y="14"/>
                            <a:pt x="57" y="12"/>
                            <a:pt x="57" y="12"/>
                          </a:cubicBezTo>
                          <a:cubicBezTo>
                            <a:pt x="57" y="12"/>
                            <a:pt x="58" y="12"/>
                            <a:pt x="58" y="12"/>
                          </a:cubicBezTo>
                          <a:cubicBezTo>
                            <a:pt x="59" y="12"/>
                            <a:pt x="60" y="12"/>
                            <a:pt x="60" y="10"/>
                          </a:cubicBezTo>
                          <a:cubicBezTo>
                            <a:pt x="62" y="8"/>
                            <a:pt x="60" y="6"/>
                            <a:pt x="58" y="3"/>
                          </a:cubicBezTo>
                          <a:cubicBezTo>
                            <a:pt x="57" y="2"/>
                            <a:pt x="57" y="2"/>
                            <a:pt x="56" y="2"/>
                          </a:cubicBezTo>
                          <a:cubicBezTo>
                            <a:pt x="55" y="2"/>
                            <a:pt x="54" y="4"/>
                            <a:pt x="55" y="5"/>
                          </a:cubicBezTo>
                          <a:cubicBezTo>
                            <a:pt x="56" y="6"/>
                            <a:pt x="55" y="7"/>
                            <a:pt x="53" y="8"/>
                          </a:cubicBezTo>
                          <a:cubicBezTo>
                            <a:pt x="52" y="8"/>
                            <a:pt x="52" y="8"/>
                            <a:pt x="51" y="8"/>
                          </a:cubicBezTo>
                          <a:cubicBezTo>
                            <a:pt x="50" y="8"/>
                            <a:pt x="50" y="8"/>
                            <a:pt x="50" y="8"/>
                          </a:cubicBezTo>
                          <a:cubicBezTo>
                            <a:pt x="50" y="8"/>
                            <a:pt x="51" y="9"/>
                            <a:pt x="52" y="11"/>
                          </a:cubicBezTo>
                          <a:cubicBezTo>
                            <a:pt x="53" y="13"/>
                            <a:pt x="52" y="14"/>
                            <a:pt x="52" y="17"/>
                          </a:cubicBezTo>
                          <a:cubicBezTo>
                            <a:pt x="52" y="18"/>
                            <a:pt x="51" y="19"/>
                            <a:pt x="51" y="19"/>
                          </a:cubicBezTo>
                          <a:cubicBezTo>
                            <a:pt x="50" y="19"/>
                            <a:pt x="49" y="18"/>
                            <a:pt x="50" y="16"/>
                          </a:cubicBezTo>
                          <a:cubicBezTo>
                            <a:pt x="51" y="13"/>
                            <a:pt x="50" y="11"/>
                            <a:pt x="47" y="8"/>
                          </a:cubicBezTo>
                          <a:cubicBezTo>
                            <a:pt x="44" y="6"/>
                            <a:pt x="37" y="5"/>
                            <a:pt x="34" y="4"/>
                          </a:cubicBezTo>
                          <a:cubicBezTo>
                            <a:pt x="34" y="4"/>
                            <a:pt x="33" y="4"/>
                            <a:pt x="33" y="4"/>
                          </a:cubicBezTo>
                          <a:cubicBezTo>
                            <a:pt x="30" y="4"/>
                            <a:pt x="25" y="7"/>
                            <a:pt x="25" y="7"/>
                          </a:cubicBezTo>
                          <a:cubicBezTo>
                            <a:pt x="25" y="7"/>
                            <a:pt x="31" y="3"/>
                            <a:pt x="36" y="3"/>
                          </a:cubicBezTo>
                          <a:cubicBezTo>
                            <a:pt x="40" y="3"/>
                            <a:pt x="43" y="4"/>
                            <a:pt x="46" y="4"/>
                          </a:cubicBezTo>
                          <a:cubicBezTo>
                            <a:pt x="47" y="5"/>
                            <a:pt x="51" y="7"/>
                            <a:pt x="51" y="7"/>
                          </a:cubicBezTo>
                          <a:cubicBezTo>
                            <a:pt x="51" y="7"/>
                            <a:pt x="51" y="7"/>
                            <a:pt x="51" y="6"/>
                          </a:cubicBezTo>
                          <a:cubicBezTo>
                            <a:pt x="48" y="4"/>
                            <a:pt x="46" y="1"/>
                            <a:pt x="35" y="0"/>
                          </a:cubicBezTo>
                          <a:cubicBezTo>
                            <a:pt x="35" y="0"/>
                            <a:pt x="35" y="0"/>
                            <a:pt x="3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1" name="Freeform 3647"/>
                    <p:cNvSpPr>
                      <a:spLocks/>
                    </p:cNvSpPr>
                    <p:nvPr/>
                  </p:nvSpPr>
                  <p:spPr bwMode="auto">
                    <a:xfrm>
                      <a:off x="866" y="821"/>
                      <a:ext cx="279" cy="207"/>
                    </a:xfrm>
                    <a:custGeom>
                      <a:avLst/>
                      <a:gdLst/>
                      <a:ahLst/>
                      <a:cxnLst>
                        <a:cxn ang="0">
                          <a:pos x="30" y="0"/>
                        </a:cxn>
                        <a:cxn ang="0">
                          <a:pos x="24" y="6"/>
                        </a:cxn>
                        <a:cxn ang="0">
                          <a:pos x="27" y="9"/>
                        </a:cxn>
                        <a:cxn ang="0">
                          <a:pos x="26" y="9"/>
                        </a:cxn>
                        <a:cxn ang="0">
                          <a:pos x="24" y="9"/>
                        </a:cxn>
                        <a:cxn ang="0">
                          <a:pos x="21" y="9"/>
                        </a:cxn>
                        <a:cxn ang="0">
                          <a:pos x="19" y="9"/>
                        </a:cxn>
                        <a:cxn ang="0">
                          <a:pos x="7" y="14"/>
                        </a:cxn>
                        <a:cxn ang="0">
                          <a:pos x="0" y="23"/>
                        </a:cxn>
                        <a:cxn ang="0">
                          <a:pos x="9" y="17"/>
                        </a:cxn>
                        <a:cxn ang="0">
                          <a:pos x="18" y="14"/>
                        </a:cxn>
                        <a:cxn ang="0">
                          <a:pos x="26" y="13"/>
                        </a:cxn>
                        <a:cxn ang="0">
                          <a:pos x="29" y="9"/>
                        </a:cxn>
                        <a:cxn ang="0">
                          <a:pos x="31" y="8"/>
                        </a:cxn>
                        <a:cxn ang="0">
                          <a:pos x="31" y="12"/>
                        </a:cxn>
                        <a:cxn ang="0">
                          <a:pos x="27" y="16"/>
                        </a:cxn>
                        <a:cxn ang="0">
                          <a:pos x="28" y="16"/>
                        </a:cxn>
                        <a:cxn ang="0">
                          <a:pos x="34" y="15"/>
                        </a:cxn>
                        <a:cxn ang="0">
                          <a:pos x="35" y="15"/>
                        </a:cxn>
                        <a:cxn ang="0">
                          <a:pos x="33" y="18"/>
                        </a:cxn>
                        <a:cxn ang="0">
                          <a:pos x="30" y="18"/>
                        </a:cxn>
                        <a:cxn ang="0">
                          <a:pos x="28" y="18"/>
                        </a:cxn>
                        <a:cxn ang="0">
                          <a:pos x="37" y="24"/>
                        </a:cxn>
                        <a:cxn ang="0">
                          <a:pos x="40" y="30"/>
                        </a:cxn>
                        <a:cxn ang="0">
                          <a:pos x="36" y="27"/>
                        </a:cxn>
                        <a:cxn ang="0">
                          <a:pos x="17" y="17"/>
                        </a:cxn>
                        <a:cxn ang="0">
                          <a:pos x="16" y="17"/>
                        </a:cxn>
                        <a:cxn ang="0">
                          <a:pos x="6" y="21"/>
                        </a:cxn>
                        <a:cxn ang="0">
                          <a:pos x="15" y="20"/>
                        </a:cxn>
                        <a:cxn ang="0">
                          <a:pos x="27" y="23"/>
                        </a:cxn>
                        <a:cxn ang="0">
                          <a:pos x="32" y="29"/>
                        </a:cxn>
                        <a:cxn ang="0">
                          <a:pos x="39" y="34"/>
                        </a:cxn>
                        <a:cxn ang="0">
                          <a:pos x="44" y="35"/>
                        </a:cxn>
                        <a:cxn ang="0">
                          <a:pos x="47" y="34"/>
                        </a:cxn>
                        <a:cxn ang="0">
                          <a:pos x="44" y="24"/>
                        </a:cxn>
                        <a:cxn ang="0">
                          <a:pos x="37" y="19"/>
                        </a:cxn>
                        <a:cxn ang="0">
                          <a:pos x="42" y="18"/>
                        </a:cxn>
                        <a:cxn ang="0">
                          <a:pos x="46" y="14"/>
                        </a:cxn>
                        <a:cxn ang="0">
                          <a:pos x="39" y="10"/>
                        </a:cxn>
                        <a:cxn ang="0">
                          <a:pos x="33" y="11"/>
                        </a:cxn>
                        <a:cxn ang="0">
                          <a:pos x="34" y="10"/>
                        </a:cxn>
                        <a:cxn ang="0">
                          <a:pos x="36" y="6"/>
                        </a:cxn>
                        <a:cxn ang="0">
                          <a:pos x="30" y="0"/>
                        </a:cxn>
                      </a:cxnLst>
                      <a:rect l="0" t="0" r="r" b="b"/>
                      <a:pathLst>
                        <a:path w="47" h="35">
                          <a:moveTo>
                            <a:pt x="30" y="0"/>
                          </a:moveTo>
                          <a:cubicBezTo>
                            <a:pt x="27" y="0"/>
                            <a:pt x="23" y="2"/>
                            <a:pt x="24" y="6"/>
                          </a:cubicBezTo>
                          <a:cubicBezTo>
                            <a:pt x="25" y="7"/>
                            <a:pt x="27" y="9"/>
                            <a:pt x="27" y="9"/>
                          </a:cubicBezTo>
                          <a:cubicBezTo>
                            <a:pt x="27" y="9"/>
                            <a:pt x="27" y="9"/>
                            <a:pt x="26" y="9"/>
                          </a:cubicBezTo>
                          <a:cubicBezTo>
                            <a:pt x="25" y="9"/>
                            <a:pt x="25" y="9"/>
                            <a:pt x="24" y="9"/>
                          </a:cubicBezTo>
                          <a:cubicBezTo>
                            <a:pt x="23" y="9"/>
                            <a:pt x="21" y="9"/>
                            <a:pt x="21" y="9"/>
                          </a:cubicBezTo>
                          <a:cubicBezTo>
                            <a:pt x="20" y="9"/>
                            <a:pt x="19" y="9"/>
                            <a:pt x="19" y="9"/>
                          </a:cubicBezTo>
                          <a:cubicBezTo>
                            <a:pt x="16" y="9"/>
                            <a:pt x="13" y="10"/>
                            <a:pt x="7" y="14"/>
                          </a:cubicBezTo>
                          <a:cubicBezTo>
                            <a:pt x="2" y="19"/>
                            <a:pt x="0" y="23"/>
                            <a:pt x="0" y="23"/>
                          </a:cubicBezTo>
                          <a:cubicBezTo>
                            <a:pt x="0" y="23"/>
                            <a:pt x="6" y="18"/>
                            <a:pt x="9" y="17"/>
                          </a:cubicBezTo>
                          <a:cubicBezTo>
                            <a:pt x="11" y="16"/>
                            <a:pt x="15" y="14"/>
                            <a:pt x="18" y="14"/>
                          </a:cubicBezTo>
                          <a:cubicBezTo>
                            <a:pt x="22" y="14"/>
                            <a:pt x="23" y="14"/>
                            <a:pt x="26" y="13"/>
                          </a:cubicBezTo>
                          <a:cubicBezTo>
                            <a:pt x="28" y="12"/>
                            <a:pt x="27" y="11"/>
                            <a:pt x="29" y="9"/>
                          </a:cubicBezTo>
                          <a:cubicBezTo>
                            <a:pt x="30" y="9"/>
                            <a:pt x="30" y="8"/>
                            <a:pt x="31" y="8"/>
                          </a:cubicBezTo>
                          <a:cubicBezTo>
                            <a:pt x="32" y="8"/>
                            <a:pt x="32" y="10"/>
                            <a:pt x="31" y="12"/>
                          </a:cubicBezTo>
                          <a:cubicBezTo>
                            <a:pt x="30" y="14"/>
                            <a:pt x="27" y="16"/>
                            <a:pt x="27" y="16"/>
                          </a:cubicBezTo>
                          <a:cubicBezTo>
                            <a:pt x="27" y="16"/>
                            <a:pt x="27" y="16"/>
                            <a:pt x="28" y="16"/>
                          </a:cubicBezTo>
                          <a:cubicBezTo>
                            <a:pt x="29" y="16"/>
                            <a:pt x="32" y="16"/>
                            <a:pt x="34" y="15"/>
                          </a:cubicBezTo>
                          <a:cubicBezTo>
                            <a:pt x="34" y="15"/>
                            <a:pt x="35" y="15"/>
                            <a:pt x="35" y="15"/>
                          </a:cubicBezTo>
                          <a:cubicBezTo>
                            <a:pt x="37" y="15"/>
                            <a:pt x="35" y="17"/>
                            <a:pt x="33" y="18"/>
                          </a:cubicBezTo>
                          <a:cubicBezTo>
                            <a:pt x="32" y="18"/>
                            <a:pt x="30" y="18"/>
                            <a:pt x="30" y="18"/>
                          </a:cubicBezTo>
                          <a:cubicBezTo>
                            <a:pt x="29" y="18"/>
                            <a:pt x="28" y="18"/>
                            <a:pt x="28" y="18"/>
                          </a:cubicBezTo>
                          <a:cubicBezTo>
                            <a:pt x="28" y="18"/>
                            <a:pt x="33" y="19"/>
                            <a:pt x="37" y="24"/>
                          </a:cubicBezTo>
                          <a:cubicBezTo>
                            <a:pt x="41" y="27"/>
                            <a:pt x="42" y="30"/>
                            <a:pt x="40" y="30"/>
                          </a:cubicBezTo>
                          <a:cubicBezTo>
                            <a:pt x="40" y="30"/>
                            <a:pt x="38" y="29"/>
                            <a:pt x="36" y="27"/>
                          </a:cubicBezTo>
                          <a:cubicBezTo>
                            <a:pt x="28" y="19"/>
                            <a:pt x="25" y="18"/>
                            <a:pt x="17" y="17"/>
                          </a:cubicBezTo>
                          <a:cubicBezTo>
                            <a:pt x="16" y="17"/>
                            <a:pt x="16" y="17"/>
                            <a:pt x="16" y="17"/>
                          </a:cubicBezTo>
                          <a:cubicBezTo>
                            <a:pt x="11" y="17"/>
                            <a:pt x="6" y="21"/>
                            <a:pt x="6" y="21"/>
                          </a:cubicBezTo>
                          <a:cubicBezTo>
                            <a:pt x="8" y="21"/>
                            <a:pt x="11" y="20"/>
                            <a:pt x="15" y="20"/>
                          </a:cubicBezTo>
                          <a:cubicBezTo>
                            <a:pt x="19" y="20"/>
                            <a:pt x="24" y="21"/>
                            <a:pt x="27" y="23"/>
                          </a:cubicBezTo>
                          <a:cubicBezTo>
                            <a:pt x="27" y="23"/>
                            <a:pt x="30" y="27"/>
                            <a:pt x="32" y="29"/>
                          </a:cubicBezTo>
                          <a:cubicBezTo>
                            <a:pt x="34" y="32"/>
                            <a:pt x="36" y="33"/>
                            <a:pt x="39" y="34"/>
                          </a:cubicBezTo>
                          <a:cubicBezTo>
                            <a:pt x="41" y="34"/>
                            <a:pt x="43" y="35"/>
                            <a:pt x="44" y="35"/>
                          </a:cubicBezTo>
                          <a:cubicBezTo>
                            <a:pt x="45" y="35"/>
                            <a:pt x="46" y="35"/>
                            <a:pt x="47" y="34"/>
                          </a:cubicBezTo>
                          <a:cubicBezTo>
                            <a:pt x="47" y="32"/>
                            <a:pt x="46" y="27"/>
                            <a:pt x="44" y="24"/>
                          </a:cubicBezTo>
                          <a:cubicBezTo>
                            <a:pt x="41" y="21"/>
                            <a:pt x="37" y="19"/>
                            <a:pt x="37" y="19"/>
                          </a:cubicBezTo>
                          <a:cubicBezTo>
                            <a:pt x="37" y="19"/>
                            <a:pt x="40" y="19"/>
                            <a:pt x="42" y="18"/>
                          </a:cubicBezTo>
                          <a:cubicBezTo>
                            <a:pt x="44" y="18"/>
                            <a:pt x="47" y="16"/>
                            <a:pt x="46" y="14"/>
                          </a:cubicBezTo>
                          <a:cubicBezTo>
                            <a:pt x="45" y="11"/>
                            <a:pt x="40" y="10"/>
                            <a:pt x="39" y="10"/>
                          </a:cubicBezTo>
                          <a:cubicBezTo>
                            <a:pt x="37" y="10"/>
                            <a:pt x="33" y="11"/>
                            <a:pt x="33" y="11"/>
                          </a:cubicBezTo>
                          <a:cubicBezTo>
                            <a:pt x="33" y="11"/>
                            <a:pt x="34" y="10"/>
                            <a:pt x="34" y="10"/>
                          </a:cubicBezTo>
                          <a:cubicBezTo>
                            <a:pt x="35" y="9"/>
                            <a:pt x="36" y="8"/>
                            <a:pt x="36" y="6"/>
                          </a:cubicBezTo>
                          <a:cubicBezTo>
                            <a:pt x="36" y="3"/>
                            <a:pt x="34" y="0"/>
                            <a:pt x="3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2" name="Freeform 3648"/>
                    <p:cNvSpPr>
                      <a:spLocks noEditPoints="1"/>
                    </p:cNvSpPr>
                    <p:nvPr/>
                  </p:nvSpPr>
                  <p:spPr bwMode="auto">
                    <a:xfrm>
                      <a:off x="474" y="1093"/>
                      <a:ext cx="190" cy="172"/>
                    </a:xfrm>
                    <a:custGeom>
                      <a:avLst/>
                      <a:gdLst/>
                      <a:ahLst/>
                      <a:cxnLst>
                        <a:cxn ang="0">
                          <a:pos x="16" y="0"/>
                        </a:cxn>
                        <a:cxn ang="0">
                          <a:pos x="15" y="2"/>
                        </a:cxn>
                        <a:cxn ang="0">
                          <a:pos x="15" y="8"/>
                        </a:cxn>
                        <a:cxn ang="0">
                          <a:pos x="5" y="0"/>
                        </a:cxn>
                        <a:cxn ang="0">
                          <a:pos x="2" y="1"/>
                        </a:cxn>
                        <a:cxn ang="0">
                          <a:pos x="1" y="8"/>
                        </a:cxn>
                        <a:cxn ang="0">
                          <a:pos x="3" y="3"/>
                        </a:cxn>
                        <a:cxn ang="0">
                          <a:pos x="7" y="2"/>
                        </a:cxn>
                        <a:cxn ang="0">
                          <a:pos x="11" y="4"/>
                        </a:cxn>
                        <a:cxn ang="0">
                          <a:pos x="14" y="13"/>
                        </a:cxn>
                        <a:cxn ang="0">
                          <a:pos x="12" y="11"/>
                        </a:cxn>
                        <a:cxn ang="0">
                          <a:pos x="8" y="8"/>
                        </a:cxn>
                        <a:cxn ang="0">
                          <a:pos x="7" y="8"/>
                        </a:cxn>
                        <a:cxn ang="0">
                          <a:pos x="6" y="9"/>
                        </a:cxn>
                        <a:cxn ang="0">
                          <a:pos x="12" y="13"/>
                        </a:cxn>
                        <a:cxn ang="0">
                          <a:pos x="14" y="21"/>
                        </a:cxn>
                        <a:cxn ang="0">
                          <a:pos x="12" y="19"/>
                        </a:cxn>
                        <a:cxn ang="0">
                          <a:pos x="10" y="19"/>
                        </a:cxn>
                        <a:cxn ang="0">
                          <a:pos x="11" y="20"/>
                        </a:cxn>
                        <a:cxn ang="0">
                          <a:pos x="16" y="29"/>
                        </a:cxn>
                        <a:cxn ang="0">
                          <a:pos x="21" y="20"/>
                        </a:cxn>
                        <a:cxn ang="0">
                          <a:pos x="21" y="18"/>
                        </a:cxn>
                        <a:cxn ang="0">
                          <a:pos x="19" y="19"/>
                        </a:cxn>
                        <a:cxn ang="0">
                          <a:pos x="17" y="21"/>
                        </a:cxn>
                        <a:cxn ang="0">
                          <a:pos x="20" y="13"/>
                        </a:cxn>
                        <a:cxn ang="0">
                          <a:pos x="26" y="9"/>
                        </a:cxn>
                        <a:cxn ang="0">
                          <a:pos x="25" y="8"/>
                        </a:cxn>
                        <a:cxn ang="0">
                          <a:pos x="23" y="8"/>
                        </a:cxn>
                        <a:cxn ang="0">
                          <a:pos x="20" y="11"/>
                        </a:cxn>
                        <a:cxn ang="0">
                          <a:pos x="17" y="13"/>
                        </a:cxn>
                        <a:cxn ang="0">
                          <a:pos x="21" y="4"/>
                        </a:cxn>
                        <a:cxn ang="0">
                          <a:pos x="25" y="2"/>
                        </a:cxn>
                        <a:cxn ang="0">
                          <a:pos x="28" y="3"/>
                        </a:cxn>
                        <a:cxn ang="0">
                          <a:pos x="31" y="7"/>
                        </a:cxn>
                        <a:cxn ang="0">
                          <a:pos x="29" y="1"/>
                        </a:cxn>
                        <a:cxn ang="0">
                          <a:pos x="27" y="0"/>
                        </a:cxn>
                        <a:cxn ang="0">
                          <a:pos x="17" y="8"/>
                        </a:cxn>
                        <a:cxn ang="0">
                          <a:pos x="17" y="2"/>
                        </a:cxn>
                        <a:cxn ang="0">
                          <a:pos x="16" y="0"/>
                        </a:cxn>
                        <a:cxn ang="0">
                          <a:pos x="16" y="0"/>
                        </a:cxn>
                        <a:cxn ang="0">
                          <a:pos x="16" y="0"/>
                        </a:cxn>
                        <a:cxn ang="0">
                          <a:pos x="16" y="0"/>
                        </a:cxn>
                      </a:cxnLst>
                      <a:rect l="0" t="0" r="r" b="b"/>
                      <a:pathLst>
                        <a:path w="32" h="29">
                          <a:moveTo>
                            <a:pt x="16" y="0"/>
                          </a:moveTo>
                          <a:cubicBezTo>
                            <a:pt x="16" y="0"/>
                            <a:pt x="15" y="1"/>
                            <a:pt x="15" y="2"/>
                          </a:cubicBezTo>
                          <a:cubicBezTo>
                            <a:pt x="14" y="4"/>
                            <a:pt x="15" y="8"/>
                            <a:pt x="15" y="8"/>
                          </a:cubicBezTo>
                          <a:cubicBezTo>
                            <a:pt x="12" y="2"/>
                            <a:pt x="8" y="0"/>
                            <a:pt x="5" y="0"/>
                          </a:cubicBezTo>
                          <a:cubicBezTo>
                            <a:pt x="4" y="0"/>
                            <a:pt x="3" y="0"/>
                            <a:pt x="2" y="1"/>
                          </a:cubicBezTo>
                          <a:cubicBezTo>
                            <a:pt x="0" y="4"/>
                            <a:pt x="1" y="8"/>
                            <a:pt x="1" y="8"/>
                          </a:cubicBezTo>
                          <a:cubicBezTo>
                            <a:pt x="1" y="8"/>
                            <a:pt x="2" y="5"/>
                            <a:pt x="3" y="3"/>
                          </a:cubicBezTo>
                          <a:cubicBezTo>
                            <a:pt x="3" y="3"/>
                            <a:pt x="5" y="2"/>
                            <a:pt x="7" y="2"/>
                          </a:cubicBezTo>
                          <a:cubicBezTo>
                            <a:pt x="8" y="2"/>
                            <a:pt x="9" y="3"/>
                            <a:pt x="11" y="4"/>
                          </a:cubicBezTo>
                          <a:cubicBezTo>
                            <a:pt x="14" y="7"/>
                            <a:pt x="14" y="13"/>
                            <a:pt x="14" y="13"/>
                          </a:cubicBezTo>
                          <a:cubicBezTo>
                            <a:pt x="14" y="13"/>
                            <a:pt x="13" y="12"/>
                            <a:pt x="12" y="11"/>
                          </a:cubicBezTo>
                          <a:cubicBezTo>
                            <a:pt x="11" y="10"/>
                            <a:pt x="10" y="9"/>
                            <a:pt x="8" y="8"/>
                          </a:cubicBezTo>
                          <a:cubicBezTo>
                            <a:pt x="8" y="8"/>
                            <a:pt x="7" y="8"/>
                            <a:pt x="7" y="8"/>
                          </a:cubicBezTo>
                          <a:cubicBezTo>
                            <a:pt x="5" y="8"/>
                            <a:pt x="3" y="9"/>
                            <a:pt x="6" y="9"/>
                          </a:cubicBezTo>
                          <a:cubicBezTo>
                            <a:pt x="7" y="10"/>
                            <a:pt x="10" y="11"/>
                            <a:pt x="12" y="13"/>
                          </a:cubicBezTo>
                          <a:cubicBezTo>
                            <a:pt x="15" y="17"/>
                            <a:pt x="14" y="21"/>
                            <a:pt x="14" y="21"/>
                          </a:cubicBezTo>
                          <a:cubicBezTo>
                            <a:pt x="14" y="21"/>
                            <a:pt x="14" y="20"/>
                            <a:pt x="12" y="19"/>
                          </a:cubicBezTo>
                          <a:cubicBezTo>
                            <a:pt x="12" y="19"/>
                            <a:pt x="11" y="19"/>
                            <a:pt x="10" y="19"/>
                          </a:cubicBezTo>
                          <a:cubicBezTo>
                            <a:pt x="9" y="19"/>
                            <a:pt x="9" y="19"/>
                            <a:pt x="11" y="20"/>
                          </a:cubicBezTo>
                          <a:cubicBezTo>
                            <a:pt x="14" y="22"/>
                            <a:pt x="16" y="29"/>
                            <a:pt x="16" y="29"/>
                          </a:cubicBezTo>
                          <a:cubicBezTo>
                            <a:pt x="16" y="29"/>
                            <a:pt x="18" y="22"/>
                            <a:pt x="21" y="20"/>
                          </a:cubicBezTo>
                          <a:cubicBezTo>
                            <a:pt x="23" y="19"/>
                            <a:pt x="22" y="18"/>
                            <a:pt x="21" y="18"/>
                          </a:cubicBezTo>
                          <a:cubicBezTo>
                            <a:pt x="21" y="18"/>
                            <a:pt x="19" y="19"/>
                            <a:pt x="19" y="19"/>
                          </a:cubicBezTo>
                          <a:cubicBezTo>
                            <a:pt x="18" y="20"/>
                            <a:pt x="17" y="21"/>
                            <a:pt x="17" y="21"/>
                          </a:cubicBezTo>
                          <a:cubicBezTo>
                            <a:pt x="17" y="21"/>
                            <a:pt x="17" y="17"/>
                            <a:pt x="20" y="13"/>
                          </a:cubicBezTo>
                          <a:cubicBezTo>
                            <a:pt x="21" y="11"/>
                            <a:pt x="24" y="10"/>
                            <a:pt x="26" y="9"/>
                          </a:cubicBezTo>
                          <a:cubicBezTo>
                            <a:pt x="28" y="8"/>
                            <a:pt x="27" y="8"/>
                            <a:pt x="25" y="8"/>
                          </a:cubicBezTo>
                          <a:cubicBezTo>
                            <a:pt x="24" y="8"/>
                            <a:pt x="24" y="8"/>
                            <a:pt x="23" y="8"/>
                          </a:cubicBezTo>
                          <a:cubicBezTo>
                            <a:pt x="22" y="8"/>
                            <a:pt x="20" y="9"/>
                            <a:pt x="20" y="11"/>
                          </a:cubicBezTo>
                          <a:cubicBezTo>
                            <a:pt x="19" y="12"/>
                            <a:pt x="17" y="13"/>
                            <a:pt x="17" y="13"/>
                          </a:cubicBezTo>
                          <a:cubicBezTo>
                            <a:pt x="17" y="13"/>
                            <a:pt x="18" y="7"/>
                            <a:pt x="21" y="4"/>
                          </a:cubicBezTo>
                          <a:cubicBezTo>
                            <a:pt x="22" y="2"/>
                            <a:pt x="24" y="2"/>
                            <a:pt x="25" y="2"/>
                          </a:cubicBezTo>
                          <a:cubicBezTo>
                            <a:pt x="27" y="2"/>
                            <a:pt x="28" y="3"/>
                            <a:pt x="28" y="3"/>
                          </a:cubicBezTo>
                          <a:cubicBezTo>
                            <a:pt x="30" y="5"/>
                            <a:pt x="31" y="7"/>
                            <a:pt x="31" y="7"/>
                          </a:cubicBezTo>
                          <a:cubicBezTo>
                            <a:pt x="31" y="7"/>
                            <a:pt x="32" y="4"/>
                            <a:pt x="29" y="1"/>
                          </a:cubicBezTo>
                          <a:cubicBezTo>
                            <a:pt x="29" y="0"/>
                            <a:pt x="28" y="0"/>
                            <a:pt x="27" y="0"/>
                          </a:cubicBezTo>
                          <a:cubicBezTo>
                            <a:pt x="24" y="0"/>
                            <a:pt x="20" y="2"/>
                            <a:pt x="17" y="8"/>
                          </a:cubicBezTo>
                          <a:cubicBezTo>
                            <a:pt x="17" y="8"/>
                            <a:pt x="18" y="4"/>
                            <a:pt x="17" y="2"/>
                          </a:cubicBezTo>
                          <a:cubicBezTo>
                            <a:pt x="16" y="1"/>
                            <a:pt x="16" y="0"/>
                            <a:pt x="16" y="0"/>
                          </a:cubicBezTo>
                          <a:moveTo>
                            <a:pt x="16" y="0"/>
                          </a:moveTo>
                          <a:cubicBezTo>
                            <a:pt x="16" y="0"/>
                            <a:pt x="16"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3" name="Freeform 3649"/>
                    <p:cNvSpPr>
                      <a:spLocks/>
                    </p:cNvSpPr>
                    <p:nvPr/>
                  </p:nvSpPr>
                  <p:spPr bwMode="auto">
                    <a:xfrm>
                      <a:off x="486" y="975"/>
                      <a:ext cx="172" cy="106"/>
                    </a:xfrm>
                    <a:custGeom>
                      <a:avLst/>
                      <a:gdLst/>
                      <a:ahLst/>
                      <a:cxnLst>
                        <a:cxn ang="0">
                          <a:pos x="14" y="0"/>
                        </a:cxn>
                        <a:cxn ang="0">
                          <a:pos x="10" y="10"/>
                        </a:cxn>
                        <a:cxn ang="0">
                          <a:pos x="10" y="15"/>
                        </a:cxn>
                        <a:cxn ang="0">
                          <a:pos x="10" y="15"/>
                        </a:cxn>
                        <a:cxn ang="0">
                          <a:pos x="6" y="10"/>
                        </a:cxn>
                        <a:cxn ang="0">
                          <a:pos x="4" y="9"/>
                        </a:cxn>
                        <a:cxn ang="0">
                          <a:pos x="3" y="9"/>
                        </a:cxn>
                        <a:cxn ang="0">
                          <a:pos x="2" y="9"/>
                        </a:cxn>
                        <a:cxn ang="0">
                          <a:pos x="0" y="9"/>
                        </a:cxn>
                        <a:cxn ang="0">
                          <a:pos x="2" y="11"/>
                        </a:cxn>
                        <a:cxn ang="0">
                          <a:pos x="7" y="17"/>
                        </a:cxn>
                        <a:cxn ang="0">
                          <a:pos x="11" y="18"/>
                        </a:cxn>
                        <a:cxn ang="0">
                          <a:pos x="12" y="18"/>
                        </a:cxn>
                        <a:cxn ang="0">
                          <a:pos x="13" y="11"/>
                        </a:cxn>
                        <a:cxn ang="0">
                          <a:pos x="14" y="7"/>
                        </a:cxn>
                        <a:cxn ang="0">
                          <a:pos x="16" y="11"/>
                        </a:cxn>
                        <a:cxn ang="0">
                          <a:pos x="17" y="18"/>
                        </a:cxn>
                        <a:cxn ang="0">
                          <a:pos x="18" y="18"/>
                        </a:cxn>
                        <a:cxn ang="0">
                          <a:pos x="22" y="17"/>
                        </a:cxn>
                        <a:cxn ang="0">
                          <a:pos x="26" y="11"/>
                        </a:cxn>
                        <a:cxn ang="0">
                          <a:pos x="29" y="9"/>
                        </a:cxn>
                        <a:cxn ang="0">
                          <a:pos x="27" y="9"/>
                        </a:cxn>
                        <a:cxn ang="0">
                          <a:pos x="26" y="9"/>
                        </a:cxn>
                        <a:cxn ang="0">
                          <a:pos x="25" y="9"/>
                        </a:cxn>
                        <a:cxn ang="0">
                          <a:pos x="22" y="10"/>
                        </a:cxn>
                        <a:cxn ang="0">
                          <a:pos x="18" y="15"/>
                        </a:cxn>
                        <a:cxn ang="0">
                          <a:pos x="18" y="15"/>
                        </a:cxn>
                        <a:cxn ang="0">
                          <a:pos x="18" y="10"/>
                        </a:cxn>
                        <a:cxn ang="0">
                          <a:pos x="14" y="0"/>
                        </a:cxn>
                      </a:cxnLst>
                      <a:rect l="0" t="0" r="r" b="b"/>
                      <a:pathLst>
                        <a:path w="29" h="18">
                          <a:moveTo>
                            <a:pt x="14" y="0"/>
                          </a:moveTo>
                          <a:cubicBezTo>
                            <a:pt x="14" y="3"/>
                            <a:pt x="10" y="5"/>
                            <a:pt x="10" y="10"/>
                          </a:cubicBezTo>
                          <a:cubicBezTo>
                            <a:pt x="11" y="14"/>
                            <a:pt x="11" y="15"/>
                            <a:pt x="10" y="15"/>
                          </a:cubicBezTo>
                          <a:cubicBezTo>
                            <a:pt x="10" y="15"/>
                            <a:pt x="10" y="15"/>
                            <a:pt x="10" y="15"/>
                          </a:cubicBezTo>
                          <a:cubicBezTo>
                            <a:pt x="9" y="15"/>
                            <a:pt x="8" y="11"/>
                            <a:pt x="6" y="10"/>
                          </a:cubicBezTo>
                          <a:cubicBezTo>
                            <a:pt x="5" y="9"/>
                            <a:pt x="4" y="9"/>
                            <a:pt x="4" y="9"/>
                          </a:cubicBezTo>
                          <a:cubicBezTo>
                            <a:pt x="3" y="9"/>
                            <a:pt x="3" y="9"/>
                            <a:pt x="3" y="9"/>
                          </a:cubicBezTo>
                          <a:cubicBezTo>
                            <a:pt x="2" y="9"/>
                            <a:pt x="2" y="9"/>
                            <a:pt x="2" y="9"/>
                          </a:cubicBezTo>
                          <a:cubicBezTo>
                            <a:pt x="1" y="9"/>
                            <a:pt x="0" y="9"/>
                            <a:pt x="0" y="9"/>
                          </a:cubicBezTo>
                          <a:cubicBezTo>
                            <a:pt x="0" y="9"/>
                            <a:pt x="1" y="9"/>
                            <a:pt x="2" y="11"/>
                          </a:cubicBezTo>
                          <a:cubicBezTo>
                            <a:pt x="3" y="13"/>
                            <a:pt x="5" y="16"/>
                            <a:pt x="7" y="17"/>
                          </a:cubicBezTo>
                          <a:cubicBezTo>
                            <a:pt x="8" y="17"/>
                            <a:pt x="10" y="18"/>
                            <a:pt x="11" y="18"/>
                          </a:cubicBezTo>
                          <a:cubicBezTo>
                            <a:pt x="11" y="18"/>
                            <a:pt x="11" y="18"/>
                            <a:pt x="12" y="18"/>
                          </a:cubicBezTo>
                          <a:cubicBezTo>
                            <a:pt x="12" y="16"/>
                            <a:pt x="13" y="14"/>
                            <a:pt x="13" y="11"/>
                          </a:cubicBezTo>
                          <a:cubicBezTo>
                            <a:pt x="13" y="9"/>
                            <a:pt x="14" y="7"/>
                            <a:pt x="14" y="7"/>
                          </a:cubicBezTo>
                          <a:cubicBezTo>
                            <a:pt x="14" y="7"/>
                            <a:pt x="16" y="9"/>
                            <a:pt x="16" y="11"/>
                          </a:cubicBezTo>
                          <a:cubicBezTo>
                            <a:pt x="16" y="14"/>
                            <a:pt x="16" y="16"/>
                            <a:pt x="17" y="18"/>
                          </a:cubicBezTo>
                          <a:cubicBezTo>
                            <a:pt x="17" y="18"/>
                            <a:pt x="17" y="18"/>
                            <a:pt x="18" y="18"/>
                          </a:cubicBezTo>
                          <a:cubicBezTo>
                            <a:pt x="19" y="18"/>
                            <a:pt x="21" y="17"/>
                            <a:pt x="22" y="17"/>
                          </a:cubicBezTo>
                          <a:cubicBezTo>
                            <a:pt x="24" y="16"/>
                            <a:pt x="25" y="13"/>
                            <a:pt x="26" y="11"/>
                          </a:cubicBezTo>
                          <a:cubicBezTo>
                            <a:pt x="27" y="9"/>
                            <a:pt x="29" y="9"/>
                            <a:pt x="29" y="9"/>
                          </a:cubicBezTo>
                          <a:cubicBezTo>
                            <a:pt x="29" y="9"/>
                            <a:pt x="28" y="9"/>
                            <a:pt x="27" y="9"/>
                          </a:cubicBezTo>
                          <a:cubicBezTo>
                            <a:pt x="26" y="9"/>
                            <a:pt x="26" y="9"/>
                            <a:pt x="26" y="9"/>
                          </a:cubicBezTo>
                          <a:cubicBezTo>
                            <a:pt x="25" y="9"/>
                            <a:pt x="25" y="9"/>
                            <a:pt x="25" y="9"/>
                          </a:cubicBezTo>
                          <a:cubicBezTo>
                            <a:pt x="24" y="9"/>
                            <a:pt x="23" y="9"/>
                            <a:pt x="22" y="10"/>
                          </a:cubicBezTo>
                          <a:cubicBezTo>
                            <a:pt x="21" y="11"/>
                            <a:pt x="19" y="15"/>
                            <a:pt x="18" y="15"/>
                          </a:cubicBezTo>
                          <a:cubicBezTo>
                            <a:pt x="18" y="15"/>
                            <a:pt x="18" y="15"/>
                            <a:pt x="18" y="15"/>
                          </a:cubicBezTo>
                          <a:cubicBezTo>
                            <a:pt x="18" y="15"/>
                            <a:pt x="18" y="14"/>
                            <a:pt x="18" y="10"/>
                          </a:cubicBezTo>
                          <a:cubicBezTo>
                            <a:pt x="18" y="5"/>
                            <a:pt x="14" y="2"/>
                            <a:pt x="1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4" name="Freeform 3650"/>
                    <p:cNvSpPr>
                      <a:spLocks/>
                    </p:cNvSpPr>
                    <p:nvPr/>
                  </p:nvSpPr>
                  <p:spPr bwMode="auto">
                    <a:xfrm>
                      <a:off x="379" y="892"/>
                      <a:ext cx="184" cy="124"/>
                    </a:xfrm>
                    <a:custGeom>
                      <a:avLst/>
                      <a:gdLst/>
                      <a:ahLst/>
                      <a:cxnLst>
                        <a:cxn ang="0">
                          <a:pos x="23" y="0"/>
                        </a:cxn>
                        <a:cxn ang="0">
                          <a:pos x="22" y="0"/>
                        </a:cxn>
                        <a:cxn ang="0">
                          <a:pos x="13" y="6"/>
                        </a:cxn>
                        <a:cxn ang="0">
                          <a:pos x="6" y="12"/>
                        </a:cxn>
                        <a:cxn ang="0">
                          <a:pos x="6" y="12"/>
                        </a:cxn>
                        <a:cxn ang="0">
                          <a:pos x="2" y="10"/>
                        </a:cxn>
                        <a:cxn ang="0">
                          <a:pos x="1" y="6"/>
                        </a:cxn>
                        <a:cxn ang="0">
                          <a:pos x="0" y="10"/>
                        </a:cxn>
                        <a:cxn ang="0">
                          <a:pos x="3" y="15"/>
                        </a:cxn>
                        <a:cxn ang="0">
                          <a:pos x="6" y="16"/>
                        </a:cxn>
                        <a:cxn ang="0">
                          <a:pos x="8" y="16"/>
                        </a:cxn>
                        <a:cxn ang="0">
                          <a:pos x="11" y="13"/>
                        </a:cxn>
                        <a:cxn ang="0">
                          <a:pos x="11" y="18"/>
                        </a:cxn>
                        <a:cxn ang="0">
                          <a:pos x="13" y="21"/>
                        </a:cxn>
                        <a:cxn ang="0">
                          <a:pos x="14" y="21"/>
                        </a:cxn>
                        <a:cxn ang="0">
                          <a:pos x="17" y="21"/>
                        </a:cxn>
                        <a:cxn ang="0">
                          <a:pos x="14" y="17"/>
                        </a:cxn>
                        <a:cxn ang="0">
                          <a:pos x="15" y="12"/>
                        </a:cxn>
                        <a:cxn ang="0">
                          <a:pos x="20" y="8"/>
                        </a:cxn>
                        <a:cxn ang="0">
                          <a:pos x="19" y="12"/>
                        </a:cxn>
                        <a:cxn ang="0">
                          <a:pos x="20" y="16"/>
                        </a:cxn>
                        <a:cxn ang="0">
                          <a:pos x="21" y="11"/>
                        </a:cxn>
                        <a:cxn ang="0">
                          <a:pos x="26" y="8"/>
                        </a:cxn>
                        <a:cxn ang="0">
                          <a:pos x="27" y="9"/>
                        </a:cxn>
                        <a:cxn ang="0">
                          <a:pos x="29" y="15"/>
                        </a:cxn>
                        <a:cxn ang="0">
                          <a:pos x="30" y="10"/>
                        </a:cxn>
                        <a:cxn ang="0">
                          <a:pos x="27" y="6"/>
                        </a:cxn>
                        <a:cxn ang="0">
                          <a:pos x="23" y="5"/>
                        </a:cxn>
                        <a:cxn ang="0">
                          <a:pos x="19" y="6"/>
                        </a:cxn>
                        <a:cxn ang="0">
                          <a:pos x="14" y="10"/>
                        </a:cxn>
                        <a:cxn ang="0">
                          <a:pos x="19" y="3"/>
                        </a:cxn>
                        <a:cxn ang="0">
                          <a:pos x="23" y="3"/>
                        </a:cxn>
                        <a:cxn ang="0">
                          <a:pos x="25" y="3"/>
                        </a:cxn>
                        <a:cxn ang="0">
                          <a:pos x="31" y="8"/>
                        </a:cxn>
                        <a:cxn ang="0">
                          <a:pos x="28" y="2"/>
                        </a:cxn>
                        <a:cxn ang="0">
                          <a:pos x="23" y="0"/>
                        </a:cxn>
                      </a:cxnLst>
                      <a:rect l="0" t="0" r="r" b="b"/>
                      <a:pathLst>
                        <a:path w="31" h="21">
                          <a:moveTo>
                            <a:pt x="23" y="0"/>
                          </a:moveTo>
                          <a:cubicBezTo>
                            <a:pt x="22" y="0"/>
                            <a:pt x="22" y="0"/>
                            <a:pt x="22" y="0"/>
                          </a:cubicBezTo>
                          <a:cubicBezTo>
                            <a:pt x="18" y="0"/>
                            <a:pt x="16" y="3"/>
                            <a:pt x="13" y="6"/>
                          </a:cubicBezTo>
                          <a:cubicBezTo>
                            <a:pt x="10" y="9"/>
                            <a:pt x="9" y="12"/>
                            <a:pt x="6" y="12"/>
                          </a:cubicBezTo>
                          <a:cubicBezTo>
                            <a:pt x="6" y="12"/>
                            <a:pt x="6" y="12"/>
                            <a:pt x="6" y="12"/>
                          </a:cubicBezTo>
                          <a:cubicBezTo>
                            <a:pt x="5" y="12"/>
                            <a:pt x="3" y="12"/>
                            <a:pt x="2" y="10"/>
                          </a:cubicBezTo>
                          <a:cubicBezTo>
                            <a:pt x="1" y="9"/>
                            <a:pt x="1" y="6"/>
                            <a:pt x="1" y="6"/>
                          </a:cubicBezTo>
                          <a:cubicBezTo>
                            <a:pt x="1" y="6"/>
                            <a:pt x="0" y="9"/>
                            <a:pt x="0" y="10"/>
                          </a:cubicBezTo>
                          <a:cubicBezTo>
                            <a:pt x="0" y="12"/>
                            <a:pt x="2" y="14"/>
                            <a:pt x="3" y="15"/>
                          </a:cubicBezTo>
                          <a:cubicBezTo>
                            <a:pt x="4" y="16"/>
                            <a:pt x="5" y="16"/>
                            <a:pt x="6" y="16"/>
                          </a:cubicBezTo>
                          <a:cubicBezTo>
                            <a:pt x="7" y="16"/>
                            <a:pt x="7" y="16"/>
                            <a:pt x="8" y="16"/>
                          </a:cubicBezTo>
                          <a:cubicBezTo>
                            <a:pt x="10" y="16"/>
                            <a:pt x="11" y="13"/>
                            <a:pt x="11" y="13"/>
                          </a:cubicBezTo>
                          <a:cubicBezTo>
                            <a:pt x="11" y="13"/>
                            <a:pt x="10" y="16"/>
                            <a:pt x="11" y="18"/>
                          </a:cubicBezTo>
                          <a:cubicBezTo>
                            <a:pt x="11" y="19"/>
                            <a:pt x="11" y="20"/>
                            <a:pt x="13" y="21"/>
                          </a:cubicBezTo>
                          <a:cubicBezTo>
                            <a:pt x="14" y="21"/>
                            <a:pt x="14" y="21"/>
                            <a:pt x="14" y="21"/>
                          </a:cubicBezTo>
                          <a:cubicBezTo>
                            <a:pt x="16" y="21"/>
                            <a:pt x="17" y="21"/>
                            <a:pt x="17" y="21"/>
                          </a:cubicBezTo>
                          <a:cubicBezTo>
                            <a:pt x="17" y="21"/>
                            <a:pt x="14" y="19"/>
                            <a:pt x="14" y="17"/>
                          </a:cubicBezTo>
                          <a:cubicBezTo>
                            <a:pt x="13" y="16"/>
                            <a:pt x="14" y="13"/>
                            <a:pt x="15" y="12"/>
                          </a:cubicBezTo>
                          <a:cubicBezTo>
                            <a:pt x="17" y="10"/>
                            <a:pt x="20" y="8"/>
                            <a:pt x="20" y="8"/>
                          </a:cubicBezTo>
                          <a:cubicBezTo>
                            <a:pt x="20" y="8"/>
                            <a:pt x="19" y="11"/>
                            <a:pt x="19" y="12"/>
                          </a:cubicBezTo>
                          <a:cubicBezTo>
                            <a:pt x="19" y="13"/>
                            <a:pt x="20" y="16"/>
                            <a:pt x="20" y="16"/>
                          </a:cubicBezTo>
                          <a:cubicBezTo>
                            <a:pt x="20" y="16"/>
                            <a:pt x="20" y="13"/>
                            <a:pt x="21" y="11"/>
                          </a:cubicBezTo>
                          <a:cubicBezTo>
                            <a:pt x="22" y="9"/>
                            <a:pt x="24" y="8"/>
                            <a:pt x="26" y="8"/>
                          </a:cubicBezTo>
                          <a:cubicBezTo>
                            <a:pt x="26" y="8"/>
                            <a:pt x="26" y="8"/>
                            <a:pt x="27" y="9"/>
                          </a:cubicBezTo>
                          <a:cubicBezTo>
                            <a:pt x="28" y="9"/>
                            <a:pt x="31" y="11"/>
                            <a:pt x="29" y="15"/>
                          </a:cubicBezTo>
                          <a:cubicBezTo>
                            <a:pt x="29" y="15"/>
                            <a:pt x="31" y="12"/>
                            <a:pt x="30" y="10"/>
                          </a:cubicBezTo>
                          <a:cubicBezTo>
                            <a:pt x="30" y="9"/>
                            <a:pt x="28" y="7"/>
                            <a:pt x="27" y="6"/>
                          </a:cubicBezTo>
                          <a:cubicBezTo>
                            <a:pt x="26" y="5"/>
                            <a:pt x="24" y="5"/>
                            <a:pt x="23" y="5"/>
                          </a:cubicBezTo>
                          <a:cubicBezTo>
                            <a:pt x="22" y="5"/>
                            <a:pt x="21" y="5"/>
                            <a:pt x="19" y="6"/>
                          </a:cubicBezTo>
                          <a:cubicBezTo>
                            <a:pt x="16" y="7"/>
                            <a:pt x="14" y="10"/>
                            <a:pt x="14" y="10"/>
                          </a:cubicBezTo>
                          <a:cubicBezTo>
                            <a:pt x="14" y="10"/>
                            <a:pt x="16" y="5"/>
                            <a:pt x="19" y="3"/>
                          </a:cubicBezTo>
                          <a:cubicBezTo>
                            <a:pt x="21" y="3"/>
                            <a:pt x="22" y="3"/>
                            <a:pt x="23" y="3"/>
                          </a:cubicBezTo>
                          <a:cubicBezTo>
                            <a:pt x="24" y="3"/>
                            <a:pt x="24" y="3"/>
                            <a:pt x="25" y="3"/>
                          </a:cubicBezTo>
                          <a:cubicBezTo>
                            <a:pt x="29" y="3"/>
                            <a:pt x="31" y="8"/>
                            <a:pt x="31" y="8"/>
                          </a:cubicBezTo>
                          <a:cubicBezTo>
                            <a:pt x="31" y="8"/>
                            <a:pt x="30" y="4"/>
                            <a:pt x="28" y="2"/>
                          </a:cubicBezTo>
                          <a:cubicBezTo>
                            <a:pt x="27" y="1"/>
                            <a:pt x="25"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5" name="Freeform 3651"/>
                    <p:cNvSpPr>
                      <a:spLocks/>
                    </p:cNvSpPr>
                    <p:nvPr/>
                  </p:nvSpPr>
                  <p:spPr bwMode="auto">
                    <a:xfrm>
                      <a:off x="243" y="827"/>
                      <a:ext cx="214" cy="142"/>
                    </a:xfrm>
                    <a:custGeom>
                      <a:avLst/>
                      <a:gdLst/>
                      <a:ahLst/>
                      <a:cxnLst>
                        <a:cxn ang="0">
                          <a:pos x="25" y="0"/>
                        </a:cxn>
                        <a:cxn ang="0">
                          <a:pos x="16" y="3"/>
                        </a:cxn>
                        <a:cxn ang="0">
                          <a:pos x="11" y="9"/>
                        </a:cxn>
                        <a:cxn ang="0">
                          <a:pos x="7" y="10"/>
                        </a:cxn>
                        <a:cxn ang="0">
                          <a:pos x="4" y="9"/>
                        </a:cxn>
                        <a:cxn ang="0">
                          <a:pos x="1" y="7"/>
                        </a:cxn>
                        <a:cxn ang="0">
                          <a:pos x="1" y="11"/>
                        </a:cxn>
                        <a:cxn ang="0">
                          <a:pos x="6" y="15"/>
                        </a:cxn>
                        <a:cxn ang="0">
                          <a:pos x="8" y="15"/>
                        </a:cxn>
                        <a:cxn ang="0">
                          <a:pos x="13" y="14"/>
                        </a:cxn>
                        <a:cxn ang="0">
                          <a:pos x="13" y="18"/>
                        </a:cxn>
                        <a:cxn ang="0">
                          <a:pos x="15" y="23"/>
                        </a:cxn>
                        <a:cxn ang="0">
                          <a:pos x="20" y="24"/>
                        </a:cxn>
                        <a:cxn ang="0">
                          <a:pos x="17" y="21"/>
                        </a:cxn>
                        <a:cxn ang="0">
                          <a:pos x="16" y="16"/>
                        </a:cxn>
                        <a:cxn ang="0">
                          <a:pos x="21" y="11"/>
                        </a:cxn>
                        <a:cxn ang="0">
                          <a:pos x="27" y="8"/>
                        </a:cxn>
                        <a:cxn ang="0">
                          <a:pos x="29" y="8"/>
                        </a:cxn>
                        <a:cxn ang="0">
                          <a:pos x="32" y="9"/>
                        </a:cxn>
                        <a:cxn ang="0">
                          <a:pos x="35" y="12"/>
                        </a:cxn>
                        <a:cxn ang="0">
                          <a:pos x="29" y="6"/>
                        </a:cxn>
                        <a:cxn ang="0">
                          <a:pos x="26" y="5"/>
                        </a:cxn>
                        <a:cxn ang="0">
                          <a:pos x="21" y="6"/>
                        </a:cxn>
                        <a:cxn ang="0">
                          <a:pos x="16" y="10"/>
                        </a:cxn>
                        <a:cxn ang="0">
                          <a:pos x="21" y="5"/>
                        </a:cxn>
                        <a:cxn ang="0">
                          <a:pos x="26" y="3"/>
                        </a:cxn>
                        <a:cxn ang="0">
                          <a:pos x="33" y="5"/>
                        </a:cxn>
                        <a:cxn ang="0">
                          <a:pos x="36" y="9"/>
                        </a:cxn>
                        <a:cxn ang="0">
                          <a:pos x="33" y="3"/>
                        </a:cxn>
                        <a:cxn ang="0">
                          <a:pos x="25" y="0"/>
                        </a:cxn>
                      </a:cxnLst>
                      <a:rect l="0" t="0" r="r" b="b"/>
                      <a:pathLst>
                        <a:path w="36" h="24">
                          <a:moveTo>
                            <a:pt x="25" y="0"/>
                          </a:moveTo>
                          <a:cubicBezTo>
                            <a:pt x="23" y="0"/>
                            <a:pt x="18" y="1"/>
                            <a:pt x="16" y="3"/>
                          </a:cubicBezTo>
                          <a:cubicBezTo>
                            <a:pt x="14" y="5"/>
                            <a:pt x="14" y="7"/>
                            <a:pt x="11" y="9"/>
                          </a:cubicBezTo>
                          <a:cubicBezTo>
                            <a:pt x="10" y="9"/>
                            <a:pt x="8" y="10"/>
                            <a:pt x="7" y="10"/>
                          </a:cubicBezTo>
                          <a:cubicBezTo>
                            <a:pt x="6" y="10"/>
                            <a:pt x="5" y="9"/>
                            <a:pt x="4" y="9"/>
                          </a:cubicBezTo>
                          <a:cubicBezTo>
                            <a:pt x="3" y="8"/>
                            <a:pt x="1" y="7"/>
                            <a:pt x="1" y="7"/>
                          </a:cubicBezTo>
                          <a:cubicBezTo>
                            <a:pt x="1" y="7"/>
                            <a:pt x="0" y="9"/>
                            <a:pt x="1" y="11"/>
                          </a:cubicBezTo>
                          <a:cubicBezTo>
                            <a:pt x="2" y="13"/>
                            <a:pt x="4" y="14"/>
                            <a:pt x="6" y="15"/>
                          </a:cubicBezTo>
                          <a:cubicBezTo>
                            <a:pt x="7" y="15"/>
                            <a:pt x="7" y="15"/>
                            <a:pt x="8" y="15"/>
                          </a:cubicBezTo>
                          <a:cubicBezTo>
                            <a:pt x="10" y="15"/>
                            <a:pt x="13" y="14"/>
                            <a:pt x="13" y="14"/>
                          </a:cubicBezTo>
                          <a:cubicBezTo>
                            <a:pt x="13" y="14"/>
                            <a:pt x="12" y="16"/>
                            <a:pt x="13" y="18"/>
                          </a:cubicBezTo>
                          <a:cubicBezTo>
                            <a:pt x="13" y="20"/>
                            <a:pt x="13" y="22"/>
                            <a:pt x="15" y="23"/>
                          </a:cubicBezTo>
                          <a:cubicBezTo>
                            <a:pt x="17" y="24"/>
                            <a:pt x="20" y="24"/>
                            <a:pt x="20" y="24"/>
                          </a:cubicBezTo>
                          <a:cubicBezTo>
                            <a:pt x="20" y="24"/>
                            <a:pt x="18" y="23"/>
                            <a:pt x="17" y="21"/>
                          </a:cubicBezTo>
                          <a:cubicBezTo>
                            <a:pt x="16" y="19"/>
                            <a:pt x="16" y="18"/>
                            <a:pt x="16" y="16"/>
                          </a:cubicBezTo>
                          <a:cubicBezTo>
                            <a:pt x="17" y="14"/>
                            <a:pt x="19" y="12"/>
                            <a:pt x="21" y="11"/>
                          </a:cubicBezTo>
                          <a:cubicBezTo>
                            <a:pt x="22" y="9"/>
                            <a:pt x="24" y="8"/>
                            <a:pt x="27" y="8"/>
                          </a:cubicBezTo>
                          <a:cubicBezTo>
                            <a:pt x="27" y="8"/>
                            <a:pt x="28" y="8"/>
                            <a:pt x="29" y="8"/>
                          </a:cubicBezTo>
                          <a:cubicBezTo>
                            <a:pt x="30" y="8"/>
                            <a:pt x="31" y="9"/>
                            <a:pt x="32" y="9"/>
                          </a:cubicBezTo>
                          <a:cubicBezTo>
                            <a:pt x="34" y="11"/>
                            <a:pt x="35" y="12"/>
                            <a:pt x="35" y="12"/>
                          </a:cubicBezTo>
                          <a:cubicBezTo>
                            <a:pt x="35" y="12"/>
                            <a:pt x="34" y="7"/>
                            <a:pt x="29" y="6"/>
                          </a:cubicBezTo>
                          <a:cubicBezTo>
                            <a:pt x="28" y="6"/>
                            <a:pt x="27" y="5"/>
                            <a:pt x="26" y="5"/>
                          </a:cubicBezTo>
                          <a:cubicBezTo>
                            <a:pt x="24" y="5"/>
                            <a:pt x="23" y="6"/>
                            <a:pt x="21" y="6"/>
                          </a:cubicBezTo>
                          <a:cubicBezTo>
                            <a:pt x="19" y="7"/>
                            <a:pt x="16" y="10"/>
                            <a:pt x="16" y="10"/>
                          </a:cubicBezTo>
                          <a:cubicBezTo>
                            <a:pt x="16" y="10"/>
                            <a:pt x="18" y="6"/>
                            <a:pt x="21" y="5"/>
                          </a:cubicBezTo>
                          <a:cubicBezTo>
                            <a:pt x="23" y="4"/>
                            <a:pt x="24" y="3"/>
                            <a:pt x="26" y="3"/>
                          </a:cubicBezTo>
                          <a:cubicBezTo>
                            <a:pt x="29" y="3"/>
                            <a:pt x="31" y="4"/>
                            <a:pt x="33" y="5"/>
                          </a:cubicBezTo>
                          <a:cubicBezTo>
                            <a:pt x="34" y="6"/>
                            <a:pt x="36" y="9"/>
                            <a:pt x="36" y="9"/>
                          </a:cubicBezTo>
                          <a:cubicBezTo>
                            <a:pt x="36" y="9"/>
                            <a:pt x="36" y="6"/>
                            <a:pt x="33" y="3"/>
                          </a:cubicBezTo>
                          <a:cubicBezTo>
                            <a:pt x="31" y="1"/>
                            <a:pt x="28" y="0"/>
                            <a:pt x="2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6" name="Freeform 3652"/>
                    <p:cNvSpPr>
                      <a:spLocks/>
                    </p:cNvSpPr>
                    <p:nvPr/>
                  </p:nvSpPr>
                  <p:spPr bwMode="auto">
                    <a:xfrm>
                      <a:off x="213" y="721"/>
                      <a:ext cx="244" cy="124"/>
                    </a:xfrm>
                    <a:custGeom>
                      <a:avLst/>
                      <a:gdLst/>
                      <a:ahLst/>
                      <a:cxnLst>
                        <a:cxn ang="0">
                          <a:pos x="32" y="0"/>
                        </a:cxn>
                        <a:cxn ang="0">
                          <a:pos x="31" y="1"/>
                        </a:cxn>
                        <a:cxn ang="0">
                          <a:pos x="29" y="4"/>
                        </a:cxn>
                        <a:cxn ang="0">
                          <a:pos x="28" y="4"/>
                        </a:cxn>
                        <a:cxn ang="0">
                          <a:pos x="24" y="4"/>
                        </a:cxn>
                        <a:cxn ang="0">
                          <a:pos x="23" y="4"/>
                        </a:cxn>
                        <a:cxn ang="0">
                          <a:pos x="14" y="7"/>
                        </a:cxn>
                        <a:cxn ang="0">
                          <a:pos x="8" y="13"/>
                        </a:cxn>
                        <a:cxn ang="0">
                          <a:pos x="0" y="16"/>
                        </a:cxn>
                        <a:cxn ang="0">
                          <a:pos x="11" y="21"/>
                        </a:cxn>
                        <a:cxn ang="0">
                          <a:pos x="11" y="21"/>
                        </a:cxn>
                        <a:cxn ang="0">
                          <a:pos x="18" y="18"/>
                        </a:cxn>
                        <a:cxn ang="0">
                          <a:pos x="27" y="14"/>
                        </a:cxn>
                        <a:cxn ang="0">
                          <a:pos x="28" y="14"/>
                        </a:cxn>
                        <a:cxn ang="0">
                          <a:pos x="37" y="16"/>
                        </a:cxn>
                        <a:cxn ang="0">
                          <a:pos x="40" y="21"/>
                        </a:cxn>
                        <a:cxn ang="0">
                          <a:pos x="32" y="11"/>
                        </a:cxn>
                        <a:cxn ang="0">
                          <a:pos x="26" y="10"/>
                        </a:cxn>
                        <a:cxn ang="0">
                          <a:pos x="20" y="11"/>
                        </a:cxn>
                        <a:cxn ang="0">
                          <a:pos x="14" y="15"/>
                        </a:cxn>
                        <a:cxn ang="0">
                          <a:pos x="17" y="10"/>
                        </a:cxn>
                        <a:cxn ang="0">
                          <a:pos x="27" y="8"/>
                        </a:cxn>
                        <a:cxn ang="0">
                          <a:pos x="34" y="10"/>
                        </a:cxn>
                        <a:cxn ang="0">
                          <a:pos x="40" y="15"/>
                        </a:cxn>
                        <a:cxn ang="0">
                          <a:pos x="41" y="18"/>
                        </a:cxn>
                        <a:cxn ang="0">
                          <a:pos x="38" y="11"/>
                        </a:cxn>
                        <a:cxn ang="0">
                          <a:pos x="33" y="5"/>
                        </a:cxn>
                        <a:cxn ang="0">
                          <a:pos x="34" y="3"/>
                        </a:cxn>
                        <a:cxn ang="0">
                          <a:pos x="37" y="1"/>
                        </a:cxn>
                        <a:cxn ang="0">
                          <a:pos x="32" y="0"/>
                        </a:cxn>
                      </a:cxnLst>
                      <a:rect l="0" t="0" r="r" b="b"/>
                      <a:pathLst>
                        <a:path w="41" h="21">
                          <a:moveTo>
                            <a:pt x="32" y="0"/>
                          </a:moveTo>
                          <a:cubicBezTo>
                            <a:pt x="32" y="0"/>
                            <a:pt x="31" y="0"/>
                            <a:pt x="31" y="1"/>
                          </a:cubicBezTo>
                          <a:cubicBezTo>
                            <a:pt x="28" y="2"/>
                            <a:pt x="29" y="4"/>
                            <a:pt x="29" y="4"/>
                          </a:cubicBezTo>
                          <a:cubicBezTo>
                            <a:pt x="29" y="4"/>
                            <a:pt x="29" y="4"/>
                            <a:pt x="28" y="4"/>
                          </a:cubicBezTo>
                          <a:cubicBezTo>
                            <a:pt x="27" y="4"/>
                            <a:pt x="26" y="4"/>
                            <a:pt x="24" y="4"/>
                          </a:cubicBezTo>
                          <a:cubicBezTo>
                            <a:pt x="24" y="4"/>
                            <a:pt x="23" y="4"/>
                            <a:pt x="23" y="4"/>
                          </a:cubicBezTo>
                          <a:cubicBezTo>
                            <a:pt x="20" y="4"/>
                            <a:pt x="17" y="5"/>
                            <a:pt x="14" y="7"/>
                          </a:cubicBezTo>
                          <a:cubicBezTo>
                            <a:pt x="11" y="9"/>
                            <a:pt x="11" y="11"/>
                            <a:pt x="8" y="13"/>
                          </a:cubicBezTo>
                          <a:cubicBezTo>
                            <a:pt x="6" y="15"/>
                            <a:pt x="0" y="16"/>
                            <a:pt x="0" y="16"/>
                          </a:cubicBezTo>
                          <a:cubicBezTo>
                            <a:pt x="4" y="18"/>
                            <a:pt x="5" y="21"/>
                            <a:pt x="11" y="21"/>
                          </a:cubicBezTo>
                          <a:cubicBezTo>
                            <a:pt x="11" y="21"/>
                            <a:pt x="11" y="21"/>
                            <a:pt x="11" y="21"/>
                          </a:cubicBezTo>
                          <a:cubicBezTo>
                            <a:pt x="15" y="21"/>
                            <a:pt x="16" y="19"/>
                            <a:pt x="18" y="18"/>
                          </a:cubicBezTo>
                          <a:cubicBezTo>
                            <a:pt x="20" y="16"/>
                            <a:pt x="22" y="14"/>
                            <a:pt x="27" y="14"/>
                          </a:cubicBezTo>
                          <a:cubicBezTo>
                            <a:pt x="27" y="14"/>
                            <a:pt x="28" y="14"/>
                            <a:pt x="28" y="14"/>
                          </a:cubicBezTo>
                          <a:cubicBezTo>
                            <a:pt x="32" y="14"/>
                            <a:pt x="35" y="14"/>
                            <a:pt x="37" y="16"/>
                          </a:cubicBezTo>
                          <a:cubicBezTo>
                            <a:pt x="39" y="19"/>
                            <a:pt x="40" y="21"/>
                            <a:pt x="40" y="21"/>
                          </a:cubicBezTo>
                          <a:cubicBezTo>
                            <a:pt x="40" y="21"/>
                            <a:pt x="38" y="13"/>
                            <a:pt x="32" y="11"/>
                          </a:cubicBezTo>
                          <a:cubicBezTo>
                            <a:pt x="31" y="11"/>
                            <a:pt x="29" y="10"/>
                            <a:pt x="26" y="10"/>
                          </a:cubicBezTo>
                          <a:cubicBezTo>
                            <a:pt x="24" y="10"/>
                            <a:pt x="22" y="11"/>
                            <a:pt x="20" y="11"/>
                          </a:cubicBezTo>
                          <a:cubicBezTo>
                            <a:pt x="17" y="12"/>
                            <a:pt x="16" y="13"/>
                            <a:pt x="14" y="15"/>
                          </a:cubicBezTo>
                          <a:cubicBezTo>
                            <a:pt x="16" y="12"/>
                            <a:pt x="15" y="12"/>
                            <a:pt x="17" y="10"/>
                          </a:cubicBezTo>
                          <a:cubicBezTo>
                            <a:pt x="19" y="9"/>
                            <a:pt x="24" y="8"/>
                            <a:pt x="27" y="8"/>
                          </a:cubicBezTo>
                          <a:cubicBezTo>
                            <a:pt x="29" y="8"/>
                            <a:pt x="32" y="9"/>
                            <a:pt x="34" y="10"/>
                          </a:cubicBezTo>
                          <a:cubicBezTo>
                            <a:pt x="37" y="12"/>
                            <a:pt x="38" y="12"/>
                            <a:pt x="40" y="15"/>
                          </a:cubicBezTo>
                          <a:cubicBezTo>
                            <a:pt x="40" y="16"/>
                            <a:pt x="41" y="18"/>
                            <a:pt x="41" y="18"/>
                          </a:cubicBezTo>
                          <a:cubicBezTo>
                            <a:pt x="41" y="18"/>
                            <a:pt x="40" y="12"/>
                            <a:pt x="38" y="11"/>
                          </a:cubicBezTo>
                          <a:cubicBezTo>
                            <a:pt x="37" y="9"/>
                            <a:pt x="35" y="7"/>
                            <a:pt x="33" y="5"/>
                          </a:cubicBezTo>
                          <a:cubicBezTo>
                            <a:pt x="33" y="4"/>
                            <a:pt x="33" y="3"/>
                            <a:pt x="34" y="3"/>
                          </a:cubicBezTo>
                          <a:cubicBezTo>
                            <a:pt x="35" y="2"/>
                            <a:pt x="37" y="1"/>
                            <a:pt x="37" y="1"/>
                          </a:cubicBezTo>
                          <a:cubicBezTo>
                            <a:pt x="37" y="1"/>
                            <a:pt x="34" y="0"/>
                            <a:pt x="3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7" name="Freeform 3653"/>
                    <p:cNvSpPr>
                      <a:spLocks noEditPoints="1"/>
                    </p:cNvSpPr>
                    <p:nvPr/>
                  </p:nvSpPr>
                  <p:spPr bwMode="auto">
                    <a:xfrm>
                      <a:off x="29" y="461"/>
                      <a:ext cx="469" cy="331"/>
                    </a:xfrm>
                    <a:custGeom>
                      <a:avLst/>
                      <a:gdLst/>
                      <a:ahLst/>
                      <a:cxnLst>
                        <a:cxn ang="0">
                          <a:pos x="36" y="18"/>
                        </a:cxn>
                        <a:cxn ang="0">
                          <a:pos x="24" y="0"/>
                        </a:cxn>
                        <a:cxn ang="0">
                          <a:pos x="21" y="7"/>
                        </a:cxn>
                        <a:cxn ang="0">
                          <a:pos x="23" y="11"/>
                        </a:cxn>
                        <a:cxn ang="0">
                          <a:pos x="12" y="9"/>
                        </a:cxn>
                        <a:cxn ang="0">
                          <a:pos x="13" y="3"/>
                        </a:cxn>
                        <a:cxn ang="0">
                          <a:pos x="9" y="6"/>
                        </a:cxn>
                        <a:cxn ang="0">
                          <a:pos x="24" y="22"/>
                        </a:cxn>
                        <a:cxn ang="0">
                          <a:pos x="11" y="29"/>
                        </a:cxn>
                        <a:cxn ang="0">
                          <a:pos x="5" y="31"/>
                        </a:cxn>
                        <a:cxn ang="0">
                          <a:pos x="4" y="25"/>
                        </a:cxn>
                        <a:cxn ang="0">
                          <a:pos x="0" y="29"/>
                        </a:cxn>
                        <a:cxn ang="0">
                          <a:pos x="8" y="34"/>
                        </a:cxn>
                        <a:cxn ang="0">
                          <a:pos x="26" y="24"/>
                        </a:cxn>
                        <a:cxn ang="0">
                          <a:pos x="15" y="39"/>
                        </a:cxn>
                        <a:cxn ang="0">
                          <a:pos x="8" y="51"/>
                        </a:cxn>
                        <a:cxn ang="0">
                          <a:pos x="9" y="48"/>
                        </a:cxn>
                        <a:cxn ang="0">
                          <a:pos x="6" y="43"/>
                        </a:cxn>
                        <a:cxn ang="0">
                          <a:pos x="9" y="55"/>
                        </a:cxn>
                        <a:cxn ang="0">
                          <a:pos x="25" y="39"/>
                        </a:cxn>
                        <a:cxn ang="0">
                          <a:pos x="30" y="56"/>
                        </a:cxn>
                        <a:cxn ang="0">
                          <a:pos x="32" y="42"/>
                        </a:cxn>
                        <a:cxn ang="0">
                          <a:pos x="35" y="42"/>
                        </a:cxn>
                        <a:cxn ang="0">
                          <a:pos x="42" y="47"/>
                        </a:cxn>
                        <a:cxn ang="0">
                          <a:pos x="44" y="37"/>
                        </a:cxn>
                        <a:cxn ang="0">
                          <a:pos x="51" y="34"/>
                        </a:cxn>
                        <a:cxn ang="0">
                          <a:pos x="46" y="42"/>
                        </a:cxn>
                        <a:cxn ang="0">
                          <a:pos x="51" y="45"/>
                        </a:cxn>
                        <a:cxn ang="0">
                          <a:pos x="60" y="39"/>
                        </a:cxn>
                        <a:cxn ang="0">
                          <a:pos x="68" y="42"/>
                        </a:cxn>
                        <a:cxn ang="0">
                          <a:pos x="74" y="47"/>
                        </a:cxn>
                        <a:cxn ang="0">
                          <a:pos x="63" y="34"/>
                        </a:cxn>
                        <a:cxn ang="0">
                          <a:pos x="55" y="36"/>
                        </a:cxn>
                        <a:cxn ang="0">
                          <a:pos x="54" y="34"/>
                        </a:cxn>
                        <a:cxn ang="0">
                          <a:pos x="58" y="32"/>
                        </a:cxn>
                        <a:cxn ang="0">
                          <a:pos x="49" y="30"/>
                        </a:cxn>
                        <a:cxn ang="0">
                          <a:pos x="42" y="34"/>
                        </a:cxn>
                        <a:cxn ang="0">
                          <a:pos x="41" y="31"/>
                        </a:cxn>
                        <a:cxn ang="0">
                          <a:pos x="43" y="27"/>
                        </a:cxn>
                        <a:cxn ang="0">
                          <a:pos x="32" y="32"/>
                        </a:cxn>
                        <a:cxn ang="0">
                          <a:pos x="29" y="32"/>
                        </a:cxn>
                        <a:cxn ang="0">
                          <a:pos x="25" y="33"/>
                        </a:cxn>
                        <a:cxn ang="0">
                          <a:pos x="17" y="46"/>
                        </a:cxn>
                        <a:cxn ang="0">
                          <a:pos x="24" y="29"/>
                        </a:cxn>
                        <a:cxn ang="0">
                          <a:pos x="28" y="21"/>
                        </a:cxn>
                        <a:cxn ang="0">
                          <a:pos x="15" y="13"/>
                        </a:cxn>
                        <a:cxn ang="0">
                          <a:pos x="38" y="23"/>
                        </a:cxn>
                        <a:cxn ang="0">
                          <a:pos x="39" y="17"/>
                        </a:cxn>
                        <a:cxn ang="0">
                          <a:pos x="29" y="9"/>
                        </a:cxn>
                        <a:cxn ang="0">
                          <a:pos x="50" y="25"/>
                        </a:cxn>
                        <a:cxn ang="0">
                          <a:pos x="58" y="25"/>
                        </a:cxn>
                        <a:cxn ang="0">
                          <a:pos x="63" y="27"/>
                        </a:cxn>
                        <a:cxn ang="0">
                          <a:pos x="79" y="40"/>
                        </a:cxn>
                        <a:cxn ang="0">
                          <a:pos x="72" y="26"/>
                        </a:cxn>
                        <a:cxn ang="0">
                          <a:pos x="70" y="28"/>
                        </a:cxn>
                        <a:cxn ang="0">
                          <a:pos x="67" y="29"/>
                        </a:cxn>
                        <a:cxn ang="0">
                          <a:pos x="56" y="14"/>
                        </a:cxn>
                        <a:cxn ang="0">
                          <a:pos x="53" y="18"/>
                        </a:cxn>
                        <a:cxn ang="0">
                          <a:pos x="44" y="12"/>
                        </a:cxn>
                        <a:cxn ang="0">
                          <a:pos x="27" y="6"/>
                        </a:cxn>
                        <a:cxn ang="0">
                          <a:pos x="26" y="1"/>
                        </a:cxn>
                      </a:cxnLst>
                      <a:rect l="0" t="0" r="r" b="b"/>
                      <a:pathLst>
                        <a:path w="79" h="56">
                          <a:moveTo>
                            <a:pt x="36" y="18"/>
                          </a:moveTo>
                          <a:cubicBezTo>
                            <a:pt x="36" y="18"/>
                            <a:pt x="36" y="18"/>
                            <a:pt x="36" y="18"/>
                          </a:cubicBezTo>
                          <a:cubicBezTo>
                            <a:pt x="36" y="18"/>
                            <a:pt x="36" y="18"/>
                            <a:pt x="36" y="18"/>
                          </a:cubicBezTo>
                          <a:moveTo>
                            <a:pt x="24" y="0"/>
                          </a:moveTo>
                          <a:cubicBezTo>
                            <a:pt x="23" y="0"/>
                            <a:pt x="23" y="0"/>
                            <a:pt x="22" y="1"/>
                          </a:cubicBezTo>
                          <a:cubicBezTo>
                            <a:pt x="21" y="2"/>
                            <a:pt x="20" y="4"/>
                            <a:pt x="21" y="7"/>
                          </a:cubicBezTo>
                          <a:cubicBezTo>
                            <a:pt x="22" y="9"/>
                            <a:pt x="33" y="17"/>
                            <a:pt x="35" y="18"/>
                          </a:cubicBezTo>
                          <a:cubicBezTo>
                            <a:pt x="34" y="17"/>
                            <a:pt x="27" y="13"/>
                            <a:pt x="23" y="11"/>
                          </a:cubicBezTo>
                          <a:cubicBezTo>
                            <a:pt x="21" y="11"/>
                            <a:pt x="18" y="10"/>
                            <a:pt x="17" y="10"/>
                          </a:cubicBezTo>
                          <a:cubicBezTo>
                            <a:pt x="15" y="10"/>
                            <a:pt x="12" y="9"/>
                            <a:pt x="12" y="9"/>
                          </a:cubicBezTo>
                          <a:cubicBezTo>
                            <a:pt x="12" y="9"/>
                            <a:pt x="16" y="9"/>
                            <a:pt x="16" y="6"/>
                          </a:cubicBezTo>
                          <a:cubicBezTo>
                            <a:pt x="16" y="4"/>
                            <a:pt x="16" y="3"/>
                            <a:pt x="13" y="3"/>
                          </a:cubicBezTo>
                          <a:cubicBezTo>
                            <a:pt x="13" y="3"/>
                            <a:pt x="13" y="3"/>
                            <a:pt x="13" y="3"/>
                          </a:cubicBezTo>
                          <a:cubicBezTo>
                            <a:pt x="11" y="3"/>
                            <a:pt x="10" y="4"/>
                            <a:pt x="9" y="6"/>
                          </a:cubicBezTo>
                          <a:cubicBezTo>
                            <a:pt x="7" y="8"/>
                            <a:pt x="8" y="12"/>
                            <a:pt x="10" y="14"/>
                          </a:cubicBezTo>
                          <a:cubicBezTo>
                            <a:pt x="14" y="18"/>
                            <a:pt x="24" y="22"/>
                            <a:pt x="24" y="22"/>
                          </a:cubicBezTo>
                          <a:cubicBezTo>
                            <a:pt x="24" y="22"/>
                            <a:pt x="20" y="23"/>
                            <a:pt x="17" y="25"/>
                          </a:cubicBezTo>
                          <a:cubicBezTo>
                            <a:pt x="16" y="25"/>
                            <a:pt x="14" y="27"/>
                            <a:pt x="11" y="29"/>
                          </a:cubicBezTo>
                          <a:cubicBezTo>
                            <a:pt x="9" y="31"/>
                            <a:pt x="7" y="31"/>
                            <a:pt x="6" y="31"/>
                          </a:cubicBezTo>
                          <a:cubicBezTo>
                            <a:pt x="5" y="31"/>
                            <a:pt x="5" y="31"/>
                            <a:pt x="5" y="31"/>
                          </a:cubicBezTo>
                          <a:cubicBezTo>
                            <a:pt x="5" y="31"/>
                            <a:pt x="7" y="30"/>
                            <a:pt x="7" y="28"/>
                          </a:cubicBezTo>
                          <a:cubicBezTo>
                            <a:pt x="7" y="26"/>
                            <a:pt x="6" y="25"/>
                            <a:pt x="4" y="25"/>
                          </a:cubicBezTo>
                          <a:cubicBezTo>
                            <a:pt x="4" y="25"/>
                            <a:pt x="4" y="25"/>
                            <a:pt x="4" y="25"/>
                          </a:cubicBezTo>
                          <a:cubicBezTo>
                            <a:pt x="2" y="25"/>
                            <a:pt x="0" y="26"/>
                            <a:pt x="0" y="29"/>
                          </a:cubicBezTo>
                          <a:cubicBezTo>
                            <a:pt x="0" y="32"/>
                            <a:pt x="3" y="34"/>
                            <a:pt x="6" y="34"/>
                          </a:cubicBezTo>
                          <a:cubicBezTo>
                            <a:pt x="7" y="34"/>
                            <a:pt x="7" y="34"/>
                            <a:pt x="8" y="34"/>
                          </a:cubicBezTo>
                          <a:cubicBezTo>
                            <a:pt x="11" y="33"/>
                            <a:pt x="15" y="31"/>
                            <a:pt x="18" y="28"/>
                          </a:cubicBezTo>
                          <a:cubicBezTo>
                            <a:pt x="21" y="26"/>
                            <a:pt x="26" y="24"/>
                            <a:pt x="26" y="24"/>
                          </a:cubicBezTo>
                          <a:cubicBezTo>
                            <a:pt x="26" y="24"/>
                            <a:pt x="22" y="27"/>
                            <a:pt x="19" y="30"/>
                          </a:cubicBezTo>
                          <a:cubicBezTo>
                            <a:pt x="17" y="33"/>
                            <a:pt x="15" y="37"/>
                            <a:pt x="15" y="39"/>
                          </a:cubicBezTo>
                          <a:cubicBezTo>
                            <a:pt x="14" y="42"/>
                            <a:pt x="13" y="46"/>
                            <a:pt x="12" y="48"/>
                          </a:cubicBezTo>
                          <a:cubicBezTo>
                            <a:pt x="11" y="51"/>
                            <a:pt x="9" y="51"/>
                            <a:pt x="8" y="51"/>
                          </a:cubicBezTo>
                          <a:cubicBezTo>
                            <a:pt x="7" y="51"/>
                            <a:pt x="6" y="51"/>
                            <a:pt x="6" y="51"/>
                          </a:cubicBezTo>
                          <a:cubicBezTo>
                            <a:pt x="6" y="51"/>
                            <a:pt x="8" y="50"/>
                            <a:pt x="9" y="48"/>
                          </a:cubicBezTo>
                          <a:cubicBezTo>
                            <a:pt x="9" y="46"/>
                            <a:pt x="8" y="43"/>
                            <a:pt x="6" y="43"/>
                          </a:cubicBezTo>
                          <a:cubicBezTo>
                            <a:pt x="6" y="43"/>
                            <a:pt x="6" y="43"/>
                            <a:pt x="6" y="43"/>
                          </a:cubicBezTo>
                          <a:cubicBezTo>
                            <a:pt x="4" y="43"/>
                            <a:pt x="1" y="45"/>
                            <a:pt x="1" y="50"/>
                          </a:cubicBezTo>
                          <a:cubicBezTo>
                            <a:pt x="1" y="54"/>
                            <a:pt x="6" y="55"/>
                            <a:pt x="9" y="55"/>
                          </a:cubicBezTo>
                          <a:cubicBezTo>
                            <a:pt x="12" y="55"/>
                            <a:pt x="15" y="54"/>
                            <a:pt x="17" y="52"/>
                          </a:cubicBezTo>
                          <a:cubicBezTo>
                            <a:pt x="23" y="46"/>
                            <a:pt x="25" y="39"/>
                            <a:pt x="25" y="39"/>
                          </a:cubicBezTo>
                          <a:cubicBezTo>
                            <a:pt x="25" y="39"/>
                            <a:pt x="25" y="45"/>
                            <a:pt x="26" y="49"/>
                          </a:cubicBezTo>
                          <a:cubicBezTo>
                            <a:pt x="28" y="54"/>
                            <a:pt x="30" y="56"/>
                            <a:pt x="30" y="56"/>
                          </a:cubicBezTo>
                          <a:cubicBezTo>
                            <a:pt x="30" y="56"/>
                            <a:pt x="32" y="52"/>
                            <a:pt x="32" y="50"/>
                          </a:cubicBezTo>
                          <a:cubicBezTo>
                            <a:pt x="32" y="47"/>
                            <a:pt x="32" y="46"/>
                            <a:pt x="32" y="42"/>
                          </a:cubicBezTo>
                          <a:cubicBezTo>
                            <a:pt x="32" y="35"/>
                            <a:pt x="36" y="32"/>
                            <a:pt x="36" y="32"/>
                          </a:cubicBezTo>
                          <a:cubicBezTo>
                            <a:pt x="36" y="32"/>
                            <a:pt x="33" y="37"/>
                            <a:pt x="35" y="42"/>
                          </a:cubicBezTo>
                          <a:cubicBezTo>
                            <a:pt x="37" y="47"/>
                            <a:pt x="42" y="47"/>
                            <a:pt x="42" y="47"/>
                          </a:cubicBezTo>
                          <a:cubicBezTo>
                            <a:pt x="42" y="47"/>
                            <a:pt x="42" y="47"/>
                            <a:pt x="42" y="47"/>
                          </a:cubicBezTo>
                          <a:cubicBezTo>
                            <a:pt x="42" y="47"/>
                            <a:pt x="41" y="45"/>
                            <a:pt x="41" y="43"/>
                          </a:cubicBezTo>
                          <a:cubicBezTo>
                            <a:pt x="40" y="42"/>
                            <a:pt x="42" y="39"/>
                            <a:pt x="44" y="37"/>
                          </a:cubicBezTo>
                          <a:cubicBezTo>
                            <a:pt x="46" y="34"/>
                            <a:pt x="50" y="34"/>
                            <a:pt x="51" y="34"/>
                          </a:cubicBezTo>
                          <a:cubicBezTo>
                            <a:pt x="51" y="34"/>
                            <a:pt x="51" y="34"/>
                            <a:pt x="51" y="34"/>
                          </a:cubicBezTo>
                          <a:cubicBezTo>
                            <a:pt x="51" y="34"/>
                            <a:pt x="48" y="36"/>
                            <a:pt x="47" y="37"/>
                          </a:cubicBezTo>
                          <a:cubicBezTo>
                            <a:pt x="47" y="39"/>
                            <a:pt x="46" y="41"/>
                            <a:pt x="46" y="42"/>
                          </a:cubicBezTo>
                          <a:cubicBezTo>
                            <a:pt x="47" y="44"/>
                            <a:pt x="50" y="45"/>
                            <a:pt x="51" y="45"/>
                          </a:cubicBezTo>
                          <a:cubicBezTo>
                            <a:pt x="51" y="45"/>
                            <a:pt x="51" y="45"/>
                            <a:pt x="51" y="45"/>
                          </a:cubicBezTo>
                          <a:cubicBezTo>
                            <a:pt x="51" y="45"/>
                            <a:pt x="52" y="43"/>
                            <a:pt x="53" y="41"/>
                          </a:cubicBezTo>
                          <a:cubicBezTo>
                            <a:pt x="54" y="39"/>
                            <a:pt x="57" y="39"/>
                            <a:pt x="60" y="39"/>
                          </a:cubicBezTo>
                          <a:cubicBezTo>
                            <a:pt x="60" y="39"/>
                            <a:pt x="60" y="38"/>
                            <a:pt x="61" y="38"/>
                          </a:cubicBezTo>
                          <a:cubicBezTo>
                            <a:pt x="62" y="38"/>
                            <a:pt x="65" y="39"/>
                            <a:pt x="68" y="42"/>
                          </a:cubicBezTo>
                          <a:cubicBezTo>
                            <a:pt x="72" y="46"/>
                            <a:pt x="75" y="54"/>
                            <a:pt x="75" y="54"/>
                          </a:cubicBezTo>
                          <a:cubicBezTo>
                            <a:pt x="75" y="54"/>
                            <a:pt x="75" y="49"/>
                            <a:pt x="74" y="47"/>
                          </a:cubicBezTo>
                          <a:cubicBezTo>
                            <a:pt x="73" y="45"/>
                            <a:pt x="72" y="42"/>
                            <a:pt x="69" y="39"/>
                          </a:cubicBezTo>
                          <a:cubicBezTo>
                            <a:pt x="67" y="37"/>
                            <a:pt x="66" y="35"/>
                            <a:pt x="63" y="34"/>
                          </a:cubicBezTo>
                          <a:cubicBezTo>
                            <a:pt x="63" y="34"/>
                            <a:pt x="62" y="34"/>
                            <a:pt x="61" y="34"/>
                          </a:cubicBezTo>
                          <a:cubicBezTo>
                            <a:pt x="59" y="34"/>
                            <a:pt x="57" y="35"/>
                            <a:pt x="55" y="36"/>
                          </a:cubicBezTo>
                          <a:cubicBezTo>
                            <a:pt x="50" y="38"/>
                            <a:pt x="50" y="41"/>
                            <a:pt x="50" y="41"/>
                          </a:cubicBezTo>
                          <a:cubicBezTo>
                            <a:pt x="50" y="41"/>
                            <a:pt x="48" y="38"/>
                            <a:pt x="54" y="34"/>
                          </a:cubicBezTo>
                          <a:cubicBezTo>
                            <a:pt x="56" y="32"/>
                            <a:pt x="58" y="32"/>
                            <a:pt x="58" y="32"/>
                          </a:cubicBezTo>
                          <a:cubicBezTo>
                            <a:pt x="58" y="32"/>
                            <a:pt x="58" y="32"/>
                            <a:pt x="58" y="32"/>
                          </a:cubicBezTo>
                          <a:cubicBezTo>
                            <a:pt x="58" y="32"/>
                            <a:pt x="56" y="32"/>
                            <a:pt x="55" y="31"/>
                          </a:cubicBezTo>
                          <a:cubicBezTo>
                            <a:pt x="53" y="31"/>
                            <a:pt x="52" y="30"/>
                            <a:pt x="49" y="30"/>
                          </a:cubicBezTo>
                          <a:cubicBezTo>
                            <a:pt x="49" y="30"/>
                            <a:pt x="48" y="30"/>
                            <a:pt x="48" y="30"/>
                          </a:cubicBezTo>
                          <a:cubicBezTo>
                            <a:pt x="45" y="31"/>
                            <a:pt x="44" y="31"/>
                            <a:pt x="42" y="34"/>
                          </a:cubicBezTo>
                          <a:cubicBezTo>
                            <a:pt x="40" y="35"/>
                            <a:pt x="38" y="39"/>
                            <a:pt x="38" y="39"/>
                          </a:cubicBezTo>
                          <a:cubicBezTo>
                            <a:pt x="38" y="39"/>
                            <a:pt x="39" y="33"/>
                            <a:pt x="41" y="31"/>
                          </a:cubicBezTo>
                          <a:cubicBezTo>
                            <a:pt x="42" y="29"/>
                            <a:pt x="44" y="27"/>
                            <a:pt x="44" y="27"/>
                          </a:cubicBezTo>
                          <a:cubicBezTo>
                            <a:pt x="44" y="27"/>
                            <a:pt x="44" y="27"/>
                            <a:pt x="43" y="27"/>
                          </a:cubicBezTo>
                          <a:cubicBezTo>
                            <a:pt x="42" y="27"/>
                            <a:pt x="41" y="27"/>
                            <a:pt x="40" y="27"/>
                          </a:cubicBezTo>
                          <a:cubicBezTo>
                            <a:pt x="37" y="28"/>
                            <a:pt x="34" y="30"/>
                            <a:pt x="32" y="32"/>
                          </a:cubicBezTo>
                          <a:cubicBezTo>
                            <a:pt x="28" y="36"/>
                            <a:pt x="28" y="44"/>
                            <a:pt x="29" y="46"/>
                          </a:cubicBezTo>
                          <a:cubicBezTo>
                            <a:pt x="28" y="44"/>
                            <a:pt x="28" y="35"/>
                            <a:pt x="29" y="32"/>
                          </a:cubicBezTo>
                          <a:cubicBezTo>
                            <a:pt x="30" y="29"/>
                            <a:pt x="32" y="28"/>
                            <a:pt x="32" y="28"/>
                          </a:cubicBezTo>
                          <a:cubicBezTo>
                            <a:pt x="32" y="28"/>
                            <a:pt x="27" y="29"/>
                            <a:pt x="25" y="33"/>
                          </a:cubicBezTo>
                          <a:cubicBezTo>
                            <a:pt x="24" y="35"/>
                            <a:pt x="23" y="37"/>
                            <a:pt x="21" y="40"/>
                          </a:cubicBezTo>
                          <a:cubicBezTo>
                            <a:pt x="20" y="42"/>
                            <a:pt x="17" y="46"/>
                            <a:pt x="17" y="46"/>
                          </a:cubicBezTo>
                          <a:cubicBezTo>
                            <a:pt x="17" y="46"/>
                            <a:pt x="19" y="40"/>
                            <a:pt x="19" y="37"/>
                          </a:cubicBezTo>
                          <a:cubicBezTo>
                            <a:pt x="20" y="34"/>
                            <a:pt x="21" y="33"/>
                            <a:pt x="24" y="29"/>
                          </a:cubicBezTo>
                          <a:cubicBezTo>
                            <a:pt x="27" y="26"/>
                            <a:pt x="33" y="25"/>
                            <a:pt x="33" y="25"/>
                          </a:cubicBezTo>
                          <a:cubicBezTo>
                            <a:pt x="33" y="25"/>
                            <a:pt x="30" y="23"/>
                            <a:pt x="28" y="21"/>
                          </a:cubicBezTo>
                          <a:cubicBezTo>
                            <a:pt x="26" y="20"/>
                            <a:pt x="25" y="19"/>
                            <a:pt x="23" y="17"/>
                          </a:cubicBezTo>
                          <a:cubicBezTo>
                            <a:pt x="20" y="16"/>
                            <a:pt x="15" y="13"/>
                            <a:pt x="15" y="13"/>
                          </a:cubicBezTo>
                          <a:cubicBezTo>
                            <a:pt x="15" y="13"/>
                            <a:pt x="26" y="16"/>
                            <a:pt x="30" y="18"/>
                          </a:cubicBezTo>
                          <a:cubicBezTo>
                            <a:pt x="32" y="20"/>
                            <a:pt x="35" y="21"/>
                            <a:pt x="38" y="23"/>
                          </a:cubicBezTo>
                          <a:cubicBezTo>
                            <a:pt x="41" y="24"/>
                            <a:pt x="46" y="26"/>
                            <a:pt x="46" y="26"/>
                          </a:cubicBezTo>
                          <a:cubicBezTo>
                            <a:pt x="46" y="26"/>
                            <a:pt x="41" y="21"/>
                            <a:pt x="39" y="17"/>
                          </a:cubicBezTo>
                          <a:cubicBezTo>
                            <a:pt x="36" y="13"/>
                            <a:pt x="29" y="9"/>
                            <a:pt x="29" y="9"/>
                          </a:cubicBezTo>
                          <a:cubicBezTo>
                            <a:pt x="29" y="9"/>
                            <a:pt x="29" y="9"/>
                            <a:pt x="29" y="9"/>
                          </a:cubicBezTo>
                          <a:cubicBezTo>
                            <a:pt x="30" y="9"/>
                            <a:pt x="36" y="9"/>
                            <a:pt x="44" y="17"/>
                          </a:cubicBezTo>
                          <a:cubicBezTo>
                            <a:pt x="47" y="20"/>
                            <a:pt x="48" y="22"/>
                            <a:pt x="50" y="25"/>
                          </a:cubicBezTo>
                          <a:cubicBezTo>
                            <a:pt x="55" y="29"/>
                            <a:pt x="62" y="31"/>
                            <a:pt x="62" y="31"/>
                          </a:cubicBezTo>
                          <a:cubicBezTo>
                            <a:pt x="62" y="31"/>
                            <a:pt x="59" y="28"/>
                            <a:pt x="58" y="25"/>
                          </a:cubicBezTo>
                          <a:cubicBezTo>
                            <a:pt x="57" y="19"/>
                            <a:pt x="55" y="16"/>
                            <a:pt x="55" y="16"/>
                          </a:cubicBezTo>
                          <a:cubicBezTo>
                            <a:pt x="55" y="16"/>
                            <a:pt x="60" y="21"/>
                            <a:pt x="63" y="27"/>
                          </a:cubicBezTo>
                          <a:cubicBezTo>
                            <a:pt x="65" y="31"/>
                            <a:pt x="66" y="33"/>
                            <a:pt x="70" y="36"/>
                          </a:cubicBezTo>
                          <a:cubicBezTo>
                            <a:pt x="73" y="39"/>
                            <a:pt x="79" y="40"/>
                            <a:pt x="79" y="40"/>
                          </a:cubicBezTo>
                          <a:cubicBezTo>
                            <a:pt x="79" y="40"/>
                            <a:pt x="76" y="37"/>
                            <a:pt x="76" y="34"/>
                          </a:cubicBezTo>
                          <a:cubicBezTo>
                            <a:pt x="76" y="31"/>
                            <a:pt x="74" y="28"/>
                            <a:pt x="72" y="26"/>
                          </a:cubicBezTo>
                          <a:cubicBezTo>
                            <a:pt x="71" y="25"/>
                            <a:pt x="69" y="23"/>
                            <a:pt x="69" y="23"/>
                          </a:cubicBezTo>
                          <a:cubicBezTo>
                            <a:pt x="69" y="23"/>
                            <a:pt x="70" y="25"/>
                            <a:pt x="70" y="28"/>
                          </a:cubicBezTo>
                          <a:cubicBezTo>
                            <a:pt x="70" y="31"/>
                            <a:pt x="71" y="34"/>
                            <a:pt x="71" y="34"/>
                          </a:cubicBezTo>
                          <a:cubicBezTo>
                            <a:pt x="71" y="34"/>
                            <a:pt x="68" y="32"/>
                            <a:pt x="67" y="29"/>
                          </a:cubicBezTo>
                          <a:cubicBezTo>
                            <a:pt x="65" y="26"/>
                            <a:pt x="66" y="26"/>
                            <a:pt x="63" y="21"/>
                          </a:cubicBezTo>
                          <a:cubicBezTo>
                            <a:pt x="61" y="17"/>
                            <a:pt x="58" y="15"/>
                            <a:pt x="56" y="14"/>
                          </a:cubicBezTo>
                          <a:cubicBezTo>
                            <a:pt x="53" y="13"/>
                            <a:pt x="51" y="12"/>
                            <a:pt x="51" y="12"/>
                          </a:cubicBezTo>
                          <a:cubicBezTo>
                            <a:pt x="51" y="12"/>
                            <a:pt x="53" y="17"/>
                            <a:pt x="53" y="18"/>
                          </a:cubicBezTo>
                          <a:cubicBezTo>
                            <a:pt x="54" y="21"/>
                            <a:pt x="56" y="25"/>
                            <a:pt x="56" y="25"/>
                          </a:cubicBezTo>
                          <a:cubicBezTo>
                            <a:pt x="49" y="16"/>
                            <a:pt x="48" y="17"/>
                            <a:pt x="44" y="12"/>
                          </a:cubicBezTo>
                          <a:cubicBezTo>
                            <a:pt x="40" y="9"/>
                            <a:pt x="36" y="6"/>
                            <a:pt x="32" y="6"/>
                          </a:cubicBezTo>
                          <a:cubicBezTo>
                            <a:pt x="29" y="6"/>
                            <a:pt x="28" y="6"/>
                            <a:pt x="27" y="6"/>
                          </a:cubicBezTo>
                          <a:cubicBezTo>
                            <a:pt x="26" y="6"/>
                            <a:pt x="25" y="6"/>
                            <a:pt x="25" y="6"/>
                          </a:cubicBezTo>
                          <a:cubicBezTo>
                            <a:pt x="25" y="6"/>
                            <a:pt x="28" y="4"/>
                            <a:pt x="26" y="1"/>
                          </a:cubicBezTo>
                          <a:cubicBezTo>
                            <a:pt x="26" y="1"/>
                            <a:pt x="25" y="0"/>
                            <a:pt x="2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8" name="Freeform 3654"/>
                    <p:cNvSpPr>
                      <a:spLocks/>
                    </p:cNvSpPr>
                    <p:nvPr/>
                  </p:nvSpPr>
                  <p:spPr bwMode="auto">
                    <a:xfrm>
                      <a:off x="575" y="892"/>
                      <a:ext cx="184" cy="124"/>
                    </a:xfrm>
                    <a:custGeom>
                      <a:avLst/>
                      <a:gdLst/>
                      <a:ahLst/>
                      <a:cxnLst>
                        <a:cxn ang="0">
                          <a:pos x="8" y="0"/>
                        </a:cxn>
                        <a:cxn ang="0">
                          <a:pos x="2" y="2"/>
                        </a:cxn>
                        <a:cxn ang="0">
                          <a:pos x="0" y="8"/>
                        </a:cxn>
                        <a:cxn ang="0">
                          <a:pos x="5" y="3"/>
                        </a:cxn>
                        <a:cxn ang="0">
                          <a:pos x="8" y="3"/>
                        </a:cxn>
                        <a:cxn ang="0">
                          <a:pos x="11" y="3"/>
                        </a:cxn>
                        <a:cxn ang="0">
                          <a:pos x="17" y="10"/>
                        </a:cxn>
                        <a:cxn ang="0">
                          <a:pos x="11" y="6"/>
                        </a:cxn>
                        <a:cxn ang="0">
                          <a:pos x="8" y="5"/>
                        </a:cxn>
                        <a:cxn ang="0">
                          <a:pos x="4" y="6"/>
                        </a:cxn>
                        <a:cxn ang="0">
                          <a:pos x="0" y="10"/>
                        </a:cxn>
                        <a:cxn ang="0">
                          <a:pos x="2" y="15"/>
                        </a:cxn>
                        <a:cxn ang="0">
                          <a:pos x="4" y="9"/>
                        </a:cxn>
                        <a:cxn ang="0">
                          <a:pos x="5" y="8"/>
                        </a:cxn>
                        <a:cxn ang="0">
                          <a:pos x="10" y="11"/>
                        </a:cxn>
                        <a:cxn ang="0">
                          <a:pos x="10" y="16"/>
                        </a:cxn>
                        <a:cxn ang="0">
                          <a:pos x="12" y="12"/>
                        </a:cxn>
                        <a:cxn ang="0">
                          <a:pos x="11" y="8"/>
                        </a:cxn>
                        <a:cxn ang="0">
                          <a:pos x="16" y="12"/>
                        </a:cxn>
                        <a:cxn ang="0">
                          <a:pos x="17" y="17"/>
                        </a:cxn>
                        <a:cxn ang="0">
                          <a:pos x="14" y="21"/>
                        </a:cxn>
                        <a:cxn ang="0">
                          <a:pos x="16" y="21"/>
                        </a:cxn>
                        <a:cxn ang="0">
                          <a:pos x="18" y="21"/>
                        </a:cxn>
                        <a:cxn ang="0">
                          <a:pos x="20" y="18"/>
                        </a:cxn>
                        <a:cxn ang="0">
                          <a:pos x="20" y="13"/>
                        </a:cxn>
                        <a:cxn ang="0">
                          <a:pos x="23" y="16"/>
                        </a:cxn>
                        <a:cxn ang="0">
                          <a:pos x="24" y="16"/>
                        </a:cxn>
                        <a:cxn ang="0">
                          <a:pos x="28" y="15"/>
                        </a:cxn>
                        <a:cxn ang="0">
                          <a:pos x="31" y="10"/>
                        </a:cxn>
                        <a:cxn ang="0">
                          <a:pos x="30" y="6"/>
                        </a:cxn>
                        <a:cxn ang="0">
                          <a:pos x="29" y="10"/>
                        </a:cxn>
                        <a:cxn ang="0">
                          <a:pos x="25" y="12"/>
                        </a:cxn>
                        <a:cxn ang="0">
                          <a:pos x="24" y="12"/>
                        </a:cxn>
                        <a:cxn ang="0">
                          <a:pos x="18" y="6"/>
                        </a:cxn>
                        <a:cxn ang="0">
                          <a:pos x="9" y="0"/>
                        </a:cxn>
                        <a:cxn ang="0">
                          <a:pos x="8" y="0"/>
                        </a:cxn>
                      </a:cxnLst>
                      <a:rect l="0" t="0" r="r" b="b"/>
                      <a:pathLst>
                        <a:path w="31" h="21">
                          <a:moveTo>
                            <a:pt x="8" y="0"/>
                          </a:moveTo>
                          <a:cubicBezTo>
                            <a:pt x="5" y="0"/>
                            <a:pt x="4" y="1"/>
                            <a:pt x="2" y="2"/>
                          </a:cubicBezTo>
                          <a:cubicBezTo>
                            <a:pt x="0" y="4"/>
                            <a:pt x="0" y="8"/>
                            <a:pt x="0" y="8"/>
                          </a:cubicBezTo>
                          <a:cubicBezTo>
                            <a:pt x="0" y="8"/>
                            <a:pt x="2" y="3"/>
                            <a:pt x="5" y="3"/>
                          </a:cubicBezTo>
                          <a:cubicBezTo>
                            <a:pt x="6" y="3"/>
                            <a:pt x="7" y="3"/>
                            <a:pt x="8" y="3"/>
                          </a:cubicBezTo>
                          <a:cubicBezTo>
                            <a:pt x="9" y="3"/>
                            <a:pt x="10" y="3"/>
                            <a:pt x="11" y="3"/>
                          </a:cubicBezTo>
                          <a:cubicBezTo>
                            <a:pt x="15" y="5"/>
                            <a:pt x="17" y="10"/>
                            <a:pt x="17" y="10"/>
                          </a:cubicBezTo>
                          <a:cubicBezTo>
                            <a:pt x="17" y="10"/>
                            <a:pt x="14" y="7"/>
                            <a:pt x="11" y="6"/>
                          </a:cubicBezTo>
                          <a:cubicBezTo>
                            <a:pt x="10" y="5"/>
                            <a:pt x="9" y="5"/>
                            <a:pt x="8" y="5"/>
                          </a:cubicBezTo>
                          <a:cubicBezTo>
                            <a:pt x="6" y="5"/>
                            <a:pt x="5" y="5"/>
                            <a:pt x="4" y="6"/>
                          </a:cubicBezTo>
                          <a:cubicBezTo>
                            <a:pt x="2" y="7"/>
                            <a:pt x="1" y="9"/>
                            <a:pt x="0" y="10"/>
                          </a:cubicBezTo>
                          <a:cubicBezTo>
                            <a:pt x="0" y="12"/>
                            <a:pt x="2" y="15"/>
                            <a:pt x="2" y="15"/>
                          </a:cubicBezTo>
                          <a:cubicBezTo>
                            <a:pt x="0" y="11"/>
                            <a:pt x="3" y="9"/>
                            <a:pt x="4" y="9"/>
                          </a:cubicBezTo>
                          <a:cubicBezTo>
                            <a:pt x="4" y="8"/>
                            <a:pt x="5" y="8"/>
                            <a:pt x="5" y="8"/>
                          </a:cubicBezTo>
                          <a:cubicBezTo>
                            <a:pt x="7" y="8"/>
                            <a:pt x="9" y="9"/>
                            <a:pt x="10" y="11"/>
                          </a:cubicBezTo>
                          <a:cubicBezTo>
                            <a:pt x="11" y="13"/>
                            <a:pt x="10" y="16"/>
                            <a:pt x="10" y="16"/>
                          </a:cubicBezTo>
                          <a:cubicBezTo>
                            <a:pt x="10" y="16"/>
                            <a:pt x="12" y="13"/>
                            <a:pt x="12" y="12"/>
                          </a:cubicBezTo>
                          <a:cubicBezTo>
                            <a:pt x="12" y="11"/>
                            <a:pt x="11" y="8"/>
                            <a:pt x="11" y="8"/>
                          </a:cubicBezTo>
                          <a:cubicBezTo>
                            <a:pt x="11" y="8"/>
                            <a:pt x="14" y="10"/>
                            <a:pt x="16" y="12"/>
                          </a:cubicBezTo>
                          <a:cubicBezTo>
                            <a:pt x="17" y="13"/>
                            <a:pt x="17" y="16"/>
                            <a:pt x="17" y="17"/>
                          </a:cubicBezTo>
                          <a:cubicBezTo>
                            <a:pt x="17" y="19"/>
                            <a:pt x="14" y="21"/>
                            <a:pt x="14" y="21"/>
                          </a:cubicBezTo>
                          <a:cubicBezTo>
                            <a:pt x="14" y="21"/>
                            <a:pt x="15" y="21"/>
                            <a:pt x="16" y="21"/>
                          </a:cubicBezTo>
                          <a:cubicBezTo>
                            <a:pt x="17" y="21"/>
                            <a:pt x="17" y="21"/>
                            <a:pt x="18" y="21"/>
                          </a:cubicBezTo>
                          <a:cubicBezTo>
                            <a:pt x="20" y="20"/>
                            <a:pt x="20" y="19"/>
                            <a:pt x="20" y="18"/>
                          </a:cubicBezTo>
                          <a:cubicBezTo>
                            <a:pt x="21" y="16"/>
                            <a:pt x="20" y="13"/>
                            <a:pt x="20" y="13"/>
                          </a:cubicBezTo>
                          <a:cubicBezTo>
                            <a:pt x="20" y="13"/>
                            <a:pt x="21" y="16"/>
                            <a:pt x="23" y="16"/>
                          </a:cubicBezTo>
                          <a:cubicBezTo>
                            <a:pt x="23" y="16"/>
                            <a:pt x="24" y="16"/>
                            <a:pt x="24" y="16"/>
                          </a:cubicBezTo>
                          <a:cubicBezTo>
                            <a:pt x="26" y="16"/>
                            <a:pt x="27" y="16"/>
                            <a:pt x="28" y="15"/>
                          </a:cubicBezTo>
                          <a:cubicBezTo>
                            <a:pt x="29" y="14"/>
                            <a:pt x="31" y="12"/>
                            <a:pt x="31" y="10"/>
                          </a:cubicBezTo>
                          <a:cubicBezTo>
                            <a:pt x="31" y="9"/>
                            <a:pt x="30" y="6"/>
                            <a:pt x="30" y="6"/>
                          </a:cubicBezTo>
                          <a:cubicBezTo>
                            <a:pt x="30" y="6"/>
                            <a:pt x="30" y="9"/>
                            <a:pt x="29" y="10"/>
                          </a:cubicBezTo>
                          <a:cubicBezTo>
                            <a:pt x="27" y="12"/>
                            <a:pt x="26" y="12"/>
                            <a:pt x="25" y="12"/>
                          </a:cubicBezTo>
                          <a:cubicBezTo>
                            <a:pt x="25" y="12"/>
                            <a:pt x="25" y="12"/>
                            <a:pt x="24" y="12"/>
                          </a:cubicBezTo>
                          <a:cubicBezTo>
                            <a:pt x="22" y="12"/>
                            <a:pt x="21" y="9"/>
                            <a:pt x="18" y="6"/>
                          </a:cubicBezTo>
                          <a:cubicBezTo>
                            <a:pt x="15" y="3"/>
                            <a:pt x="13" y="0"/>
                            <a:pt x="9" y="0"/>
                          </a:cubicBezTo>
                          <a:cubicBezTo>
                            <a:pt x="9"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9" name="Freeform 3655"/>
                    <p:cNvSpPr>
                      <a:spLocks/>
                    </p:cNvSpPr>
                    <p:nvPr/>
                  </p:nvSpPr>
                  <p:spPr bwMode="auto">
                    <a:xfrm>
                      <a:off x="676" y="827"/>
                      <a:ext cx="220" cy="142"/>
                    </a:xfrm>
                    <a:custGeom>
                      <a:avLst/>
                      <a:gdLst/>
                      <a:ahLst/>
                      <a:cxnLst>
                        <a:cxn ang="0">
                          <a:pos x="12" y="0"/>
                        </a:cxn>
                        <a:cxn ang="0">
                          <a:pos x="4" y="3"/>
                        </a:cxn>
                        <a:cxn ang="0">
                          <a:pos x="0" y="9"/>
                        </a:cxn>
                        <a:cxn ang="0">
                          <a:pos x="4" y="5"/>
                        </a:cxn>
                        <a:cxn ang="0">
                          <a:pos x="10" y="3"/>
                        </a:cxn>
                        <a:cxn ang="0">
                          <a:pos x="16" y="5"/>
                        </a:cxn>
                        <a:cxn ang="0">
                          <a:pos x="21" y="10"/>
                        </a:cxn>
                        <a:cxn ang="0">
                          <a:pos x="16" y="6"/>
                        </a:cxn>
                        <a:cxn ang="0">
                          <a:pos x="11" y="5"/>
                        </a:cxn>
                        <a:cxn ang="0">
                          <a:pos x="7" y="6"/>
                        </a:cxn>
                        <a:cxn ang="0">
                          <a:pos x="2" y="12"/>
                        </a:cxn>
                        <a:cxn ang="0">
                          <a:pos x="5" y="9"/>
                        </a:cxn>
                        <a:cxn ang="0">
                          <a:pos x="8" y="8"/>
                        </a:cxn>
                        <a:cxn ang="0">
                          <a:pos x="10" y="8"/>
                        </a:cxn>
                        <a:cxn ang="0">
                          <a:pos x="16" y="11"/>
                        </a:cxn>
                        <a:cxn ang="0">
                          <a:pos x="21" y="16"/>
                        </a:cxn>
                        <a:cxn ang="0">
                          <a:pos x="20" y="21"/>
                        </a:cxn>
                        <a:cxn ang="0">
                          <a:pos x="17" y="24"/>
                        </a:cxn>
                        <a:cxn ang="0">
                          <a:pos x="22" y="23"/>
                        </a:cxn>
                        <a:cxn ang="0">
                          <a:pos x="24" y="18"/>
                        </a:cxn>
                        <a:cxn ang="0">
                          <a:pos x="24" y="14"/>
                        </a:cxn>
                        <a:cxn ang="0">
                          <a:pos x="29" y="15"/>
                        </a:cxn>
                        <a:cxn ang="0">
                          <a:pos x="31" y="15"/>
                        </a:cxn>
                        <a:cxn ang="0">
                          <a:pos x="36" y="11"/>
                        </a:cxn>
                        <a:cxn ang="0">
                          <a:pos x="35" y="7"/>
                        </a:cxn>
                        <a:cxn ang="0">
                          <a:pos x="33" y="9"/>
                        </a:cxn>
                        <a:cxn ang="0">
                          <a:pos x="30" y="10"/>
                        </a:cxn>
                        <a:cxn ang="0">
                          <a:pos x="26" y="9"/>
                        </a:cxn>
                        <a:cxn ang="0">
                          <a:pos x="21" y="3"/>
                        </a:cxn>
                        <a:cxn ang="0">
                          <a:pos x="12" y="0"/>
                        </a:cxn>
                      </a:cxnLst>
                      <a:rect l="0" t="0" r="r" b="b"/>
                      <a:pathLst>
                        <a:path w="37" h="24">
                          <a:moveTo>
                            <a:pt x="12" y="0"/>
                          </a:moveTo>
                          <a:cubicBezTo>
                            <a:pt x="9" y="0"/>
                            <a:pt x="6" y="1"/>
                            <a:pt x="4" y="3"/>
                          </a:cubicBezTo>
                          <a:cubicBezTo>
                            <a:pt x="1" y="6"/>
                            <a:pt x="0" y="9"/>
                            <a:pt x="0" y="9"/>
                          </a:cubicBezTo>
                          <a:cubicBezTo>
                            <a:pt x="0" y="9"/>
                            <a:pt x="3" y="6"/>
                            <a:pt x="4" y="5"/>
                          </a:cubicBezTo>
                          <a:cubicBezTo>
                            <a:pt x="6" y="4"/>
                            <a:pt x="8" y="3"/>
                            <a:pt x="10" y="3"/>
                          </a:cubicBezTo>
                          <a:cubicBezTo>
                            <a:pt x="13" y="3"/>
                            <a:pt x="14" y="4"/>
                            <a:pt x="16" y="5"/>
                          </a:cubicBezTo>
                          <a:cubicBezTo>
                            <a:pt x="18" y="6"/>
                            <a:pt x="21" y="10"/>
                            <a:pt x="21" y="10"/>
                          </a:cubicBezTo>
                          <a:cubicBezTo>
                            <a:pt x="21" y="10"/>
                            <a:pt x="18" y="7"/>
                            <a:pt x="16" y="6"/>
                          </a:cubicBezTo>
                          <a:cubicBezTo>
                            <a:pt x="14" y="6"/>
                            <a:pt x="13" y="5"/>
                            <a:pt x="11" y="5"/>
                          </a:cubicBezTo>
                          <a:cubicBezTo>
                            <a:pt x="10" y="5"/>
                            <a:pt x="9" y="6"/>
                            <a:pt x="7" y="6"/>
                          </a:cubicBezTo>
                          <a:cubicBezTo>
                            <a:pt x="3" y="7"/>
                            <a:pt x="2" y="12"/>
                            <a:pt x="2" y="12"/>
                          </a:cubicBezTo>
                          <a:cubicBezTo>
                            <a:pt x="2" y="12"/>
                            <a:pt x="3" y="11"/>
                            <a:pt x="5" y="9"/>
                          </a:cubicBezTo>
                          <a:cubicBezTo>
                            <a:pt x="6" y="9"/>
                            <a:pt x="7" y="8"/>
                            <a:pt x="8" y="8"/>
                          </a:cubicBezTo>
                          <a:cubicBezTo>
                            <a:pt x="9" y="8"/>
                            <a:pt x="9" y="8"/>
                            <a:pt x="10" y="8"/>
                          </a:cubicBezTo>
                          <a:cubicBezTo>
                            <a:pt x="12" y="8"/>
                            <a:pt x="15" y="9"/>
                            <a:pt x="16" y="11"/>
                          </a:cubicBezTo>
                          <a:cubicBezTo>
                            <a:pt x="18" y="12"/>
                            <a:pt x="20" y="14"/>
                            <a:pt x="21" y="16"/>
                          </a:cubicBezTo>
                          <a:cubicBezTo>
                            <a:pt x="21" y="18"/>
                            <a:pt x="21" y="19"/>
                            <a:pt x="20" y="21"/>
                          </a:cubicBezTo>
                          <a:cubicBezTo>
                            <a:pt x="19" y="23"/>
                            <a:pt x="17" y="24"/>
                            <a:pt x="17" y="24"/>
                          </a:cubicBezTo>
                          <a:cubicBezTo>
                            <a:pt x="17" y="24"/>
                            <a:pt x="20" y="24"/>
                            <a:pt x="22" y="23"/>
                          </a:cubicBezTo>
                          <a:cubicBezTo>
                            <a:pt x="24" y="22"/>
                            <a:pt x="24" y="20"/>
                            <a:pt x="24" y="18"/>
                          </a:cubicBezTo>
                          <a:cubicBezTo>
                            <a:pt x="24" y="16"/>
                            <a:pt x="24" y="14"/>
                            <a:pt x="24" y="14"/>
                          </a:cubicBezTo>
                          <a:cubicBezTo>
                            <a:pt x="24" y="14"/>
                            <a:pt x="27" y="15"/>
                            <a:pt x="29" y="15"/>
                          </a:cubicBezTo>
                          <a:cubicBezTo>
                            <a:pt x="30" y="15"/>
                            <a:pt x="30" y="15"/>
                            <a:pt x="31" y="15"/>
                          </a:cubicBezTo>
                          <a:cubicBezTo>
                            <a:pt x="33" y="14"/>
                            <a:pt x="35" y="13"/>
                            <a:pt x="36" y="11"/>
                          </a:cubicBezTo>
                          <a:cubicBezTo>
                            <a:pt x="37" y="9"/>
                            <a:pt x="35" y="7"/>
                            <a:pt x="35" y="7"/>
                          </a:cubicBezTo>
                          <a:cubicBezTo>
                            <a:pt x="35" y="7"/>
                            <a:pt x="34" y="8"/>
                            <a:pt x="33" y="9"/>
                          </a:cubicBezTo>
                          <a:cubicBezTo>
                            <a:pt x="32" y="9"/>
                            <a:pt x="31" y="10"/>
                            <a:pt x="30" y="10"/>
                          </a:cubicBezTo>
                          <a:cubicBezTo>
                            <a:pt x="29" y="10"/>
                            <a:pt x="27" y="9"/>
                            <a:pt x="26" y="9"/>
                          </a:cubicBezTo>
                          <a:cubicBezTo>
                            <a:pt x="23" y="7"/>
                            <a:pt x="23" y="5"/>
                            <a:pt x="21" y="3"/>
                          </a:cubicBezTo>
                          <a:cubicBezTo>
                            <a:pt x="19" y="1"/>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0" name="Freeform 3656"/>
                    <p:cNvSpPr>
                      <a:spLocks/>
                    </p:cNvSpPr>
                    <p:nvPr/>
                  </p:nvSpPr>
                  <p:spPr bwMode="auto">
                    <a:xfrm>
                      <a:off x="682" y="721"/>
                      <a:ext cx="237" cy="124"/>
                    </a:xfrm>
                    <a:custGeom>
                      <a:avLst/>
                      <a:gdLst/>
                      <a:ahLst/>
                      <a:cxnLst>
                        <a:cxn ang="0">
                          <a:pos x="8" y="0"/>
                        </a:cxn>
                        <a:cxn ang="0">
                          <a:pos x="4" y="1"/>
                        </a:cxn>
                        <a:cxn ang="0">
                          <a:pos x="7" y="3"/>
                        </a:cxn>
                        <a:cxn ang="0">
                          <a:pos x="7" y="5"/>
                        </a:cxn>
                        <a:cxn ang="0">
                          <a:pos x="3" y="11"/>
                        </a:cxn>
                        <a:cxn ang="0">
                          <a:pos x="0" y="18"/>
                        </a:cxn>
                        <a:cxn ang="0">
                          <a:pos x="1" y="15"/>
                        </a:cxn>
                        <a:cxn ang="0">
                          <a:pos x="6" y="10"/>
                        </a:cxn>
                        <a:cxn ang="0">
                          <a:pos x="14" y="8"/>
                        </a:cxn>
                        <a:cxn ang="0">
                          <a:pos x="24" y="10"/>
                        </a:cxn>
                        <a:cxn ang="0">
                          <a:pos x="27" y="15"/>
                        </a:cxn>
                        <a:cxn ang="0">
                          <a:pos x="21" y="11"/>
                        </a:cxn>
                        <a:cxn ang="0">
                          <a:pos x="15" y="10"/>
                        </a:cxn>
                        <a:cxn ang="0">
                          <a:pos x="9" y="11"/>
                        </a:cxn>
                        <a:cxn ang="0">
                          <a:pos x="1" y="21"/>
                        </a:cxn>
                        <a:cxn ang="0">
                          <a:pos x="4" y="16"/>
                        </a:cxn>
                        <a:cxn ang="0">
                          <a:pos x="12" y="14"/>
                        </a:cxn>
                        <a:cxn ang="0">
                          <a:pos x="14" y="14"/>
                        </a:cxn>
                        <a:cxn ang="0">
                          <a:pos x="23" y="18"/>
                        </a:cxn>
                        <a:cxn ang="0">
                          <a:pos x="30" y="21"/>
                        </a:cxn>
                        <a:cxn ang="0">
                          <a:pos x="30" y="21"/>
                        </a:cxn>
                        <a:cxn ang="0">
                          <a:pos x="40" y="16"/>
                        </a:cxn>
                        <a:cxn ang="0">
                          <a:pos x="32" y="13"/>
                        </a:cxn>
                        <a:cxn ang="0">
                          <a:pos x="27" y="7"/>
                        </a:cxn>
                        <a:cxn ang="0">
                          <a:pos x="18" y="4"/>
                        </a:cxn>
                        <a:cxn ang="0">
                          <a:pos x="17" y="4"/>
                        </a:cxn>
                        <a:cxn ang="0">
                          <a:pos x="13" y="4"/>
                        </a:cxn>
                        <a:cxn ang="0">
                          <a:pos x="12" y="4"/>
                        </a:cxn>
                        <a:cxn ang="0">
                          <a:pos x="10" y="1"/>
                        </a:cxn>
                        <a:cxn ang="0">
                          <a:pos x="8" y="0"/>
                        </a:cxn>
                      </a:cxnLst>
                      <a:rect l="0" t="0" r="r" b="b"/>
                      <a:pathLst>
                        <a:path w="40" h="21">
                          <a:moveTo>
                            <a:pt x="8" y="0"/>
                          </a:moveTo>
                          <a:cubicBezTo>
                            <a:pt x="6" y="0"/>
                            <a:pt x="4" y="1"/>
                            <a:pt x="4" y="1"/>
                          </a:cubicBezTo>
                          <a:cubicBezTo>
                            <a:pt x="4" y="1"/>
                            <a:pt x="6" y="2"/>
                            <a:pt x="7" y="3"/>
                          </a:cubicBezTo>
                          <a:cubicBezTo>
                            <a:pt x="7" y="3"/>
                            <a:pt x="8" y="4"/>
                            <a:pt x="7" y="5"/>
                          </a:cubicBezTo>
                          <a:cubicBezTo>
                            <a:pt x="6" y="7"/>
                            <a:pt x="4" y="9"/>
                            <a:pt x="3" y="11"/>
                          </a:cubicBezTo>
                          <a:cubicBezTo>
                            <a:pt x="1" y="12"/>
                            <a:pt x="0" y="18"/>
                            <a:pt x="0" y="18"/>
                          </a:cubicBezTo>
                          <a:cubicBezTo>
                            <a:pt x="0" y="18"/>
                            <a:pt x="1" y="16"/>
                            <a:pt x="1" y="15"/>
                          </a:cubicBezTo>
                          <a:cubicBezTo>
                            <a:pt x="3" y="12"/>
                            <a:pt x="4" y="12"/>
                            <a:pt x="6" y="10"/>
                          </a:cubicBezTo>
                          <a:cubicBezTo>
                            <a:pt x="9" y="9"/>
                            <a:pt x="12" y="8"/>
                            <a:pt x="14" y="8"/>
                          </a:cubicBezTo>
                          <a:cubicBezTo>
                            <a:pt x="17" y="8"/>
                            <a:pt x="21" y="9"/>
                            <a:pt x="24" y="10"/>
                          </a:cubicBezTo>
                          <a:cubicBezTo>
                            <a:pt x="26" y="12"/>
                            <a:pt x="25" y="12"/>
                            <a:pt x="27" y="15"/>
                          </a:cubicBezTo>
                          <a:cubicBezTo>
                            <a:pt x="25" y="13"/>
                            <a:pt x="24" y="12"/>
                            <a:pt x="21" y="11"/>
                          </a:cubicBezTo>
                          <a:cubicBezTo>
                            <a:pt x="19" y="11"/>
                            <a:pt x="17" y="10"/>
                            <a:pt x="15" y="10"/>
                          </a:cubicBezTo>
                          <a:cubicBezTo>
                            <a:pt x="12" y="10"/>
                            <a:pt x="10" y="11"/>
                            <a:pt x="9" y="11"/>
                          </a:cubicBezTo>
                          <a:cubicBezTo>
                            <a:pt x="3" y="13"/>
                            <a:pt x="1" y="21"/>
                            <a:pt x="1" y="21"/>
                          </a:cubicBezTo>
                          <a:cubicBezTo>
                            <a:pt x="1" y="21"/>
                            <a:pt x="1" y="19"/>
                            <a:pt x="4" y="16"/>
                          </a:cubicBezTo>
                          <a:cubicBezTo>
                            <a:pt x="6" y="14"/>
                            <a:pt x="9" y="14"/>
                            <a:pt x="12" y="14"/>
                          </a:cubicBezTo>
                          <a:cubicBezTo>
                            <a:pt x="13" y="14"/>
                            <a:pt x="14" y="14"/>
                            <a:pt x="14" y="14"/>
                          </a:cubicBezTo>
                          <a:cubicBezTo>
                            <a:pt x="19" y="14"/>
                            <a:pt x="21" y="16"/>
                            <a:pt x="23" y="18"/>
                          </a:cubicBezTo>
                          <a:cubicBezTo>
                            <a:pt x="25" y="19"/>
                            <a:pt x="25" y="21"/>
                            <a:pt x="30" y="21"/>
                          </a:cubicBezTo>
                          <a:cubicBezTo>
                            <a:pt x="30" y="21"/>
                            <a:pt x="30" y="21"/>
                            <a:pt x="30" y="21"/>
                          </a:cubicBezTo>
                          <a:cubicBezTo>
                            <a:pt x="35" y="21"/>
                            <a:pt x="37" y="18"/>
                            <a:pt x="40" y="16"/>
                          </a:cubicBezTo>
                          <a:cubicBezTo>
                            <a:pt x="40" y="16"/>
                            <a:pt x="35" y="15"/>
                            <a:pt x="32" y="13"/>
                          </a:cubicBezTo>
                          <a:cubicBezTo>
                            <a:pt x="30" y="11"/>
                            <a:pt x="30" y="9"/>
                            <a:pt x="27" y="7"/>
                          </a:cubicBezTo>
                          <a:cubicBezTo>
                            <a:pt x="24" y="5"/>
                            <a:pt x="21" y="4"/>
                            <a:pt x="18" y="4"/>
                          </a:cubicBezTo>
                          <a:cubicBezTo>
                            <a:pt x="18" y="4"/>
                            <a:pt x="17" y="4"/>
                            <a:pt x="17" y="4"/>
                          </a:cubicBezTo>
                          <a:cubicBezTo>
                            <a:pt x="15" y="4"/>
                            <a:pt x="14" y="4"/>
                            <a:pt x="13" y="4"/>
                          </a:cubicBezTo>
                          <a:cubicBezTo>
                            <a:pt x="12" y="4"/>
                            <a:pt x="12" y="4"/>
                            <a:pt x="12" y="4"/>
                          </a:cubicBezTo>
                          <a:cubicBezTo>
                            <a:pt x="12" y="4"/>
                            <a:pt x="13" y="2"/>
                            <a:pt x="10" y="1"/>
                          </a:cubicBezTo>
                          <a:cubicBezTo>
                            <a:pt x="10" y="0"/>
                            <a:pt x="9" y="0"/>
                            <a:pt x="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1" name="Freeform 3657"/>
                    <p:cNvSpPr>
                      <a:spLocks noEditPoints="1"/>
                    </p:cNvSpPr>
                    <p:nvPr/>
                  </p:nvSpPr>
                  <p:spPr bwMode="auto">
                    <a:xfrm>
                      <a:off x="635" y="461"/>
                      <a:ext cx="474" cy="331"/>
                    </a:xfrm>
                    <a:custGeom>
                      <a:avLst/>
                      <a:gdLst/>
                      <a:ahLst/>
                      <a:cxnLst>
                        <a:cxn ang="0">
                          <a:pos x="44" y="18"/>
                        </a:cxn>
                        <a:cxn ang="0">
                          <a:pos x="56" y="0"/>
                        </a:cxn>
                        <a:cxn ang="0">
                          <a:pos x="55" y="6"/>
                        </a:cxn>
                        <a:cxn ang="0">
                          <a:pos x="48" y="6"/>
                        </a:cxn>
                        <a:cxn ang="0">
                          <a:pos x="24" y="25"/>
                        </a:cxn>
                        <a:cxn ang="0">
                          <a:pos x="29" y="12"/>
                        </a:cxn>
                        <a:cxn ang="0">
                          <a:pos x="17" y="21"/>
                        </a:cxn>
                        <a:cxn ang="0">
                          <a:pos x="9" y="34"/>
                        </a:cxn>
                        <a:cxn ang="0">
                          <a:pos x="10" y="23"/>
                        </a:cxn>
                        <a:cxn ang="0">
                          <a:pos x="4" y="34"/>
                        </a:cxn>
                        <a:cxn ang="0">
                          <a:pos x="10" y="36"/>
                        </a:cxn>
                        <a:cxn ang="0">
                          <a:pos x="25" y="16"/>
                        </a:cxn>
                        <a:cxn ang="0">
                          <a:pos x="18" y="31"/>
                        </a:cxn>
                        <a:cxn ang="0">
                          <a:pos x="36" y="17"/>
                        </a:cxn>
                        <a:cxn ang="0">
                          <a:pos x="51" y="9"/>
                        </a:cxn>
                        <a:cxn ang="0">
                          <a:pos x="34" y="26"/>
                        </a:cxn>
                        <a:cxn ang="0">
                          <a:pos x="50" y="18"/>
                        </a:cxn>
                        <a:cxn ang="0">
                          <a:pos x="57" y="17"/>
                        </a:cxn>
                        <a:cxn ang="0">
                          <a:pos x="47" y="25"/>
                        </a:cxn>
                        <a:cxn ang="0">
                          <a:pos x="60" y="37"/>
                        </a:cxn>
                        <a:cxn ang="0">
                          <a:pos x="59" y="40"/>
                        </a:cxn>
                        <a:cxn ang="0">
                          <a:pos x="48" y="28"/>
                        </a:cxn>
                        <a:cxn ang="0">
                          <a:pos x="51" y="46"/>
                        </a:cxn>
                        <a:cxn ang="0">
                          <a:pos x="40" y="27"/>
                        </a:cxn>
                        <a:cxn ang="0">
                          <a:pos x="36" y="27"/>
                        </a:cxn>
                        <a:cxn ang="0">
                          <a:pos x="41" y="39"/>
                        </a:cxn>
                        <a:cxn ang="0">
                          <a:pos x="32" y="30"/>
                        </a:cxn>
                        <a:cxn ang="0">
                          <a:pos x="25" y="31"/>
                        </a:cxn>
                        <a:cxn ang="0">
                          <a:pos x="22" y="32"/>
                        </a:cxn>
                        <a:cxn ang="0">
                          <a:pos x="30" y="41"/>
                        </a:cxn>
                        <a:cxn ang="0">
                          <a:pos x="18" y="34"/>
                        </a:cxn>
                        <a:cxn ang="0">
                          <a:pos x="10" y="39"/>
                        </a:cxn>
                        <a:cxn ang="0">
                          <a:pos x="5" y="54"/>
                        </a:cxn>
                        <a:cxn ang="0">
                          <a:pos x="19" y="38"/>
                        </a:cxn>
                        <a:cxn ang="0">
                          <a:pos x="27" y="41"/>
                        </a:cxn>
                        <a:cxn ang="0">
                          <a:pos x="29" y="45"/>
                        </a:cxn>
                        <a:cxn ang="0">
                          <a:pos x="33" y="37"/>
                        </a:cxn>
                        <a:cxn ang="0">
                          <a:pos x="29" y="34"/>
                        </a:cxn>
                        <a:cxn ang="0">
                          <a:pos x="39" y="43"/>
                        </a:cxn>
                        <a:cxn ang="0">
                          <a:pos x="38" y="47"/>
                        </a:cxn>
                        <a:cxn ang="0">
                          <a:pos x="44" y="32"/>
                        </a:cxn>
                        <a:cxn ang="0">
                          <a:pos x="48" y="50"/>
                        </a:cxn>
                        <a:cxn ang="0">
                          <a:pos x="53" y="49"/>
                        </a:cxn>
                        <a:cxn ang="0">
                          <a:pos x="63" y="52"/>
                        </a:cxn>
                        <a:cxn ang="0">
                          <a:pos x="78" y="50"/>
                        </a:cxn>
                        <a:cxn ang="0">
                          <a:pos x="74" y="43"/>
                        </a:cxn>
                        <a:cxn ang="0">
                          <a:pos x="73" y="51"/>
                        </a:cxn>
                        <a:cxn ang="0">
                          <a:pos x="68" y="48"/>
                        </a:cxn>
                        <a:cxn ang="0">
                          <a:pos x="61" y="30"/>
                        </a:cxn>
                        <a:cxn ang="0">
                          <a:pos x="62" y="28"/>
                        </a:cxn>
                        <a:cxn ang="0">
                          <a:pos x="74" y="34"/>
                        </a:cxn>
                        <a:cxn ang="0">
                          <a:pos x="76" y="25"/>
                        </a:cxn>
                        <a:cxn ang="0">
                          <a:pos x="73" y="28"/>
                        </a:cxn>
                        <a:cxn ang="0">
                          <a:pos x="74" y="31"/>
                        </a:cxn>
                        <a:cxn ang="0">
                          <a:pos x="63" y="25"/>
                        </a:cxn>
                        <a:cxn ang="0">
                          <a:pos x="70" y="14"/>
                        </a:cxn>
                        <a:cxn ang="0">
                          <a:pos x="67" y="3"/>
                        </a:cxn>
                        <a:cxn ang="0">
                          <a:pos x="64" y="6"/>
                        </a:cxn>
                        <a:cxn ang="0">
                          <a:pos x="63" y="10"/>
                        </a:cxn>
                        <a:cxn ang="0">
                          <a:pos x="45" y="18"/>
                        </a:cxn>
                        <a:cxn ang="0">
                          <a:pos x="58" y="1"/>
                        </a:cxn>
                      </a:cxnLst>
                      <a:rect l="0" t="0" r="r" b="b"/>
                      <a:pathLst>
                        <a:path w="80" h="56">
                          <a:moveTo>
                            <a:pt x="44" y="18"/>
                          </a:moveTo>
                          <a:cubicBezTo>
                            <a:pt x="44" y="18"/>
                            <a:pt x="44" y="18"/>
                            <a:pt x="44" y="18"/>
                          </a:cubicBezTo>
                          <a:cubicBezTo>
                            <a:pt x="44" y="18"/>
                            <a:pt x="44" y="18"/>
                            <a:pt x="44" y="18"/>
                          </a:cubicBezTo>
                          <a:moveTo>
                            <a:pt x="56" y="0"/>
                          </a:moveTo>
                          <a:cubicBezTo>
                            <a:pt x="55" y="0"/>
                            <a:pt x="54" y="1"/>
                            <a:pt x="54" y="1"/>
                          </a:cubicBezTo>
                          <a:cubicBezTo>
                            <a:pt x="52" y="4"/>
                            <a:pt x="55" y="6"/>
                            <a:pt x="55" y="6"/>
                          </a:cubicBezTo>
                          <a:cubicBezTo>
                            <a:pt x="55" y="6"/>
                            <a:pt x="54" y="6"/>
                            <a:pt x="53" y="6"/>
                          </a:cubicBezTo>
                          <a:cubicBezTo>
                            <a:pt x="52" y="6"/>
                            <a:pt x="50" y="6"/>
                            <a:pt x="48" y="6"/>
                          </a:cubicBezTo>
                          <a:cubicBezTo>
                            <a:pt x="44" y="6"/>
                            <a:pt x="40" y="9"/>
                            <a:pt x="36" y="12"/>
                          </a:cubicBezTo>
                          <a:cubicBezTo>
                            <a:pt x="32" y="17"/>
                            <a:pt x="31" y="16"/>
                            <a:pt x="24" y="25"/>
                          </a:cubicBezTo>
                          <a:cubicBezTo>
                            <a:pt x="24" y="25"/>
                            <a:pt x="26" y="21"/>
                            <a:pt x="26" y="18"/>
                          </a:cubicBezTo>
                          <a:cubicBezTo>
                            <a:pt x="27" y="17"/>
                            <a:pt x="29" y="12"/>
                            <a:pt x="29" y="12"/>
                          </a:cubicBezTo>
                          <a:cubicBezTo>
                            <a:pt x="29" y="12"/>
                            <a:pt x="27" y="13"/>
                            <a:pt x="24" y="14"/>
                          </a:cubicBezTo>
                          <a:cubicBezTo>
                            <a:pt x="22" y="15"/>
                            <a:pt x="19" y="17"/>
                            <a:pt x="17" y="21"/>
                          </a:cubicBezTo>
                          <a:cubicBezTo>
                            <a:pt x="14" y="26"/>
                            <a:pt x="15" y="26"/>
                            <a:pt x="13" y="29"/>
                          </a:cubicBezTo>
                          <a:cubicBezTo>
                            <a:pt x="11" y="32"/>
                            <a:pt x="9" y="34"/>
                            <a:pt x="9" y="34"/>
                          </a:cubicBezTo>
                          <a:cubicBezTo>
                            <a:pt x="9" y="34"/>
                            <a:pt x="10" y="31"/>
                            <a:pt x="10" y="28"/>
                          </a:cubicBezTo>
                          <a:cubicBezTo>
                            <a:pt x="10" y="25"/>
                            <a:pt x="10" y="23"/>
                            <a:pt x="10" y="23"/>
                          </a:cubicBezTo>
                          <a:cubicBezTo>
                            <a:pt x="10" y="23"/>
                            <a:pt x="9" y="25"/>
                            <a:pt x="8" y="26"/>
                          </a:cubicBezTo>
                          <a:cubicBezTo>
                            <a:pt x="6" y="28"/>
                            <a:pt x="4" y="31"/>
                            <a:pt x="4" y="34"/>
                          </a:cubicBezTo>
                          <a:cubicBezTo>
                            <a:pt x="4" y="37"/>
                            <a:pt x="0" y="40"/>
                            <a:pt x="0" y="40"/>
                          </a:cubicBezTo>
                          <a:cubicBezTo>
                            <a:pt x="0" y="40"/>
                            <a:pt x="7" y="39"/>
                            <a:pt x="10" y="36"/>
                          </a:cubicBezTo>
                          <a:cubicBezTo>
                            <a:pt x="13" y="33"/>
                            <a:pt x="15" y="31"/>
                            <a:pt x="17" y="27"/>
                          </a:cubicBezTo>
                          <a:cubicBezTo>
                            <a:pt x="20" y="21"/>
                            <a:pt x="25" y="16"/>
                            <a:pt x="25" y="16"/>
                          </a:cubicBezTo>
                          <a:cubicBezTo>
                            <a:pt x="25" y="16"/>
                            <a:pt x="23" y="19"/>
                            <a:pt x="21" y="25"/>
                          </a:cubicBezTo>
                          <a:cubicBezTo>
                            <a:pt x="21" y="28"/>
                            <a:pt x="18" y="31"/>
                            <a:pt x="18" y="31"/>
                          </a:cubicBezTo>
                          <a:cubicBezTo>
                            <a:pt x="18" y="31"/>
                            <a:pt x="25" y="29"/>
                            <a:pt x="29" y="25"/>
                          </a:cubicBezTo>
                          <a:cubicBezTo>
                            <a:pt x="32" y="22"/>
                            <a:pt x="33" y="20"/>
                            <a:pt x="36" y="17"/>
                          </a:cubicBezTo>
                          <a:cubicBezTo>
                            <a:pt x="44" y="9"/>
                            <a:pt x="50" y="9"/>
                            <a:pt x="51" y="9"/>
                          </a:cubicBezTo>
                          <a:cubicBezTo>
                            <a:pt x="51" y="9"/>
                            <a:pt x="51" y="9"/>
                            <a:pt x="51" y="9"/>
                          </a:cubicBezTo>
                          <a:cubicBezTo>
                            <a:pt x="51" y="9"/>
                            <a:pt x="44" y="13"/>
                            <a:pt x="41" y="17"/>
                          </a:cubicBezTo>
                          <a:cubicBezTo>
                            <a:pt x="39" y="21"/>
                            <a:pt x="34" y="26"/>
                            <a:pt x="34" y="26"/>
                          </a:cubicBezTo>
                          <a:cubicBezTo>
                            <a:pt x="34" y="26"/>
                            <a:pt x="39" y="24"/>
                            <a:pt x="42" y="23"/>
                          </a:cubicBezTo>
                          <a:cubicBezTo>
                            <a:pt x="45" y="21"/>
                            <a:pt x="47" y="20"/>
                            <a:pt x="50" y="18"/>
                          </a:cubicBezTo>
                          <a:cubicBezTo>
                            <a:pt x="54" y="16"/>
                            <a:pt x="65" y="13"/>
                            <a:pt x="65" y="13"/>
                          </a:cubicBezTo>
                          <a:cubicBezTo>
                            <a:pt x="65" y="13"/>
                            <a:pt x="60" y="16"/>
                            <a:pt x="57" y="17"/>
                          </a:cubicBezTo>
                          <a:cubicBezTo>
                            <a:pt x="55" y="19"/>
                            <a:pt x="54" y="20"/>
                            <a:pt x="52" y="21"/>
                          </a:cubicBezTo>
                          <a:cubicBezTo>
                            <a:pt x="50" y="23"/>
                            <a:pt x="47" y="25"/>
                            <a:pt x="47" y="25"/>
                          </a:cubicBezTo>
                          <a:cubicBezTo>
                            <a:pt x="47" y="25"/>
                            <a:pt x="53" y="26"/>
                            <a:pt x="56" y="29"/>
                          </a:cubicBezTo>
                          <a:cubicBezTo>
                            <a:pt x="59" y="33"/>
                            <a:pt x="60" y="34"/>
                            <a:pt x="60" y="37"/>
                          </a:cubicBezTo>
                          <a:cubicBezTo>
                            <a:pt x="61" y="40"/>
                            <a:pt x="63" y="46"/>
                            <a:pt x="63" y="46"/>
                          </a:cubicBezTo>
                          <a:cubicBezTo>
                            <a:pt x="63" y="46"/>
                            <a:pt x="60" y="42"/>
                            <a:pt x="59" y="40"/>
                          </a:cubicBezTo>
                          <a:cubicBezTo>
                            <a:pt x="57" y="37"/>
                            <a:pt x="56" y="35"/>
                            <a:pt x="55" y="33"/>
                          </a:cubicBezTo>
                          <a:cubicBezTo>
                            <a:pt x="53" y="29"/>
                            <a:pt x="48" y="28"/>
                            <a:pt x="48" y="28"/>
                          </a:cubicBezTo>
                          <a:cubicBezTo>
                            <a:pt x="48" y="28"/>
                            <a:pt x="50" y="29"/>
                            <a:pt x="51" y="32"/>
                          </a:cubicBezTo>
                          <a:cubicBezTo>
                            <a:pt x="52" y="35"/>
                            <a:pt x="51" y="43"/>
                            <a:pt x="51" y="46"/>
                          </a:cubicBezTo>
                          <a:cubicBezTo>
                            <a:pt x="51" y="44"/>
                            <a:pt x="51" y="36"/>
                            <a:pt x="48" y="32"/>
                          </a:cubicBezTo>
                          <a:cubicBezTo>
                            <a:pt x="46" y="30"/>
                            <a:pt x="43" y="28"/>
                            <a:pt x="40" y="27"/>
                          </a:cubicBezTo>
                          <a:cubicBezTo>
                            <a:pt x="39" y="27"/>
                            <a:pt x="38" y="27"/>
                            <a:pt x="37" y="27"/>
                          </a:cubicBezTo>
                          <a:cubicBezTo>
                            <a:pt x="36" y="27"/>
                            <a:pt x="36" y="27"/>
                            <a:pt x="36" y="27"/>
                          </a:cubicBezTo>
                          <a:cubicBezTo>
                            <a:pt x="36" y="27"/>
                            <a:pt x="38" y="29"/>
                            <a:pt x="39" y="31"/>
                          </a:cubicBezTo>
                          <a:cubicBezTo>
                            <a:pt x="40" y="33"/>
                            <a:pt x="41" y="39"/>
                            <a:pt x="41" y="39"/>
                          </a:cubicBezTo>
                          <a:cubicBezTo>
                            <a:pt x="41" y="39"/>
                            <a:pt x="40" y="35"/>
                            <a:pt x="38" y="34"/>
                          </a:cubicBezTo>
                          <a:cubicBezTo>
                            <a:pt x="36" y="31"/>
                            <a:pt x="35" y="31"/>
                            <a:pt x="32" y="30"/>
                          </a:cubicBezTo>
                          <a:cubicBezTo>
                            <a:pt x="31" y="30"/>
                            <a:pt x="31" y="30"/>
                            <a:pt x="30" y="30"/>
                          </a:cubicBezTo>
                          <a:cubicBezTo>
                            <a:pt x="28" y="30"/>
                            <a:pt x="27" y="31"/>
                            <a:pt x="25" y="31"/>
                          </a:cubicBezTo>
                          <a:cubicBezTo>
                            <a:pt x="24" y="32"/>
                            <a:pt x="21" y="32"/>
                            <a:pt x="21" y="32"/>
                          </a:cubicBezTo>
                          <a:cubicBezTo>
                            <a:pt x="21" y="32"/>
                            <a:pt x="21" y="32"/>
                            <a:pt x="22" y="32"/>
                          </a:cubicBezTo>
                          <a:cubicBezTo>
                            <a:pt x="22" y="32"/>
                            <a:pt x="24" y="32"/>
                            <a:pt x="25" y="34"/>
                          </a:cubicBezTo>
                          <a:cubicBezTo>
                            <a:pt x="31" y="38"/>
                            <a:pt x="30" y="41"/>
                            <a:pt x="30" y="41"/>
                          </a:cubicBezTo>
                          <a:cubicBezTo>
                            <a:pt x="30" y="41"/>
                            <a:pt x="29" y="38"/>
                            <a:pt x="25" y="36"/>
                          </a:cubicBezTo>
                          <a:cubicBezTo>
                            <a:pt x="23" y="35"/>
                            <a:pt x="20" y="34"/>
                            <a:pt x="18" y="34"/>
                          </a:cubicBezTo>
                          <a:cubicBezTo>
                            <a:pt x="18" y="34"/>
                            <a:pt x="17" y="34"/>
                            <a:pt x="17" y="34"/>
                          </a:cubicBezTo>
                          <a:cubicBezTo>
                            <a:pt x="14" y="35"/>
                            <a:pt x="13" y="37"/>
                            <a:pt x="10" y="39"/>
                          </a:cubicBezTo>
                          <a:cubicBezTo>
                            <a:pt x="8" y="42"/>
                            <a:pt x="7" y="45"/>
                            <a:pt x="6" y="47"/>
                          </a:cubicBezTo>
                          <a:cubicBezTo>
                            <a:pt x="5" y="49"/>
                            <a:pt x="5" y="54"/>
                            <a:pt x="5" y="54"/>
                          </a:cubicBezTo>
                          <a:cubicBezTo>
                            <a:pt x="5" y="54"/>
                            <a:pt x="8" y="46"/>
                            <a:pt x="12" y="42"/>
                          </a:cubicBezTo>
                          <a:cubicBezTo>
                            <a:pt x="15" y="39"/>
                            <a:pt x="17" y="38"/>
                            <a:pt x="19" y="38"/>
                          </a:cubicBezTo>
                          <a:cubicBezTo>
                            <a:pt x="20" y="38"/>
                            <a:pt x="20" y="39"/>
                            <a:pt x="20" y="39"/>
                          </a:cubicBezTo>
                          <a:cubicBezTo>
                            <a:pt x="22" y="39"/>
                            <a:pt x="26" y="39"/>
                            <a:pt x="27" y="41"/>
                          </a:cubicBezTo>
                          <a:cubicBezTo>
                            <a:pt x="28" y="43"/>
                            <a:pt x="29" y="45"/>
                            <a:pt x="29" y="45"/>
                          </a:cubicBezTo>
                          <a:cubicBezTo>
                            <a:pt x="29" y="45"/>
                            <a:pt x="29" y="45"/>
                            <a:pt x="29" y="45"/>
                          </a:cubicBezTo>
                          <a:cubicBezTo>
                            <a:pt x="30" y="45"/>
                            <a:pt x="33" y="44"/>
                            <a:pt x="33" y="42"/>
                          </a:cubicBezTo>
                          <a:cubicBezTo>
                            <a:pt x="34" y="41"/>
                            <a:pt x="33" y="39"/>
                            <a:pt x="33" y="37"/>
                          </a:cubicBezTo>
                          <a:cubicBezTo>
                            <a:pt x="32" y="36"/>
                            <a:pt x="29" y="34"/>
                            <a:pt x="29" y="34"/>
                          </a:cubicBezTo>
                          <a:cubicBezTo>
                            <a:pt x="29" y="34"/>
                            <a:pt x="29" y="34"/>
                            <a:pt x="29" y="34"/>
                          </a:cubicBezTo>
                          <a:cubicBezTo>
                            <a:pt x="30" y="34"/>
                            <a:pt x="34" y="34"/>
                            <a:pt x="36" y="37"/>
                          </a:cubicBezTo>
                          <a:cubicBezTo>
                            <a:pt x="38" y="39"/>
                            <a:pt x="39" y="42"/>
                            <a:pt x="39" y="43"/>
                          </a:cubicBezTo>
                          <a:cubicBezTo>
                            <a:pt x="39" y="45"/>
                            <a:pt x="38" y="47"/>
                            <a:pt x="38" y="47"/>
                          </a:cubicBezTo>
                          <a:cubicBezTo>
                            <a:pt x="38" y="47"/>
                            <a:pt x="38" y="47"/>
                            <a:pt x="38" y="47"/>
                          </a:cubicBezTo>
                          <a:cubicBezTo>
                            <a:pt x="38" y="47"/>
                            <a:pt x="42" y="47"/>
                            <a:pt x="44" y="42"/>
                          </a:cubicBezTo>
                          <a:cubicBezTo>
                            <a:pt x="47" y="37"/>
                            <a:pt x="44" y="32"/>
                            <a:pt x="44" y="32"/>
                          </a:cubicBezTo>
                          <a:cubicBezTo>
                            <a:pt x="44" y="32"/>
                            <a:pt x="48" y="35"/>
                            <a:pt x="48" y="42"/>
                          </a:cubicBezTo>
                          <a:cubicBezTo>
                            <a:pt x="48" y="46"/>
                            <a:pt x="48" y="47"/>
                            <a:pt x="48" y="50"/>
                          </a:cubicBezTo>
                          <a:cubicBezTo>
                            <a:pt x="48" y="52"/>
                            <a:pt x="50" y="56"/>
                            <a:pt x="50" y="56"/>
                          </a:cubicBezTo>
                          <a:cubicBezTo>
                            <a:pt x="50" y="56"/>
                            <a:pt x="52" y="54"/>
                            <a:pt x="53" y="49"/>
                          </a:cubicBezTo>
                          <a:cubicBezTo>
                            <a:pt x="55" y="45"/>
                            <a:pt x="54" y="39"/>
                            <a:pt x="54" y="39"/>
                          </a:cubicBezTo>
                          <a:cubicBezTo>
                            <a:pt x="54" y="39"/>
                            <a:pt x="57" y="46"/>
                            <a:pt x="63" y="52"/>
                          </a:cubicBezTo>
                          <a:cubicBezTo>
                            <a:pt x="65" y="54"/>
                            <a:pt x="68" y="55"/>
                            <a:pt x="71" y="55"/>
                          </a:cubicBezTo>
                          <a:cubicBezTo>
                            <a:pt x="74" y="55"/>
                            <a:pt x="78" y="54"/>
                            <a:pt x="78" y="50"/>
                          </a:cubicBezTo>
                          <a:cubicBezTo>
                            <a:pt x="78" y="45"/>
                            <a:pt x="76" y="43"/>
                            <a:pt x="74" y="43"/>
                          </a:cubicBezTo>
                          <a:cubicBezTo>
                            <a:pt x="74" y="43"/>
                            <a:pt x="74" y="43"/>
                            <a:pt x="74" y="43"/>
                          </a:cubicBezTo>
                          <a:cubicBezTo>
                            <a:pt x="71" y="43"/>
                            <a:pt x="71" y="46"/>
                            <a:pt x="71" y="48"/>
                          </a:cubicBezTo>
                          <a:cubicBezTo>
                            <a:pt x="72" y="50"/>
                            <a:pt x="73" y="51"/>
                            <a:pt x="73" y="51"/>
                          </a:cubicBezTo>
                          <a:cubicBezTo>
                            <a:pt x="73" y="51"/>
                            <a:pt x="73" y="51"/>
                            <a:pt x="72" y="51"/>
                          </a:cubicBezTo>
                          <a:cubicBezTo>
                            <a:pt x="71" y="51"/>
                            <a:pt x="69" y="51"/>
                            <a:pt x="68" y="48"/>
                          </a:cubicBezTo>
                          <a:cubicBezTo>
                            <a:pt x="67" y="46"/>
                            <a:pt x="66" y="42"/>
                            <a:pt x="65" y="39"/>
                          </a:cubicBezTo>
                          <a:cubicBezTo>
                            <a:pt x="65" y="37"/>
                            <a:pt x="63" y="33"/>
                            <a:pt x="61" y="30"/>
                          </a:cubicBezTo>
                          <a:cubicBezTo>
                            <a:pt x="58" y="27"/>
                            <a:pt x="54" y="24"/>
                            <a:pt x="54" y="24"/>
                          </a:cubicBezTo>
                          <a:cubicBezTo>
                            <a:pt x="54" y="24"/>
                            <a:pt x="59" y="26"/>
                            <a:pt x="62" y="28"/>
                          </a:cubicBezTo>
                          <a:cubicBezTo>
                            <a:pt x="65" y="31"/>
                            <a:pt x="69" y="33"/>
                            <a:pt x="72" y="34"/>
                          </a:cubicBezTo>
                          <a:cubicBezTo>
                            <a:pt x="73" y="34"/>
                            <a:pt x="73" y="34"/>
                            <a:pt x="74" y="34"/>
                          </a:cubicBezTo>
                          <a:cubicBezTo>
                            <a:pt x="77" y="34"/>
                            <a:pt x="80" y="32"/>
                            <a:pt x="80" y="29"/>
                          </a:cubicBezTo>
                          <a:cubicBezTo>
                            <a:pt x="80" y="26"/>
                            <a:pt x="77" y="25"/>
                            <a:pt x="76" y="25"/>
                          </a:cubicBezTo>
                          <a:cubicBezTo>
                            <a:pt x="76" y="25"/>
                            <a:pt x="76" y="25"/>
                            <a:pt x="76" y="25"/>
                          </a:cubicBezTo>
                          <a:cubicBezTo>
                            <a:pt x="74" y="25"/>
                            <a:pt x="72" y="26"/>
                            <a:pt x="73" y="28"/>
                          </a:cubicBezTo>
                          <a:cubicBezTo>
                            <a:pt x="73" y="30"/>
                            <a:pt x="75" y="31"/>
                            <a:pt x="75" y="31"/>
                          </a:cubicBezTo>
                          <a:cubicBezTo>
                            <a:pt x="75" y="31"/>
                            <a:pt x="75" y="31"/>
                            <a:pt x="74" y="31"/>
                          </a:cubicBezTo>
                          <a:cubicBezTo>
                            <a:pt x="73" y="31"/>
                            <a:pt x="71" y="31"/>
                            <a:pt x="69" y="29"/>
                          </a:cubicBezTo>
                          <a:cubicBezTo>
                            <a:pt x="66" y="27"/>
                            <a:pt x="64" y="25"/>
                            <a:pt x="63" y="25"/>
                          </a:cubicBezTo>
                          <a:cubicBezTo>
                            <a:pt x="60" y="23"/>
                            <a:pt x="56" y="22"/>
                            <a:pt x="56" y="22"/>
                          </a:cubicBezTo>
                          <a:cubicBezTo>
                            <a:pt x="56" y="22"/>
                            <a:pt x="66" y="18"/>
                            <a:pt x="70" y="14"/>
                          </a:cubicBezTo>
                          <a:cubicBezTo>
                            <a:pt x="72" y="12"/>
                            <a:pt x="72" y="8"/>
                            <a:pt x="71" y="6"/>
                          </a:cubicBezTo>
                          <a:cubicBezTo>
                            <a:pt x="70" y="4"/>
                            <a:pt x="69" y="3"/>
                            <a:pt x="67" y="3"/>
                          </a:cubicBezTo>
                          <a:cubicBezTo>
                            <a:pt x="67" y="3"/>
                            <a:pt x="67" y="3"/>
                            <a:pt x="67" y="3"/>
                          </a:cubicBezTo>
                          <a:cubicBezTo>
                            <a:pt x="64" y="3"/>
                            <a:pt x="64" y="4"/>
                            <a:pt x="64" y="6"/>
                          </a:cubicBezTo>
                          <a:cubicBezTo>
                            <a:pt x="64" y="9"/>
                            <a:pt x="68" y="9"/>
                            <a:pt x="68" y="9"/>
                          </a:cubicBezTo>
                          <a:cubicBezTo>
                            <a:pt x="68" y="9"/>
                            <a:pt x="65" y="10"/>
                            <a:pt x="63" y="10"/>
                          </a:cubicBezTo>
                          <a:cubicBezTo>
                            <a:pt x="61" y="10"/>
                            <a:pt x="59" y="11"/>
                            <a:pt x="57" y="11"/>
                          </a:cubicBezTo>
                          <a:cubicBezTo>
                            <a:pt x="53" y="13"/>
                            <a:pt x="46" y="18"/>
                            <a:pt x="45" y="18"/>
                          </a:cubicBezTo>
                          <a:cubicBezTo>
                            <a:pt x="46" y="17"/>
                            <a:pt x="57" y="9"/>
                            <a:pt x="59" y="7"/>
                          </a:cubicBezTo>
                          <a:cubicBezTo>
                            <a:pt x="60" y="4"/>
                            <a:pt x="59" y="2"/>
                            <a:pt x="58" y="1"/>
                          </a:cubicBezTo>
                          <a:cubicBezTo>
                            <a:pt x="57" y="0"/>
                            <a:pt x="57" y="0"/>
                            <a:pt x="5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2" name="Freeform 3658"/>
                    <p:cNvSpPr>
                      <a:spLocks/>
                    </p:cNvSpPr>
                    <p:nvPr/>
                  </p:nvSpPr>
                  <p:spPr bwMode="auto">
                    <a:xfrm>
                      <a:off x="492" y="827"/>
                      <a:ext cx="65" cy="48"/>
                    </a:xfrm>
                    <a:custGeom>
                      <a:avLst/>
                      <a:gdLst/>
                      <a:ahLst/>
                      <a:cxnLst>
                        <a:cxn ang="0">
                          <a:pos x="5" y="0"/>
                        </a:cxn>
                        <a:cxn ang="0">
                          <a:pos x="2" y="1"/>
                        </a:cxn>
                        <a:cxn ang="0">
                          <a:pos x="1" y="5"/>
                        </a:cxn>
                        <a:cxn ang="0">
                          <a:pos x="3" y="4"/>
                        </a:cxn>
                        <a:cxn ang="0">
                          <a:pos x="5" y="3"/>
                        </a:cxn>
                        <a:cxn ang="0">
                          <a:pos x="8" y="4"/>
                        </a:cxn>
                        <a:cxn ang="0">
                          <a:pos x="11" y="8"/>
                        </a:cxn>
                        <a:cxn ang="0">
                          <a:pos x="10" y="4"/>
                        </a:cxn>
                        <a:cxn ang="0">
                          <a:pos x="7" y="0"/>
                        </a:cxn>
                        <a:cxn ang="0">
                          <a:pos x="5" y="0"/>
                        </a:cxn>
                      </a:cxnLst>
                      <a:rect l="0" t="0" r="r" b="b"/>
                      <a:pathLst>
                        <a:path w="11" h="8">
                          <a:moveTo>
                            <a:pt x="5" y="0"/>
                          </a:moveTo>
                          <a:cubicBezTo>
                            <a:pt x="4" y="0"/>
                            <a:pt x="3" y="0"/>
                            <a:pt x="2" y="1"/>
                          </a:cubicBezTo>
                          <a:cubicBezTo>
                            <a:pt x="0" y="3"/>
                            <a:pt x="1" y="5"/>
                            <a:pt x="1" y="5"/>
                          </a:cubicBezTo>
                          <a:cubicBezTo>
                            <a:pt x="1" y="5"/>
                            <a:pt x="1" y="4"/>
                            <a:pt x="3" y="4"/>
                          </a:cubicBezTo>
                          <a:cubicBezTo>
                            <a:pt x="3" y="3"/>
                            <a:pt x="4" y="3"/>
                            <a:pt x="5" y="3"/>
                          </a:cubicBezTo>
                          <a:cubicBezTo>
                            <a:pt x="5" y="3"/>
                            <a:pt x="6" y="3"/>
                            <a:pt x="8" y="4"/>
                          </a:cubicBezTo>
                          <a:cubicBezTo>
                            <a:pt x="10" y="6"/>
                            <a:pt x="11" y="8"/>
                            <a:pt x="11" y="8"/>
                          </a:cubicBezTo>
                          <a:cubicBezTo>
                            <a:pt x="11" y="8"/>
                            <a:pt x="10" y="6"/>
                            <a:pt x="10" y="4"/>
                          </a:cubicBezTo>
                          <a:cubicBezTo>
                            <a:pt x="9" y="2"/>
                            <a:pt x="8" y="1"/>
                            <a:pt x="7" y="0"/>
                          </a:cubicBezTo>
                          <a:cubicBezTo>
                            <a:pt x="6"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3" name="Freeform 3659"/>
                    <p:cNvSpPr>
                      <a:spLocks/>
                    </p:cNvSpPr>
                    <p:nvPr/>
                  </p:nvSpPr>
                  <p:spPr bwMode="auto">
                    <a:xfrm>
                      <a:off x="468" y="609"/>
                      <a:ext cx="196" cy="230"/>
                    </a:xfrm>
                    <a:custGeom>
                      <a:avLst/>
                      <a:gdLst/>
                      <a:ahLst/>
                      <a:cxnLst>
                        <a:cxn ang="0">
                          <a:pos x="17" y="0"/>
                        </a:cxn>
                        <a:cxn ang="0">
                          <a:pos x="13" y="6"/>
                        </a:cxn>
                        <a:cxn ang="0">
                          <a:pos x="10" y="13"/>
                        </a:cxn>
                        <a:cxn ang="0">
                          <a:pos x="11" y="18"/>
                        </a:cxn>
                        <a:cxn ang="0">
                          <a:pos x="11" y="23"/>
                        </a:cxn>
                        <a:cxn ang="0">
                          <a:pos x="8" y="19"/>
                        </a:cxn>
                        <a:cxn ang="0">
                          <a:pos x="5" y="18"/>
                        </a:cxn>
                        <a:cxn ang="0">
                          <a:pos x="1" y="18"/>
                        </a:cxn>
                        <a:cxn ang="0">
                          <a:pos x="3" y="21"/>
                        </a:cxn>
                        <a:cxn ang="0">
                          <a:pos x="9" y="27"/>
                        </a:cxn>
                        <a:cxn ang="0">
                          <a:pos x="11" y="31"/>
                        </a:cxn>
                        <a:cxn ang="0">
                          <a:pos x="8" y="29"/>
                        </a:cxn>
                        <a:cxn ang="0">
                          <a:pos x="5" y="28"/>
                        </a:cxn>
                        <a:cxn ang="0">
                          <a:pos x="2" y="29"/>
                        </a:cxn>
                        <a:cxn ang="0">
                          <a:pos x="1" y="36"/>
                        </a:cxn>
                        <a:cxn ang="0">
                          <a:pos x="3" y="33"/>
                        </a:cxn>
                        <a:cxn ang="0">
                          <a:pos x="6" y="33"/>
                        </a:cxn>
                        <a:cxn ang="0">
                          <a:pos x="11" y="34"/>
                        </a:cxn>
                        <a:cxn ang="0">
                          <a:pos x="14" y="39"/>
                        </a:cxn>
                        <a:cxn ang="0">
                          <a:pos x="13" y="32"/>
                        </a:cxn>
                        <a:cxn ang="0">
                          <a:pos x="12" y="26"/>
                        </a:cxn>
                        <a:cxn ang="0">
                          <a:pos x="14" y="22"/>
                        </a:cxn>
                        <a:cxn ang="0">
                          <a:pos x="17" y="14"/>
                        </a:cxn>
                        <a:cxn ang="0">
                          <a:pos x="19" y="22"/>
                        </a:cxn>
                        <a:cxn ang="0">
                          <a:pos x="21" y="26"/>
                        </a:cxn>
                        <a:cxn ang="0">
                          <a:pos x="21" y="32"/>
                        </a:cxn>
                        <a:cxn ang="0">
                          <a:pos x="19" y="39"/>
                        </a:cxn>
                        <a:cxn ang="0">
                          <a:pos x="23" y="34"/>
                        </a:cxn>
                        <a:cxn ang="0">
                          <a:pos x="27" y="33"/>
                        </a:cxn>
                        <a:cxn ang="0">
                          <a:pos x="30" y="33"/>
                        </a:cxn>
                        <a:cxn ang="0">
                          <a:pos x="32" y="36"/>
                        </a:cxn>
                        <a:cxn ang="0">
                          <a:pos x="31" y="29"/>
                        </a:cxn>
                        <a:cxn ang="0">
                          <a:pos x="28" y="28"/>
                        </a:cxn>
                        <a:cxn ang="0">
                          <a:pos x="26" y="29"/>
                        </a:cxn>
                        <a:cxn ang="0">
                          <a:pos x="23" y="31"/>
                        </a:cxn>
                        <a:cxn ang="0">
                          <a:pos x="25" y="27"/>
                        </a:cxn>
                        <a:cxn ang="0">
                          <a:pos x="31" y="21"/>
                        </a:cxn>
                        <a:cxn ang="0">
                          <a:pos x="32" y="18"/>
                        </a:cxn>
                        <a:cxn ang="0">
                          <a:pos x="29" y="18"/>
                        </a:cxn>
                        <a:cxn ang="0">
                          <a:pos x="25" y="19"/>
                        </a:cxn>
                        <a:cxn ang="0">
                          <a:pos x="22" y="23"/>
                        </a:cxn>
                        <a:cxn ang="0">
                          <a:pos x="22" y="18"/>
                        </a:cxn>
                        <a:cxn ang="0">
                          <a:pos x="24" y="13"/>
                        </a:cxn>
                        <a:cxn ang="0">
                          <a:pos x="21" y="6"/>
                        </a:cxn>
                        <a:cxn ang="0">
                          <a:pos x="17" y="0"/>
                        </a:cxn>
                      </a:cxnLst>
                      <a:rect l="0" t="0" r="r" b="b"/>
                      <a:pathLst>
                        <a:path w="33" h="39">
                          <a:moveTo>
                            <a:pt x="17" y="0"/>
                          </a:moveTo>
                          <a:cubicBezTo>
                            <a:pt x="17" y="0"/>
                            <a:pt x="15" y="4"/>
                            <a:pt x="13" y="6"/>
                          </a:cubicBezTo>
                          <a:cubicBezTo>
                            <a:pt x="11" y="8"/>
                            <a:pt x="10" y="10"/>
                            <a:pt x="10" y="13"/>
                          </a:cubicBezTo>
                          <a:cubicBezTo>
                            <a:pt x="10" y="15"/>
                            <a:pt x="10" y="15"/>
                            <a:pt x="11" y="18"/>
                          </a:cubicBezTo>
                          <a:cubicBezTo>
                            <a:pt x="12" y="21"/>
                            <a:pt x="11" y="23"/>
                            <a:pt x="11" y="23"/>
                          </a:cubicBezTo>
                          <a:cubicBezTo>
                            <a:pt x="11" y="23"/>
                            <a:pt x="10" y="20"/>
                            <a:pt x="8" y="19"/>
                          </a:cubicBezTo>
                          <a:cubicBezTo>
                            <a:pt x="7" y="18"/>
                            <a:pt x="6" y="18"/>
                            <a:pt x="5" y="18"/>
                          </a:cubicBezTo>
                          <a:cubicBezTo>
                            <a:pt x="3" y="18"/>
                            <a:pt x="1" y="18"/>
                            <a:pt x="1" y="18"/>
                          </a:cubicBezTo>
                          <a:cubicBezTo>
                            <a:pt x="1" y="18"/>
                            <a:pt x="2" y="19"/>
                            <a:pt x="3" y="21"/>
                          </a:cubicBezTo>
                          <a:cubicBezTo>
                            <a:pt x="4" y="24"/>
                            <a:pt x="6" y="25"/>
                            <a:pt x="9" y="27"/>
                          </a:cubicBezTo>
                          <a:cubicBezTo>
                            <a:pt x="11" y="28"/>
                            <a:pt x="11" y="31"/>
                            <a:pt x="11" y="31"/>
                          </a:cubicBezTo>
                          <a:cubicBezTo>
                            <a:pt x="11" y="31"/>
                            <a:pt x="10" y="30"/>
                            <a:pt x="8" y="29"/>
                          </a:cubicBezTo>
                          <a:cubicBezTo>
                            <a:pt x="7" y="28"/>
                            <a:pt x="6" y="28"/>
                            <a:pt x="5" y="28"/>
                          </a:cubicBezTo>
                          <a:cubicBezTo>
                            <a:pt x="5" y="28"/>
                            <a:pt x="4" y="28"/>
                            <a:pt x="2" y="29"/>
                          </a:cubicBezTo>
                          <a:cubicBezTo>
                            <a:pt x="0" y="31"/>
                            <a:pt x="1" y="36"/>
                            <a:pt x="1" y="36"/>
                          </a:cubicBezTo>
                          <a:cubicBezTo>
                            <a:pt x="1" y="36"/>
                            <a:pt x="2" y="34"/>
                            <a:pt x="3" y="33"/>
                          </a:cubicBezTo>
                          <a:cubicBezTo>
                            <a:pt x="4" y="33"/>
                            <a:pt x="5" y="33"/>
                            <a:pt x="6" y="33"/>
                          </a:cubicBezTo>
                          <a:cubicBezTo>
                            <a:pt x="8" y="33"/>
                            <a:pt x="9" y="33"/>
                            <a:pt x="11" y="34"/>
                          </a:cubicBezTo>
                          <a:cubicBezTo>
                            <a:pt x="13" y="36"/>
                            <a:pt x="14" y="39"/>
                            <a:pt x="14" y="39"/>
                          </a:cubicBezTo>
                          <a:cubicBezTo>
                            <a:pt x="14" y="39"/>
                            <a:pt x="14" y="35"/>
                            <a:pt x="13" y="32"/>
                          </a:cubicBezTo>
                          <a:cubicBezTo>
                            <a:pt x="11" y="29"/>
                            <a:pt x="11" y="27"/>
                            <a:pt x="12" y="26"/>
                          </a:cubicBezTo>
                          <a:cubicBezTo>
                            <a:pt x="13" y="24"/>
                            <a:pt x="14" y="24"/>
                            <a:pt x="14" y="22"/>
                          </a:cubicBezTo>
                          <a:cubicBezTo>
                            <a:pt x="16" y="19"/>
                            <a:pt x="17" y="14"/>
                            <a:pt x="17" y="14"/>
                          </a:cubicBezTo>
                          <a:cubicBezTo>
                            <a:pt x="17" y="14"/>
                            <a:pt x="18" y="19"/>
                            <a:pt x="19" y="22"/>
                          </a:cubicBezTo>
                          <a:cubicBezTo>
                            <a:pt x="20" y="24"/>
                            <a:pt x="21" y="24"/>
                            <a:pt x="21" y="26"/>
                          </a:cubicBezTo>
                          <a:cubicBezTo>
                            <a:pt x="22" y="27"/>
                            <a:pt x="22" y="29"/>
                            <a:pt x="21" y="32"/>
                          </a:cubicBezTo>
                          <a:cubicBezTo>
                            <a:pt x="19" y="35"/>
                            <a:pt x="19" y="39"/>
                            <a:pt x="19" y="39"/>
                          </a:cubicBezTo>
                          <a:cubicBezTo>
                            <a:pt x="19" y="39"/>
                            <a:pt x="21" y="36"/>
                            <a:pt x="23" y="34"/>
                          </a:cubicBezTo>
                          <a:cubicBezTo>
                            <a:pt x="24" y="33"/>
                            <a:pt x="26" y="33"/>
                            <a:pt x="27" y="33"/>
                          </a:cubicBezTo>
                          <a:cubicBezTo>
                            <a:pt x="29" y="33"/>
                            <a:pt x="30" y="33"/>
                            <a:pt x="30" y="33"/>
                          </a:cubicBezTo>
                          <a:cubicBezTo>
                            <a:pt x="31" y="34"/>
                            <a:pt x="32" y="36"/>
                            <a:pt x="32" y="36"/>
                          </a:cubicBezTo>
                          <a:cubicBezTo>
                            <a:pt x="32" y="36"/>
                            <a:pt x="33" y="31"/>
                            <a:pt x="31" y="29"/>
                          </a:cubicBezTo>
                          <a:cubicBezTo>
                            <a:pt x="30" y="28"/>
                            <a:pt x="29" y="28"/>
                            <a:pt x="28" y="28"/>
                          </a:cubicBezTo>
                          <a:cubicBezTo>
                            <a:pt x="27" y="28"/>
                            <a:pt x="26" y="28"/>
                            <a:pt x="26" y="29"/>
                          </a:cubicBezTo>
                          <a:cubicBezTo>
                            <a:pt x="24" y="30"/>
                            <a:pt x="23" y="31"/>
                            <a:pt x="23" y="31"/>
                          </a:cubicBezTo>
                          <a:cubicBezTo>
                            <a:pt x="23" y="31"/>
                            <a:pt x="22" y="28"/>
                            <a:pt x="25" y="27"/>
                          </a:cubicBezTo>
                          <a:cubicBezTo>
                            <a:pt x="27" y="25"/>
                            <a:pt x="30" y="24"/>
                            <a:pt x="31" y="21"/>
                          </a:cubicBezTo>
                          <a:cubicBezTo>
                            <a:pt x="32" y="19"/>
                            <a:pt x="32" y="18"/>
                            <a:pt x="32" y="18"/>
                          </a:cubicBezTo>
                          <a:cubicBezTo>
                            <a:pt x="32" y="18"/>
                            <a:pt x="31" y="18"/>
                            <a:pt x="29" y="18"/>
                          </a:cubicBezTo>
                          <a:cubicBezTo>
                            <a:pt x="27" y="18"/>
                            <a:pt x="26" y="18"/>
                            <a:pt x="25" y="19"/>
                          </a:cubicBezTo>
                          <a:cubicBezTo>
                            <a:pt x="24" y="20"/>
                            <a:pt x="22" y="23"/>
                            <a:pt x="22" y="23"/>
                          </a:cubicBezTo>
                          <a:cubicBezTo>
                            <a:pt x="22" y="23"/>
                            <a:pt x="21" y="21"/>
                            <a:pt x="22" y="18"/>
                          </a:cubicBezTo>
                          <a:cubicBezTo>
                            <a:pt x="23" y="15"/>
                            <a:pt x="24" y="15"/>
                            <a:pt x="24" y="13"/>
                          </a:cubicBezTo>
                          <a:cubicBezTo>
                            <a:pt x="23" y="10"/>
                            <a:pt x="23" y="8"/>
                            <a:pt x="21" y="6"/>
                          </a:cubicBezTo>
                          <a:cubicBezTo>
                            <a:pt x="18" y="4"/>
                            <a:pt x="17" y="0"/>
                            <a:pt x="17"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4" name="Freeform 3660"/>
                    <p:cNvSpPr>
                      <a:spLocks/>
                    </p:cNvSpPr>
                    <p:nvPr/>
                  </p:nvSpPr>
                  <p:spPr bwMode="auto">
                    <a:xfrm>
                      <a:off x="581" y="827"/>
                      <a:ext cx="65" cy="48"/>
                    </a:xfrm>
                    <a:custGeom>
                      <a:avLst/>
                      <a:gdLst/>
                      <a:ahLst/>
                      <a:cxnLst>
                        <a:cxn ang="0">
                          <a:pos x="6" y="0"/>
                        </a:cxn>
                        <a:cxn ang="0">
                          <a:pos x="4" y="1"/>
                        </a:cxn>
                        <a:cxn ang="0">
                          <a:pos x="1" y="4"/>
                        </a:cxn>
                        <a:cxn ang="0">
                          <a:pos x="0" y="8"/>
                        </a:cxn>
                        <a:cxn ang="0">
                          <a:pos x="3" y="4"/>
                        </a:cxn>
                        <a:cxn ang="0">
                          <a:pos x="6" y="3"/>
                        </a:cxn>
                        <a:cxn ang="0">
                          <a:pos x="8" y="4"/>
                        </a:cxn>
                        <a:cxn ang="0">
                          <a:pos x="10" y="5"/>
                        </a:cxn>
                        <a:cxn ang="0">
                          <a:pos x="9" y="1"/>
                        </a:cxn>
                        <a:cxn ang="0">
                          <a:pos x="6" y="0"/>
                        </a:cxn>
                      </a:cxnLst>
                      <a:rect l="0" t="0" r="r" b="b"/>
                      <a:pathLst>
                        <a:path w="11" h="8">
                          <a:moveTo>
                            <a:pt x="6" y="0"/>
                          </a:moveTo>
                          <a:cubicBezTo>
                            <a:pt x="5" y="0"/>
                            <a:pt x="4" y="0"/>
                            <a:pt x="4" y="1"/>
                          </a:cubicBezTo>
                          <a:cubicBezTo>
                            <a:pt x="3" y="1"/>
                            <a:pt x="2" y="2"/>
                            <a:pt x="1" y="4"/>
                          </a:cubicBezTo>
                          <a:cubicBezTo>
                            <a:pt x="0" y="6"/>
                            <a:pt x="0" y="8"/>
                            <a:pt x="0" y="8"/>
                          </a:cubicBezTo>
                          <a:cubicBezTo>
                            <a:pt x="0" y="8"/>
                            <a:pt x="1" y="6"/>
                            <a:pt x="3" y="4"/>
                          </a:cubicBezTo>
                          <a:cubicBezTo>
                            <a:pt x="4" y="3"/>
                            <a:pt x="5" y="3"/>
                            <a:pt x="6" y="3"/>
                          </a:cubicBezTo>
                          <a:cubicBezTo>
                            <a:pt x="7" y="3"/>
                            <a:pt x="8" y="3"/>
                            <a:pt x="8" y="4"/>
                          </a:cubicBezTo>
                          <a:cubicBezTo>
                            <a:pt x="9" y="4"/>
                            <a:pt x="10" y="5"/>
                            <a:pt x="10" y="5"/>
                          </a:cubicBezTo>
                          <a:cubicBezTo>
                            <a:pt x="10" y="5"/>
                            <a:pt x="11" y="3"/>
                            <a:pt x="9" y="1"/>
                          </a:cubicBezTo>
                          <a:cubicBezTo>
                            <a:pt x="8" y="0"/>
                            <a:pt x="7" y="0"/>
                            <a:pt x="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5" name="Freeform 3661"/>
                    <p:cNvSpPr>
                      <a:spLocks/>
                    </p:cNvSpPr>
                    <p:nvPr/>
                  </p:nvSpPr>
                  <p:spPr bwMode="auto">
                    <a:xfrm>
                      <a:off x="504" y="656"/>
                      <a:ext cx="18" cy="41"/>
                    </a:xfrm>
                    <a:custGeom>
                      <a:avLst/>
                      <a:gdLst/>
                      <a:ahLst/>
                      <a:cxnLst>
                        <a:cxn ang="0">
                          <a:pos x="0" y="0"/>
                        </a:cxn>
                        <a:cxn ang="0">
                          <a:pos x="0" y="2"/>
                        </a:cxn>
                        <a:cxn ang="0">
                          <a:pos x="1" y="5"/>
                        </a:cxn>
                        <a:cxn ang="0">
                          <a:pos x="3" y="7"/>
                        </a:cxn>
                        <a:cxn ang="0">
                          <a:pos x="2" y="2"/>
                        </a:cxn>
                        <a:cxn ang="0">
                          <a:pos x="0" y="0"/>
                        </a:cxn>
                      </a:cxnLst>
                      <a:rect l="0" t="0" r="r" b="b"/>
                      <a:pathLst>
                        <a:path w="3" h="7">
                          <a:moveTo>
                            <a:pt x="0" y="0"/>
                          </a:moveTo>
                          <a:cubicBezTo>
                            <a:pt x="0" y="0"/>
                            <a:pt x="0" y="1"/>
                            <a:pt x="0" y="2"/>
                          </a:cubicBezTo>
                          <a:cubicBezTo>
                            <a:pt x="0" y="3"/>
                            <a:pt x="0" y="4"/>
                            <a:pt x="1" y="5"/>
                          </a:cubicBezTo>
                          <a:cubicBezTo>
                            <a:pt x="2" y="6"/>
                            <a:pt x="3" y="7"/>
                            <a:pt x="3" y="7"/>
                          </a:cubicBezTo>
                          <a:cubicBezTo>
                            <a:pt x="3" y="5"/>
                            <a:pt x="3" y="3"/>
                            <a:pt x="2" y="2"/>
                          </a:cubicBezTo>
                          <a:cubicBezTo>
                            <a:pt x="1" y="1"/>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6" name="Freeform 3662"/>
                    <p:cNvSpPr>
                      <a:spLocks/>
                    </p:cNvSpPr>
                    <p:nvPr/>
                  </p:nvSpPr>
                  <p:spPr bwMode="auto">
                    <a:xfrm>
                      <a:off x="617" y="656"/>
                      <a:ext cx="18" cy="41"/>
                    </a:xfrm>
                    <a:custGeom>
                      <a:avLst/>
                      <a:gdLst/>
                      <a:ahLst/>
                      <a:cxnLst>
                        <a:cxn ang="0">
                          <a:pos x="3" y="0"/>
                        </a:cxn>
                        <a:cxn ang="0">
                          <a:pos x="1" y="2"/>
                        </a:cxn>
                        <a:cxn ang="0">
                          <a:pos x="0" y="7"/>
                        </a:cxn>
                        <a:cxn ang="0">
                          <a:pos x="2" y="5"/>
                        </a:cxn>
                        <a:cxn ang="0">
                          <a:pos x="3" y="2"/>
                        </a:cxn>
                        <a:cxn ang="0">
                          <a:pos x="3" y="0"/>
                        </a:cxn>
                      </a:cxnLst>
                      <a:rect l="0" t="0" r="r" b="b"/>
                      <a:pathLst>
                        <a:path w="3" h="7">
                          <a:moveTo>
                            <a:pt x="3" y="0"/>
                          </a:moveTo>
                          <a:cubicBezTo>
                            <a:pt x="3" y="0"/>
                            <a:pt x="2" y="1"/>
                            <a:pt x="1" y="2"/>
                          </a:cubicBezTo>
                          <a:cubicBezTo>
                            <a:pt x="0" y="3"/>
                            <a:pt x="0" y="5"/>
                            <a:pt x="0" y="7"/>
                          </a:cubicBezTo>
                          <a:cubicBezTo>
                            <a:pt x="0" y="7"/>
                            <a:pt x="1" y="6"/>
                            <a:pt x="2" y="5"/>
                          </a:cubicBezTo>
                          <a:cubicBezTo>
                            <a:pt x="3" y="4"/>
                            <a:pt x="3" y="3"/>
                            <a:pt x="3" y="2"/>
                          </a:cubicBezTo>
                          <a:cubicBezTo>
                            <a:pt x="3" y="1"/>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7" name="Freeform 3663"/>
                    <p:cNvSpPr>
                      <a:spLocks/>
                    </p:cNvSpPr>
                    <p:nvPr/>
                  </p:nvSpPr>
                  <p:spPr bwMode="auto">
                    <a:xfrm>
                      <a:off x="296" y="449"/>
                      <a:ext cx="256" cy="154"/>
                    </a:xfrm>
                    <a:custGeom>
                      <a:avLst/>
                      <a:gdLst/>
                      <a:ahLst/>
                      <a:cxnLst>
                        <a:cxn ang="0">
                          <a:pos x="12" y="0"/>
                        </a:cxn>
                        <a:cxn ang="0">
                          <a:pos x="11" y="0"/>
                        </a:cxn>
                        <a:cxn ang="0">
                          <a:pos x="4" y="4"/>
                        </a:cxn>
                        <a:cxn ang="0">
                          <a:pos x="0" y="7"/>
                        </a:cxn>
                        <a:cxn ang="0">
                          <a:pos x="3" y="8"/>
                        </a:cxn>
                        <a:cxn ang="0">
                          <a:pos x="3" y="8"/>
                        </a:cxn>
                        <a:cxn ang="0">
                          <a:pos x="7" y="7"/>
                        </a:cxn>
                        <a:cxn ang="0">
                          <a:pos x="13" y="5"/>
                        </a:cxn>
                        <a:cxn ang="0">
                          <a:pos x="14" y="5"/>
                        </a:cxn>
                        <a:cxn ang="0">
                          <a:pos x="20" y="11"/>
                        </a:cxn>
                        <a:cxn ang="0">
                          <a:pos x="14" y="9"/>
                        </a:cxn>
                        <a:cxn ang="0">
                          <a:pos x="14" y="9"/>
                        </a:cxn>
                        <a:cxn ang="0">
                          <a:pos x="10" y="12"/>
                        </a:cxn>
                        <a:cxn ang="0">
                          <a:pos x="13" y="14"/>
                        </a:cxn>
                        <a:cxn ang="0">
                          <a:pos x="14" y="13"/>
                        </a:cxn>
                        <a:cxn ang="0">
                          <a:pos x="16" y="12"/>
                        </a:cxn>
                        <a:cxn ang="0">
                          <a:pos x="17" y="12"/>
                        </a:cxn>
                        <a:cxn ang="0">
                          <a:pos x="26" y="18"/>
                        </a:cxn>
                        <a:cxn ang="0">
                          <a:pos x="34" y="24"/>
                        </a:cxn>
                        <a:cxn ang="0">
                          <a:pos x="30" y="24"/>
                        </a:cxn>
                        <a:cxn ang="0">
                          <a:pos x="26" y="23"/>
                        </a:cxn>
                        <a:cxn ang="0">
                          <a:pos x="30" y="25"/>
                        </a:cxn>
                        <a:cxn ang="0">
                          <a:pos x="37" y="26"/>
                        </a:cxn>
                        <a:cxn ang="0">
                          <a:pos x="39" y="26"/>
                        </a:cxn>
                        <a:cxn ang="0">
                          <a:pos x="43" y="26"/>
                        </a:cxn>
                        <a:cxn ang="0">
                          <a:pos x="34" y="23"/>
                        </a:cxn>
                        <a:cxn ang="0">
                          <a:pos x="26" y="15"/>
                        </a:cxn>
                        <a:cxn ang="0">
                          <a:pos x="22" y="10"/>
                        </a:cxn>
                        <a:cxn ang="0">
                          <a:pos x="27" y="13"/>
                        </a:cxn>
                        <a:cxn ang="0">
                          <a:pos x="33" y="19"/>
                        </a:cxn>
                        <a:cxn ang="0">
                          <a:pos x="41" y="23"/>
                        </a:cxn>
                        <a:cxn ang="0">
                          <a:pos x="35" y="17"/>
                        </a:cxn>
                        <a:cxn ang="0">
                          <a:pos x="31" y="13"/>
                        </a:cxn>
                        <a:cxn ang="0">
                          <a:pos x="26" y="8"/>
                        </a:cxn>
                        <a:cxn ang="0">
                          <a:pos x="22" y="1"/>
                        </a:cxn>
                        <a:cxn ang="0">
                          <a:pos x="22" y="4"/>
                        </a:cxn>
                        <a:cxn ang="0">
                          <a:pos x="22" y="7"/>
                        </a:cxn>
                        <a:cxn ang="0">
                          <a:pos x="17" y="2"/>
                        </a:cxn>
                        <a:cxn ang="0">
                          <a:pos x="12" y="0"/>
                        </a:cxn>
                      </a:cxnLst>
                      <a:rect l="0" t="0" r="r" b="b"/>
                      <a:pathLst>
                        <a:path w="43" h="26">
                          <a:moveTo>
                            <a:pt x="12" y="0"/>
                          </a:moveTo>
                          <a:cubicBezTo>
                            <a:pt x="11" y="0"/>
                            <a:pt x="11" y="0"/>
                            <a:pt x="11" y="0"/>
                          </a:cubicBezTo>
                          <a:cubicBezTo>
                            <a:pt x="8" y="0"/>
                            <a:pt x="7" y="1"/>
                            <a:pt x="4" y="4"/>
                          </a:cubicBezTo>
                          <a:cubicBezTo>
                            <a:pt x="1" y="7"/>
                            <a:pt x="0" y="7"/>
                            <a:pt x="0" y="7"/>
                          </a:cubicBezTo>
                          <a:cubicBezTo>
                            <a:pt x="0" y="7"/>
                            <a:pt x="1" y="8"/>
                            <a:pt x="3" y="8"/>
                          </a:cubicBezTo>
                          <a:cubicBezTo>
                            <a:pt x="3" y="8"/>
                            <a:pt x="3" y="8"/>
                            <a:pt x="3" y="8"/>
                          </a:cubicBezTo>
                          <a:cubicBezTo>
                            <a:pt x="5" y="8"/>
                            <a:pt x="6" y="8"/>
                            <a:pt x="7" y="7"/>
                          </a:cubicBezTo>
                          <a:cubicBezTo>
                            <a:pt x="8" y="6"/>
                            <a:pt x="10" y="5"/>
                            <a:pt x="13" y="5"/>
                          </a:cubicBezTo>
                          <a:cubicBezTo>
                            <a:pt x="13" y="5"/>
                            <a:pt x="13" y="5"/>
                            <a:pt x="14" y="5"/>
                          </a:cubicBezTo>
                          <a:cubicBezTo>
                            <a:pt x="17" y="5"/>
                            <a:pt x="20" y="11"/>
                            <a:pt x="20" y="11"/>
                          </a:cubicBezTo>
                          <a:cubicBezTo>
                            <a:pt x="20" y="11"/>
                            <a:pt x="16" y="9"/>
                            <a:pt x="14" y="9"/>
                          </a:cubicBezTo>
                          <a:cubicBezTo>
                            <a:pt x="14" y="9"/>
                            <a:pt x="14" y="9"/>
                            <a:pt x="14" y="9"/>
                          </a:cubicBezTo>
                          <a:cubicBezTo>
                            <a:pt x="11" y="9"/>
                            <a:pt x="11" y="10"/>
                            <a:pt x="10" y="12"/>
                          </a:cubicBezTo>
                          <a:cubicBezTo>
                            <a:pt x="10" y="13"/>
                            <a:pt x="12" y="14"/>
                            <a:pt x="13" y="14"/>
                          </a:cubicBezTo>
                          <a:cubicBezTo>
                            <a:pt x="13" y="14"/>
                            <a:pt x="14" y="14"/>
                            <a:pt x="14" y="13"/>
                          </a:cubicBezTo>
                          <a:cubicBezTo>
                            <a:pt x="15" y="12"/>
                            <a:pt x="15" y="12"/>
                            <a:pt x="16" y="12"/>
                          </a:cubicBezTo>
                          <a:cubicBezTo>
                            <a:pt x="16" y="12"/>
                            <a:pt x="17" y="12"/>
                            <a:pt x="17" y="12"/>
                          </a:cubicBezTo>
                          <a:cubicBezTo>
                            <a:pt x="20" y="13"/>
                            <a:pt x="23" y="14"/>
                            <a:pt x="26" y="18"/>
                          </a:cubicBezTo>
                          <a:cubicBezTo>
                            <a:pt x="30" y="23"/>
                            <a:pt x="34" y="24"/>
                            <a:pt x="34" y="24"/>
                          </a:cubicBezTo>
                          <a:cubicBezTo>
                            <a:pt x="34" y="24"/>
                            <a:pt x="32" y="24"/>
                            <a:pt x="30" y="24"/>
                          </a:cubicBezTo>
                          <a:cubicBezTo>
                            <a:pt x="28" y="23"/>
                            <a:pt x="26" y="23"/>
                            <a:pt x="26" y="23"/>
                          </a:cubicBezTo>
                          <a:cubicBezTo>
                            <a:pt x="26" y="23"/>
                            <a:pt x="28" y="24"/>
                            <a:pt x="30" y="25"/>
                          </a:cubicBezTo>
                          <a:cubicBezTo>
                            <a:pt x="33" y="26"/>
                            <a:pt x="34" y="26"/>
                            <a:pt x="37" y="26"/>
                          </a:cubicBezTo>
                          <a:cubicBezTo>
                            <a:pt x="38" y="26"/>
                            <a:pt x="38" y="26"/>
                            <a:pt x="39" y="26"/>
                          </a:cubicBezTo>
                          <a:cubicBezTo>
                            <a:pt x="41" y="26"/>
                            <a:pt x="43" y="26"/>
                            <a:pt x="43" y="26"/>
                          </a:cubicBezTo>
                          <a:cubicBezTo>
                            <a:pt x="43" y="26"/>
                            <a:pt x="38" y="25"/>
                            <a:pt x="34" y="23"/>
                          </a:cubicBezTo>
                          <a:cubicBezTo>
                            <a:pt x="31" y="21"/>
                            <a:pt x="29" y="17"/>
                            <a:pt x="26" y="15"/>
                          </a:cubicBezTo>
                          <a:cubicBezTo>
                            <a:pt x="23" y="12"/>
                            <a:pt x="22" y="10"/>
                            <a:pt x="22" y="10"/>
                          </a:cubicBezTo>
                          <a:cubicBezTo>
                            <a:pt x="22" y="10"/>
                            <a:pt x="24" y="10"/>
                            <a:pt x="27" y="13"/>
                          </a:cubicBezTo>
                          <a:cubicBezTo>
                            <a:pt x="30" y="15"/>
                            <a:pt x="28" y="14"/>
                            <a:pt x="33" y="19"/>
                          </a:cubicBezTo>
                          <a:cubicBezTo>
                            <a:pt x="36" y="22"/>
                            <a:pt x="41" y="23"/>
                            <a:pt x="41" y="23"/>
                          </a:cubicBezTo>
                          <a:cubicBezTo>
                            <a:pt x="41" y="23"/>
                            <a:pt x="37" y="20"/>
                            <a:pt x="35" y="17"/>
                          </a:cubicBezTo>
                          <a:cubicBezTo>
                            <a:pt x="33" y="15"/>
                            <a:pt x="33" y="15"/>
                            <a:pt x="31" y="13"/>
                          </a:cubicBezTo>
                          <a:cubicBezTo>
                            <a:pt x="28" y="10"/>
                            <a:pt x="29" y="11"/>
                            <a:pt x="26" y="8"/>
                          </a:cubicBezTo>
                          <a:cubicBezTo>
                            <a:pt x="24" y="7"/>
                            <a:pt x="22" y="1"/>
                            <a:pt x="22" y="1"/>
                          </a:cubicBezTo>
                          <a:cubicBezTo>
                            <a:pt x="22" y="1"/>
                            <a:pt x="22" y="3"/>
                            <a:pt x="22" y="4"/>
                          </a:cubicBezTo>
                          <a:cubicBezTo>
                            <a:pt x="23" y="6"/>
                            <a:pt x="22" y="7"/>
                            <a:pt x="22" y="7"/>
                          </a:cubicBezTo>
                          <a:cubicBezTo>
                            <a:pt x="22" y="7"/>
                            <a:pt x="19" y="4"/>
                            <a:pt x="17" y="2"/>
                          </a:cubicBezTo>
                          <a:cubicBezTo>
                            <a:pt x="16" y="0"/>
                            <a:pt x="14" y="0"/>
                            <a:pt x="1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8" name="Freeform 3664"/>
                    <p:cNvSpPr>
                      <a:spLocks/>
                    </p:cNvSpPr>
                    <p:nvPr/>
                  </p:nvSpPr>
                  <p:spPr bwMode="auto">
                    <a:xfrm>
                      <a:off x="468" y="490"/>
                      <a:ext cx="95" cy="83"/>
                    </a:xfrm>
                    <a:custGeom>
                      <a:avLst/>
                      <a:gdLst/>
                      <a:ahLst/>
                      <a:cxnLst>
                        <a:cxn ang="0">
                          <a:pos x="0" y="0"/>
                        </a:cxn>
                        <a:cxn ang="0">
                          <a:pos x="4" y="2"/>
                        </a:cxn>
                        <a:cxn ang="0">
                          <a:pos x="8" y="8"/>
                        </a:cxn>
                        <a:cxn ang="0">
                          <a:pos x="13" y="14"/>
                        </a:cxn>
                        <a:cxn ang="0">
                          <a:pos x="16" y="14"/>
                        </a:cxn>
                        <a:cxn ang="0">
                          <a:pos x="13" y="11"/>
                        </a:cxn>
                        <a:cxn ang="0">
                          <a:pos x="9" y="5"/>
                        </a:cxn>
                        <a:cxn ang="0">
                          <a:pos x="5" y="1"/>
                        </a:cxn>
                        <a:cxn ang="0">
                          <a:pos x="0" y="0"/>
                        </a:cxn>
                      </a:cxnLst>
                      <a:rect l="0" t="0" r="r" b="b"/>
                      <a:pathLst>
                        <a:path w="16" h="14">
                          <a:moveTo>
                            <a:pt x="0" y="0"/>
                          </a:moveTo>
                          <a:cubicBezTo>
                            <a:pt x="0" y="0"/>
                            <a:pt x="2" y="1"/>
                            <a:pt x="4" y="2"/>
                          </a:cubicBezTo>
                          <a:cubicBezTo>
                            <a:pt x="5" y="3"/>
                            <a:pt x="7" y="5"/>
                            <a:pt x="8" y="8"/>
                          </a:cubicBezTo>
                          <a:cubicBezTo>
                            <a:pt x="10" y="11"/>
                            <a:pt x="10" y="13"/>
                            <a:pt x="13" y="14"/>
                          </a:cubicBezTo>
                          <a:cubicBezTo>
                            <a:pt x="16" y="14"/>
                            <a:pt x="16" y="14"/>
                            <a:pt x="16" y="14"/>
                          </a:cubicBezTo>
                          <a:cubicBezTo>
                            <a:pt x="16" y="14"/>
                            <a:pt x="14" y="13"/>
                            <a:pt x="13" y="11"/>
                          </a:cubicBezTo>
                          <a:cubicBezTo>
                            <a:pt x="11" y="10"/>
                            <a:pt x="10" y="7"/>
                            <a:pt x="9" y="5"/>
                          </a:cubicBezTo>
                          <a:cubicBezTo>
                            <a:pt x="8" y="3"/>
                            <a:pt x="7" y="1"/>
                            <a:pt x="5" y="1"/>
                          </a:cubicBezTo>
                          <a:cubicBezTo>
                            <a:pt x="3"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9" name="Freeform 3665"/>
                    <p:cNvSpPr>
                      <a:spLocks/>
                    </p:cNvSpPr>
                    <p:nvPr/>
                  </p:nvSpPr>
                  <p:spPr bwMode="auto">
                    <a:xfrm>
                      <a:off x="113" y="313"/>
                      <a:ext cx="355" cy="154"/>
                    </a:xfrm>
                    <a:custGeom>
                      <a:avLst/>
                      <a:gdLst/>
                      <a:ahLst/>
                      <a:cxnLst>
                        <a:cxn ang="0">
                          <a:pos x="18" y="0"/>
                        </a:cxn>
                        <a:cxn ang="0">
                          <a:pos x="15" y="1"/>
                        </a:cxn>
                        <a:cxn ang="0">
                          <a:pos x="16" y="8"/>
                        </a:cxn>
                        <a:cxn ang="0">
                          <a:pos x="22" y="9"/>
                        </a:cxn>
                        <a:cxn ang="0">
                          <a:pos x="26" y="9"/>
                        </a:cxn>
                        <a:cxn ang="0">
                          <a:pos x="17" y="14"/>
                        </a:cxn>
                        <a:cxn ang="0">
                          <a:pos x="10" y="15"/>
                        </a:cxn>
                        <a:cxn ang="0">
                          <a:pos x="8" y="15"/>
                        </a:cxn>
                        <a:cxn ang="0">
                          <a:pos x="5" y="13"/>
                        </a:cxn>
                        <a:cxn ang="0">
                          <a:pos x="8" y="10"/>
                        </a:cxn>
                        <a:cxn ang="0">
                          <a:pos x="5" y="8"/>
                        </a:cxn>
                        <a:cxn ang="0">
                          <a:pos x="3" y="9"/>
                        </a:cxn>
                        <a:cxn ang="0">
                          <a:pos x="3" y="16"/>
                        </a:cxn>
                        <a:cxn ang="0">
                          <a:pos x="13" y="19"/>
                        </a:cxn>
                        <a:cxn ang="0">
                          <a:pos x="15" y="19"/>
                        </a:cxn>
                        <a:cxn ang="0">
                          <a:pos x="22" y="18"/>
                        </a:cxn>
                        <a:cxn ang="0">
                          <a:pos x="20" y="22"/>
                        </a:cxn>
                        <a:cxn ang="0">
                          <a:pos x="18" y="24"/>
                        </a:cxn>
                        <a:cxn ang="0">
                          <a:pos x="18" y="23"/>
                        </a:cxn>
                        <a:cxn ang="0">
                          <a:pos x="18" y="21"/>
                        </a:cxn>
                        <a:cxn ang="0">
                          <a:pos x="16" y="21"/>
                        </a:cxn>
                        <a:cxn ang="0">
                          <a:pos x="14" y="23"/>
                        </a:cxn>
                        <a:cxn ang="0">
                          <a:pos x="20" y="26"/>
                        </a:cxn>
                        <a:cxn ang="0">
                          <a:pos x="21" y="26"/>
                        </a:cxn>
                        <a:cxn ang="0">
                          <a:pos x="33" y="18"/>
                        </a:cxn>
                        <a:cxn ang="0">
                          <a:pos x="41" y="15"/>
                        </a:cxn>
                        <a:cxn ang="0">
                          <a:pos x="45" y="15"/>
                        </a:cxn>
                        <a:cxn ang="0">
                          <a:pos x="53" y="20"/>
                        </a:cxn>
                        <a:cxn ang="0">
                          <a:pos x="59" y="24"/>
                        </a:cxn>
                        <a:cxn ang="0">
                          <a:pos x="54" y="19"/>
                        </a:cxn>
                        <a:cxn ang="0">
                          <a:pos x="45" y="12"/>
                        </a:cxn>
                        <a:cxn ang="0">
                          <a:pos x="40" y="12"/>
                        </a:cxn>
                        <a:cxn ang="0">
                          <a:pos x="31" y="13"/>
                        </a:cxn>
                        <a:cxn ang="0">
                          <a:pos x="19" y="16"/>
                        </a:cxn>
                        <a:cxn ang="0">
                          <a:pos x="28" y="11"/>
                        </a:cxn>
                        <a:cxn ang="0">
                          <a:pos x="39" y="9"/>
                        </a:cxn>
                        <a:cxn ang="0">
                          <a:pos x="41" y="9"/>
                        </a:cxn>
                        <a:cxn ang="0">
                          <a:pos x="51" y="13"/>
                        </a:cxn>
                        <a:cxn ang="0">
                          <a:pos x="60" y="21"/>
                        </a:cxn>
                        <a:cxn ang="0">
                          <a:pos x="58" y="18"/>
                        </a:cxn>
                        <a:cxn ang="0">
                          <a:pos x="52" y="12"/>
                        </a:cxn>
                        <a:cxn ang="0">
                          <a:pos x="38" y="5"/>
                        </a:cxn>
                        <a:cxn ang="0">
                          <a:pos x="35" y="5"/>
                        </a:cxn>
                        <a:cxn ang="0">
                          <a:pos x="22" y="6"/>
                        </a:cxn>
                        <a:cxn ang="0">
                          <a:pos x="21" y="7"/>
                        </a:cxn>
                        <a:cxn ang="0">
                          <a:pos x="17" y="5"/>
                        </a:cxn>
                        <a:cxn ang="0">
                          <a:pos x="17" y="5"/>
                        </a:cxn>
                        <a:cxn ang="0">
                          <a:pos x="19" y="4"/>
                        </a:cxn>
                        <a:cxn ang="0">
                          <a:pos x="20" y="1"/>
                        </a:cxn>
                        <a:cxn ang="0">
                          <a:pos x="18" y="0"/>
                        </a:cxn>
                      </a:cxnLst>
                      <a:rect l="0" t="0" r="r" b="b"/>
                      <a:pathLst>
                        <a:path w="60" h="26">
                          <a:moveTo>
                            <a:pt x="18" y="0"/>
                          </a:moveTo>
                          <a:cubicBezTo>
                            <a:pt x="17" y="0"/>
                            <a:pt x="16" y="0"/>
                            <a:pt x="15" y="1"/>
                          </a:cubicBezTo>
                          <a:cubicBezTo>
                            <a:pt x="13" y="2"/>
                            <a:pt x="13" y="5"/>
                            <a:pt x="16" y="8"/>
                          </a:cubicBezTo>
                          <a:cubicBezTo>
                            <a:pt x="18" y="9"/>
                            <a:pt x="20" y="9"/>
                            <a:pt x="22" y="9"/>
                          </a:cubicBezTo>
                          <a:cubicBezTo>
                            <a:pt x="24" y="9"/>
                            <a:pt x="26" y="9"/>
                            <a:pt x="26" y="9"/>
                          </a:cubicBezTo>
                          <a:cubicBezTo>
                            <a:pt x="25" y="9"/>
                            <a:pt x="20" y="13"/>
                            <a:pt x="17" y="14"/>
                          </a:cubicBezTo>
                          <a:cubicBezTo>
                            <a:pt x="14" y="15"/>
                            <a:pt x="12" y="15"/>
                            <a:pt x="10" y="15"/>
                          </a:cubicBezTo>
                          <a:cubicBezTo>
                            <a:pt x="9" y="15"/>
                            <a:pt x="8" y="15"/>
                            <a:pt x="8" y="15"/>
                          </a:cubicBezTo>
                          <a:cubicBezTo>
                            <a:pt x="6" y="15"/>
                            <a:pt x="5" y="13"/>
                            <a:pt x="5" y="13"/>
                          </a:cubicBezTo>
                          <a:cubicBezTo>
                            <a:pt x="5" y="13"/>
                            <a:pt x="8" y="11"/>
                            <a:pt x="8" y="10"/>
                          </a:cubicBezTo>
                          <a:cubicBezTo>
                            <a:pt x="7" y="9"/>
                            <a:pt x="6" y="8"/>
                            <a:pt x="5" y="8"/>
                          </a:cubicBezTo>
                          <a:cubicBezTo>
                            <a:pt x="4" y="8"/>
                            <a:pt x="4" y="8"/>
                            <a:pt x="3" y="9"/>
                          </a:cubicBezTo>
                          <a:cubicBezTo>
                            <a:pt x="1" y="10"/>
                            <a:pt x="0" y="12"/>
                            <a:pt x="3" y="16"/>
                          </a:cubicBezTo>
                          <a:cubicBezTo>
                            <a:pt x="6" y="19"/>
                            <a:pt x="10" y="19"/>
                            <a:pt x="13" y="19"/>
                          </a:cubicBezTo>
                          <a:cubicBezTo>
                            <a:pt x="14" y="19"/>
                            <a:pt x="15" y="19"/>
                            <a:pt x="15" y="19"/>
                          </a:cubicBezTo>
                          <a:cubicBezTo>
                            <a:pt x="18" y="19"/>
                            <a:pt x="22" y="18"/>
                            <a:pt x="22" y="18"/>
                          </a:cubicBezTo>
                          <a:cubicBezTo>
                            <a:pt x="22" y="18"/>
                            <a:pt x="22" y="21"/>
                            <a:pt x="20" y="22"/>
                          </a:cubicBezTo>
                          <a:cubicBezTo>
                            <a:pt x="19" y="23"/>
                            <a:pt x="19" y="24"/>
                            <a:pt x="18" y="24"/>
                          </a:cubicBezTo>
                          <a:cubicBezTo>
                            <a:pt x="18" y="24"/>
                            <a:pt x="18" y="23"/>
                            <a:pt x="18" y="23"/>
                          </a:cubicBezTo>
                          <a:cubicBezTo>
                            <a:pt x="18" y="23"/>
                            <a:pt x="19" y="22"/>
                            <a:pt x="18" y="21"/>
                          </a:cubicBezTo>
                          <a:cubicBezTo>
                            <a:pt x="17" y="21"/>
                            <a:pt x="17" y="21"/>
                            <a:pt x="16" y="21"/>
                          </a:cubicBezTo>
                          <a:cubicBezTo>
                            <a:pt x="15" y="21"/>
                            <a:pt x="14" y="22"/>
                            <a:pt x="14" y="23"/>
                          </a:cubicBezTo>
                          <a:cubicBezTo>
                            <a:pt x="14" y="25"/>
                            <a:pt x="17" y="26"/>
                            <a:pt x="20" y="26"/>
                          </a:cubicBezTo>
                          <a:cubicBezTo>
                            <a:pt x="20" y="26"/>
                            <a:pt x="21" y="26"/>
                            <a:pt x="21" y="26"/>
                          </a:cubicBezTo>
                          <a:cubicBezTo>
                            <a:pt x="25" y="26"/>
                            <a:pt x="30" y="21"/>
                            <a:pt x="33" y="18"/>
                          </a:cubicBezTo>
                          <a:cubicBezTo>
                            <a:pt x="36" y="16"/>
                            <a:pt x="39" y="15"/>
                            <a:pt x="41" y="15"/>
                          </a:cubicBezTo>
                          <a:cubicBezTo>
                            <a:pt x="42" y="15"/>
                            <a:pt x="44" y="15"/>
                            <a:pt x="45" y="15"/>
                          </a:cubicBezTo>
                          <a:cubicBezTo>
                            <a:pt x="47" y="16"/>
                            <a:pt x="51" y="18"/>
                            <a:pt x="53" y="20"/>
                          </a:cubicBezTo>
                          <a:cubicBezTo>
                            <a:pt x="55" y="22"/>
                            <a:pt x="59" y="24"/>
                            <a:pt x="59" y="24"/>
                          </a:cubicBezTo>
                          <a:cubicBezTo>
                            <a:pt x="59" y="24"/>
                            <a:pt x="56" y="21"/>
                            <a:pt x="54" y="19"/>
                          </a:cubicBezTo>
                          <a:cubicBezTo>
                            <a:pt x="52" y="16"/>
                            <a:pt x="49" y="14"/>
                            <a:pt x="45" y="12"/>
                          </a:cubicBezTo>
                          <a:cubicBezTo>
                            <a:pt x="44" y="12"/>
                            <a:pt x="42" y="12"/>
                            <a:pt x="40" y="12"/>
                          </a:cubicBezTo>
                          <a:cubicBezTo>
                            <a:pt x="37" y="12"/>
                            <a:pt x="33" y="12"/>
                            <a:pt x="31" y="13"/>
                          </a:cubicBezTo>
                          <a:cubicBezTo>
                            <a:pt x="26" y="15"/>
                            <a:pt x="19" y="16"/>
                            <a:pt x="19" y="16"/>
                          </a:cubicBezTo>
                          <a:cubicBezTo>
                            <a:pt x="19" y="16"/>
                            <a:pt x="26" y="13"/>
                            <a:pt x="28" y="11"/>
                          </a:cubicBezTo>
                          <a:cubicBezTo>
                            <a:pt x="31" y="10"/>
                            <a:pt x="35" y="9"/>
                            <a:pt x="39" y="9"/>
                          </a:cubicBezTo>
                          <a:cubicBezTo>
                            <a:pt x="39" y="9"/>
                            <a:pt x="40" y="9"/>
                            <a:pt x="41" y="9"/>
                          </a:cubicBezTo>
                          <a:cubicBezTo>
                            <a:pt x="44" y="9"/>
                            <a:pt x="47" y="9"/>
                            <a:pt x="51" y="13"/>
                          </a:cubicBezTo>
                          <a:cubicBezTo>
                            <a:pt x="56" y="18"/>
                            <a:pt x="60" y="21"/>
                            <a:pt x="60" y="21"/>
                          </a:cubicBezTo>
                          <a:cubicBezTo>
                            <a:pt x="60" y="21"/>
                            <a:pt x="59" y="20"/>
                            <a:pt x="58" y="18"/>
                          </a:cubicBezTo>
                          <a:cubicBezTo>
                            <a:pt x="57" y="16"/>
                            <a:pt x="56" y="15"/>
                            <a:pt x="52" y="12"/>
                          </a:cubicBezTo>
                          <a:cubicBezTo>
                            <a:pt x="49" y="8"/>
                            <a:pt x="43" y="6"/>
                            <a:pt x="38" y="5"/>
                          </a:cubicBezTo>
                          <a:cubicBezTo>
                            <a:pt x="37" y="5"/>
                            <a:pt x="36" y="5"/>
                            <a:pt x="35" y="5"/>
                          </a:cubicBezTo>
                          <a:cubicBezTo>
                            <a:pt x="30" y="5"/>
                            <a:pt x="25" y="6"/>
                            <a:pt x="22" y="6"/>
                          </a:cubicBezTo>
                          <a:cubicBezTo>
                            <a:pt x="22" y="7"/>
                            <a:pt x="21" y="7"/>
                            <a:pt x="21" y="7"/>
                          </a:cubicBezTo>
                          <a:cubicBezTo>
                            <a:pt x="19" y="7"/>
                            <a:pt x="17" y="5"/>
                            <a:pt x="17" y="5"/>
                          </a:cubicBezTo>
                          <a:cubicBezTo>
                            <a:pt x="17" y="5"/>
                            <a:pt x="17" y="5"/>
                            <a:pt x="17" y="5"/>
                          </a:cubicBezTo>
                          <a:cubicBezTo>
                            <a:pt x="17" y="5"/>
                            <a:pt x="19" y="5"/>
                            <a:pt x="19" y="4"/>
                          </a:cubicBezTo>
                          <a:cubicBezTo>
                            <a:pt x="21" y="4"/>
                            <a:pt x="20" y="1"/>
                            <a:pt x="20" y="1"/>
                          </a:cubicBezTo>
                          <a:cubicBezTo>
                            <a:pt x="19" y="0"/>
                            <a:pt x="19" y="0"/>
                            <a:pt x="18"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0" name="Freeform 3666"/>
                    <p:cNvSpPr>
                      <a:spLocks/>
                    </p:cNvSpPr>
                    <p:nvPr/>
                  </p:nvSpPr>
                  <p:spPr bwMode="auto">
                    <a:xfrm>
                      <a:off x="225" y="254"/>
                      <a:ext cx="279" cy="154"/>
                    </a:xfrm>
                    <a:custGeom>
                      <a:avLst/>
                      <a:gdLst/>
                      <a:ahLst/>
                      <a:cxnLst>
                        <a:cxn ang="0">
                          <a:pos x="5" y="0"/>
                        </a:cxn>
                        <a:cxn ang="0">
                          <a:pos x="1" y="2"/>
                        </a:cxn>
                        <a:cxn ang="0">
                          <a:pos x="5" y="11"/>
                        </a:cxn>
                        <a:cxn ang="0">
                          <a:pos x="11" y="12"/>
                        </a:cxn>
                        <a:cxn ang="0">
                          <a:pos x="20" y="11"/>
                        </a:cxn>
                        <a:cxn ang="0">
                          <a:pos x="21" y="11"/>
                        </a:cxn>
                        <a:cxn ang="0">
                          <a:pos x="36" y="17"/>
                        </a:cxn>
                        <a:cxn ang="0">
                          <a:pos x="44" y="26"/>
                        </a:cxn>
                        <a:cxn ang="0">
                          <a:pos x="42" y="19"/>
                        </a:cxn>
                        <a:cxn ang="0">
                          <a:pos x="31" y="10"/>
                        </a:cxn>
                        <a:cxn ang="0">
                          <a:pos x="20" y="8"/>
                        </a:cxn>
                        <a:cxn ang="0">
                          <a:pos x="18" y="8"/>
                        </a:cxn>
                        <a:cxn ang="0">
                          <a:pos x="17" y="8"/>
                        </a:cxn>
                        <a:cxn ang="0">
                          <a:pos x="17" y="8"/>
                        </a:cxn>
                        <a:cxn ang="0">
                          <a:pos x="25" y="7"/>
                        </a:cxn>
                        <a:cxn ang="0">
                          <a:pos x="30" y="7"/>
                        </a:cxn>
                        <a:cxn ang="0">
                          <a:pos x="42" y="15"/>
                        </a:cxn>
                        <a:cxn ang="0">
                          <a:pos x="47" y="23"/>
                        </a:cxn>
                        <a:cxn ang="0">
                          <a:pos x="45" y="16"/>
                        </a:cxn>
                        <a:cxn ang="0">
                          <a:pos x="37" y="7"/>
                        </a:cxn>
                        <a:cxn ang="0">
                          <a:pos x="24" y="3"/>
                        </a:cxn>
                        <a:cxn ang="0">
                          <a:pos x="23" y="3"/>
                        </a:cxn>
                        <a:cxn ang="0">
                          <a:pos x="13" y="5"/>
                        </a:cxn>
                        <a:cxn ang="0">
                          <a:pos x="7" y="7"/>
                        </a:cxn>
                        <a:cxn ang="0">
                          <a:pos x="7" y="7"/>
                        </a:cxn>
                        <a:cxn ang="0">
                          <a:pos x="4" y="5"/>
                        </a:cxn>
                        <a:cxn ang="0">
                          <a:pos x="6" y="5"/>
                        </a:cxn>
                        <a:cxn ang="0">
                          <a:pos x="8" y="4"/>
                        </a:cxn>
                        <a:cxn ang="0">
                          <a:pos x="7" y="0"/>
                        </a:cxn>
                        <a:cxn ang="0">
                          <a:pos x="5" y="0"/>
                        </a:cxn>
                      </a:cxnLst>
                      <a:rect l="0" t="0" r="r" b="b"/>
                      <a:pathLst>
                        <a:path w="47" h="26">
                          <a:moveTo>
                            <a:pt x="5" y="0"/>
                          </a:moveTo>
                          <a:cubicBezTo>
                            <a:pt x="4" y="0"/>
                            <a:pt x="2" y="1"/>
                            <a:pt x="1" y="2"/>
                          </a:cubicBezTo>
                          <a:cubicBezTo>
                            <a:pt x="0" y="4"/>
                            <a:pt x="2" y="8"/>
                            <a:pt x="5" y="11"/>
                          </a:cubicBezTo>
                          <a:cubicBezTo>
                            <a:pt x="6" y="12"/>
                            <a:pt x="8" y="12"/>
                            <a:pt x="11" y="12"/>
                          </a:cubicBezTo>
                          <a:cubicBezTo>
                            <a:pt x="13" y="12"/>
                            <a:pt x="17" y="12"/>
                            <a:pt x="20" y="11"/>
                          </a:cubicBezTo>
                          <a:cubicBezTo>
                            <a:pt x="20" y="11"/>
                            <a:pt x="21" y="11"/>
                            <a:pt x="21" y="11"/>
                          </a:cubicBezTo>
                          <a:cubicBezTo>
                            <a:pt x="27" y="11"/>
                            <a:pt x="33" y="13"/>
                            <a:pt x="36" y="17"/>
                          </a:cubicBezTo>
                          <a:cubicBezTo>
                            <a:pt x="41" y="21"/>
                            <a:pt x="44" y="26"/>
                            <a:pt x="44" y="26"/>
                          </a:cubicBezTo>
                          <a:cubicBezTo>
                            <a:pt x="44" y="26"/>
                            <a:pt x="44" y="23"/>
                            <a:pt x="42" y="19"/>
                          </a:cubicBezTo>
                          <a:cubicBezTo>
                            <a:pt x="40" y="15"/>
                            <a:pt x="37" y="13"/>
                            <a:pt x="31" y="10"/>
                          </a:cubicBezTo>
                          <a:cubicBezTo>
                            <a:pt x="28" y="8"/>
                            <a:pt x="23" y="8"/>
                            <a:pt x="20" y="8"/>
                          </a:cubicBezTo>
                          <a:cubicBezTo>
                            <a:pt x="19" y="8"/>
                            <a:pt x="19" y="8"/>
                            <a:pt x="18" y="8"/>
                          </a:cubicBezTo>
                          <a:cubicBezTo>
                            <a:pt x="18" y="8"/>
                            <a:pt x="17" y="8"/>
                            <a:pt x="17" y="8"/>
                          </a:cubicBezTo>
                          <a:cubicBezTo>
                            <a:pt x="17" y="8"/>
                            <a:pt x="17" y="8"/>
                            <a:pt x="17" y="8"/>
                          </a:cubicBezTo>
                          <a:cubicBezTo>
                            <a:pt x="17" y="8"/>
                            <a:pt x="20" y="7"/>
                            <a:pt x="25" y="7"/>
                          </a:cubicBezTo>
                          <a:cubicBezTo>
                            <a:pt x="26" y="7"/>
                            <a:pt x="28" y="7"/>
                            <a:pt x="30" y="7"/>
                          </a:cubicBezTo>
                          <a:cubicBezTo>
                            <a:pt x="33" y="8"/>
                            <a:pt x="38" y="10"/>
                            <a:pt x="42" y="15"/>
                          </a:cubicBezTo>
                          <a:cubicBezTo>
                            <a:pt x="46" y="19"/>
                            <a:pt x="47" y="23"/>
                            <a:pt x="47" y="23"/>
                          </a:cubicBezTo>
                          <a:cubicBezTo>
                            <a:pt x="47" y="23"/>
                            <a:pt x="47" y="19"/>
                            <a:pt x="45" y="16"/>
                          </a:cubicBezTo>
                          <a:cubicBezTo>
                            <a:pt x="43" y="12"/>
                            <a:pt x="42" y="11"/>
                            <a:pt x="37" y="7"/>
                          </a:cubicBezTo>
                          <a:cubicBezTo>
                            <a:pt x="33" y="3"/>
                            <a:pt x="29" y="3"/>
                            <a:pt x="24" y="3"/>
                          </a:cubicBezTo>
                          <a:cubicBezTo>
                            <a:pt x="23" y="3"/>
                            <a:pt x="23" y="3"/>
                            <a:pt x="23" y="3"/>
                          </a:cubicBezTo>
                          <a:cubicBezTo>
                            <a:pt x="18" y="3"/>
                            <a:pt x="16" y="4"/>
                            <a:pt x="13" y="5"/>
                          </a:cubicBezTo>
                          <a:cubicBezTo>
                            <a:pt x="11" y="6"/>
                            <a:pt x="9" y="7"/>
                            <a:pt x="7" y="7"/>
                          </a:cubicBezTo>
                          <a:cubicBezTo>
                            <a:pt x="7" y="7"/>
                            <a:pt x="7" y="7"/>
                            <a:pt x="7" y="7"/>
                          </a:cubicBezTo>
                          <a:cubicBezTo>
                            <a:pt x="6" y="7"/>
                            <a:pt x="4" y="5"/>
                            <a:pt x="4" y="5"/>
                          </a:cubicBezTo>
                          <a:cubicBezTo>
                            <a:pt x="4" y="5"/>
                            <a:pt x="5" y="5"/>
                            <a:pt x="6" y="5"/>
                          </a:cubicBezTo>
                          <a:cubicBezTo>
                            <a:pt x="7" y="5"/>
                            <a:pt x="7" y="5"/>
                            <a:pt x="8" y="4"/>
                          </a:cubicBezTo>
                          <a:cubicBezTo>
                            <a:pt x="9" y="3"/>
                            <a:pt x="9" y="2"/>
                            <a:pt x="7" y="0"/>
                          </a:cubicBezTo>
                          <a:cubicBezTo>
                            <a:pt x="7" y="0"/>
                            <a:pt x="6" y="0"/>
                            <a:pt x="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1" name="Freeform 3667"/>
                    <p:cNvSpPr>
                      <a:spLocks/>
                    </p:cNvSpPr>
                    <p:nvPr/>
                  </p:nvSpPr>
                  <p:spPr bwMode="auto">
                    <a:xfrm>
                      <a:off x="385" y="230"/>
                      <a:ext cx="149" cy="136"/>
                    </a:xfrm>
                    <a:custGeom>
                      <a:avLst/>
                      <a:gdLst/>
                      <a:ahLst/>
                      <a:cxnLst>
                        <a:cxn ang="0">
                          <a:pos x="9" y="0"/>
                        </a:cxn>
                        <a:cxn ang="0">
                          <a:pos x="9" y="0"/>
                        </a:cxn>
                        <a:cxn ang="0">
                          <a:pos x="3" y="1"/>
                        </a:cxn>
                        <a:cxn ang="0">
                          <a:pos x="0" y="3"/>
                        </a:cxn>
                        <a:cxn ang="0">
                          <a:pos x="5" y="5"/>
                        </a:cxn>
                        <a:cxn ang="0">
                          <a:pos x="5" y="5"/>
                        </a:cxn>
                        <a:cxn ang="0">
                          <a:pos x="10" y="3"/>
                        </a:cxn>
                        <a:cxn ang="0">
                          <a:pos x="10" y="3"/>
                        </a:cxn>
                        <a:cxn ang="0">
                          <a:pos x="15" y="5"/>
                        </a:cxn>
                        <a:cxn ang="0">
                          <a:pos x="12" y="5"/>
                        </a:cxn>
                        <a:cxn ang="0">
                          <a:pos x="11" y="5"/>
                        </a:cxn>
                        <a:cxn ang="0">
                          <a:pos x="11" y="8"/>
                        </a:cxn>
                        <a:cxn ang="0">
                          <a:pos x="19" y="14"/>
                        </a:cxn>
                        <a:cxn ang="0">
                          <a:pos x="24" y="23"/>
                        </a:cxn>
                        <a:cxn ang="0">
                          <a:pos x="20" y="12"/>
                        </a:cxn>
                        <a:cxn ang="0">
                          <a:pos x="16" y="6"/>
                        </a:cxn>
                        <a:cxn ang="0">
                          <a:pos x="22" y="11"/>
                        </a:cxn>
                        <a:cxn ang="0">
                          <a:pos x="25" y="19"/>
                        </a:cxn>
                        <a:cxn ang="0">
                          <a:pos x="21" y="7"/>
                        </a:cxn>
                        <a:cxn ang="0">
                          <a:pos x="9" y="0"/>
                        </a:cxn>
                      </a:cxnLst>
                      <a:rect l="0" t="0" r="r" b="b"/>
                      <a:pathLst>
                        <a:path w="25" h="23">
                          <a:moveTo>
                            <a:pt x="9" y="0"/>
                          </a:moveTo>
                          <a:cubicBezTo>
                            <a:pt x="9" y="0"/>
                            <a:pt x="9" y="0"/>
                            <a:pt x="9" y="0"/>
                          </a:cubicBezTo>
                          <a:cubicBezTo>
                            <a:pt x="5" y="0"/>
                            <a:pt x="6" y="0"/>
                            <a:pt x="3" y="1"/>
                          </a:cubicBezTo>
                          <a:cubicBezTo>
                            <a:pt x="1" y="1"/>
                            <a:pt x="0" y="3"/>
                            <a:pt x="0" y="3"/>
                          </a:cubicBezTo>
                          <a:cubicBezTo>
                            <a:pt x="0" y="3"/>
                            <a:pt x="3" y="5"/>
                            <a:pt x="5" y="5"/>
                          </a:cubicBezTo>
                          <a:cubicBezTo>
                            <a:pt x="5" y="5"/>
                            <a:pt x="5" y="5"/>
                            <a:pt x="5" y="5"/>
                          </a:cubicBezTo>
                          <a:cubicBezTo>
                            <a:pt x="7" y="5"/>
                            <a:pt x="8" y="3"/>
                            <a:pt x="10" y="3"/>
                          </a:cubicBezTo>
                          <a:cubicBezTo>
                            <a:pt x="10" y="3"/>
                            <a:pt x="10" y="3"/>
                            <a:pt x="10" y="3"/>
                          </a:cubicBezTo>
                          <a:cubicBezTo>
                            <a:pt x="13" y="3"/>
                            <a:pt x="15" y="5"/>
                            <a:pt x="15" y="5"/>
                          </a:cubicBezTo>
                          <a:cubicBezTo>
                            <a:pt x="15" y="5"/>
                            <a:pt x="13" y="5"/>
                            <a:pt x="12" y="5"/>
                          </a:cubicBezTo>
                          <a:cubicBezTo>
                            <a:pt x="12" y="5"/>
                            <a:pt x="12" y="5"/>
                            <a:pt x="11" y="5"/>
                          </a:cubicBezTo>
                          <a:cubicBezTo>
                            <a:pt x="10" y="5"/>
                            <a:pt x="9" y="7"/>
                            <a:pt x="11" y="8"/>
                          </a:cubicBezTo>
                          <a:cubicBezTo>
                            <a:pt x="13" y="9"/>
                            <a:pt x="15" y="10"/>
                            <a:pt x="19" y="14"/>
                          </a:cubicBezTo>
                          <a:cubicBezTo>
                            <a:pt x="23" y="19"/>
                            <a:pt x="24" y="23"/>
                            <a:pt x="24" y="23"/>
                          </a:cubicBezTo>
                          <a:cubicBezTo>
                            <a:pt x="24" y="23"/>
                            <a:pt x="22" y="16"/>
                            <a:pt x="20" y="12"/>
                          </a:cubicBezTo>
                          <a:cubicBezTo>
                            <a:pt x="19" y="8"/>
                            <a:pt x="16" y="6"/>
                            <a:pt x="16" y="6"/>
                          </a:cubicBezTo>
                          <a:cubicBezTo>
                            <a:pt x="16" y="6"/>
                            <a:pt x="19" y="7"/>
                            <a:pt x="22" y="11"/>
                          </a:cubicBezTo>
                          <a:cubicBezTo>
                            <a:pt x="24" y="14"/>
                            <a:pt x="25" y="19"/>
                            <a:pt x="25" y="19"/>
                          </a:cubicBezTo>
                          <a:cubicBezTo>
                            <a:pt x="25" y="19"/>
                            <a:pt x="24" y="11"/>
                            <a:pt x="21" y="7"/>
                          </a:cubicBezTo>
                          <a:cubicBezTo>
                            <a:pt x="18" y="2"/>
                            <a:pt x="14" y="0"/>
                            <a:pt x="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2" name="Freeform 3668"/>
                    <p:cNvSpPr>
                      <a:spLocks/>
                    </p:cNvSpPr>
                    <p:nvPr/>
                  </p:nvSpPr>
                  <p:spPr bwMode="auto">
                    <a:xfrm>
                      <a:off x="255" y="118"/>
                      <a:ext cx="267" cy="148"/>
                    </a:xfrm>
                    <a:custGeom>
                      <a:avLst/>
                      <a:gdLst/>
                      <a:ahLst/>
                      <a:cxnLst>
                        <a:cxn ang="0">
                          <a:pos x="23" y="0"/>
                        </a:cxn>
                        <a:cxn ang="0">
                          <a:pos x="25" y="4"/>
                        </a:cxn>
                        <a:cxn ang="0">
                          <a:pos x="26" y="7"/>
                        </a:cxn>
                        <a:cxn ang="0">
                          <a:pos x="22" y="6"/>
                        </a:cxn>
                        <a:cxn ang="0">
                          <a:pos x="19" y="5"/>
                        </a:cxn>
                        <a:cxn ang="0">
                          <a:pos x="13" y="8"/>
                        </a:cxn>
                        <a:cxn ang="0">
                          <a:pos x="9" y="14"/>
                        </a:cxn>
                        <a:cxn ang="0">
                          <a:pos x="7" y="16"/>
                        </a:cxn>
                        <a:cxn ang="0">
                          <a:pos x="7" y="13"/>
                        </a:cxn>
                        <a:cxn ang="0">
                          <a:pos x="4" y="11"/>
                        </a:cxn>
                        <a:cxn ang="0">
                          <a:pos x="3" y="12"/>
                        </a:cxn>
                        <a:cxn ang="0">
                          <a:pos x="2" y="17"/>
                        </a:cxn>
                        <a:cxn ang="0">
                          <a:pos x="8" y="20"/>
                        </a:cxn>
                        <a:cxn ang="0">
                          <a:pos x="10" y="19"/>
                        </a:cxn>
                        <a:cxn ang="0">
                          <a:pos x="17" y="12"/>
                        </a:cxn>
                        <a:cxn ang="0">
                          <a:pos x="21" y="10"/>
                        </a:cxn>
                        <a:cxn ang="0">
                          <a:pos x="27" y="11"/>
                        </a:cxn>
                        <a:cxn ang="0">
                          <a:pos x="19" y="14"/>
                        </a:cxn>
                        <a:cxn ang="0">
                          <a:pos x="16" y="18"/>
                        </a:cxn>
                        <a:cxn ang="0">
                          <a:pos x="17" y="18"/>
                        </a:cxn>
                        <a:cxn ang="0">
                          <a:pos x="24" y="17"/>
                        </a:cxn>
                        <a:cxn ang="0">
                          <a:pos x="31" y="14"/>
                        </a:cxn>
                        <a:cxn ang="0">
                          <a:pos x="36" y="16"/>
                        </a:cxn>
                        <a:cxn ang="0">
                          <a:pos x="45" y="25"/>
                        </a:cxn>
                        <a:cxn ang="0">
                          <a:pos x="41" y="18"/>
                        </a:cxn>
                        <a:cxn ang="0">
                          <a:pos x="35" y="11"/>
                        </a:cxn>
                        <a:cxn ang="0">
                          <a:pos x="30" y="4"/>
                        </a:cxn>
                        <a:cxn ang="0">
                          <a:pos x="23" y="0"/>
                        </a:cxn>
                      </a:cxnLst>
                      <a:rect l="0" t="0" r="r" b="b"/>
                      <a:pathLst>
                        <a:path w="45" h="25">
                          <a:moveTo>
                            <a:pt x="23" y="0"/>
                          </a:moveTo>
                          <a:cubicBezTo>
                            <a:pt x="23" y="0"/>
                            <a:pt x="25" y="3"/>
                            <a:pt x="25" y="4"/>
                          </a:cubicBezTo>
                          <a:cubicBezTo>
                            <a:pt x="26" y="6"/>
                            <a:pt x="26" y="7"/>
                            <a:pt x="26" y="7"/>
                          </a:cubicBezTo>
                          <a:cubicBezTo>
                            <a:pt x="26" y="7"/>
                            <a:pt x="25" y="6"/>
                            <a:pt x="22" y="6"/>
                          </a:cubicBezTo>
                          <a:cubicBezTo>
                            <a:pt x="21" y="5"/>
                            <a:pt x="20" y="5"/>
                            <a:pt x="19" y="5"/>
                          </a:cubicBezTo>
                          <a:cubicBezTo>
                            <a:pt x="17" y="5"/>
                            <a:pt x="15" y="6"/>
                            <a:pt x="13" y="8"/>
                          </a:cubicBezTo>
                          <a:cubicBezTo>
                            <a:pt x="11" y="10"/>
                            <a:pt x="10" y="12"/>
                            <a:pt x="9" y="14"/>
                          </a:cubicBezTo>
                          <a:cubicBezTo>
                            <a:pt x="9" y="15"/>
                            <a:pt x="7" y="16"/>
                            <a:pt x="7" y="16"/>
                          </a:cubicBezTo>
                          <a:cubicBezTo>
                            <a:pt x="7" y="16"/>
                            <a:pt x="8" y="14"/>
                            <a:pt x="7" y="13"/>
                          </a:cubicBezTo>
                          <a:cubicBezTo>
                            <a:pt x="6" y="12"/>
                            <a:pt x="5" y="11"/>
                            <a:pt x="4" y="11"/>
                          </a:cubicBezTo>
                          <a:cubicBezTo>
                            <a:pt x="4" y="11"/>
                            <a:pt x="3" y="12"/>
                            <a:pt x="3" y="12"/>
                          </a:cubicBezTo>
                          <a:cubicBezTo>
                            <a:pt x="2" y="12"/>
                            <a:pt x="0" y="14"/>
                            <a:pt x="2" y="17"/>
                          </a:cubicBezTo>
                          <a:cubicBezTo>
                            <a:pt x="4" y="19"/>
                            <a:pt x="6" y="20"/>
                            <a:pt x="8" y="20"/>
                          </a:cubicBezTo>
                          <a:cubicBezTo>
                            <a:pt x="9" y="20"/>
                            <a:pt x="9" y="19"/>
                            <a:pt x="10" y="19"/>
                          </a:cubicBezTo>
                          <a:cubicBezTo>
                            <a:pt x="13" y="17"/>
                            <a:pt x="13" y="14"/>
                            <a:pt x="17" y="12"/>
                          </a:cubicBezTo>
                          <a:cubicBezTo>
                            <a:pt x="18" y="11"/>
                            <a:pt x="19" y="10"/>
                            <a:pt x="21" y="10"/>
                          </a:cubicBezTo>
                          <a:cubicBezTo>
                            <a:pt x="24" y="10"/>
                            <a:pt x="27" y="11"/>
                            <a:pt x="27" y="11"/>
                          </a:cubicBezTo>
                          <a:cubicBezTo>
                            <a:pt x="27" y="11"/>
                            <a:pt x="22" y="14"/>
                            <a:pt x="19" y="14"/>
                          </a:cubicBezTo>
                          <a:cubicBezTo>
                            <a:pt x="16" y="15"/>
                            <a:pt x="16" y="18"/>
                            <a:pt x="16" y="18"/>
                          </a:cubicBezTo>
                          <a:cubicBezTo>
                            <a:pt x="16" y="18"/>
                            <a:pt x="16" y="18"/>
                            <a:pt x="17" y="18"/>
                          </a:cubicBezTo>
                          <a:cubicBezTo>
                            <a:pt x="18" y="18"/>
                            <a:pt x="21" y="18"/>
                            <a:pt x="24" y="17"/>
                          </a:cubicBezTo>
                          <a:cubicBezTo>
                            <a:pt x="27" y="16"/>
                            <a:pt x="29" y="14"/>
                            <a:pt x="31" y="14"/>
                          </a:cubicBezTo>
                          <a:cubicBezTo>
                            <a:pt x="33" y="14"/>
                            <a:pt x="34" y="15"/>
                            <a:pt x="36" y="16"/>
                          </a:cubicBezTo>
                          <a:cubicBezTo>
                            <a:pt x="40" y="19"/>
                            <a:pt x="45" y="25"/>
                            <a:pt x="45" y="25"/>
                          </a:cubicBezTo>
                          <a:cubicBezTo>
                            <a:pt x="45" y="25"/>
                            <a:pt x="44" y="21"/>
                            <a:pt x="41" y="18"/>
                          </a:cubicBezTo>
                          <a:cubicBezTo>
                            <a:pt x="39" y="16"/>
                            <a:pt x="37" y="14"/>
                            <a:pt x="35" y="11"/>
                          </a:cubicBezTo>
                          <a:cubicBezTo>
                            <a:pt x="33" y="9"/>
                            <a:pt x="33" y="8"/>
                            <a:pt x="30" y="4"/>
                          </a:cubicBezTo>
                          <a:cubicBezTo>
                            <a:pt x="27" y="0"/>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3" name="Freeform 3669"/>
                    <p:cNvSpPr>
                      <a:spLocks/>
                    </p:cNvSpPr>
                    <p:nvPr/>
                  </p:nvSpPr>
                  <p:spPr bwMode="auto">
                    <a:xfrm>
                      <a:off x="552" y="514"/>
                      <a:ext cx="29" cy="53"/>
                    </a:xfrm>
                    <a:custGeom>
                      <a:avLst/>
                      <a:gdLst/>
                      <a:ahLst/>
                      <a:cxnLst>
                        <a:cxn ang="0">
                          <a:pos x="3" y="0"/>
                        </a:cxn>
                        <a:cxn ang="0">
                          <a:pos x="1" y="4"/>
                        </a:cxn>
                        <a:cxn ang="0">
                          <a:pos x="3" y="9"/>
                        </a:cxn>
                        <a:cxn ang="0">
                          <a:pos x="4" y="4"/>
                        </a:cxn>
                        <a:cxn ang="0">
                          <a:pos x="3" y="0"/>
                        </a:cxn>
                      </a:cxnLst>
                      <a:rect l="0" t="0" r="r" b="b"/>
                      <a:pathLst>
                        <a:path w="5" h="9">
                          <a:moveTo>
                            <a:pt x="3" y="0"/>
                          </a:moveTo>
                          <a:cubicBezTo>
                            <a:pt x="3" y="0"/>
                            <a:pt x="2" y="2"/>
                            <a:pt x="1" y="4"/>
                          </a:cubicBezTo>
                          <a:cubicBezTo>
                            <a:pt x="0" y="6"/>
                            <a:pt x="1" y="7"/>
                            <a:pt x="3" y="9"/>
                          </a:cubicBezTo>
                          <a:cubicBezTo>
                            <a:pt x="5" y="7"/>
                            <a:pt x="5" y="6"/>
                            <a:pt x="4" y="4"/>
                          </a:cubicBezTo>
                          <a:cubicBezTo>
                            <a:pt x="4" y="2"/>
                            <a:pt x="3" y="0"/>
                            <a:pt x="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4" name="Freeform 3670"/>
                    <p:cNvSpPr>
                      <a:spLocks/>
                    </p:cNvSpPr>
                    <p:nvPr/>
                  </p:nvSpPr>
                  <p:spPr bwMode="auto">
                    <a:xfrm>
                      <a:off x="474" y="419"/>
                      <a:ext cx="89" cy="77"/>
                    </a:xfrm>
                    <a:custGeom>
                      <a:avLst/>
                      <a:gdLst/>
                      <a:ahLst/>
                      <a:cxnLst>
                        <a:cxn ang="0">
                          <a:pos x="0" y="0"/>
                        </a:cxn>
                        <a:cxn ang="0">
                          <a:pos x="1" y="2"/>
                        </a:cxn>
                        <a:cxn ang="0">
                          <a:pos x="5" y="7"/>
                        </a:cxn>
                        <a:cxn ang="0">
                          <a:pos x="7" y="12"/>
                        </a:cxn>
                        <a:cxn ang="0">
                          <a:pos x="11" y="13"/>
                        </a:cxn>
                        <a:cxn ang="0">
                          <a:pos x="14" y="11"/>
                        </a:cxn>
                        <a:cxn ang="0">
                          <a:pos x="10" y="3"/>
                        </a:cxn>
                        <a:cxn ang="0">
                          <a:pos x="2" y="1"/>
                        </a:cxn>
                        <a:cxn ang="0">
                          <a:pos x="0" y="0"/>
                        </a:cxn>
                      </a:cxnLst>
                      <a:rect l="0" t="0" r="r" b="b"/>
                      <a:pathLst>
                        <a:path w="15" h="13">
                          <a:moveTo>
                            <a:pt x="0" y="0"/>
                          </a:moveTo>
                          <a:cubicBezTo>
                            <a:pt x="0" y="0"/>
                            <a:pt x="0" y="1"/>
                            <a:pt x="1" y="2"/>
                          </a:cubicBezTo>
                          <a:cubicBezTo>
                            <a:pt x="2" y="3"/>
                            <a:pt x="4" y="5"/>
                            <a:pt x="5" y="7"/>
                          </a:cubicBezTo>
                          <a:cubicBezTo>
                            <a:pt x="5" y="9"/>
                            <a:pt x="6" y="11"/>
                            <a:pt x="7" y="12"/>
                          </a:cubicBezTo>
                          <a:cubicBezTo>
                            <a:pt x="9" y="13"/>
                            <a:pt x="10" y="13"/>
                            <a:pt x="11" y="13"/>
                          </a:cubicBezTo>
                          <a:cubicBezTo>
                            <a:pt x="12" y="13"/>
                            <a:pt x="13" y="13"/>
                            <a:pt x="14" y="11"/>
                          </a:cubicBezTo>
                          <a:cubicBezTo>
                            <a:pt x="15" y="9"/>
                            <a:pt x="14" y="6"/>
                            <a:pt x="10" y="3"/>
                          </a:cubicBezTo>
                          <a:cubicBezTo>
                            <a:pt x="7" y="1"/>
                            <a:pt x="3" y="1"/>
                            <a:pt x="2" y="1"/>
                          </a:cubicBezTo>
                          <a:cubicBezTo>
                            <a:pt x="1" y="0"/>
                            <a:pt x="0" y="0"/>
                            <a:pt x="0"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5" name="Freeform 3671"/>
                    <p:cNvSpPr>
                      <a:spLocks/>
                    </p:cNvSpPr>
                    <p:nvPr/>
                  </p:nvSpPr>
                  <p:spPr bwMode="auto">
                    <a:xfrm>
                      <a:off x="587" y="449"/>
                      <a:ext cx="255" cy="154"/>
                    </a:xfrm>
                    <a:custGeom>
                      <a:avLst/>
                      <a:gdLst/>
                      <a:ahLst/>
                      <a:cxnLst>
                        <a:cxn ang="0">
                          <a:pos x="31" y="0"/>
                        </a:cxn>
                        <a:cxn ang="0">
                          <a:pos x="25" y="2"/>
                        </a:cxn>
                        <a:cxn ang="0">
                          <a:pos x="20" y="7"/>
                        </a:cxn>
                        <a:cxn ang="0">
                          <a:pos x="20" y="4"/>
                        </a:cxn>
                        <a:cxn ang="0">
                          <a:pos x="20" y="1"/>
                        </a:cxn>
                        <a:cxn ang="0">
                          <a:pos x="16" y="8"/>
                        </a:cxn>
                        <a:cxn ang="0">
                          <a:pos x="12" y="13"/>
                        </a:cxn>
                        <a:cxn ang="0">
                          <a:pos x="7" y="17"/>
                        </a:cxn>
                        <a:cxn ang="0">
                          <a:pos x="1" y="23"/>
                        </a:cxn>
                        <a:cxn ang="0">
                          <a:pos x="9" y="19"/>
                        </a:cxn>
                        <a:cxn ang="0">
                          <a:pos x="15" y="13"/>
                        </a:cxn>
                        <a:cxn ang="0">
                          <a:pos x="21" y="10"/>
                        </a:cxn>
                        <a:cxn ang="0">
                          <a:pos x="16" y="15"/>
                        </a:cxn>
                        <a:cxn ang="0">
                          <a:pos x="8" y="23"/>
                        </a:cxn>
                        <a:cxn ang="0">
                          <a:pos x="0" y="26"/>
                        </a:cxn>
                        <a:cxn ang="0">
                          <a:pos x="4" y="26"/>
                        </a:cxn>
                        <a:cxn ang="0">
                          <a:pos x="5" y="26"/>
                        </a:cxn>
                        <a:cxn ang="0">
                          <a:pos x="12" y="25"/>
                        </a:cxn>
                        <a:cxn ang="0">
                          <a:pos x="16" y="23"/>
                        </a:cxn>
                        <a:cxn ang="0">
                          <a:pos x="12" y="24"/>
                        </a:cxn>
                        <a:cxn ang="0">
                          <a:pos x="8" y="24"/>
                        </a:cxn>
                        <a:cxn ang="0">
                          <a:pos x="16" y="18"/>
                        </a:cxn>
                        <a:cxn ang="0">
                          <a:pos x="25" y="12"/>
                        </a:cxn>
                        <a:cxn ang="0">
                          <a:pos x="26" y="12"/>
                        </a:cxn>
                        <a:cxn ang="0">
                          <a:pos x="28" y="13"/>
                        </a:cxn>
                        <a:cxn ang="0">
                          <a:pos x="29" y="14"/>
                        </a:cxn>
                        <a:cxn ang="0">
                          <a:pos x="32" y="12"/>
                        </a:cxn>
                        <a:cxn ang="0">
                          <a:pos x="29" y="9"/>
                        </a:cxn>
                        <a:cxn ang="0">
                          <a:pos x="28" y="9"/>
                        </a:cxn>
                        <a:cxn ang="0">
                          <a:pos x="23" y="11"/>
                        </a:cxn>
                        <a:cxn ang="0">
                          <a:pos x="28" y="5"/>
                        </a:cxn>
                        <a:cxn ang="0">
                          <a:pos x="30" y="5"/>
                        </a:cxn>
                        <a:cxn ang="0">
                          <a:pos x="35" y="7"/>
                        </a:cxn>
                        <a:cxn ang="0">
                          <a:pos x="39" y="8"/>
                        </a:cxn>
                        <a:cxn ang="0">
                          <a:pos x="40" y="8"/>
                        </a:cxn>
                        <a:cxn ang="0">
                          <a:pos x="43" y="7"/>
                        </a:cxn>
                        <a:cxn ang="0">
                          <a:pos x="38" y="4"/>
                        </a:cxn>
                        <a:cxn ang="0">
                          <a:pos x="32" y="0"/>
                        </a:cxn>
                        <a:cxn ang="0">
                          <a:pos x="31" y="0"/>
                        </a:cxn>
                      </a:cxnLst>
                      <a:rect l="0" t="0" r="r" b="b"/>
                      <a:pathLst>
                        <a:path w="43" h="26">
                          <a:moveTo>
                            <a:pt x="31" y="0"/>
                          </a:moveTo>
                          <a:cubicBezTo>
                            <a:pt x="29" y="0"/>
                            <a:pt x="27" y="0"/>
                            <a:pt x="25" y="2"/>
                          </a:cubicBezTo>
                          <a:cubicBezTo>
                            <a:pt x="23" y="4"/>
                            <a:pt x="20" y="7"/>
                            <a:pt x="20" y="7"/>
                          </a:cubicBezTo>
                          <a:cubicBezTo>
                            <a:pt x="20" y="7"/>
                            <a:pt x="20" y="6"/>
                            <a:pt x="20" y="4"/>
                          </a:cubicBezTo>
                          <a:cubicBezTo>
                            <a:pt x="21" y="3"/>
                            <a:pt x="20" y="1"/>
                            <a:pt x="20" y="1"/>
                          </a:cubicBezTo>
                          <a:cubicBezTo>
                            <a:pt x="20" y="1"/>
                            <a:pt x="18" y="7"/>
                            <a:pt x="16" y="8"/>
                          </a:cubicBezTo>
                          <a:cubicBezTo>
                            <a:pt x="14" y="11"/>
                            <a:pt x="14" y="10"/>
                            <a:pt x="12" y="13"/>
                          </a:cubicBezTo>
                          <a:cubicBezTo>
                            <a:pt x="9" y="15"/>
                            <a:pt x="10" y="15"/>
                            <a:pt x="7" y="17"/>
                          </a:cubicBezTo>
                          <a:cubicBezTo>
                            <a:pt x="5" y="20"/>
                            <a:pt x="1" y="23"/>
                            <a:pt x="1" y="23"/>
                          </a:cubicBezTo>
                          <a:cubicBezTo>
                            <a:pt x="1" y="23"/>
                            <a:pt x="6" y="22"/>
                            <a:pt x="9" y="19"/>
                          </a:cubicBezTo>
                          <a:cubicBezTo>
                            <a:pt x="14" y="14"/>
                            <a:pt x="12" y="15"/>
                            <a:pt x="15" y="13"/>
                          </a:cubicBezTo>
                          <a:cubicBezTo>
                            <a:pt x="18" y="10"/>
                            <a:pt x="21" y="10"/>
                            <a:pt x="21" y="10"/>
                          </a:cubicBezTo>
                          <a:cubicBezTo>
                            <a:pt x="21" y="10"/>
                            <a:pt x="19" y="12"/>
                            <a:pt x="16" y="15"/>
                          </a:cubicBezTo>
                          <a:cubicBezTo>
                            <a:pt x="14" y="17"/>
                            <a:pt x="12" y="21"/>
                            <a:pt x="8" y="23"/>
                          </a:cubicBezTo>
                          <a:cubicBezTo>
                            <a:pt x="5" y="25"/>
                            <a:pt x="0" y="26"/>
                            <a:pt x="0" y="26"/>
                          </a:cubicBezTo>
                          <a:cubicBezTo>
                            <a:pt x="0" y="26"/>
                            <a:pt x="1" y="26"/>
                            <a:pt x="4" y="26"/>
                          </a:cubicBezTo>
                          <a:cubicBezTo>
                            <a:pt x="4" y="26"/>
                            <a:pt x="5" y="26"/>
                            <a:pt x="5" y="26"/>
                          </a:cubicBezTo>
                          <a:cubicBezTo>
                            <a:pt x="8" y="26"/>
                            <a:pt x="10" y="26"/>
                            <a:pt x="12" y="25"/>
                          </a:cubicBezTo>
                          <a:cubicBezTo>
                            <a:pt x="14" y="24"/>
                            <a:pt x="16" y="23"/>
                            <a:pt x="16" y="23"/>
                          </a:cubicBezTo>
                          <a:cubicBezTo>
                            <a:pt x="16" y="23"/>
                            <a:pt x="14" y="23"/>
                            <a:pt x="12" y="24"/>
                          </a:cubicBezTo>
                          <a:cubicBezTo>
                            <a:pt x="10" y="24"/>
                            <a:pt x="8" y="24"/>
                            <a:pt x="8" y="24"/>
                          </a:cubicBezTo>
                          <a:cubicBezTo>
                            <a:pt x="8" y="24"/>
                            <a:pt x="12" y="23"/>
                            <a:pt x="16" y="18"/>
                          </a:cubicBezTo>
                          <a:cubicBezTo>
                            <a:pt x="20" y="14"/>
                            <a:pt x="22" y="13"/>
                            <a:pt x="25" y="12"/>
                          </a:cubicBezTo>
                          <a:cubicBezTo>
                            <a:pt x="26" y="12"/>
                            <a:pt x="26" y="12"/>
                            <a:pt x="26" y="12"/>
                          </a:cubicBezTo>
                          <a:cubicBezTo>
                            <a:pt x="28" y="12"/>
                            <a:pt x="27" y="12"/>
                            <a:pt x="28" y="13"/>
                          </a:cubicBezTo>
                          <a:cubicBezTo>
                            <a:pt x="28" y="14"/>
                            <a:pt x="29" y="14"/>
                            <a:pt x="29" y="14"/>
                          </a:cubicBezTo>
                          <a:cubicBezTo>
                            <a:pt x="31" y="14"/>
                            <a:pt x="32" y="13"/>
                            <a:pt x="32" y="12"/>
                          </a:cubicBezTo>
                          <a:cubicBezTo>
                            <a:pt x="32" y="10"/>
                            <a:pt x="31" y="9"/>
                            <a:pt x="29" y="9"/>
                          </a:cubicBezTo>
                          <a:cubicBezTo>
                            <a:pt x="29" y="9"/>
                            <a:pt x="28" y="9"/>
                            <a:pt x="28" y="9"/>
                          </a:cubicBezTo>
                          <a:cubicBezTo>
                            <a:pt x="26" y="9"/>
                            <a:pt x="23" y="11"/>
                            <a:pt x="23" y="11"/>
                          </a:cubicBezTo>
                          <a:cubicBezTo>
                            <a:pt x="23" y="11"/>
                            <a:pt x="26" y="5"/>
                            <a:pt x="28" y="5"/>
                          </a:cubicBezTo>
                          <a:cubicBezTo>
                            <a:pt x="29" y="5"/>
                            <a:pt x="29" y="5"/>
                            <a:pt x="30" y="5"/>
                          </a:cubicBezTo>
                          <a:cubicBezTo>
                            <a:pt x="32" y="5"/>
                            <a:pt x="34" y="6"/>
                            <a:pt x="35" y="7"/>
                          </a:cubicBezTo>
                          <a:cubicBezTo>
                            <a:pt x="36" y="8"/>
                            <a:pt x="38" y="8"/>
                            <a:pt x="39" y="8"/>
                          </a:cubicBezTo>
                          <a:cubicBezTo>
                            <a:pt x="39" y="8"/>
                            <a:pt x="39" y="8"/>
                            <a:pt x="40" y="8"/>
                          </a:cubicBezTo>
                          <a:cubicBezTo>
                            <a:pt x="41" y="8"/>
                            <a:pt x="43" y="7"/>
                            <a:pt x="43" y="7"/>
                          </a:cubicBezTo>
                          <a:cubicBezTo>
                            <a:pt x="43" y="7"/>
                            <a:pt x="41" y="7"/>
                            <a:pt x="38" y="4"/>
                          </a:cubicBezTo>
                          <a:cubicBezTo>
                            <a:pt x="36" y="1"/>
                            <a:pt x="34" y="0"/>
                            <a:pt x="32" y="0"/>
                          </a:cubicBezTo>
                          <a:cubicBezTo>
                            <a:pt x="31" y="0"/>
                            <a:pt x="31" y="0"/>
                            <a:pt x="31"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6" name="Freeform 3672"/>
                    <p:cNvSpPr>
                      <a:spLocks/>
                    </p:cNvSpPr>
                    <p:nvPr/>
                  </p:nvSpPr>
                  <p:spPr bwMode="auto">
                    <a:xfrm>
                      <a:off x="569" y="490"/>
                      <a:ext cx="95" cy="83"/>
                    </a:xfrm>
                    <a:custGeom>
                      <a:avLst/>
                      <a:gdLst/>
                      <a:ahLst/>
                      <a:cxnLst>
                        <a:cxn ang="0">
                          <a:pos x="16" y="0"/>
                        </a:cxn>
                        <a:cxn ang="0">
                          <a:pos x="11" y="1"/>
                        </a:cxn>
                        <a:cxn ang="0">
                          <a:pos x="7" y="5"/>
                        </a:cxn>
                        <a:cxn ang="0">
                          <a:pos x="4" y="11"/>
                        </a:cxn>
                        <a:cxn ang="0">
                          <a:pos x="0" y="14"/>
                        </a:cxn>
                        <a:cxn ang="0">
                          <a:pos x="3" y="14"/>
                        </a:cxn>
                        <a:cxn ang="0">
                          <a:pos x="8" y="8"/>
                        </a:cxn>
                        <a:cxn ang="0">
                          <a:pos x="13" y="2"/>
                        </a:cxn>
                        <a:cxn ang="0">
                          <a:pos x="16" y="0"/>
                        </a:cxn>
                      </a:cxnLst>
                      <a:rect l="0" t="0" r="r" b="b"/>
                      <a:pathLst>
                        <a:path w="16" h="14">
                          <a:moveTo>
                            <a:pt x="16" y="0"/>
                          </a:moveTo>
                          <a:cubicBezTo>
                            <a:pt x="16" y="0"/>
                            <a:pt x="13" y="0"/>
                            <a:pt x="11" y="1"/>
                          </a:cubicBezTo>
                          <a:cubicBezTo>
                            <a:pt x="9" y="1"/>
                            <a:pt x="8" y="3"/>
                            <a:pt x="7" y="5"/>
                          </a:cubicBezTo>
                          <a:cubicBezTo>
                            <a:pt x="6" y="7"/>
                            <a:pt x="5" y="10"/>
                            <a:pt x="4" y="11"/>
                          </a:cubicBezTo>
                          <a:cubicBezTo>
                            <a:pt x="2" y="13"/>
                            <a:pt x="0" y="14"/>
                            <a:pt x="0" y="14"/>
                          </a:cubicBezTo>
                          <a:cubicBezTo>
                            <a:pt x="3" y="14"/>
                            <a:pt x="3" y="14"/>
                            <a:pt x="3" y="14"/>
                          </a:cubicBezTo>
                          <a:cubicBezTo>
                            <a:pt x="6" y="13"/>
                            <a:pt x="7" y="11"/>
                            <a:pt x="8" y="8"/>
                          </a:cubicBezTo>
                          <a:cubicBezTo>
                            <a:pt x="9" y="5"/>
                            <a:pt x="11" y="3"/>
                            <a:pt x="13" y="2"/>
                          </a:cubicBezTo>
                          <a:cubicBezTo>
                            <a:pt x="14" y="1"/>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7" name="Freeform 3673"/>
                    <p:cNvSpPr>
                      <a:spLocks/>
                    </p:cNvSpPr>
                    <p:nvPr/>
                  </p:nvSpPr>
                  <p:spPr bwMode="auto">
                    <a:xfrm>
                      <a:off x="664" y="313"/>
                      <a:ext cx="356" cy="154"/>
                    </a:xfrm>
                    <a:custGeom>
                      <a:avLst/>
                      <a:gdLst/>
                      <a:ahLst/>
                      <a:cxnLst>
                        <a:cxn ang="0">
                          <a:pos x="42" y="0"/>
                        </a:cxn>
                        <a:cxn ang="0">
                          <a:pos x="41" y="1"/>
                        </a:cxn>
                        <a:cxn ang="0">
                          <a:pos x="41" y="4"/>
                        </a:cxn>
                        <a:cxn ang="0">
                          <a:pos x="43" y="5"/>
                        </a:cxn>
                        <a:cxn ang="0">
                          <a:pos x="44" y="5"/>
                        </a:cxn>
                        <a:cxn ang="0">
                          <a:pos x="39" y="7"/>
                        </a:cxn>
                        <a:cxn ang="0">
                          <a:pos x="38" y="6"/>
                        </a:cxn>
                        <a:cxn ang="0">
                          <a:pos x="26" y="5"/>
                        </a:cxn>
                        <a:cxn ang="0">
                          <a:pos x="22" y="5"/>
                        </a:cxn>
                        <a:cxn ang="0">
                          <a:pos x="8" y="12"/>
                        </a:cxn>
                        <a:cxn ang="0">
                          <a:pos x="2" y="18"/>
                        </a:cxn>
                        <a:cxn ang="0">
                          <a:pos x="0" y="21"/>
                        </a:cxn>
                        <a:cxn ang="0">
                          <a:pos x="9" y="13"/>
                        </a:cxn>
                        <a:cxn ang="0">
                          <a:pos x="20" y="9"/>
                        </a:cxn>
                        <a:cxn ang="0">
                          <a:pos x="21" y="9"/>
                        </a:cxn>
                        <a:cxn ang="0">
                          <a:pos x="32" y="11"/>
                        </a:cxn>
                        <a:cxn ang="0">
                          <a:pos x="42" y="16"/>
                        </a:cxn>
                        <a:cxn ang="0">
                          <a:pos x="30" y="13"/>
                        </a:cxn>
                        <a:cxn ang="0">
                          <a:pos x="21" y="12"/>
                        </a:cxn>
                        <a:cxn ang="0">
                          <a:pos x="15" y="12"/>
                        </a:cxn>
                        <a:cxn ang="0">
                          <a:pos x="7" y="19"/>
                        </a:cxn>
                        <a:cxn ang="0">
                          <a:pos x="1" y="24"/>
                        </a:cxn>
                        <a:cxn ang="0">
                          <a:pos x="7" y="20"/>
                        </a:cxn>
                        <a:cxn ang="0">
                          <a:pos x="15" y="15"/>
                        </a:cxn>
                        <a:cxn ang="0">
                          <a:pos x="19" y="15"/>
                        </a:cxn>
                        <a:cxn ang="0">
                          <a:pos x="27" y="18"/>
                        </a:cxn>
                        <a:cxn ang="0">
                          <a:pos x="39" y="26"/>
                        </a:cxn>
                        <a:cxn ang="0">
                          <a:pos x="41" y="26"/>
                        </a:cxn>
                        <a:cxn ang="0">
                          <a:pos x="46" y="23"/>
                        </a:cxn>
                        <a:cxn ang="0">
                          <a:pos x="44" y="21"/>
                        </a:cxn>
                        <a:cxn ang="0">
                          <a:pos x="43" y="21"/>
                        </a:cxn>
                        <a:cxn ang="0">
                          <a:pos x="43" y="23"/>
                        </a:cxn>
                        <a:cxn ang="0">
                          <a:pos x="42" y="24"/>
                        </a:cxn>
                        <a:cxn ang="0">
                          <a:pos x="40" y="22"/>
                        </a:cxn>
                        <a:cxn ang="0">
                          <a:pos x="38" y="18"/>
                        </a:cxn>
                        <a:cxn ang="0">
                          <a:pos x="45" y="19"/>
                        </a:cxn>
                        <a:cxn ang="0">
                          <a:pos x="48" y="19"/>
                        </a:cxn>
                        <a:cxn ang="0">
                          <a:pos x="57" y="16"/>
                        </a:cxn>
                        <a:cxn ang="0">
                          <a:pos x="57" y="9"/>
                        </a:cxn>
                        <a:cxn ang="0">
                          <a:pos x="55" y="8"/>
                        </a:cxn>
                        <a:cxn ang="0">
                          <a:pos x="53" y="10"/>
                        </a:cxn>
                        <a:cxn ang="0">
                          <a:pos x="55" y="13"/>
                        </a:cxn>
                        <a:cxn ang="0">
                          <a:pos x="53" y="15"/>
                        </a:cxn>
                        <a:cxn ang="0">
                          <a:pos x="51" y="15"/>
                        </a:cxn>
                        <a:cxn ang="0">
                          <a:pos x="43" y="14"/>
                        </a:cxn>
                        <a:cxn ang="0">
                          <a:pos x="34" y="9"/>
                        </a:cxn>
                        <a:cxn ang="0">
                          <a:pos x="38" y="9"/>
                        </a:cxn>
                        <a:cxn ang="0">
                          <a:pos x="44" y="8"/>
                        </a:cxn>
                        <a:cxn ang="0">
                          <a:pos x="45" y="1"/>
                        </a:cxn>
                        <a:cxn ang="0">
                          <a:pos x="42" y="0"/>
                        </a:cxn>
                      </a:cxnLst>
                      <a:rect l="0" t="0" r="r" b="b"/>
                      <a:pathLst>
                        <a:path w="60" h="26">
                          <a:moveTo>
                            <a:pt x="42" y="0"/>
                          </a:moveTo>
                          <a:cubicBezTo>
                            <a:pt x="41" y="0"/>
                            <a:pt x="41" y="0"/>
                            <a:pt x="41" y="1"/>
                          </a:cubicBezTo>
                          <a:cubicBezTo>
                            <a:pt x="40" y="1"/>
                            <a:pt x="40" y="4"/>
                            <a:pt x="41" y="4"/>
                          </a:cubicBezTo>
                          <a:cubicBezTo>
                            <a:pt x="42" y="5"/>
                            <a:pt x="43" y="5"/>
                            <a:pt x="43" y="5"/>
                          </a:cubicBezTo>
                          <a:cubicBezTo>
                            <a:pt x="44" y="5"/>
                            <a:pt x="44" y="5"/>
                            <a:pt x="44" y="5"/>
                          </a:cubicBezTo>
                          <a:cubicBezTo>
                            <a:pt x="44" y="5"/>
                            <a:pt x="42" y="7"/>
                            <a:pt x="39" y="7"/>
                          </a:cubicBezTo>
                          <a:cubicBezTo>
                            <a:pt x="39" y="7"/>
                            <a:pt x="38" y="7"/>
                            <a:pt x="38" y="6"/>
                          </a:cubicBezTo>
                          <a:cubicBezTo>
                            <a:pt x="35" y="6"/>
                            <a:pt x="30" y="5"/>
                            <a:pt x="26" y="5"/>
                          </a:cubicBezTo>
                          <a:cubicBezTo>
                            <a:pt x="25" y="5"/>
                            <a:pt x="23" y="5"/>
                            <a:pt x="22" y="5"/>
                          </a:cubicBezTo>
                          <a:cubicBezTo>
                            <a:pt x="17" y="6"/>
                            <a:pt x="11" y="8"/>
                            <a:pt x="8" y="12"/>
                          </a:cubicBezTo>
                          <a:cubicBezTo>
                            <a:pt x="5" y="15"/>
                            <a:pt x="4" y="16"/>
                            <a:pt x="2" y="18"/>
                          </a:cubicBezTo>
                          <a:cubicBezTo>
                            <a:pt x="1" y="20"/>
                            <a:pt x="0" y="21"/>
                            <a:pt x="0" y="21"/>
                          </a:cubicBezTo>
                          <a:cubicBezTo>
                            <a:pt x="0" y="21"/>
                            <a:pt x="4" y="18"/>
                            <a:pt x="9" y="13"/>
                          </a:cubicBezTo>
                          <a:cubicBezTo>
                            <a:pt x="14" y="9"/>
                            <a:pt x="16" y="9"/>
                            <a:pt x="20" y="9"/>
                          </a:cubicBezTo>
                          <a:cubicBezTo>
                            <a:pt x="20" y="9"/>
                            <a:pt x="21" y="9"/>
                            <a:pt x="21" y="9"/>
                          </a:cubicBezTo>
                          <a:cubicBezTo>
                            <a:pt x="26" y="9"/>
                            <a:pt x="30" y="10"/>
                            <a:pt x="32" y="11"/>
                          </a:cubicBezTo>
                          <a:cubicBezTo>
                            <a:pt x="34" y="13"/>
                            <a:pt x="42" y="16"/>
                            <a:pt x="42" y="16"/>
                          </a:cubicBezTo>
                          <a:cubicBezTo>
                            <a:pt x="42" y="16"/>
                            <a:pt x="35" y="15"/>
                            <a:pt x="30" y="13"/>
                          </a:cubicBezTo>
                          <a:cubicBezTo>
                            <a:pt x="27" y="12"/>
                            <a:pt x="24" y="12"/>
                            <a:pt x="21" y="12"/>
                          </a:cubicBezTo>
                          <a:cubicBezTo>
                            <a:pt x="18" y="12"/>
                            <a:pt x="16" y="12"/>
                            <a:pt x="15" y="12"/>
                          </a:cubicBezTo>
                          <a:cubicBezTo>
                            <a:pt x="12" y="14"/>
                            <a:pt x="9" y="16"/>
                            <a:pt x="7" y="19"/>
                          </a:cubicBezTo>
                          <a:cubicBezTo>
                            <a:pt x="4" y="21"/>
                            <a:pt x="1" y="24"/>
                            <a:pt x="1" y="24"/>
                          </a:cubicBezTo>
                          <a:cubicBezTo>
                            <a:pt x="1" y="24"/>
                            <a:pt x="5" y="22"/>
                            <a:pt x="7" y="20"/>
                          </a:cubicBezTo>
                          <a:cubicBezTo>
                            <a:pt x="10" y="18"/>
                            <a:pt x="13" y="16"/>
                            <a:pt x="15" y="15"/>
                          </a:cubicBezTo>
                          <a:cubicBezTo>
                            <a:pt x="17" y="15"/>
                            <a:pt x="18" y="15"/>
                            <a:pt x="19" y="15"/>
                          </a:cubicBezTo>
                          <a:cubicBezTo>
                            <a:pt x="22" y="15"/>
                            <a:pt x="24" y="16"/>
                            <a:pt x="27" y="18"/>
                          </a:cubicBezTo>
                          <a:cubicBezTo>
                            <a:pt x="31" y="21"/>
                            <a:pt x="35" y="26"/>
                            <a:pt x="39" y="26"/>
                          </a:cubicBezTo>
                          <a:cubicBezTo>
                            <a:pt x="39" y="26"/>
                            <a:pt x="40" y="26"/>
                            <a:pt x="41" y="26"/>
                          </a:cubicBezTo>
                          <a:cubicBezTo>
                            <a:pt x="44" y="26"/>
                            <a:pt x="46" y="25"/>
                            <a:pt x="46" y="23"/>
                          </a:cubicBezTo>
                          <a:cubicBezTo>
                            <a:pt x="46" y="22"/>
                            <a:pt x="45" y="21"/>
                            <a:pt x="44" y="21"/>
                          </a:cubicBezTo>
                          <a:cubicBezTo>
                            <a:pt x="44" y="21"/>
                            <a:pt x="43" y="21"/>
                            <a:pt x="43" y="21"/>
                          </a:cubicBezTo>
                          <a:cubicBezTo>
                            <a:pt x="42" y="22"/>
                            <a:pt x="43" y="23"/>
                            <a:pt x="43" y="23"/>
                          </a:cubicBezTo>
                          <a:cubicBezTo>
                            <a:pt x="43" y="23"/>
                            <a:pt x="42" y="24"/>
                            <a:pt x="42" y="24"/>
                          </a:cubicBezTo>
                          <a:cubicBezTo>
                            <a:pt x="42" y="24"/>
                            <a:pt x="41" y="23"/>
                            <a:pt x="40" y="22"/>
                          </a:cubicBezTo>
                          <a:cubicBezTo>
                            <a:pt x="38" y="21"/>
                            <a:pt x="38" y="18"/>
                            <a:pt x="38" y="18"/>
                          </a:cubicBezTo>
                          <a:cubicBezTo>
                            <a:pt x="38" y="18"/>
                            <a:pt x="42" y="19"/>
                            <a:pt x="45" y="19"/>
                          </a:cubicBezTo>
                          <a:cubicBezTo>
                            <a:pt x="46" y="19"/>
                            <a:pt x="47" y="19"/>
                            <a:pt x="48" y="19"/>
                          </a:cubicBezTo>
                          <a:cubicBezTo>
                            <a:pt x="50" y="19"/>
                            <a:pt x="54" y="19"/>
                            <a:pt x="57" y="16"/>
                          </a:cubicBezTo>
                          <a:cubicBezTo>
                            <a:pt x="60" y="12"/>
                            <a:pt x="59" y="10"/>
                            <a:pt x="57" y="9"/>
                          </a:cubicBezTo>
                          <a:cubicBezTo>
                            <a:pt x="57" y="8"/>
                            <a:pt x="56" y="8"/>
                            <a:pt x="55" y="8"/>
                          </a:cubicBezTo>
                          <a:cubicBezTo>
                            <a:pt x="54" y="8"/>
                            <a:pt x="53" y="9"/>
                            <a:pt x="53" y="10"/>
                          </a:cubicBezTo>
                          <a:cubicBezTo>
                            <a:pt x="52" y="11"/>
                            <a:pt x="55" y="13"/>
                            <a:pt x="55" y="13"/>
                          </a:cubicBezTo>
                          <a:cubicBezTo>
                            <a:pt x="55" y="13"/>
                            <a:pt x="54" y="15"/>
                            <a:pt x="53" y="15"/>
                          </a:cubicBezTo>
                          <a:cubicBezTo>
                            <a:pt x="52" y="15"/>
                            <a:pt x="51" y="15"/>
                            <a:pt x="51" y="15"/>
                          </a:cubicBezTo>
                          <a:cubicBezTo>
                            <a:pt x="49" y="15"/>
                            <a:pt x="46" y="15"/>
                            <a:pt x="43" y="14"/>
                          </a:cubicBezTo>
                          <a:cubicBezTo>
                            <a:pt x="41" y="13"/>
                            <a:pt x="35" y="9"/>
                            <a:pt x="34" y="9"/>
                          </a:cubicBezTo>
                          <a:cubicBezTo>
                            <a:pt x="35" y="9"/>
                            <a:pt x="36" y="9"/>
                            <a:pt x="38" y="9"/>
                          </a:cubicBezTo>
                          <a:cubicBezTo>
                            <a:pt x="40" y="9"/>
                            <a:pt x="42" y="9"/>
                            <a:pt x="44" y="8"/>
                          </a:cubicBezTo>
                          <a:cubicBezTo>
                            <a:pt x="47" y="5"/>
                            <a:pt x="47" y="2"/>
                            <a:pt x="45" y="1"/>
                          </a:cubicBezTo>
                          <a:cubicBezTo>
                            <a:pt x="44" y="0"/>
                            <a:pt x="43"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8" name="Freeform 3674"/>
                    <p:cNvSpPr>
                      <a:spLocks/>
                    </p:cNvSpPr>
                    <p:nvPr/>
                  </p:nvSpPr>
                  <p:spPr bwMode="auto">
                    <a:xfrm>
                      <a:off x="629" y="254"/>
                      <a:ext cx="278" cy="154"/>
                    </a:xfrm>
                    <a:custGeom>
                      <a:avLst/>
                      <a:gdLst/>
                      <a:ahLst/>
                      <a:cxnLst>
                        <a:cxn ang="0">
                          <a:pos x="42" y="0"/>
                        </a:cxn>
                        <a:cxn ang="0">
                          <a:pos x="40" y="0"/>
                        </a:cxn>
                        <a:cxn ang="0">
                          <a:pos x="39" y="4"/>
                        </a:cxn>
                        <a:cxn ang="0">
                          <a:pos x="41" y="5"/>
                        </a:cxn>
                        <a:cxn ang="0">
                          <a:pos x="43" y="5"/>
                        </a:cxn>
                        <a:cxn ang="0">
                          <a:pos x="40" y="7"/>
                        </a:cxn>
                        <a:cxn ang="0">
                          <a:pos x="40" y="7"/>
                        </a:cxn>
                        <a:cxn ang="0">
                          <a:pos x="34" y="5"/>
                        </a:cxn>
                        <a:cxn ang="0">
                          <a:pos x="24" y="3"/>
                        </a:cxn>
                        <a:cxn ang="0">
                          <a:pos x="24" y="3"/>
                        </a:cxn>
                        <a:cxn ang="0">
                          <a:pos x="10" y="7"/>
                        </a:cxn>
                        <a:cxn ang="0">
                          <a:pos x="2" y="16"/>
                        </a:cxn>
                        <a:cxn ang="0">
                          <a:pos x="0" y="23"/>
                        </a:cxn>
                        <a:cxn ang="0">
                          <a:pos x="5" y="15"/>
                        </a:cxn>
                        <a:cxn ang="0">
                          <a:pos x="18" y="7"/>
                        </a:cxn>
                        <a:cxn ang="0">
                          <a:pos x="22" y="7"/>
                        </a:cxn>
                        <a:cxn ang="0">
                          <a:pos x="30" y="8"/>
                        </a:cxn>
                        <a:cxn ang="0">
                          <a:pos x="30" y="8"/>
                        </a:cxn>
                        <a:cxn ang="0">
                          <a:pos x="29" y="8"/>
                        </a:cxn>
                        <a:cxn ang="0">
                          <a:pos x="27" y="8"/>
                        </a:cxn>
                        <a:cxn ang="0">
                          <a:pos x="16" y="10"/>
                        </a:cxn>
                        <a:cxn ang="0">
                          <a:pos x="6" y="19"/>
                        </a:cxn>
                        <a:cxn ang="0">
                          <a:pos x="4" y="26"/>
                        </a:cxn>
                        <a:cxn ang="0">
                          <a:pos x="11" y="17"/>
                        </a:cxn>
                        <a:cxn ang="0">
                          <a:pos x="26" y="11"/>
                        </a:cxn>
                        <a:cxn ang="0">
                          <a:pos x="28" y="11"/>
                        </a:cxn>
                        <a:cxn ang="0">
                          <a:pos x="37" y="12"/>
                        </a:cxn>
                        <a:cxn ang="0">
                          <a:pos x="42" y="11"/>
                        </a:cxn>
                        <a:cxn ang="0">
                          <a:pos x="46" y="2"/>
                        </a:cxn>
                        <a:cxn ang="0">
                          <a:pos x="42" y="0"/>
                        </a:cxn>
                      </a:cxnLst>
                      <a:rect l="0" t="0" r="r" b="b"/>
                      <a:pathLst>
                        <a:path w="47" h="26">
                          <a:moveTo>
                            <a:pt x="42" y="0"/>
                          </a:moveTo>
                          <a:cubicBezTo>
                            <a:pt x="41" y="0"/>
                            <a:pt x="40" y="0"/>
                            <a:pt x="40" y="0"/>
                          </a:cubicBezTo>
                          <a:cubicBezTo>
                            <a:pt x="38" y="2"/>
                            <a:pt x="38" y="3"/>
                            <a:pt x="39" y="4"/>
                          </a:cubicBezTo>
                          <a:cubicBezTo>
                            <a:pt x="40" y="5"/>
                            <a:pt x="41" y="5"/>
                            <a:pt x="41" y="5"/>
                          </a:cubicBezTo>
                          <a:cubicBezTo>
                            <a:pt x="42" y="5"/>
                            <a:pt x="43" y="5"/>
                            <a:pt x="43" y="5"/>
                          </a:cubicBezTo>
                          <a:cubicBezTo>
                            <a:pt x="43" y="5"/>
                            <a:pt x="42" y="7"/>
                            <a:pt x="40" y="7"/>
                          </a:cubicBezTo>
                          <a:cubicBezTo>
                            <a:pt x="40" y="7"/>
                            <a:pt x="40" y="7"/>
                            <a:pt x="40" y="7"/>
                          </a:cubicBezTo>
                          <a:cubicBezTo>
                            <a:pt x="39" y="7"/>
                            <a:pt x="36" y="6"/>
                            <a:pt x="34" y="5"/>
                          </a:cubicBezTo>
                          <a:cubicBezTo>
                            <a:pt x="32" y="4"/>
                            <a:pt x="29" y="3"/>
                            <a:pt x="24" y="3"/>
                          </a:cubicBezTo>
                          <a:cubicBezTo>
                            <a:pt x="24" y="3"/>
                            <a:pt x="24" y="3"/>
                            <a:pt x="24" y="3"/>
                          </a:cubicBezTo>
                          <a:cubicBezTo>
                            <a:pt x="19" y="3"/>
                            <a:pt x="14" y="3"/>
                            <a:pt x="10" y="7"/>
                          </a:cubicBezTo>
                          <a:cubicBezTo>
                            <a:pt x="5" y="11"/>
                            <a:pt x="4" y="12"/>
                            <a:pt x="2" y="16"/>
                          </a:cubicBezTo>
                          <a:cubicBezTo>
                            <a:pt x="0" y="19"/>
                            <a:pt x="0" y="23"/>
                            <a:pt x="0" y="23"/>
                          </a:cubicBezTo>
                          <a:cubicBezTo>
                            <a:pt x="0" y="23"/>
                            <a:pt x="1" y="19"/>
                            <a:pt x="5" y="15"/>
                          </a:cubicBezTo>
                          <a:cubicBezTo>
                            <a:pt x="10" y="10"/>
                            <a:pt x="14" y="8"/>
                            <a:pt x="18" y="7"/>
                          </a:cubicBezTo>
                          <a:cubicBezTo>
                            <a:pt x="19" y="7"/>
                            <a:pt x="21" y="7"/>
                            <a:pt x="22" y="7"/>
                          </a:cubicBezTo>
                          <a:cubicBezTo>
                            <a:pt x="27" y="7"/>
                            <a:pt x="30" y="8"/>
                            <a:pt x="30" y="8"/>
                          </a:cubicBezTo>
                          <a:cubicBezTo>
                            <a:pt x="30" y="8"/>
                            <a:pt x="30" y="8"/>
                            <a:pt x="30" y="8"/>
                          </a:cubicBezTo>
                          <a:cubicBezTo>
                            <a:pt x="30" y="8"/>
                            <a:pt x="30" y="8"/>
                            <a:pt x="29" y="8"/>
                          </a:cubicBezTo>
                          <a:cubicBezTo>
                            <a:pt x="29" y="8"/>
                            <a:pt x="28" y="8"/>
                            <a:pt x="27" y="8"/>
                          </a:cubicBezTo>
                          <a:cubicBezTo>
                            <a:pt x="24" y="8"/>
                            <a:pt x="20" y="8"/>
                            <a:pt x="16" y="10"/>
                          </a:cubicBezTo>
                          <a:cubicBezTo>
                            <a:pt x="10" y="13"/>
                            <a:pt x="8" y="15"/>
                            <a:pt x="6" y="19"/>
                          </a:cubicBezTo>
                          <a:cubicBezTo>
                            <a:pt x="4" y="23"/>
                            <a:pt x="4" y="26"/>
                            <a:pt x="4" y="26"/>
                          </a:cubicBezTo>
                          <a:cubicBezTo>
                            <a:pt x="4" y="26"/>
                            <a:pt x="7" y="21"/>
                            <a:pt x="11" y="17"/>
                          </a:cubicBezTo>
                          <a:cubicBezTo>
                            <a:pt x="15" y="13"/>
                            <a:pt x="21" y="11"/>
                            <a:pt x="26" y="11"/>
                          </a:cubicBezTo>
                          <a:cubicBezTo>
                            <a:pt x="27" y="11"/>
                            <a:pt x="27" y="11"/>
                            <a:pt x="28" y="11"/>
                          </a:cubicBezTo>
                          <a:cubicBezTo>
                            <a:pt x="31" y="12"/>
                            <a:pt x="34" y="12"/>
                            <a:pt x="37" y="12"/>
                          </a:cubicBezTo>
                          <a:cubicBezTo>
                            <a:pt x="39" y="12"/>
                            <a:pt x="41" y="12"/>
                            <a:pt x="42" y="11"/>
                          </a:cubicBezTo>
                          <a:cubicBezTo>
                            <a:pt x="46" y="8"/>
                            <a:pt x="47" y="4"/>
                            <a:pt x="46" y="2"/>
                          </a:cubicBezTo>
                          <a:cubicBezTo>
                            <a:pt x="46" y="1"/>
                            <a:pt x="44" y="0"/>
                            <a:pt x="42"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9" name="Freeform 3675"/>
                    <p:cNvSpPr>
                      <a:spLocks/>
                    </p:cNvSpPr>
                    <p:nvPr/>
                  </p:nvSpPr>
                  <p:spPr bwMode="auto">
                    <a:xfrm>
                      <a:off x="599" y="230"/>
                      <a:ext cx="148" cy="136"/>
                    </a:xfrm>
                    <a:custGeom>
                      <a:avLst/>
                      <a:gdLst/>
                      <a:ahLst/>
                      <a:cxnLst>
                        <a:cxn ang="0">
                          <a:pos x="16" y="0"/>
                        </a:cxn>
                        <a:cxn ang="0">
                          <a:pos x="4" y="7"/>
                        </a:cxn>
                        <a:cxn ang="0">
                          <a:pos x="0" y="19"/>
                        </a:cxn>
                        <a:cxn ang="0">
                          <a:pos x="4" y="11"/>
                        </a:cxn>
                        <a:cxn ang="0">
                          <a:pos x="9" y="6"/>
                        </a:cxn>
                        <a:cxn ang="0">
                          <a:pos x="5" y="12"/>
                        </a:cxn>
                        <a:cxn ang="0">
                          <a:pos x="1" y="23"/>
                        </a:cxn>
                        <a:cxn ang="0">
                          <a:pos x="7" y="14"/>
                        </a:cxn>
                        <a:cxn ang="0">
                          <a:pos x="14" y="8"/>
                        </a:cxn>
                        <a:cxn ang="0">
                          <a:pos x="14" y="5"/>
                        </a:cxn>
                        <a:cxn ang="0">
                          <a:pos x="13" y="5"/>
                        </a:cxn>
                        <a:cxn ang="0">
                          <a:pos x="11" y="5"/>
                        </a:cxn>
                        <a:cxn ang="0">
                          <a:pos x="15" y="3"/>
                        </a:cxn>
                        <a:cxn ang="0">
                          <a:pos x="15" y="3"/>
                        </a:cxn>
                        <a:cxn ang="0">
                          <a:pos x="20" y="5"/>
                        </a:cxn>
                        <a:cxn ang="0">
                          <a:pos x="20" y="5"/>
                        </a:cxn>
                        <a:cxn ang="0">
                          <a:pos x="25" y="3"/>
                        </a:cxn>
                        <a:cxn ang="0">
                          <a:pos x="22" y="1"/>
                        </a:cxn>
                        <a:cxn ang="0">
                          <a:pos x="16" y="0"/>
                        </a:cxn>
                        <a:cxn ang="0">
                          <a:pos x="16" y="0"/>
                        </a:cxn>
                      </a:cxnLst>
                      <a:rect l="0" t="0" r="r" b="b"/>
                      <a:pathLst>
                        <a:path w="25" h="23">
                          <a:moveTo>
                            <a:pt x="16" y="0"/>
                          </a:moveTo>
                          <a:cubicBezTo>
                            <a:pt x="11" y="0"/>
                            <a:pt x="7" y="2"/>
                            <a:pt x="4" y="7"/>
                          </a:cubicBezTo>
                          <a:cubicBezTo>
                            <a:pt x="1" y="11"/>
                            <a:pt x="0" y="19"/>
                            <a:pt x="0" y="19"/>
                          </a:cubicBezTo>
                          <a:cubicBezTo>
                            <a:pt x="0" y="19"/>
                            <a:pt x="1" y="14"/>
                            <a:pt x="4" y="11"/>
                          </a:cubicBezTo>
                          <a:cubicBezTo>
                            <a:pt x="6" y="7"/>
                            <a:pt x="9" y="6"/>
                            <a:pt x="9" y="6"/>
                          </a:cubicBezTo>
                          <a:cubicBezTo>
                            <a:pt x="9" y="6"/>
                            <a:pt x="7" y="8"/>
                            <a:pt x="5" y="12"/>
                          </a:cubicBezTo>
                          <a:cubicBezTo>
                            <a:pt x="3" y="16"/>
                            <a:pt x="1" y="23"/>
                            <a:pt x="1" y="23"/>
                          </a:cubicBezTo>
                          <a:cubicBezTo>
                            <a:pt x="1" y="23"/>
                            <a:pt x="2" y="19"/>
                            <a:pt x="7" y="14"/>
                          </a:cubicBezTo>
                          <a:cubicBezTo>
                            <a:pt x="11" y="10"/>
                            <a:pt x="12" y="9"/>
                            <a:pt x="14" y="8"/>
                          </a:cubicBezTo>
                          <a:cubicBezTo>
                            <a:pt x="16" y="7"/>
                            <a:pt x="16" y="5"/>
                            <a:pt x="14" y="5"/>
                          </a:cubicBezTo>
                          <a:cubicBezTo>
                            <a:pt x="14" y="5"/>
                            <a:pt x="13" y="5"/>
                            <a:pt x="13" y="5"/>
                          </a:cubicBezTo>
                          <a:cubicBezTo>
                            <a:pt x="12" y="5"/>
                            <a:pt x="11" y="5"/>
                            <a:pt x="11" y="5"/>
                          </a:cubicBezTo>
                          <a:cubicBezTo>
                            <a:pt x="11" y="5"/>
                            <a:pt x="13" y="3"/>
                            <a:pt x="15" y="3"/>
                          </a:cubicBezTo>
                          <a:cubicBezTo>
                            <a:pt x="15" y="3"/>
                            <a:pt x="15" y="3"/>
                            <a:pt x="15" y="3"/>
                          </a:cubicBezTo>
                          <a:cubicBezTo>
                            <a:pt x="17" y="3"/>
                            <a:pt x="19" y="5"/>
                            <a:pt x="20" y="5"/>
                          </a:cubicBezTo>
                          <a:cubicBezTo>
                            <a:pt x="20" y="5"/>
                            <a:pt x="20" y="5"/>
                            <a:pt x="20" y="5"/>
                          </a:cubicBezTo>
                          <a:cubicBezTo>
                            <a:pt x="22" y="5"/>
                            <a:pt x="25" y="3"/>
                            <a:pt x="25" y="3"/>
                          </a:cubicBezTo>
                          <a:cubicBezTo>
                            <a:pt x="25" y="3"/>
                            <a:pt x="24" y="1"/>
                            <a:pt x="22" y="1"/>
                          </a:cubicBezTo>
                          <a:cubicBezTo>
                            <a:pt x="20" y="0"/>
                            <a:pt x="20" y="0"/>
                            <a:pt x="16" y="0"/>
                          </a:cubicBezTo>
                          <a:cubicBezTo>
                            <a:pt x="16" y="0"/>
                            <a:pt x="16" y="0"/>
                            <a:pt x="16"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0" name="Freeform 3676"/>
                    <p:cNvSpPr>
                      <a:spLocks/>
                    </p:cNvSpPr>
                    <p:nvPr/>
                  </p:nvSpPr>
                  <p:spPr bwMode="auto">
                    <a:xfrm>
                      <a:off x="611" y="118"/>
                      <a:ext cx="267" cy="148"/>
                    </a:xfrm>
                    <a:custGeom>
                      <a:avLst/>
                      <a:gdLst/>
                      <a:ahLst/>
                      <a:cxnLst>
                        <a:cxn ang="0">
                          <a:pos x="23" y="0"/>
                        </a:cxn>
                        <a:cxn ang="0">
                          <a:pos x="15" y="4"/>
                        </a:cxn>
                        <a:cxn ang="0">
                          <a:pos x="10" y="11"/>
                        </a:cxn>
                        <a:cxn ang="0">
                          <a:pos x="4" y="18"/>
                        </a:cxn>
                        <a:cxn ang="0">
                          <a:pos x="0" y="25"/>
                        </a:cxn>
                        <a:cxn ang="0">
                          <a:pos x="10" y="16"/>
                        </a:cxn>
                        <a:cxn ang="0">
                          <a:pos x="14" y="14"/>
                        </a:cxn>
                        <a:cxn ang="0">
                          <a:pos x="21" y="17"/>
                        </a:cxn>
                        <a:cxn ang="0">
                          <a:pos x="28" y="18"/>
                        </a:cxn>
                        <a:cxn ang="0">
                          <a:pos x="29" y="18"/>
                        </a:cxn>
                        <a:cxn ang="0">
                          <a:pos x="26" y="14"/>
                        </a:cxn>
                        <a:cxn ang="0">
                          <a:pos x="19" y="11"/>
                        </a:cxn>
                        <a:cxn ang="0">
                          <a:pos x="24" y="10"/>
                        </a:cxn>
                        <a:cxn ang="0">
                          <a:pos x="29" y="12"/>
                        </a:cxn>
                        <a:cxn ang="0">
                          <a:pos x="35" y="19"/>
                        </a:cxn>
                        <a:cxn ang="0">
                          <a:pos x="38" y="20"/>
                        </a:cxn>
                        <a:cxn ang="0">
                          <a:pos x="43" y="17"/>
                        </a:cxn>
                        <a:cxn ang="0">
                          <a:pos x="42" y="12"/>
                        </a:cxn>
                        <a:cxn ang="0">
                          <a:pos x="41" y="11"/>
                        </a:cxn>
                        <a:cxn ang="0">
                          <a:pos x="38" y="13"/>
                        </a:cxn>
                        <a:cxn ang="0">
                          <a:pos x="38" y="16"/>
                        </a:cxn>
                        <a:cxn ang="0">
                          <a:pos x="36" y="14"/>
                        </a:cxn>
                        <a:cxn ang="0">
                          <a:pos x="32" y="8"/>
                        </a:cxn>
                        <a:cxn ang="0">
                          <a:pos x="26" y="5"/>
                        </a:cxn>
                        <a:cxn ang="0">
                          <a:pos x="24" y="6"/>
                        </a:cxn>
                        <a:cxn ang="0">
                          <a:pos x="19" y="7"/>
                        </a:cxn>
                        <a:cxn ang="0">
                          <a:pos x="20" y="4"/>
                        </a:cxn>
                        <a:cxn ang="0">
                          <a:pos x="23" y="0"/>
                        </a:cxn>
                      </a:cxnLst>
                      <a:rect l="0" t="0" r="r" b="b"/>
                      <a:pathLst>
                        <a:path w="45" h="25">
                          <a:moveTo>
                            <a:pt x="23" y="0"/>
                          </a:moveTo>
                          <a:cubicBezTo>
                            <a:pt x="23" y="0"/>
                            <a:pt x="19" y="0"/>
                            <a:pt x="15" y="4"/>
                          </a:cubicBezTo>
                          <a:cubicBezTo>
                            <a:pt x="12" y="8"/>
                            <a:pt x="12" y="9"/>
                            <a:pt x="10" y="11"/>
                          </a:cubicBezTo>
                          <a:cubicBezTo>
                            <a:pt x="8" y="14"/>
                            <a:pt x="6" y="16"/>
                            <a:pt x="4" y="18"/>
                          </a:cubicBezTo>
                          <a:cubicBezTo>
                            <a:pt x="1" y="21"/>
                            <a:pt x="0" y="25"/>
                            <a:pt x="0" y="25"/>
                          </a:cubicBezTo>
                          <a:cubicBezTo>
                            <a:pt x="0" y="25"/>
                            <a:pt x="5" y="19"/>
                            <a:pt x="10" y="16"/>
                          </a:cubicBezTo>
                          <a:cubicBezTo>
                            <a:pt x="11" y="15"/>
                            <a:pt x="13" y="14"/>
                            <a:pt x="14" y="14"/>
                          </a:cubicBezTo>
                          <a:cubicBezTo>
                            <a:pt x="16" y="14"/>
                            <a:pt x="19" y="16"/>
                            <a:pt x="21" y="17"/>
                          </a:cubicBezTo>
                          <a:cubicBezTo>
                            <a:pt x="25" y="18"/>
                            <a:pt x="27" y="18"/>
                            <a:pt x="28" y="18"/>
                          </a:cubicBezTo>
                          <a:cubicBezTo>
                            <a:pt x="29" y="18"/>
                            <a:pt x="29" y="18"/>
                            <a:pt x="29" y="18"/>
                          </a:cubicBezTo>
                          <a:cubicBezTo>
                            <a:pt x="29" y="18"/>
                            <a:pt x="29" y="15"/>
                            <a:pt x="26" y="14"/>
                          </a:cubicBezTo>
                          <a:cubicBezTo>
                            <a:pt x="24" y="14"/>
                            <a:pt x="19" y="11"/>
                            <a:pt x="19" y="11"/>
                          </a:cubicBezTo>
                          <a:cubicBezTo>
                            <a:pt x="19" y="11"/>
                            <a:pt x="22" y="10"/>
                            <a:pt x="24" y="10"/>
                          </a:cubicBezTo>
                          <a:cubicBezTo>
                            <a:pt x="26" y="10"/>
                            <a:pt x="28" y="11"/>
                            <a:pt x="29" y="12"/>
                          </a:cubicBezTo>
                          <a:cubicBezTo>
                            <a:pt x="32" y="14"/>
                            <a:pt x="32" y="17"/>
                            <a:pt x="35" y="19"/>
                          </a:cubicBezTo>
                          <a:cubicBezTo>
                            <a:pt x="36" y="19"/>
                            <a:pt x="37" y="20"/>
                            <a:pt x="38" y="20"/>
                          </a:cubicBezTo>
                          <a:cubicBezTo>
                            <a:pt x="39" y="20"/>
                            <a:pt x="41" y="19"/>
                            <a:pt x="43" y="17"/>
                          </a:cubicBezTo>
                          <a:cubicBezTo>
                            <a:pt x="45" y="14"/>
                            <a:pt x="44" y="12"/>
                            <a:pt x="42" y="12"/>
                          </a:cubicBezTo>
                          <a:cubicBezTo>
                            <a:pt x="42" y="12"/>
                            <a:pt x="41" y="11"/>
                            <a:pt x="41" y="11"/>
                          </a:cubicBezTo>
                          <a:cubicBezTo>
                            <a:pt x="40" y="11"/>
                            <a:pt x="39" y="12"/>
                            <a:pt x="38" y="13"/>
                          </a:cubicBezTo>
                          <a:cubicBezTo>
                            <a:pt x="37" y="14"/>
                            <a:pt x="38" y="16"/>
                            <a:pt x="38" y="16"/>
                          </a:cubicBezTo>
                          <a:cubicBezTo>
                            <a:pt x="38" y="16"/>
                            <a:pt x="37" y="15"/>
                            <a:pt x="36" y="14"/>
                          </a:cubicBezTo>
                          <a:cubicBezTo>
                            <a:pt x="35" y="12"/>
                            <a:pt x="34" y="10"/>
                            <a:pt x="32" y="8"/>
                          </a:cubicBezTo>
                          <a:cubicBezTo>
                            <a:pt x="31" y="6"/>
                            <a:pt x="28" y="5"/>
                            <a:pt x="26" y="5"/>
                          </a:cubicBezTo>
                          <a:cubicBezTo>
                            <a:pt x="25" y="5"/>
                            <a:pt x="24" y="5"/>
                            <a:pt x="24" y="6"/>
                          </a:cubicBezTo>
                          <a:cubicBezTo>
                            <a:pt x="21" y="6"/>
                            <a:pt x="19" y="7"/>
                            <a:pt x="19" y="7"/>
                          </a:cubicBezTo>
                          <a:cubicBezTo>
                            <a:pt x="19" y="7"/>
                            <a:pt x="20" y="6"/>
                            <a:pt x="20" y="4"/>
                          </a:cubicBezTo>
                          <a:cubicBezTo>
                            <a:pt x="21" y="3"/>
                            <a:pt x="23" y="0"/>
                            <a:pt x="2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1" name="Freeform 3677"/>
                    <p:cNvSpPr>
                      <a:spLocks/>
                    </p:cNvSpPr>
                    <p:nvPr/>
                  </p:nvSpPr>
                  <p:spPr bwMode="auto">
                    <a:xfrm>
                      <a:off x="569" y="419"/>
                      <a:ext cx="89" cy="77"/>
                    </a:xfrm>
                    <a:custGeom>
                      <a:avLst/>
                      <a:gdLst/>
                      <a:ahLst/>
                      <a:cxnLst>
                        <a:cxn ang="0">
                          <a:pos x="15" y="0"/>
                        </a:cxn>
                        <a:cxn ang="0">
                          <a:pos x="13" y="1"/>
                        </a:cxn>
                        <a:cxn ang="0">
                          <a:pos x="5" y="3"/>
                        </a:cxn>
                        <a:cxn ang="0">
                          <a:pos x="1" y="11"/>
                        </a:cxn>
                        <a:cxn ang="0">
                          <a:pos x="5" y="13"/>
                        </a:cxn>
                        <a:cxn ang="0">
                          <a:pos x="8" y="12"/>
                        </a:cxn>
                        <a:cxn ang="0">
                          <a:pos x="11" y="7"/>
                        </a:cxn>
                        <a:cxn ang="0">
                          <a:pos x="14" y="2"/>
                        </a:cxn>
                        <a:cxn ang="0">
                          <a:pos x="15" y="0"/>
                        </a:cxn>
                      </a:cxnLst>
                      <a:rect l="0" t="0" r="r" b="b"/>
                      <a:pathLst>
                        <a:path w="15" h="13">
                          <a:moveTo>
                            <a:pt x="15" y="0"/>
                          </a:moveTo>
                          <a:cubicBezTo>
                            <a:pt x="15" y="0"/>
                            <a:pt x="15" y="0"/>
                            <a:pt x="13" y="1"/>
                          </a:cubicBezTo>
                          <a:cubicBezTo>
                            <a:pt x="12" y="1"/>
                            <a:pt x="8" y="1"/>
                            <a:pt x="5" y="3"/>
                          </a:cubicBezTo>
                          <a:cubicBezTo>
                            <a:pt x="2" y="6"/>
                            <a:pt x="0" y="9"/>
                            <a:pt x="1" y="11"/>
                          </a:cubicBezTo>
                          <a:cubicBezTo>
                            <a:pt x="2" y="13"/>
                            <a:pt x="3" y="13"/>
                            <a:pt x="5" y="13"/>
                          </a:cubicBezTo>
                          <a:cubicBezTo>
                            <a:pt x="6" y="13"/>
                            <a:pt x="7" y="13"/>
                            <a:pt x="8" y="12"/>
                          </a:cubicBezTo>
                          <a:cubicBezTo>
                            <a:pt x="10" y="11"/>
                            <a:pt x="10" y="9"/>
                            <a:pt x="11" y="7"/>
                          </a:cubicBezTo>
                          <a:cubicBezTo>
                            <a:pt x="11" y="5"/>
                            <a:pt x="13" y="3"/>
                            <a:pt x="14" y="2"/>
                          </a:cubicBezTo>
                          <a:cubicBezTo>
                            <a:pt x="15" y="1"/>
                            <a:pt x="15" y="0"/>
                            <a:pt x="15"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2" name="Freeform 3678"/>
                    <p:cNvSpPr>
                      <a:spLocks/>
                    </p:cNvSpPr>
                    <p:nvPr/>
                  </p:nvSpPr>
                  <p:spPr bwMode="auto">
                    <a:xfrm>
                      <a:off x="528" y="384"/>
                      <a:ext cx="77" cy="71"/>
                    </a:xfrm>
                    <a:custGeom>
                      <a:avLst/>
                      <a:gdLst/>
                      <a:ahLst/>
                      <a:cxnLst>
                        <a:cxn ang="0">
                          <a:pos x="13" y="0"/>
                        </a:cxn>
                        <a:cxn ang="0">
                          <a:pos x="12" y="1"/>
                        </a:cxn>
                        <a:cxn ang="0">
                          <a:pos x="8" y="4"/>
                        </a:cxn>
                        <a:cxn ang="0">
                          <a:pos x="7" y="6"/>
                        </a:cxn>
                        <a:cxn ang="0">
                          <a:pos x="5" y="4"/>
                        </a:cxn>
                        <a:cxn ang="0">
                          <a:pos x="2" y="1"/>
                        </a:cxn>
                        <a:cxn ang="0">
                          <a:pos x="0" y="0"/>
                        </a:cxn>
                        <a:cxn ang="0">
                          <a:pos x="1" y="5"/>
                        </a:cxn>
                        <a:cxn ang="0">
                          <a:pos x="4" y="9"/>
                        </a:cxn>
                        <a:cxn ang="0">
                          <a:pos x="7" y="12"/>
                        </a:cxn>
                        <a:cxn ang="0">
                          <a:pos x="9" y="9"/>
                        </a:cxn>
                        <a:cxn ang="0">
                          <a:pos x="13" y="5"/>
                        </a:cxn>
                        <a:cxn ang="0">
                          <a:pos x="13" y="0"/>
                        </a:cxn>
                      </a:cxnLst>
                      <a:rect l="0" t="0" r="r" b="b"/>
                      <a:pathLst>
                        <a:path w="13" h="12">
                          <a:moveTo>
                            <a:pt x="13" y="0"/>
                          </a:moveTo>
                          <a:cubicBezTo>
                            <a:pt x="13" y="0"/>
                            <a:pt x="13" y="0"/>
                            <a:pt x="12" y="1"/>
                          </a:cubicBezTo>
                          <a:cubicBezTo>
                            <a:pt x="10" y="1"/>
                            <a:pt x="9" y="2"/>
                            <a:pt x="8" y="4"/>
                          </a:cubicBezTo>
                          <a:cubicBezTo>
                            <a:pt x="7" y="5"/>
                            <a:pt x="7" y="6"/>
                            <a:pt x="7" y="6"/>
                          </a:cubicBezTo>
                          <a:cubicBezTo>
                            <a:pt x="7" y="6"/>
                            <a:pt x="6" y="5"/>
                            <a:pt x="5" y="4"/>
                          </a:cubicBezTo>
                          <a:cubicBezTo>
                            <a:pt x="5" y="2"/>
                            <a:pt x="3" y="1"/>
                            <a:pt x="2" y="1"/>
                          </a:cubicBezTo>
                          <a:cubicBezTo>
                            <a:pt x="1" y="0"/>
                            <a:pt x="0" y="0"/>
                            <a:pt x="0" y="0"/>
                          </a:cubicBezTo>
                          <a:cubicBezTo>
                            <a:pt x="0" y="0"/>
                            <a:pt x="0" y="3"/>
                            <a:pt x="1" y="5"/>
                          </a:cubicBezTo>
                          <a:cubicBezTo>
                            <a:pt x="1" y="6"/>
                            <a:pt x="3" y="8"/>
                            <a:pt x="4" y="9"/>
                          </a:cubicBezTo>
                          <a:cubicBezTo>
                            <a:pt x="6" y="11"/>
                            <a:pt x="7" y="12"/>
                            <a:pt x="7" y="12"/>
                          </a:cubicBezTo>
                          <a:cubicBezTo>
                            <a:pt x="7" y="12"/>
                            <a:pt x="7" y="11"/>
                            <a:pt x="9" y="9"/>
                          </a:cubicBezTo>
                          <a:cubicBezTo>
                            <a:pt x="11" y="8"/>
                            <a:pt x="12" y="6"/>
                            <a:pt x="13" y="5"/>
                          </a:cubicBezTo>
                          <a:cubicBezTo>
                            <a:pt x="13" y="3"/>
                            <a:pt x="13" y="0"/>
                            <a:pt x="13"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3" name="Freeform 3679"/>
                    <p:cNvSpPr>
                      <a:spLocks noEditPoints="1"/>
                    </p:cNvSpPr>
                    <p:nvPr/>
                  </p:nvSpPr>
                  <p:spPr bwMode="auto">
                    <a:xfrm>
                      <a:off x="546" y="272"/>
                      <a:ext cx="41" cy="118"/>
                    </a:xfrm>
                    <a:custGeom>
                      <a:avLst/>
                      <a:gdLst/>
                      <a:ahLst/>
                      <a:cxnLst>
                        <a:cxn ang="0">
                          <a:pos x="4" y="1"/>
                        </a:cxn>
                        <a:cxn ang="0">
                          <a:pos x="3" y="3"/>
                        </a:cxn>
                        <a:cxn ang="0">
                          <a:pos x="0" y="10"/>
                        </a:cxn>
                        <a:cxn ang="0">
                          <a:pos x="2" y="15"/>
                        </a:cxn>
                        <a:cxn ang="0">
                          <a:pos x="4" y="20"/>
                        </a:cxn>
                        <a:cxn ang="0">
                          <a:pos x="6" y="15"/>
                        </a:cxn>
                        <a:cxn ang="0">
                          <a:pos x="7" y="10"/>
                        </a:cxn>
                        <a:cxn ang="0">
                          <a:pos x="4" y="3"/>
                        </a:cxn>
                        <a:cxn ang="0">
                          <a:pos x="4" y="1"/>
                        </a:cxn>
                        <a:cxn ang="0">
                          <a:pos x="4" y="0"/>
                        </a:cxn>
                        <a:cxn ang="0">
                          <a:pos x="4" y="1"/>
                        </a:cxn>
                        <a:cxn ang="0">
                          <a:pos x="4" y="0"/>
                        </a:cxn>
                      </a:cxnLst>
                      <a:rect l="0" t="0" r="r" b="b"/>
                      <a:pathLst>
                        <a:path w="7" h="20">
                          <a:moveTo>
                            <a:pt x="4" y="1"/>
                          </a:moveTo>
                          <a:cubicBezTo>
                            <a:pt x="4" y="1"/>
                            <a:pt x="4" y="2"/>
                            <a:pt x="3" y="3"/>
                          </a:cubicBezTo>
                          <a:cubicBezTo>
                            <a:pt x="2" y="7"/>
                            <a:pt x="1" y="7"/>
                            <a:pt x="0" y="10"/>
                          </a:cubicBezTo>
                          <a:cubicBezTo>
                            <a:pt x="0" y="11"/>
                            <a:pt x="0" y="14"/>
                            <a:pt x="2" y="15"/>
                          </a:cubicBezTo>
                          <a:cubicBezTo>
                            <a:pt x="3" y="17"/>
                            <a:pt x="4" y="20"/>
                            <a:pt x="4" y="20"/>
                          </a:cubicBezTo>
                          <a:cubicBezTo>
                            <a:pt x="4" y="20"/>
                            <a:pt x="4" y="17"/>
                            <a:pt x="6" y="15"/>
                          </a:cubicBezTo>
                          <a:cubicBezTo>
                            <a:pt x="7" y="14"/>
                            <a:pt x="7" y="11"/>
                            <a:pt x="7" y="10"/>
                          </a:cubicBezTo>
                          <a:cubicBezTo>
                            <a:pt x="7" y="7"/>
                            <a:pt x="6" y="7"/>
                            <a:pt x="4" y="3"/>
                          </a:cubicBezTo>
                          <a:cubicBezTo>
                            <a:pt x="4" y="2"/>
                            <a:pt x="4" y="1"/>
                            <a:pt x="4" y="1"/>
                          </a:cubicBezTo>
                          <a:moveTo>
                            <a:pt x="4" y="0"/>
                          </a:moveTo>
                          <a:cubicBezTo>
                            <a:pt x="4" y="0"/>
                            <a:pt x="4" y="1"/>
                            <a:pt x="4" y="1"/>
                          </a:cubicBezTo>
                          <a:cubicBezTo>
                            <a:pt x="4" y="1"/>
                            <a:pt x="4" y="0"/>
                            <a:pt x="4"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704" name="Freeform 3680"/>
                  <p:cNvSpPr>
                    <a:spLocks/>
                  </p:cNvSpPr>
                  <p:nvPr/>
                </p:nvSpPr>
                <p:spPr bwMode="auto">
                  <a:xfrm>
                    <a:off x="457" y="-6"/>
                    <a:ext cx="225" cy="313"/>
                  </a:xfrm>
                  <a:custGeom>
                    <a:avLst/>
                    <a:gdLst/>
                    <a:ahLst/>
                    <a:cxnLst>
                      <a:cxn ang="0">
                        <a:pos x="19" y="0"/>
                      </a:cxn>
                      <a:cxn ang="0">
                        <a:pos x="18" y="4"/>
                      </a:cxn>
                      <a:cxn ang="0">
                        <a:pos x="14" y="10"/>
                      </a:cxn>
                      <a:cxn ang="0">
                        <a:pos x="11" y="19"/>
                      </a:cxn>
                      <a:cxn ang="0">
                        <a:pos x="15" y="28"/>
                      </a:cxn>
                      <a:cxn ang="0">
                        <a:pos x="16" y="34"/>
                      </a:cxn>
                      <a:cxn ang="0">
                        <a:pos x="14" y="32"/>
                      </a:cxn>
                      <a:cxn ang="0">
                        <a:pos x="12" y="27"/>
                      </a:cxn>
                      <a:cxn ang="0">
                        <a:pos x="7" y="20"/>
                      </a:cxn>
                      <a:cxn ang="0">
                        <a:pos x="2" y="18"/>
                      </a:cxn>
                      <a:cxn ang="0">
                        <a:pos x="0" y="18"/>
                      </a:cxn>
                      <a:cxn ang="0">
                        <a:pos x="3" y="21"/>
                      </a:cxn>
                      <a:cxn ang="0">
                        <a:pos x="6" y="29"/>
                      </a:cxn>
                      <a:cxn ang="0">
                        <a:pos x="12" y="38"/>
                      </a:cxn>
                      <a:cxn ang="0">
                        <a:pos x="13" y="53"/>
                      </a:cxn>
                      <a:cxn ang="0">
                        <a:pos x="15" y="42"/>
                      </a:cxn>
                      <a:cxn ang="0">
                        <a:pos x="18" y="34"/>
                      </a:cxn>
                      <a:cxn ang="0">
                        <a:pos x="16" y="23"/>
                      </a:cxn>
                      <a:cxn ang="0">
                        <a:pos x="15" y="18"/>
                      </a:cxn>
                      <a:cxn ang="0">
                        <a:pos x="17" y="14"/>
                      </a:cxn>
                      <a:cxn ang="0">
                        <a:pos x="19" y="10"/>
                      </a:cxn>
                      <a:cxn ang="0">
                        <a:pos x="20" y="14"/>
                      </a:cxn>
                      <a:cxn ang="0">
                        <a:pos x="23" y="18"/>
                      </a:cxn>
                      <a:cxn ang="0">
                        <a:pos x="22" y="23"/>
                      </a:cxn>
                      <a:cxn ang="0">
                        <a:pos x="20" y="34"/>
                      </a:cxn>
                      <a:cxn ang="0">
                        <a:pos x="22" y="42"/>
                      </a:cxn>
                      <a:cxn ang="0">
                        <a:pos x="24" y="53"/>
                      </a:cxn>
                      <a:cxn ang="0">
                        <a:pos x="26" y="38"/>
                      </a:cxn>
                      <a:cxn ang="0">
                        <a:pos x="32" y="29"/>
                      </a:cxn>
                      <a:cxn ang="0">
                        <a:pos x="34" y="21"/>
                      </a:cxn>
                      <a:cxn ang="0">
                        <a:pos x="38" y="18"/>
                      </a:cxn>
                      <a:cxn ang="0">
                        <a:pos x="36" y="18"/>
                      </a:cxn>
                      <a:cxn ang="0">
                        <a:pos x="30" y="20"/>
                      </a:cxn>
                      <a:cxn ang="0">
                        <a:pos x="26" y="27"/>
                      </a:cxn>
                      <a:cxn ang="0">
                        <a:pos x="24" y="32"/>
                      </a:cxn>
                      <a:cxn ang="0">
                        <a:pos x="21" y="34"/>
                      </a:cxn>
                      <a:cxn ang="0">
                        <a:pos x="23" y="28"/>
                      </a:cxn>
                      <a:cxn ang="0">
                        <a:pos x="27" y="19"/>
                      </a:cxn>
                      <a:cxn ang="0">
                        <a:pos x="24" y="10"/>
                      </a:cxn>
                      <a:cxn ang="0">
                        <a:pos x="20" y="4"/>
                      </a:cxn>
                      <a:cxn ang="0">
                        <a:pos x="19" y="0"/>
                      </a:cxn>
                    </a:cxnLst>
                    <a:rect l="0" t="0" r="r" b="b"/>
                    <a:pathLst>
                      <a:path w="38" h="53">
                        <a:moveTo>
                          <a:pt x="19" y="0"/>
                        </a:moveTo>
                        <a:cubicBezTo>
                          <a:pt x="19" y="0"/>
                          <a:pt x="18" y="2"/>
                          <a:pt x="18" y="4"/>
                        </a:cubicBezTo>
                        <a:cubicBezTo>
                          <a:pt x="17" y="6"/>
                          <a:pt x="16" y="7"/>
                          <a:pt x="14" y="10"/>
                        </a:cubicBezTo>
                        <a:cubicBezTo>
                          <a:pt x="12" y="13"/>
                          <a:pt x="10" y="15"/>
                          <a:pt x="11" y="19"/>
                        </a:cubicBezTo>
                        <a:cubicBezTo>
                          <a:pt x="11" y="22"/>
                          <a:pt x="13" y="26"/>
                          <a:pt x="15" y="28"/>
                        </a:cubicBezTo>
                        <a:cubicBezTo>
                          <a:pt x="17" y="31"/>
                          <a:pt x="16" y="34"/>
                          <a:pt x="16" y="34"/>
                        </a:cubicBezTo>
                        <a:cubicBezTo>
                          <a:pt x="16" y="34"/>
                          <a:pt x="15" y="33"/>
                          <a:pt x="14" y="32"/>
                        </a:cubicBezTo>
                        <a:cubicBezTo>
                          <a:pt x="13" y="31"/>
                          <a:pt x="12" y="29"/>
                          <a:pt x="12" y="27"/>
                        </a:cubicBezTo>
                        <a:cubicBezTo>
                          <a:pt x="11" y="24"/>
                          <a:pt x="9" y="22"/>
                          <a:pt x="7" y="20"/>
                        </a:cubicBezTo>
                        <a:cubicBezTo>
                          <a:pt x="6" y="18"/>
                          <a:pt x="3" y="18"/>
                          <a:pt x="2" y="18"/>
                        </a:cubicBezTo>
                        <a:cubicBezTo>
                          <a:pt x="1" y="18"/>
                          <a:pt x="0" y="18"/>
                          <a:pt x="0" y="18"/>
                        </a:cubicBezTo>
                        <a:cubicBezTo>
                          <a:pt x="0" y="18"/>
                          <a:pt x="2" y="19"/>
                          <a:pt x="3" y="21"/>
                        </a:cubicBezTo>
                        <a:cubicBezTo>
                          <a:pt x="5" y="23"/>
                          <a:pt x="5" y="26"/>
                          <a:pt x="6" y="29"/>
                        </a:cubicBezTo>
                        <a:cubicBezTo>
                          <a:pt x="7" y="33"/>
                          <a:pt x="10" y="34"/>
                          <a:pt x="12" y="38"/>
                        </a:cubicBezTo>
                        <a:cubicBezTo>
                          <a:pt x="14" y="43"/>
                          <a:pt x="13" y="53"/>
                          <a:pt x="13" y="53"/>
                        </a:cubicBezTo>
                        <a:cubicBezTo>
                          <a:pt x="13" y="53"/>
                          <a:pt x="14" y="46"/>
                          <a:pt x="15" y="42"/>
                        </a:cubicBezTo>
                        <a:cubicBezTo>
                          <a:pt x="17" y="39"/>
                          <a:pt x="18" y="38"/>
                          <a:pt x="18" y="34"/>
                        </a:cubicBezTo>
                        <a:cubicBezTo>
                          <a:pt x="18" y="30"/>
                          <a:pt x="16" y="26"/>
                          <a:pt x="16" y="23"/>
                        </a:cubicBezTo>
                        <a:cubicBezTo>
                          <a:pt x="15" y="20"/>
                          <a:pt x="14" y="20"/>
                          <a:pt x="15" y="18"/>
                        </a:cubicBezTo>
                        <a:cubicBezTo>
                          <a:pt x="15" y="16"/>
                          <a:pt x="16" y="15"/>
                          <a:pt x="17" y="14"/>
                        </a:cubicBezTo>
                        <a:cubicBezTo>
                          <a:pt x="18" y="13"/>
                          <a:pt x="19" y="10"/>
                          <a:pt x="19" y="10"/>
                        </a:cubicBezTo>
                        <a:cubicBezTo>
                          <a:pt x="19" y="10"/>
                          <a:pt x="20" y="13"/>
                          <a:pt x="20" y="14"/>
                        </a:cubicBezTo>
                        <a:cubicBezTo>
                          <a:pt x="21" y="15"/>
                          <a:pt x="22" y="16"/>
                          <a:pt x="23" y="18"/>
                        </a:cubicBezTo>
                        <a:cubicBezTo>
                          <a:pt x="23" y="20"/>
                          <a:pt x="23" y="20"/>
                          <a:pt x="22" y="23"/>
                        </a:cubicBezTo>
                        <a:cubicBezTo>
                          <a:pt x="21" y="26"/>
                          <a:pt x="20" y="30"/>
                          <a:pt x="20" y="34"/>
                        </a:cubicBezTo>
                        <a:cubicBezTo>
                          <a:pt x="20" y="38"/>
                          <a:pt x="21" y="39"/>
                          <a:pt x="22" y="42"/>
                        </a:cubicBezTo>
                        <a:cubicBezTo>
                          <a:pt x="24" y="46"/>
                          <a:pt x="24" y="53"/>
                          <a:pt x="24" y="53"/>
                        </a:cubicBezTo>
                        <a:cubicBezTo>
                          <a:pt x="24" y="53"/>
                          <a:pt x="23" y="43"/>
                          <a:pt x="26" y="38"/>
                        </a:cubicBezTo>
                        <a:cubicBezTo>
                          <a:pt x="28" y="34"/>
                          <a:pt x="31" y="33"/>
                          <a:pt x="32" y="29"/>
                        </a:cubicBezTo>
                        <a:cubicBezTo>
                          <a:pt x="33" y="26"/>
                          <a:pt x="33" y="23"/>
                          <a:pt x="34" y="21"/>
                        </a:cubicBezTo>
                        <a:cubicBezTo>
                          <a:pt x="35" y="19"/>
                          <a:pt x="38" y="18"/>
                          <a:pt x="38" y="18"/>
                        </a:cubicBezTo>
                        <a:cubicBezTo>
                          <a:pt x="38" y="18"/>
                          <a:pt x="37" y="18"/>
                          <a:pt x="36" y="18"/>
                        </a:cubicBezTo>
                        <a:cubicBezTo>
                          <a:pt x="34" y="18"/>
                          <a:pt x="32" y="18"/>
                          <a:pt x="30" y="20"/>
                        </a:cubicBezTo>
                        <a:cubicBezTo>
                          <a:pt x="28" y="22"/>
                          <a:pt x="26" y="24"/>
                          <a:pt x="26" y="27"/>
                        </a:cubicBezTo>
                        <a:cubicBezTo>
                          <a:pt x="25" y="29"/>
                          <a:pt x="25" y="31"/>
                          <a:pt x="24" y="32"/>
                        </a:cubicBezTo>
                        <a:cubicBezTo>
                          <a:pt x="23" y="33"/>
                          <a:pt x="21" y="34"/>
                          <a:pt x="21" y="34"/>
                        </a:cubicBezTo>
                        <a:cubicBezTo>
                          <a:pt x="21" y="34"/>
                          <a:pt x="21" y="31"/>
                          <a:pt x="23" y="28"/>
                        </a:cubicBezTo>
                        <a:cubicBezTo>
                          <a:pt x="24" y="26"/>
                          <a:pt x="26" y="22"/>
                          <a:pt x="27" y="19"/>
                        </a:cubicBezTo>
                        <a:cubicBezTo>
                          <a:pt x="27" y="15"/>
                          <a:pt x="26" y="13"/>
                          <a:pt x="24" y="10"/>
                        </a:cubicBezTo>
                        <a:cubicBezTo>
                          <a:pt x="21" y="7"/>
                          <a:pt x="20" y="6"/>
                          <a:pt x="20" y="4"/>
                        </a:cubicBezTo>
                        <a:cubicBezTo>
                          <a:pt x="19" y="2"/>
                          <a:pt x="19" y="0"/>
                          <a:pt x="19" y="0"/>
                        </a:cubicBezTo>
                      </a:path>
                    </a:pathLst>
                  </a:custGeom>
                  <a:solidFill>
                    <a:srgbClr val="000000">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grpSp>
      <p:sp>
        <p:nvSpPr>
          <p:cNvPr id="12" name="Text Placeholder 5"/>
          <p:cNvSpPr>
            <a:spLocks noGrp="1"/>
          </p:cNvSpPr>
          <p:nvPr>
            <p:ph type="body" sz="quarter" idx="20" hasCustomPrompt="1"/>
          </p:nvPr>
        </p:nvSpPr>
        <p:spPr>
          <a:xfrm>
            <a:off x="419100" y="990600"/>
            <a:ext cx="8191500" cy="838200"/>
          </a:xfrm>
          <a:prstGeom prst="rect">
            <a:avLst/>
          </a:prstGeom>
        </p:spPr>
        <p:txBody>
          <a:bodyPr/>
          <a:lstStyle>
            <a:lvl1pPr algn="ctr">
              <a:buNone/>
              <a:defRPr sz="4000" b="1" i="0">
                <a:latin typeface="+mj-lt"/>
              </a:defRPr>
            </a:lvl1pPr>
          </a:lstStyle>
          <a:p>
            <a:pPr lvl="0"/>
            <a:r>
              <a:rPr lang="en-US" dirty="0" smtClean="0"/>
              <a:t>Click to edit text</a:t>
            </a:r>
            <a:endParaRPr lang="en-US" dirty="0"/>
          </a:p>
        </p:txBody>
      </p:sp>
      <p:pic>
        <p:nvPicPr>
          <p:cNvPr id="5319" name="pic.png" descr="\\angler99\Inkd_G\pressp0509 (INKD)\2_In_Progress\Sharmila\071709\czumwalt_apartments_broch_85x11_hf\pic.png"/>
          <p:cNvPicPr/>
          <p:nvPr userDrawn="1"/>
        </p:nvPicPr>
        <p:blipFill>
          <a:blip r:embed="rId2" r:link="rId3"/>
          <a:srcRect l="7420" r="3540"/>
          <a:stretch>
            <a:fillRect/>
          </a:stretch>
        </p:blipFill>
        <p:spPr>
          <a:xfrm>
            <a:off x="-76200" y="2743200"/>
            <a:ext cx="9144000" cy="3124765"/>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Rectangle 1258"/>
          <p:cNvSpPr>
            <a:spLocks noChangeArrowheads="1"/>
          </p:cNvSpPr>
          <p:nvPr/>
        </p:nvSpPr>
        <p:spPr bwMode="auto">
          <a:xfrm>
            <a:off x="1" y="0"/>
            <a:ext cx="9143999" cy="1076326"/>
          </a:xfrm>
          <a:prstGeom prst="rect">
            <a:avLst/>
          </a:prstGeom>
          <a:solidFill>
            <a:srgbClr val="D6EEEE"/>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 name="Freeform 1259"/>
          <p:cNvSpPr>
            <a:spLocks/>
          </p:cNvSpPr>
          <p:nvPr/>
        </p:nvSpPr>
        <p:spPr bwMode="auto">
          <a:xfrm>
            <a:off x="1" y="152400"/>
            <a:ext cx="9143999" cy="6561137"/>
          </a:xfrm>
          <a:custGeom>
            <a:avLst/>
            <a:gdLst/>
            <a:ahLst/>
            <a:cxnLst>
              <a:cxn ang="0">
                <a:pos x="3240" y="239"/>
              </a:cxn>
              <a:cxn ang="0">
                <a:pos x="3240" y="2464"/>
              </a:cxn>
              <a:cxn ang="0">
                <a:pos x="0" y="2466"/>
              </a:cxn>
              <a:cxn ang="0">
                <a:pos x="0" y="135"/>
              </a:cxn>
              <a:cxn ang="0">
                <a:pos x="261" y="18"/>
              </a:cxn>
              <a:cxn ang="0">
                <a:pos x="514" y="143"/>
              </a:cxn>
              <a:cxn ang="0">
                <a:pos x="639" y="115"/>
              </a:cxn>
              <a:cxn ang="0">
                <a:pos x="752" y="157"/>
              </a:cxn>
              <a:cxn ang="0">
                <a:pos x="768" y="142"/>
              </a:cxn>
              <a:cxn ang="0">
                <a:pos x="941" y="76"/>
              </a:cxn>
              <a:cxn ang="0">
                <a:pos x="1092" y="129"/>
              </a:cxn>
              <a:cxn ang="0">
                <a:pos x="1126" y="163"/>
              </a:cxn>
              <a:cxn ang="0">
                <a:pos x="1366" y="160"/>
              </a:cxn>
              <a:cxn ang="0">
                <a:pos x="1496" y="122"/>
              </a:cxn>
              <a:cxn ang="0">
                <a:pos x="1609" y="173"/>
              </a:cxn>
              <a:cxn ang="0">
                <a:pos x="1787" y="80"/>
              </a:cxn>
              <a:cxn ang="0">
                <a:pos x="1969" y="168"/>
              </a:cxn>
              <a:cxn ang="0">
                <a:pos x="2221" y="122"/>
              </a:cxn>
              <a:cxn ang="0">
                <a:pos x="2332" y="80"/>
              </a:cxn>
              <a:cxn ang="0">
                <a:pos x="2456" y="109"/>
              </a:cxn>
              <a:cxn ang="0">
                <a:pos x="2724" y="22"/>
              </a:cxn>
              <a:cxn ang="0">
                <a:pos x="2931" y="181"/>
              </a:cxn>
              <a:cxn ang="0">
                <a:pos x="3240" y="239"/>
              </a:cxn>
            </a:cxnLst>
            <a:rect l="0" t="0" r="r" b="b"/>
            <a:pathLst>
              <a:path w="3240" h="2468">
                <a:moveTo>
                  <a:pt x="3240" y="239"/>
                </a:moveTo>
                <a:cubicBezTo>
                  <a:pt x="3240" y="981"/>
                  <a:pt x="3240" y="1722"/>
                  <a:pt x="3240" y="2464"/>
                </a:cubicBezTo>
                <a:cubicBezTo>
                  <a:pt x="2164" y="2468"/>
                  <a:pt x="1080" y="2464"/>
                  <a:pt x="0" y="2466"/>
                </a:cubicBezTo>
                <a:cubicBezTo>
                  <a:pt x="0" y="1689"/>
                  <a:pt x="0" y="912"/>
                  <a:pt x="0" y="135"/>
                </a:cubicBezTo>
                <a:cubicBezTo>
                  <a:pt x="57" y="68"/>
                  <a:pt x="140" y="16"/>
                  <a:pt x="261" y="18"/>
                </a:cubicBezTo>
                <a:cubicBezTo>
                  <a:pt x="381" y="19"/>
                  <a:pt x="459" y="77"/>
                  <a:pt x="514" y="143"/>
                </a:cubicBezTo>
                <a:cubicBezTo>
                  <a:pt x="545" y="124"/>
                  <a:pt x="589" y="111"/>
                  <a:pt x="639" y="115"/>
                </a:cubicBezTo>
                <a:cubicBezTo>
                  <a:pt x="685" y="118"/>
                  <a:pt x="725" y="137"/>
                  <a:pt x="752" y="157"/>
                </a:cubicBezTo>
                <a:cubicBezTo>
                  <a:pt x="759" y="154"/>
                  <a:pt x="763" y="147"/>
                  <a:pt x="768" y="142"/>
                </a:cubicBezTo>
                <a:cubicBezTo>
                  <a:pt x="809" y="103"/>
                  <a:pt x="864" y="76"/>
                  <a:pt x="941" y="76"/>
                </a:cubicBezTo>
                <a:cubicBezTo>
                  <a:pt x="1004" y="76"/>
                  <a:pt x="1056" y="100"/>
                  <a:pt x="1092" y="129"/>
                </a:cubicBezTo>
                <a:cubicBezTo>
                  <a:pt x="1104" y="139"/>
                  <a:pt x="1113" y="153"/>
                  <a:pt x="1126" y="163"/>
                </a:cubicBezTo>
                <a:cubicBezTo>
                  <a:pt x="1183" y="127"/>
                  <a:pt x="1306" y="124"/>
                  <a:pt x="1366" y="160"/>
                </a:cubicBezTo>
                <a:cubicBezTo>
                  <a:pt x="1399" y="137"/>
                  <a:pt x="1440" y="118"/>
                  <a:pt x="1496" y="122"/>
                </a:cubicBezTo>
                <a:cubicBezTo>
                  <a:pt x="1544" y="126"/>
                  <a:pt x="1582" y="150"/>
                  <a:pt x="1609" y="173"/>
                </a:cubicBezTo>
                <a:cubicBezTo>
                  <a:pt x="1644" y="122"/>
                  <a:pt x="1702" y="80"/>
                  <a:pt x="1787" y="80"/>
                </a:cubicBezTo>
                <a:cubicBezTo>
                  <a:pt x="1873" y="80"/>
                  <a:pt x="1931" y="118"/>
                  <a:pt x="1969" y="168"/>
                </a:cubicBezTo>
                <a:cubicBezTo>
                  <a:pt x="2017" y="118"/>
                  <a:pt x="2134" y="86"/>
                  <a:pt x="2221" y="122"/>
                </a:cubicBezTo>
                <a:cubicBezTo>
                  <a:pt x="2249" y="103"/>
                  <a:pt x="2287" y="83"/>
                  <a:pt x="2332" y="80"/>
                </a:cubicBezTo>
                <a:cubicBezTo>
                  <a:pt x="2382" y="76"/>
                  <a:pt x="2424" y="90"/>
                  <a:pt x="2456" y="109"/>
                </a:cubicBezTo>
                <a:cubicBezTo>
                  <a:pt x="2514" y="51"/>
                  <a:pt x="2606" y="0"/>
                  <a:pt x="2724" y="22"/>
                </a:cubicBezTo>
                <a:cubicBezTo>
                  <a:pt x="2825" y="41"/>
                  <a:pt x="2892" y="103"/>
                  <a:pt x="2931" y="181"/>
                </a:cubicBezTo>
                <a:cubicBezTo>
                  <a:pt x="3041" y="133"/>
                  <a:pt x="3184" y="177"/>
                  <a:pt x="3240" y="239"/>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cxnSp>
        <p:nvCxnSpPr>
          <p:cNvPr id="6580" name="Straight Connector 6579"/>
          <p:cNvCxnSpPr/>
          <p:nvPr/>
        </p:nvCxnSpPr>
        <p:spPr>
          <a:xfrm>
            <a:off x="260350" y="6162675"/>
            <a:ext cx="8645525" cy="38100"/>
          </a:xfrm>
          <a:prstGeom prst="line">
            <a:avLst/>
          </a:prstGeom>
          <a:ln w="3175">
            <a:solidFill>
              <a:schemeClr val="bg1">
                <a:lumMod val="75000"/>
                <a:alpha val="16863"/>
              </a:schemeClr>
            </a:solidFill>
            <a:prstDash val="sysDash"/>
          </a:ln>
        </p:spPr>
        <p:style>
          <a:lnRef idx="1">
            <a:schemeClr val="accent1"/>
          </a:lnRef>
          <a:fillRef idx="0">
            <a:schemeClr val="accent1"/>
          </a:fillRef>
          <a:effectRef idx="0">
            <a:schemeClr val="accent1"/>
          </a:effectRef>
          <a:fontRef idx="minor">
            <a:schemeClr val="tx1"/>
          </a:fontRef>
        </p:style>
      </p:cxnSp>
    </p:spTree>
  </p:cSld>
  <p:clrMap bg1="dk1" tx1="lt1" bg2="dk2" tx2="lt2" accent1="accent1" accent2="accent2" accent3="accent3" accent4="accent4" accent5="accent5" accent6="accent6" hlink="hlink" folHlink="folHlink"/>
  <p:sldLayoutIdLst>
    <p:sldLayoutId id="2147483649" r:id="rId1"/>
    <p:sldLayoutId id="2147483655" r:id="rId2"/>
    <p:sldLayoutId id="2147483654" r:id="rId3"/>
  </p:sldLayoutIdLst>
  <p:timing>
    <p:tnLst>
      <p:par>
        <p:cTn id="1" dur="indefinite" restart="never" nodeType="tmRoot"/>
      </p:par>
    </p:tnLst>
  </p:timing>
  <p:hf sldNum="0" hd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0.xml"/><Relationship Id="rId1" Type="http://schemas.openxmlformats.org/officeDocument/2006/relationships/slideLayout" Target="../slideLayouts/slideLayout2.xml"/><Relationship Id="rId5" Type="http://schemas.openxmlformats.org/officeDocument/2006/relationships/image" Target="../media/image11.PNG"/><Relationship Id="rId4" Type="http://schemas.openxmlformats.org/officeDocument/2006/relationships/image" Target="../media/image10.PNG"/></Relationships>
</file>

<file path=ppt/slides/_rels/slide1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1.xml"/><Relationship Id="rId1" Type="http://schemas.openxmlformats.org/officeDocument/2006/relationships/slideLayout" Target="../slideLayouts/slideLayout2.xml"/><Relationship Id="rId5" Type="http://schemas.openxmlformats.org/officeDocument/2006/relationships/image" Target="../media/image14.PNG"/><Relationship Id="rId4" Type="http://schemas.openxmlformats.org/officeDocument/2006/relationships/image" Target="../media/image13.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14.xml"/><Relationship Id="rId1" Type="http://schemas.openxmlformats.org/officeDocument/2006/relationships/slideLayout" Target="../slideLayouts/slideLayout2.xml"/><Relationship Id="rId5" Type="http://schemas.openxmlformats.org/officeDocument/2006/relationships/image" Target="../media/image21.png"/><Relationship Id="rId4" Type="http://schemas.openxmlformats.org/officeDocument/2006/relationships/image" Target="../media/image20.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4.xml.rels><?xml version="1.0" encoding="UTF-8" standalone="yes"?>
<Relationships xmlns="http://schemas.openxmlformats.org/package/2006/relationships"><Relationship Id="rId3" Type="http://schemas.openxmlformats.org/officeDocument/2006/relationships/hyperlink" Target="https://lpdaac.usgs.gov/sites/default/files/public/aster/docs/ASTER_SWIR_User_Advisory_July%2018_08.pdf" TargetMode="External"/><Relationship Id="rId2" Type="http://schemas.openxmlformats.org/officeDocument/2006/relationships/hyperlink" Target="http://asterweb.jpl.nasa.gov/content/03_data/04_Documents/aster_user_guide_v2.pdf" TargetMode="Externa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hyperlink" Target="http://www.epa.gov/heatisld/about/index.htm" TargetMode="External"/><Relationship Id="rId2" Type="http://schemas.openxmlformats.org/officeDocument/2006/relationships/hyperlink" Target="http://www.whitehouse.gov/sites/default/files/omb/assets/bulletins/b10-02.pdf" TargetMode="Externa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4.xml"/><Relationship Id="rId1" Type="http://schemas.openxmlformats.org/officeDocument/2006/relationships/slideLayout" Target="../slideLayouts/slideLayout2.xml"/><Relationship Id="rId5" Type="http://schemas.openxmlformats.org/officeDocument/2006/relationships/image" Target="../media/image5.jpeg"/><Relationship Id="rId4" Type="http://schemas.openxmlformats.org/officeDocument/2006/relationships/image" Target="../media/image4.jpeg"/></Relationships>
</file>

<file path=ppt/slides/_rels/slide5.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US" sz="2800" b="1" dirty="0" smtClean="0"/>
              <a:t>Connecting Urban Sprawl and Urban Heat Island</a:t>
            </a:r>
            <a:endParaRPr lang="en-US" sz="2800" b="1" dirty="0"/>
          </a:p>
        </p:txBody>
      </p:sp>
      <p:sp>
        <p:nvSpPr>
          <p:cNvPr id="3" name="Text Placeholder 2"/>
          <p:cNvSpPr>
            <a:spLocks noGrp="1"/>
          </p:cNvSpPr>
          <p:nvPr>
            <p:ph type="body" sz="quarter" idx="11"/>
          </p:nvPr>
        </p:nvSpPr>
        <p:spPr>
          <a:xfrm>
            <a:off x="228600" y="4459792"/>
            <a:ext cx="8763000" cy="371475"/>
          </a:xfrm>
        </p:spPr>
        <p:txBody>
          <a:bodyPr/>
          <a:lstStyle/>
          <a:p>
            <a:r>
              <a:rPr lang="en-US" dirty="0" smtClean="0"/>
              <a:t>Matthew Welshans – GEOG 596A – Fall I 2013</a:t>
            </a:r>
          </a:p>
          <a:p>
            <a:r>
              <a:rPr lang="en-US" dirty="0" smtClean="0"/>
              <a:t>Advisor:  Dr. Jay Parrish</a:t>
            </a:r>
            <a:endParaRPr lang="en-US" dirty="0"/>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p:txBody>
          <a:bodyPr/>
          <a:lstStyle/>
          <a:p>
            <a:r>
              <a:rPr lang="en-US" dirty="0" smtClean="0"/>
              <a:t>Proposed Methodology</a:t>
            </a:r>
            <a:endParaRPr lang="en-US" dirty="0"/>
          </a:p>
        </p:txBody>
      </p:sp>
      <p:sp>
        <p:nvSpPr>
          <p:cNvPr id="3" name="Content Placeholder 2"/>
          <p:cNvSpPr>
            <a:spLocks noGrp="1"/>
          </p:cNvSpPr>
          <p:nvPr>
            <p:ph sz="quarter" idx="17"/>
          </p:nvPr>
        </p:nvSpPr>
        <p:spPr/>
        <p:txBody>
          <a:bodyPr/>
          <a:lstStyle/>
          <a:p>
            <a:r>
              <a:rPr lang="en-US" dirty="0" smtClean="0"/>
              <a:t>Comparing 2000 to 2010 data</a:t>
            </a:r>
          </a:p>
          <a:p>
            <a:pPr lvl="1"/>
            <a:r>
              <a:rPr lang="en-US" dirty="0" smtClean="0"/>
              <a:t>Census data for population and density in those study areas</a:t>
            </a:r>
          </a:p>
          <a:p>
            <a:pPr lvl="1"/>
            <a:r>
              <a:rPr lang="en-US" dirty="0" smtClean="0"/>
              <a:t>Land use/land cover changes from those periods</a:t>
            </a:r>
          </a:p>
          <a:p>
            <a:pPr lvl="1"/>
            <a:r>
              <a:rPr lang="en-US" dirty="0" smtClean="0"/>
              <a:t>Satellite imagery to measure skin (surface temperature)</a:t>
            </a:r>
          </a:p>
        </p:txBody>
      </p:sp>
    </p:spTree>
    <p:extLst>
      <p:ext uri="{BB962C8B-B14F-4D97-AF65-F5344CB8AC3E}">
        <p14:creationId xmlns:p14="http://schemas.microsoft.com/office/powerpoint/2010/main" val="396439562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p:txBody>
          <a:bodyPr/>
          <a:lstStyle/>
          <a:p>
            <a:r>
              <a:rPr lang="en-US" dirty="0" smtClean="0"/>
              <a:t>Proposed Methodology</a:t>
            </a:r>
            <a:endParaRPr lang="en-US" dirty="0"/>
          </a:p>
        </p:txBody>
      </p:sp>
      <p:sp>
        <p:nvSpPr>
          <p:cNvPr id="3" name="Content Placeholder 2"/>
          <p:cNvSpPr>
            <a:spLocks noGrp="1"/>
          </p:cNvSpPr>
          <p:nvPr>
            <p:ph sz="quarter" idx="17"/>
          </p:nvPr>
        </p:nvSpPr>
        <p:spPr/>
        <p:txBody>
          <a:bodyPr/>
          <a:lstStyle/>
          <a:p>
            <a:r>
              <a:rPr lang="en-US" dirty="0"/>
              <a:t>Population Data</a:t>
            </a:r>
          </a:p>
          <a:p>
            <a:pPr lvl="1"/>
            <a:r>
              <a:rPr lang="en-US" dirty="0"/>
              <a:t>US Census defines urban areas as those having a population density of 1000 per </a:t>
            </a:r>
            <a:r>
              <a:rPr lang="en-US" dirty="0" err="1"/>
              <a:t>sq</a:t>
            </a:r>
            <a:r>
              <a:rPr lang="en-US" dirty="0"/>
              <a:t> mile and surrounding blocks of at least 500 per </a:t>
            </a:r>
            <a:r>
              <a:rPr lang="en-US" dirty="0" err="1"/>
              <a:t>sq</a:t>
            </a:r>
            <a:r>
              <a:rPr lang="en-US" dirty="0"/>
              <a:t> mile.  </a:t>
            </a:r>
          </a:p>
          <a:p>
            <a:pPr lvl="1"/>
            <a:r>
              <a:rPr lang="en-US" dirty="0"/>
              <a:t>How has buildup changed over time?</a:t>
            </a:r>
          </a:p>
        </p:txBody>
      </p:sp>
    </p:spTree>
    <p:extLst>
      <p:ext uri="{BB962C8B-B14F-4D97-AF65-F5344CB8AC3E}">
        <p14:creationId xmlns:p14="http://schemas.microsoft.com/office/powerpoint/2010/main" val="926854703"/>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a:xfrm>
            <a:off x="419100" y="800100"/>
            <a:ext cx="8267700" cy="419100"/>
          </a:xfrm>
        </p:spPr>
        <p:txBody>
          <a:bodyPr/>
          <a:lstStyle/>
          <a:p>
            <a:r>
              <a:rPr lang="en-US" dirty="0" smtClean="0"/>
              <a:t>Dallas-Ft. Worth-Arlington Urban Sprawl </a:t>
            </a:r>
            <a:endParaRPr lang="en-US" dirty="0"/>
          </a:p>
        </p:txBody>
      </p:sp>
      <p:pic>
        <p:nvPicPr>
          <p:cNvPr id="13" name="Picture 1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76246" y="1600200"/>
            <a:ext cx="3210485" cy="2286000"/>
          </a:xfrm>
          <a:prstGeom prst="rect">
            <a:avLst/>
          </a:prstGeom>
        </p:spPr>
      </p:pic>
      <p:pic>
        <p:nvPicPr>
          <p:cNvPr id="14" name="Picture 1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43284" y="1600200"/>
            <a:ext cx="3210485" cy="2286000"/>
          </a:xfrm>
          <a:prstGeom prst="rect">
            <a:avLst/>
          </a:prstGeom>
        </p:spPr>
      </p:pic>
      <p:pic>
        <p:nvPicPr>
          <p:cNvPr id="15" name="Picture 1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71416" y="3886200"/>
            <a:ext cx="3210485" cy="2286000"/>
          </a:xfrm>
          <a:prstGeom prst="rect">
            <a:avLst/>
          </a:prstGeom>
        </p:spPr>
      </p:pic>
      <p:graphicFrame>
        <p:nvGraphicFramePr>
          <p:cNvPr id="17" name="Table 16"/>
          <p:cNvGraphicFramePr>
            <a:graphicFrameLocks noGrp="1"/>
          </p:cNvGraphicFramePr>
          <p:nvPr>
            <p:extLst>
              <p:ext uri="{D42A27DB-BD31-4B8C-83A1-F6EECF244321}">
                <p14:modId xmlns:p14="http://schemas.microsoft.com/office/powerpoint/2010/main" val="880476515"/>
              </p:ext>
            </p:extLst>
          </p:nvPr>
        </p:nvGraphicFramePr>
        <p:xfrm>
          <a:off x="4572000" y="4038600"/>
          <a:ext cx="4162024" cy="2136912"/>
        </p:xfrm>
        <a:graphic>
          <a:graphicData uri="http://schemas.openxmlformats.org/drawingml/2006/table">
            <a:tbl>
              <a:tblPr firstRow="1" bandRow="1">
                <a:tableStyleId>{0660B408-B3CF-4A94-85FC-2B1E0A45F4A2}</a:tableStyleId>
              </a:tblPr>
              <a:tblGrid>
                <a:gridCol w="914400"/>
                <a:gridCol w="3247624"/>
              </a:tblGrid>
              <a:tr h="685800">
                <a:tc>
                  <a:txBody>
                    <a:bodyPr/>
                    <a:lstStyle/>
                    <a:p>
                      <a:r>
                        <a:rPr lang="en-US" dirty="0" smtClean="0"/>
                        <a:t>Year</a:t>
                      </a:r>
                      <a:endParaRPr lang="en-US" dirty="0">
                        <a:solidFill>
                          <a:schemeClr val="bg1"/>
                        </a:solidFill>
                      </a:endParaRPr>
                    </a:p>
                  </a:txBody>
                  <a:tcPr/>
                </a:tc>
                <a:tc>
                  <a:txBody>
                    <a:bodyPr/>
                    <a:lstStyle/>
                    <a:p>
                      <a:r>
                        <a:rPr lang="en-US" dirty="0" smtClean="0"/>
                        <a:t>Area with </a:t>
                      </a:r>
                    </a:p>
                    <a:p>
                      <a:r>
                        <a:rPr lang="en-US" dirty="0" smtClean="0"/>
                        <a:t>Pop</a:t>
                      </a:r>
                      <a:r>
                        <a:rPr lang="en-US" baseline="0" dirty="0" smtClean="0"/>
                        <a:t> Density &gt; 1000/</a:t>
                      </a:r>
                      <a:r>
                        <a:rPr lang="en-US" baseline="0" dirty="0" err="1" smtClean="0"/>
                        <a:t>sq</a:t>
                      </a:r>
                      <a:r>
                        <a:rPr lang="en-US" baseline="0" dirty="0" smtClean="0"/>
                        <a:t> mi</a:t>
                      </a:r>
                      <a:endParaRPr lang="en-US" dirty="0">
                        <a:solidFill>
                          <a:schemeClr val="bg1"/>
                        </a:solidFill>
                      </a:endParaRPr>
                    </a:p>
                  </a:txBody>
                  <a:tcPr/>
                </a:tc>
              </a:tr>
              <a:tr h="483704">
                <a:tc>
                  <a:txBody>
                    <a:bodyPr/>
                    <a:lstStyle/>
                    <a:p>
                      <a:r>
                        <a:rPr lang="en-US" dirty="0" smtClean="0"/>
                        <a:t>1990</a:t>
                      </a:r>
                      <a:endParaRPr lang="en-US" dirty="0"/>
                    </a:p>
                  </a:txBody>
                  <a:tcPr/>
                </a:tc>
                <a:tc>
                  <a:txBody>
                    <a:bodyPr/>
                    <a:lstStyle/>
                    <a:p>
                      <a:r>
                        <a:rPr lang="en-US" dirty="0" smtClean="0"/>
                        <a:t>953.9839</a:t>
                      </a:r>
                      <a:r>
                        <a:rPr lang="en-US" baseline="0" dirty="0" smtClean="0"/>
                        <a:t> square miles</a:t>
                      </a:r>
                      <a:endParaRPr lang="en-US" dirty="0"/>
                    </a:p>
                  </a:txBody>
                  <a:tcPr/>
                </a:tc>
              </a:tr>
              <a:tr h="483704">
                <a:tc>
                  <a:txBody>
                    <a:bodyPr/>
                    <a:lstStyle/>
                    <a:p>
                      <a:r>
                        <a:rPr lang="en-US" dirty="0" smtClean="0"/>
                        <a:t>2000</a:t>
                      </a:r>
                      <a:endParaRPr lang="en-US" dirty="0"/>
                    </a:p>
                  </a:txBody>
                  <a:tcPr/>
                </a:tc>
                <a:tc>
                  <a:txBody>
                    <a:bodyPr/>
                    <a:lstStyle/>
                    <a:p>
                      <a:r>
                        <a:rPr lang="en-US" dirty="0" smtClean="0"/>
                        <a:t>1247.7582 square miles</a:t>
                      </a:r>
                      <a:endParaRPr lang="en-US" dirty="0"/>
                    </a:p>
                  </a:txBody>
                  <a:tcPr/>
                </a:tc>
              </a:tr>
              <a:tr h="483704">
                <a:tc>
                  <a:txBody>
                    <a:bodyPr/>
                    <a:lstStyle/>
                    <a:p>
                      <a:r>
                        <a:rPr lang="en-US" dirty="0" smtClean="0"/>
                        <a:t>2010</a:t>
                      </a:r>
                      <a:endParaRPr lang="en-US" dirty="0"/>
                    </a:p>
                  </a:txBody>
                  <a:tcPr/>
                </a:tc>
                <a:tc>
                  <a:txBody>
                    <a:bodyPr/>
                    <a:lstStyle/>
                    <a:p>
                      <a:r>
                        <a:rPr lang="en-US" dirty="0" smtClean="0"/>
                        <a:t>1566.5537</a:t>
                      </a:r>
                      <a:r>
                        <a:rPr lang="en-US" baseline="0" dirty="0" smtClean="0"/>
                        <a:t> square miles</a:t>
                      </a:r>
                      <a:endParaRPr lang="en-US" dirty="0"/>
                    </a:p>
                  </a:txBody>
                  <a:tcPr/>
                </a:tc>
              </a:tr>
            </a:tbl>
          </a:graphicData>
        </a:graphic>
      </p:graphicFrame>
      <p:sp>
        <p:nvSpPr>
          <p:cNvPr id="18" name="TextBox 17"/>
          <p:cNvSpPr txBox="1"/>
          <p:nvPr/>
        </p:nvSpPr>
        <p:spPr>
          <a:xfrm>
            <a:off x="906162" y="1619420"/>
            <a:ext cx="646331" cy="369332"/>
          </a:xfrm>
          <a:prstGeom prst="rect">
            <a:avLst/>
          </a:prstGeom>
          <a:noFill/>
        </p:spPr>
        <p:txBody>
          <a:bodyPr wrap="none" rtlCol="0">
            <a:spAutoFit/>
          </a:bodyPr>
          <a:lstStyle/>
          <a:p>
            <a:r>
              <a:rPr lang="en-US" dirty="0" smtClean="0">
                <a:solidFill>
                  <a:schemeClr val="bg1"/>
                </a:solidFill>
              </a:rPr>
              <a:t>1990</a:t>
            </a:r>
            <a:endParaRPr lang="en-US" dirty="0">
              <a:solidFill>
                <a:schemeClr val="bg1"/>
              </a:solidFill>
            </a:endParaRPr>
          </a:p>
        </p:txBody>
      </p:sp>
      <p:sp>
        <p:nvSpPr>
          <p:cNvPr id="19" name="TextBox 18"/>
          <p:cNvSpPr txBox="1"/>
          <p:nvPr/>
        </p:nvSpPr>
        <p:spPr>
          <a:xfrm>
            <a:off x="4555499" y="1605004"/>
            <a:ext cx="646331" cy="369332"/>
          </a:xfrm>
          <a:prstGeom prst="rect">
            <a:avLst/>
          </a:prstGeom>
          <a:noFill/>
        </p:spPr>
        <p:txBody>
          <a:bodyPr wrap="none" rtlCol="0">
            <a:spAutoFit/>
          </a:bodyPr>
          <a:lstStyle/>
          <a:p>
            <a:r>
              <a:rPr lang="en-US" dirty="0" smtClean="0">
                <a:solidFill>
                  <a:schemeClr val="bg1"/>
                </a:solidFill>
              </a:rPr>
              <a:t>2000</a:t>
            </a:r>
            <a:endParaRPr lang="en-US" dirty="0">
              <a:solidFill>
                <a:schemeClr val="bg1"/>
              </a:solidFill>
            </a:endParaRPr>
          </a:p>
        </p:txBody>
      </p:sp>
      <p:sp>
        <p:nvSpPr>
          <p:cNvPr id="20" name="TextBox 19"/>
          <p:cNvSpPr txBox="1"/>
          <p:nvPr/>
        </p:nvSpPr>
        <p:spPr>
          <a:xfrm>
            <a:off x="906161" y="3886200"/>
            <a:ext cx="646331" cy="369332"/>
          </a:xfrm>
          <a:prstGeom prst="rect">
            <a:avLst/>
          </a:prstGeom>
          <a:noFill/>
        </p:spPr>
        <p:txBody>
          <a:bodyPr wrap="none" rtlCol="0">
            <a:spAutoFit/>
          </a:bodyPr>
          <a:lstStyle/>
          <a:p>
            <a:r>
              <a:rPr lang="en-US" dirty="0" smtClean="0">
                <a:solidFill>
                  <a:schemeClr val="bg1"/>
                </a:solidFill>
              </a:rPr>
              <a:t>2010</a:t>
            </a:r>
            <a:endParaRPr lang="en-US" dirty="0">
              <a:solidFill>
                <a:schemeClr val="bg1"/>
              </a:solidFill>
            </a:endParaRPr>
          </a:p>
        </p:txBody>
      </p:sp>
    </p:spTree>
    <p:extLst>
      <p:ext uri="{BB962C8B-B14F-4D97-AF65-F5344CB8AC3E}">
        <p14:creationId xmlns:p14="http://schemas.microsoft.com/office/powerpoint/2010/main" val="1023346520"/>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a:xfrm>
            <a:off x="419100" y="800100"/>
            <a:ext cx="8267700" cy="419100"/>
          </a:xfrm>
        </p:spPr>
        <p:txBody>
          <a:bodyPr/>
          <a:lstStyle/>
          <a:p>
            <a:r>
              <a:rPr lang="en-US" dirty="0" smtClean="0"/>
              <a:t>Minneapolis-St. Paul, MN/WI Urban Sprawl </a:t>
            </a:r>
            <a:endParaRPr lang="en-US" dirty="0"/>
          </a:p>
        </p:txBody>
      </p:sp>
      <p:pic>
        <p:nvPicPr>
          <p:cNvPr id="13" name="Picture 1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8200" y="1768857"/>
            <a:ext cx="3686577" cy="1948686"/>
          </a:xfrm>
          <a:prstGeom prst="rect">
            <a:avLst/>
          </a:prstGeom>
        </p:spPr>
      </p:pic>
      <p:pic>
        <p:nvPicPr>
          <p:cNvPr id="14" name="Picture 1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95800" y="1763868"/>
            <a:ext cx="3705454" cy="1958664"/>
          </a:xfrm>
          <a:prstGeom prst="rect">
            <a:avLst/>
          </a:prstGeom>
        </p:spPr>
      </p:pic>
      <p:pic>
        <p:nvPicPr>
          <p:cNvPr id="15" name="Picture 1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38200" y="4057410"/>
            <a:ext cx="3676918" cy="1943580"/>
          </a:xfrm>
          <a:prstGeom prst="rect">
            <a:avLst/>
          </a:prstGeom>
        </p:spPr>
      </p:pic>
      <p:graphicFrame>
        <p:nvGraphicFramePr>
          <p:cNvPr id="17" name="Table 16"/>
          <p:cNvGraphicFramePr>
            <a:graphicFrameLocks noGrp="1"/>
          </p:cNvGraphicFramePr>
          <p:nvPr>
            <p:extLst>
              <p:ext uri="{D42A27DB-BD31-4B8C-83A1-F6EECF244321}">
                <p14:modId xmlns:p14="http://schemas.microsoft.com/office/powerpoint/2010/main" val="2801356946"/>
              </p:ext>
            </p:extLst>
          </p:nvPr>
        </p:nvGraphicFramePr>
        <p:xfrm>
          <a:off x="4572000" y="4038600"/>
          <a:ext cx="4162024" cy="2136912"/>
        </p:xfrm>
        <a:graphic>
          <a:graphicData uri="http://schemas.openxmlformats.org/drawingml/2006/table">
            <a:tbl>
              <a:tblPr firstRow="1" bandRow="1">
                <a:tableStyleId>{0660B408-B3CF-4A94-85FC-2B1E0A45F4A2}</a:tableStyleId>
              </a:tblPr>
              <a:tblGrid>
                <a:gridCol w="914400"/>
                <a:gridCol w="3247624"/>
              </a:tblGrid>
              <a:tr h="685800">
                <a:tc>
                  <a:txBody>
                    <a:bodyPr/>
                    <a:lstStyle/>
                    <a:p>
                      <a:r>
                        <a:rPr lang="en-US" dirty="0" smtClean="0"/>
                        <a:t>Year</a:t>
                      </a:r>
                      <a:endParaRPr lang="en-US" dirty="0">
                        <a:solidFill>
                          <a:schemeClr val="bg1"/>
                        </a:solidFill>
                      </a:endParaRPr>
                    </a:p>
                  </a:txBody>
                  <a:tcPr/>
                </a:tc>
                <a:tc>
                  <a:txBody>
                    <a:bodyPr/>
                    <a:lstStyle/>
                    <a:p>
                      <a:r>
                        <a:rPr lang="en-US" dirty="0" smtClean="0"/>
                        <a:t>Area with </a:t>
                      </a:r>
                    </a:p>
                    <a:p>
                      <a:r>
                        <a:rPr lang="en-US" dirty="0" smtClean="0"/>
                        <a:t>Pop</a:t>
                      </a:r>
                      <a:r>
                        <a:rPr lang="en-US" baseline="0" dirty="0" smtClean="0"/>
                        <a:t> Density &gt; 1000/</a:t>
                      </a:r>
                      <a:r>
                        <a:rPr lang="en-US" baseline="0" dirty="0" err="1" smtClean="0"/>
                        <a:t>sq</a:t>
                      </a:r>
                      <a:r>
                        <a:rPr lang="en-US" baseline="0" dirty="0" smtClean="0"/>
                        <a:t> mi</a:t>
                      </a:r>
                      <a:endParaRPr lang="en-US" dirty="0">
                        <a:solidFill>
                          <a:schemeClr val="bg1"/>
                        </a:solidFill>
                      </a:endParaRPr>
                    </a:p>
                  </a:txBody>
                  <a:tcPr/>
                </a:tc>
              </a:tr>
              <a:tr h="483704">
                <a:tc>
                  <a:txBody>
                    <a:bodyPr/>
                    <a:lstStyle/>
                    <a:p>
                      <a:r>
                        <a:rPr lang="en-US" dirty="0" smtClean="0"/>
                        <a:t>1990</a:t>
                      </a:r>
                      <a:endParaRPr lang="en-US" dirty="0"/>
                    </a:p>
                  </a:txBody>
                  <a:tcPr/>
                </a:tc>
                <a:tc>
                  <a:txBody>
                    <a:bodyPr/>
                    <a:lstStyle/>
                    <a:p>
                      <a:r>
                        <a:rPr lang="en-US" dirty="0" smtClean="0"/>
                        <a:t>613.5845</a:t>
                      </a:r>
                      <a:r>
                        <a:rPr lang="en-US" baseline="0" dirty="0" smtClean="0"/>
                        <a:t> square miles</a:t>
                      </a:r>
                      <a:endParaRPr lang="en-US" dirty="0"/>
                    </a:p>
                  </a:txBody>
                  <a:tcPr/>
                </a:tc>
              </a:tr>
              <a:tr h="483704">
                <a:tc>
                  <a:txBody>
                    <a:bodyPr/>
                    <a:lstStyle/>
                    <a:p>
                      <a:r>
                        <a:rPr lang="en-US" dirty="0" smtClean="0"/>
                        <a:t>2000</a:t>
                      </a:r>
                      <a:endParaRPr lang="en-US" dirty="0"/>
                    </a:p>
                  </a:txBody>
                  <a:tcPr/>
                </a:tc>
                <a:tc>
                  <a:txBody>
                    <a:bodyPr/>
                    <a:lstStyle/>
                    <a:p>
                      <a:r>
                        <a:rPr lang="en-US" dirty="0" smtClean="0"/>
                        <a:t>781.6853 square miles</a:t>
                      </a:r>
                      <a:endParaRPr lang="en-US" dirty="0"/>
                    </a:p>
                  </a:txBody>
                  <a:tcPr/>
                </a:tc>
              </a:tr>
              <a:tr h="483704">
                <a:tc>
                  <a:txBody>
                    <a:bodyPr/>
                    <a:lstStyle/>
                    <a:p>
                      <a:r>
                        <a:rPr lang="en-US" dirty="0" smtClean="0"/>
                        <a:t>2010</a:t>
                      </a:r>
                      <a:endParaRPr lang="en-US" dirty="0"/>
                    </a:p>
                  </a:txBody>
                  <a:tcPr/>
                </a:tc>
                <a:tc>
                  <a:txBody>
                    <a:bodyPr/>
                    <a:lstStyle/>
                    <a:p>
                      <a:r>
                        <a:rPr lang="en-US" dirty="0" smtClean="0"/>
                        <a:t>856.5263</a:t>
                      </a:r>
                      <a:r>
                        <a:rPr lang="en-US" baseline="0" dirty="0" smtClean="0"/>
                        <a:t> square miles</a:t>
                      </a:r>
                      <a:endParaRPr lang="en-US" dirty="0"/>
                    </a:p>
                  </a:txBody>
                  <a:tcPr/>
                </a:tc>
              </a:tr>
            </a:tbl>
          </a:graphicData>
        </a:graphic>
      </p:graphicFrame>
      <p:sp>
        <p:nvSpPr>
          <p:cNvPr id="18" name="TextBox 17"/>
          <p:cNvSpPr txBox="1"/>
          <p:nvPr/>
        </p:nvSpPr>
        <p:spPr>
          <a:xfrm>
            <a:off x="906162" y="1619420"/>
            <a:ext cx="646331" cy="369332"/>
          </a:xfrm>
          <a:prstGeom prst="rect">
            <a:avLst/>
          </a:prstGeom>
          <a:noFill/>
        </p:spPr>
        <p:txBody>
          <a:bodyPr wrap="none" rtlCol="0">
            <a:spAutoFit/>
          </a:bodyPr>
          <a:lstStyle/>
          <a:p>
            <a:r>
              <a:rPr lang="en-US" dirty="0" smtClean="0">
                <a:solidFill>
                  <a:schemeClr val="bg1"/>
                </a:solidFill>
              </a:rPr>
              <a:t>1990</a:t>
            </a:r>
            <a:endParaRPr lang="en-US" dirty="0">
              <a:solidFill>
                <a:schemeClr val="bg1"/>
              </a:solidFill>
            </a:endParaRPr>
          </a:p>
        </p:txBody>
      </p:sp>
      <p:sp>
        <p:nvSpPr>
          <p:cNvPr id="19" name="TextBox 18"/>
          <p:cNvSpPr txBox="1"/>
          <p:nvPr/>
        </p:nvSpPr>
        <p:spPr>
          <a:xfrm>
            <a:off x="4555499" y="1605004"/>
            <a:ext cx="646331" cy="369332"/>
          </a:xfrm>
          <a:prstGeom prst="rect">
            <a:avLst/>
          </a:prstGeom>
          <a:noFill/>
        </p:spPr>
        <p:txBody>
          <a:bodyPr wrap="none" rtlCol="0">
            <a:spAutoFit/>
          </a:bodyPr>
          <a:lstStyle/>
          <a:p>
            <a:r>
              <a:rPr lang="en-US" dirty="0" smtClean="0">
                <a:solidFill>
                  <a:schemeClr val="bg1"/>
                </a:solidFill>
              </a:rPr>
              <a:t>2000</a:t>
            </a:r>
            <a:endParaRPr lang="en-US" dirty="0">
              <a:solidFill>
                <a:schemeClr val="bg1"/>
              </a:solidFill>
            </a:endParaRPr>
          </a:p>
        </p:txBody>
      </p:sp>
      <p:sp>
        <p:nvSpPr>
          <p:cNvPr id="20" name="TextBox 19"/>
          <p:cNvSpPr txBox="1"/>
          <p:nvPr/>
        </p:nvSpPr>
        <p:spPr>
          <a:xfrm>
            <a:off x="906161" y="3886200"/>
            <a:ext cx="646331" cy="369332"/>
          </a:xfrm>
          <a:prstGeom prst="rect">
            <a:avLst/>
          </a:prstGeom>
          <a:noFill/>
        </p:spPr>
        <p:txBody>
          <a:bodyPr wrap="none" rtlCol="0">
            <a:spAutoFit/>
          </a:bodyPr>
          <a:lstStyle/>
          <a:p>
            <a:r>
              <a:rPr lang="en-US" dirty="0" smtClean="0">
                <a:solidFill>
                  <a:schemeClr val="bg1"/>
                </a:solidFill>
              </a:rPr>
              <a:t>2010</a:t>
            </a:r>
            <a:endParaRPr lang="en-US" dirty="0">
              <a:solidFill>
                <a:schemeClr val="bg1"/>
              </a:solidFill>
            </a:endParaRPr>
          </a:p>
        </p:txBody>
      </p:sp>
      <p:sp>
        <p:nvSpPr>
          <p:cNvPr id="3" name="Oval 2"/>
          <p:cNvSpPr/>
          <p:nvPr/>
        </p:nvSpPr>
        <p:spPr>
          <a:xfrm>
            <a:off x="5596334" y="2373086"/>
            <a:ext cx="785927" cy="533400"/>
          </a:xfrm>
          <a:prstGeom prst="ellipse">
            <a:avLst/>
          </a:prstGeom>
          <a:solidFill>
            <a:schemeClr val="accent1">
              <a:alpha val="26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92342948"/>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p:txBody>
          <a:bodyPr/>
          <a:lstStyle/>
          <a:p>
            <a:r>
              <a:rPr lang="en-US" dirty="0" smtClean="0"/>
              <a:t>Proposed Methodology</a:t>
            </a:r>
            <a:endParaRPr lang="en-US" dirty="0"/>
          </a:p>
        </p:txBody>
      </p:sp>
      <p:sp>
        <p:nvSpPr>
          <p:cNvPr id="3" name="Content Placeholder 2"/>
          <p:cNvSpPr>
            <a:spLocks noGrp="1"/>
          </p:cNvSpPr>
          <p:nvPr>
            <p:ph sz="quarter" idx="17"/>
          </p:nvPr>
        </p:nvSpPr>
        <p:spPr/>
        <p:txBody>
          <a:bodyPr/>
          <a:lstStyle/>
          <a:p>
            <a:r>
              <a:rPr lang="en-US" dirty="0" smtClean="0"/>
              <a:t>Land use/land cover</a:t>
            </a:r>
          </a:p>
          <a:p>
            <a:pPr lvl="1"/>
            <a:r>
              <a:rPr lang="en-US" dirty="0" smtClean="0"/>
              <a:t>Unsupervised classification</a:t>
            </a:r>
          </a:p>
          <a:p>
            <a:pPr lvl="2"/>
            <a:r>
              <a:rPr lang="en-US" dirty="0" smtClean="0"/>
              <a:t>Urban infrastructure</a:t>
            </a:r>
          </a:p>
          <a:p>
            <a:pPr lvl="2"/>
            <a:r>
              <a:rPr lang="en-US" dirty="0" smtClean="0"/>
              <a:t>Green cover (trees/grass/</a:t>
            </a:r>
            <a:r>
              <a:rPr lang="en-US" dirty="0" err="1" smtClean="0"/>
              <a:t>etc</a:t>
            </a:r>
            <a:r>
              <a:rPr lang="en-US" dirty="0" smtClean="0"/>
              <a:t>)</a:t>
            </a:r>
          </a:p>
          <a:p>
            <a:pPr lvl="2"/>
            <a:r>
              <a:rPr lang="en-US" dirty="0" smtClean="0"/>
              <a:t>Water</a:t>
            </a:r>
          </a:p>
          <a:p>
            <a:pPr lvl="1"/>
            <a:r>
              <a:rPr lang="en-US" dirty="0" smtClean="0"/>
              <a:t>How much green cover has disappeared over time?</a:t>
            </a:r>
          </a:p>
        </p:txBody>
      </p:sp>
    </p:spTree>
    <p:extLst>
      <p:ext uri="{BB962C8B-B14F-4D97-AF65-F5344CB8AC3E}">
        <p14:creationId xmlns:p14="http://schemas.microsoft.com/office/powerpoint/2010/main" val="3088680264"/>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p:txBody>
          <a:bodyPr/>
          <a:lstStyle/>
          <a:p>
            <a:r>
              <a:rPr lang="en-US" dirty="0" smtClean="0"/>
              <a:t>Temperature Data</a:t>
            </a:r>
            <a:endParaRPr lang="en-US" dirty="0"/>
          </a:p>
        </p:txBody>
      </p:sp>
      <p:sp>
        <p:nvSpPr>
          <p:cNvPr id="3" name="Content Placeholder 2"/>
          <p:cNvSpPr>
            <a:spLocks noGrp="1"/>
          </p:cNvSpPr>
          <p:nvPr>
            <p:ph sz="quarter" idx="17"/>
          </p:nvPr>
        </p:nvSpPr>
        <p:spPr>
          <a:xfrm>
            <a:off x="4191000" y="1600200"/>
            <a:ext cx="4495800" cy="4267200"/>
          </a:xfrm>
        </p:spPr>
        <p:txBody>
          <a:bodyPr/>
          <a:lstStyle/>
          <a:p>
            <a:pPr marL="0" indent="0">
              <a:buNone/>
            </a:pPr>
            <a:r>
              <a:rPr lang="en-US" b="1" dirty="0" smtClean="0"/>
              <a:t>NWS Cooperative Network</a:t>
            </a:r>
          </a:p>
          <a:p>
            <a:pPr>
              <a:buFont typeface="Symbol" panose="05050102010706020507" pitchFamily="18" charset="2"/>
              <a:buChar char=""/>
            </a:pPr>
            <a:r>
              <a:rPr lang="en-US" dirty="0" smtClean="0"/>
              <a:t>Potentially long climate record (100+ years)</a:t>
            </a:r>
          </a:p>
          <a:p>
            <a:pPr>
              <a:buFont typeface="Symbol" panose="05050102010706020507" pitchFamily="18" charset="2"/>
              <a:buChar char=""/>
            </a:pPr>
            <a:r>
              <a:rPr lang="en-US" dirty="0" smtClean="0"/>
              <a:t>Standard data available</a:t>
            </a:r>
          </a:p>
          <a:p>
            <a:pPr>
              <a:buFont typeface="Symbol" panose="05050102010706020507" pitchFamily="18" charset="2"/>
              <a:buChar char=""/>
            </a:pPr>
            <a:endParaRPr lang="en-US" dirty="0"/>
          </a:p>
          <a:p>
            <a:pPr>
              <a:buFont typeface="Symbol" panose="05050102010706020507" pitchFamily="18" charset="2"/>
              <a:buChar char=""/>
            </a:pPr>
            <a:r>
              <a:rPr lang="en-US" dirty="0" smtClean="0"/>
              <a:t>Generally no urban </a:t>
            </a:r>
            <a:r>
              <a:rPr lang="en-US" dirty="0" err="1" smtClean="0"/>
              <a:t>obs</a:t>
            </a:r>
            <a:endParaRPr lang="en-US" dirty="0" smtClean="0"/>
          </a:p>
          <a:p>
            <a:pPr>
              <a:buFont typeface="Symbol" panose="05050102010706020507" pitchFamily="18" charset="2"/>
              <a:buChar char=""/>
            </a:pPr>
            <a:r>
              <a:rPr lang="en-US" dirty="0" smtClean="0"/>
              <a:t>Missing data at many stations</a:t>
            </a:r>
          </a:p>
          <a:p>
            <a:pPr>
              <a:buFont typeface="Symbol" panose="05050102010706020507" pitchFamily="18" charset="2"/>
              <a:buChar char=""/>
            </a:pPr>
            <a:endParaRPr lang="en-US" dirty="0"/>
          </a:p>
        </p:txBody>
      </p:sp>
      <p:pic>
        <p:nvPicPr>
          <p:cNvPr id="2050" name="Picture 2" descr="http://www.crh.noaa.gov/images/mpx/Coop/Observers.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1613772"/>
            <a:ext cx="3733800" cy="2882027"/>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304800" y="4572000"/>
            <a:ext cx="2654894" cy="276999"/>
          </a:xfrm>
          <a:prstGeom prst="rect">
            <a:avLst/>
          </a:prstGeom>
          <a:noFill/>
        </p:spPr>
        <p:txBody>
          <a:bodyPr wrap="none" rtlCol="0">
            <a:spAutoFit/>
          </a:bodyPr>
          <a:lstStyle/>
          <a:p>
            <a:r>
              <a:rPr lang="en-US" sz="1200" dirty="0" smtClean="0">
                <a:solidFill>
                  <a:schemeClr val="bg1"/>
                </a:solidFill>
              </a:rPr>
              <a:t>From NWS Minneapolis-St. Paul Office</a:t>
            </a:r>
            <a:endParaRPr lang="en-US" sz="1200" dirty="0">
              <a:solidFill>
                <a:schemeClr val="bg1"/>
              </a:solidFill>
            </a:endParaRPr>
          </a:p>
        </p:txBody>
      </p:sp>
    </p:spTree>
    <p:extLst>
      <p:ext uri="{BB962C8B-B14F-4D97-AF65-F5344CB8AC3E}">
        <p14:creationId xmlns:p14="http://schemas.microsoft.com/office/powerpoint/2010/main" val="126025101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p:txBody>
          <a:bodyPr/>
          <a:lstStyle/>
          <a:p>
            <a:r>
              <a:rPr lang="en-US" dirty="0" smtClean="0"/>
              <a:t>Temperature Data</a:t>
            </a:r>
            <a:endParaRPr lang="en-US" dirty="0"/>
          </a:p>
        </p:txBody>
      </p:sp>
      <p:sp>
        <p:nvSpPr>
          <p:cNvPr id="3" name="Content Placeholder 2"/>
          <p:cNvSpPr>
            <a:spLocks noGrp="1"/>
          </p:cNvSpPr>
          <p:nvPr>
            <p:ph sz="quarter" idx="17"/>
          </p:nvPr>
        </p:nvSpPr>
        <p:spPr>
          <a:xfrm>
            <a:off x="381000" y="1524000"/>
            <a:ext cx="4495800" cy="4267200"/>
          </a:xfrm>
        </p:spPr>
        <p:txBody>
          <a:bodyPr/>
          <a:lstStyle/>
          <a:p>
            <a:pPr marL="0" indent="0">
              <a:buNone/>
            </a:pPr>
            <a:r>
              <a:rPr lang="en-US" b="1" dirty="0" smtClean="0"/>
              <a:t>Satellite Data</a:t>
            </a:r>
          </a:p>
          <a:p>
            <a:pPr>
              <a:buFont typeface="Symbol" panose="05050102010706020507" pitchFamily="18" charset="2"/>
              <a:buChar char=""/>
            </a:pPr>
            <a:r>
              <a:rPr lang="en-US" dirty="0" smtClean="0"/>
              <a:t>Coverage Area</a:t>
            </a:r>
          </a:p>
          <a:p>
            <a:pPr>
              <a:buFont typeface="Symbol" panose="05050102010706020507" pitchFamily="18" charset="2"/>
              <a:buChar char=""/>
            </a:pPr>
            <a:r>
              <a:rPr lang="en-US" dirty="0" smtClean="0"/>
              <a:t>Measures Surface Temp</a:t>
            </a:r>
          </a:p>
          <a:p>
            <a:pPr marL="0" indent="0">
              <a:buNone/>
            </a:pPr>
            <a:endParaRPr lang="en-US" dirty="0"/>
          </a:p>
          <a:p>
            <a:pPr>
              <a:buFont typeface="Symbol" panose="05050102010706020507" pitchFamily="18" charset="2"/>
              <a:buChar char=""/>
            </a:pPr>
            <a:r>
              <a:rPr lang="en-US" dirty="0" smtClean="0"/>
              <a:t>Requires Cloud Free Days</a:t>
            </a:r>
          </a:p>
          <a:p>
            <a:pPr>
              <a:buFont typeface="Symbol" panose="05050102010706020507" pitchFamily="18" charset="2"/>
              <a:buChar char=""/>
            </a:pPr>
            <a:r>
              <a:rPr lang="en-US" dirty="0" smtClean="0"/>
              <a:t>Relatively short climatology (~30 years for Landsat)</a:t>
            </a:r>
          </a:p>
          <a:p>
            <a:pPr>
              <a:buFont typeface="Symbol" panose="05050102010706020507" pitchFamily="18" charset="2"/>
              <a:buChar char=""/>
            </a:pPr>
            <a:r>
              <a:rPr lang="en-US" dirty="0" smtClean="0"/>
              <a:t>Some potential error due to atmospheric effects</a:t>
            </a:r>
          </a:p>
          <a:p>
            <a:pPr>
              <a:buFont typeface="Symbol" panose="05050102010706020507" pitchFamily="18" charset="2"/>
              <a:buChar char=""/>
            </a:pPr>
            <a:endParaRPr lang="en-US" dirty="0" smtClean="0"/>
          </a:p>
          <a:p>
            <a:pPr>
              <a:buFont typeface="Symbol" panose="05050102010706020507" pitchFamily="18" charset="2"/>
              <a:buChar char=""/>
            </a:pPr>
            <a:endParaRPr lang="en-US" dirty="0"/>
          </a:p>
        </p:txBody>
      </p:sp>
      <p:pic>
        <p:nvPicPr>
          <p:cNvPr id="4098"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34752" y="1066800"/>
            <a:ext cx="2286000" cy="22669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 name="Pictur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248400" y="3169796"/>
            <a:ext cx="2286000" cy="2515532"/>
          </a:xfrm>
          <a:prstGeom prst="rect">
            <a:avLst/>
          </a:prstGeom>
        </p:spPr>
      </p:pic>
    </p:spTree>
    <p:extLst>
      <p:ext uri="{BB962C8B-B14F-4D97-AF65-F5344CB8AC3E}">
        <p14:creationId xmlns:p14="http://schemas.microsoft.com/office/powerpoint/2010/main" val="1468777798"/>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p:txBody>
          <a:bodyPr/>
          <a:lstStyle/>
          <a:p>
            <a:r>
              <a:rPr lang="en-US" dirty="0" smtClean="0"/>
              <a:t>Comparing Satellite Sources</a:t>
            </a:r>
            <a:endParaRPr lang="en-US" dirty="0"/>
          </a:p>
        </p:txBody>
      </p:sp>
      <p:graphicFrame>
        <p:nvGraphicFramePr>
          <p:cNvPr id="4" name="Content Placeholder 3"/>
          <p:cNvGraphicFramePr>
            <a:graphicFrameLocks noGrp="1"/>
          </p:cNvGraphicFramePr>
          <p:nvPr>
            <p:ph sz="quarter" idx="17"/>
            <p:extLst>
              <p:ext uri="{D42A27DB-BD31-4B8C-83A1-F6EECF244321}">
                <p14:modId xmlns:p14="http://schemas.microsoft.com/office/powerpoint/2010/main" val="3618688275"/>
              </p:ext>
            </p:extLst>
          </p:nvPr>
        </p:nvGraphicFramePr>
        <p:xfrm>
          <a:off x="457200" y="1524000"/>
          <a:ext cx="8229600" cy="1624965"/>
        </p:xfrm>
        <a:graphic>
          <a:graphicData uri="http://schemas.openxmlformats.org/drawingml/2006/table">
            <a:tbl>
              <a:tblPr firstRow="1" bandRow="1">
                <a:tableStyleId>{0660B408-B3CF-4A94-85FC-2B1E0A45F4A2}</a:tableStyleId>
              </a:tblPr>
              <a:tblGrid>
                <a:gridCol w="1600200"/>
                <a:gridCol w="3352800"/>
                <a:gridCol w="3276600"/>
              </a:tblGrid>
              <a:tr h="533400">
                <a:tc>
                  <a:txBody>
                    <a:bodyPr/>
                    <a:lstStyle/>
                    <a:p>
                      <a:pPr algn="l" fontAlgn="t"/>
                      <a:r>
                        <a:rPr lang="en-US" sz="1800" b="0" i="0" u="none" strike="noStrike" dirty="0">
                          <a:solidFill>
                            <a:srgbClr val="000000"/>
                          </a:solidFill>
                          <a:effectLst/>
                          <a:latin typeface="Arial"/>
                        </a:rPr>
                        <a:t> </a:t>
                      </a:r>
                    </a:p>
                  </a:txBody>
                  <a:tcPr marL="9525" marR="9525" marT="9525" marB="0"/>
                </a:tc>
                <a:tc>
                  <a:txBody>
                    <a:bodyPr/>
                    <a:lstStyle/>
                    <a:p>
                      <a:pPr algn="ctr" rtl="0" fontAlgn="ctr"/>
                      <a:r>
                        <a:rPr lang="en-US" sz="1800" b="1" i="0" u="none" strike="noStrike">
                          <a:solidFill>
                            <a:srgbClr val="F0EFEF"/>
                          </a:solidFill>
                          <a:effectLst/>
                          <a:latin typeface="Franklin Gothic Book"/>
                        </a:rPr>
                        <a:t>LANDSAT 7 ETM+</a:t>
                      </a:r>
                    </a:p>
                  </a:txBody>
                  <a:tcPr marL="9525" marR="9525" marT="9525" marB="0" anchor="ctr"/>
                </a:tc>
                <a:tc>
                  <a:txBody>
                    <a:bodyPr/>
                    <a:lstStyle/>
                    <a:p>
                      <a:pPr algn="ctr" rtl="0" fontAlgn="ctr"/>
                      <a:r>
                        <a:rPr lang="en-US" sz="1800" b="1" i="0" u="none" strike="noStrike" dirty="0">
                          <a:solidFill>
                            <a:srgbClr val="F0EFEF"/>
                          </a:solidFill>
                          <a:effectLst/>
                          <a:latin typeface="Franklin Gothic Book"/>
                        </a:rPr>
                        <a:t>ASTER</a:t>
                      </a:r>
                    </a:p>
                  </a:txBody>
                  <a:tcPr marL="9525" marR="9525" marT="9525" marB="0" anchor="ctr"/>
                </a:tc>
              </a:tr>
              <a:tr h="533400">
                <a:tc>
                  <a:txBody>
                    <a:bodyPr/>
                    <a:lstStyle/>
                    <a:p>
                      <a:pPr algn="l" rtl="0" fontAlgn="ctr"/>
                      <a:r>
                        <a:rPr lang="en-US" sz="1800" b="1" i="0" u="none" strike="noStrike" dirty="0">
                          <a:solidFill>
                            <a:srgbClr val="3D3939"/>
                          </a:solidFill>
                          <a:effectLst/>
                          <a:latin typeface="Franklin Gothic Book"/>
                        </a:rPr>
                        <a:t>Satellite</a:t>
                      </a:r>
                    </a:p>
                  </a:txBody>
                  <a:tcPr marL="9525" marR="9525" marT="9525" marB="0" anchor="ctr"/>
                </a:tc>
                <a:tc>
                  <a:txBody>
                    <a:bodyPr/>
                    <a:lstStyle/>
                    <a:p>
                      <a:pPr algn="l" rtl="0" fontAlgn="ctr"/>
                      <a:r>
                        <a:rPr lang="en-US" sz="1800" b="0" i="0" u="none" strike="noStrike">
                          <a:solidFill>
                            <a:srgbClr val="3D3939"/>
                          </a:solidFill>
                          <a:effectLst/>
                          <a:latin typeface="Franklin Gothic Book"/>
                        </a:rPr>
                        <a:t>Landsat 7 (1999)</a:t>
                      </a:r>
                    </a:p>
                  </a:txBody>
                  <a:tcPr marL="9525" marR="9525" marT="9525" marB="0" anchor="ctr"/>
                </a:tc>
                <a:tc>
                  <a:txBody>
                    <a:bodyPr/>
                    <a:lstStyle/>
                    <a:p>
                      <a:pPr algn="l" rtl="0" fontAlgn="ctr"/>
                      <a:r>
                        <a:rPr lang="en-US" sz="1800" b="0" i="0" u="none" strike="noStrike" dirty="0">
                          <a:solidFill>
                            <a:srgbClr val="3D3939"/>
                          </a:solidFill>
                          <a:effectLst/>
                          <a:latin typeface="Franklin Gothic Book"/>
                        </a:rPr>
                        <a:t>Terra EOS Satellite (1999)</a:t>
                      </a:r>
                    </a:p>
                  </a:txBody>
                  <a:tcPr marL="9525" marR="9525" marT="9525" marB="0" anchor="ctr"/>
                </a:tc>
              </a:tr>
              <a:tr h="533400">
                <a:tc>
                  <a:txBody>
                    <a:bodyPr/>
                    <a:lstStyle/>
                    <a:p>
                      <a:pPr algn="l" rtl="0" fontAlgn="ctr"/>
                      <a:r>
                        <a:rPr lang="en-US" sz="1800" b="1" i="0" u="none" strike="noStrike" dirty="0">
                          <a:solidFill>
                            <a:srgbClr val="3D3939"/>
                          </a:solidFill>
                          <a:effectLst/>
                          <a:latin typeface="Franklin Gothic Book"/>
                        </a:rPr>
                        <a:t>Resolution</a:t>
                      </a:r>
                    </a:p>
                  </a:txBody>
                  <a:tcPr marL="9525" marR="9525" marT="9525" marB="0" anchor="ctr"/>
                </a:tc>
                <a:tc>
                  <a:txBody>
                    <a:bodyPr/>
                    <a:lstStyle/>
                    <a:p>
                      <a:pPr algn="l" rtl="0" fontAlgn="ctr"/>
                      <a:r>
                        <a:rPr lang="en-US" sz="1800" b="0" i="0" u="none" strike="noStrike" dirty="0">
                          <a:solidFill>
                            <a:srgbClr val="3D3939"/>
                          </a:solidFill>
                          <a:effectLst/>
                          <a:latin typeface="Franklin Gothic Book"/>
                        </a:rPr>
                        <a:t>Visible/NIR (4 bands): </a:t>
                      </a:r>
                      <a:r>
                        <a:rPr lang="en-US" sz="1800" b="0" i="0" u="none" strike="noStrike" dirty="0" smtClean="0">
                          <a:solidFill>
                            <a:srgbClr val="3D3939"/>
                          </a:solidFill>
                          <a:effectLst/>
                          <a:latin typeface="Franklin Gothic Book"/>
                        </a:rPr>
                        <a:t>30m</a:t>
                      </a:r>
                    </a:p>
                    <a:p>
                      <a:pPr algn="l" rtl="0" fontAlgn="ctr"/>
                      <a:r>
                        <a:rPr lang="en-US" sz="1800" b="1" i="0" u="none" strike="noStrike" dirty="0" smtClean="0">
                          <a:solidFill>
                            <a:srgbClr val="3D3939"/>
                          </a:solidFill>
                          <a:effectLst/>
                          <a:latin typeface="+mn-lt"/>
                        </a:rPr>
                        <a:t>TIR (1 band): 60m </a:t>
                      </a:r>
                      <a:endParaRPr lang="en-US" sz="1800" b="1" i="0" u="none" strike="noStrike" dirty="0">
                        <a:solidFill>
                          <a:srgbClr val="3D3939"/>
                        </a:solidFill>
                        <a:effectLst/>
                        <a:latin typeface="Franklin Gothic Book"/>
                      </a:endParaRPr>
                    </a:p>
                  </a:txBody>
                  <a:tcPr marL="9525" marR="9525" marT="9525" marB="0" anchor="ctr"/>
                </a:tc>
                <a:tc>
                  <a:txBody>
                    <a:bodyPr/>
                    <a:lstStyle/>
                    <a:p>
                      <a:pPr algn="l" rtl="0" fontAlgn="ctr"/>
                      <a:r>
                        <a:rPr lang="en-US" sz="1800" b="0" i="0" u="none" strike="noStrike" dirty="0">
                          <a:solidFill>
                            <a:srgbClr val="3D3939"/>
                          </a:solidFill>
                          <a:effectLst/>
                          <a:latin typeface="Franklin Gothic Book"/>
                        </a:rPr>
                        <a:t>Visible/NIR (3 Bands):  </a:t>
                      </a:r>
                      <a:r>
                        <a:rPr lang="en-US" sz="1800" b="0" i="0" u="none" strike="noStrike" dirty="0" smtClean="0">
                          <a:solidFill>
                            <a:srgbClr val="3D3939"/>
                          </a:solidFill>
                          <a:effectLst/>
                          <a:latin typeface="Franklin Gothic Book"/>
                        </a:rPr>
                        <a:t>15m</a:t>
                      </a:r>
                    </a:p>
                    <a:p>
                      <a:pPr algn="l" rtl="0" fontAlgn="ctr"/>
                      <a:r>
                        <a:rPr lang="en-US" sz="1800" b="1" i="0" u="none" strike="noStrike" dirty="0" smtClean="0">
                          <a:solidFill>
                            <a:srgbClr val="3D3939"/>
                          </a:solidFill>
                          <a:effectLst/>
                          <a:latin typeface="+mn-lt"/>
                        </a:rPr>
                        <a:t>TIR (5 bands): 90m </a:t>
                      </a:r>
                      <a:endParaRPr lang="en-US" sz="1800" b="1" i="0" u="none" strike="noStrike" dirty="0">
                        <a:solidFill>
                          <a:srgbClr val="3D3939"/>
                        </a:solidFill>
                        <a:effectLst/>
                        <a:latin typeface="Franklin Gothic Book"/>
                      </a:endParaRPr>
                    </a:p>
                  </a:txBody>
                  <a:tcPr marL="9525" marR="9525" marT="9525" marB="0" anchor="ctr"/>
                </a:tc>
              </a:tr>
            </a:tbl>
          </a:graphicData>
        </a:graphic>
      </p:graphicFrame>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3999" y="3228975"/>
            <a:ext cx="5753100" cy="31718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extBox 4"/>
          <p:cNvSpPr txBox="1"/>
          <p:nvPr/>
        </p:nvSpPr>
        <p:spPr>
          <a:xfrm>
            <a:off x="2599896" y="6321623"/>
            <a:ext cx="3601307" cy="307777"/>
          </a:xfrm>
          <a:prstGeom prst="rect">
            <a:avLst/>
          </a:prstGeom>
          <a:noFill/>
        </p:spPr>
        <p:txBody>
          <a:bodyPr wrap="none" rtlCol="0">
            <a:spAutoFit/>
          </a:bodyPr>
          <a:lstStyle/>
          <a:p>
            <a:r>
              <a:rPr lang="en-US" sz="1400" dirty="0" smtClean="0">
                <a:solidFill>
                  <a:schemeClr val="bg1"/>
                </a:solidFill>
              </a:rPr>
              <a:t>From ASTER User Handbook Version 2 (2002)</a:t>
            </a:r>
            <a:endParaRPr lang="en-US" sz="1400" dirty="0">
              <a:solidFill>
                <a:schemeClr val="bg1"/>
              </a:solidFill>
            </a:endParaRPr>
          </a:p>
        </p:txBody>
      </p:sp>
      <p:sp>
        <p:nvSpPr>
          <p:cNvPr id="6" name="Rectangle 5"/>
          <p:cNvSpPr/>
          <p:nvPr/>
        </p:nvSpPr>
        <p:spPr>
          <a:xfrm>
            <a:off x="5029200" y="3228975"/>
            <a:ext cx="2247899" cy="2867025"/>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69448791"/>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p:txBody>
          <a:bodyPr/>
          <a:lstStyle/>
          <a:p>
            <a:r>
              <a:rPr lang="en-US" dirty="0" smtClean="0"/>
              <a:t>Proposed Methodology</a:t>
            </a:r>
            <a:endParaRPr lang="en-US" dirty="0"/>
          </a:p>
        </p:txBody>
      </p:sp>
      <mc:AlternateContent xmlns:mc="http://schemas.openxmlformats.org/markup-compatibility/2006">
        <mc:Choice xmlns:a14="http://schemas.microsoft.com/office/drawing/2010/main" Requires="a14">
          <p:sp>
            <p:nvSpPr>
              <p:cNvPr id="3" name="Content Placeholder 2"/>
              <p:cNvSpPr>
                <a:spLocks noGrp="1"/>
              </p:cNvSpPr>
              <p:nvPr>
                <p:ph sz="quarter" idx="17"/>
              </p:nvPr>
            </p:nvSpPr>
            <p:spPr/>
            <p:txBody>
              <a:bodyPr/>
              <a:lstStyle/>
              <a:p>
                <a:r>
                  <a:rPr lang="en-US" dirty="0" smtClean="0"/>
                  <a:t>Satellite Data</a:t>
                </a:r>
              </a:p>
              <a:p>
                <a:pPr lvl="1"/>
                <a:r>
                  <a:rPr lang="en-US" dirty="0" smtClean="0"/>
                  <a:t>Separate Urban/Rural Land Cover Pixels and calculate mean temperature in each to determine strength of UHI (Jin, 2012).</a:t>
                </a:r>
                <a:endParaRPr lang="en-US" dirty="0">
                  <a:effectLst>
                    <a:outerShdw blurRad="38100" dist="38100" dir="2700000" algn="tl">
                      <a:srgbClr val="000000">
                        <a:alpha val="43137"/>
                      </a:srgbClr>
                    </a:outerShdw>
                  </a:effectLst>
                </a:endParaRPr>
              </a:p>
              <a:p>
                <a:pPr marL="457200" lvl="1" indent="0" algn="ctr">
                  <a:buNone/>
                </a:pPr>
                <a:r>
                  <a:rPr lang="en-US" sz="3200" b="1" i="1" spc="600" dirty="0" smtClean="0"/>
                  <a:t>UHI = </a:t>
                </a:r>
                <a14:m>
                  <m:oMath xmlns:m="http://schemas.openxmlformats.org/officeDocument/2006/math">
                    <m:acc>
                      <m:accPr>
                        <m:chr m:val="̅"/>
                        <m:ctrlPr>
                          <a:rPr lang="en-US" sz="3200" b="1" i="1" spc="600" smtClean="0">
                            <a:latin typeface="Cambria Math"/>
                          </a:rPr>
                        </m:ctrlPr>
                      </m:accPr>
                      <m:e>
                        <m:r>
                          <m:rPr>
                            <m:nor/>
                          </m:rPr>
                          <a:rPr lang="en-US" sz="3200" b="1" i="1" spc="600" dirty="0"/>
                          <m:t>T</m:t>
                        </m:r>
                        <m:r>
                          <m:rPr>
                            <m:nor/>
                          </m:rPr>
                          <a:rPr lang="en-US" sz="3200" b="1" i="1" spc="600" baseline="-25000" dirty="0"/>
                          <m:t>urban</m:t>
                        </m:r>
                      </m:e>
                    </m:acc>
                  </m:oMath>
                </a14:m>
                <a:r>
                  <a:rPr lang="en-US" sz="3200" b="1" i="1" spc="600" dirty="0" smtClean="0"/>
                  <a:t> – </a:t>
                </a:r>
                <a14:m>
                  <m:oMath xmlns:m="http://schemas.openxmlformats.org/officeDocument/2006/math">
                    <m:acc>
                      <m:accPr>
                        <m:chr m:val="̅"/>
                        <m:ctrlPr>
                          <a:rPr lang="en-US" sz="3200" b="1" i="1" spc="600" smtClean="0">
                            <a:latin typeface="Cambria Math"/>
                          </a:rPr>
                        </m:ctrlPr>
                      </m:accPr>
                      <m:e>
                        <m:nary>
                          <m:naryPr>
                            <m:chr m:val="∑"/>
                            <m:subHide m:val="on"/>
                            <m:supHide m:val="on"/>
                            <m:ctrlPr>
                              <a:rPr lang="en-US" sz="3200" b="1" i="1" spc="600" smtClean="0">
                                <a:latin typeface="Cambria Math"/>
                              </a:rPr>
                            </m:ctrlPr>
                          </m:naryPr>
                          <m:sub/>
                          <m:sup/>
                          <m:e>
                            <m:r>
                              <m:rPr>
                                <m:nor/>
                              </m:rPr>
                              <a:rPr lang="en-US" sz="3200" b="1" i="1" spc="600" dirty="0"/>
                              <m:t>T</m:t>
                            </m:r>
                            <m:r>
                              <m:rPr>
                                <m:nor/>
                              </m:rPr>
                              <a:rPr lang="en-US" sz="3200" b="1" i="1" spc="600" baseline="-25000" dirty="0"/>
                              <m:t>rural</m:t>
                            </m:r>
                            <m:r>
                              <m:rPr>
                                <m:nor/>
                              </m:rPr>
                              <a:rPr lang="en-US" sz="3200" b="1" i="1" spc="600" baseline="-25000" dirty="0"/>
                              <m:t>,</m:t>
                            </m:r>
                            <m:r>
                              <m:rPr>
                                <m:nor/>
                              </m:rPr>
                              <a:rPr lang="en-US" sz="3200" b="1" i="1" spc="600" baseline="-25000" dirty="0"/>
                              <m:t>LC</m:t>
                            </m:r>
                          </m:e>
                        </m:nary>
                        <m:r>
                          <m:rPr>
                            <m:nor/>
                          </m:rPr>
                          <a:rPr lang="en-US" sz="3200" b="1" i="1" spc="600" baseline="-25000" dirty="0"/>
                          <m:t> </m:t>
                        </m:r>
                      </m:e>
                    </m:acc>
                  </m:oMath>
                </a14:m>
                <a:endParaRPr lang="en-US" spc="600" dirty="0" smtClean="0"/>
              </a:p>
              <a:p>
                <a:pPr marL="457200" lvl="1" indent="0" algn="ctr">
                  <a:buNone/>
                </a:pPr>
                <a:endParaRPr lang="en-US" spc="600" dirty="0" smtClean="0"/>
              </a:p>
              <a:p>
                <a:pPr lvl="1"/>
                <a:r>
                  <a:rPr lang="en-US" dirty="0" smtClean="0"/>
                  <a:t>Temperature </a:t>
                </a:r>
                <a:r>
                  <a:rPr lang="en-US" dirty="0"/>
                  <a:t>calculated using </a:t>
                </a:r>
                <a:r>
                  <a:rPr lang="en-US" dirty="0" err="1"/>
                  <a:t>Gillepsie</a:t>
                </a:r>
                <a:r>
                  <a:rPr lang="en-US" dirty="0"/>
                  <a:t> et al (1998)’s Temperature Emissivity Separation (TES) Method for each image</a:t>
                </a:r>
                <a:r>
                  <a:rPr lang="en-US" dirty="0" smtClean="0"/>
                  <a:t>.</a:t>
                </a:r>
              </a:p>
              <a:p>
                <a:pPr lvl="2"/>
                <a:r>
                  <a:rPr lang="en-US" b="1" dirty="0" smtClean="0"/>
                  <a:t>Temperature can be determined from radiance reflected, but only if the surface emissivity is known.</a:t>
                </a:r>
                <a:endParaRPr lang="en-US" b="1" dirty="0"/>
              </a:p>
            </p:txBody>
          </p:sp>
        </mc:Choice>
        <mc:Fallback>
          <p:sp>
            <p:nvSpPr>
              <p:cNvPr id="3" name="Content Placeholder 2"/>
              <p:cNvSpPr>
                <a:spLocks noGrp="1" noRot="1" noChangeAspect="1" noMove="1" noResize="1" noEditPoints="1" noAdjustHandles="1" noChangeArrowheads="1" noChangeShapeType="1" noTextEdit="1"/>
              </p:cNvSpPr>
              <p:nvPr>
                <p:ph sz="quarter" idx="17"/>
              </p:nvPr>
            </p:nvSpPr>
            <p:spPr>
              <a:blipFill rotWithShape="1">
                <a:blip r:embed="rId2"/>
                <a:stretch>
                  <a:fillRect l="-963" t="-1000" r="-963" b="-3143"/>
                </a:stretch>
              </a:blipFill>
            </p:spPr>
            <p:txBody>
              <a:bodyPr/>
              <a:lstStyle/>
              <a:p>
                <a:r>
                  <a:rPr lang="en-US">
                    <a:noFill/>
                  </a:rPr>
                  <a:t> </a:t>
                </a:r>
              </a:p>
            </p:txBody>
          </p:sp>
        </mc:Fallback>
      </mc:AlternateContent>
    </p:spTree>
    <p:extLst>
      <p:ext uri="{BB962C8B-B14F-4D97-AF65-F5344CB8AC3E}">
        <p14:creationId xmlns:p14="http://schemas.microsoft.com/office/powerpoint/2010/main" val="942728016"/>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ight Arrow 19"/>
          <p:cNvSpPr/>
          <p:nvPr/>
        </p:nvSpPr>
        <p:spPr>
          <a:xfrm>
            <a:off x="1447800" y="3962400"/>
            <a:ext cx="5181600" cy="3810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 Placeholder 1"/>
          <p:cNvSpPr>
            <a:spLocks noGrp="1"/>
          </p:cNvSpPr>
          <p:nvPr>
            <p:ph type="body" sz="quarter" idx="16"/>
          </p:nvPr>
        </p:nvSpPr>
        <p:spPr/>
        <p:txBody>
          <a:bodyPr/>
          <a:lstStyle/>
          <a:p>
            <a:r>
              <a:rPr lang="en-US" dirty="0" smtClean="0"/>
              <a:t>Proposed Methodology</a:t>
            </a:r>
            <a:endParaRPr lang="en-US" dirty="0"/>
          </a:p>
        </p:txBody>
      </p:sp>
      <p:sp>
        <p:nvSpPr>
          <p:cNvPr id="3" name="Content Placeholder 2"/>
          <p:cNvSpPr>
            <a:spLocks noGrp="1"/>
          </p:cNvSpPr>
          <p:nvPr>
            <p:ph sz="quarter" idx="17"/>
          </p:nvPr>
        </p:nvSpPr>
        <p:spPr/>
        <p:txBody>
          <a:bodyPr/>
          <a:lstStyle/>
          <a:p>
            <a:pPr marL="0" indent="0">
              <a:buNone/>
            </a:pPr>
            <a:r>
              <a:rPr lang="en-US" dirty="0" smtClean="0"/>
              <a:t>ASTER TES Method (</a:t>
            </a:r>
            <a:r>
              <a:rPr lang="en-US" dirty="0" err="1" smtClean="0"/>
              <a:t>Gillepsie</a:t>
            </a:r>
            <a:r>
              <a:rPr lang="en-US" dirty="0" smtClean="0"/>
              <a:t> et al, 1998)</a:t>
            </a:r>
          </a:p>
        </p:txBody>
      </p:sp>
      <p:sp>
        <p:nvSpPr>
          <p:cNvPr id="5" name="Rounded Rectangle 4"/>
          <p:cNvSpPr/>
          <p:nvPr/>
        </p:nvSpPr>
        <p:spPr>
          <a:xfrm>
            <a:off x="838200" y="2133600"/>
            <a:ext cx="25908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bg1"/>
                </a:solidFill>
              </a:rPr>
              <a:t>ASTER Image:</a:t>
            </a:r>
            <a:endParaRPr lang="en-US" b="1" dirty="0" smtClean="0"/>
          </a:p>
          <a:p>
            <a:pPr marL="285750" indent="-285750">
              <a:buFont typeface="Arial" panose="020B0604020202020204" pitchFamily="34" charset="0"/>
              <a:buChar char="•"/>
            </a:pPr>
            <a:r>
              <a:rPr lang="en-US" dirty="0" smtClean="0">
                <a:solidFill>
                  <a:schemeClr val="bg1"/>
                </a:solidFill>
              </a:rPr>
              <a:t>Reflected Radiance</a:t>
            </a:r>
          </a:p>
          <a:p>
            <a:pPr marL="285750" indent="-285750">
              <a:buFont typeface="Arial" panose="020B0604020202020204" pitchFamily="34" charset="0"/>
              <a:buChar char="•"/>
            </a:pPr>
            <a:r>
              <a:rPr lang="en-US" dirty="0" smtClean="0">
                <a:solidFill>
                  <a:schemeClr val="bg1"/>
                </a:solidFill>
              </a:rPr>
              <a:t>Sky Irradiance</a:t>
            </a:r>
          </a:p>
        </p:txBody>
      </p:sp>
      <p:sp>
        <p:nvSpPr>
          <p:cNvPr id="15" name="Curved Right Arrow 14"/>
          <p:cNvSpPr/>
          <p:nvPr/>
        </p:nvSpPr>
        <p:spPr>
          <a:xfrm>
            <a:off x="106680" y="2514600"/>
            <a:ext cx="731520" cy="1828800"/>
          </a:xfrm>
          <a:prstGeom prst="curv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mc:AlternateContent xmlns:mc="http://schemas.openxmlformats.org/markup-compatibility/2006" xmlns:a14="http://schemas.microsoft.com/office/drawing/2010/main">
        <mc:Choice Requires="a14">
          <p:sp>
            <p:nvSpPr>
              <p:cNvPr id="16" name="Rectangle 15"/>
              <p:cNvSpPr/>
              <p:nvPr/>
            </p:nvSpPr>
            <p:spPr>
              <a:xfrm>
                <a:off x="914400" y="3200400"/>
                <a:ext cx="1600200" cy="18288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US" sz="1600" b="1" dirty="0" smtClean="0">
                    <a:solidFill>
                      <a:schemeClr val="bg1"/>
                    </a:solidFill>
                  </a:rPr>
                  <a:t>STEP 1</a:t>
                </a:r>
              </a:p>
              <a:p>
                <a:pPr marL="285750" indent="-285750">
                  <a:buFont typeface="Arial" panose="020B0604020202020204" pitchFamily="34" charset="0"/>
                  <a:buChar char="•"/>
                </a:pPr>
                <a:r>
                  <a:rPr lang="en-US" sz="1600" dirty="0" smtClean="0">
                    <a:solidFill>
                      <a:schemeClr val="bg1"/>
                    </a:solidFill>
                  </a:rPr>
                  <a:t>Filter out sky irradiance</a:t>
                </a:r>
              </a:p>
              <a:p>
                <a:pPr marL="285750" indent="-285750">
                  <a:buFont typeface="Arial" panose="020B0604020202020204" pitchFamily="34" charset="0"/>
                  <a:buChar char="•"/>
                </a:pPr>
                <a:r>
                  <a:rPr lang="en-US" sz="1600" dirty="0" smtClean="0">
                    <a:solidFill>
                      <a:schemeClr val="bg1"/>
                    </a:solidFill>
                  </a:rPr>
                  <a:t>Estimate </a:t>
                </a:r>
                <a14:m>
                  <m:oMath xmlns:m="http://schemas.openxmlformats.org/officeDocument/2006/math">
                    <m:sSub>
                      <m:sSubPr>
                        <m:ctrlPr>
                          <a:rPr lang="el-GR" sz="1600" i="1" smtClean="0">
                            <a:solidFill>
                              <a:schemeClr val="bg1"/>
                            </a:solidFill>
                            <a:latin typeface="Cambria Math"/>
                          </a:rPr>
                        </m:ctrlPr>
                      </m:sSubPr>
                      <m:e>
                        <m:r>
                          <m:rPr>
                            <m:nor/>
                          </m:rPr>
                          <a:rPr lang="el-GR" sz="1600" dirty="0">
                            <a:solidFill>
                              <a:schemeClr val="bg1"/>
                            </a:solidFill>
                          </a:rPr>
                          <m:t>ε</m:t>
                        </m:r>
                      </m:e>
                      <m:sub>
                        <m:r>
                          <a:rPr lang="en-US" sz="1600" b="0" i="1" smtClean="0">
                            <a:solidFill>
                              <a:schemeClr val="bg1"/>
                            </a:solidFill>
                            <a:latin typeface="Cambria Math"/>
                          </a:rPr>
                          <m:t>𝑚𝑎𝑥</m:t>
                        </m:r>
                      </m:sub>
                    </m:sSub>
                  </m:oMath>
                </a14:m>
                <a:endParaRPr lang="en-US" sz="1600" dirty="0" smtClean="0">
                  <a:solidFill>
                    <a:schemeClr val="bg1"/>
                  </a:solidFill>
                </a:endParaRPr>
              </a:p>
              <a:p>
                <a:pPr marL="285750" indent="-285750">
                  <a:buFont typeface="Arial" panose="020B0604020202020204" pitchFamily="34" charset="0"/>
                  <a:buChar char="•"/>
                </a:pPr>
                <a:r>
                  <a:rPr lang="en-US" sz="1600" dirty="0" smtClean="0">
                    <a:solidFill>
                      <a:schemeClr val="bg1"/>
                    </a:solidFill>
                  </a:rPr>
                  <a:t>Estimate T</a:t>
                </a:r>
              </a:p>
            </p:txBody>
          </p:sp>
        </mc:Choice>
        <mc:Fallback xmlns="">
          <p:sp>
            <p:nvSpPr>
              <p:cNvPr id="16" name="Rectangle 15"/>
              <p:cNvSpPr>
                <a:spLocks noRot="1" noChangeAspect="1" noMove="1" noResize="1" noEditPoints="1" noAdjustHandles="1" noChangeArrowheads="1" noChangeShapeType="1" noTextEdit="1"/>
              </p:cNvSpPr>
              <p:nvPr/>
            </p:nvSpPr>
            <p:spPr>
              <a:xfrm>
                <a:off x="914400" y="3200400"/>
                <a:ext cx="1600200" cy="1828800"/>
              </a:xfrm>
              <a:prstGeom prst="rect">
                <a:avLst/>
              </a:prstGeom>
              <a:blipFill rotWithShape="1">
                <a:blip r:embed="rId3"/>
                <a:stretch>
                  <a:fillRect l="-375" t="-329" r="-1124"/>
                </a:stretch>
              </a:blipFill>
            </p:spPr>
            <p:txBody>
              <a:bodyPr/>
              <a:lstStyle/>
              <a:p>
                <a:r>
                  <a:rPr lang="en-US">
                    <a:noFill/>
                  </a:rPr>
                  <a:t> </a:t>
                </a:r>
              </a:p>
            </p:txBody>
          </p:sp>
        </mc:Fallback>
      </mc:AlternateContent>
      <p:sp>
        <p:nvSpPr>
          <p:cNvPr id="21" name="Curved Left Arrow 20"/>
          <p:cNvSpPr/>
          <p:nvPr/>
        </p:nvSpPr>
        <p:spPr>
          <a:xfrm>
            <a:off x="8229600" y="3962400"/>
            <a:ext cx="731520" cy="1981200"/>
          </a:xfrm>
          <a:prstGeom prst="curved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 name="Rectangle 21"/>
          <p:cNvSpPr/>
          <p:nvPr/>
        </p:nvSpPr>
        <p:spPr>
          <a:xfrm>
            <a:off x="5334000" y="5257800"/>
            <a:ext cx="2895600" cy="914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bg1"/>
                </a:solidFill>
              </a:rPr>
              <a:t>Final Image</a:t>
            </a:r>
          </a:p>
          <a:p>
            <a:pPr marL="285750" indent="-285750">
              <a:buFont typeface="Arial" panose="020B0604020202020204" pitchFamily="34" charset="0"/>
              <a:buChar char="•"/>
            </a:pPr>
            <a:r>
              <a:rPr lang="en-US" dirty="0" smtClean="0">
                <a:solidFill>
                  <a:schemeClr val="bg1"/>
                </a:solidFill>
              </a:rPr>
              <a:t>Temperature (+/-1.5K)</a:t>
            </a:r>
          </a:p>
          <a:p>
            <a:pPr marL="285750" indent="-285750">
              <a:buFont typeface="Arial" panose="020B0604020202020204" pitchFamily="34" charset="0"/>
              <a:buChar char="•"/>
            </a:pPr>
            <a:r>
              <a:rPr lang="en-US" dirty="0" smtClean="0">
                <a:solidFill>
                  <a:schemeClr val="bg1"/>
                </a:solidFill>
              </a:rPr>
              <a:t>Emissivity for five bands</a:t>
            </a:r>
            <a:endParaRPr lang="en-US" dirty="0">
              <a:solidFill>
                <a:schemeClr val="bg1"/>
              </a:solidFill>
            </a:endParaRPr>
          </a:p>
        </p:txBody>
      </p:sp>
      <mc:AlternateContent xmlns:mc="http://schemas.openxmlformats.org/markup-compatibility/2006" xmlns:a14="http://schemas.microsoft.com/office/drawing/2010/main">
        <mc:Choice Requires="a14">
          <p:sp>
            <p:nvSpPr>
              <p:cNvPr id="23" name="Rectangle 22"/>
              <p:cNvSpPr/>
              <p:nvPr/>
            </p:nvSpPr>
            <p:spPr>
              <a:xfrm>
                <a:off x="2819400" y="3195145"/>
                <a:ext cx="1600200" cy="18288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US" sz="1600" b="1" dirty="0" smtClean="0">
                    <a:solidFill>
                      <a:schemeClr val="bg1"/>
                    </a:solidFill>
                  </a:rPr>
                  <a:t>STEP 2</a:t>
                </a:r>
              </a:p>
              <a:p>
                <a:pPr marL="285750" indent="-285750">
                  <a:buFont typeface="Arial" panose="020B0604020202020204" pitchFamily="34" charset="0"/>
                  <a:buChar char="•"/>
                </a:pPr>
                <a:r>
                  <a:rPr lang="en-US" sz="1600" dirty="0" smtClean="0">
                    <a:solidFill>
                      <a:schemeClr val="bg1"/>
                    </a:solidFill>
                  </a:rPr>
                  <a:t>Calculate spectrum of ratios of </a:t>
                </a:r>
                <a14:m>
                  <m:oMath xmlns:m="http://schemas.openxmlformats.org/officeDocument/2006/math">
                    <m:sSub>
                      <m:sSubPr>
                        <m:ctrlPr>
                          <a:rPr lang="el-GR" sz="1600" i="1">
                            <a:solidFill>
                              <a:schemeClr val="bg1"/>
                            </a:solidFill>
                            <a:latin typeface="Cambria Math"/>
                          </a:rPr>
                        </m:ctrlPr>
                      </m:sSubPr>
                      <m:e>
                        <m:r>
                          <m:rPr>
                            <m:nor/>
                          </m:rPr>
                          <a:rPr lang="el-GR" sz="1600" dirty="0">
                            <a:solidFill>
                              <a:schemeClr val="bg1"/>
                            </a:solidFill>
                          </a:rPr>
                          <m:t>ε</m:t>
                        </m:r>
                      </m:e>
                      <m:sub>
                        <m:r>
                          <a:rPr lang="en-US" sz="1600" i="1">
                            <a:solidFill>
                              <a:schemeClr val="bg1"/>
                            </a:solidFill>
                            <a:latin typeface="Cambria Math"/>
                          </a:rPr>
                          <m:t>𝑚𝑎𝑥</m:t>
                        </m:r>
                      </m:sub>
                    </m:sSub>
                  </m:oMath>
                </a14:m>
                <a:r>
                  <a:rPr lang="en-US" sz="1600" dirty="0" smtClean="0">
                    <a:solidFill>
                      <a:schemeClr val="bg1"/>
                    </a:solidFill>
                  </a:rPr>
                  <a:t> to average </a:t>
                </a:r>
              </a:p>
            </p:txBody>
          </p:sp>
        </mc:Choice>
        <mc:Fallback xmlns="">
          <p:sp>
            <p:nvSpPr>
              <p:cNvPr id="23" name="Rectangle 22"/>
              <p:cNvSpPr>
                <a:spLocks noRot="1" noChangeAspect="1" noMove="1" noResize="1" noEditPoints="1" noAdjustHandles="1" noChangeArrowheads="1" noChangeShapeType="1" noTextEdit="1"/>
              </p:cNvSpPr>
              <p:nvPr/>
            </p:nvSpPr>
            <p:spPr>
              <a:xfrm>
                <a:off x="2819400" y="3195145"/>
                <a:ext cx="1600200" cy="1828800"/>
              </a:xfrm>
              <a:prstGeom prst="rect">
                <a:avLst/>
              </a:prstGeom>
              <a:blipFill rotWithShape="1">
                <a:blip r:embed="rId4"/>
                <a:stretch>
                  <a:fillRect l="-752" t="-32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4" name="Rectangle 23"/>
              <p:cNvSpPr/>
              <p:nvPr/>
            </p:nvSpPr>
            <p:spPr>
              <a:xfrm>
                <a:off x="4724400" y="3200400"/>
                <a:ext cx="1600200" cy="18288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US" sz="1600" b="1" dirty="0" smtClean="0">
                    <a:solidFill>
                      <a:schemeClr val="bg1"/>
                    </a:solidFill>
                  </a:rPr>
                  <a:t>STEP 3</a:t>
                </a:r>
              </a:p>
              <a:p>
                <a:pPr marL="285750" indent="-285750">
                  <a:buFont typeface="Arial" panose="020B0604020202020204" pitchFamily="34" charset="0"/>
                  <a:buChar char="•"/>
                </a:pPr>
                <a:r>
                  <a:rPr lang="en-US" sz="1600" dirty="0" smtClean="0">
                    <a:solidFill>
                      <a:schemeClr val="bg1"/>
                    </a:solidFill>
                  </a:rPr>
                  <a:t>Calculate max-min diff in each band </a:t>
                </a:r>
              </a:p>
              <a:p>
                <a:pPr marL="285750" indent="-285750">
                  <a:buFont typeface="Arial" panose="020B0604020202020204" pitchFamily="34" charset="0"/>
                  <a:buChar char="•"/>
                </a:pPr>
                <a:r>
                  <a:rPr lang="en-US" sz="1600" dirty="0" smtClean="0">
                    <a:solidFill>
                      <a:schemeClr val="bg1"/>
                    </a:solidFill>
                  </a:rPr>
                  <a:t>Predict</a:t>
                </a:r>
                <a:r>
                  <a:rPr lang="el-GR" sz="1600" dirty="0">
                    <a:solidFill>
                      <a:schemeClr val="bg1"/>
                    </a:solidFill>
                  </a:rPr>
                  <a:t> </a:t>
                </a:r>
                <a14:m>
                  <m:oMath xmlns:m="http://schemas.openxmlformats.org/officeDocument/2006/math">
                    <m:sSub>
                      <m:sSubPr>
                        <m:ctrlPr>
                          <a:rPr lang="el-GR" sz="1600" i="1">
                            <a:solidFill>
                              <a:schemeClr val="bg1"/>
                            </a:solidFill>
                            <a:latin typeface="Cambria Math"/>
                          </a:rPr>
                        </m:ctrlPr>
                      </m:sSubPr>
                      <m:e>
                        <m:r>
                          <m:rPr>
                            <m:nor/>
                          </m:rPr>
                          <a:rPr lang="el-GR" sz="1600" dirty="0">
                            <a:solidFill>
                              <a:schemeClr val="bg1"/>
                            </a:solidFill>
                          </a:rPr>
                          <m:t>ε</m:t>
                        </m:r>
                      </m:e>
                      <m:sub>
                        <m:r>
                          <a:rPr lang="en-US" sz="1600" b="0" i="1" smtClean="0">
                            <a:solidFill>
                              <a:schemeClr val="bg1"/>
                            </a:solidFill>
                            <a:latin typeface="Cambria Math"/>
                          </a:rPr>
                          <m:t>𝑚𝑖𝑛</m:t>
                        </m:r>
                      </m:sub>
                    </m:sSub>
                  </m:oMath>
                </a14:m>
                <a:endParaRPr lang="en-US" sz="1600" dirty="0" smtClean="0">
                  <a:solidFill>
                    <a:schemeClr val="bg1"/>
                  </a:solidFill>
                </a:endParaRPr>
              </a:p>
              <a:p>
                <a:pPr marL="285750" indent="-285750">
                  <a:buFont typeface="Arial" panose="020B0604020202020204" pitchFamily="34" charset="0"/>
                  <a:buChar char="•"/>
                </a:pPr>
                <a:r>
                  <a:rPr lang="en-US" sz="1600" dirty="0" smtClean="0">
                    <a:solidFill>
                      <a:schemeClr val="bg1"/>
                    </a:solidFill>
                  </a:rPr>
                  <a:t>Recalculate T</a:t>
                </a:r>
              </a:p>
            </p:txBody>
          </p:sp>
        </mc:Choice>
        <mc:Fallback xmlns="">
          <p:sp>
            <p:nvSpPr>
              <p:cNvPr id="24" name="Rectangle 23"/>
              <p:cNvSpPr>
                <a:spLocks noRot="1" noChangeAspect="1" noMove="1" noResize="1" noEditPoints="1" noAdjustHandles="1" noChangeArrowheads="1" noChangeShapeType="1" noTextEdit="1"/>
              </p:cNvSpPr>
              <p:nvPr/>
            </p:nvSpPr>
            <p:spPr>
              <a:xfrm>
                <a:off x="4724400" y="3200400"/>
                <a:ext cx="1600200" cy="1828800"/>
              </a:xfrm>
              <a:prstGeom prst="rect">
                <a:avLst/>
              </a:prstGeom>
              <a:blipFill rotWithShape="1">
                <a:blip r:embed="rId5"/>
                <a:stretch>
                  <a:fillRect l="-375" t="-329" r="-2996" b="-1974"/>
                </a:stretch>
              </a:blipFill>
            </p:spPr>
            <p:txBody>
              <a:bodyPr/>
              <a:lstStyle/>
              <a:p>
                <a:r>
                  <a:rPr lang="en-US">
                    <a:noFill/>
                  </a:rPr>
                  <a:t> </a:t>
                </a:r>
              </a:p>
            </p:txBody>
          </p:sp>
        </mc:Fallback>
      </mc:AlternateContent>
      <p:sp>
        <p:nvSpPr>
          <p:cNvPr id="25" name="Rectangle 24"/>
          <p:cNvSpPr/>
          <p:nvPr/>
        </p:nvSpPr>
        <p:spPr>
          <a:xfrm>
            <a:off x="6629400" y="3195145"/>
            <a:ext cx="1600200" cy="18288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n-US" sz="1600" b="1" dirty="0" smtClean="0">
                <a:solidFill>
                  <a:schemeClr val="bg1"/>
                </a:solidFill>
              </a:rPr>
              <a:t>STEP 4</a:t>
            </a:r>
          </a:p>
          <a:p>
            <a:pPr marL="285750" indent="-285750">
              <a:buFont typeface="Arial" panose="020B0604020202020204" pitchFamily="34" charset="0"/>
              <a:buChar char="•"/>
            </a:pPr>
            <a:r>
              <a:rPr lang="en-US" sz="1600" dirty="0" smtClean="0">
                <a:solidFill>
                  <a:schemeClr val="bg1"/>
                </a:solidFill>
              </a:rPr>
              <a:t>Flag any failures</a:t>
            </a:r>
          </a:p>
          <a:p>
            <a:pPr marL="285750" indent="-285750">
              <a:buFont typeface="Arial" panose="020B0604020202020204" pitchFamily="34" charset="0"/>
              <a:buChar char="•"/>
            </a:pPr>
            <a:r>
              <a:rPr lang="en-US" sz="1600" dirty="0" smtClean="0">
                <a:solidFill>
                  <a:schemeClr val="bg1"/>
                </a:solidFill>
              </a:rPr>
              <a:t>Estimate accuracy and precisions</a:t>
            </a:r>
          </a:p>
        </p:txBody>
      </p:sp>
    </p:spTree>
    <p:extLst>
      <p:ext uri="{BB962C8B-B14F-4D97-AF65-F5344CB8AC3E}">
        <p14:creationId xmlns:p14="http://schemas.microsoft.com/office/powerpoint/2010/main" val="358532559"/>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p:txBody>
          <a:bodyPr/>
          <a:lstStyle/>
          <a:p>
            <a:r>
              <a:rPr lang="en-US" dirty="0" smtClean="0"/>
              <a:t>Project Summary</a:t>
            </a:r>
            <a:endParaRPr lang="en-US" dirty="0"/>
          </a:p>
        </p:txBody>
      </p:sp>
      <p:sp>
        <p:nvSpPr>
          <p:cNvPr id="3" name="Content Placeholder 2"/>
          <p:cNvSpPr>
            <a:spLocks noGrp="1"/>
          </p:cNvSpPr>
          <p:nvPr>
            <p:ph sz="quarter" idx="17"/>
          </p:nvPr>
        </p:nvSpPr>
        <p:spPr/>
        <p:txBody>
          <a:bodyPr/>
          <a:lstStyle/>
          <a:p>
            <a:r>
              <a:rPr lang="en-US" dirty="0" smtClean="0"/>
              <a:t>Define Urban Heat Island (UHI) and Urban Sprawl</a:t>
            </a:r>
          </a:p>
          <a:p>
            <a:r>
              <a:rPr lang="en-US" dirty="0" smtClean="0"/>
              <a:t>Outline Prior Research</a:t>
            </a:r>
          </a:p>
          <a:p>
            <a:r>
              <a:rPr lang="en-US" dirty="0" smtClean="0"/>
              <a:t>Highlight Planned Methodology for Project</a:t>
            </a:r>
          </a:p>
          <a:p>
            <a:r>
              <a:rPr lang="en-US" dirty="0" smtClean="0"/>
              <a:t>State Anticipated Results</a:t>
            </a:r>
          </a:p>
          <a:p>
            <a:r>
              <a:rPr lang="en-US" dirty="0" smtClean="0"/>
              <a:t>Show Project Timeline</a:t>
            </a:r>
            <a:endParaRPr lang="en-US" dirty="0"/>
          </a:p>
        </p:txBody>
      </p:sp>
    </p:spTree>
    <p:extLst>
      <p:ext uri="{BB962C8B-B14F-4D97-AF65-F5344CB8AC3E}">
        <p14:creationId xmlns:p14="http://schemas.microsoft.com/office/powerpoint/2010/main" val="603431979"/>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a:xfrm>
            <a:off x="419100" y="800100"/>
            <a:ext cx="8191500" cy="419100"/>
          </a:xfrm>
        </p:spPr>
        <p:txBody>
          <a:bodyPr/>
          <a:lstStyle/>
          <a:p>
            <a:r>
              <a:rPr lang="en-US" dirty="0" smtClean="0"/>
              <a:t>Example of ASTER </a:t>
            </a:r>
            <a:r>
              <a:rPr lang="en-US" dirty="0" smtClean="0"/>
              <a:t>Image – July 18, 2000</a:t>
            </a:r>
            <a:endParaRPr lang="en-US" dirty="0"/>
          </a:p>
        </p:txBody>
      </p:sp>
      <p:sp>
        <p:nvSpPr>
          <p:cNvPr id="3" name="Content Placeholder 2"/>
          <p:cNvSpPr>
            <a:spLocks noGrp="1"/>
          </p:cNvSpPr>
          <p:nvPr>
            <p:ph sz="quarter" idx="17"/>
          </p:nvPr>
        </p:nvSpPr>
        <p:spPr/>
        <p:txBody>
          <a:bodyPr/>
          <a:lstStyle/>
          <a:p>
            <a:endParaRPr lang="en-US" dirty="0"/>
          </a:p>
        </p:txBody>
      </p:sp>
      <p:pic>
        <p:nvPicPr>
          <p:cNvPr id="512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1371600"/>
            <a:ext cx="6705600" cy="51785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5920336"/>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p:txBody>
          <a:bodyPr/>
          <a:lstStyle/>
          <a:p>
            <a:r>
              <a:rPr lang="en-US" dirty="0" smtClean="0"/>
              <a:t>Correlating UHI and Urban Sprawl</a:t>
            </a:r>
            <a:endParaRPr lang="en-US" dirty="0"/>
          </a:p>
        </p:txBody>
      </p:sp>
      <p:sp>
        <p:nvSpPr>
          <p:cNvPr id="3" name="Content Placeholder 2"/>
          <p:cNvSpPr>
            <a:spLocks noGrp="1"/>
          </p:cNvSpPr>
          <p:nvPr>
            <p:ph sz="quarter" idx="17"/>
          </p:nvPr>
        </p:nvSpPr>
        <p:spPr/>
        <p:txBody>
          <a:bodyPr>
            <a:normAutofit/>
          </a:bodyPr>
          <a:lstStyle/>
          <a:p>
            <a:r>
              <a:rPr lang="en-US" dirty="0" smtClean="0"/>
              <a:t>Overlay Analysis – Temperature patterns (isotherms) compared to land use and/or pop density maps</a:t>
            </a:r>
          </a:p>
          <a:p>
            <a:pPr lvl="1"/>
            <a:r>
              <a:rPr lang="en-US" dirty="0" smtClean="0"/>
              <a:t>Measure size changes</a:t>
            </a:r>
          </a:p>
          <a:p>
            <a:pPr lvl="1"/>
            <a:r>
              <a:rPr lang="en-US" dirty="0" smtClean="0"/>
              <a:t>Compare to land use change over time</a:t>
            </a:r>
          </a:p>
          <a:p>
            <a:pPr marL="457200" lvl="1" indent="0">
              <a:buNone/>
            </a:pPr>
            <a:endParaRPr lang="en-US" dirty="0" smtClean="0"/>
          </a:p>
          <a:p>
            <a:r>
              <a:rPr lang="en-US" dirty="0" smtClean="0"/>
              <a:t>Sample point data for different land use types</a:t>
            </a:r>
          </a:p>
          <a:p>
            <a:pPr lvl="1"/>
            <a:r>
              <a:rPr lang="en-US" dirty="0" smtClean="0"/>
              <a:t>Correlate changes in temperature between two time frames</a:t>
            </a:r>
          </a:p>
          <a:p>
            <a:pPr lvl="1"/>
            <a:r>
              <a:rPr lang="en-US" dirty="0" smtClean="0"/>
              <a:t>Plot regression lines to determine relationships</a:t>
            </a:r>
          </a:p>
        </p:txBody>
      </p:sp>
    </p:spTree>
    <p:extLst>
      <p:ext uri="{BB962C8B-B14F-4D97-AF65-F5344CB8AC3E}">
        <p14:creationId xmlns:p14="http://schemas.microsoft.com/office/powerpoint/2010/main" val="104395323"/>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p:txBody>
          <a:bodyPr/>
          <a:lstStyle/>
          <a:p>
            <a:r>
              <a:rPr lang="en-US" dirty="0" smtClean="0"/>
              <a:t>Anticipated Results</a:t>
            </a:r>
            <a:endParaRPr lang="en-US" dirty="0"/>
          </a:p>
        </p:txBody>
      </p:sp>
      <p:sp>
        <p:nvSpPr>
          <p:cNvPr id="3" name="Content Placeholder 2"/>
          <p:cNvSpPr>
            <a:spLocks noGrp="1"/>
          </p:cNvSpPr>
          <p:nvPr>
            <p:ph sz="quarter" idx="17"/>
          </p:nvPr>
        </p:nvSpPr>
        <p:spPr/>
        <p:txBody>
          <a:bodyPr/>
          <a:lstStyle/>
          <a:p>
            <a:r>
              <a:rPr lang="en-US" dirty="0" smtClean="0"/>
              <a:t>Expecting to find strong correlation between urban sprawl patterns and urban heat island patterns (Overlay Analysis)</a:t>
            </a:r>
          </a:p>
          <a:p>
            <a:r>
              <a:rPr lang="en-US" dirty="0" smtClean="0"/>
              <a:t>Statistical analysis should show that temperature increases are somewhat dependent on the land cover over an area.</a:t>
            </a:r>
          </a:p>
          <a:p>
            <a:endParaRPr lang="en-US" dirty="0" smtClean="0"/>
          </a:p>
        </p:txBody>
      </p:sp>
    </p:spTree>
    <p:extLst>
      <p:ext uri="{BB962C8B-B14F-4D97-AF65-F5344CB8AC3E}">
        <p14:creationId xmlns:p14="http://schemas.microsoft.com/office/powerpoint/2010/main" val="426613008"/>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p:txBody>
          <a:bodyPr/>
          <a:lstStyle/>
          <a:p>
            <a:r>
              <a:rPr lang="en-US" dirty="0" smtClean="0"/>
              <a:t>Project Timeline</a:t>
            </a:r>
            <a:endParaRPr lang="en-US" dirty="0"/>
          </a:p>
        </p:txBody>
      </p:sp>
      <p:graphicFrame>
        <p:nvGraphicFramePr>
          <p:cNvPr id="7" name="Content Placeholder 6"/>
          <p:cNvGraphicFramePr>
            <a:graphicFrameLocks noGrp="1"/>
          </p:cNvGraphicFramePr>
          <p:nvPr>
            <p:ph sz="quarter" idx="17"/>
            <p:extLst>
              <p:ext uri="{D42A27DB-BD31-4B8C-83A1-F6EECF244321}">
                <p14:modId xmlns:p14="http://schemas.microsoft.com/office/powerpoint/2010/main" val="2904647280"/>
              </p:ext>
            </p:extLst>
          </p:nvPr>
        </p:nvGraphicFramePr>
        <p:xfrm>
          <a:off x="457200" y="1600200"/>
          <a:ext cx="8229600" cy="42672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548463471"/>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p:txBody>
          <a:bodyPr/>
          <a:lstStyle/>
          <a:p>
            <a:r>
              <a:rPr lang="en-US" dirty="0" smtClean="0"/>
              <a:t>Sources</a:t>
            </a:r>
            <a:endParaRPr lang="en-US" dirty="0"/>
          </a:p>
        </p:txBody>
      </p:sp>
      <p:sp>
        <p:nvSpPr>
          <p:cNvPr id="3" name="Content Placeholder 2"/>
          <p:cNvSpPr>
            <a:spLocks noGrp="1"/>
          </p:cNvSpPr>
          <p:nvPr>
            <p:ph sz="quarter" idx="17"/>
          </p:nvPr>
        </p:nvSpPr>
        <p:spPr>
          <a:xfrm>
            <a:off x="457200" y="1600200"/>
            <a:ext cx="8305800" cy="4267200"/>
          </a:xfrm>
        </p:spPr>
        <p:txBody>
          <a:bodyPr/>
          <a:lstStyle/>
          <a:p>
            <a:pPr marL="400050" lvl="1" indent="-457200">
              <a:buNone/>
            </a:pPr>
            <a:r>
              <a:rPr lang="en-US" sz="1400" dirty="0"/>
              <a:t>Abrams, M., Hook, S. &amp; </a:t>
            </a:r>
            <a:r>
              <a:rPr lang="en-US" sz="1400" dirty="0" err="1"/>
              <a:t>Ramachandran</a:t>
            </a:r>
            <a:r>
              <a:rPr lang="en-US" sz="1400" dirty="0"/>
              <a:t>, B. (2002).  ASTER User Handbook (Version 2).  Pasadena, CA: NASA Jet Propulsion Laboratory.   Obtained from </a:t>
            </a:r>
            <a:r>
              <a:rPr lang="en-US" sz="1400" u="sng" dirty="0">
                <a:hlinkClick r:id="rId2"/>
              </a:rPr>
              <a:t>http://asterweb.jpl.nasa.gov/content/03_data/04_Documents/aster_user_guide_v2.pdf</a:t>
            </a:r>
            <a:r>
              <a:rPr lang="en-US" sz="1400" dirty="0"/>
              <a:t> </a:t>
            </a:r>
            <a:endParaRPr lang="en-US" sz="1400" dirty="0" smtClean="0"/>
          </a:p>
          <a:p>
            <a:pPr marL="400050" lvl="1" indent="-457200">
              <a:buNone/>
            </a:pPr>
            <a:r>
              <a:rPr lang="en-US" sz="1400" dirty="0" smtClean="0"/>
              <a:t>Jin</a:t>
            </a:r>
            <a:r>
              <a:rPr lang="en-US" sz="1400" dirty="0"/>
              <a:t>, M. (2012).  Developing an Index to Measure Urban Heat Island Effect Using Satellite Land Skin Temperature and Land Cover Observations.  </a:t>
            </a:r>
            <a:r>
              <a:rPr lang="en-US" sz="1400" i="1" dirty="0"/>
              <a:t>Journal of Climate, 25</a:t>
            </a:r>
            <a:r>
              <a:rPr lang="en-US" sz="1400" dirty="0"/>
              <a:t>, 6193-6201.  </a:t>
            </a:r>
            <a:r>
              <a:rPr lang="en-US" sz="1400" dirty="0" err="1"/>
              <a:t>doi:http</a:t>
            </a:r>
            <a:r>
              <a:rPr lang="en-US" sz="1400" dirty="0"/>
              <a:t>://doi.org/10.1175/JCLI-D-11-00509.1</a:t>
            </a:r>
            <a:r>
              <a:rPr lang="en-US" sz="1400" i="1" dirty="0"/>
              <a:t> </a:t>
            </a:r>
            <a:endParaRPr lang="en-US" sz="1400" dirty="0"/>
          </a:p>
          <a:p>
            <a:pPr marL="400050" lvl="1" indent="-457200">
              <a:buNone/>
            </a:pPr>
            <a:r>
              <a:rPr lang="en-US" sz="1400" dirty="0"/>
              <a:t>Land Processes Distributed Active Archive Center (2013).  ATSER SWIR User Advisory.  Retrieved from </a:t>
            </a:r>
            <a:r>
              <a:rPr lang="en-US" sz="1400" u="sng" dirty="0">
                <a:hlinkClick r:id="rId3"/>
              </a:rPr>
              <a:t>https://lpdaac.usgs.gov/sites/default/files/public/aster/docs/ASTER_SWIR_User_Advisory_July%2018_08.pdf</a:t>
            </a:r>
            <a:r>
              <a:rPr lang="en-US" sz="1400" dirty="0"/>
              <a:t> </a:t>
            </a:r>
            <a:endParaRPr lang="en-US" sz="1400" dirty="0" smtClean="0"/>
          </a:p>
          <a:p>
            <a:pPr marL="400050" lvl="1" indent="-457200">
              <a:buNone/>
            </a:pPr>
            <a:r>
              <a:rPr lang="en-US" sz="1400" dirty="0" err="1" smtClean="0"/>
              <a:t>Mallick</a:t>
            </a:r>
            <a:r>
              <a:rPr lang="en-US" sz="1400" dirty="0"/>
              <a:t>, J., </a:t>
            </a:r>
            <a:r>
              <a:rPr lang="en-US" sz="1400" dirty="0" err="1"/>
              <a:t>Rahman</a:t>
            </a:r>
            <a:r>
              <a:rPr lang="en-US" sz="1400" dirty="0"/>
              <a:t>, A., &amp; Singh, C.K. (2013).  Modeling urban heat islands in heterogeneous land surface and its correlation with impervious surface area by using night-time ASTER satellite data in highly urbanizing city, Delhi-India.  </a:t>
            </a:r>
            <a:r>
              <a:rPr lang="en-US" sz="1400" i="1" dirty="0"/>
              <a:t>Advances in Space Research, 52, </a:t>
            </a:r>
            <a:r>
              <a:rPr lang="en-US" sz="1400" dirty="0"/>
              <a:t>639-655.  </a:t>
            </a:r>
            <a:r>
              <a:rPr lang="en-US" sz="1400" dirty="0" err="1"/>
              <a:t>doi:http</a:t>
            </a:r>
            <a:r>
              <a:rPr lang="en-US" sz="1400" dirty="0"/>
              <a:t>://dx.doi.org/10.1016/j.asr.2013.04.025</a:t>
            </a:r>
          </a:p>
          <a:p>
            <a:pPr marL="400050" lvl="1" indent="-457200">
              <a:buNone/>
            </a:pPr>
            <a:r>
              <a:rPr lang="en-US" sz="1400" dirty="0"/>
              <a:t>Nichol, J., Fung, W.Y., Wong, M.S. (2009).  Urban heat island diagnosis using ASTER satellite images and ‘in situ’ air temperature.  </a:t>
            </a:r>
            <a:r>
              <a:rPr lang="en-US" sz="1400" i="1" dirty="0"/>
              <a:t>Atmospheric Research, 94, </a:t>
            </a:r>
            <a:r>
              <a:rPr lang="en-US" sz="1400" dirty="0"/>
              <a:t>276-284.  </a:t>
            </a:r>
            <a:r>
              <a:rPr lang="en-US" sz="1400" dirty="0" err="1"/>
              <a:t>doi:http</a:t>
            </a:r>
            <a:r>
              <a:rPr lang="en-US" sz="1400" dirty="0"/>
              <a:t>://dx.doi.org/10.1016/j.atmosres.2009.06.011</a:t>
            </a:r>
          </a:p>
          <a:p>
            <a:pPr marL="0" indent="0">
              <a:buNone/>
            </a:pPr>
            <a:endParaRPr lang="en-US" dirty="0"/>
          </a:p>
        </p:txBody>
      </p:sp>
    </p:spTree>
    <p:extLst>
      <p:ext uri="{BB962C8B-B14F-4D97-AF65-F5344CB8AC3E}">
        <p14:creationId xmlns:p14="http://schemas.microsoft.com/office/powerpoint/2010/main" val="209883548"/>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p:txBody>
          <a:bodyPr/>
          <a:lstStyle/>
          <a:p>
            <a:r>
              <a:rPr lang="en-US" dirty="0" smtClean="0"/>
              <a:t>Sources</a:t>
            </a:r>
            <a:endParaRPr lang="en-US" dirty="0"/>
          </a:p>
        </p:txBody>
      </p:sp>
      <p:sp>
        <p:nvSpPr>
          <p:cNvPr id="3" name="Content Placeholder 2"/>
          <p:cNvSpPr>
            <a:spLocks noGrp="1"/>
          </p:cNvSpPr>
          <p:nvPr>
            <p:ph sz="quarter" idx="17"/>
          </p:nvPr>
        </p:nvSpPr>
        <p:spPr/>
        <p:txBody>
          <a:bodyPr/>
          <a:lstStyle/>
          <a:p>
            <a:pPr marL="400050" lvl="1" indent="-457200">
              <a:buNone/>
            </a:pPr>
            <a:r>
              <a:rPr lang="en-US" sz="1400" dirty="0"/>
              <a:t>Office of Management and Budget (2009).  OMB Bulletin Number 10-02:  “Update of Statistical Area Definitions and Guidance on Their Uses.”  Retrieved from </a:t>
            </a:r>
            <a:r>
              <a:rPr lang="en-US" sz="1400" u="sng" dirty="0">
                <a:hlinkClick r:id="rId2"/>
              </a:rPr>
              <a:t>http://www.whitehouse.gov/sites/default/files/omb/assets/bulletins/b10-02.pdf</a:t>
            </a:r>
            <a:r>
              <a:rPr lang="en-US" sz="1400" dirty="0"/>
              <a:t> </a:t>
            </a:r>
            <a:endParaRPr lang="en-US" sz="1400" dirty="0" smtClean="0"/>
          </a:p>
          <a:p>
            <a:pPr marL="400050" lvl="1" indent="-457200">
              <a:buNone/>
            </a:pPr>
            <a:r>
              <a:rPr lang="en-US" sz="1400" dirty="0" err="1" smtClean="0"/>
              <a:t>Rajasekar</a:t>
            </a:r>
            <a:r>
              <a:rPr lang="en-US" sz="1400" dirty="0"/>
              <a:t>, U. &amp; </a:t>
            </a:r>
            <a:r>
              <a:rPr lang="en-US" sz="1400" dirty="0" err="1"/>
              <a:t>Weng</a:t>
            </a:r>
            <a:r>
              <a:rPr lang="en-US" sz="1400" dirty="0"/>
              <a:t>, Q. (2009).  </a:t>
            </a:r>
            <a:r>
              <a:rPr lang="en-US" sz="1400" dirty="0" err="1"/>
              <a:t>Spatio</a:t>
            </a:r>
            <a:r>
              <a:rPr lang="en-US" sz="1400" dirty="0"/>
              <a:t>-temporal </a:t>
            </a:r>
            <a:r>
              <a:rPr lang="en-US" sz="1400" dirty="0" smtClean="0"/>
              <a:t>modeling and </a:t>
            </a:r>
            <a:r>
              <a:rPr lang="en-US" sz="1400" dirty="0"/>
              <a:t>analysis of urban heat islands by using Landsat TM and ETM+ imagery.  </a:t>
            </a:r>
            <a:r>
              <a:rPr lang="en-US" sz="1400" i="1" dirty="0"/>
              <a:t>International Journal of Remote Sensing, </a:t>
            </a:r>
            <a:r>
              <a:rPr lang="en-US" sz="1400" dirty="0"/>
              <a:t>30(13), 3531-3548.  </a:t>
            </a:r>
            <a:r>
              <a:rPr lang="en-US" sz="1400" dirty="0" err="1"/>
              <a:t>doi:http</a:t>
            </a:r>
            <a:r>
              <a:rPr lang="en-US" sz="1400" dirty="0"/>
              <a:t>://</a:t>
            </a:r>
            <a:r>
              <a:rPr lang="en-US" sz="1400" dirty="0" smtClean="0"/>
              <a:t>dx.doi.org/10.1080/01431160802562289</a:t>
            </a:r>
          </a:p>
          <a:p>
            <a:pPr marL="400050" lvl="1" indent="-457200">
              <a:buNone/>
            </a:pPr>
            <a:r>
              <a:rPr lang="en-US" sz="1400" dirty="0" err="1" smtClean="0"/>
              <a:t>Rinner</a:t>
            </a:r>
            <a:r>
              <a:rPr lang="en-US" sz="1400" dirty="0"/>
              <a:t>, C. &amp; </a:t>
            </a:r>
            <a:r>
              <a:rPr lang="en-US" sz="1400" dirty="0" err="1"/>
              <a:t>Hussain</a:t>
            </a:r>
            <a:r>
              <a:rPr lang="en-US" sz="1400" dirty="0"/>
              <a:t>, M. (2011).  Toronto’s Urban Heat Island—Exploring the Relationship between Land Use and Surface Temperature.  </a:t>
            </a:r>
            <a:r>
              <a:rPr lang="en-US" sz="1400" i="1" dirty="0"/>
              <a:t>Remote Sensing, 3, </a:t>
            </a:r>
            <a:r>
              <a:rPr lang="en-US" sz="1400" dirty="0"/>
              <a:t>1251-1265.  </a:t>
            </a:r>
            <a:r>
              <a:rPr lang="en-US" sz="1400" dirty="0" err="1"/>
              <a:t>doi:http</a:t>
            </a:r>
            <a:r>
              <a:rPr lang="en-US" sz="1400" dirty="0"/>
              <a:t>://dx.doi.org/10.3390/rs3061251</a:t>
            </a:r>
          </a:p>
          <a:p>
            <a:pPr marL="400050" lvl="1" indent="-457200">
              <a:buNone/>
            </a:pPr>
            <a:r>
              <a:rPr lang="en-US" sz="1400" dirty="0" err="1"/>
              <a:t>Streutker</a:t>
            </a:r>
            <a:r>
              <a:rPr lang="en-US" sz="1400" dirty="0"/>
              <a:t>, D. (2003).  Satellite-measured growth of the urban heat island of Houston, Texas.  </a:t>
            </a:r>
            <a:r>
              <a:rPr lang="en-US" sz="1400" i="1" dirty="0"/>
              <a:t>Remote Sensing of Environment, 85, </a:t>
            </a:r>
            <a:r>
              <a:rPr lang="en-US" sz="1400" dirty="0"/>
              <a:t>282-289.  </a:t>
            </a:r>
            <a:r>
              <a:rPr lang="en-US" sz="1400" dirty="0" err="1"/>
              <a:t>doi:http</a:t>
            </a:r>
            <a:r>
              <a:rPr lang="en-US" sz="1400" dirty="0"/>
              <a:t>://</a:t>
            </a:r>
            <a:r>
              <a:rPr lang="en-US" sz="1400" dirty="0" smtClean="0"/>
              <a:t>dx.doi.org/10.1016/S0034-4257(03)00007-5</a:t>
            </a:r>
          </a:p>
          <a:p>
            <a:pPr marL="400050" lvl="1" indent="-457200">
              <a:buNone/>
            </a:pPr>
            <a:r>
              <a:rPr lang="en-US" sz="1400" dirty="0" smtClean="0"/>
              <a:t>United </a:t>
            </a:r>
            <a:r>
              <a:rPr lang="en-US" sz="1400" dirty="0"/>
              <a:t>States Environmental Protection Agency (2012).  “Heat Island Effect.”  Retrieved from </a:t>
            </a:r>
            <a:r>
              <a:rPr lang="en-US" sz="1400" u="sng" dirty="0">
                <a:hlinkClick r:id="rId3"/>
              </a:rPr>
              <a:t>http://www.epa.gov/heatisld/about/index.htm</a:t>
            </a:r>
            <a:r>
              <a:rPr lang="en-US" sz="1400" dirty="0"/>
              <a:t> </a:t>
            </a:r>
            <a:endParaRPr lang="en-US" sz="1400" dirty="0" smtClean="0"/>
          </a:p>
        </p:txBody>
      </p:sp>
    </p:spTree>
    <p:extLst>
      <p:ext uri="{BB962C8B-B14F-4D97-AF65-F5344CB8AC3E}">
        <p14:creationId xmlns:p14="http://schemas.microsoft.com/office/powerpoint/2010/main" val="4007675759"/>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p:txBody>
          <a:bodyPr/>
          <a:lstStyle/>
          <a:p>
            <a:r>
              <a:rPr lang="en-US" dirty="0" smtClean="0"/>
              <a:t>Questions?</a:t>
            </a:r>
            <a:endParaRPr lang="en-US" dirty="0"/>
          </a:p>
        </p:txBody>
      </p:sp>
      <p:sp>
        <p:nvSpPr>
          <p:cNvPr id="3" name="Content Placeholder 2"/>
          <p:cNvSpPr>
            <a:spLocks noGrp="1"/>
          </p:cNvSpPr>
          <p:nvPr>
            <p:ph sz="quarter" idx="17"/>
          </p:nvPr>
        </p:nvSpPr>
        <p:spPr/>
        <p:txBody>
          <a:bodyPr/>
          <a:lstStyle/>
          <a:p>
            <a:endParaRPr lang="en-US" dirty="0"/>
          </a:p>
        </p:txBody>
      </p:sp>
    </p:spTree>
    <p:extLst>
      <p:ext uri="{BB962C8B-B14F-4D97-AF65-F5344CB8AC3E}">
        <p14:creationId xmlns:p14="http://schemas.microsoft.com/office/powerpoint/2010/main" val="2536157945"/>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p:txBody>
          <a:bodyPr/>
          <a:lstStyle/>
          <a:p>
            <a:r>
              <a:rPr lang="en-US" dirty="0" smtClean="0"/>
              <a:t>What is the Urban Heat Island?</a:t>
            </a:r>
            <a:endParaRPr lang="en-US" dirty="0"/>
          </a:p>
        </p:txBody>
      </p:sp>
      <p:pic>
        <p:nvPicPr>
          <p:cNvPr id="4" name="Content Placeholder 3"/>
          <p:cNvPicPr>
            <a:picLocks noGrp="1" noChangeAspect="1"/>
          </p:cNvPicPr>
          <p:nvPr>
            <p:ph sz="quarter" idx="17"/>
          </p:nvPr>
        </p:nvPicPr>
        <p:blipFill>
          <a:blip r:embed="rId3">
            <a:extLst>
              <a:ext uri="{28A0092B-C50C-407E-A947-70E740481C1C}">
                <a14:useLocalDpi xmlns:a14="http://schemas.microsoft.com/office/drawing/2010/main" val="0"/>
              </a:ext>
            </a:extLst>
          </a:blip>
          <a:stretch>
            <a:fillRect/>
          </a:stretch>
        </p:blipFill>
        <p:spPr>
          <a:xfrm>
            <a:off x="1143000" y="1321279"/>
            <a:ext cx="6781800" cy="4741561"/>
          </a:xfrm>
        </p:spPr>
      </p:pic>
      <p:sp>
        <p:nvSpPr>
          <p:cNvPr id="5" name="Oval 4"/>
          <p:cNvSpPr/>
          <p:nvPr/>
        </p:nvSpPr>
        <p:spPr>
          <a:xfrm>
            <a:off x="4572000" y="1752600"/>
            <a:ext cx="1524000" cy="2537012"/>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04800" y="6172200"/>
            <a:ext cx="2231765" cy="276999"/>
          </a:xfrm>
          <a:prstGeom prst="rect">
            <a:avLst/>
          </a:prstGeom>
          <a:noFill/>
        </p:spPr>
        <p:txBody>
          <a:bodyPr wrap="none" rtlCol="0">
            <a:spAutoFit/>
          </a:bodyPr>
          <a:lstStyle/>
          <a:p>
            <a:r>
              <a:rPr lang="en-US" sz="1200" dirty="0" smtClean="0">
                <a:solidFill>
                  <a:schemeClr val="bg1"/>
                </a:solidFill>
                <a:latin typeface="+mj-lt"/>
              </a:rPr>
              <a:t>Image Source:  US EPA (2012) </a:t>
            </a:r>
            <a:endParaRPr lang="en-US" sz="1200" dirty="0">
              <a:solidFill>
                <a:schemeClr val="bg1"/>
              </a:solidFill>
              <a:latin typeface="+mj-lt"/>
            </a:endParaRPr>
          </a:p>
        </p:txBody>
      </p:sp>
    </p:spTree>
    <p:extLst>
      <p:ext uri="{BB962C8B-B14F-4D97-AF65-F5344CB8AC3E}">
        <p14:creationId xmlns:p14="http://schemas.microsoft.com/office/powerpoint/2010/main" val="803336814"/>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a:xfrm>
            <a:off x="419100" y="800100"/>
            <a:ext cx="7200900" cy="419100"/>
          </a:xfrm>
        </p:spPr>
        <p:txBody>
          <a:bodyPr/>
          <a:lstStyle/>
          <a:p>
            <a:r>
              <a:rPr lang="en-US" dirty="0" smtClean="0"/>
              <a:t>Why is Urban Heat Island a Concern?</a:t>
            </a:r>
            <a:endParaRPr lang="en-US" dirty="0"/>
          </a:p>
        </p:txBody>
      </p:sp>
      <p:pic>
        <p:nvPicPr>
          <p:cNvPr id="1028" name="Picture 4" descr="http://farm1.staticflickr.com/188/397510397_d86b47de21_m.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371598"/>
            <a:ext cx="3291840" cy="246888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3384341" y="6056641"/>
            <a:ext cx="1721946" cy="307777"/>
          </a:xfrm>
          <a:prstGeom prst="rect">
            <a:avLst/>
          </a:prstGeom>
          <a:noFill/>
        </p:spPr>
        <p:txBody>
          <a:bodyPr wrap="none" rtlCol="0">
            <a:spAutoFit/>
          </a:bodyPr>
          <a:lstStyle/>
          <a:p>
            <a:pPr algn="ctr"/>
            <a:r>
              <a:rPr lang="en-US" sz="1400" i="1" dirty="0" smtClean="0">
                <a:solidFill>
                  <a:schemeClr val="bg1"/>
                </a:solidFill>
              </a:rPr>
              <a:t>Carrie Sloan (Flickr)</a:t>
            </a:r>
            <a:endParaRPr lang="en-US" sz="1400" i="1" dirty="0">
              <a:solidFill>
                <a:schemeClr val="bg1"/>
              </a:solidFill>
            </a:endParaRPr>
          </a:p>
        </p:txBody>
      </p:sp>
      <p:sp>
        <p:nvSpPr>
          <p:cNvPr id="8" name="TextBox 7"/>
          <p:cNvSpPr txBox="1"/>
          <p:nvPr/>
        </p:nvSpPr>
        <p:spPr>
          <a:xfrm>
            <a:off x="380999" y="3783272"/>
            <a:ext cx="1619354" cy="307777"/>
          </a:xfrm>
          <a:prstGeom prst="rect">
            <a:avLst/>
          </a:prstGeom>
          <a:noFill/>
        </p:spPr>
        <p:txBody>
          <a:bodyPr wrap="none" rtlCol="0">
            <a:spAutoFit/>
          </a:bodyPr>
          <a:lstStyle/>
          <a:p>
            <a:r>
              <a:rPr lang="en-US" sz="1400" i="1" dirty="0" smtClean="0">
                <a:solidFill>
                  <a:schemeClr val="bg1"/>
                </a:solidFill>
              </a:rPr>
              <a:t>Kai Hendry (Flickr)</a:t>
            </a:r>
            <a:endParaRPr lang="en-US" sz="1400" i="1" dirty="0">
              <a:solidFill>
                <a:schemeClr val="bg1"/>
              </a:solidFill>
            </a:endParaRPr>
          </a:p>
        </p:txBody>
      </p:sp>
      <p:pic>
        <p:nvPicPr>
          <p:cNvPr id="1032" name="Picture 8" descr="File:SmogNY.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24424" y="1371599"/>
            <a:ext cx="3792522" cy="2468880"/>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p:cNvSpPr txBox="1"/>
          <p:nvPr/>
        </p:nvSpPr>
        <p:spPr>
          <a:xfrm>
            <a:off x="6850079" y="3826947"/>
            <a:ext cx="1836721" cy="307777"/>
          </a:xfrm>
          <a:prstGeom prst="rect">
            <a:avLst/>
          </a:prstGeom>
          <a:noFill/>
        </p:spPr>
        <p:txBody>
          <a:bodyPr wrap="none" rtlCol="0">
            <a:spAutoFit/>
          </a:bodyPr>
          <a:lstStyle/>
          <a:p>
            <a:pPr algn="r"/>
            <a:r>
              <a:rPr lang="en-US" sz="1400" i="1" dirty="0" smtClean="0">
                <a:solidFill>
                  <a:schemeClr val="bg1"/>
                </a:solidFill>
              </a:rPr>
              <a:t>Dr. Edwin Ewing/CDC</a:t>
            </a:r>
            <a:endParaRPr lang="en-US" sz="1400" i="1" dirty="0">
              <a:solidFill>
                <a:schemeClr val="bg1"/>
              </a:solidFill>
            </a:endParaRPr>
          </a:p>
        </p:txBody>
      </p:sp>
      <p:pic>
        <p:nvPicPr>
          <p:cNvPr id="1030" name="Picture 6" descr="http://farm4.staticflickr.com/3076/2595896394_3b29598ec5.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99394" y="3579830"/>
            <a:ext cx="3291840" cy="24688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15804589"/>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a:xfrm>
            <a:off x="419100" y="800100"/>
            <a:ext cx="8267700" cy="419100"/>
          </a:xfrm>
        </p:spPr>
        <p:txBody>
          <a:bodyPr/>
          <a:lstStyle/>
          <a:p>
            <a:r>
              <a:rPr lang="en-US" dirty="0" smtClean="0"/>
              <a:t>Urban Sprawl Example – Houston Area</a:t>
            </a:r>
            <a:endParaRPr lang="en-US" dirty="0"/>
          </a:p>
        </p:txBody>
      </p:sp>
      <p:pic>
        <p:nvPicPr>
          <p:cNvPr id="13" name="Picture 12"/>
          <p:cNvPicPr/>
          <p:nvPr/>
        </p:nvPicPr>
        <p:blipFill>
          <a:blip r:embed="rId3">
            <a:extLst>
              <a:ext uri="{28A0092B-C50C-407E-A947-70E740481C1C}">
                <a14:useLocalDpi xmlns:a14="http://schemas.microsoft.com/office/drawing/2010/main" val="0"/>
              </a:ext>
            </a:extLst>
          </a:blip>
          <a:srcRect b="18050"/>
          <a:stretch>
            <a:fillRect/>
          </a:stretch>
        </p:blipFill>
        <p:spPr bwMode="auto">
          <a:xfrm>
            <a:off x="228600" y="1071562"/>
            <a:ext cx="7696200" cy="4572000"/>
          </a:xfrm>
          <a:prstGeom prst="rect">
            <a:avLst/>
          </a:prstGeom>
          <a:noFill/>
          <a:ln>
            <a:noFill/>
          </a:ln>
        </p:spPr>
      </p:pic>
      <p:sp>
        <p:nvSpPr>
          <p:cNvPr id="14" name="TextBox 13"/>
          <p:cNvSpPr txBox="1"/>
          <p:nvPr/>
        </p:nvSpPr>
        <p:spPr>
          <a:xfrm>
            <a:off x="457200" y="5635823"/>
            <a:ext cx="4419800" cy="307777"/>
          </a:xfrm>
          <a:prstGeom prst="rect">
            <a:avLst/>
          </a:prstGeom>
          <a:noFill/>
        </p:spPr>
        <p:txBody>
          <a:bodyPr wrap="none" rtlCol="0">
            <a:spAutoFit/>
          </a:bodyPr>
          <a:lstStyle/>
          <a:p>
            <a:r>
              <a:rPr lang="en-US" sz="1400" dirty="0" smtClean="0">
                <a:solidFill>
                  <a:schemeClr val="bg1"/>
                </a:solidFill>
                <a:latin typeface="+mj-lt"/>
              </a:rPr>
              <a:t>From 1990, 2000, and 2010 US Census SF1 Databases</a:t>
            </a:r>
            <a:endParaRPr lang="en-US" sz="1400" dirty="0">
              <a:solidFill>
                <a:schemeClr val="bg1"/>
              </a:solidFill>
              <a:latin typeface="+mj-lt"/>
            </a:endParaRPr>
          </a:p>
        </p:txBody>
      </p:sp>
    </p:spTree>
    <p:extLst>
      <p:ext uri="{BB962C8B-B14F-4D97-AF65-F5344CB8AC3E}">
        <p14:creationId xmlns:p14="http://schemas.microsoft.com/office/powerpoint/2010/main" val="4047398208"/>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a:xfrm>
            <a:off x="419100" y="800100"/>
            <a:ext cx="8267700" cy="419100"/>
          </a:xfrm>
        </p:spPr>
        <p:txBody>
          <a:bodyPr/>
          <a:lstStyle/>
          <a:p>
            <a:r>
              <a:rPr lang="en-US" dirty="0" smtClean="0"/>
              <a:t>Connecting Urban Heat Island to Urban Sprawl</a:t>
            </a:r>
            <a:endParaRPr lang="en-US" dirty="0"/>
          </a:p>
        </p:txBody>
      </p:sp>
      <p:graphicFrame>
        <p:nvGraphicFramePr>
          <p:cNvPr id="4" name="Content Placeholder 3"/>
          <p:cNvGraphicFramePr>
            <a:graphicFrameLocks noGrp="1"/>
          </p:cNvGraphicFramePr>
          <p:nvPr>
            <p:ph sz="quarter" idx="17"/>
            <p:extLst>
              <p:ext uri="{D42A27DB-BD31-4B8C-83A1-F6EECF244321}">
                <p14:modId xmlns:p14="http://schemas.microsoft.com/office/powerpoint/2010/main" val="1313920600"/>
              </p:ext>
            </p:extLst>
          </p:nvPr>
        </p:nvGraphicFramePr>
        <p:xfrm>
          <a:off x="457200" y="1600200"/>
          <a:ext cx="3581400" cy="4267200"/>
        </p:xfrm>
        <a:graphic>
          <a:graphicData uri="http://schemas.openxmlformats.org/drawingml/2006/chart">
            <c:chart xmlns:c="http://schemas.openxmlformats.org/drawingml/2006/chart" xmlns:r="http://schemas.openxmlformats.org/officeDocument/2006/relationships" r:id="rId3"/>
          </a:graphicData>
        </a:graphic>
      </p:graphicFrame>
      <p:grpSp>
        <p:nvGrpSpPr>
          <p:cNvPr id="17" name="Group 16"/>
          <p:cNvGrpSpPr/>
          <p:nvPr/>
        </p:nvGrpSpPr>
        <p:grpSpPr>
          <a:xfrm>
            <a:off x="4849373" y="1840230"/>
            <a:ext cx="3380228" cy="1522476"/>
            <a:chOff x="4468373" y="1600200"/>
            <a:chExt cx="4142227" cy="2002536"/>
          </a:xfrm>
        </p:grpSpPr>
        <p:sp>
          <p:nvSpPr>
            <p:cNvPr id="6" name="Oval 5"/>
            <p:cNvSpPr>
              <a:spLocks noChangeAspect="1"/>
            </p:cNvSpPr>
            <p:nvPr/>
          </p:nvSpPr>
          <p:spPr>
            <a:xfrm>
              <a:off x="4468373" y="1600200"/>
              <a:ext cx="4142227" cy="2002536"/>
            </a:xfrm>
            <a:prstGeom prst="ellipse">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en-US"/>
            </a:p>
          </p:txBody>
        </p:sp>
        <p:sp>
          <p:nvSpPr>
            <p:cNvPr id="5" name="Oval 4"/>
            <p:cNvSpPr>
              <a:spLocks noChangeAspect="1"/>
            </p:cNvSpPr>
            <p:nvPr/>
          </p:nvSpPr>
          <p:spPr>
            <a:xfrm>
              <a:off x="5085590" y="1840230"/>
              <a:ext cx="2907792" cy="152247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 name="TextBox 1"/>
          <p:cNvSpPr txBox="1"/>
          <p:nvPr/>
        </p:nvSpPr>
        <p:spPr>
          <a:xfrm>
            <a:off x="7086600" y="3810000"/>
            <a:ext cx="1828800" cy="457200"/>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a:r>
              <a:rPr lang="en-US" sz="2000" dirty="0" smtClean="0">
                <a:solidFill>
                  <a:schemeClr val="bg1"/>
                </a:solidFill>
              </a:rPr>
              <a:t>2000 – 620km</a:t>
            </a:r>
            <a:r>
              <a:rPr lang="en-US" sz="2000" baseline="30000" dirty="0" smtClean="0">
                <a:solidFill>
                  <a:schemeClr val="bg1"/>
                </a:solidFill>
              </a:rPr>
              <a:t>2</a:t>
            </a:r>
            <a:r>
              <a:rPr lang="en-US" sz="2000" dirty="0" smtClean="0">
                <a:solidFill>
                  <a:schemeClr val="bg1"/>
                </a:solidFill>
              </a:rPr>
              <a:t> </a:t>
            </a:r>
          </a:p>
          <a:p>
            <a:pPr algn="l"/>
            <a:endParaRPr lang="en-US" sz="2000" dirty="0"/>
          </a:p>
        </p:txBody>
      </p:sp>
      <p:sp>
        <p:nvSpPr>
          <p:cNvPr id="10" name="TextBox 1"/>
          <p:cNvSpPr txBox="1"/>
          <p:nvPr/>
        </p:nvSpPr>
        <p:spPr>
          <a:xfrm>
            <a:off x="4495800" y="3810000"/>
            <a:ext cx="1828800" cy="457200"/>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a:r>
              <a:rPr lang="en-US" sz="2000" dirty="0" smtClean="0">
                <a:solidFill>
                  <a:schemeClr val="bg1"/>
                </a:solidFill>
              </a:rPr>
              <a:t>1990 – 450km</a:t>
            </a:r>
            <a:r>
              <a:rPr lang="en-US" sz="2000" baseline="30000" dirty="0" smtClean="0">
                <a:solidFill>
                  <a:schemeClr val="bg1"/>
                </a:solidFill>
              </a:rPr>
              <a:t>2</a:t>
            </a:r>
            <a:r>
              <a:rPr lang="en-US" sz="2000" dirty="0" smtClean="0">
                <a:solidFill>
                  <a:schemeClr val="bg1"/>
                </a:solidFill>
              </a:rPr>
              <a:t> </a:t>
            </a:r>
          </a:p>
        </p:txBody>
      </p:sp>
      <p:cxnSp>
        <p:nvCxnSpPr>
          <p:cNvPr id="12" name="Straight Arrow Connector 11"/>
          <p:cNvCxnSpPr>
            <a:stCxn id="10" idx="0"/>
          </p:cNvCxnSpPr>
          <p:nvPr/>
        </p:nvCxnSpPr>
        <p:spPr>
          <a:xfrm flipV="1">
            <a:off x="5410200" y="2601468"/>
            <a:ext cx="1243042" cy="1208532"/>
          </a:xfrm>
          <a:prstGeom prst="straightConnector1">
            <a:avLst/>
          </a:prstGeom>
          <a:ln>
            <a:tailEnd type="arrow"/>
          </a:ln>
        </p:spPr>
        <p:style>
          <a:lnRef idx="2">
            <a:schemeClr val="accent5"/>
          </a:lnRef>
          <a:fillRef idx="0">
            <a:schemeClr val="accent5"/>
          </a:fillRef>
          <a:effectRef idx="1">
            <a:schemeClr val="accent5"/>
          </a:effectRef>
          <a:fontRef idx="minor">
            <a:schemeClr val="tx1"/>
          </a:fontRef>
        </p:style>
      </p:cxnSp>
      <p:cxnSp>
        <p:nvCxnSpPr>
          <p:cNvPr id="14" name="Straight Arrow Connector 13"/>
          <p:cNvCxnSpPr/>
          <p:nvPr/>
        </p:nvCxnSpPr>
        <p:spPr>
          <a:xfrm flipH="1" flipV="1">
            <a:off x="7543800" y="3024269"/>
            <a:ext cx="914400" cy="752094"/>
          </a:xfrm>
          <a:prstGeom prst="straightConnector1">
            <a:avLst/>
          </a:prstGeom>
          <a:ln>
            <a:tailEnd type="arrow"/>
          </a:ln>
        </p:spPr>
        <p:style>
          <a:lnRef idx="2">
            <a:schemeClr val="accent6"/>
          </a:lnRef>
          <a:fillRef idx="0">
            <a:schemeClr val="accent6"/>
          </a:fillRef>
          <a:effectRef idx="1">
            <a:schemeClr val="accent6"/>
          </a:effectRef>
          <a:fontRef idx="minor">
            <a:schemeClr val="tx1"/>
          </a:fontRef>
        </p:style>
      </p:cxnSp>
      <p:sp>
        <p:nvSpPr>
          <p:cNvPr id="16" name="TextBox 15"/>
          <p:cNvSpPr txBox="1"/>
          <p:nvPr/>
        </p:nvSpPr>
        <p:spPr>
          <a:xfrm>
            <a:off x="6653242" y="5916706"/>
            <a:ext cx="2262158" cy="369332"/>
          </a:xfrm>
          <a:prstGeom prst="rect">
            <a:avLst/>
          </a:prstGeom>
          <a:noFill/>
        </p:spPr>
        <p:txBody>
          <a:bodyPr wrap="none" rtlCol="0">
            <a:spAutoFit/>
          </a:bodyPr>
          <a:lstStyle/>
          <a:p>
            <a:r>
              <a:rPr lang="en-US" dirty="0" smtClean="0">
                <a:solidFill>
                  <a:schemeClr val="bg1"/>
                </a:solidFill>
              </a:rPr>
              <a:t>From </a:t>
            </a:r>
            <a:r>
              <a:rPr lang="en-US" dirty="0" err="1" smtClean="0">
                <a:solidFill>
                  <a:schemeClr val="bg1"/>
                </a:solidFill>
              </a:rPr>
              <a:t>Streutker</a:t>
            </a:r>
            <a:r>
              <a:rPr lang="en-US" dirty="0" smtClean="0">
                <a:solidFill>
                  <a:schemeClr val="bg1"/>
                </a:solidFill>
              </a:rPr>
              <a:t> (2002)</a:t>
            </a:r>
            <a:endParaRPr lang="en-US" dirty="0">
              <a:solidFill>
                <a:schemeClr val="bg1"/>
              </a:solidFill>
            </a:endParaRPr>
          </a:p>
        </p:txBody>
      </p:sp>
    </p:spTree>
    <p:extLst>
      <p:ext uri="{BB962C8B-B14F-4D97-AF65-F5344CB8AC3E}">
        <p14:creationId xmlns:p14="http://schemas.microsoft.com/office/powerpoint/2010/main" val="3158403569"/>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p:txBody>
          <a:bodyPr/>
          <a:lstStyle/>
          <a:p>
            <a:r>
              <a:rPr lang="en-US" dirty="0" smtClean="0"/>
              <a:t>The Problem</a:t>
            </a:r>
            <a:endParaRPr lang="en-US" dirty="0"/>
          </a:p>
        </p:txBody>
      </p:sp>
      <p:sp>
        <p:nvSpPr>
          <p:cNvPr id="3" name="Content Placeholder 2"/>
          <p:cNvSpPr>
            <a:spLocks noGrp="1"/>
          </p:cNvSpPr>
          <p:nvPr>
            <p:ph sz="quarter" idx="17"/>
          </p:nvPr>
        </p:nvSpPr>
        <p:spPr/>
        <p:txBody>
          <a:bodyPr/>
          <a:lstStyle/>
          <a:p>
            <a:r>
              <a:rPr lang="en-US" dirty="0"/>
              <a:t>Urban Heat Island is affected by the growth of metropolitan areas</a:t>
            </a:r>
          </a:p>
          <a:p>
            <a:pPr lvl="1"/>
            <a:r>
              <a:rPr lang="en-US" dirty="0"/>
              <a:t>Size of heat island</a:t>
            </a:r>
          </a:p>
          <a:p>
            <a:pPr lvl="1"/>
            <a:r>
              <a:rPr lang="en-US" dirty="0"/>
              <a:t>Increase in temperature difference between rural/urban areas</a:t>
            </a:r>
          </a:p>
          <a:p>
            <a:r>
              <a:rPr lang="en-US" dirty="0"/>
              <a:t>What </a:t>
            </a:r>
            <a:r>
              <a:rPr lang="en-US" dirty="0" smtClean="0"/>
              <a:t>is </a:t>
            </a:r>
            <a:r>
              <a:rPr lang="en-US" dirty="0"/>
              <a:t>the correlation between </a:t>
            </a:r>
            <a:r>
              <a:rPr lang="en-US" dirty="0" smtClean="0"/>
              <a:t>increased urban </a:t>
            </a:r>
            <a:r>
              <a:rPr lang="en-US" dirty="0"/>
              <a:t>sprawl and the change in urban heat island?</a:t>
            </a:r>
          </a:p>
          <a:p>
            <a:r>
              <a:rPr lang="en-US" dirty="0"/>
              <a:t>How can it be measured objectively</a:t>
            </a:r>
            <a:r>
              <a:rPr lang="en-US" dirty="0" smtClean="0"/>
              <a:t>?</a:t>
            </a:r>
            <a:endParaRPr lang="en-US" dirty="0"/>
          </a:p>
        </p:txBody>
      </p:sp>
    </p:spTree>
    <p:extLst>
      <p:ext uri="{BB962C8B-B14F-4D97-AF65-F5344CB8AC3E}">
        <p14:creationId xmlns:p14="http://schemas.microsoft.com/office/powerpoint/2010/main" val="1202167411"/>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p:txBody>
          <a:bodyPr/>
          <a:lstStyle/>
          <a:p>
            <a:r>
              <a:rPr lang="en-US" dirty="0" smtClean="0"/>
              <a:t>Previous Research</a:t>
            </a:r>
            <a:endParaRPr lang="en-US" dirty="0"/>
          </a:p>
        </p:txBody>
      </p:sp>
      <p:sp>
        <p:nvSpPr>
          <p:cNvPr id="3" name="Content Placeholder 2"/>
          <p:cNvSpPr>
            <a:spLocks noGrp="1"/>
          </p:cNvSpPr>
          <p:nvPr>
            <p:ph sz="quarter" idx="17"/>
          </p:nvPr>
        </p:nvSpPr>
        <p:spPr/>
        <p:txBody>
          <a:bodyPr>
            <a:normAutofit/>
          </a:bodyPr>
          <a:lstStyle/>
          <a:p>
            <a:r>
              <a:rPr lang="en-US" dirty="0" smtClean="0"/>
              <a:t>Studies from several metropolitan areas</a:t>
            </a:r>
          </a:p>
          <a:p>
            <a:pPr lvl="1"/>
            <a:r>
              <a:rPr lang="en-US" dirty="0" smtClean="0"/>
              <a:t>Atlanta, Houston, New York City, Toronto, Hong Kong, just to name a few!</a:t>
            </a:r>
          </a:p>
          <a:p>
            <a:r>
              <a:rPr lang="en-US" dirty="0" smtClean="0"/>
              <a:t>Differing satellite data sources</a:t>
            </a:r>
          </a:p>
          <a:p>
            <a:pPr lvl="1"/>
            <a:r>
              <a:rPr lang="en-US" dirty="0" smtClean="0"/>
              <a:t>AVHRR</a:t>
            </a:r>
          </a:p>
          <a:p>
            <a:pPr lvl="1"/>
            <a:r>
              <a:rPr lang="en-US" dirty="0" smtClean="0"/>
              <a:t>Landsat 5 TM /Landsat 7 ETM+</a:t>
            </a:r>
          </a:p>
          <a:p>
            <a:pPr lvl="1"/>
            <a:r>
              <a:rPr lang="en-US" dirty="0" smtClean="0"/>
              <a:t>ASTER</a:t>
            </a:r>
          </a:p>
          <a:p>
            <a:r>
              <a:rPr lang="en-US" dirty="0" smtClean="0"/>
              <a:t>Similar results:</a:t>
            </a:r>
          </a:p>
          <a:p>
            <a:pPr lvl="1"/>
            <a:r>
              <a:rPr lang="en-US" dirty="0" smtClean="0"/>
              <a:t>As infrastructure increases, size and strength of UHI increases</a:t>
            </a:r>
          </a:p>
        </p:txBody>
      </p:sp>
    </p:spTree>
    <p:extLst>
      <p:ext uri="{BB962C8B-B14F-4D97-AF65-F5344CB8AC3E}">
        <p14:creationId xmlns:p14="http://schemas.microsoft.com/office/powerpoint/2010/main" val="887545501"/>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p:txBody>
          <a:bodyPr/>
          <a:lstStyle/>
          <a:p>
            <a:r>
              <a:rPr lang="en-US" dirty="0" smtClean="0"/>
              <a:t>Study Areas</a:t>
            </a:r>
            <a:endParaRPr lang="en-US" dirty="0"/>
          </a:p>
        </p:txBody>
      </p:sp>
      <p:pic>
        <p:nvPicPr>
          <p:cNvPr id="4" name="Content Placeholder 3"/>
          <p:cNvPicPr>
            <a:picLocks noGrp="1" noChangeAspect="1" noChangeArrowheads="1"/>
          </p:cNvPicPr>
          <p:nvPr>
            <p:ph sz="quarter" idx="17"/>
          </p:nvPr>
        </p:nvPicPr>
        <p:blipFill>
          <a:blip r:embed="rId3">
            <a:extLst>
              <a:ext uri="{28A0092B-C50C-407E-A947-70E740481C1C}">
                <a14:useLocalDpi xmlns:a14="http://schemas.microsoft.com/office/drawing/2010/main" val="0"/>
              </a:ext>
            </a:extLst>
          </a:blip>
          <a:srcRect/>
          <a:stretch>
            <a:fillRect/>
          </a:stretch>
        </p:blipFill>
        <p:spPr bwMode="auto">
          <a:xfrm>
            <a:off x="572125" y="1307103"/>
            <a:ext cx="3192239" cy="294395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69825" y="3009834"/>
            <a:ext cx="3195561" cy="299532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TextBox 6"/>
          <p:cNvSpPr txBox="1"/>
          <p:nvPr/>
        </p:nvSpPr>
        <p:spPr>
          <a:xfrm>
            <a:off x="3885778" y="1394085"/>
            <a:ext cx="4801022" cy="1384995"/>
          </a:xfrm>
          <a:prstGeom prst="rect">
            <a:avLst/>
          </a:prstGeom>
          <a:noFill/>
        </p:spPr>
        <p:txBody>
          <a:bodyPr wrap="square" rtlCol="0">
            <a:spAutoFit/>
          </a:bodyPr>
          <a:lstStyle/>
          <a:p>
            <a:r>
              <a:rPr lang="en-US" sz="2400" b="1" dirty="0" smtClean="0">
                <a:solidFill>
                  <a:schemeClr val="bg1"/>
                </a:solidFill>
                <a:latin typeface="+mj-lt"/>
              </a:rPr>
              <a:t>Dallas-Ft. Worth-Arlington, TX MSA</a:t>
            </a:r>
          </a:p>
          <a:p>
            <a:pPr marL="342900" indent="-342900">
              <a:buFont typeface="Arial" panose="020B0604020202020204" pitchFamily="34" charset="0"/>
              <a:buChar char="•"/>
            </a:pPr>
            <a:r>
              <a:rPr lang="en-US" sz="2000" b="1" dirty="0" smtClean="0">
                <a:solidFill>
                  <a:schemeClr val="bg1"/>
                </a:solidFill>
              </a:rPr>
              <a:t>12 counties in northeast Texas</a:t>
            </a:r>
          </a:p>
          <a:p>
            <a:pPr marL="342900" indent="-342900">
              <a:buFont typeface="Arial" panose="020B0604020202020204" pitchFamily="34" charset="0"/>
              <a:buChar char="•"/>
            </a:pPr>
            <a:r>
              <a:rPr lang="en-US" sz="2000" b="1" dirty="0" smtClean="0">
                <a:solidFill>
                  <a:schemeClr val="bg1"/>
                </a:solidFill>
              </a:rPr>
              <a:t>Humid Sub-Tropical Climate</a:t>
            </a:r>
          </a:p>
          <a:p>
            <a:pPr marL="342900" indent="-342900">
              <a:buFont typeface="Arial" panose="020B0604020202020204" pitchFamily="34" charset="0"/>
              <a:buChar char="•"/>
            </a:pPr>
            <a:r>
              <a:rPr lang="en-US" sz="2000" b="1" dirty="0" smtClean="0">
                <a:solidFill>
                  <a:schemeClr val="bg1"/>
                </a:solidFill>
              </a:rPr>
              <a:t>2010 Population:  6,426,214</a:t>
            </a:r>
            <a:endParaRPr lang="en-US" sz="2000" b="1" dirty="0">
              <a:solidFill>
                <a:schemeClr val="bg1"/>
              </a:solidFill>
            </a:endParaRPr>
          </a:p>
        </p:txBody>
      </p:sp>
      <p:sp>
        <p:nvSpPr>
          <p:cNvPr id="8" name="TextBox 7"/>
          <p:cNvSpPr txBox="1"/>
          <p:nvPr/>
        </p:nvSpPr>
        <p:spPr>
          <a:xfrm>
            <a:off x="381000" y="4291147"/>
            <a:ext cx="5257800" cy="1692771"/>
          </a:xfrm>
          <a:prstGeom prst="rect">
            <a:avLst/>
          </a:prstGeom>
          <a:noFill/>
        </p:spPr>
        <p:txBody>
          <a:bodyPr wrap="square" rtlCol="0">
            <a:spAutoFit/>
          </a:bodyPr>
          <a:lstStyle/>
          <a:p>
            <a:r>
              <a:rPr lang="en-US" sz="2400" b="1" dirty="0" smtClean="0">
                <a:solidFill>
                  <a:schemeClr val="bg1"/>
                </a:solidFill>
                <a:latin typeface="+mj-lt"/>
              </a:rPr>
              <a:t>Minneapolis-St. Paul, MN/WI MSA</a:t>
            </a:r>
          </a:p>
          <a:p>
            <a:pPr marL="342900" indent="-342900">
              <a:buFont typeface="Arial" panose="020B0604020202020204" pitchFamily="34" charset="0"/>
              <a:buChar char="•"/>
            </a:pPr>
            <a:r>
              <a:rPr lang="en-US" sz="2000" b="1" dirty="0" smtClean="0">
                <a:solidFill>
                  <a:schemeClr val="bg1"/>
                </a:solidFill>
              </a:rPr>
              <a:t>11 counties in southeast Minnesota and 2 in western Wisconsin</a:t>
            </a:r>
          </a:p>
          <a:p>
            <a:pPr marL="342900" indent="-342900">
              <a:buFont typeface="Arial" panose="020B0604020202020204" pitchFamily="34" charset="0"/>
              <a:buChar char="•"/>
            </a:pPr>
            <a:r>
              <a:rPr lang="en-US" sz="2000" b="1" dirty="0" smtClean="0">
                <a:solidFill>
                  <a:schemeClr val="bg1"/>
                </a:solidFill>
              </a:rPr>
              <a:t>Humid Continental Climate</a:t>
            </a:r>
          </a:p>
          <a:p>
            <a:pPr marL="342900" indent="-342900">
              <a:buFont typeface="Arial" panose="020B0604020202020204" pitchFamily="34" charset="0"/>
              <a:buChar char="•"/>
            </a:pPr>
            <a:r>
              <a:rPr lang="en-US" sz="2000" b="1" dirty="0" smtClean="0">
                <a:solidFill>
                  <a:schemeClr val="bg1"/>
                </a:solidFill>
              </a:rPr>
              <a:t>2010 Population: </a:t>
            </a:r>
            <a:r>
              <a:rPr lang="en-US" sz="2000" b="1" dirty="0" smtClean="0">
                <a:solidFill>
                  <a:schemeClr val="bg1"/>
                </a:solidFill>
              </a:rPr>
              <a:t>3,317,308</a:t>
            </a:r>
            <a:endParaRPr lang="en-US" sz="2000" b="1" dirty="0" smtClean="0">
              <a:solidFill>
                <a:schemeClr val="bg1"/>
              </a:solidFill>
            </a:endParaRPr>
          </a:p>
        </p:txBody>
      </p:sp>
    </p:spTree>
    <p:extLst>
      <p:ext uri="{BB962C8B-B14F-4D97-AF65-F5344CB8AC3E}">
        <p14:creationId xmlns:p14="http://schemas.microsoft.com/office/powerpoint/2010/main" val="3492346542"/>
      </p:ext>
    </p:extLst>
  </p:cSld>
  <p:clrMapOvr>
    <a:masterClrMapping/>
  </p:clrMapOvr>
  <p:timing>
    <p:tnLst>
      <p:par>
        <p:cTn id="1" dur="indefinite" restart="never" nodeType="tmRoot"/>
      </p:par>
    </p:tnLst>
  </p:timing>
</p:sld>
</file>

<file path=ppt/theme/theme1.xml><?xml version="1.0" encoding="utf-8"?>
<a:theme xmlns:a="http://schemas.openxmlformats.org/drawingml/2006/main" name="Initial Problem Slides">
  <a:themeElements>
    <a:clrScheme name="d_czumwalt_apartments_theme">
      <a:dk1>
        <a:srgbClr val="3D3939"/>
      </a:dk1>
      <a:lt1>
        <a:srgbClr val="F0EFEF"/>
      </a:lt1>
      <a:dk2>
        <a:srgbClr val="FFFFFF"/>
      </a:dk2>
      <a:lt2>
        <a:srgbClr val="ECF0DC"/>
      </a:lt2>
      <a:accent1>
        <a:srgbClr val="98D5D4"/>
      </a:accent1>
      <a:accent2>
        <a:srgbClr val="797171"/>
      </a:accent2>
      <a:accent3>
        <a:srgbClr val="ECF0DC"/>
      </a:accent3>
      <a:accent4>
        <a:srgbClr val="D6EEEE"/>
      </a:accent4>
      <a:accent5>
        <a:srgbClr val="3D3939"/>
      </a:accent5>
      <a:accent6>
        <a:srgbClr val="98D5D4"/>
      </a:accent6>
      <a:hlink>
        <a:srgbClr val="0000FF"/>
      </a:hlink>
      <a:folHlink>
        <a:srgbClr val="800080"/>
      </a:folHlink>
    </a:clrScheme>
    <a:fontScheme name="Angles">
      <a:majorFont>
        <a:latin typeface="Franklin Gothic Medium"/>
        <a:ea typeface=""/>
        <a:cs typeface=""/>
        <a:font script="Jpan" typeface="HG創英角ｺﾞｼｯｸUB"/>
        <a:font script="Hang" typeface="돋움"/>
        <a:font script="Hans" typeface="微软雅黑"/>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Franklin Gothic Book"/>
        <a:ea typeface=""/>
        <a:cs typeface=""/>
        <a:font script="Jpan" typeface="ＭＳ Ｐゴシック"/>
        <a:font script="Hang" typeface="맑은 고딕"/>
        <a:font script="Hans" typeface="隶书"/>
        <a:font script="Hant" typeface="新細明體"/>
        <a:font script="Arab" typeface="Arial"/>
        <a:font script="Hebr" typeface="Arial"/>
        <a:font script="Thai" typeface="Cord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mso-contentType ?>
<FormTemplates xmlns="http://schemas.microsoft.com/sharepoint/v3/contenttype/forms">
  <Display>DocumentLibraryForm</Display>
  <Edit>AssetEditForm</Edit>
  <New>DocumentLibraryForm</New>
</FormTemplates>
</file>

<file path=customXml/itemProps1.xml><?xml version="1.0" encoding="utf-8"?>
<ds:datastoreItem xmlns:ds="http://schemas.openxmlformats.org/officeDocument/2006/customXml" ds:itemID="{8192DA7E-3DB6-45F4-A3B1-9817D4E1797E}">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Clouds</Template>
  <TotalTime>28683</TotalTime>
  <Words>1658</Words>
  <Application>Microsoft Office PowerPoint</Application>
  <PresentationFormat>On-screen Show (4:3)</PresentationFormat>
  <Paragraphs>218</Paragraphs>
  <Slides>26</Slides>
  <Notes>17</Notes>
  <HiddenSlides>0</HiddenSlides>
  <MMClips>0</MMClips>
  <ScaleCrop>false</ScaleCrop>
  <HeadingPairs>
    <vt:vector size="4" baseType="variant">
      <vt:variant>
        <vt:lpstr>Theme</vt:lpstr>
      </vt:variant>
      <vt:variant>
        <vt:i4>1</vt:i4>
      </vt:variant>
      <vt:variant>
        <vt:lpstr>Slide Titles</vt:lpstr>
      </vt:variant>
      <vt:variant>
        <vt:i4>26</vt:i4>
      </vt:variant>
    </vt:vector>
  </HeadingPairs>
  <TitlesOfParts>
    <vt:vector size="27" baseType="lpstr">
      <vt:lpstr>Initial Problem Slides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Matthew Welshans</dc:creator>
  <cp:lastModifiedBy>Matthew Welshans</cp:lastModifiedBy>
  <cp:revision>119</cp:revision>
  <dcterms:created xsi:type="dcterms:W3CDTF">2013-09-17T03:58:03Z</dcterms:created>
  <dcterms:modified xsi:type="dcterms:W3CDTF">2013-10-30T23:33:53Z</dcterms:modified>
  <cp:version/>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TemplateID">
    <vt:lpwstr>TC019291659991</vt:lpwstr>
  </property>
</Properties>
</file>