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75" r:id="rId3"/>
    <p:sldId id="257" r:id="rId4"/>
    <p:sldId id="278" r:id="rId5"/>
    <p:sldId id="273" r:id="rId6"/>
    <p:sldId id="281" r:id="rId7"/>
    <p:sldId id="259" r:id="rId8"/>
    <p:sldId id="261" r:id="rId9"/>
    <p:sldId id="263" r:id="rId10"/>
    <p:sldId id="264" r:id="rId11"/>
    <p:sldId id="262" r:id="rId12"/>
    <p:sldId id="265" r:id="rId13"/>
    <p:sldId id="274" r:id="rId14"/>
    <p:sldId id="267" r:id="rId15"/>
    <p:sldId id="266" r:id="rId16"/>
    <p:sldId id="268" r:id="rId17"/>
    <p:sldId id="269" r:id="rId18"/>
    <p:sldId id="270" r:id="rId19"/>
    <p:sldId id="280" r:id="rId20"/>
    <p:sldId id="279" r:id="rId21"/>
    <p:sldId id="272" r:id="rId22"/>
    <p:sldId id="271"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F2"/>
    <a:srgbClr val="1217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56516" autoAdjust="0"/>
  </p:normalViewPr>
  <p:slideViewPr>
    <p:cSldViewPr>
      <p:cViewPr varScale="1">
        <p:scale>
          <a:sx n="26" d="100"/>
          <a:sy n="26" d="100"/>
        </p:scale>
        <p:origin x="1794"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CC41374-83B4-44BB-A130-E45DDB7C6EC1}" type="datetimeFigureOut">
              <a:rPr lang="en-US" smtClean="0"/>
              <a:pPr/>
              <a:t>8/3/2015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82EC5B2-DFC7-43C2-B5FD-74E5ED1BF0BD}" type="slidenum">
              <a:rPr lang="en-US" smtClean="0"/>
              <a:pPr/>
              <a:t>‹#›</a:t>
            </a:fld>
            <a:endParaRPr lang="en-US" dirty="0"/>
          </a:p>
        </p:txBody>
      </p:sp>
    </p:spTree>
    <p:extLst>
      <p:ext uri="{BB962C8B-B14F-4D97-AF65-F5344CB8AC3E}">
        <p14:creationId xmlns:p14="http://schemas.microsoft.com/office/powerpoint/2010/main" val="6420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governor.wy.gov/Documents/Sage%20Grouse%20Executive%20Order.pdf" TargetMode="External"/><Relationship Id="rId3" Type="http://schemas.openxmlformats.org/officeDocument/2006/relationships/hyperlink" Target="https://wgfd.wyo.gov/web2011/Departments/Wildlife/pdfs/SG_MONITORINGHABITAT0000687.pdf" TargetMode="External"/><Relationship Id="rId7" Type="http://schemas.openxmlformats.org/officeDocument/2006/relationships/hyperlink" Target="https://www.nwf.org/pdf/Wildlife/Sagegrouse_FAQ_nwf_2010.pdf"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journals.plos.org/plosone/article?id=10.1371/journal.pone.0097132" TargetMode="External"/><Relationship Id="rId11" Type="http://schemas.openxmlformats.org/officeDocument/2006/relationships/hyperlink" Target="https://ddct.wygisc.org/" TargetMode="External"/><Relationship Id="rId5" Type="http://schemas.openxmlformats.org/officeDocument/2006/relationships/hyperlink" Target="http://cran.r-project.org/web/packages/spatialEco/index.html" TargetMode="External"/><Relationship Id="rId10" Type="http://schemas.openxmlformats.org/officeDocument/2006/relationships/hyperlink" Target="https://wgfd.wyo.gov/web2011/Departments/Wildlife/pdfs/JCR_SAGEGROUSE_20130006611.pdf" TargetMode="External"/><Relationship Id="rId4" Type="http://schemas.openxmlformats.org/officeDocument/2006/relationships/hyperlink" Target="http://scholarworks.umt.edu/cgi/viewcontent.cgi?article=1874&amp;context=etd" TargetMode="External"/><Relationship Id="rId9" Type="http://schemas.openxmlformats.org/officeDocument/2006/relationships/hyperlink" Target="http://www.fws.gov/mountain-prairie/species/birds/sagegrouse/Primer3SGMapping&amp;PriorityHabitats1.2%20(2).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EC5B2-DFC7-43C2-B5FD-74E5ED1BF0BD}" type="slidenum">
              <a:rPr lang="en-US" smtClean="0"/>
              <a:pPr/>
              <a:t>1</a:t>
            </a:fld>
            <a:endParaRPr lang="en-US" dirty="0"/>
          </a:p>
        </p:txBody>
      </p:sp>
    </p:spTree>
    <p:extLst>
      <p:ext uri="{BB962C8B-B14F-4D97-AF65-F5344CB8AC3E}">
        <p14:creationId xmlns:p14="http://schemas.microsoft.com/office/powerpoint/2010/main" val="2555814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small blue dots represent producing oil and gas wells and you can see level of intense development within my circled study area. This area is an anomaly in the state.</a:t>
            </a:r>
          </a:p>
          <a:p>
            <a:endParaRPr lang="en-US" dirty="0" smtClean="0"/>
          </a:p>
          <a:p>
            <a:r>
              <a:rPr lang="en-US" dirty="0" smtClean="0"/>
              <a:t>There has been a lot of research done on sage-grouse response to energy development. Many researchers have documented a multi year lag time between when development occurs and grouse response. Research conducted in northeast Wyoming by Kevin Doherty in 2010 showed that occupied leks can persist in areas of heavy development if they have sufficient open space around the lek . This usually means the development was clustered to one side or another. </a:t>
            </a:r>
          </a:p>
          <a:p>
            <a:endParaRPr lang="en-US" dirty="0" smtClean="0"/>
          </a:p>
          <a:p>
            <a:r>
              <a:rPr lang="en-US" dirty="0" smtClean="0"/>
              <a:t>The goal of my project is to see if this population of sage-grouse in northeast Wyoming is performing consistently with these results and why this population is persisting where others, facing a similar or lesser level of development, have faltered. </a:t>
            </a:r>
            <a:endParaRPr lang="en-US" dirty="0"/>
          </a:p>
        </p:txBody>
      </p:sp>
      <p:sp>
        <p:nvSpPr>
          <p:cNvPr id="4" name="Slide Number Placeholder 3"/>
          <p:cNvSpPr>
            <a:spLocks noGrp="1"/>
          </p:cNvSpPr>
          <p:nvPr>
            <p:ph type="sldNum" sz="quarter" idx="10"/>
          </p:nvPr>
        </p:nvSpPr>
        <p:spPr/>
        <p:txBody>
          <a:bodyPr/>
          <a:lstStyle/>
          <a:p>
            <a:fld id="{A82EC5B2-DFC7-43C2-B5FD-74E5ED1BF0BD}" type="slidenum">
              <a:rPr lang="en-US" smtClean="0"/>
              <a:pPr/>
              <a:t>10</a:t>
            </a:fld>
            <a:endParaRPr lang="en-US" dirty="0"/>
          </a:p>
        </p:txBody>
      </p:sp>
    </p:spTree>
    <p:extLst>
      <p:ext uri="{BB962C8B-B14F-4D97-AF65-F5344CB8AC3E}">
        <p14:creationId xmlns:p14="http://schemas.microsoft.com/office/powerpoint/2010/main" val="628188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a:t>
            </a:r>
            <a:r>
              <a:rPr lang="en-US" baseline="0" dirty="0" smtClean="0"/>
              <a:t> </a:t>
            </a:r>
            <a:r>
              <a:rPr lang="en-US" i="0" dirty="0" smtClean="0">
                <a:solidFill>
                  <a:schemeClr val="bg1"/>
                </a:solidFill>
              </a:rPr>
              <a:t>To determine if this population of sage-grouse has sufficient open space around their leks </a:t>
            </a:r>
            <a:r>
              <a:rPr lang="en-US" b="0" i="0" dirty="0" smtClean="0">
                <a:solidFill>
                  <a:schemeClr val="bg1"/>
                </a:solidFill>
              </a:rPr>
              <a:t>to persist</a:t>
            </a:r>
            <a:r>
              <a:rPr lang="en-US" b="1" i="0" dirty="0" smtClean="0">
                <a:solidFill>
                  <a:schemeClr val="bg1"/>
                </a:solidFill>
              </a:rPr>
              <a:t> </a:t>
            </a:r>
            <a:r>
              <a:rPr lang="en-US" i="0" dirty="0" smtClean="0">
                <a:solidFill>
                  <a:schemeClr val="bg1"/>
                </a:solidFill>
              </a:rPr>
              <a:t>in the face of heavy development. I want to understand</a:t>
            </a:r>
            <a:r>
              <a:rPr lang="en-US" i="0" baseline="0" dirty="0" smtClean="0">
                <a:solidFill>
                  <a:schemeClr val="bg1"/>
                </a:solidFill>
              </a:rPr>
              <a:t> this population of birds in the central Powder River basin. </a:t>
            </a:r>
          </a:p>
          <a:p>
            <a:endParaRPr lang="en-US" i="0" baseline="0" dirty="0" smtClean="0">
              <a:solidFill>
                <a:schemeClr val="bg1"/>
              </a:solidFill>
            </a:endParaRPr>
          </a:p>
          <a:p>
            <a:pPr defTabSz="931774">
              <a:defRPr/>
            </a:pPr>
            <a:r>
              <a:rPr lang="en-US" dirty="0" smtClean="0"/>
              <a:t>Objective 1: Measure the level of population persistence by analyzing sage-grouse lek densities in northeast Wyoming. Remember the density polygons used in the core area process a few slides back? I am going to recreate those but focus on areas just in the Powder River basin where 25%, 50%, 75%, and 100% of the grouse population reside. </a:t>
            </a:r>
          </a:p>
          <a:p>
            <a:pPr defTabSz="931774">
              <a:defRPr/>
            </a:pPr>
            <a:endParaRPr lang="en-US" dirty="0" smtClean="0"/>
          </a:p>
          <a:p>
            <a:pPr defTabSz="931774">
              <a:defRPr/>
            </a:pPr>
            <a:r>
              <a:rPr lang="en-US" dirty="0" smtClean="0"/>
              <a:t>Objective 2:  Examine the temporal aspect of oil and gas development on this population. Measuring the amount of development through time as compared to grouse population densities for the same time period will reveal correlations between the timing of energy development and the density of grouse populations. Comparing densities of well development to grouse densities might forecast the lag-time between development and grouse population numbers that other research on sage-grouse population response to energy development has shown. </a:t>
            </a:r>
          </a:p>
          <a:p>
            <a:pPr defTabSz="931774">
              <a:defRPr/>
            </a:pPr>
            <a:endParaRPr lang="en-US" dirty="0" smtClean="0"/>
          </a:p>
          <a:p>
            <a:pPr defTabSz="931774">
              <a:defRPr/>
            </a:pPr>
            <a:r>
              <a:rPr lang="en-US" dirty="0" smtClean="0"/>
              <a:t>Objective 3: Measure the amount and distribution of undeveloped and developed space within this area. The pattern of open space around theses leks could explain why this population has endured where others have faltered. </a:t>
            </a:r>
          </a:p>
          <a:p>
            <a:endParaRPr lang="en-US" i="0" baseline="0" dirty="0" smtClean="0">
              <a:solidFill>
                <a:schemeClr val="bg1"/>
              </a:solidFill>
            </a:endParaRPr>
          </a:p>
          <a:p>
            <a:endParaRPr lang="en-US" i="0" dirty="0"/>
          </a:p>
        </p:txBody>
      </p:sp>
      <p:sp>
        <p:nvSpPr>
          <p:cNvPr id="4" name="Slide Number Placeholder 3"/>
          <p:cNvSpPr>
            <a:spLocks noGrp="1"/>
          </p:cNvSpPr>
          <p:nvPr>
            <p:ph type="sldNum" sz="quarter" idx="10"/>
          </p:nvPr>
        </p:nvSpPr>
        <p:spPr/>
        <p:txBody>
          <a:bodyPr/>
          <a:lstStyle/>
          <a:p>
            <a:fld id="{A82EC5B2-DFC7-43C2-B5FD-74E5ED1BF0BD}" type="slidenum">
              <a:rPr lang="en-US" smtClean="0"/>
              <a:pPr/>
              <a:t>11</a:t>
            </a:fld>
            <a:endParaRPr lang="en-US" dirty="0"/>
          </a:p>
        </p:txBody>
      </p:sp>
    </p:spTree>
    <p:extLst>
      <p:ext uri="{BB962C8B-B14F-4D97-AF65-F5344CB8AC3E}">
        <p14:creationId xmlns:p14="http://schemas.microsoft.com/office/powerpoint/2010/main" val="3812596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measure the level of population persistence for northeast Wyoming I am going to analyze peak male counts from occupied leks from 2005-2015. A peak male count is the highest amount of birds observed that year. Most leks are visited 2-3 times during the lek season. The most males observed during those visits is the peak male count. </a:t>
            </a:r>
          </a:p>
          <a:p>
            <a:endParaRPr lang="en-US" baseline="0" dirty="0" smtClean="0"/>
          </a:p>
          <a:p>
            <a:r>
              <a:rPr lang="en-US" baseline="0" dirty="0" smtClean="0"/>
              <a:t>The peak male counts from 2005-2015 will be split into rolling three year increments. This means a kernel density analysis derived from peak male counts from 2005-2007 will be created and then the density analysis will be created  again using 2006-2008 peak male counts. Sage-grouse populations are cyclical and not every lek is visited every year. Running the kernel density analysis on a rolling three year time frame will give the most accurate picture of the population trends.</a:t>
            </a:r>
          </a:p>
          <a:p>
            <a:endParaRPr lang="en-US" baseline="0" dirty="0" smtClean="0"/>
          </a:p>
        </p:txBody>
      </p:sp>
      <p:sp>
        <p:nvSpPr>
          <p:cNvPr id="4" name="Slide Number Placeholder 3"/>
          <p:cNvSpPr>
            <a:spLocks noGrp="1"/>
          </p:cNvSpPr>
          <p:nvPr>
            <p:ph type="sldNum" sz="quarter" idx="10"/>
          </p:nvPr>
        </p:nvSpPr>
        <p:spPr/>
        <p:txBody>
          <a:bodyPr/>
          <a:lstStyle/>
          <a:p>
            <a:fld id="{A82EC5B2-DFC7-43C2-B5FD-74E5ED1BF0BD}" type="slidenum">
              <a:rPr lang="en-US" smtClean="0"/>
              <a:pPr/>
              <a:t>12</a:t>
            </a:fld>
            <a:endParaRPr lang="en-US" dirty="0"/>
          </a:p>
        </p:txBody>
      </p:sp>
    </p:spTree>
    <p:extLst>
      <p:ext uri="{BB962C8B-B14F-4D97-AF65-F5344CB8AC3E}">
        <p14:creationId xmlns:p14="http://schemas.microsoft.com/office/powerpoint/2010/main" val="1407162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kernel density analysis will be used to delineate polygons that represent 25%, 50%, 75%, and 100% of the grouse population for each of the rolling three year time frames from 2005-2015. An example of this is on the left. The sage-grouse core areas were based on running the density analysis and then delineating polygons that represent a percentage of the population. Using an analysis similar to the core area policy helps my project conform with established science that many in the state are familiar with. The core areas were based on a more generalized density analysis, of five categories where 65%-85% of the grouse reside, shown on the right. </a:t>
            </a:r>
          </a:p>
          <a:p>
            <a:endParaRPr lang="en-US" baseline="0" dirty="0" smtClean="0"/>
          </a:p>
          <a:p>
            <a:r>
              <a:rPr lang="en-US" baseline="0" dirty="0" smtClean="0"/>
              <a:t>The larger population percentages cover the whole grouse population spectrum while the core areas were focused on protecting the most grouse in the least amount of area. This targeted density analysis categories I chose are consistent with the Western Association of Fish and Wildlife Agencies analysis to represent sage-grouse population range wide at the request of US Fish and Wildlife Service.</a:t>
            </a:r>
          </a:p>
          <a:p>
            <a:endParaRPr lang="en-US" baseline="0" dirty="0" smtClean="0"/>
          </a:p>
          <a:p>
            <a:r>
              <a:rPr lang="en-US" baseline="0" dirty="0" smtClean="0"/>
              <a:t>A 5.3 mile neighborhood will be the basis for the kernel density analysis.  Research has shown that close to 90% of grouse nest within 5.3 miles of a lek. This neighborhood was also used in the density polygons that guided core area delineation.  There is a python script and R code for me to consult on the specifics of this analysis. I can also ask Kevin Doherty himself to clear up any confusion I may have. I will build a model </a:t>
            </a:r>
            <a:r>
              <a:rPr lang="en-US" b="0" baseline="0" dirty="0" smtClean="0"/>
              <a:t>in ArcGIS’s Modelbuilder </a:t>
            </a:r>
            <a:r>
              <a:rPr lang="en-US" baseline="0" dirty="0" smtClean="0"/>
              <a:t>to help automate this process. </a:t>
            </a:r>
            <a:endParaRPr lang="en-US" dirty="0"/>
          </a:p>
        </p:txBody>
      </p:sp>
      <p:sp>
        <p:nvSpPr>
          <p:cNvPr id="4" name="Slide Number Placeholder 3"/>
          <p:cNvSpPr>
            <a:spLocks noGrp="1"/>
          </p:cNvSpPr>
          <p:nvPr>
            <p:ph type="sldNum" sz="quarter" idx="10"/>
          </p:nvPr>
        </p:nvSpPr>
        <p:spPr/>
        <p:txBody>
          <a:bodyPr/>
          <a:lstStyle/>
          <a:p>
            <a:fld id="{A82EC5B2-DFC7-43C2-B5FD-74E5ED1BF0BD}" type="slidenum">
              <a:rPr lang="en-US" smtClean="0"/>
              <a:pPr/>
              <a:t>13</a:t>
            </a:fld>
            <a:endParaRPr lang="en-US" dirty="0"/>
          </a:p>
        </p:txBody>
      </p:sp>
    </p:spTree>
    <p:extLst>
      <p:ext uri="{BB962C8B-B14F-4D97-AF65-F5344CB8AC3E}">
        <p14:creationId xmlns:p14="http://schemas.microsoft.com/office/powerpoint/2010/main" val="2505537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After all the density analysis are complete, nine in all, I will use the most recent data, 2013-2015 to narrow down a study area for objectives two and three. </a:t>
            </a:r>
            <a:r>
              <a:rPr lang="en-US" dirty="0" smtClean="0"/>
              <a:t>Comparing the dense area through time will illustrate how this population may have shifted and changed but it will ultimately be defined by the current density polygons as this boundary is most likely to have future management implications and it reflects current grouse numbers and habitat conditions. </a:t>
            </a:r>
          </a:p>
          <a:p>
            <a:endParaRPr lang="en-US" dirty="0" smtClean="0"/>
          </a:p>
        </p:txBody>
      </p:sp>
      <p:sp>
        <p:nvSpPr>
          <p:cNvPr id="4" name="Slide Number Placeholder 3"/>
          <p:cNvSpPr>
            <a:spLocks noGrp="1"/>
          </p:cNvSpPr>
          <p:nvPr>
            <p:ph type="sldNum" sz="quarter" idx="10"/>
          </p:nvPr>
        </p:nvSpPr>
        <p:spPr/>
        <p:txBody>
          <a:bodyPr/>
          <a:lstStyle/>
          <a:p>
            <a:fld id="{A82EC5B2-DFC7-43C2-B5FD-74E5ED1BF0BD}" type="slidenum">
              <a:rPr lang="en-US" smtClean="0"/>
              <a:pPr/>
              <a:t>14</a:t>
            </a:fld>
            <a:endParaRPr lang="en-US" dirty="0"/>
          </a:p>
        </p:txBody>
      </p:sp>
    </p:spTree>
    <p:extLst>
      <p:ext uri="{BB962C8B-B14F-4D97-AF65-F5344CB8AC3E}">
        <p14:creationId xmlns:p14="http://schemas.microsoft.com/office/powerpoint/2010/main" val="2880249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The image on the slide shows well pads with associated roads near a lek, indicated by purple</a:t>
            </a:r>
            <a:r>
              <a:rPr lang="en-US" baseline="0" dirty="0" smtClean="0"/>
              <a:t> dot</a:t>
            </a:r>
            <a:r>
              <a:rPr lang="en-US" dirty="0" smtClean="0"/>
              <a:t>. The yellow arrow points at an well pad, there are about 75 well pads on this image with a road linking</a:t>
            </a:r>
            <a:r>
              <a:rPr lang="en-US" baseline="0" dirty="0" smtClean="0"/>
              <a:t> each pad back to a main road</a:t>
            </a:r>
            <a:r>
              <a:rPr lang="en-US" dirty="0" smtClean="0"/>
              <a:t>.   </a:t>
            </a:r>
            <a:endParaRPr lang="en-US" b="1" i="1" u="sng" dirty="0" smtClean="0"/>
          </a:p>
          <a:p>
            <a:pPr defTabSz="931774">
              <a:defRPr/>
            </a:pPr>
            <a:endParaRPr lang="en-US" dirty="0" smtClean="0"/>
          </a:p>
          <a:p>
            <a:pPr defTabSz="931774">
              <a:defRPr/>
            </a:pPr>
            <a:r>
              <a:rPr lang="en-US" dirty="0" smtClean="0"/>
              <a:t>Oil and Gas well location data from the Wyoming Oil and Gas Conservation Commission will be used to examine the temporal aspect of oil and gas development on this population. A producing well file will be created for each year of the study, 2005-2015. </a:t>
            </a:r>
          </a:p>
          <a:p>
            <a:pPr defTabSz="931774">
              <a:defRPr/>
            </a:pPr>
            <a:endParaRPr lang="en-US" dirty="0" smtClean="0"/>
          </a:p>
          <a:p>
            <a:pPr defTabSz="931774">
              <a:defRPr/>
            </a:pPr>
            <a:r>
              <a:rPr lang="en-US" dirty="0" smtClean="0"/>
              <a:t>To measure the level of development that occurred each year, acreages of disturbance will be calculated using surface disturbance data from the Wyoming Geographic Information Science Center. Complete surface data will be available within four miles of each occupied lek. </a:t>
            </a:r>
          </a:p>
          <a:p>
            <a:pPr defTabSz="931774">
              <a:defRPr/>
            </a:pPr>
            <a:endParaRPr lang="en-US" dirty="0" smtClean="0"/>
          </a:p>
          <a:p>
            <a:pPr defTabSz="931774">
              <a:defRPr/>
            </a:pPr>
            <a:r>
              <a:rPr lang="en-US" dirty="0" smtClean="0"/>
              <a:t>The remaining, unmapped, surface disturbance will be extrapolated based on average well pad size of those digitized within my study area. Buffering producing wells to simulate the average well pad size will provide the best estimate of past and present surface disturbance. </a:t>
            </a:r>
          </a:p>
          <a:p>
            <a:pPr defTabSz="931774">
              <a:defRPr/>
            </a:pPr>
            <a:endParaRPr lang="en-US" dirty="0" smtClean="0"/>
          </a:p>
          <a:p>
            <a:pPr defTabSz="931774">
              <a:defRPr/>
            </a:pPr>
            <a:r>
              <a:rPr lang="en-US" dirty="0" smtClean="0"/>
              <a:t>Many researchers have documented a multi-year delay in sage-grouse population response to increased drilling activity. By charting the lek density and wells from 2005 to 2015, any change in sage-grouse population relative to drilling activity should become apparent.</a:t>
            </a:r>
            <a:endParaRPr lang="en-US" dirty="0"/>
          </a:p>
        </p:txBody>
      </p:sp>
      <p:sp>
        <p:nvSpPr>
          <p:cNvPr id="4" name="Slide Number Placeholder 3"/>
          <p:cNvSpPr>
            <a:spLocks noGrp="1"/>
          </p:cNvSpPr>
          <p:nvPr>
            <p:ph type="sldNum" sz="quarter" idx="10"/>
          </p:nvPr>
        </p:nvSpPr>
        <p:spPr/>
        <p:txBody>
          <a:bodyPr/>
          <a:lstStyle/>
          <a:p>
            <a:fld id="{A82EC5B2-DFC7-43C2-B5FD-74E5ED1BF0BD}" type="slidenum">
              <a:rPr lang="en-US" smtClean="0"/>
              <a:pPr/>
              <a:t>15</a:t>
            </a:fld>
            <a:endParaRPr lang="en-US" dirty="0"/>
          </a:p>
        </p:txBody>
      </p:sp>
    </p:spTree>
    <p:extLst>
      <p:ext uri="{BB962C8B-B14F-4D97-AF65-F5344CB8AC3E}">
        <p14:creationId xmlns:p14="http://schemas.microsoft.com/office/powerpoint/2010/main" val="280152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amount of open space within 5.3 miles of each occupied lek within the study area will be calculated. Comparing the amount of open space available to each lek within 5.3 miles, the area 90% of the females from that lek nest, to the amount of current surface disturbance should provide insight into the amount of undeveloped land each lek needs for its population to persist.</a:t>
            </a:r>
          </a:p>
          <a:p>
            <a:endParaRPr lang="en-US" dirty="0" smtClean="0"/>
          </a:p>
          <a:p>
            <a:r>
              <a:rPr lang="en-US" dirty="0" smtClean="0"/>
              <a:t>This objective will be limited to 2015 lek locations, peak male values, and current surface disturbance. The surface disturbance visible on 2012 NAIP imagery within 4 miles of occupied leks will be mapped by August 2015. For this area that means I will be extrapolating more recent development based on the buffering techniques discussed in objective 2.</a:t>
            </a:r>
          </a:p>
          <a:p>
            <a:endParaRPr lang="en-US" dirty="0" smtClean="0"/>
          </a:p>
          <a:p>
            <a:r>
              <a:rPr lang="en-US" dirty="0" smtClean="0"/>
              <a:t>The image on the left is raw, without any surface disturbance digitized with the C-Brown Ranch lek in the middle. The right image shows the same lek with the current surface disturbance digitized. There are nine categories of surface disturbance with multiple sub categories. This area only contains disturbance from the transportation and energy development categories.  This is an example of the data I will have for my study area.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A82EC5B2-DFC7-43C2-B5FD-74E5ED1BF0BD}" type="slidenum">
              <a:rPr lang="en-US" smtClean="0"/>
              <a:pPr/>
              <a:t>16</a:t>
            </a:fld>
            <a:endParaRPr lang="en-US" dirty="0"/>
          </a:p>
        </p:txBody>
      </p:sp>
    </p:spTree>
    <p:extLst>
      <p:ext uri="{BB962C8B-B14F-4D97-AF65-F5344CB8AC3E}">
        <p14:creationId xmlns:p14="http://schemas.microsoft.com/office/powerpoint/2010/main" val="753540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 likely outcome is that occupied leks closest to the development, with little to no open space, will show the steepest declines and positively correlate with an increased amount of wells. This finding will likely align with previous research that found a steep decline in male lek attendance when wells were drilled within a quarter mile or greater distance from occupied sage-grouse leks.</a:t>
            </a:r>
          </a:p>
          <a:p>
            <a:endParaRPr lang="en-US" dirty="0" smtClean="0"/>
          </a:p>
          <a:p>
            <a:r>
              <a:rPr lang="en-US" dirty="0" smtClean="0"/>
              <a:t>Another anticipated result is that leks surrounded by the least amount of development have enough of a retreat from the drilling activity to persist. This would be consistent with 2010 Kevin Doherty findings; birds persisted with greater than 40 wells within a 5 mile radius of the lek if the development was clustered to one side and left an open space near the lek site. Hopefully measuring the amount of the retreat and comparing it to the level of development will provide insight and lead to management implications to protect non-core area sage-grouse better. This could lead to a new way to locate wells in an oil and gas field or demonstrate current management actions in this area of the Powder River Basin are helping, or at least not hindering, this population of birds.</a:t>
            </a:r>
          </a:p>
          <a:p>
            <a:endParaRPr lang="en-US" dirty="0" smtClean="0"/>
          </a:p>
          <a:p>
            <a:r>
              <a:rPr lang="en-US" dirty="0" smtClean="0"/>
              <a:t>Perhaps the orientation of the wells is less important to sage-grouse persistence than the time frame that the wells were drilled. Sage-grouse persistence in this area could be a combination of development direction and drilling timelines. Hopefully this analysis will answer these questions.</a:t>
            </a:r>
          </a:p>
          <a:p>
            <a:endParaRPr lang="en-US" dirty="0" smtClean="0"/>
          </a:p>
          <a:p>
            <a:pPr defTabSz="931774">
              <a:defRPr/>
            </a:pPr>
            <a:r>
              <a:rPr lang="en-US" baseline="0" dirty="0" smtClean="0"/>
              <a:t>Photo credit: Tom Christiansen of Wyoming Game and Fish Department.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82EC5B2-DFC7-43C2-B5FD-74E5ED1BF0BD}" type="slidenum">
              <a:rPr lang="en-US" smtClean="0"/>
              <a:pPr/>
              <a:t>17</a:t>
            </a:fld>
            <a:endParaRPr lang="en-US" dirty="0"/>
          </a:p>
        </p:txBody>
      </p:sp>
    </p:spTree>
    <p:extLst>
      <p:ext uri="{BB962C8B-B14F-4D97-AF65-F5344CB8AC3E}">
        <p14:creationId xmlns:p14="http://schemas.microsoft.com/office/powerpoint/2010/main" val="617113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The results of this analysis will be directed toward state and federal agencies with regulatory authority or management oversight. The results would also be beneficial to groups that advise governmental agencies on management policies such as the Sage-Grouse Local Working Groups or the Sage-Grouse Implementation Team.  The Sage-Grouse Implementation Team is who advises the Governor on all matters relating to sage-grouse. </a:t>
            </a:r>
          </a:p>
          <a:p>
            <a:pPr defTabSz="931774">
              <a:defRPr/>
            </a:pPr>
            <a:endParaRPr lang="en-US" dirty="0" smtClean="0"/>
          </a:p>
          <a:p>
            <a:pPr defTabSz="931774">
              <a:defRPr/>
            </a:pPr>
            <a:r>
              <a:rPr lang="en-US" dirty="0" smtClean="0"/>
              <a:t>Basing regulation and policies on better data and science is how we deal with an ever changing landscape. Adaptive management policies are important to the federal and state plans in Wyoming dealing with sage-grouse. The timeline for many state and federal land management plans is at least 10 years. Being able to incorporate new science and data into those plans is very important.</a:t>
            </a:r>
          </a:p>
          <a:p>
            <a:pPr defTabSz="931774">
              <a:defRPr/>
            </a:pPr>
            <a:endParaRPr lang="en-US" dirty="0" smtClean="0"/>
          </a:p>
          <a:p>
            <a:pPr defTabSz="931774">
              <a:defRPr/>
            </a:pPr>
            <a:r>
              <a:rPr lang="en-US" dirty="0" smtClean="0"/>
              <a:t>State and Federal agencies have to manage for many land uses such as energy development, recreation, and wildlife. Providing more data and studies, with possible management implications, could provide better balance to the multiple uses the sagebrush habitat in Wyoming must sustain. </a:t>
            </a:r>
          </a:p>
          <a:p>
            <a:pPr defTabSz="931774">
              <a:defRPr/>
            </a:pPr>
            <a:endParaRPr lang="en-US" dirty="0" smtClean="0"/>
          </a:p>
          <a:p>
            <a:pPr defTabSz="931774">
              <a:defRPr/>
            </a:pPr>
            <a:r>
              <a:rPr lang="en-US" dirty="0" smtClean="0"/>
              <a:t>Photo Credit: Mark Gocke of Wyoming Game and Fish Department. http://www.markgocke.com/</a:t>
            </a:r>
          </a:p>
          <a:p>
            <a:endParaRPr lang="en-US" dirty="0"/>
          </a:p>
        </p:txBody>
      </p:sp>
      <p:sp>
        <p:nvSpPr>
          <p:cNvPr id="4" name="Slide Number Placeholder 3"/>
          <p:cNvSpPr>
            <a:spLocks noGrp="1"/>
          </p:cNvSpPr>
          <p:nvPr>
            <p:ph type="sldNum" sz="quarter" idx="10"/>
          </p:nvPr>
        </p:nvSpPr>
        <p:spPr/>
        <p:txBody>
          <a:bodyPr/>
          <a:lstStyle/>
          <a:p>
            <a:fld id="{A82EC5B2-DFC7-43C2-B5FD-74E5ED1BF0BD}" type="slidenum">
              <a:rPr lang="en-US" smtClean="0"/>
              <a:pPr/>
              <a:t>18</a:t>
            </a:fld>
            <a:endParaRPr lang="en-US" dirty="0"/>
          </a:p>
        </p:txBody>
      </p:sp>
    </p:spTree>
    <p:extLst>
      <p:ext uri="{BB962C8B-B14F-4D97-AF65-F5344CB8AC3E}">
        <p14:creationId xmlns:p14="http://schemas.microsoft.com/office/powerpoint/2010/main" val="547296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774">
              <a:defRPr/>
            </a:pPr>
            <a:r>
              <a:rPr lang="en-US" dirty="0" smtClean="0"/>
              <a:t>August: Objective 1: Measure the level of population persistence by analyzing sage-grouse lek densities in northeast Wyoming where 25%, 50%, 75%, and 100% of the grouse population reside. </a:t>
            </a:r>
          </a:p>
          <a:p>
            <a:pPr defTabSz="931774">
              <a:defRPr/>
            </a:pPr>
            <a:endParaRPr lang="en-US" dirty="0" smtClean="0"/>
          </a:p>
          <a:p>
            <a:pPr defTabSz="931774">
              <a:defRPr/>
            </a:pPr>
            <a:r>
              <a:rPr lang="en-US" dirty="0" smtClean="0"/>
              <a:t>September: Objective 2:  Examine the temporal aspect of oil and gas development on this population. Comparing densities of well development to grouse densities might forecast the lag-time between development and grouse population numbers that other research on sage-grouse population response to energy development has shown. </a:t>
            </a:r>
          </a:p>
          <a:p>
            <a:pPr defTabSz="931774">
              <a:defRPr/>
            </a:pPr>
            <a:endParaRPr lang="en-US" dirty="0" smtClean="0"/>
          </a:p>
          <a:p>
            <a:pPr defTabSz="931774">
              <a:defRPr/>
            </a:pPr>
            <a:r>
              <a:rPr lang="en-US" dirty="0" smtClean="0"/>
              <a:t>October: Objective 3: Measure the amount and distribution of undeveloped and developed space within this area. The pattern of open space around theses leks could explain why this population has endured where others have faltered. </a:t>
            </a:r>
          </a:p>
          <a:p>
            <a:pPr defTabSz="931774">
              <a:defRPr/>
            </a:pPr>
            <a:endParaRPr lang="en-US" dirty="0" smtClean="0"/>
          </a:p>
          <a:p>
            <a:pPr defTabSz="931774">
              <a:defRPr/>
            </a:pPr>
            <a:r>
              <a:rPr lang="en-US" dirty="0" smtClean="0"/>
              <a:t>November: I will be reassessing</a:t>
            </a:r>
            <a:r>
              <a:rPr lang="en-US" baseline="0" dirty="0" smtClean="0"/>
              <a:t> my goal based on my results to see if I </a:t>
            </a:r>
            <a:r>
              <a:rPr lang="en-US" i="0" dirty="0" smtClean="0">
                <a:solidFill>
                  <a:schemeClr val="bg1"/>
                </a:solidFill>
              </a:rPr>
              <a:t>determined that this population of sage-grouse has or does not have sufficient open space around their leks </a:t>
            </a:r>
            <a:r>
              <a:rPr lang="en-US" b="0" i="0" dirty="0" smtClean="0">
                <a:solidFill>
                  <a:schemeClr val="bg1"/>
                </a:solidFill>
              </a:rPr>
              <a:t>to persist</a:t>
            </a:r>
            <a:r>
              <a:rPr lang="en-US" b="1" i="0" dirty="0" smtClean="0">
                <a:solidFill>
                  <a:schemeClr val="bg1"/>
                </a:solidFill>
              </a:rPr>
              <a:t> </a:t>
            </a:r>
            <a:r>
              <a:rPr lang="en-US" i="0" dirty="0" smtClean="0">
                <a:solidFill>
                  <a:schemeClr val="bg1"/>
                </a:solidFill>
              </a:rPr>
              <a:t>in the face of heavy development. I will be finishing up my final paper</a:t>
            </a:r>
            <a:r>
              <a:rPr lang="en-US" i="0" baseline="0" dirty="0" smtClean="0">
                <a:solidFill>
                  <a:schemeClr val="bg1"/>
                </a:solidFill>
              </a:rPr>
              <a:t> and creating a presentation.</a:t>
            </a:r>
          </a:p>
          <a:p>
            <a:pPr defTabSz="931774">
              <a:defRPr/>
            </a:pPr>
            <a:endParaRPr lang="en-US" i="0" baseline="0" dirty="0" smtClean="0">
              <a:solidFill>
                <a:schemeClr val="bg1"/>
              </a:solidFill>
            </a:endParaRPr>
          </a:p>
          <a:p>
            <a:pPr defTabSz="931774">
              <a:defRPr/>
            </a:pPr>
            <a:r>
              <a:rPr lang="en-US" i="0" baseline="0" dirty="0" smtClean="0">
                <a:solidFill>
                  <a:schemeClr val="bg1"/>
                </a:solidFill>
              </a:rPr>
              <a:t>December: I will present at the joint Wyoming Wildlife Society and Wyoming Landscape Conservation Initiative Conference in Lander, WY December 1-3. After the conference I will incorporate any suggestions into my paper and analysis and then hopefully graduate in mid December.   </a:t>
            </a:r>
          </a:p>
          <a:p>
            <a:pPr defTabSz="931774">
              <a:defRPr/>
            </a:pPr>
            <a:endParaRPr lang="en-US" i="0" baseline="0" dirty="0" smtClean="0">
              <a:solidFill>
                <a:schemeClr val="bg1"/>
              </a:solidFill>
            </a:endParaRPr>
          </a:p>
          <a:p>
            <a:pPr defTabSz="931774">
              <a:defRPr/>
            </a:pPr>
            <a:r>
              <a:rPr lang="en-US" baseline="0" dirty="0" smtClean="0"/>
              <a:t>Photo credit: Stan Harter of Wyoming Game and Fish Department. </a:t>
            </a:r>
          </a:p>
          <a:p>
            <a:pPr defTabSz="931774">
              <a:defRPr/>
            </a:pPr>
            <a:endParaRPr lang="en-US" i="0" dirty="0" smtClean="0">
              <a:solidFill>
                <a:schemeClr val="bg1"/>
              </a:solidFill>
            </a:endParaRPr>
          </a:p>
          <a:p>
            <a:pPr defTabSz="931774">
              <a:defRPr/>
            </a:pPr>
            <a:endParaRPr lang="en-US" i="0" baseline="0" dirty="0" smtClean="0">
              <a:solidFill>
                <a:schemeClr val="bg1"/>
              </a:solidFill>
            </a:endParaRPr>
          </a:p>
          <a:p>
            <a:pPr defTabSz="931774">
              <a:defRPr/>
            </a:pPr>
            <a:endParaRPr lang="en-US" dirty="0"/>
          </a:p>
        </p:txBody>
      </p:sp>
      <p:sp>
        <p:nvSpPr>
          <p:cNvPr id="4" name="Slide Number Placeholder 3"/>
          <p:cNvSpPr>
            <a:spLocks noGrp="1"/>
          </p:cNvSpPr>
          <p:nvPr>
            <p:ph type="sldNum" sz="quarter" idx="10"/>
          </p:nvPr>
        </p:nvSpPr>
        <p:spPr/>
        <p:txBody>
          <a:bodyPr/>
          <a:lstStyle/>
          <a:p>
            <a:fld id="{A82EC5B2-DFC7-43C2-B5FD-74E5ED1BF0BD}" type="slidenum">
              <a:rPr lang="en-US" smtClean="0"/>
              <a:pPr/>
              <a:t>19</a:t>
            </a:fld>
            <a:endParaRPr lang="en-US" dirty="0"/>
          </a:p>
        </p:txBody>
      </p:sp>
    </p:spTree>
    <p:extLst>
      <p:ext uri="{BB962C8B-B14F-4D97-AF65-F5344CB8AC3E}">
        <p14:creationId xmlns:p14="http://schemas.microsoft.com/office/powerpoint/2010/main" val="93073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a:t>
            </a:r>
            <a:r>
              <a:rPr lang="en-US" baseline="0" dirty="0" smtClean="0"/>
              <a:t> is me on the right with my husband, Rio, and our dog Aspen. Just so you can put a name with a face while I am presenting. </a:t>
            </a:r>
            <a:endParaRPr lang="en-US" dirty="0" smtClean="0"/>
          </a:p>
          <a:p>
            <a:endParaRPr lang="en-US" dirty="0" smtClean="0"/>
          </a:p>
          <a:p>
            <a:r>
              <a:rPr lang="en-US" dirty="0" smtClean="0"/>
              <a:t>I</a:t>
            </a:r>
            <a:r>
              <a:rPr lang="en-US" baseline="0" dirty="0" smtClean="0"/>
              <a:t> am going to introduce you to sage-grouse and the current management strategy.</a:t>
            </a:r>
          </a:p>
          <a:p>
            <a:endParaRPr lang="en-US" baseline="0" dirty="0" smtClean="0"/>
          </a:p>
          <a:p>
            <a:r>
              <a:rPr lang="en-US" baseline="0" dirty="0" smtClean="0"/>
              <a:t>Go over my goals and objectives and the methods to reach those.</a:t>
            </a:r>
          </a:p>
          <a:p>
            <a:endParaRPr lang="en-US" baseline="0" dirty="0" smtClean="0"/>
          </a:p>
          <a:p>
            <a:r>
              <a:rPr lang="en-US" baseline="0" dirty="0" smtClean="0"/>
              <a:t>Discuss my anticipated results and the possible management implications .</a:t>
            </a:r>
          </a:p>
          <a:p>
            <a:endParaRPr lang="en-US" baseline="0" dirty="0" smtClean="0"/>
          </a:p>
          <a:p>
            <a:r>
              <a:rPr lang="en-US" baseline="0" dirty="0" smtClean="0"/>
              <a:t>Review my overall project timeline. </a:t>
            </a:r>
          </a:p>
          <a:p>
            <a:endParaRPr lang="en-US" baseline="0" dirty="0" smtClean="0"/>
          </a:p>
          <a:p>
            <a:r>
              <a:rPr lang="en-US" baseline="0" dirty="0" smtClean="0"/>
              <a:t>Give thanks to those making my project possible.</a:t>
            </a:r>
          </a:p>
          <a:p>
            <a:endParaRPr lang="en-US" baseline="0" dirty="0" smtClean="0"/>
          </a:p>
          <a:p>
            <a:r>
              <a:rPr lang="en-US" baseline="0" dirty="0" smtClean="0"/>
              <a:t>At the end, there will hopefully be time for questions.</a:t>
            </a:r>
          </a:p>
          <a:p>
            <a:endParaRPr lang="en-US" dirty="0" smtClean="0"/>
          </a:p>
          <a:p>
            <a:pPr defTabSz="931774">
              <a:defRPr/>
            </a:pPr>
            <a:r>
              <a:rPr lang="en-US" dirty="0" smtClean="0"/>
              <a:t>There</a:t>
            </a:r>
            <a:r>
              <a:rPr lang="en-US" baseline="0" dirty="0" smtClean="0"/>
              <a:t> is a</a:t>
            </a:r>
            <a:r>
              <a:rPr lang="en-US" dirty="0" smtClean="0"/>
              <a:t> list of references for anyone wanting to dig deeper</a:t>
            </a:r>
            <a:r>
              <a:rPr lang="en-US" baseline="0" dirty="0" smtClean="0"/>
              <a:t> into sage-grouse and the figures cited in my presentation. </a:t>
            </a:r>
          </a:p>
          <a:p>
            <a:pPr defTabSz="931774">
              <a:defRPr/>
            </a:pPr>
            <a:endParaRPr lang="en-US" baseline="0" dirty="0" smtClean="0"/>
          </a:p>
          <a:p>
            <a:pPr defTabSz="931774">
              <a:defRPr/>
            </a:pPr>
            <a:r>
              <a:rPr lang="en-US" baseline="0" dirty="0" smtClean="0"/>
              <a:t>Photo credit: Tom Christiansen of Wyoming Game and Fish Department. </a:t>
            </a:r>
          </a:p>
          <a:p>
            <a:endParaRPr lang="en-US" dirty="0"/>
          </a:p>
        </p:txBody>
      </p:sp>
      <p:sp>
        <p:nvSpPr>
          <p:cNvPr id="4" name="Slide Number Placeholder 3"/>
          <p:cNvSpPr>
            <a:spLocks noGrp="1"/>
          </p:cNvSpPr>
          <p:nvPr>
            <p:ph type="sldNum" sz="quarter" idx="10"/>
          </p:nvPr>
        </p:nvSpPr>
        <p:spPr/>
        <p:txBody>
          <a:bodyPr/>
          <a:lstStyle/>
          <a:p>
            <a:fld id="{A82EC5B2-DFC7-43C2-B5FD-74E5ED1BF0BD}" type="slidenum">
              <a:rPr lang="en-US" smtClean="0"/>
              <a:pPr/>
              <a:t>2</a:t>
            </a:fld>
            <a:endParaRPr lang="en-US" dirty="0"/>
          </a:p>
        </p:txBody>
      </p:sp>
    </p:spTree>
    <p:extLst>
      <p:ext uri="{BB962C8B-B14F-4D97-AF65-F5344CB8AC3E}">
        <p14:creationId xmlns:p14="http://schemas.microsoft.com/office/powerpoint/2010/main" val="2700413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EC5B2-DFC7-43C2-B5FD-74E5ED1BF0BD}" type="slidenum">
              <a:rPr lang="en-US" smtClean="0"/>
              <a:pPr/>
              <a:t>20</a:t>
            </a:fld>
            <a:endParaRPr lang="en-US" dirty="0"/>
          </a:p>
        </p:txBody>
      </p:sp>
    </p:spTree>
    <p:extLst>
      <p:ext uri="{BB962C8B-B14F-4D97-AF65-F5344CB8AC3E}">
        <p14:creationId xmlns:p14="http://schemas.microsoft.com/office/powerpoint/2010/main" val="43810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aseline="0" dirty="0" smtClean="0"/>
              <a:t>Photo credit: Tom Christiansen of Wyoming Game and Fish Department. </a:t>
            </a:r>
          </a:p>
          <a:p>
            <a:endParaRPr lang="en-US" dirty="0"/>
          </a:p>
        </p:txBody>
      </p:sp>
      <p:sp>
        <p:nvSpPr>
          <p:cNvPr id="4" name="Slide Number Placeholder 3"/>
          <p:cNvSpPr>
            <a:spLocks noGrp="1"/>
          </p:cNvSpPr>
          <p:nvPr>
            <p:ph type="sldNum" sz="quarter" idx="10"/>
          </p:nvPr>
        </p:nvSpPr>
        <p:spPr/>
        <p:txBody>
          <a:bodyPr/>
          <a:lstStyle/>
          <a:p>
            <a:fld id="{A82EC5B2-DFC7-43C2-B5FD-74E5ED1BF0BD}" type="slidenum">
              <a:rPr lang="en-US" smtClean="0"/>
              <a:pPr/>
              <a:t>21</a:t>
            </a:fld>
            <a:endParaRPr lang="en-US" dirty="0"/>
          </a:p>
        </p:txBody>
      </p:sp>
    </p:spTree>
    <p:extLst>
      <p:ext uri="{BB962C8B-B14F-4D97-AF65-F5344CB8AC3E}">
        <p14:creationId xmlns:p14="http://schemas.microsoft.com/office/powerpoint/2010/main" val="609347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dirty="0" smtClean="0"/>
              <a:t>Connelly, J. W., K.P. Reese, and M.A. Schroeder. (2003). </a:t>
            </a:r>
            <a:r>
              <a:rPr lang="en-US" i="1" dirty="0" smtClean="0"/>
              <a:t>Monitoring of Greater Sage-Grouse Habitats and Populations. College of Natural Resources Experiment Station</a:t>
            </a:r>
            <a:r>
              <a:rPr lang="en-US" dirty="0" smtClean="0"/>
              <a:t>. University of Idaho, Moscow Idaho. Retrieved from: </a:t>
            </a:r>
            <a:r>
              <a:rPr lang="en-US" u="sng" dirty="0" smtClean="0">
                <a:hlinkClick r:id="rId3"/>
              </a:rPr>
              <a:t>https://wgfd.wyo.gov/web2011/Departments/Wildlife/pdfs/SG_MONITORINGHABITAT0000687.pdf</a:t>
            </a:r>
            <a:endParaRPr lang="en-US" dirty="0" smtClean="0"/>
          </a:p>
          <a:p>
            <a:r>
              <a:rPr lang="en-US" dirty="0" smtClean="0"/>
              <a:t> </a:t>
            </a:r>
          </a:p>
          <a:p>
            <a:r>
              <a:rPr lang="en-US" dirty="0" smtClean="0"/>
              <a:t>Christiansen, T.J. (2012). Chapter 12: Sage-grouse (Centrocercus urophasianus). In S.A. Tessmann (Ed.), </a:t>
            </a:r>
            <a:r>
              <a:rPr lang="en-US" i="1" dirty="0" smtClean="0"/>
              <a:t>Handbook of Biological Techniques: third edition </a:t>
            </a:r>
            <a:r>
              <a:rPr lang="en-US" dirty="0" smtClean="0"/>
              <a:t>(pp. 12-1 to 12-51). Cheyenne, WY: Wyoming Game and Fish Department.</a:t>
            </a:r>
          </a:p>
          <a:p>
            <a:r>
              <a:rPr lang="en-US" dirty="0" smtClean="0"/>
              <a:t> </a:t>
            </a:r>
          </a:p>
          <a:p>
            <a:r>
              <a:rPr lang="en-US" dirty="0" smtClean="0"/>
              <a:t>Bureau of Lander Management. (2008). </a:t>
            </a:r>
            <a:r>
              <a:rPr lang="en-US" i="1" dirty="0" smtClean="0"/>
              <a:t>Record of Decision Final Supplemental Environmental Impact Statement for the Pinedale Anticline Oil and Gas Exploration and Development Project.</a:t>
            </a:r>
            <a:r>
              <a:rPr lang="en-US" dirty="0" smtClean="0"/>
              <a:t> Pinedale, WY: Pinedale Field Office. Retrieved from: http://www.blm.gov/wy/st/en/info/NEPA/documents/pfo/anticline/seis.html</a:t>
            </a:r>
          </a:p>
          <a:p>
            <a:r>
              <a:rPr lang="en-US" dirty="0" smtClean="0"/>
              <a:t> </a:t>
            </a:r>
          </a:p>
          <a:p>
            <a:r>
              <a:rPr lang="en-US" dirty="0" smtClean="0"/>
              <a:t>Doherty, K.E. (2008). </a:t>
            </a:r>
            <a:r>
              <a:rPr lang="en-US" i="1" dirty="0" smtClean="0"/>
              <a:t>Sage-grouse and Energy Development: Integrating Science with Conservation Planning to Reduce Impacts</a:t>
            </a:r>
            <a:r>
              <a:rPr lang="en-US" dirty="0" smtClean="0"/>
              <a:t> (Doctoral dissertation). Paper 855.  Retrieved from: </a:t>
            </a:r>
            <a:r>
              <a:rPr lang="en-US" u="sng" dirty="0" smtClean="0">
                <a:hlinkClick r:id="rId4"/>
              </a:rPr>
              <a:t>http://scholarworks.umt.edu/cgi/viewcontent.cgi?article=1874&amp;context=etd</a:t>
            </a:r>
            <a:r>
              <a:rPr lang="en-US" dirty="0" smtClean="0"/>
              <a:t> </a:t>
            </a:r>
          </a:p>
          <a:p>
            <a:r>
              <a:rPr lang="en-US" dirty="0" smtClean="0"/>
              <a:t> </a:t>
            </a:r>
          </a:p>
          <a:p>
            <a:r>
              <a:rPr lang="en-US" dirty="0" smtClean="0"/>
              <a:t>Doherty, K. E., J. D. Tack, J. S. Evans, and D. E. Naugle. (2010a). </a:t>
            </a:r>
            <a:r>
              <a:rPr lang="en-US" i="1" dirty="0" smtClean="0"/>
              <a:t>Mapping breeding densities of greater sage-grouse: a tool for range-wide conservation planning</a:t>
            </a:r>
            <a:r>
              <a:rPr lang="en-US" dirty="0" smtClean="0"/>
              <a:t>. Completion Report for U.S.D.I. Bureau of Land Management.</a:t>
            </a:r>
          </a:p>
          <a:p>
            <a:r>
              <a:rPr lang="en-US" dirty="0" smtClean="0"/>
              <a:t> </a:t>
            </a:r>
          </a:p>
          <a:p>
            <a:r>
              <a:rPr lang="en-US" dirty="0" smtClean="0"/>
              <a:t>Doherty, K.E., Naugle, D.E., and Evans, J.S. (2010b). A Currency for Offsetting Energy Development Impacts: Horse-Trading Sage-Grouse on the Open Market. </a:t>
            </a:r>
            <a:r>
              <a:rPr lang="en-US" i="1" dirty="0" smtClean="0"/>
              <a:t>PLoSONE 5(4):</a:t>
            </a:r>
            <a:r>
              <a:rPr lang="en-US" dirty="0" smtClean="0"/>
              <a:t> e10339.doi:10.1371/journal.pone.0010339</a:t>
            </a:r>
          </a:p>
          <a:p>
            <a:r>
              <a:rPr lang="en-US" dirty="0" smtClean="0"/>
              <a:t> </a:t>
            </a:r>
          </a:p>
          <a:p>
            <a:r>
              <a:rPr lang="en-US" dirty="0" smtClean="0"/>
              <a:t>Doherty, K.E., N.E. Naugle, H.E. Copeland, A. Pocewicz, and J.M. Kiesecker. (2011). Energy Development and Conservation Tradeoffs: Systematic Planning for Greater Sage-Grouse in their Eastern Range. Pp. 505-516 </a:t>
            </a:r>
            <a:r>
              <a:rPr lang="en-US" i="1" dirty="0" smtClean="0"/>
              <a:t>in</a:t>
            </a:r>
            <a:r>
              <a:rPr lang="en-US" dirty="0" smtClean="0"/>
              <a:t> S.T. Knick and J.W. Connelly (</a:t>
            </a:r>
            <a:r>
              <a:rPr lang="en-US" i="1" dirty="0" smtClean="0"/>
              <a:t>editors</a:t>
            </a:r>
            <a:r>
              <a:rPr lang="en-US" dirty="0" smtClean="0"/>
              <a:t>). Greater Sage Grouse: ecology and conservation of a landscape species and its habitats. Studies </a:t>
            </a:r>
            <a:r>
              <a:rPr lang="en-US" i="1" dirty="0" smtClean="0"/>
              <a:t>in Avian Biology (vol. 38)</a:t>
            </a:r>
            <a:r>
              <a:rPr lang="en-US" dirty="0" smtClean="0"/>
              <a:t>, University of California Press, Berkeley, CA.</a:t>
            </a:r>
          </a:p>
          <a:p>
            <a:endParaRPr lang="en-US" dirty="0" smtClean="0"/>
          </a:p>
          <a:p>
            <a:r>
              <a:rPr lang="en-US" dirty="0" smtClean="0"/>
              <a:t>Environmental Systems Research Institute. (2012). </a:t>
            </a:r>
            <a:r>
              <a:rPr lang="en-US" i="1" dirty="0" smtClean="0"/>
              <a:t>What is ModelBuilder</a:t>
            </a:r>
            <a:r>
              <a:rPr lang="en-US" dirty="0" smtClean="0"/>
              <a:t>? Retrieved from ArcGIS Help 10.1 Resource Center: http://resources.arcgis.com/en/help/main/10.1/index.html#//002w00000001000000   </a:t>
            </a:r>
          </a:p>
          <a:p>
            <a:endParaRPr lang="en-US" dirty="0" smtClean="0"/>
          </a:p>
          <a:p>
            <a:r>
              <a:rPr lang="en-US" dirty="0" smtClean="0"/>
              <a:t>Environmental Systems Research Institute. (2015). </a:t>
            </a:r>
            <a:r>
              <a:rPr lang="en-US" i="1" dirty="0" smtClean="0"/>
              <a:t>Independent Report Highlights Esri as Leader in Global GIS Market.</a:t>
            </a:r>
            <a:r>
              <a:rPr lang="en-US" dirty="0" smtClean="0"/>
              <a:t> Retrieved from: http://www.esri.com/esri-news/releases/15-1qtr/independent-report-highlights-esri-as-leader-in-global-gis-market </a:t>
            </a:r>
            <a:r>
              <a:rPr lang="en-US" i="1" dirty="0" smtClean="0"/>
              <a:t> </a:t>
            </a:r>
            <a:endParaRPr lang="en-US" dirty="0" smtClean="0"/>
          </a:p>
          <a:p>
            <a:endParaRPr lang="en-US" dirty="0" smtClean="0"/>
          </a:p>
          <a:p>
            <a:r>
              <a:rPr lang="en-US" dirty="0" smtClean="0"/>
              <a:t>Evans, J. S. (2015). </a:t>
            </a:r>
            <a:r>
              <a:rPr lang="en-US" i="1" dirty="0" smtClean="0"/>
              <a:t>spatialEco: Spatial Analysis and Modeling</a:t>
            </a:r>
            <a:r>
              <a:rPr lang="en-US" dirty="0" smtClean="0"/>
              <a:t>. Comprehensive R Archive Network. Retrieved from: </a:t>
            </a:r>
            <a:r>
              <a:rPr lang="en-US" u="sng" dirty="0" smtClean="0">
                <a:hlinkClick r:id="rId5"/>
              </a:rPr>
              <a:t>http://cran.r-project.org/web/packages/spatialEco/index.html</a:t>
            </a:r>
            <a:endParaRPr lang="en-US" dirty="0" smtClean="0"/>
          </a:p>
          <a:p>
            <a:endParaRPr lang="en-US" dirty="0" smtClean="0"/>
          </a:p>
          <a:p>
            <a:r>
              <a:rPr lang="en-US" dirty="0" smtClean="0"/>
              <a:t>Gregory, A.J. and Beck, J.L. (2014). Spatial Heterogeneity in Response of Male Greater Sage-Grouse Lek Attendance to Energy Development. </a:t>
            </a:r>
            <a:r>
              <a:rPr lang="en-US" i="1" dirty="0" smtClean="0"/>
              <a:t>PLoS ONE 9(6)</a:t>
            </a:r>
            <a:r>
              <a:rPr lang="en-US" dirty="0" smtClean="0"/>
              <a:t>. Retrieved from: </a:t>
            </a:r>
            <a:r>
              <a:rPr lang="en-US" u="sng" dirty="0" smtClean="0">
                <a:hlinkClick r:id="rId6"/>
              </a:rPr>
              <a:t>http://journals.plos.org/plosone/article?id=10.1371/journal.pone.0097132</a:t>
            </a:r>
            <a:endParaRPr lang="en-US" dirty="0" smtClean="0"/>
          </a:p>
          <a:p>
            <a:endParaRPr lang="en-US" dirty="0" smtClean="0"/>
          </a:p>
          <a:p>
            <a:r>
              <a:rPr lang="en-US" dirty="0" smtClean="0"/>
              <a:t>Fedy, B. C. and K. E. Doherty. (2010). Population Cycles are Highly Correlated over Long Time Series</a:t>
            </a:r>
          </a:p>
          <a:p>
            <a:r>
              <a:rPr lang="en-US" dirty="0" smtClean="0"/>
              <a:t>And Large Spatial Scales in Two Unrelated Species: Greater Sage-grouse and Cottontail Rabbits. </a:t>
            </a:r>
            <a:r>
              <a:rPr lang="en-US" i="1" dirty="0" smtClean="0"/>
              <a:t>Oecologia 165</a:t>
            </a:r>
            <a:r>
              <a:rPr lang="en-US" dirty="0" smtClean="0"/>
              <a:t>:915-924.</a:t>
            </a:r>
          </a:p>
          <a:p>
            <a:r>
              <a:rPr lang="en-US" dirty="0" smtClean="0"/>
              <a:t> </a:t>
            </a:r>
          </a:p>
          <a:p>
            <a:r>
              <a:rPr lang="en-US" dirty="0" smtClean="0"/>
              <a:t>Freudenthal, D. D. (2009, March 9). </a:t>
            </a:r>
            <a:r>
              <a:rPr lang="en-US" i="1" dirty="0" smtClean="0"/>
              <a:t>Letter to Sage-grouse Implementation Team</a:t>
            </a:r>
            <a:r>
              <a:rPr lang="en-US" dirty="0" smtClean="0"/>
              <a:t>. Cheyenne, WY: Office of the Governor. </a:t>
            </a:r>
          </a:p>
          <a:p>
            <a:endParaRPr lang="en-US" dirty="0" smtClean="0"/>
          </a:p>
          <a:p>
            <a:r>
              <a:rPr lang="en-US" dirty="0" smtClean="0"/>
              <a:t>Harju, S.M., Dzialak, M.R., Taylor, R.C., Hyden-Wing, L.W., and Winstead, J.B. (2010). Thresholds and Time Lags in Effects of Energy Development on Greater Sage-grouse Populations. </a:t>
            </a:r>
            <a:r>
              <a:rPr lang="en-US" i="1" dirty="0" smtClean="0"/>
              <a:t>Journal of Wildlife Management, 72(3)</a:t>
            </a:r>
            <a:r>
              <a:rPr lang="en-US" dirty="0" smtClean="0"/>
              <a:t>, 437-448.  </a:t>
            </a:r>
          </a:p>
          <a:p>
            <a:endParaRPr lang="en-US" dirty="0" smtClean="0"/>
          </a:p>
          <a:p>
            <a:r>
              <a:rPr lang="en-US" dirty="0" smtClean="0"/>
              <a:t>Holloran, M.J., and S.H. Anderson. (2005). Spatial distribution of greater sage-grouse nests in relatively contiguous sagebrush habitats. </a:t>
            </a:r>
            <a:r>
              <a:rPr lang="en-US" i="1" dirty="0" smtClean="0"/>
              <a:t>Condor 107</a:t>
            </a:r>
            <a:r>
              <a:rPr lang="en-US" dirty="0" smtClean="0"/>
              <a:t>:742-752.</a:t>
            </a:r>
          </a:p>
          <a:p>
            <a:endParaRPr lang="en-US" dirty="0" smtClean="0"/>
          </a:p>
          <a:p>
            <a:r>
              <a:rPr lang="en-US" dirty="0" smtClean="0"/>
              <a:t>Holloran, M.J., Kaiser, R.C., and Hubert, W.A. (2010). Yearling Greater Sage-Grouse Response to Energy Development in Wyoming.  </a:t>
            </a:r>
            <a:r>
              <a:rPr lang="en-US" i="1" dirty="0" smtClean="0"/>
              <a:t>Journal of Wildlife Management, 74(1),</a:t>
            </a:r>
            <a:r>
              <a:rPr lang="en-US" dirty="0" smtClean="0"/>
              <a:t> 65-72.  </a:t>
            </a:r>
          </a:p>
          <a:p>
            <a:endParaRPr lang="en-US" dirty="0" smtClean="0"/>
          </a:p>
          <a:p>
            <a:r>
              <a:rPr lang="en-US" dirty="0" smtClean="0"/>
              <a:t>National Wildlife Federation. (2010). Frequently </a:t>
            </a:r>
            <a:r>
              <a:rPr lang="en-US" i="1" dirty="0" smtClean="0"/>
              <a:t>Asked Questions about Greater Sage-grouse and the Endangered Species Act</a:t>
            </a:r>
            <a:r>
              <a:rPr lang="en-US" dirty="0" smtClean="0"/>
              <a:t>. Retrieved from: </a:t>
            </a:r>
            <a:r>
              <a:rPr lang="en-US" u="sng" dirty="0" smtClean="0">
                <a:hlinkClick r:id="rId7"/>
              </a:rPr>
              <a:t>https://www.nwf.org/pdf/Wildlife/Sagegrouse_FAQ_nwf_2010.pdf</a:t>
            </a:r>
            <a:endParaRPr lang="en-US" dirty="0" smtClean="0"/>
          </a:p>
          <a:p>
            <a:endParaRPr lang="en-US" dirty="0" smtClean="0"/>
          </a:p>
          <a:p>
            <a:r>
              <a:rPr lang="en-US" dirty="0" smtClean="0"/>
              <a:t>Sage-Grouse Implementation Team. (2010). </a:t>
            </a:r>
            <a:r>
              <a:rPr lang="en-US" i="1" dirty="0" smtClean="0"/>
              <a:t>Wyoming Sage-Grouse Core Area Revision Process 2010: Guidelines to Local Working Groups</a:t>
            </a:r>
            <a:r>
              <a:rPr lang="en-US" dirty="0" smtClean="0"/>
              <a:t>. Cheyenne, WY. </a:t>
            </a:r>
          </a:p>
          <a:p>
            <a:endParaRPr lang="en-US" dirty="0" smtClean="0"/>
          </a:p>
          <a:p>
            <a:r>
              <a:rPr lang="en-US" dirty="0" smtClean="0"/>
              <a:t>Sage-Grouse Implementation Team. (2015). Wyoming Sage-Grouse Implementation Team acts ahead of deadline and will take public input [Press release].  Cheyenne, WY.</a:t>
            </a:r>
          </a:p>
          <a:p>
            <a:endParaRPr lang="en-US" dirty="0" smtClean="0"/>
          </a:p>
          <a:p>
            <a:r>
              <a:rPr lang="en-US" dirty="0" smtClean="0"/>
              <a:t>Simpson, D.A. (2008). </a:t>
            </a:r>
            <a:r>
              <a:rPr lang="en-US" i="1" dirty="0" smtClean="0"/>
              <a:t>Official Letter to Governor Freudenthal</a:t>
            </a:r>
            <a:r>
              <a:rPr lang="en-US" dirty="0" smtClean="0"/>
              <a:t>. Cheyenne, WY: Bureau of Land Management. </a:t>
            </a:r>
          </a:p>
          <a:p>
            <a:endParaRPr lang="en-US" dirty="0" smtClean="0"/>
          </a:p>
          <a:p>
            <a:r>
              <a:rPr lang="en-US" dirty="0" smtClean="0"/>
              <a:t>State of Wyoming Executive Order. (2008). </a:t>
            </a:r>
            <a:r>
              <a:rPr lang="en-US" i="1" dirty="0" smtClean="0"/>
              <a:t>Greater Sage Grouse Core Area Protection</a:t>
            </a:r>
            <a:r>
              <a:rPr lang="en-US" dirty="0" smtClean="0"/>
              <a:t> (Executive Order 2008-2). Cheyenne, WY: U.S. Executive Department. Retrieved from: http://will.state.wy.us/sis/wydocs/execorders/WS-GOV-EO-2008-02.pdf</a:t>
            </a:r>
          </a:p>
          <a:p>
            <a:endParaRPr lang="en-US" dirty="0" smtClean="0"/>
          </a:p>
          <a:p>
            <a:r>
              <a:rPr lang="en-US" dirty="0" smtClean="0"/>
              <a:t>State of Wyoming Executive Order. (2010). </a:t>
            </a:r>
            <a:r>
              <a:rPr lang="en-US" i="1" dirty="0" smtClean="0"/>
              <a:t>Greater Sage Grouse Core Area Protection </a:t>
            </a:r>
            <a:r>
              <a:rPr lang="en-US" dirty="0" smtClean="0"/>
              <a:t>(Executive Order 2010-4). Cheyenne, WY: U.S. Executive Department. Retrieved from: http://will.state.wy.us/sis/wydocs/execorders/WS-GOV-EO-2010-04.pdf</a:t>
            </a:r>
          </a:p>
          <a:p>
            <a:endParaRPr lang="en-US" dirty="0" smtClean="0"/>
          </a:p>
          <a:p>
            <a:r>
              <a:rPr lang="en-US" dirty="0" smtClean="0"/>
              <a:t>State of Wyoming Executive Order. (2011). </a:t>
            </a:r>
            <a:r>
              <a:rPr lang="en-US" i="1" dirty="0" smtClean="0"/>
              <a:t>Greater Sage Grouse Core Area Protection</a:t>
            </a:r>
            <a:r>
              <a:rPr lang="en-US" dirty="0" smtClean="0"/>
              <a:t> (Executive Order 2011-5). Cheyenne, WY: U.S. Executive Department. Retrieved from: </a:t>
            </a:r>
            <a:r>
              <a:rPr lang="en-US" u="sng" dirty="0" smtClean="0">
                <a:hlinkClick r:id="rId8"/>
              </a:rPr>
              <a:t>http://governor.wy.gov/Documents/Sage%20Grouse%20Executive%20Order.pdf</a:t>
            </a:r>
            <a:endParaRPr lang="en-US" dirty="0" smtClean="0"/>
          </a:p>
          <a:p>
            <a:endParaRPr lang="en-US" dirty="0" smtClean="0"/>
          </a:p>
          <a:p>
            <a:r>
              <a:rPr lang="en-US" dirty="0" smtClean="0"/>
              <a:t>United Nations Economic Commission for Europe. (2009). </a:t>
            </a:r>
            <a:r>
              <a:rPr lang="en-US" i="1" dirty="0" smtClean="0"/>
              <a:t>Making Data Meaningful Part 2: A Guide to Presenting Statistics</a:t>
            </a:r>
            <a:r>
              <a:rPr lang="en-US" dirty="0" smtClean="0"/>
              <a:t> (UNECE Publication No. 2009/3). Geneva: Switzerland. United Nations. Retrieved from: http://www.unece.org/fileadmin/DAM/stats/documents/writing/MDM_Part2_English.pdf</a:t>
            </a:r>
          </a:p>
          <a:p>
            <a:endParaRPr lang="en-US" dirty="0" smtClean="0"/>
          </a:p>
          <a:p>
            <a:r>
              <a:rPr lang="en-US" dirty="0" smtClean="0"/>
              <a:t>United States Fish and Wildlife Service. (2010). Beginner’s Guide to Greater Sage-grouse. </a:t>
            </a:r>
            <a:r>
              <a:rPr lang="en-US" i="1" dirty="0" smtClean="0"/>
              <a:t>Notes from the Lek: Greater Sage-grouse Conservation Primer Series, Primer 1. </a:t>
            </a:r>
            <a:r>
              <a:rPr lang="en-US" dirty="0" smtClean="0"/>
              <a:t>Retrieved from: http://www.fws.gov/greatersagegrouse/factsheets/Primer1-SGBeginnersGuide.pdf</a:t>
            </a:r>
            <a:r>
              <a:rPr lang="en-US" i="1" dirty="0" smtClean="0"/>
              <a:t> </a:t>
            </a:r>
            <a:r>
              <a:rPr lang="en-US" dirty="0" smtClean="0"/>
              <a:t> </a:t>
            </a:r>
          </a:p>
          <a:p>
            <a:endParaRPr lang="en-US" dirty="0" smtClean="0"/>
          </a:p>
          <a:p>
            <a:r>
              <a:rPr lang="en-US" dirty="0" smtClean="0"/>
              <a:t>United States Fish and Wildlife Service. (2010). Sage-grouse Mapping and Priority Habitats. </a:t>
            </a:r>
            <a:r>
              <a:rPr lang="en-US" i="1" dirty="0" smtClean="0"/>
              <a:t>Notes from the Lek: Greater Sage-grouse Conservation Primer Series, Primer 3. </a:t>
            </a:r>
            <a:r>
              <a:rPr lang="en-US" dirty="0" smtClean="0"/>
              <a:t>Retrieved from: </a:t>
            </a:r>
            <a:r>
              <a:rPr lang="en-US" u="sng" dirty="0" smtClean="0">
                <a:hlinkClick r:id="rId9"/>
              </a:rPr>
              <a:t>http://www.fws.gov/mountain-prairie/species/birds/sagegrouse/Primer3SGMapping&amp;PriorityHabitats1.2%20(2).pdf</a:t>
            </a:r>
            <a:endParaRPr lang="en-US" dirty="0" smtClean="0"/>
          </a:p>
          <a:p>
            <a:endParaRPr lang="en-US" dirty="0" smtClean="0"/>
          </a:p>
          <a:p>
            <a:r>
              <a:rPr lang="en-US" dirty="0" smtClean="0"/>
              <a:t>Walker, B. L. (2008). </a:t>
            </a:r>
            <a:r>
              <a:rPr lang="en-US" i="1" dirty="0" smtClean="0"/>
              <a:t>Greater Sage-grouse Response to Coal-bed Natural Gas Development and West</a:t>
            </a:r>
            <a:endParaRPr lang="en-US" dirty="0" smtClean="0"/>
          </a:p>
          <a:p>
            <a:r>
              <a:rPr lang="en-US" i="1" dirty="0" smtClean="0"/>
              <a:t>Nile Virus in the Powder River Basin, Montana and Wyoming</a:t>
            </a:r>
            <a:r>
              <a:rPr lang="en-US" dirty="0" smtClean="0"/>
              <a:t> (Doctoral dissertation). University</a:t>
            </a:r>
          </a:p>
          <a:p>
            <a:r>
              <a:rPr lang="en-US" dirty="0" smtClean="0"/>
              <a:t>of Montana. Paper 499. Retrieved from: http://www.cas.umt.edu/facultydatabase/FILES_Faculty/1136/Walker2008Dissertation.pdf</a:t>
            </a:r>
          </a:p>
          <a:p>
            <a:endParaRPr lang="en-US" dirty="0" smtClean="0"/>
          </a:p>
          <a:p>
            <a:r>
              <a:rPr lang="en-US" dirty="0" smtClean="0"/>
              <a:t>Wyoming Game and Fish Department. (2007). </a:t>
            </a:r>
            <a:r>
              <a:rPr lang="en-US" i="1" dirty="0" smtClean="0"/>
              <a:t>2004 Greater Sage-grouse Completion Report</a:t>
            </a:r>
            <a:r>
              <a:rPr lang="en-US" dirty="0" smtClean="0"/>
              <a:t>. P18. Wyoming Game and Fish Department. Cheyenne, WY.</a:t>
            </a:r>
          </a:p>
          <a:p>
            <a:endParaRPr lang="en-US" dirty="0" smtClean="0"/>
          </a:p>
          <a:p>
            <a:r>
              <a:rPr lang="en-US" dirty="0" smtClean="0"/>
              <a:t>Wyoming Game and Fish Department. (2014). Greater Sage-Grouse Job Completion Report. Wyoming Game and Fish Department. Cheyenne, WY. Retrieved from: </a:t>
            </a:r>
            <a:r>
              <a:rPr lang="en-US" u="sng" dirty="0" smtClean="0">
                <a:hlinkClick r:id="rId10"/>
              </a:rPr>
              <a:t>https://wgfd.wyo.gov/web2011/Departments/Wildlife/pdfs/JCR_SAGEGROUSE_20130006611.pdf</a:t>
            </a:r>
            <a:endParaRPr lang="en-US" dirty="0" smtClean="0"/>
          </a:p>
          <a:p>
            <a:endParaRPr lang="en-US" dirty="0" smtClean="0"/>
          </a:p>
          <a:p>
            <a:r>
              <a:rPr lang="en-US" dirty="0" smtClean="0"/>
              <a:t>Wyoming Game and Fish Department. (2015). </a:t>
            </a:r>
            <a:r>
              <a:rPr lang="en-US" i="1" dirty="0" smtClean="0"/>
              <a:t>Sage-grouse lek locations</a:t>
            </a:r>
            <a:r>
              <a:rPr lang="en-US" dirty="0" smtClean="0"/>
              <a:t> [Data file]. Retrieved from: https://wgfd.wyo.gov/web2011/wildlife-1000811.aspx</a:t>
            </a:r>
          </a:p>
          <a:p>
            <a:endParaRPr lang="en-US" dirty="0" smtClean="0"/>
          </a:p>
          <a:p>
            <a:r>
              <a:rPr lang="en-US" dirty="0" smtClean="0"/>
              <a:t>Wyoming Geographic Information Science Center. (2015). </a:t>
            </a:r>
            <a:r>
              <a:rPr lang="en-US" i="1" dirty="0" smtClean="0"/>
              <a:t>Wyoming Density and Disturbance Calculation Tool</a:t>
            </a:r>
            <a:r>
              <a:rPr lang="en-US" dirty="0" smtClean="0"/>
              <a:t>. Laramie, WY. Retrieved from: </a:t>
            </a:r>
            <a:r>
              <a:rPr lang="en-US" u="sng" dirty="0" smtClean="0">
                <a:hlinkClick r:id="rId11"/>
              </a:rPr>
              <a:t>https://ddct.wygisc.org/</a:t>
            </a:r>
            <a:endParaRPr lang="en-US" dirty="0" smtClean="0"/>
          </a:p>
          <a:p>
            <a:endParaRPr lang="en-US" dirty="0" smtClean="0"/>
          </a:p>
          <a:p>
            <a:r>
              <a:rPr lang="en-US" dirty="0" smtClean="0"/>
              <a:t>Wyoming Oil and Gas Conservation Commission. (2015). </a:t>
            </a:r>
            <a:r>
              <a:rPr lang="en-US" i="1" dirty="0" smtClean="0"/>
              <a:t>Well Header</a:t>
            </a:r>
            <a:r>
              <a:rPr lang="en-US" dirty="0" smtClean="0"/>
              <a:t> [Data file]. Retrieved from: http://wogcc.state.wy.us/urecordsMenu.cfm?Skip=%27Y%27&amp;oops=ID75918</a:t>
            </a:r>
          </a:p>
          <a:p>
            <a:endParaRPr lang="en-US" dirty="0"/>
          </a:p>
        </p:txBody>
      </p:sp>
      <p:sp>
        <p:nvSpPr>
          <p:cNvPr id="4" name="Slide Number Placeholder 3"/>
          <p:cNvSpPr>
            <a:spLocks noGrp="1"/>
          </p:cNvSpPr>
          <p:nvPr>
            <p:ph type="sldNum" sz="quarter" idx="10"/>
          </p:nvPr>
        </p:nvSpPr>
        <p:spPr/>
        <p:txBody>
          <a:bodyPr/>
          <a:lstStyle/>
          <a:p>
            <a:fld id="{A82EC5B2-DFC7-43C2-B5FD-74E5ED1BF0BD}" type="slidenum">
              <a:rPr lang="en-US" smtClean="0"/>
              <a:pPr/>
              <a:t>22</a:t>
            </a:fld>
            <a:endParaRPr lang="en-US" dirty="0"/>
          </a:p>
        </p:txBody>
      </p:sp>
    </p:spTree>
    <p:extLst>
      <p:ext uri="{BB962C8B-B14F-4D97-AF65-F5344CB8AC3E}">
        <p14:creationId xmlns:p14="http://schemas.microsoft.com/office/powerpoint/2010/main" val="2717322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Sage-grouse are a chicken sized bird found in the sagebrush ecosystem. They are sagebrush obligates, which means they depend on the shrub for their entire life cycle. They mate, nest, raise their young, and live their lives in the sagebrush sea. In the winter sagebrush is about the only edible thing on the landscape. Sage-grouse actually gain weight in the winter since they are gorging on sagebrush. </a:t>
            </a:r>
          </a:p>
          <a:p>
            <a:endParaRPr lang="en-US" baseline="0" dirty="0" smtClean="0"/>
          </a:p>
          <a:p>
            <a:r>
              <a:rPr lang="en-US" baseline="0" dirty="0" smtClean="0"/>
              <a:t>Photo credit: Tom Christiansen of Wyoming Game and Fish Department.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82EC5B2-DFC7-43C2-B5FD-74E5ED1BF0BD}" type="slidenum">
              <a:rPr lang="en-US" smtClean="0"/>
              <a:pPr/>
              <a:t>3</a:t>
            </a:fld>
            <a:endParaRPr lang="en-US" dirty="0"/>
          </a:p>
        </p:txBody>
      </p:sp>
    </p:spTree>
    <p:extLst>
      <p:ext uri="{BB962C8B-B14F-4D97-AF65-F5344CB8AC3E}">
        <p14:creationId xmlns:p14="http://schemas.microsoft.com/office/powerpoint/2010/main" val="1832222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Sage-grouse are an iconic bird</a:t>
            </a:r>
            <a:r>
              <a:rPr lang="en-US" baseline="0" dirty="0" smtClean="0"/>
              <a:t> of the American west with populations in 11 western states and 2 Canadian provinces as shown on the map. They currently occupy 56% of their historic range, shown in dark green, and current range shown in light green.</a:t>
            </a:r>
          </a:p>
          <a:p>
            <a:pPr defTabSz="931774">
              <a:defRPr/>
            </a:pPr>
            <a:endParaRPr lang="en-US" b="1" baseline="0" dirty="0" smtClean="0">
              <a:solidFill>
                <a:srgbClr val="FF0000"/>
              </a:solidFill>
            </a:endParaRPr>
          </a:p>
          <a:p>
            <a:pPr defTabSz="931774">
              <a:defRPr/>
            </a:pPr>
            <a:r>
              <a:rPr lang="en-US" dirty="0" smtClean="0"/>
              <a:t>Almost 70% of Wyoming is covered by occupied sage-grouse habitat and supports approximately 37% of the range wide population.</a:t>
            </a:r>
            <a:endParaRPr lang="en-US" b="1" baseline="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A82EC5B2-DFC7-43C2-B5FD-74E5ED1BF0BD}" type="slidenum">
              <a:rPr lang="en-US" smtClean="0"/>
              <a:pPr/>
              <a:t>4</a:t>
            </a:fld>
            <a:endParaRPr lang="en-US" dirty="0"/>
          </a:p>
        </p:txBody>
      </p:sp>
    </p:spTree>
    <p:extLst>
      <p:ext uri="{BB962C8B-B14F-4D97-AF65-F5344CB8AC3E}">
        <p14:creationId xmlns:p14="http://schemas.microsoft.com/office/powerpoint/2010/main" val="4111594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Over the last 50 years, sage-grouse populations have declined steeply mostly due to habitat fragmentation. Sage-grouse need large, unfragmented blocks of sagebrush and respond negatively to any disturbances including human presence and excessive noise. </a:t>
            </a:r>
          </a:p>
          <a:p>
            <a:endParaRPr lang="en-US" baseline="0" dirty="0" smtClean="0"/>
          </a:p>
          <a:p>
            <a:r>
              <a:rPr lang="en-US" baseline="0" dirty="0" smtClean="0"/>
              <a:t>In 2010 the USFWS announced sage-grouse were warranted but precluded for endangered species status. This means sage-grouse met the threshold for an endangered species but are precluded by other species classified a </a:t>
            </a:r>
            <a:r>
              <a:rPr lang="en-US" b="0" baseline="0" dirty="0" smtClean="0"/>
              <a:t>higher priority by the Fish and Wildlife Service</a:t>
            </a:r>
            <a:r>
              <a:rPr lang="en-US" baseline="0" dirty="0" smtClean="0"/>
              <a:t>. This decision is currently under review with a final determination due out this fall. </a:t>
            </a:r>
          </a:p>
          <a:p>
            <a:endParaRPr lang="en-US" baseline="0" dirty="0" smtClean="0"/>
          </a:p>
          <a:p>
            <a:r>
              <a:rPr lang="en-US" baseline="0" dirty="0" smtClean="0"/>
              <a:t>Available from: http://ecos.fws.gov/speciesProfile/profile/speciesProfile.action?spcode=B06W</a:t>
            </a:r>
            <a:endParaRPr lang="en-US" dirty="0"/>
          </a:p>
        </p:txBody>
      </p:sp>
      <p:sp>
        <p:nvSpPr>
          <p:cNvPr id="4" name="Slide Number Placeholder 3"/>
          <p:cNvSpPr>
            <a:spLocks noGrp="1"/>
          </p:cNvSpPr>
          <p:nvPr>
            <p:ph type="sldNum" sz="quarter" idx="10"/>
          </p:nvPr>
        </p:nvSpPr>
        <p:spPr/>
        <p:txBody>
          <a:bodyPr/>
          <a:lstStyle/>
          <a:p>
            <a:fld id="{A82EC5B2-DFC7-43C2-B5FD-74E5ED1BF0BD}" type="slidenum">
              <a:rPr lang="en-US" smtClean="0"/>
              <a:pPr/>
              <a:t>5</a:t>
            </a:fld>
            <a:endParaRPr lang="en-US" dirty="0"/>
          </a:p>
        </p:txBody>
      </p:sp>
    </p:spTree>
    <p:extLst>
      <p:ext uri="{BB962C8B-B14F-4D97-AF65-F5344CB8AC3E}">
        <p14:creationId xmlns:p14="http://schemas.microsoft.com/office/powerpoint/2010/main" val="232629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Sage-grouse</a:t>
            </a:r>
            <a:r>
              <a:rPr lang="en-US" baseline="0" dirty="0" smtClean="0"/>
              <a:t> mate at a location known as a lek.  This is generally a more open spot surrounded by sagebrush. The breeding season runs from March to May in most parts of the state. There are just over 1900 occupied leks sites in Wyoming. Sage-grouse have high site fidelity which means they mostly attend the same lek from year to year.  </a:t>
            </a:r>
          </a:p>
          <a:p>
            <a:endParaRPr lang="en-US" baseline="0" dirty="0" smtClean="0"/>
          </a:p>
          <a:p>
            <a:r>
              <a:rPr lang="en-US" baseline="0" dirty="0" smtClean="0"/>
              <a:t>Population estimates are based on male lek attendance. Males attend the lek and display for the entire season while females show up, mate, and then leave to find suitable nesting habitat which is usually within 5.3 miles of the lek location.  </a:t>
            </a:r>
            <a:r>
              <a:rPr lang="en-US" i="0" baseline="0" dirty="0" smtClean="0"/>
              <a:t>This picture shows male sage-grouse with their tail feathers fanned out, blue arrow, and the smaller, less showy females, purple arrow.</a:t>
            </a:r>
          </a:p>
          <a:p>
            <a:endParaRPr lang="en-US" baseline="0" dirty="0" smtClean="0"/>
          </a:p>
          <a:p>
            <a:r>
              <a:rPr lang="en-US" dirty="0" smtClean="0"/>
              <a:t>The Wyoming Game and Fish Department, along with many other agencies and volunteers, monitor close to 90% of all occupied leks every year.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Photo credit: Tom Christiansen of Wyoming Game and Fish Department. </a:t>
            </a:r>
          </a:p>
          <a:p>
            <a:endParaRPr lang="en-US" baseline="0" dirty="0" smtClean="0"/>
          </a:p>
          <a:p>
            <a:r>
              <a:rPr lang="en-US" baseline="0" dirty="0" smtClean="0"/>
              <a:t>For a really cool video of male sage-grouse </a:t>
            </a:r>
            <a:r>
              <a:rPr lang="en-US" baseline="0" smtClean="0"/>
              <a:t>strutting check </a:t>
            </a:r>
            <a:r>
              <a:rPr lang="en-US" baseline="0" dirty="0" smtClean="0"/>
              <a:t>out:</a:t>
            </a:r>
          </a:p>
          <a:p>
            <a:r>
              <a:rPr lang="en-US" baseline="0" dirty="0" smtClean="0"/>
              <a:t>https://www.youtube.com/watch?v=m0M8pZnNlnI</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82EC5B2-DFC7-43C2-B5FD-74E5ED1BF0BD}" type="slidenum">
              <a:rPr lang="en-US" smtClean="0"/>
              <a:pPr/>
              <a:t>6</a:t>
            </a:fld>
            <a:endParaRPr lang="en-US" dirty="0"/>
          </a:p>
        </p:txBody>
      </p:sp>
    </p:spTree>
    <p:extLst>
      <p:ext uri="{BB962C8B-B14F-4D97-AF65-F5344CB8AC3E}">
        <p14:creationId xmlns:p14="http://schemas.microsoft.com/office/powerpoint/2010/main" val="35669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2008, to</a:t>
            </a:r>
            <a:r>
              <a:rPr lang="en-US" baseline="0" dirty="0" smtClean="0"/>
              <a:t> help slow or stop sage-grouse population declines in Wyoming, core area boundaries were delineated by then Governor Freudenthal based on the recommendations of his Sage-Grouse Implementation Team, or SGIT, which is a group of </a:t>
            </a:r>
            <a:r>
              <a:rPr lang="en-US" dirty="0" smtClean="0"/>
              <a:t>stakeholders with representatives from various energy industries, conservation groups, and wildlife management agencies. The SGIT consulted a lek population density map when outlining their recommendations. </a:t>
            </a:r>
          </a:p>
          <a:p>
            <a:endParaRPr lang="en-US" dirty="0" smtClean="0"/>
          </a:p>
          <a:p>
            <a:r>
              <a:rPr lang="en-US" dirty="0" smtClean="0"/>
              <a:t>In 2010, Governor Freudenthal asked for the sage-grouse core areas to be updated through a collaborative analysis of current information including: sage-grouse breeding density, lek locations, current and pending energy development, habitat conditions, seasonal movements and concentrations, migratory and non-migratory movements, and connectivity to neighboring states. The result of that effort are the green polygons on the map. Governor Freudenthal recommended these boundaries be revisited in 5 years using new science and data.</a:t>
            </a:r>
          </a:p>
          <a:p>
            <a:endParaRPr lang="en-US" dirty="0" smtClean="0"/>
          </a:p>
          <a:p>
            <a:r>
              <a:rPr lang="en-US" dirty="0" smtClean="0"/>
              <a:t>Matt Mead, the current Governor of Wyoming, is now reviewing the sage-grouse core area boundaries and management policy again using a process similar to the one undertaken in 2010. The goal of the core area strategy is to delineate the best and least fragmented sage-grouse habitat and protect the densest populations of birds within the least amount of acres. </a:t>
            </a:r>
            <a:r>
              <a:rPr lang="en-US" u="sng" dirty="0" smtClean="0"/>
              <a:t> </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82EC5B2-DFC7-43C2-B5FD-74E5ED1BF0BD}" type="slidenum">
              <a:rPr lang="en-US" smtClean="0"/>
              <a:pPr/>
              <a:t>7</a:t>
            </a:fld>
            <a:endParaRPr lang="en-US" dirty="0"/>
          </a:p>
        </p:txBody>
      </p:sp>
    </p:spTree>
    <p:extLst>
      <p:ext uri="{BB962C8B-B14F-4D97-AF65-F5344CB8AC3E}">
        <p14:creationId xmlns:p14="http://schemas.microsoft.com/office/powerpoint/2010/main" val="3841297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map represents the breeding density polygons</a:t>
            </a:r>
            <a:r>
              <a:rPr lang="en-US" baseline="0" dirty="0" smtClean="0"/>
              <a:t> used in the current core area revision process. Kevin Doherty of the US Fish and Wildlife Service developed this analysis based on kernel density of peak male grouse counts at leks. It has been updated and consulted for all versions of the sage-grouse core areas. The warmer coolers represent denser grouse populations while the cooler colors represent less dense populations. The more dense polygons are inclusive of the less dense polygons, basically they are stacked on top of each other. A range of years, in this case five, is </a:t>
            </a:r>
            <a:r>
              <a:rPr lang="en-US" dirty="0" smtClean="0"/>
              <a:t>used to calculate maximum male density at leks and ensures that most leks have an associated value as not every lek is checked every year for a variety of reasons.</a:t>
            </a:r>
          </a:p>
          <a:p>
            <a:endParaRPr lang="en-US" dirty="0" smtClean="0"/>
          </a:p>
          <a:p>
            <a:pPr defTabSz="931774">
              <a:defRPr/>
            </a:pPr>
            <a:r>
              <a:rPr lang="en-US" dirty="0" smtClean="0"/>
              <a:t>Research also suggests that sage-grouse experience multiyear population cycles. Using the maximum male count at leks for more than one year helps control for these population cycles.</a:t>
            </a:r>
          </a:p>
          <a:p>
            <a:endParaRPr lang="en-US" dirty="0" smtClean="0"/>
          </a:p>
          <a:p>
            <a:r>
              <a:rPr lang="en-US" dirty="0" smtClean="0"/>
              <a:t>When viewed at a statewide scale, the large populations in the center and western portion of Wyoming, the red areas, tend to dominate the results and the increasingly isolated populations in the northeast and extreme northwest of the state tend to appear less dense and thus less important. These populations are just as important when you consider genetic connectivity, the overall health of the population, and factors considered by the U.S. Fish and Wildlife Service for an endangered species listing. </a:t>
            </a:r>
            <a:endParaRPr lang="en-US" dirty="0"/>
          </a:p>
        </p:txBody>
      </p:sp>
      <p:sp>
        <p:nvSpPr>
          <p:cNvPr id="4" name="Slide Number Placeholder 3"/>
          <p:cNvSpPr>
            <a:spLocks noGrp="1"/>
          </p:cNvSpPr>
          <p:nvPr>
            <p:ph type="sldNum" sz="quarter" idx="10"/>
          </p:nvPr>
        </p:nvSpPr>
        <p:spPr/>
        <p:txBody>
          <a:bodyPr/>
          <a:lstStyle/>
          <a:p>
            <a:fld id="{A82EC5B2-DFC7-43C2-B5FD-74E5ED1BF0BD}" type="slidenum">
              <a:rPr lang="en-US" smtClean="0"/>
              <a:pPr/>
              <a:t>8</a:t>
            </a:fld>
            <a:endParaRPr lang="en-US" dirty="0"/>
          </a:p>
        </p:txBody>
      </p:sp>
    </p:spTree>
    <p:extLst>
      <p:ext uri="{BB962C8B-B14F-4D97-AF65-F5344CB8AC3E}">
        <p14:creationId xmlns:p14="http://schemas.microsoft.com/office/powerpoint/2010/main" val="3137193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1774">
              <a:defRPr/>
            </a:pPr>
            <a:r>
              <a:rPr lang="en-US" dirty="0" smtClean="0"/>
              <a:t>With respect to sage-grouse, Northeast Wyoming is very different from the rest of the state. So different that</a:t>
            </a:r>
            <a:r>
              <a:rPr lang="en-US" baseline="0" dirty="0" smtClean="0"/>
              <a:t> the Fish and Wildlife Service places the grouse in northeast Wyoming in management zone 1 with the smaller Montana, North Dakota, and South Dakota populations.  The rest of Wyoming is in management zone 2 with which has the densest grouse numbers.  </a:t>
            </a:r>
            <a:endParaRPr lang="en-US" dirty="0" smtClean="0"/>
          </a:p>
          <a:p>
            <a:pPr defTabSz="931774">
              <a:defRPr/>
            </a:pPr>
            <a:endParaRPr lang="en-US" dirty="0" smtClean="0"/>
          </a:p>
          <a:p>
            <a:pPr defTabSz="931774">
              <a:defRPr/>
            </a:pPr>
            <a:r>
              <a:rPr lang="en-US" dirty="0" smtClean="0"/>
              <a:t>The sage-grouse in northeast Wyoming subsist on a lower density of sagebrush and live with a higher density of energy development, compared to the birds in central Wyoming which enjoy a lower amount of disturbance and a less fragmented landscape. </a:t>
            </a:r>
          </a:p>
          <a:p>
            <a:pPr defTabSz="931774">
              <a:defRPr/>
            </a:pPr>
            <a:endParaRPr lang="en-US" dirty="0" smtClean="0"/>
          </a:p>
          <a:p>
            <a:pPr defTabSz="931774">
              <a:defRPr/>
            </a:pPr>
            <a:r>
              <a:rPr lang="en-US" dirty="0" smtClean="0"/>
              <a:t>Historic, large scale habitat conversions on private land have lowered the abundance of sagebrush across the Powder River basin. These habitat conversions include mowing and tilling sagebrush and large scale application of herbicides. This has occurred mainly for agricultural reasons. The Powder river runs through the middle of northeast Wyoming and you will hear this region referred to both ways. </a:t>
            </a:r>
          </a:p>
          <a:p>
            <a:pPr defTabSz="931774">
              <a:defRPr/>
            </a:pPr>
            <a:endParaRPr lang="en-US" dirty="0" smtClean="0"/>
          </a:p>
          <a:p>
            <a:pPr defTabSz="931774">
              <a:defRPr/>
            </a:pPr>
            <a:r>
              <a:rPr lang="en-US" dirty="0" smtClean="0"/>
              <a:t>Land ownership in northeast Wyoming is primarily private with 75% of known leks occurring on those lands and only 25% occurring on state or federal lands. The high occurrence of leks on private lands makes state management challenging requiring cooperation with private landowners.</a:t>
            </a:r>
          </a:p>
          <a:p>
            <a:pPr defTabSz="931774">
              <a:defRPr/>
            </a:pPr>
            <a:endParaRPr lang="en-US" dirty="0" smtClean="0"/>
          </a:p>
          <a:p>
            <a:pPr defTabSz="931774">
              <a:defRPr/>
            </a:pPr>
            <a:r>
              <a:rPr lang="en-US" dirty="0" smtClean="0"/>
              <a:t>Compared to other disturbed populations in Wyoming, there is a relatively dense population of sage-grouse that are persisting despite being surrounded by oil and gas development . This population, which is now circled in blue, will be the focus of my study. </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82EC5B2-DFC7-43C2-B5FD-74E5ED1BF0BD}" type="slidenum">
              <a:rPr lang="en-US" smtClean="0"/>
              <a:pPr/>
              <a:t>9</a:t>
            </a:fld>
            <a:endParaRPr lang="en-US" dirty="0"/>
          </a:p>
        </p:txBody>
      </p:sp>
    </p:spTree>
    <p:extLst>
      <p:ext uri="{BB962C8B-B14F-4D97-AF65-F5344CB8AC3E}">
        <p14:creationId xmlns:p14="http://schemas.microsoft.com/office/powerpoint/2010/main" val="2474843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C49B283-EB99-4074-BE09-9E8A5FBB2264}" type="datetimeFigureOut">
              <a:rPr lang="en-US" smtClean="0"/>
              <a:pPr/>
              <a:t>8/3/2015</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FF6CF8D-4A73-4B22-9853-9BBE9B7F944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49B283-EB99-4074-BE09-9E8A5FBB2264}" type="datetimeFigureOut">
              <a:rPr lang="en-US" smtClean="0"/>
              <a:pPr/>
              <a:t>8/3/2015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F6CF8D-4A73-4B22-9853-9BBE9B7F944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C49B283-EB99-4074-BE09-9E8A5FBB2264}" type="datetimeFigureOut">
              <a:rPr lang="en-US" smtClean="0"/>
              <a:pPr/>
              <a:t>8/3/2015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7FF6CF8D-4A73-4B22-9853-9BBE9B7F944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C49B283-EB99-4074-BE09-9E8A5FBB2264}" type="datetimeFigureOut">
              <a:rPr lang="en-US" smtClean="0"/>
              <a:pPr/>
              <a:t>8/3/2015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FF6CF8D-4A73-4B22-9853-9BBE9B7F9449}"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C49B283-EB99-4074-BE09-9E8A5FBB2264}" type="datetimeFigureOut">
              <a:rPr lang="en-US" smtClean="0"/>
              <a:pPr/>
              <a:t>8/3/2015</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FF6CF8D-4A73-4B22-9853-9BBE9B7F9449}"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C49B283-EB99-4074-BE09-9E8A5FBB2264}" type="datetimeFigureOut">
              <a:rPr lang="en-US" smtClean="0"/>
              <a:pPr/>
              <a:t>8/3/2015</a:t>
            </a:fld>
            <a:endParaRPr lang="en-US" dirty="0"/>
          </a:p>
        </p:txBody>
      </p:sp>
      <p:sp>
        <p:nvSpPr>
          <p:cNvPr id="10" name="Slide Number Placeholder 9"/>
          <p:cNvSpPr>
            <a:spLocks noGrp="1"/>
          </p:cNvSpPr>
          <p:nvPr>
            <p:ph type="sldNum" sz="quarter" idx="16"/>
          </p:nvPr>
        </p:nvSpPr>
        <p:spPr/>
        <p:txBody>
          <a:bodyPr rtlCol="0"/>
          <a:lstStyle/>
          <a:p>
            <a:fld id="{7FF6CF8D-4A73-4B22-9853-9BBE9B7F9449}"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C49B283-EB99-4074-BE09-9E8A5FBB2264}" type="datetimeFigureOut">
              <a:rPr lang="en-US" smtClean="0"/>
              <a:pPr/>
              <a:t>8/3/2015</a:t>
            </a:fld>
            <a:endParaRPr lang="en-US" dirty="0"/>
          </a:p>
        </p:txBody>
      </p:sp>
      <p:sp>
        <p:nvSpPr>
          <p:cNvPr id="12" name="Slide Number Placeholder 11"/>
          <p:cNvSpPr>
            <a:spLocks noGrp="1"/>
          </p:cNvSpPr>
          <p:nvPr>
            <p:ph type="sldNum" sz="quarter" idx="16"/>
          </p:nvPr>
        </p:nvSpPr>
        <p:spPr/>
        <p:txBody>
          <a:bodyPr rtlCol="0"/>
          <a:lstStyle/>
          <a:p>
            <a:fld id="{7FF6CF8D-4A73-4B22-9853-9BBE9B7F9449}"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C49B283-EB99-4074-BE09-9E8A5FBB2264}" type="datetimeFigureOut">
              <a:rPr lang="en-US" smtClean="0"/>
              <a:pPr/>
              <a:t>8/3/2015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FF6CF8D-4A73-4B22-9853-9BBE9B7F944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9B283-EB99-4074-BE09-9E8A5FBB2264}" type="datetimeFigureOut">
              <a:rPr lang="en-US" smtClean="0"/>
              <a:pPr/>
              <a:t>8/3/2015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FF6CF8D-4A73-4B22-9853-9BBE9B7F944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C49B283-EB99-4074-BE09-9E8A5FBB2264}" type="datetimeFigureOut">
              <a:rPr lang="en-US" smtClean="0"/>
              <a:pPr/>
              <a:t>8/3/2015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FF6CF8D-4A73-4B22-9853-9BBE9B7F9449}"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9C49B283-EB99-4074-BE09-9E8A5FBB2264}" type="datetimeFigureOut">
              <a:rPr lang="en-US" smtClean="0"/>
              <a:pPr/>
              <a:t>8/3/2015</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FF6CF8D-4A73-4B22-9853-9BBE9B7F9449}"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C49B283-EB99-4074-BE09-9E8A5FBB2264}" type="datetimeFigureOut">
              <a:rPr lang="en-US" smtClean="0"/>
              <a:pPr/>
              <a:t>8/3/2015</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FF6CF8D-4A73-4B22-9853-9BBE9B7F944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governor.wy.gov/Documents/Sage%20Grouse%20Executive%20Order.pdf" TargetMode="External"/><Relationship Id="rId3" Type="http://schemas.openxmlformats.org/officeDocument/2006/relationships/hyperlink" Target="https://wgfd.wyo.gov/web2011/Departments/Wildlife/pdfs/SG_MONITORINGHABITAT0000687.pdf" TargetMode="External"/><Relationship Id="rId7" Type="http://schemas.openxmlformats.org/officeDocument/2006/relationships/hyperlink" Target="https://www.nwf.org/pdf/Wildlife/Sagegrouse_FAQ_nwf_2010.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journals.plos.org/plosone/article?id=10.1371/journal.pone.0097132" TargetMode="External"/><Relationship Id="rId11" Type="http://schemas.openxmlformats.org/officeDocument/2006/relationships/hyperlink" Target="https://ddct.wygisc.org/" TargetMode="External"/><Relationship Id="rId5" Type="http://schemas.openxmlformats.org/officeDocument/2006/relationships/hyperlink" Target="http://cran.r-project.org/web/packages/spatialEco/index.html" TargetMode="External"/><Relationship Id="rId10" Type="http://schemas.openxmlformats.org/officeDocument/2006/relationships/hyperlink" Target="https://wgfd.wyo.gov/web2011/Departments/Wildlife/pdfs/JCR_SAGEGROUSE_20130006611.pdf" TargetMode="External"/><Relationship Id="rId4" Type="http://schemas.openxmlformats.org/officeDocument/2006/relationships/hyperlink" Target="http://scholarworks.umt.edu/cgi/viewcontent.cgi?article=1874&amp;context=etd" TargetMode="External"/><Relationship Id="rId9" Type="http://schemas.openxmlformats.org/officeDocument/2006/relationships/hyperlink" Target="http://www.fws.gov/mountain-prairie/species/birds/sagegrouse/Primer3SGMapping&amp;PriorityHabitats1.2%20(2).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1"/>
            <a:ext cx="8458200" cy="3033712"/>
          </a:xfrm>
        </p:spPr>
        <p:txBody>
          <a:bodyPr>
            <a:normAutofit fontScale="90000"/>
          </a:bodyPr>
          <a:lstStyle/>
          <a:p>
            <a:r>
              <a:rPr lang="en-US" dirty="0" smtClean="0">
                <a:latin typeface="Calibri" pitchFamily="34" charset="0"/>
              </a:rPr>
              <a:t>Investigating Sage-grouse Population Trends amid </a:t>
            </a:r>
            <a:br>
              <a:rPr lang="en-US" dirty="0" smtClean="0">
                <a:latin typeface="Calibri" pitchFamily="34" charset="0"/>
              </a:rPr>
            </a:br>
            <a:r>
              <a:rPr lang="en-US" dirty="0" smtClean="0">
                <a:latin typeface="Calibri" pitchFamily="34" charset="0"/>
              </a:rPr>
              <a:t>Intense Energy Development in the Powder River Basin</a:t>
            </a:r>
            <a:r>
              <a:rPr lang="en-US" dirty="0" smtClean="0"/>
              <a:t/>
            </a:r>
            <a:br>
              <a:rPr lang="en-US" dirty="0" smtClean="0"/>
            </a:b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latin typeface="Calibri" pitchFamily="34" charset="0"/>
              </a:rPr>
              <a:t>Nyssa Whitford</a:t>
            </a:r>
          </a:p>
          <a:p>
            <a:r>
              <a:rPr lang="en-US" dirty="0" smtClean="0">
                <a:latin typeface="Calibri" pitchFamily="34" charset="0"/>
              </a:rPr>
              <a:t>Pennsylvania State University</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Project Area in Powder River Basin</a:t>
            </a:r>
            <a:endParaRPr lang="en-US" dirty="0">
              <a:latin typeface="Calibri" pitchFamily="34" charset="0"/>
            </a:endParaRPr>
          </a:p>
        </p:txBody>
      </p:sp>
      <p:sp>
        <p:nvSpPr>
          <p:cNvPr id="3" name="Text Placeholder 2"/>
          <p:cNvSpPr>
            <a:spLocks noGrp="1"/>
          </p:cNvSpPr>
          <p:nvPr>
            <p:ph type="body" idx="2"/>
          </p:nvPr>
        </p:nvSpPr>
        <p:spPr>
          <a:xfrm>
            <a:off x="609600" y="1676400"/>
            <a:ext cx="1600200" cy="4800600"/>
          </a:xfrm>
        </p:spPr>
        <p:txBody>
          <a:bodyPr>
            <a:normAutofit/>
          </a:bodyPr>
          <a:lstStyle/>
          <a:p>
            <a:r>
              <a:rPr lang="en-US" dirty="0" smtClean="0">
                <a:latin typeface="Calibri" pitchFamily="34" charset="0"/>
              </a:rPr>
              <a:t>Relatively Dense Population of Grouse</a:t>
            </a:r>
          </a:p>
          <a:p>
            <a:r>
              <a:rPr lang="en-US" dirty="0" smtClean="0">
                <a:latin typeface="Calibri" pitchFamily="34" charset="0"/>
              </a:rPr>
              <a:t>Intense Oil and Gas Development</a:t>
            </a:r>
          </a:p>
          <a:p>
            <a:r>
              <a:rPr lang="en-US" dirty="0" smtClean="0">
                <a:latin typeface="Calibri" pitchFamily="34" charset="0"/>
              </a:rPr>
              <a:t>Why is this Population Persisting?</a:t>
            </a:r>
          </a:p>
          <a:p>
            <a:endParaRPr lang="en-US" dirty="0" smtClean="0"/>
          </a:p>
          <a:p>
            <a:endParaRPr lang="en-US" dirty="0" smtClean="0"/>
          </a:p>
          <a:p>
            <a:endParaRPr lang="en-US" dirty="0"/>
          </a:p>
        </p:txBody>
      </p:sp>
      <p:pic>
        <p:nvPicPr>
          <p:cNvPr id="5" name="Content Placeholder 4" descr="SGdenmap_2015_wells_ne.jpg"/>
          <p:cNvPicPr>
            <a:picLocks noGrp="1" noChangeAspect="1"/>
          </p:cNvPicPr>
          <p:nvPr>
            <p:ph sz="quarter" idx="1"/>
          </p:nvPr>
        </p:nvPicPr>
        <p:blipFill>
          <a:blip r:embed="rId3" cstate="print"/>
          <a:stretch>
            <a:fillRect/>
          </a:stretch>
        </p:blipFill>
        <p:spPr>
          <a:xfrm>
            <a:off x="2438400" y="1600200"/>
            <a:ext cx="6441141" cy="497724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alibri" pitchFamily="34" charset="0"/>
              </a:rPr>
              <a:t>Goal and Objectives</a:t>
            </a:r>
            <a:endParaRPr lang="en-US" dirty="0">
              <a:latin typeface="Calibri" pitchFamily="34" charset="0"/>
            </a:endParaRPr>
          </a:p>
        </p:txBody>
      </p:sp>
      <p:sp>
        <p:nvSpPr>
          <p:cNvPr id="7" name="Rectangle 6"/>
          <p:cNvSpPr/>
          <p:nvPr/>
        </p:nvSpPr>
        <p:spPr>
          <a:xfrm>
            <a:off x="304800" y="1600200"/>
            <a:ext cx="8534400" cy="1371600"/>
          </a:xfrm>
          <a:prstGeom prst="rect">
            <a:avLst/>
          </a:prstGeom>
          <a:solidFill>
            <a:schemeClr val="accent2"/>
          </a:solidFill>
          <a:ln w="50800" cap="sq" cmpd="dbl">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
          </p:nvPr>
        </p:nvSpPr>
        <p:spPr>
          <a:xfrm>
            <a:off x="228600" y="1524000"/>
            <a:ext cx="8537448" cy="5257800"/>
          </a:xfrm>
        </p:spPr>
        <p:txBody>
          <a:bodyPr>
            <a:normAutofit/>
          </a:bodyPr>
          <a:lstStyle/>
          <a:p>
            <a:pPr>
              <a:buNone/>
            </a:pPr>
            <a:r>
              <a:rPr lang="en-US" i="1" dirty="0" smtClean="0">
                <a:solidFill>
                  <a:schemeClr val="bg1"/>
                </a:solidFill>
              </a:rPr>
              <a:t>	</a:t>
            </a:r>
            <a:r>
              <a:rPr lang="en-US" sz="2800" i="1" dirty="0" smtClean="0">
                <a:solidFill>
                  <a:schemeClr val="bg1"/>
                </a:solidFill>
                <a:latin typeface="Calibri" pitchFamily="34" charset="0"/>
              </a:rPr>
              <a:t>Goal: To determine if this population of sage-grouse has sufficient open space around their leks to persist  in the face of heavy development.</a:t>
            </a:r>
            <a:endParaRPr lang="en-US" i="1" dirty="0" smtClean="0">
              <a:solidFill>
                <a:schemeClr val="bg1"/>
              </a:solidFill>
              <a:latin typeface="Calibri" pitchFamily="34" charset="0"/>
            </a:endParaRPr>
          </a:p>
          <a:p>
            <a:pPr>
              <a:buNone/>
            </a:pPr>
            <a:endParaRPr lang="en-US" sz="1200" dirty="0" smtClean="0"/>
          </a:p>
          <a:p>
            <a:pPr>
              <a:buNone/>
            </a:pPr>
            <a:r>
              <a:rPr lang="en-US" sz="2400" dirty="0" smtClean="0">
                <a:latin typeface="Calibri" pitchFamily="34" charset="0"/>
              </a:rPr>
              <a:t>Objective 1: Measure the level of population persistence by analyzing sage-grouse lek densities in northeast Wyoming.</a:t>
            </a:r>
          </a:p>
          <a:p>
            <a:pPr>
              <a:buNone/>
            </a:pPr>
            <a:endParaRPr lang="en-US" sz="1100" dirty="0" smtClean="0">
              <a:latin typeface="Calibri" pitchFamily="34" charset="0"/>
            </a:endParaRPr>
          </a:p>
          <a:p>
            <a:pPr>
              <a:buNone/>
            </a:pPr>
            <a:r>
              <a:rPr lang="en-US" sz="2400" dirty="0" smtClean="0">
                <a:latin typeface="Calibri" pitchFamily="34" charset="0"/>
              </a:rPr>
              <a:t>Objective 2:  Examine the temporal aspect of oil and gas development on this population.</a:t>
            </a:r>
          </a:p>
          <a:p>
            <a:pPr>
              <a:buNone/>
            </a:pPr>
            <a:endParaRPr lang="en-US" sz="1100" dirty="0" smtClean="0">
              <a:latin typeface="Calibri" pitchFamily="34" charset="0"/>
            </a:endParaRPr>
          </a:p>
          <a:p>
            <a:pPr>
              <a:buNone/>
            </a:pPr>
            <a:r>
              <a:rPr lang="en-US" sz="2400" dirty="0" smtClean="0">
                <a:latin typeface="Calibri" pitchFamily="34" charset="0"/>
              </a:rPr>
              <a:t>Objective 3:  Measure the amount and pattern of undeveloped space within this area to determine the pattern’s importance to developed space. </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rPr>
              <a:t>Objective 1: Measuring the Level of Population Persistence</a:t>
            </a:r>
            <a:endParaRPr lang="en-US" dirty="0">
              <a:latin typeface="Calibri" pitchFamily="34" charset="0"/>
            </a:endParaRPr>
          </a:p>
        </p:txBody>
      </p:sp>
      <p:sp>
        <p:nvSpPr>
          <p:cNvPr id="8" name="Text Placeholder 7"/>
          <p:cNvSpPr>
            <a:spLocks noGrp="1"/>
          </p:cNvSpPr>
          <p:nvPr>
            <p:ph type="body" idx="2"/>
          </p:nvPr>
        </p:nvSpPr>
        <p:spPr>
          <a:xfrm>
            <a:off x="609600" y="1676400"/>
            <a:ext cx="1600200" cy="4876800"/>
          </a:xfrm>
        </p:spPr>
        <p:txBody>
          <a:bodyPr>
            <a:normAutofit/>
          </a:bodyPr>
          <a:lstStyle/>
          <a:p>
            <a:r>
              <a:rPr lang="en-US" dirty="0" smtClean="0">
                <a:latin typeface="Calibri" pitchFamily="34" charset="0"/>
              </a:rPr>
              <a:t>Peak Male Counts at Leks from 2005-2015</a:t>
            </a:r>
          </a:p>
          <a:p>
            <a:r>
              <a:rPr lang="en-US" dirty="0" smtClean="0">
                <a:latin typeface="Calibri" pitchFamily="34" charset="0"/>
              </a:rPr>
              <a:t>Rolling Three Year Analysis</a:t>
            </a:r>
          </a:p>
          <a:p>
            <a:r>
              <a:rPr lang="en-US" dirty="0" smtClean="0">
                <a:latin typeface="Calibri" pitchFamily="34" charset="0"/>
              </a:rPr>
              <a:t>Not Every Lek Visited Every Year</a:t>
            </a:r>
          </a:p>
          <a:p>
            <a:r>
              <a:rPr lang="en-US" dirty="0" smtClean="0">
                <a:latin typeface="Calibri" pitchFamily="34" charset="0"/>
              </a:rPr>
              <a:t>Kernel Density Analysis</a:t>
            </a:r>
          </a:p>
        </p:txBody>
      </p:sp>
      <p:sp>
        <p:nvSpPr>
          <p:cNvPr id="10" name="Oval 9"/>
          <p:cNvSpPr/>
          <p:nvPr/>
        </p:nvSpPr>
        <p:spPr>
          <a:xfrm>
            <a:off x="5334000" y="2895600"/>
            <a:ext cx="1371600" cy="2286000"/>
          </a:xfrm>
          <a:prstGeom prst="ellipse">
            <a:avLst/>
          </a:prstGeom>
          <a:noFill/>
          <a:ln w="50800">
            <a:solidFill>
              <a:srgbClr val="006D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Content Placeholder 11" descr="Ne_leks.jpg"/>
          <p:cNvPicPr>
            <a:picLocks noGrp="1" noChangeAspect="1"/>
          </p:cNvPicPr>
          <p:nvPr>
            <p:ph sz="quarter" idx="1"/>
          </p:nvPr>
        </p:nvPicPr>
        <p:blipFill>
          <a:blip r:embed="rId3" cstate="print"/>
          <a:stretch>
            <a:fillRect/>
          </a:stretch>
        </p:blipFill>
        <p:spPr>
          <a:xfrm>
            <a:off x="2362200" y="1600199"/>
            <a:ext cx="6553200" cy="5063837"/>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rPr>
              <a:t>Objective 1: Measuring the Level of Population Persistence</a:t>
            </a:r>
            <a:endParaRPr lang="en-US" dirty="0">
              <a:latin typeface="Calibri" pitchFamily="34" charset="0"/>
            </a:endParaRPr>
          </a:p>
        </p:txBody>
      </p:sp>
      <p:sp>
        <p:nvSpPr>
          <p:cNvPr id="3" name="Text Placeholder 2"/>
          <p:cNvSpPr>
            <a:spLocks noGrp="1"/>
          </p:cNvSpPr>
          <p:nvPr>
            <p:ph type="body" sz="quarter" idx="1"/>
          </p:nvPr>
        </p:nvSpPr>
        <p:spPr>
          <a:xfrm>
            <a:off x="228600" y="1752600"/>
            <a:ext cx="4267200" cy="1066800"/>
          </a:xfrm>
        </p:spPr>
        <p:txBody>
          <a:bodyPr>
            <a:normAutofit lnSpcReduction="10000"/>
          </a:bodyPr>
          <a:lstStyle/>
          <a:p>
            <a:r>
              <a:rPr lang="en-US" sz="2200" dirty="0" smtClean="0">
                <a:latin typeface="Calibri" pitchFamily="34" charset="0"/>
              </a:rPr>
              <a:t>Targeted Density Analysis: </a:t>
            </a:r>
          </a:p>
          <a:p>
            <a:r>
              <a:rPr lang="en-US" sz="1800" dirty="0" smtClean="0">
                <a:latin typeface="Calibri" pitchFamily="34" charset="0"/>
              </a:rPr>
              <a:t>25%, 50%, 75%, and 100% </a:t>
            </a:r>
          </a:p>
          <a:p>
            <a:r>
              <a:rPr lang="en-US" sz="1800" dirty="0" smtClean="0">
                <a:latin typeface="Calibri" pitchFamily="34" charset="0"/>
              </a:rPr>
              <a:t>Population Polygons</a:t>
            </a:r>
            <a:endParaRPr lang="en-US" dirty="0">
              <a:latin typeface="Calibri" pitchFamily="34" charset="0"/>
            </a:endParaRPr>
          </a:p>
        </p:txBody>
      </p:sp>
      <p:sp>
        <p:nvSpPr>
          <p:cNvPr id="6" name="Text Placeholder 5"/>
          <p:cNvSpPr>
            <a:spLocks noGrp="1"/>
          </p:cNvSpPr>
          <p:nvPr>
            <p:ph type="body" sz="quarter" idx="3"/>
          </p:nvPr>
        </p:nvSpPr>
        <p:spPr>
          <a:xfrm>
            <a:off x="4648200" y="1752600"/>
            <a:ext cx="4267200" cy="1066800"/>
          </a:xfrm>
        </p:spPr>
        <p:txBody>
          <a:bodyPr>
            <a:normAutofit lnSpcReduction="10000"/>
          </a:bodyPr>
          <a:lstStyle/>
          <a:p>
            <a:r>
              <a:rPr lang="en-US" sz="2200" dirty="0" smtClean="0">
                <a:latin typeface="Calibri" pitchFamily="34" charset="0"/>
              </a:rPr>
              <a:t>Generalized Density Analysis: </a:t>
            </a:r>
          </a:p>
          <a:p>
            <a:r>
              <a:rPr lang="en-US" sz="1800" dirty="0" smtClean="0">
                <a:latin typeface="Calibri" pitchFamily="34" charset="0"/>
              </a:rPr>
              <a:t>65%, 70%, 75%, 80%, 85% </a:t>
            </a:r>
          </a:p>
          <a:p>
            <a:r>
              <a:rPr lang="en-US" sz="1800" dirty="0" smtClean="0">
                <a:latin typeface="Calibri" pitchFamily="34" charset="0"/>
              </a:rPr>
              <a:t>Population Polygons </a:t>
            </a:r>
            <a:endParaRPr lang="en-US" sz="1800" dirty="0">
              <a:latin typeface="Calibri" pitchFamily="34" charset="0"/>
            </a:endParaRPr>
          </a:p>
        </p:txBody>
      </p:sp>
      <p:pic>
        <p:nvPicPr>
          <p:cNvPr id="10" name="Content Placeholder 9" descr="WAWFA_Den_studyarea.jpg"/>
          <p:cNvPicPr>
            <a:picLocks noGrp="1" noChangeAspect="1"/>
          </p:cNvPicPr>
          <p:nvPr>
            <p:ph sz="quarter" idx="2"/>
          </p:nvPr>
        </p:nvPicPr>
        <p:blipFill>
          <a:blip r:embed="rId3" cstate="print"/>
          <a:stretch>
            <a:fillRect/>
          </a:stretch>
        </p:blipFill>
        <p:spPr>
          <a:xfrm>
            <a:off x="156883" y="2971800"/>
            <a:ext cx="4338917" cy="3352800"/>
          </a:xfrm>
        </p:spPr>
      </p:pic>
      <p:pic>
        <p:nvPicPr>
          <p:cNvPr id="12" name="Content Placeholder 11" descr="SGdenmap_2015_ne_study area.jpg"/>
          <p:cNvPicPr>
            <a:picLocks noGrp="1" noChangeAspect="1"/>
          </p:cNvPicPr>
          <p:nvPr>
            <p:ph sz="quarter" idx="4"/>
          </p:nvPr>
        </p:nvPicPr>
        <p:blipFill>
          <a:blip r:embed="rId4" cstate="print"/>
          <a:stretch>
            <a:fillRect/>
          </a:stretch>
        </p:blipFill>
        <p:spPr>
          <a:xfrm>
            <a:off x="4652683" y="2971800"/>
            <a:ext cx="4338917" cy="33528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Study Area Boundary Delineation</a:t>
            </a:r>
            <a:endParaRPr lang="en-US" dirty="0">
              <a:latin typeface="Calibri" pitchFamily="34" charset="0"/>
            </a:endParaRPr>
          </a:p>
        </p:txBody>
      </p:sp>
      <p:sp>
        <p:nvSpPr>
          <p:cNvPr id="3" name="Text Placeholder 2"/>
          <p:cNvSpPr>
            <a:spLocks noGrp="1"/>
          </p:cNvSpPr>
          <p:nvPr>
            <p:ph type="body" idx="2"/>
          </p:nvPr>
        </p:nvSpPr>
        <p:spPr>
          <a:xfrm>
            <a:off x="609600" y="1752600"/>
            <a:ext cx="1600200" cy="4800600"/>
          </a:xfrm>
        </p:spPr>
        <p:txBody>
          <a:bodyPr/>
          <a:lstStyle/>
          <a:p>
            <a:r>
              <a:rPr lang="en-US" dirty="0" smtClean="0">
                <a:latin typeface="Calibri" pitchFamily="34" charset="0"/>
              </a:rPr>
              <a:t>Compare Completed Density Analysis</a:t>
            </a:r>
          </a:p>
          <a:p>
            <a:r>
              <a:rPr lang="en-US" dirty="0" smtClean="0">
                <a:latin typeface="Calibri" pitchFamily="34" charset="0"/>
              </a:rPr>
              <a:t>Area based on 2013-2015 Density Analysis</a:t>
            </a:r>
          </a:p>
          <a:p>
            <a:r>
              <a:rPr lang="en-US" dirty="0" smtClean="0">
                <a:latin typeface="Calibri" pitchFamily="34" charset="0"/>
              </a:rPr>
              <a:t>Reflects Current Conditions</a:t>
            </a:r>
            <a:endParaRPr lang="en-US" dirty="0">
              <a:latin typeface="Calibri" pitchFamily="34" charset="0"/>
            </a:endParaRPr>
          </a:p>
        </p:txBody>
      </p:sp>
      <p:pic>
        <p:nvPicPr>
          <p:cNvPr id="5" name="Content Placeholder 4" descr="SGdenmap_2015_ne_study area.jpg"/>
          <p:cNvPicPr>
            <a:picLocks noGrp="1" noChangeAspect="1"/>
          </p:cNvPicPr>
          <p:nvPr>
            <p:ph sz="quarter" idx="1"/>
          </p:nvPr>
        </p:nvPicPr>
        <p:blipFill>
          <a:blip r:embed="rId3" cstate="print"/>
          <a:stretch>
            <a:fillRect/>
          </a:stretch>
        </p:blipFill>
        <p:spPr>
          <a:xfrm>
            <a:off x="2362200" y="1600200"/>
            <a:ext cx="6508376" cy="50292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rPr>
              <a:t>Objective 2: Examine the Temporal Aspect of Oil and Gas Development</a:t>
            </a:r>
            <a:endParaRPr lang="en-US" dirty="0">
              <a:latin typeface="Calibri" pitchFamily="34" charset="0"/>
            </a:endParaRPr>
          </a:p>
        </p:txBody>
      </p:sp>
      <p:sp>
        <p:nvSpPr>
          <p:cNvPr id="3" name="Text Placeholder 2"/>
          <p:cNvSpPr>
            <a:spLocks noGrp="1"/>
          </p:cNvSpPr>
          <p:nvPr>
            <p:ph type="body" idx="2"/>
          </p:nvPr>
        </p:nvSpPr>
        <p:spPr>
          <a:xfrm>
            <a:off x="609600" y="1676400"/>
            <a:ext cx="1600200" cy="4876800"/>
          </a:xfrm>
        </p:spPr>
        <p:txBody>
          <a:bodyPr/>
          <a:lstStyle/>
          <a:p>
            <a:r>
              <a:rPr lang="en-US" dirty="0" smtClean="0">
                <a:latin typeface="Calibri" pitchFamily="34" charset="0"/>
              </a:rPr>
              <a:t>Yearly WOGCC Well Data</a:t>
            </a:r>
          </a:p>
          <a:p>
            <a:r>
              <a:rPr lang="en-US" dirty="0" smtClean="0">
                <a:latin typeface="Calibri" pitchFamily="34" charset="0"/>
              </a:rPr>
              <a:t>Surface Disturbance Data from WyGISC</a:t>
            </a:r>
          </a:p>
          <a:p>
            <a:r>
              <a:rPr lang="en-US" dirty="0" smtClean="0">
                <a:latin typeface="Calibri" pitchFamily="34" charset="0"/>
              </a:rPr>
              <a:t>Some Extrapolation of Surface Disturbance Data</a:t>
            </a:r>
          </a:p>
          <a:p>
            <a:r>
              <a:rPr lang="en-US" dirty="0" smtClean="0">
                <a:latin typeface="Calibri" pitchFamily="34" charset="0"/>
              </a:rPr>
              <a:t>Lag Effect Evident?</a:t>
            </a:r>
            <a:endParaRPr lang="en-US" dirty="0">
              <a:latin typeface="Calibri" pitchFamily="34" charset="0"/>
            </a:endParaRPr>
          </a:p>
        </p:txBody>
      </p:sp>
      <p:pic>
        <p:nvPicPr>
          <p:cNvPr id="7" name="Content Placeholder 6" descr="Ne_wellimage.jpg"/>
          <p:cNvPicPr>
            <a:picLocks noGrp="1" noChangeAspect="1"/>
          </p:cNvPicPr>
          <p:nvPr>
            <p:ph sz="quarter" idx="1"/>
          </p:nvPr>
        </p:nvPicPr>
        <p:blipFill>
          <a:blip r:embed="rId3" cstate="print"/>
          <a:stretch>
            <a:fillRect/>
          </a:stretch>
        </p:blipFill>
        <p:spPr>
          <a:xfrm>
            <a:off x="2411506" y="1600200"/>
            <a:ext cx="6508376" cy="5029200"/>
          </a:xfrm>
        </p:spPr>
      </p:pic>
      <p:sp>
        <p:nvSpPr>
          <p:cNvPr id="6" name="Right Arrow 5"/>
          <p:cNvSpPr/>
          <p:nvPr/>
        </p:nvSpPr>
        <p:spPr>
          <a:xfrm rot="10800000">
            <a:off x="7620000" y="3124200"/>
            <a:ext cx="990600" cy="228600"/>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rPr>
              <a:t>Objective 3: Examine the amount of Undeveloped Space within Study Area </a:t>
            </a:r>
            <a:endParaRPr lang="en-US" dirty="0">
              <a:latin typeface="Calibri" pitchFamily="34" charset="0"/>
            </a:endParaRPr>
          </a:p>
        </p:txBody>
      </p:sp>
      <p:sp>
        <p:nvSpPr>
          <p:cNvPr id="8" name="Content Placeholder 7"/>
          <p:cNvSpPr>
            <a:spLocks noGrp="1"/>
          </p:cNvSpPr>
          <p:nvPr>
            <p:ph sz="quarter" idx="2"/>
          </p:nvPr>
        </p:nvSpPr>
        <p:spPr>
          <a:xfrm>
            <a:off x="457200" y="5181600"/>
            <a:ext cx="8273901" cy="1447799"/>
          </a:xfrm>
        </p:spPr>
        <p:txBody>
          <a:bodyPr>
            <a:normAutofit fontScale="92500" lnSpcReduction="10000"/>
          </a:bodyPr>
          <a:lstStyle/>
          <a:p>
            <a:r>
              <a:rPr lang="en-US" dirty="0" smtClean="0">
                <a:latin typeface="Calibri" pitchFamily="34" charset="0"/>
              </a:rPr>
              <a:t>Calculate Open Space within 5.3 miles of Leks</a:t>
            </a:r>
          </a:p>
          <a:p>
            <a:r>
              <a:rPr lang="en-US" dirty="0" smtClean="0">
                <a:latin typeface="Calibri" pitchFamily="34" charset="0"/>
              </a:rPr>
              <a:t>What is the Amount of Open Space needed? </a:t>
            </a:r>
          </a:p>
          <a:p>
            <a:r>
              <a:rPr lang="en-US" dirty="0" smtClean="0">
                <a:latin typeface="Calibri" pitchFamily="34" charset="0"/>
              </a:rPr>
              <a:t>2015 Lek and Disturbance Data</a:t>
            </a:r>
          </a:p>
          <a:p>
            <a:endParaRPr lang="en-US" dirty="0"/>
          </a:p>
        </p:txBody>
      </p:sp>
      <p:pic>
        <p:nvPicPr>
          <p:cNvPr id="1026" name="Picture 2"/>
          <p:cNvPicPr>
            <a:picLocks noGrp="1" noChangeAspect="1" noChangeArrowheads="1"/>
          </p:cNvPicPr>
          <p:nvPr>
            <p:ph sz="quarter" idx="1"/>
          </p:nvPr>
        </p:nvPicPr>
        <p:blipFill>
          <a:blip r:embed="rId3" cstate="print"/>
          <a:srcRect l="34033" t="12810" r="23075" b="36090"/>
          <a:stretch>
            <a:fillRect/>
          </a:stretch>
        </p:blipFill>
        <p:spPr bwMode="auto">
          <a:xfrm>
            <a:off x="4728830" y="1600200"/>
            <a:ext cx="4186570" cy="3429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33571" t="12286" r="22857" b="35593"/>
          <a:stretch>
            <a:fillRect/>
          </a:stretch>
        </p:blipFill>
        <p:spPr bwMode="auto">
          <a:xfrm>
            <a:off x="250119" y="1600200"/>
            <a:ext cx="4169481"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Anticipated Results</a:t>
            </a:r>
            <a:endParaRPr lang="en-US" dirty="0">
              <a:latin typeface="Calibri" pitchFamily="34" charset="0"/>
            </a:endParaRPr>
          </a:p>
        </p:txBody>
      </p:sp>
      <p:pic>
        <p:nvPicPr>
          <p:cNvPr id="8" name="Content Placeholder 7" descr="NyssaLekMonitor.jpg"/>
          <p:cNvPicPr>
            <a:picLocks noGrp="1" noChangeAspect="1"/>
          </p:cNvPicPr>
          <p:nvPr>
            <p:ph sz="quarter" idx="2"/>
          </p:nvPr>
        </p:nvPicPr>
        <p:blipFill>
          <a:blip r:embed="rId3" cstate="print"/>
          <a:stretch>
            <a:fillRect/>
          </a:stretch>
        </p:blipFill>
        <p:spPr>
          <a:xfrm>
            <a:off x="1752600" y="1600201"/>
            <a:ext cx="5334000" cy="3176272"/>
          </a:xfrm>
        </p:spPr>
      </p:pic>
      <p:sp>
        <p:nvSpPr>
          <p:cNvPr id="7" name="Content Placeholder 6"/>
          <p:cNvSpPr>
            <a:spLocks noGrp="1"/>
          </p:cNvSpPr>
          <p:nvPr>
            <p:ph sz="quarter" idx="1"/>
          </p:nvPr>
        </p:nvSpPr>
        <p:spPr>
          <a:xfrm>
            <a:off x="228600" y="4800600"/>
            <a:ext cx="8915400" cy="1828800"/>
          </a:xfrm>
        </p:spPr>
        <p:txBody>
          <a:bodyPr>
            <a:normAutofit fontScale="85000" lnSpcReduction="20000"/>
          </a:bodyPr>
          <a:lstStyle/>
          <a:p>
            <a:r>
              <a:rPr lang="en-US" dirty="0" smtClean="0">
                <a:latin typeface="Calibri" pitchFamily="34" charset="0"/>
              </a:rPr>
              <a:t>Validate previous research: leks closest to development decline the most.</a:t>
            </a:r>
          </a:p>
          <a:p>
            <a:r>
              <a:rPr lang="en-US" dirty="0" smtClean="0">
                <a:latin typeface="Calibri" pitchFamily="34" charset="0"/>
              </a:rPr>
              <a:t>The birds on these leks have a refuge.</a:t>
            </a:r>
          </a:p>
          <a:p>
            <a:r>
              <a:rPr lang="en-US" dirty="0" smtClean="0">
                <a:latin typeface="Calibri" pitchFamily="34" charset="0"/>
              </a:rPr>
              <a:t>Persistence a combination of development direction and drilling timeline?</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alibri" pitchFamily="34" charset="0"/>
              </a:rPr>
              <a:t>Management Implications</a:t>
            </a:r>
            <a:endParaRPr lang="en-US" dirty="0">
              <a:latin typeface="Calibri" pitchFamily="34" charset="0"/>
            </a:endParaRPr>
          </a:p>
        </p:txBody>
      </p:sp>
      <p:sp>
        <p:nvSpPr>
          <p:cNvPr id="7" name="Text Placeholder 6"/>
          <p:cNvSpPr>
            <a:spLocks noGrp="1"/>
          </p:cNvSpPr>
          <p:nvPr>
            <p:ph type="body" idx="2"/>
          </p:nvPr>
        </p:nvSpPr>
        <p:spPr>
          <a:xfrm>
            <a:off x="533400" y="1600200"/>
            <a:ext cx="1828800" cy="4648200"/>
          </a:xfrm>
        </p:spPr>
        <p:txBody>
          <a:bodyPr>
            <a:normAutofit/>
          </a:bodyPr>
          <a:lstStyle/>
          <a:p>
            <a:r>
              <a:rPr lang="en-US" sz="2000" dirty="0" smtClean="0">
                <a:latin typeface="Calibri" pitchFamily="34" charset="0"/>
              </a:rPr>
              <a:t>State and Federal Agencies</a:t>
            </a:r>
          </a:p>
          <a:p>
            <a:r>
              <a:rPr lang="en-US" sz="2000" dirty="0" smtClean="0">
                <a:latin typeface="Calibri" pitchFamily="34" charset="0"/>
              </a:rPr>
              <a:t>Stakeholder Advisory Groups</a:t>
            </a:r>
          </a:p>
          <a:p>
            <a:r>
              <a:rPr lang="en-US" sz="2000" dirty="0" smtClean="0">
                <a:latin typeface="Calibri" pitchFamily="34" charset="0"/>
              </a:rPr>
              <a:t>Adaptive Management </a:t>
            </a:r>
          </a:p>
          <a:p>
            <a:r>
              <a:rPr lang="en-US" sz="2000" dirty="0" smtClean="0">
                <a:latin typeface="Calibri" pitchFamily="34" charset="0"/>
              </a:rPr>
              <a:t>Balance Multiple Use Mandates</a:t>
            </a:r>
            <a:endParaRPr lang="en-US" sz="2000" dirty="0">
              <a:latin typeface="Calibri" pitchFamily="34" charset="0"/>
            </a:endParaRPr>
          </a:p>
        </p:txBody>
      </p:sp>
      <p:pic>
        <p:nvPicPr>
          <p:cNvPr id="8" name="Content Placeholder 7" descr="grouse_well.jpg"/>
          <p:cNvPicPr>
            <a:picLocks noGrp="1" noChangeAspect="1"/>
          </p:cNvPicPr>
          <p:nvPr>
            <p:ph sz="quarter" idx="1"/>
          </p:nvPr>
        </p:nvPicPr>
        <p:blipFill>
          <a:blip r:embed="rId3" cstate="print"/>
          <a:stretch>
            <a:fillRect/>
          </a:stretch>
        </p:blipFill>
        <p:spPr>
          <a:xfrm>
            <a:off x="2582502" y="1600200"/>
            <a:ext cx="6409098" cy="46482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Project Timeline</a:t>
            </a:r>
            <a:endParaRPr lang="en-US" dirty="0">
              <a:latin typeface="Calibri" pitchFamily="34" charset="0"/>
            </a:endParaRPr>
          </a:p>
        </p:txBody>
      </p:sp>
      <p:sp>
        <p:nvSpPr>
          <p:cNvPr id="4" name="Content Placeholder 3"/>
          <p:cNvSpPr>
            <a:spLocks noGrp="1"/>
          </p:cNvSpPr>
          <p:nvPr>
            <p:ph sz="quarter" idx="2"/>
          </p:nvPr>
        </p:nvSpPr>
        <p:spPr>
          <a:xfrm>
            <a:off x="152400" y="4495800"/>
            <a:ext cx="8839200" cy="2209800"/>
          </a:xfrm>
        </p:spPr>
        <p:txBody>
          <a:bodyPr numCol="2">
            <a:normAutofit fontScale="32500" lnSpcReduction="20000"/>
          </a:bodyPr>
          <a:lstStyle/>
          <a:p>
            <a:r>
              <a:rPr lang="en-US" sz="6200" b="1" dirty="0" smtClean="0"/>
              <a:t>August</a:t>
            </a:r>
          </a:p>
          <a:p>
            <a:pPr lvl="1"/>
            <a:r>
              <a:rPr lang="en-US" sz="6200" dirty="0" smtClean="0"/>
              <a:t>Objective 1: Density Analysis</a:t>
            </a:r>
          </a:p>
          <a:p>
            <a:r>
              <a:rPr lang="en-US" sz="6200" b="1" dirty="0" smtClean="0"/>
              <a:t>September</a:t>
            </a:r>
          </a:p>
          <a:p>
            <a:pPr lvl="1"/>
            <a:r>
              <a:rPr lang="en-US" sz="6200" dirty="0" smtClean="0"/>
              <a:t>Objective 2 : Development Timeline</a:t>
            </a:r>
          </a:p>
          <a:p>
            <a:r>
              <a:rPr lang="en-US" sz="6200" b="1" dirty="0" smtClean="0"/>
              <a:t>October</a:t>
            </a:r>
          </a:p>
          <a:p>
            <a:pPr lvl="1"/>
            <a:r>
              <a:rPr lang="en-US" sz="6200" dirty="0" smtClean="0"/>
              <a:t>Objective 3: Amount of Undeveloped Space</a:t>
            </a:r>
          </a:p>
          <a:p>
            <a:r>
              <a:rPr lang="en-US" sz="6200" b="1" dirty="0" smtClean="0"/>
              <a:t>November</a:t>
            </a:r>
          </a:p>
          <a:p>
            <a:pPr lvl="1"/>
            <a:r>
              <a:rPr lang="en-US" sz="6200" dirty="0" smtClean="0"/>
              <a:t>Finish Paper and Presentation</a:t>
            </a:r>
          </a:p>
          <a:p>
            <a:r>
              <a:rPr lang="en-US" sz="6200" b="1" dirty="0" smtClean="0"/>
              <a:t>December</a:t>
            </a:r>
          </a:p>
          <a:p>
            <a:pPr lvl="1"/>
            <a:r>
              <a:rPr lang="en-US" sz="6200" dirty="0" smtClean="0"/>
              <a:t>Present at Conference</a:t>
            </a:r>
          </a:p>
          <a:p>
            <a:pPr lvl="1"/>
            <a:r>
              <a:rPr lang="en-US" sz="6200" dirty="0" smtClean="0"/>
              <a:t>GRADUATE!</a:t>
            </a:r>
          </a:p>
          <a:p>
            <a:pPr lvl="1">
              <a:buNone/>
            </a:pPr>
            <a:endParaRPr lang="en-US" dirty="0" smtClean="0"/>
          </a:p>
        </p:txBody>
      </p:sp>
      <p:pic>
        <p:nvPicPr>
          <p:cNvPr id="7" name="Content Placeholder 6" descr="Harter Winter Sage Grouse.jpg"/>
          <p:cNvPicPr>
            <a:picLocks noGrp="1" noChangeAspect="1"/>
          </p:cNvPicPr>
          <p:nvPr>
            <p:ph sz="quarter" idx="1"/>
          </p:nvPr>
        </p:nvPicPr>
        <p:blipFill>
          <a:blip r:embed="rId3" cstate="print"/>
          <a:stretch>
            <a:fillRect/>
          </a:stretch>
        </p:blipFill>
        <p:spPr>
          <a:xfrm>
            <a:off x="1371600" y="1676400"/>
            <a:ext cx="6400800" cy="273524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Outline</a:t>
            </a:r>
            <a:endParaRPr lang="en-US" dirty="0">
              <a:latin typeface="Calibri" pitchFamily="34" charset="0"/>
            </a:endParaRPr>
          </a:p>
        </p:txBody>
      </p:sp>
      <p:sp>
        <p:nvSpPr>
          <p:cNvPr id="3" name="Content Placeholder 2"/>
          <p:cNvSpPr>
            <a:spLocks noGrp="1"/>
          </p:cNvSpPr>
          <p:nvPr>
            <p:ph sz="quarter" idx="1"/>
          </p:nvPr>
        </p:nvSpPr>
        <p:spPr>
          <a:xfrm>
            <a:off x="228600" y="1589567"/>
            <a:ext cx="3962400" cy="5268433"/>
          </a:xfrm>
        </p:spPr>
        <p:txBody>
          <a:bodyPr>
            <a:normAutofit lnSpcReduction="10000"/>
          </a:bodyPr>
          <a:lstStyle/>
          <a:p>
            <a:r>
              <a:rPr lang="en-US" dirty="0" smtClean="0">
                <a:latin typeface="Calibri" pitchFamily="34" charset="0"/>
              </a:rPr>
              <a:t>Introduction to Sage-Grouse and Overview of Management</a:t>
            </a:r>
          </a:p>
          <a:p>
            <a:r>
              <a:rPr lang="en-US" dirty="0" smtClean="0">
                <a:latin typeface="Calibri" pitchFamily="34" charset="0"/>
              </a:rPr>
              <a:t>Goals and Objectives</a:t>
            </a:r>
          </a:p>
          <a:p>
            <a:r>
              <a:rPr lang="en-US" dirty="0" smtClean="0">
                <a:latin typeface="Calibri" pitchFamily="34" charset="0"/>
              </a:rPr>
              <a:t>Methods</a:t>
            </a:r>
          </a:p>
          <a:p>
            <a:r>
              <a:rPr lang="en-US" dirty="0" smtClean="0">
                <a:latin typeface="Calibri" pitchFamily="34" charset="0"/>
              </a:rPr>
              <a:t>Anticipated Results</a:t>
            </a:r>
          </a:p>
          <a:p>
            <a:r>
              <a:rPr lang="en-US" dirty="0" smtClean="0">
                <a:latin typeface="Calibri" pitchFamily="34" charset="0"/>
              </a:rPr>
              <a:t>Management Implications</a:t>
            </a:r>
          </a:p>
          <a:p>
            <a:r>
              <a:rPr lang="en-US" dirty="0" smtClean="0">
                <a:latin typeface="Calibri" pitchFamily="34" charset="0"/>
              </a:rPr>
              <a:t>Project Timeline</a:t>
            </a:r>
          </a:p>
          <a:p>
            <a:r>
              <a:rPr lang="en-US" dirty="0" smtClean="0">
                <a:latin typeface="Calibri" pitchFamily="34" charset="0"/>
              </a:rPr>
              <a:t>Acknowledgements</a:t>
            </a:r>
          </a:p>
          <a:p>
            <a:r>
              <a:rPr lang="en-US" dirty="0" smtClean="0">
                <a:latin typeface="Calibri" pitchFamily="34" charset="0"/>
              </a:rPr>
              <a:t>References</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8" name="Content Placeholder 7" descr="RioNyssaBeach.jpg"/>
          <p:cNvPicPr>
            <a:picLocks noGrp="1" noChangeAspect="1"/>
          </p:cNvPicPr>
          <p:nvPr>
            <p:ph sz="quarter" idx="2"/>
          </p:nvPr>
        </p:nvPicPr>
        <p:blipFill>
          <a:blip r:embed="rId3" cstate="print"/>
          <a:srcRect r="16830"/>
          <a:stretch>
            <a:fillRect/>
          </a:stretch>
        </p:blipFill>
        <p:spPr>
          <a:xfrm>
            <a:off x="3962400" y="2438400"/>
            <a:ext cx="4957370" cy="3352800"/>
          </a:xfrm>
        </p:spPr>
      </p:pic>
      <p:pic>
        <p:nvPicPr>
          <p:cNvPr id="5" name="Picture 4" descr="OxYoke4-11 resize.jpg"/>
          <p:cNvPicPr>
            <a:picLocks noChangeAspect="1"/>
          </p:cNvPicPr>
          <p:nvPr/>
        </p:nvPicPr>
        <p:blipFill>
          <a:blip r:embed="rId4" cstate="print"/>
          <a:stretch>
            <a:fillRect/>
          </a:stretch>
        </p:blipFill>
        <p:spPr>
          <a:xfrm>
            <a:off x="3886200" y="2057401"/>
            <a:ext cx="5143458" cy="4115622"/>
          </a:xfrm>
          <a:prstGeom prst="rect">
            <a:avLst/>
          </a:prstGeom>
        </p:spPr>
      </p:pic>
    </p:spTree>
    <p:extLst>
      <p:ext uri="{BB962C8B-B14F-4D97-AF65-F5344CB8AC3E}">
        <p14:creationId xmlns:p14="http://schemas.microsoft.com/office/powerpoint/2010/main" val="27803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Acknowledgements</a:t>
            </a:r>
            <a:endParaRPr lang="en-US" dirty="0">
              <a:latin typeface="Calibri" pitchFamily="34" charset="0"/>
            </a:endParaRPr>
          </a:p>
        </p:txBody>
      </p:sp>
      <p:sp>
        <p:nvSpPr>
          <p:cNvPr id="3" name="Content Placeholder 2"/>
          <p:cNvSpPr>
            <a:spLocks noGrp="1"/>
          </p:cNvSpPr>
          <p:nvPr>
            <p:ph sz="quarter" idx="1"/>
          </p:nvPr>
        </p:nvSpPr>
        <p:spPr>
          <a:xfrm>
            <a:off x="612648" y="1600200"/>
            <a:ext cx="8153400" cy="4724400"/>
          </a:xfrm>
        </p:spPr>
        <p:txBody>
          <a:bodyPr>
            <a:normAutofit fontScale="92500" lnSpcReduction="20000"/>
          </a:bodyPr>
          <a:lstStyle/>
          <a:p>
            <a:r>
              <a:rPr lang="en-US" dirty="0" smtClean="0">
                <a:latin typeface="Calibri" pitchFamily="34" charset="0"/>
              </a:rPr>
              <a:t>Dr. Joseph Bishop</a:t>
            </a:r>
          </a:p>
          <a:p>
            <a:pPr lvl="1"/>
            <a:r>
              <a:rPr lang="en-US" dirty="0" smtClean="0">
                <a:latin typeface="Calibri" pitchFamily="34" charset="0"/>
              </a:rPr>
              <a:t>Advisor</a:t>
            </a:r>
          </a:p>
          <a:p>
            <a:r>
              <a:rPr lang="en-US" dirty="0" smtClean="0">
                <a:latin typeface="Calibri" pitchFamily="34" charset="0"/>
              </a:rPr>
              <a:t>Tom Christiansen</a:t>
            </a:r>
          </a:p>
          <a:p>
            <a:pPr lvl="1"/>
            <a:r>
              <a:rPr lang="en-US" dirty="0" smtClean="0">
                <a:latin typeface="Calibri" pitchFamily="34" charset="0"/>
              </a:rPr>
              <a:t> Sage-Grouse Program Coordinator, Wyoming Game and Fish Department</a:t>
            </a:r>
          </a:p>
          <a:p>
            <a:r>
              <a:rPr lang="en-US" dirty="0" smtClean="0">
                <a:latin typeface="Calibri" pitchFamily="34" charset="0"/>
              </a:rPr>
              <a:t>Nicholas Graf</a:t>
            </a:r>
          </a:p>
          <a:p>
            <a:pPr lvl="1"/>
            <a:r>
              <a:rPr lang="en-US" dirty="0" smtClean="0">
                <a:latin typeface="Calibri" pitchFamily="34" charset="0"/>
              </a:rPr>
              <a:t>DDCT Data Steward, Wyoming Geographic Information Science Center</a:t>
            </a:r>
          </a:p>
          <a:p>
            <a:r>
              <a:rPr lang="en-US" dirty="0" smtClean="0">
                <a:latin typeface="Calibri" pitchFamily="34" charset="0"/>
              </a:rPr>
              <a:t>Dr. Kevin Doherty</a:t>
            </a:r>
          </a:p>
          <a:p>
            <a:pPr lvl="1"/>
            <a:r>
              <a:rPr lang="en-US" dirty="0" smtClean="0">
                <a:latin typeface="Calibri" pitchFamily="34" charset="0"/>
              </a:rPr>
              <a:t> Spatial Ecologist, U.S. Fish and Wildlife Service</a:t>
            </a:r>
          </a:p>
          <a:p>
            <a:r>
              <a:rPr lang="en-US" dirty="0" smtClean="0">
                <a:latin typeface="Calibri" pitchFamily="34" charset="0"/>
              </a:rPr>
              <a:t>Numerous WGFD Biologists</a:t>
            </a:r>
          </a:p>
          <a:p>
            <a:pPr lvl="1"/>
            <a:r>
              <a:rPr lang="en-US" dirty="0" smtClean="0">
                <a:latin typeface="Calibri" pitchFamily="34" charset="0"/>
              </a:rPr>
              <a:t> Their time in the field makes my analysis possible. </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Questions?</a:t>
            </a:r>
            <a:endParaRPr lang="en-US" dirty="0">
              <a:latin typeface="Calibri" pitchFamily="34" charset="0"/>
            </a:endParaRPr>
          </a:p>
        </p:txBody>
      </p:sp>
      <p:pic>
        <p:nvPicPr>
          <p:cNvPr id="7" name="Content Placeholder 6" descr="Midland01.jpg"/>
          <p:cNvPicPr>
            <a:picLocks noGrp="1" noChangeAspect="1"/>
          </p:cNvPicPr>
          <p:nvPr>
            <p:ph sz="quarter" idx="1"/>
          </p:nvPr>
        </p:nvPicPr>
        <p:blipFill>
          <a:blip r:embed="rId3" cstate="print"/>
          <a:stretch>
            <a:fillRect/>
          </a:stretch>
        </p:blipFill>
        <p:spPr>
          <a:xfrm>
            <a:off x="130980" y="1752600"/>
            <a:ext cx="8860620" cy="2895600"/>
          </a:xfrm>
        </p:spPr>
      </p:pic>
      <p:sp>
        <p:nvSpPr>
          <p:cNvPr id="5" name="Content Placeholder 4"/>
          <p:cNvSpPr>
            <a:spLocks noGrp="1"/>
          </p:cNvSpPr>
          <p:nvPr>
            <p:ph sz="quarter" idx="2"/>
          </p:nvPr>
        </p:nvSpPr>
        <p:spPr>
          <a:xfrm>
            <a:off x="228600" y="4800600"/>
            <a:ext cx="8610600" cy="1295400"/>
          </a:xfrm>
        </p:spPr>
        <p:txBody>
          <a:bodyPr>
            <a:normAutofit/>
          </a:bodyPr>
          <a:lstStyle/>
          <a:p>
            <a:pPr>
              <a:buNone/>
            </a:pPr>
            <a:r>
              <a:rPr lang="en-US" dirty="0" smtClean="0">
                <a:latin typeface="Calibri" pitchFamily="34" charset="0"/>
              </a:rPr>
              <a:t>Nyssa </a:t>
            </a:r>
            <a:r>
              <a:rPr lang="en-US" dirty="0" err="1" smtClean="0">
                <a:latin typeface="Calibri" pitchFamily="34" charset="0"/>
              </a:rPr>
              <a:t>Whitford</a:t>
            </a:r>
            <a:endParaRPr lang="en-US" dirty="0" smtClean="0">
              <a:latin typeface="Calibri" pitchFamily="34" charset="0"/>
            </a:endParaRPr>
          </a:p>
          <a:p>
            <a:pPr>
              <a:buNone/>
            </a:pPr>
            <a:r>
              <a:rPr lang="en-US" dirty="0" smtClean="0">
                <a:latin typeface="Calibri" pitchFamily="34" charset="0"/>
              </a:rPr>
              <a:t>nyssa.whitford@wyo.gov</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itchFamily="34" charset="0"/>
              </a:rPr>
              <a:t>References</a:t>
            </a:r>
            <a:endParaRPr lang="en-US" dirty="0">
              <a:latin typeface="Calibri" pitchFamily="34" charset="0"/>
            </a:endParaRPr>
          </a:p>
        </p:txBody>
      </p:sp>
      <p:sp>
        <p:nvSpPr>
          <p:cNvPr id="3" name="Content Placeholder 2"/>
          <p:cNvSpPr>
            <a:spLocks noGrp="1"/>
          </p:cNvSpPr>
          <p:nvPr>
            <p:ph sz="quarter" idx="1"/>
          </p:nvPr>
        </p:nvSpPr>
        <p:spPr>
          <a:xfrm>
            <a:off x="0" y="1524000"/>
            <a:ext cx="9144000" cy="5334000"/>
          </a:xfrm>
        </p:spPr>
        <p:txBody>
          <a:bodyPr numCol="3">
            <a:normAutofit fontScale="25000" lnSpcReduction="20000"/>
          </a:bodyPr>
          <a:lstStyle/>
          <a:p>
            <a:pPr>
              <a:buNone/>
            </a:pPr>
            <a:r>
              <a:rPr lang="en-US" dirty="0" smtClean="0">
                <a:latin typeface="Calibri" pitchFamily="34" charset="0"/>
              </a:rPr>
              <a:t>Connelly, J. W., K.P. Reese, and M.A. Schroeder. (2003). </a:t>
            </a:r>
            <a:r>
              <a:rPr lang="en-US" i="1" dirty="0" smtClean="0">
                <a:latin typeface="Calibri" pitchFamily="34" charset="0"/>
              </a:rPr>
              <a:t>Monitoring of Greater Sage-Grouse Habitats and Populations. College of Natural Resources Experiment Station</a:t>
            </a:r>
            <a:r>
              <a:rPr lang="en-US" dirty="0" smtClean="0">
                <a:latin typeface="Calibri" pitchFamily="34" charset="0"/>
              </a:rPr>
              <a:t>. University of Idaho, Moscow Idaho. Retrieved from: </a:t>
            </a:r>
            <a:r>
              <a:rPr lang="en-US" u="sng" dirty="0" smtClean="0">
                <a:latin typeface="Calibri" pitchFamily="34" charset="0"/>
                <a:hlinkClick r:id="rId3"/>
              </a:rPr>
              <a:t>https://wgfd.wyo.gov/web2011/Departments/Wildlife/pdfs/SG_MONITORINGHABITAT0000687.pdf</a:t>
            </a:r>
            <a:endParaRPr lang="en-US" dirty="0" smtClean="0">
              <a:latin typeface="Calibri" pitchFamily="34" charset="0"/>
            </a:endParaRPr>
          </a:p>
          <a:p>
            <a:pPr>
              <a:buNone/>
            </a:pPr>
            <a:r>
              <a:rPr lang="en-US" dirty="0" smtClean="0">
                <a:latin typeface="Calibri" pitchFamily="34" charset="0"/>
              </a:rPr>
              <a:t> Christiansen, T.J. (2012). Chapter 12: Sage-grouse (Centrocercus urophasianus). In S.A. Tessmann (Ed.), </a:t>
            </a:r>
            <a:r>
              <a:rPr lang="en-US" i="1" dirty="0" smtClean="0">
                <a:latin typeface="Calibri" pitchFamily="34" charset="0"/>
              </a:rPr>
              <a:t>Handbook of Biological Techniques: third edition </a:t>
            </a:r>
            <a:r>
              <a:rPr lang="en-US" dirty="0" smtClean="0">
                <a:latin typeface="Calibri" pitchFamily="34" charset="0"/>
              </a:rPr>
              <a:t>(pp. 12-1 to 12-51). Cheyenne, WY: Wyoming Game and Fish Department.</a:t>
            </a:r>
          </a:p>
          <a:p>
            <a:pPr>
              <a:buNone/>
            </a:pPr>
            <a:r>
              <a:rPr lang="en-US" dirty="0" smtClean="0">
                <a:latin typeface="Calibri" pitchFamily="34" charset="0"/>
              </a:rPr>
              <a:t> Bureau of Lander Management. (2008). </a:t>
            </a:r>
            <a:r>
              <a:rPr lang="en-US" i="1" dirty="0" smtClean="0">
                <a:latin typeface="Calibri" pitchFamily="34" charset="0"/>
              </a:rPr>
              <a:t>Record of Decision Final Supplemental Environmental Impact Statement for the Pinedale Anticline Oil and Gas Exploration and Development Project.</a:t>
            </a:r>
            <a:r>
              <a:rPr lang="en-US" dirty="0" smtClean="0">
                <a:latin typeface="Calibri" pitchFamily="34" charset="0"/>
              </a:rPr>
              <a:t> Pinedale, WY: Pinedale Field Office. Retrieved from: http://www.blm.gov/wy/st/en/info/NEPA/documents/pfo/anticline/seis.html</a:t>
            </a:r>
          </a:p>
          <a:p>
            <a:pPr>
              <a:buNone/>
            </a:pPr>
            <a:r>
              <a:rPr lang="en-US" dirty="0" smtClean="0">
                <a:latin typeface="Calibri" pitchFamily="34" charset="0"/>
              </a:rPr>
              <a:t> Doherty, K.E. (2008). </a:t>
            </a:r>
            <a:r>
              <a:rPr lang="en-US" i="1" dirty="0" smtClean="0">
                <a:latin typeface="Calibri" pitchFamily="34" charset="0"/>
              </a:rPr>
              <a:t>Sage-grouse and Energy Development: Integrating Science with Conservation Planning to Reduce Impacts</a:t>
            </a:r>
            <a:r>
              <a:rPr lang="en-US" dirty="0" smtClean="0">
                <a:latin typeface="Calibri" pitchFamily="34" charset="0"/>
              </a:rPr>
              <a:t> (Doctoral dissertation). Paper 855.  Retrieved from: </a:t>
            </a:r>
            <a:r>
              <a:rPr lang="en-US" u="sng" dirty="0" smtClean="0">
                <a:latin typeface="Calibri" pitchFamily="34" charset="0"/>
                <a:hlinkClick r:id="rId4"/>
              </a:rPr>
              <a:t>http://scholarworks.umt.edu/cgi/viewcontent.cgi?article=1874&amp;context=etd</a:t>
            </a:r>
            <a:r>
              <a:rPr lang="en-US" dirty="0" smtClean="0">
                <a:latin typeface="Calibri" pitchFamily="34" charset="0"/>
              </a:rPr>
              <a:t> </a:t>
            </a:r>
          </a:p>
          <a:p>
            <a:pPr>
              <a:buNone/>
            </a:pPr>
            <a:r>
              <a:rPr lang="en-US" dirty="0" smtClean="0">
                <a:latin typeface="Calibri" pitchFamily="34" charset="0"/>
              </a:rPr>
              <a:t> Doherty, K. E., J. D. Tack, J. S. Evans, and D. E. Naugle. (2010a). </a:t>
            </a:r>
            <a:r>
              <a:rPr lang="en-US" i="1" dirty="0" smtClean="0">
                <a:latin typeface="Calibri" pitchFamily="34" charset="0"/>
              </a:rPr>
              <a:t>Mapping breeding densities of greater sage-grouse: a tool for range-wide conservation planning</a:t>
            </a:r>
            <a:r>
              <a:rPr lang="en-US" dirty="0" smtClean="0">
                <a:latin typeface="Calibri" pitchFamily="34" charset="0"/>
              </a:rPr>
              <a:t>. Completion Report for U.S.D.I. Bureau of Land Management.</a:t>
            </a:r>
          </a:p>
          <a:p>
            <a:pPr>
              <a:buNone/>
            </a:pPr>
            <a:r>
              <a:rPr lang="en-US" dirty="0" smtClean="0">
                <a:latin typeface="Calibri" pitchFamily="34" charset="0"/>
              </a:rPr>
              <a:t> Doherty, K.E., Naugle, D.E., and Evans, J.S. (2010b). A Currency for Offsetting Energy Development Impacts: Horse-Trading Sage-Grouse on the Open Market. </a:t>
            </a:r>
            <a:r>
              <a:rPr lang="en-US" i="1" dirty="0" smtClean="0">
                <a:latin typeface="Calibri" pitchFamily="34" charset="0"/>
              </a:rPr>
              <a:t>PLoSONE 5(4):</a:t>
            </a:r>
            <a:r>
              <a:rPr lang="en-US" dirty="0" smtClean="0">
                <a:latin typeface="Calibri" pitchFamily="34" charset="0"/>
              </a:rPr>
              <a:t> e10339.doi:10.1371/journal.pone.0010339</a:t>
            </a:r>
          </a:p>
          <a:p>
            <a:pPr>
              <a:buNone/>
            </a:pPr>
            <a:r>
              <a:rPr lang="en-US" dirty="0" smtClean="0">
                <a:latin typeface="Calibri" pitchFamily="34" charset="0"/>
              </a:rPr>
              <a:t> Doherty, K.E., N.E. Naugle, H.E. Copeland, A. Pocewicz, and J.M. Kiesecker. (2011). Energy Development and Conservation Tradeoffs: Systematic Planning for Greater Sage-Grouse in their Eastern Range. Pp. 505-516 </a:t>
            </a:r>
            <a:r>
              <a:rPr lang="en-US" i="1" dirty="0" smtClean="0">
                <a:latin typeface="Calibri" pitchFamily="34" charset="0"/>
              </a:rPr>
              <a:t>in</a:t>
            </a:r>
            <a:r>
              <a:rPr lang="en-US" dirty="0" smtClean="0">
                <a:latin typeface="Calibri" pitchFamily="34" charset="0"/>
              </a:rPr>
              <a:t> S.T. Knick and J.W. Connelly (</a:t>
            </a:r>
            <a:r>
              <a:rPr lang="en-US" i="1" dirty="0" smtClean="0">
                <a:latin typeface="Calibri" pitchFamily="34" charset="0"/>
              </a:rPr>
              <a:t>editors</a:t>
            </a:r>
            <a:r>
              <a:rPr lang="en-US" dirty="0" smtClean="0">
                <a:latin typeface="Calibri" pitchFamily="34" charset="0"/>
              </a:rPr>
              <a:t>). Greater Sage Grouse: ecology and conservation of a landscape species and its habitats. Studies </a:t>
            </a:r>
            <a:r>
              <a:rPr lang="en-US" i="1" dirty="0" smtClean="0">
                <a:latin typeface="Calibri" pitchFamily="34" charset="0"/>
              </a:rPr>
              <a:t>in Avian Biology (vol. 38)</a:t>
            </a:r>
            <a:r>
              <a:rPr lang="en-US" dirty="0" smtClean="0">
                <a:latin typeface="Calibri" pitchFamily="34" charset="0"/>
              </a:rPr>
              <a:t>, University of California Press, Berkeley, CA.</a:t>
            </a:r>
          </a:p>
          <a:p>
            <a:pPr>
              <a:buNone/>
            </a:pPr>
            <a:r>
              <a:rPr lang="en-US" dirty="0" smtClean="0">
                <a:latin typeface="Calibri" pitchFamily="34" charset="0"/>
              </a:rPr>
              <a:t>Environmental Systems Research Institute. (2012). </a:t>
            </a:r>
            <a:r>
              <a:rPr lang="en-US" i="1" dirty="0" smtClean="0">
                <a:latin typeface="Calibri" pitchFamily="34" charset="0"/>
              </a:rPr>
              <a:t>What is ModelBuilder</a:t>
            </a:r>
            <a:r>
              <a:rPr lang="en-US" dirty="0" smtClean="0">
                <a:latin typeface="Calibri" pitchFamily="34" charset="0"/>
              </a:rPr>
              <a:t>? Retrieved from ArcGIS Help 10.1 Resource Center: http://resources.arcgis.com/en/help/main/10.1/index.html#//002w00000001000000   </a:t>
            </a:r>
          </a:p>
          <a:p>
            <a:pPr>
              <a:buNone/>
            </a:pPr>
            <a:r>
              <a:rPr lang="en-US" dirty="0" smtClean="0">
                <a:latin typeface="Calibri" pitchFamily="34" charset="0"/>
              </a:rPr>
              <a:t>Environmental Systems Research Institute. (2015). </a:t>
            </a:r>
            <a:r>
              <a:rPr lang="en-US" i="1" dirty="0" smtClean="0">
                <a:latin typeface="Calibri" pitchFamily="34" charset="0"/>
              </a:rPr>
              <a:t>Independent Report Highlights Esri as Leader in Global GIS Market.</a:t>
            </a:r>
            <a:r>
              <a:rPr lang="en-US" dirty="0" smtClean="0">
                <a:latin typeface="Calibri" pitchFamily="34" charset="0"/>
              </a:rPr>
              <a:t> Retrieved from: http://www.esri.com/esri-news/releases/15-1qtr/independent-report-highlights-esri-as-leader-in-global-gis-market </a:t>
            </a:r>
            <a:r>
              <a:rPr lang="en-US" i="1" dirty="0" smtClean="0">
                <a:latin typeface="Calibri" pitchFamily="34" charset="0"/>
              </a:rPr>
              <a:t> </a:t>
            </a:r>
            <a:endParaRPr lang="en-US" dirty="0" smtClean="0">
              <a:latin typeface="Calibri" pitchFamily="34" charset="0"/>
            </a:endParaRPr>
          </a:p>
          <a:p>
            <a:pPr>
              <a:buNone/>
            </a:pPr>
            <a:r>
              <a:rPr lang="en-US" dirty="0" smtClean="0">
                <a:latin typeface="Calibri" pitchFamily="34" charset="0"/>
              </a:rPr>
              <a:t>Evans, J. S. (2015). </a:t>
            </a:r>
            <a:r>
              <a:rPr lang="en-US" i="1" dirty="0" smtClean="0">
                <a:latin typeface="Calibri" pitchFamily="34" charset="0"/>
              </a:rPr>
              <a:t>spatialEco: Spatial Analysis and Modeling</a:t>
            </a:r>
            <a:r>
              <a:rPr lang="en-US" dirty="0" smtClean="0">
                <a:latin typeface="Calibri" pitchFamily="34" charset="0"/>
              </a:rPr>
              <a:t>. Comprehensive R Archive Network. Retrieved from: </a:t>
            </a:r>
            <a:r>
              <a:rPr lang="en-US" u="sng" dirty="0" smtClean="0">
                <a:latin typeface="Calibri" pitchFamily="34" charset="0"/>
                <a:hlinkClick r:id="rId5"/>
              </a:rPr>
              <a:t>http://cran.r-project.org/web/packages/spatialEco/index.html</a:t>
            </a:r>
            <a:endParaRPr lang="en-US" dirty="0" smtClean="0">
              <a:latin typeface="Calibri" pitchFamily="34" charset="0"/>
            </a:endParaRPr>
          </a:p>
          <a:p>
            <a:pPr>
              <a:buNone/>
            </a:pPr>
            <a:r>
              <a:rPr lang="en-US" dirty="0" smtClean="0">
                <a:latin typeface="Calibri" pitchFamily="34" charset="0"/>
              </a:rPr>
              <a:t>Gregory, A.J. and Beck, J.L. (2014). Spatial Heterogeneity in Response of Male Greater Sage-Grouse Lek Attendance to Energy Development. </a:t>
            </a:r>
            <a:r>
              <a:rPr lang="en-US" i="1" dirty="0" smtClean="0">
                <a:latin typeface="Calibri" pitchFamily="34" charset="0"/>
              </a:rPr>
              <a:t>PLoS ONE 9(6)</a:t>
            </a:r>
            <a:r>
              <a:rPr lang="en-US" dirty="0" smtClean="0">
                <a:latin typeface="Calibri" pitchFamily="34" charset="0"/>
              </a:rPr>
              <a:t>. Retrieved from: </a:t>
            </a:r>
            <a:r>
              <a:rPr lang="en-US" u="sng" dirty="0" smtClean="0">
                <a:latin typeface="Calibri" pitchFamily="34" charset="0"/>
                <a:hlinkClick r:id="rId6"/>
              </a:rPr>
              <a:t>http://journals.plos.org/plosone/article?id=10.1371/journal.pone.0097132</a:t>
            </a:r>
            <a:endParaRPr lang="en-US" dirty="0" smtClean="0">
              <a:latin typeface="Calibri" pitchFamily="34" charset="0"/>
            </a:endParaRPr>
          </a:p>
          <a:p>
            <a:pPr>
              <a:buNone/>
            </a:pPr>
            <a:endParaRPr lang="en-US" dirty="0" smtClean="0">
              <a:latin typeface="Calibri" pitchFamily="34" charset="0"/>
            </a:endParaRPr>
          </a:p>
          <a:p>
            <a:pPr>
              <a:buNone/>
            </a:pPr>
            <a:r>
              <a:rPr lang="en-US" dirty="0" smtClean="0">
                <a:latin typeface="Calibri" pitchFamily="34" charset="0"/>
              </a:rPr>
              <a:t>Fedy, B. C. and K. E. Doherty. (2010). Population Cycles are Highly Correlated over Long Time Series</a:t>
            </a:r>
          </a:p>
          <a:p>
            <a:pPr>
              <a:buNone/>
            </a:pPr>
            <a:r>
              <a:rPr lang="en-US" dirty="0" smtClean="0">
                <a:latin typeface="Calibri" pitchFamily="34" charset="0"/>
              </a:rPr>
              <a:t>And Large Spatial Scales in Two Unrelated Species: Greater Sage-grouse and Cottontail Rabbits. </a:t>
            </a:r>
            <a:r>
              <a:rPr lang="en-US" i="1" dirty="0" smtClean="0">
                <a:latin typeface="Calibri" pitchFamily="34" charset="0"/>
              </a:rPr>
              <a:t>Oecologia 165</a:t>
            </a:r>
            <a:r>
              <a:rPr lang="en-US" dirty="0" smtClean="0">
                <a:latin typeface="Calibri" pitchFamily="34" charset="0"/>
              </a:rPr>
              <a:t>:915-924.</a:t>
            </a:r>
          </a:p>
          <a:p>
            <a:pPr>
              <a:buNone/>
            </a:pPr>
            <a:r>
              <a:rPr lang="en-US" dirty="0" smtClean="0">
                <a:latin typeface="Calibri" pitchFamily="34" charset="0"/>
              </a:rPr>
              <a:t> Freudenthal, D. D. (2009, March 9). </a:t>
            </a:r>
            <a:r>
              <a:rPr lang="en-US" i="1" dirty="0" smtClean="0">
                <a:latin typeface="Calibri" pitchFamily="34" charset="0"/>
              </a:rPr>
              <a:t>Letter to Sage-grouse Implementation Team</a:t>
            </a:r>
            <a:r>
              <a:rPr lang="en-US" dirty="0" smtClean="0">
                <a:latin typeface="Calibri" pitchFamily="34" charset="0"/>
              </a:rPr>
              <a:t>. Cheyenne, WY: Office of the Governor. </a:t>
            </a:r>
          </a:p>
          <a:p>
            <a:pPr>
              <a:buNone/>
            </a:pPr>
            <a:r>
              <a:rPr lang="en-US" dirty="0" smtClean="0">
                <a:latin typeface="Calibri" pitchFamily="34" charset="0"/>
              </a:rPr>
              <a:t>Harju, S.M., Dzialak, M.R., Taylor, R.C., Hyden-Wing, L.W., and Winstead, J.B. (2010). Thresholds and Time Lags in Effects of Energy Development on Greater Sage-grouse Populations. </a:t>
            </a:r>
            <a:r>
              <a:rPr lang="en-US" i="1" dirty="0" smtClean="0">
                <a:latin typeface="Calibri" pitchFamily="34" charset="0"/>
              </a:rPr>
              <a:t>Journal of Wildlife Management, 72(3)</a:t>
            </a:r>
            <a:r>
              <a:rPr lang="en-US" dirty="0" smtClean="0">
                <a:latin typeface="Calibri" pitchFamily="34" charset="0"/>
              </a:rPr>
              <a:t>, 437-448.  </a:t>
            </a:r>
          </a:p>
          <a:p>
            <a:pPr>
              <a:buNone/>
            </a:pPr>
            <a:r>
              <a:rPr lang="en-US" dirty="0" smtClean="0">
                <a:latin typeface="Calibri" pitchFamily="34" charset="0"/>
              </a:rPr>
              <a:t>Holloran, M.J., and S.H. Anderson. (2005). Spatial distribution of greater sage-grouse nests in relatively contiguous sagebrush habitats. </a:t>
            </a:r>
            <a:r>
              <a:rPr lang="en-US" i="1" dirty="0" smtClean="0">
                <a:latin typeface="Calibri" pitchFamily="34" charset="0"/>
              </a:rPr>
              <a:t>Condor 107</a:t>
            </a:r>
            <a:r>
              <a:rPr lang="en-US" dirty="0" smtClean="0">
                <a:latin typeface="Calibri" pitchFamily="34" charset="0"/>
              </a:rPr>
              <a:t>:742-752.</a:t>
            </a:r>
          </a:p>
          <a:p>
            <a:pPr>
              <a:buNone/>
            </a:pPr>
            <a:r>
              <a:rPr lang="en-US" dirty="0" smtClean="0">
                <a:latin typeface="Calibri" pitchFamily="34" charset="0"/>
              </a:rPr>
              <a:t>Holloran, M.J., Kaiser, R.C., and Hubert, W.A. (2010). Yearling Greater Sage-Grouse Response to Energy Development in Wyoming.  </a:t>
            </a:r>
            <a:r>
              <a:rPr lang="en-US" i="1" dirty="0" smtClean="0">
                <a:latin typeface="Calibri" pitchFamily="34" charset="0"/>
              </a:rPr>
              <a:t>Journal of Wildlife Management, 74(1),</a:t>
            </a:r>
            <a:r>
              <a:rPr lang="en-US" dirty="0" smtClean="0">
                <a:latin typeface="Calibri" pitchFamily="34" charset="0"/>
              </a:rPr>
              <a:t> 65-72.  </a:t>
            </a:r>
          </a:p>
          <a:p>
            <a:pPr>
              <a:buNone/>
            </a:pPr>
            <a:r>
              <a:rPr lang="en-US" dirty="0" smtClean="0">
                <a:latin typeface="Calibri" pitchFamily="34" charset="0"/>
              </a:rPr>
              <a:t>National Wildlife Federation. (2010). Frequently </a:t>
            </a:r>
            <a:r>
              <a:rPr lang="en-US" i="1" dirty="0" smtClean="0">
                <a:latin typeface="Calibri" pitchFamily="34" charset="0"/>
              </a:rPr>
              <a:t>Asked Questions about Greater Sage-grouse and the Endangered Species Act</a:t>
            </a:r>
            <a:r>
              <a:rPr lang="en-US" dirty="0" smtClean="0">
                <a:latin typeface="Calibri" pitchFamily="34" charset="0"/>
              </a:rPr>
              <a:t>. Retrieved from: </a:t>
            </a:r>
            <a:r>
              <a:rPr lang="en-US" u="sng" dirty="0" smtClean="0">
                <a:latin typeface="Calibri" pitchFamily="34" charset="0"/>
                <a:hlinkClick r:id="rId7"/>
              </a:rPr>
              <a:t>https://www.nwf.org/pdf/Wildlife/Sagegrouse_FAQ_nwf_2010.pdf</a:t>
            </a:r>
            <a:endParaRPr lang="en-US" dirty="0" smtClean="0">
              <a:latin typeface="Calibri" pitchFamily="34" charset="0"/>
            </a:endParaRPr>
          </a:p>
          <a:p>
            <a:pPr>
              <a:buNone/>
            </a:pPr>
            <a:r>
              <a:rPr lang="en-US" dirty="0" smtClean="0">
                <a:latin typeface="Calibri" pitchFamily="34" charset="0"/>
              </a:rPr>
              <a:t>Sage-Grouse Implementation Team. (2010). </a:t>
            </a:r>
            <a:r>
              <a:rPr lang="en-US" i="1" dirty="0" smtClean="0">
                <a:latin typeface="Calibri" pitchFamily="34" charset="0"/>
              </a:rPr>
              <a:t>Wyoming Sage-Grouse Core Area Revision Process 2010: Guidelines to Local Working Groups</a:t>
            </a:r>
            <a:r>
              <a:rPr lang="en-US" dirty="0" smtClean="0">
                <a:latin typeface="Calibri" pitchFamily="34" charset="0"/>
              </a:rPr>
              <a:t>. Cheyenne, WY. </a:t>
            </a:r>
          </a:p>
          <a:p>
            <a:pPr>
              <a:buNone/>
            </a:pPr>
            <a:r>
              <a:rPr lang="en-US" dirty="0" smtClean="0">
                <a:latin typeface="Calibri" pitchFamily="34" charset="0"/>
              </a:rPr>
              <a:t>Sage-Grouse Implementation Team. (2015). Wyoming Sage-Grouse Implementation Team acts ahead of deadline and will take public input [Press release].  Cheyenne, WY.</a:t>
            </a:r>
          </a:p>
          <a:p>
            <a:pPr>
              <a:buNone/>
            </a:pPr>
            <a:r>
              <a:rPr lang="en-US" dirty="0" smtClean="0">
                <a:latin typeface="Calibri" pitchFamily="34" charset="0"/>
              </a:rPr>
              <a:t>Simpson, D.A. (2008). </a:t>
            </a:r>
            <a:r>
              <a:rPr lang="en-US" i="1" dirty="0" smtClean="0">
                <a:latin typeface="Calibri" pitchFamily="34" charset="0"/>
              </a:rPr>
              <a:t>Official Letter to Governor Freudenthal</a:t>
            </a:r>
            <a:r>
              <a:rPr lang="en-US" dirty="0" smtClean="0">
                <a:latin typeface="Calibri" pitchFamily="34" charset="0"/>
              </a:rPr>
              <a:t>. Cheyenne, WY: Bureau of Land Management. </a:t>
            </a:r>
          </a:p>
          <a:p>
            <a:pPr>
              <a:buNone/>
            </a:pPr>
            <a:r>
              <a:rPr lang="en-US" dirty="0" smtClean="0">
                <a:latin typeface="Calibri" pitchFamily="34" charset="0"/>
              </a:rPr>
              <a:t>State of Wyoming Executive Order. (2008). </a:t>
            </a:r>
            <a:r>
              <a:rPr lang="en-US" i="1" dirty="0" smtClean="0">
                <a:latin typeface="Calibri" pitchFamily="34" charset="0"/>
              </a:rPr>
              <a:t>Greater Sage Grouse Core Area Protection</a:t>
            </a:r>
            <a:r>
              <a:rPr lang="en-US" dirty="0" smtClean="0">
                <a:latin typeface="Calibri" pitchFamily="34" charset="0"/>
              </a:rPr>
              <a:t> (Executive Order 2008-2). Cheyenne, WY: U.S. Executive Department. Retrieved from: http://will.state.wy.us/sis/wydocs/execorders/WS-GOV-EO-2008-02.pdf</a:t>
            </a:r>
          </a:p>
          <a:p>
            <a:pPr>
              <a:buNone/>
            </a:pPr>
            <a:r>
              <a:rPr lang="en-US" dirty="0" smtClean="0">
                <a:latin typeface="Calibri" pitchFamily="34" charset="0"/>
              </a:rPr>
              <a:t>State of Wyoming Executive Order. (2010). </a:t>
            </a:r>
            <a:r>
              <a:rPr lang="en-US" i="1" dirty="0" smtClean="0">
                <a:latin typeface="Calibri" pitchFamily="34" charset="0"/>
              </a:rPr>
              <a:t>Greater Sage Grouse Core Area Protection </a:t>
            </a:r>
            <a:r>
              <a:rPr lang="en-US" dirty="0" smtClean="0">
                <a:latin typeface="Calibri" pitchFamily="34" charset="0"/>
              </a:rPr>
              <a:t>(Executive Order 2010-4). Cheyenne, WY: U.S. Executive Department. Retrieved from: http://will.state.wy.us/sis/wydocs/execorders/WS-GOV-EO-2010-04.pdf</a:t>
            </a:r>
          </a:p>
          <a:p>
            <a:pPr>
              <a:buNone/>
            </a:pPr>
            <a:r>
              <a:rPr lang="en-US" dirty="0" smtClean="0">
                <a:latin typeface="Calibri" pitchFamily="34" charset="0"/>
              </a:rPr>
              <a:t>State of Wyoming Executive Order. (2011). </a:t>
            </a:r>
            <a:r>
              <a:rPr lang="en-US" i="1" dirty="0" smtClean="0">
                <a:latin typeface="Calibri" pitchFamily="34" charset="0"/>
              </a:rPr>
              <a:t>Greater Sage Grouse Core Area Protection</a:t>
            </a:r>
            <a:r>
              <a:rPr lang="en-US" dirty="0" smtClean="0">
                <a:latin typeface="Calibri" pitchFamily="34" charset="0"/>
              </a:rPr>
              <a:t> (Executive Order 2011-5). Cheyenne, WY: U.S. Executive Department. Retrieved from: </a:t>
            </a:r>
            <a:r>
              <a:rPr lang="en-US" u="sng" dirty="0" smtClean="0">
                <a:latin typeface="Calibri" pitchFamily="34" charset="0"/>
                <a:hlinkClick r:id="rId8"/>
              </a:rPr>
              <a:t>http://governor.wy.gov/Documents/Sage%20Grouse%20Executive%20Order.pdf</a:t>
            </a:r>
            <a:endParaRPr lang="en-US" dirty="0" smtClean="0">
              <a:latin typeface="Calibri" pitchFamily="34" charset="0"/>
            </a:endParaRPr>
          </a:p>
          <a:p>
            <a:pPr>
              <a:buNone/>
            </a:pPr>
            <a:endParaRPr lang="en-US" dirty="0" smtClean="0">
              <a:latin typeface="Calibri" pitchFamily="34" charset="0"/>
            </a:endParaRPr>
          </a:p>
          <a:p>
            <a:pPr>
              <a:buNone/>
            </a:pPr>
            <a:endParaRPr lang="en-US" dirty="0" smtClean="0">
              <a:latin typeface="Calibri" pitchFamily="34" charset="0"/>
            </a:endParaRPr>
          </a:p>
          <a:p>
            <a:pPr>
              <a:buNone/>
            </a:pPr>
            <a:endParaRPr lang="en-US" dirty="0" smtClean="0">
              <a:latin typeface="Calibri" pitchFamily="34" charset="0"/>
            </a:endParaRPr>
          </a:p>
          <a:p>
            <a:pPr>
              <a:buNone/>
            </a:pPr>
            <a:endParaRPr lang="en-US" dirty="0" smtClean="0">
              <a:latin typeface="Calibri" pitchFamily="34" charset="0"/>
            </a:endParaRPr>
          </a:p>
          <a:p>
            <a:pPr>
              <a:buNone/>
            </a:pPr>
            <a:r>
              <a:rPr lang="en-US" dirty="0" smtClean="0">
                <a:latin typeface="Calibri" pitchFamily="34" charset="0"/>
              </a:rPr>
              <a:t>United Nations Economic Commission for Europe. (2009). </a:t>
            </a:r>
            <a:r>
              <a:rPr lang="en-US" i="1" dirty="0" smtClean="0">
                <a:latin typeface="Calibri" pitchFamily="34" charset="0"/>
              </a:rPr>
              <a:t>Making Data Meaningful Part 2: A Guide to Presenting Statistics</a:t>
            </a:r>
            <a:r>
              <a:rPr lang="en-US" dirty="0" smtClean="0">
                <a:latin typeface="Calibri" pitchFamily="34" charset="0"/>
              </a:rPr>
              <a:t> (UNECE Publication No. 2009/3). Geneva: Switzerland. United Nations. Retrieved from: http://www.unece.org/fileadmin/DAM/stats/documents/writing/MDM_Part2_English.pdf</a:t>
            </a:r>
          </a:p>
          <a:p>
            <a:pPr>
              <a:buNone/>
            </a:pPr>
            <a:r>
              <a:rPr lang="en-US" dirty="0" smtClean="0">
                <a:latin typeface="Calibri" pitchFamily="34" charset="0"/>
              </a:rPr>
              <a:t>United States Fish and Wildlife Service. (2010). Beginner’s Guide to Greater Sage-grouse. </a:t>
            </a:r>
            <a:r>
              <a:rPr lang="en-US" i="1" dirty="0" smtClean="0">
                <a:latin typeface="Calibri" pitchFamily="34" charset="0"/>
              </a:rPr>
              <a:t>Notes from the Lek: Greater Sage-grouse Conservation Primer Series, Primer 1. </a:t>
            </a:r>
            <a:r>
              <a:rPr lang="en-US" dirty="0" smtClean="0">
                <a:latin typeface="Calibri" pitchFamily="34" charset="0"/>
              </a:rPr>
              <a:t>Retrieved from: http://www.fws.gov/greatersagegrouse/factsheets/Primer1-SGBeginnersGuide.pdf</a:t>
            </a:r>
            <a:r>
              <a:rPr lang="en-US" i="1" dirty="0" smtClean="0">
                <a:latin typeface="Calibri" pitchFamily="34" charset="0"/>
              </a:rPr>
              <a:t> </a:t>
            </a:r>
            <a:r>
              <a:rPr lang="en-US" dirty="0" smtClean="0">
                <a:latin typeface="Calibri" pitchFamily="34" charset="0"/>
              </a:rPr>
              <a:t> </a:t>
            </a:r>
          </a:p>
          <a:p>
            <a:pPr>
              <a:buNone/>
            </a:pPr>
            <a:r>
              <a:rPr lang="en-US" dirty="0" smtClean="0">
                <a:latin typeface="Calibri" pitchFamily="34" charset="0"/>
              </a:rPr>
              <a:t>United States Fish and Wildlife Service. (2010). Sage-grouse Mapping and Priority Habitats. </a:t>
            </a:r>
            <a:r>
              <a:rPr lang="en-US" i="1" dirty="0" smtClean="0">
                <a:latin typeface="Calibri" pitchFamily="34" charset="0"/>
              </a:rPr>
              <a:t>Notes from the Lek: Greater Sage-grouse Conservation Primer Series, Primer 3. </a:t>
            </a:r>
            <a:r>
              <a:rPr lang="en-US" dirty="0" smtClean="0">
                <a:latin typeface="Calibri" pitchFamily="34" charset="0"/>
              </a:rPr>
              <a:t>Retrieved from: </a:t>
            </a:r>
            <a:r>
              <a:rPr lang="en-US" u="sng" dirty="0" smtClean="0">
                <a:latin typeface="Calibri" pitchFamily="34" charset="0"/>
                <a:hlinkClick r:id="rId9"/>
              </a:rPr>
              <a:t>http://www.fws.gov/mountain-prairie/species/birds/sagegrouse/Primer3SGMapping&amp;PriorityHabitats1.2%20(2).pdf</a:t>
            </a:r>
            <a:endParaRPr lang="en-US" dirty="0" smtClean="0">
              <a:latin typeface="Calibri" pitchFamily="34" charset="0"/>
            </a:endParaRPr>
          </a:p>
          <a:p>
            <a:pPr>
              <a:buNone/>
            </a:pPr>
            <a:r>
              <a:rPr lang="en-US" dirty="0" smtClean="0">
                <a:latin typeface="Calibri" pitchFamily="34" charset="0"/>
              </a:rPr>
              <a:t>Walker, B. L. (2008). </a:t>
            </a:r>
            <a:r>
              <a:rPr lang="en-US" i="1" dirty="0" smtClean="0">
                <a:latin typeface="Calibri" pitchFamily="34" charset="0"/>
              </a:rPr>
              <a:t>Greater Sage-grouse Response to Coal-bed Natural Gas Development and West</a:t>
            </a:r>
            <a:endParaRPr lang="en-US" dirty="0" smtClean="0">
              <a:latin typeface="Calibri" pitchFamily="34" charset="0"/>
            </a:endParaRPr>
          </a:p>
          <a:p>
            <a:pPr>
              <a:buNone/>
            </a:pPr>
            <a:r>
              <a:rPr lang="en-US" i="1" dirty="0" smtClean="0">
                <a:latin typeface="Calibri" pitchFamily="34" charset="0"/>
              </a:rPr>
              <a:t>Nile Virus in the Powder River Basin, Montana and Wyoming</a:t>
            </a:r>
            <a:r>
              <a:rPr lang="en-US" dirty="0" smtClean="0">
                <a:latin typeface="Calibri" pitchFamily="34" charset="0"/>
              </a:rPr>
              <a:t> (Doctoral dissertation). University</a:t>
            </a:r>
          </a:p>
          <a:p>
            <a:pPr>
              <a:buNone/>
            </a:pPr>
            <a:r>
              <a:rPr lang="en-US" dirty="0" smtClean="0">
                <a:latin typeface="Calibri" pitchFamily="34" charset="0"/>
              </a:rPr>
              <a:t>of Montana. Paper 499. Retrieved from: http://www.cas.umt.edu/facultydatabase/FILES_Faculty/1136/Walker2008Dissertation.pdf</a:t>
            </a:r>
          </a:p>
          <a:p>
            <a:pPr>
              <a:buNone/>
            </a:pPr>
            <a:r>
              <a:rPr lang="en-US" dirty="0" smtClean="0">
                <a:latin typeface="Calibri" pitchFamily="34" charset="0"/>
              </a:rPr>
              <a:t>Wyoming Game and Fish Department. (2007). </a:t>
            </a:r>
            <a:r>
              <a:rPr lang="en-US" i="1" dirty="0" smtClean="0">
                <a:latin typeface="Calibri" pitchFamily="34" charset="0"/>
              </a:rPr>
              <a:t>2004 Greater Sage-grouse Completion Report</a:t>
            </a:r>
            <a:r>
              <a:rPr lang="en-US" dirty="0" smtClean="0">
                <a:latin typeface="Calibri" pitchFamily="34" charset="0"/>
              </a:rPr>
              <a:t>. P18. Wyoming Game and Fish Department. Cheyenne, WY.</a:t>
            </a:r>
          </a:p>
          <a:p>
            <a:pPr>
              <a:buNone/>
            </a:pPr>
            <a:r>
              <a:rPr lang="en-US" dirty="0" smtClean="0">
                <a:latin typeface="Calibri" pitchFamily="34" charset="0"/>
              </a:rPr>
              <a:t>Wyoming Game and Fish Department. (2014). Greater Sage-Grouse Job Completion Report. Wyoming Game and Fish Department. Cheyenne, WY. Retrieved from: </a:t>
            </a:r>
            <a:r>
              <a:rPr lang="en-US" u="sng" dirty="0" smtClean="0">
                <a:latin typeface="Calibri" pitchFamily="34" charset="0"/>
                <a:hlinkClick r:id="rId10"/>
              </a:rPr>
              <a:t>https://wgfd.wyo.gov/web2011/Departments/Wildlife/pdfs/JCR_SAGEGROUSE_20130006611.pdf</a:t>
            </a:r>
            <a:endParaRPr lang="en-US" dirty="0" smtClean="0">
              <a:latin typeface="Calibri" pitchFamily="34" charset="0"/>
            </a:endParaRPr>
          </a:p>
          <a:p>
            <a:pPr>
              <a:buNone/>
            </a:pPr>
            <a:r>
              <a:rPr lang="en-US" dirty="0" smtClean="0">
                <a:latin typeface="Calibri" pitchFamily="34" charset="0"/>
              </a:rPr>
              <a:t>Wyoming Game and Fish Department. (2015). </a:t>
            </a:r>
            <a:r>
              <a:rPr lang="en-US" i="1" dirty="0" smtClean="0">
                <a:latin typeface="Calibri" pitchFamily="34" charset="0"/>
              </a:rPr>
              <a:t>Sage-grouse lek locations</a:t>
            </a:r>
            <a:r>
              <a:rPr lang="en-US" dirty="0" smtClean="0">
                <a:latin typeface="Calibri" pitchFamily="34" charset="0"/>
              </a:rPr>
              <a:t> [Data file]. Retrieved from: https://wgfd.wyo.gov/web2011/wildlife-1000811.aspx</a:t>
            </a:r>
          </a:p>
          <a:p>
            <a:pPr>
              <a:buNone/>
            </a:pPr>
            <a:r>
              <a:rPr lang="en-US" dirty="0" smtClean="0">
                <a:latin typeface="Calibri" pitchFamily="34" charset="0"/>
              </a:rPr>
              <a:t>Wyoming Geographic Information Science Center. (2015). </a:t>
            </a:r>
            <a:r>
              <a:rPr lang="en-US" i="1" dirty="0" smtClean="0">
                <a:latin typeface="Calibri" pitchFamily="34" charset="0"/>
              </a:rPr>
              <a:t>Wyoming Density and Disturbance Calculation Tool</a:t>
            </a:r>
            <a:r>
              <a:rPr lang="en-US" dirty="0" smtClean="0">
                <a:latin typeface="Calibri" pitchFamily="34" charset="0"/>
              </a:rPr>
              <a:t>. Laramie, WY. Retrieved from: </a:t>
            </a:r>
            <a:r>
              <a:rPr lang="en-US" u="sng" dirty="0" smtClean="0">
                <a:latin typeface="Calibri" pitchFamily="34" charset="0"/>
                <a:hlinkClick r:id="rId11"/>
              </a:rPr>
              <a:t>https://ddct.wygisc.org/</a:t>
            </a:r>
            <a:endParaRPr lang="en-US" dirty="0" smtClean="0">
              <a:latin typeface="Calibri" pitchFamily="34" charset="0"/>
            </a:endParaRPr>
          </a:p>
          <a:p>
            <a:pPr>
              <a:buNone/>
            </a:pPr>
            <a:r>
              <a:rPr lang="en-US" dirty="0" smtClean="0">
                <a:latin typeface="Calibri" pitchFamily="34" charset="0"/>
              </a:rPr>
              <a:t>Wyoming Oil and Gas Conservation Commission. (2015). </a:t>
            </a:r>
            <a:r>
              <a:rPr lang="en-US" i="1" dirty="0" smtClean="0">
                <a:latin typeface="Calibri" pitchFamily="34" charset="0"/>
              </a:rPr>
              <a:t>Well Header</a:t>
            </a:r>
            <a:r>
              <a:rPr lang="en-US" dirty="0" smtClean="0">
                <a:latin typeface="Calibri" pitchFamily="34" charset="0"/>
              </a:rPr>
              <a:t> [Data file]. Retrieved from: http://wogcc.state.wy.us/urecordsMenu.cfm?Skip=%27Y%27&amp;oops=ID75918</a:t>
            </a:r>
          </a:p>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What is a Sage-Grouse?</a:t>
            </a:r>
            <a:endParaRPr lang="en-US" dirty="0">
              <a:latin typeface="Calibri" pitchFamily="34" charset="0"/>
            </a:endParaRPr>
          </a:p>
        </p:txBody>
      </p:sp>
      <p:sp>
        <p:nvSpPr>
          <p:cNvPr id="3" name="Text Placeholder 2"/>
          <p:cNvSpPr>
            <a:spLocks noGrp="1"/>
          </p:cNvSpPr>
          <p:nvPr>
            <p:ph type="body" idx="2"/>
          </p:nvPr>
        </p:nvSpPr>
        <p:spPr>
          <a:xfrm>
            <a:off x="457200" y="1752600"/>
            <a:ext cx="1600200" cy="4572000"/>
          </a:xfrm>
        </p:spPr>
        <p:txBody>
          <a:bodyPr>
            <a:noAutofit/>
          </a:bodyPr>
          <a:lstStyle/>
          <a:p>
            <a:r>
              <a:rPr lang="en-US" sz="2000" dirty="0" smtClean="0">
                <a:latin typeface="Calibri" pitchFamily="34" charset="0"/>
              </a:rPr>
              <a:t>Chicken Sized</a:t>
            </a:r>
          </a:p>
          <a:p>
            <a:r>
              <a:rPr lang="en-US" sz="2000" dirty="0" smtClean="0">
                <a:latin typeface="Calibri" pitchFamily="34" charset="0"/>
              </a:rPr>
              <a:t>Sagebrush Obligates</a:t>
            </a:r>
          </a:p>
          <a:p>
            <a:r>
              <a:rPr lang="en-US" sz="2000" dirty="0" smtClean="0">
                <a:latin typeface="Calibri" pitchFamily="34" charset="0"/>
              </a:rPr>
              <a:t>Mate, Nest, and Raise Young in Sagebrush Sea</a:t>
            </a:r>
          </a:p>
          <a:p>
            <a:r>
              <a:rPr lang="en-US" sz="2000" dirty="0" smtClean="0">
                <a:latin typeface="Calibri" pitchFamily="34" charset="0"/>
              </a:rPr>
              <a:t>Sagebrush Only Diet in Winter</a:t>
            </a:r>
          </a:p>
        </p:txBody>
      </p:sp>
      <p:pic>
        <p:nvPicPr>
          <p:cNvPr id="6" name="Content Placeholder 5" descr="Wayne_Z_lek3.JPG"/>
          <p:cNvPicPr>
            <a:picLocks noGrp="1" noChangeAspect="1"/>
          </p:cNvPicPr>
          <p:nvPr>
            <p:ph sz="quarter" idx="1"/>
          </p:nvPr>
        </p:nvPicPr>
        <p:blipFill>
          <a:blip r:embed="rId3" cstate="print"/>
          <a:stretch>
            <a:fillRect/>
          </a:stretch>
        </p:blipFill>
        <p:spPr>
          <a:xfrm>
            <a:off x="2247900" y="1752600"/>
            <a:ext cx="6743700" cy="4572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Current and Historic Range</a:t>
            </a:r>
            <a:endParaRPr lang="en-US" dirty="0">
              <a:latin typeface="Calibri" pitchFamily="34" charset="0"/>
            </a:endParaRPr>
          </a:p>
        </p:txBody>
      </p:sp>
      <p:sp>
        <p:nvSpPr>
          <p:cNvPr id="5" name="Text Placeholder 4"/>
          <p:cNvSpPr>
            <a:spLocks noGrp="1"/>
          </p:cNvSpPr>
          <p:nvPr>
            <p:ph type="body" idx="2"/>
          </p:nvPr>
        </p:nvSpPr>
        <p:spPr>
          <a:xfrm>
            <a:off x="7239000" y="1600200"/>
            <a:ext cx="1600200" cy="5029200"/>
          </a:xfrm>
        </p:spPr>
        <p:txBody>
          <a:bodyPr>
            <a:noAutofit/>
          </a:bodyPr>
          <a:lstStyle/>
          <a:p>
            <a:r>
              <a:rPr lang="en-US" dirty="0" smtClean="0">
                <a:latin typeface="Calibri" pitchFamily="34" charset="0"/>
              </a:rPr>
              <a:t>Iconic Western Bird</a:t>
            </a:r>
          </a:p>
          <a:p>
            <a:r>
              <a:rPr lang="en-US" dirty="0" smtClean="0">
                <a:latin typeface="Calibri" pitchFamily="34" charset="0"/>
              </a:rPr>
              <a:t>Occupy 56% of Historic Range</a:t>
            </a:r>
          </a:p>
          <a:p>
            <a:r>
              <a:rPr lang="en-US" dirty="0" smtClean="0">
                <a:latin typeface="Calibri" pitchFamily="34" charset="0"/>
              </a:rPr>
              <a:t>Populations in 11 States and 2 Provinces</a:t>
            </a:r>
          </a:p>
          <a:p>
            <a:r>
              <a:rPr lang="en-US" dirty="0" smtClean="0">
                <a:latin typeface="Calibri" pitchFamily="34" charset="0"/>
              </a:rPr>
              <a:t>70% of Wyoming is Occupied Sage-Grouse Habitat</a:t>
            </a:r>
            <a:endParaRPr lang="en-US" dirty="0">
              <a:latin typeface="Calibri" pitchFamily="34" charset="0"/>
            </a:endParaRPr>
          </a:p>
        </p:txBody>
      </p:sp>
      <p:pic>
        <p:nvPicPr>
          <p:cNvPr id="7" name="Content Placeholder 6" descr="sg_range.jpg"/>
          <p:cNvPicPr>
            <a:picLocks noGrp="1" noChangeAspect="1"/>
          </p:cNvPicPr>
          <p:nvPr>
            <p:ph sz="quarter" idx="1"/>
          </p:nvPr>
        </p:nvPicPr>
        <p:blipFill>
          <a:blip r:embed="rId3" cstate="print"/>
          <a:stretch>
            <a:fillRect/>
          </a:stretch>
        </p:blipFill>
        <p:spPr>
          <a:xfrm>
            <a:off x="304800" y="1524000"/>
            <a:ext cx="6705601" cy="5181601"/>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Sage-Grouse Population Declines</a:t>
            </a:r>
            <a:endParaRPr lang="en-US" dirty="0">
              <a:latin typeface="Calibri" pitchFamily="34" charset="0"/>
            </a:endParaRPr>
          </a:p>
        </p:txBody>
      </p:sp>
      <p:pic>
        <p:nvPicPr>
          <p:cNvPr id="7" name="Content Placeholder 6" descr="malesperlekChart.jpg"/>
          <p:cNvPicPr>
            <a:picLocks noGrp="1" noChangeAspect="1"/>
          </p:cNvPicPr>
          <p:nvPr>
            <p:ph sz="quarter" idx="1"/>
          </p:nvPr>
        </p:nvPicPr>
        <p:blipFill>
          <a:blip r:embed="rId3" cstate="print"/>
          <a:stretch>
            <a:fillRect/>
          </a:stretch>
        </p:blipFill>
        <p:spPr>
          <a:xfrm>
            <a:off x="914400" y="1638674"/>
            <a:ext cx="7315200" cy="5038164"/>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Leks and Population Estimates</a:t>
            </a:r>
            <a:endParaRPr lang="en-US" dirty="0">
              <a:latin typeface="Calibri" pitchFamily="34" charset="0"/>
            </a:endParaRPr>
          </a:p>
        </p:txBody>
      </p:sp>
      <p:sp>
        <p:nvSpPr>
          <p:cNvPr id="3" name="Text Placeholder 2"/>
          <p:cNvSpPr>
            <a:spLocks noGrp="1"/>
          </p:cNvSpPr>
          <p:nvPr>
            <p:ph type="body" idx="2"/>
          </p:nvPr>
        </p:nvSpPr>
        <p:spPr>
          <a:xfrm>
            <a:off x="304800" y="5257800"/>
            <a:ext cx="8610600" cy="1295400"/>
          </a:xfrm>
        </p:spPr>
        <p:txBody>
          <a:bodyPr numCol="2">
            <a:normAutofit fontScale="92500" lnSpcReduction="10000"/>
          </a:bodyPr>
          <a:lstStyle/>
          <a:p>
            <a:pPr>
              <a:buClr>
                <a:schemeClr val="bg2"/>
              </a:buClr>
            </a:pPr>
            <a:r>
              <a:rPr lang="en-US" sz="2100" dirty="0" smtClean="0">
                <a:latin typeface="Calibri" pitchFamily="34" charset="0"/>
              </a:rPr>
              <a:t> Lek is Mating or Breeding Ground</a:t>
            </a:r>
          </a:p>
          <a:p>
            <a:pPr>
              <a:buClr>
                <a:schemeClr val="bg2"/>
              </a:buClr>
            </a:pPr>
            <a:r>
              <a:rPr lang="en-US" sz="2100" dirty="0" smtClean="0">
                <a:latin typeface="Calibri" pitchFamily="34" charset="0"/>
              </a:rPr>
              <a:t> Populations Estimates Based on Male Lek Attendance</a:t>
            </a:r>
          </a:p>
          <a:p>
            <a:pPr>
              <a:buClr>
                <a:schemeClr val="bg2"/>
              </a:buClr>
            </a:pPr>
            <a:r>
              <a:rPr lang="en-US" sz="2100" dirty="0" smtClean="0">
                <a:latin typeface="Calibri" pitchFamily="34" charset="0"/>
              </a:rPr>
              <a:t> 90% of Leks Monitored on Annual Basis  </a:t>
            </a:r>
          </a:p>
          <a:p>
            <a:endParaRPr lang="en-US" dirty="0"/>
          </a:p>
        </p:txBody>
      </p:sp>
      <p:pic>
        <p:nvPicPr>
          <p:cNvPr id="4" name="Picture 3" descr="OxYoke4-11 2.jpg"/>
          <p:cNvPicPr>
            <a:picLocks noChangeAspect="1"/>
          </p:cNvPicPr>
          <p:nvPr/>
        </p:nvPicPr>
        <p:blipFill>
          <a:blip r:embed="rId3" cstate="print"/>
          <a:stretch>
            <a:fillRect/>
          </a:stretch>
        </p:blipFill>
        <p:spPr>
          <a:xfrm>
            <a:off x="313232" y="1600199"/>
            <a:ext cx="8602168" cy="3536527"/>
          </a:xfrm>
          <a:prstGeom prst="rect">
            <a:avLst/>
          </a:prstGeom>
        </p:spPr>
      </p:pic>
      <p:sp>
        <p:nvSpPr>
          <p:cNvPr id="5" name="Right Arrow 4"/>
          <p:cNvSpPr/>
          <p:nvPr/>
        </p:nvSpPr>
        <p:spPr>
          <a:xfrm>
            <a:off x="0" y="3276600"/>
            <a:ext cx="990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743200" y="1752600"/>
            <a:ext cx="381000" cy="1295400"/>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Sage-Grouse Core Areas</a:t>
            </a:r>
            <a:endParaRPr lang="en-US" dirty="0">
              <a:latin typeface="Calibri" pitchFamily="34" charset="0"/>
            </a:endParaRPr>
          </a:p>
        </p:txBody>
      </p:sp>
      <p:sp>
        <p:nvSpPr>
          <p:cNvPr id="3" name="Text Placeholder 2"/>
          <p:cNvSpPr>
            <a:spLocks noGrp="1"/>
          </p:cNvSpPr>
          <p:nvPr>
            <p:ph type="body" idx="2"/>
          </p:nvPr>
        </p:nvSpPr>
        <p:spPr>
          <a:xfrm>
            <a:off x="609600" y="1676400"/>
            <a:ext cx="1600200" cy="4953000"/>
          </a:xfrm>
        </p:spPr>
        <p:txBody>
          <a:bodyPr/>
          <a:lstStyle/>
          <a:p>
            <a:r>
              <a:rPr lang="en-US" dirty="0" smtClean="0">
                <a:latin typeface="Calibri" pitchFamily="34" charset="0"/>
              </a:rPr>
              <a:t>Steps Taken to Stem Population Decline</a:t>
            </a:r>
          </a:p>
          <a:p>
            <a:r>
              <a:rPr lang="en-US" dirty="0" smtClean="0">
                <a:latin typeface="Calibri" pitchFamily="34" charset="0"/>
              </a:rPr>
              <a:t>Core Areas Established in 2008</a:t>
            </a:r>
          </a:p>
          <a:p>
            <a:r>
              <a:rPr lang="en-US" dirty="0" smtClean="0">
                <a:latin typeface="Calibri" pitchFamily="34" charset="0"/>
              </a:rPr>
              <a:t>Three Core Area Updates Based on New Science and Data</a:t>
            </a:r>
          </a:p>
          <a:p>
            <a:endParaRPr lang="en-US" dirty="0" smtClean="0"/>
          </a:p>
          <a:p>
            <a:endParaRPr lang="en-US" dirty="0" smtClean="0"/>
          </a:p>
          <a:p>
            <a:endParaRPr lang="en-US" dirty="0"/>
          </a:p>
        </p:txBody>
      </p:sp>
      <p:pic>
        <p:nvPicPr>
          <p:cNvPr id="7" name="Content Placeholder 6" descr="coreareas_v3.jpg"/>
          <p:cNvPicPr>
            <a:picLocks noGrp="1" noChangeAspect="1"/>
          </p:cNvPicPr>
          <p:nvPr>
            <p:ph sz="quarter" idx="1"/>
          </p:nvPr>
        </p:nvPicPr>
        <p:blipFill>
          <a:blip r:embed="rId3" cstate="print"/>
          <a:stretch>
            <a:fillRect/>
          </a:stretch>
        </p:blipFill>
        <p:spPr>
          <a:xfrm>
            <a:off x="2362200" y="1600200"/>
            <a:ext cx="6606988" cy="51054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Sage-Grouse Breeding Density</a:t>
            </a:r>
            <a:endParaRPr lang="en-US" dirty="0">
              <a:latin typeface="Calibri" pitchFamily="34" charset="0"/>
            </a:endParaRPr>
          </a:p>
        </p:txBody>
      </p:sp>
      <p:sp>
        <p:nvSpPr>
          <p:cNvPr id="3" name="Text Placeholder 2"/>
          <p:cNvSpPr>
            <a:spLocks noGrp="1"/>
          </p:cNvSpPr>
          <p:nvPr>
            <p:ph type="body" idx="2"/>
          </p:nvPr>
        </p:nvSpPr>
        <p:spPr>
          <a:xfrm>
            <a:off x="609600" y="1676400"/>
            <a:ext cx="1600200" cy="4800600"/>
          </a:xfrm>
        </p:spPr>
        <p:txBody>
          <a:bodyPr/>
          <a:lstStyle/>
          <a:p>
            <a:r>
              <a:rPr lang="en-US" dirty="0" smtClean="0">
                <a:latin typeface="Calibri" pitchFamily="34" charset="0"/>
              </a:rPr>
              <a:t>Breeding Density of 65%-85% of Grouse</a:t>
            </a:r>
          </a:p>
          <a:p>
            <a:r>
              <a:rPr lang="en-US" dirty="0" smtClean="0">
                <a:latin typeface="Calibri" pitchFamily="34" charset="0"/>
              </a:rPr>
              <a:t>Same Analysis Used for All Core Area Versions </a:t>
            </a:r>
          </a:p>
          <a:p>
            <a:r>
              <a:rPr lang="en-US" dirty="0" smtClean="0">
                <a:latin typeface="Calibri" pitchFamily="34" charset="0"/>
              </a:rPr>
              <a:t>Updated with New Lek Data and Counts </a:t>
            </a:r>
            <a:endParaRPr lang="en-US" dirty="0">
              <a:latin typeface="Calibri" pitchFamily="34" charset="0"/>
            </a:endParaRPr>
          </a:p>
        </p:txBody>
      </p:sp>
      <p:pic>
        <p:nvPicPr>
          <p:cNvPr id="5" name="Content Placeholder 4" descr="SGdenmap_2015_biglegend_nohighlight.jpg"/>
          <p:cNvPicPr>
            <a:picLocks noGrp="1" noChangeAspect="1"/>
          </p:cNvPicPr>
          <p:nvPr>
            <p:ph sz="quarter" idx="1"/>
          </p:nvPr>
        </p:nvPicPr>
        <p:blipFill>
          <a:blip r:embed="rId3" cstate="print"/>
          <a:stretch>
            <a:fillRect/>
          </a:stretch>
        </p:blipFill>
        <p:spPr>
          <a:xfrm>
            <a:off x="2505634" y="1600200"/>
            <a:ext cx="6409765" cy="4953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latin typeface="Calibri" pitchFamily="34" charset="0"/>
              </a:rPr>
              <a:t>Sage-Grouse in Northeast Wyoming</a:t>
            </a:r>
            <a:endParaRPr lang="en-US" sz="4200" dirty="0">
              <a:latin typeface="Calibri" pitchFamily="34" charset="0"/>
            </a:endParaRPr>
          </a:p>
        </p:txBody>
      </p:sp>
      <p:sp>
        <p:nvSpPr>
          <p:cNvPr id="3" name="Text Placeholder 2"/>
          <p:cNvSpPr>
            <a:spLocks noGrp="1"/>
          </p:cNvSpPr>
          <p:nvPr>
            <p:ph type="body" idx="2"/>
          </p:nvPr>
        </p:nvSpPr>
        <p:spPr>
          <a:xfrm>
            <a:off x="609600" y="1676400"/>
            <a:ext cx="1600200" cy="4876800"/>
          </a:xfrm>
        </p:spPr>
        <p:txBody>
          <a:bodyPr/>
          <a:lstStyle/>
          <a:p>
            <a:r>
              <a:rPr lang="en-US" dirty="0" smtClean="0">
                <a:latin typeface="Calibri" pitchFamily="34" charset="0"/>
              </a:rPr>
              <a:t>Lower Density of Sagebrush</a:t>
            </a:r>
          </a:p>
          <a:p>
            <a:r>
              <a:rPr lang="en-US" dirty="0" smtClean="0">
                <a:latin typeface="Calibri" pitchFamily="34" charset="0"/>
              </a:rPr>
              <a:t>Historic Habitat Conversions</a:t>
            </a:r>
          </a:p>
          <a:p>
            <a:r>
              <a:rPr lang="en-US" dirty="0" smtClean="0">
                <a:latin typeface="Calibri" pitchFamily="34" charset="0"/>
              </a:rPr>
              <a:t>Lots of Energy Development</a:t>
            </a:r>
          </a:p>
          <a:p>
            <a:r>
              <a:rPr lang="en-US" dirty="0" smtClean="0">
                <a:latin typeface="Calibri" pitchFamily="34" charset="0"/>
              </a:rPr>
              <a:t>Special Concern for USFWS</a:t>
            </a:r>
          </a:p>
          <a:p>
            <a:endParaRPr lang="en-US" dirty="0">
              <a:latin typeface="Calibri" pitchFamily="34" charset="0"/>
            </a:endParaRPr>
          </a:p>
        </p:txBody>
      </p:sp>
      <p:pic>
        <p:nvPicPr>
          <p:cNvPr id="5" name="Content Placeholder 4" descr="SGdenmap_2015_ne.jpg"/>
          <p:cNvPicPr>
            <a:picLocks noGrp="1" noChangeAspect="1"/>
          </p:cNvPicPr>
          <p:nvPr>
            <p:ph sz="quarter" idx="1"/>
          </p:nvPr>
        </p:nvPicPr>
        <p:blipFill>
          <a:blip r:embed="rId3" cstate="print"/>
          <a:stretch>
            <a:fillRect/>
          </a:stretch>
        </p:blipFill>
        <p:spPr>
          <a:xfrm>
            <a:off x="2362200" y="1600200"/>
            <a:ext cx="6553200" cy="5063837"/>
          </a:xfrm>
        </p:spPr>
      </p:pic>
      <p:sp>
        <p:nvSpPr>
          <p:cNvPr id="6" name="Oval 5"/>
          <p:cNvSpPr/>
          <p:nvPr/>
        </p:nvSpPr>
        <p:spPr>
          <a:xfrm>
            <a:off x="5715000" y="3200400"/>
            <a:ext cx="1066800" cy="1905000"/>
          </a:xfrm>
          <a:prstGeom prst="ellipse">
            <a:avLst/>
          </a:prstGeom>
          <a:noFill/>
          <a:ln w="50800">
            <a:solidFill>
              <a:srgbClr val="006D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4"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4"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3104</TotalTime>
  <Words>3960</Words>
  <Application>Microsoft Office PowerPoint</Application>
  <PresentationFormat>On-screen Show (4:3)</PresentationFormat>
  <Paragraphs>378</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Tw Cen MT</vt:lpstr>
      <vt:lpstr>Wingdings</vt:lpstr>
      <vt:lpstr>Wingdings 2</vt:lpstr>
      <vt:lpstr>Median</vt:lpstr>
      <vt:lpstr>Investigating Sage-grouse Population Trends amid  Intense Energy Development in the Powder River Basin </vt:lpstr>
      <vt:lpstr>Outline</vt:lpstr>
      <vt:lpstr>What is a Sage-Grouse?</vt:lpstr>
      <vt:lpstr>Current and Historic Range</vt:lpstr>
      <vt:lpstr>Sage-Grouse Population Declines</vt:lpstr>
      <vt:lpstr>Leks and Population Estimates</vt:lpstr>
      <vt:lpstr>Sage-Grouse Core Areas</vt:lpstr>
      <vt:lpstr>Sage-Grouse Breeding Density</vt:lpstr>
      <vt:lpstr>Sage-Grouse in Northeast Wyoming</vt:lpstr>
      <vt:lpstr>Project Area in Powder River Basin</vt:lpstr>
      <vt:lpstr>Goal and Objectives</vt:lpstr>
      <vt:lpstr>Objective 1: Measuring the Level of Population Persistence</vt:lpstr>
      <vt:lpstr>Objective 1: Measuring the Level of Population Persistence</vt:lpstr>
      <vt:lpstr>Study Area Boundary Delineation</vt:lpstr>
      <vt:lpstr>Objective 2: Examine the Temporal Aspect of Oil and Gas Development</vt:lpstr>
      <vt:lpstr>Objective 3: Examine the amount of Undeveloped Space within Study Area </vt:lpstr>
      <vt:lpstr>Anticipated Results</vt:lpstr>
      <vt:lpstr>Management Implications</vt:lpstr>
      <vt:lpstr>Project Timeline</vt:lpstr>
      <vt:lpstr>Acknowledgements</vt:lpstr>
      <vt:lpstr>Questions?</vt:lpstr>
      <vt:lpstr>References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Sage-grouse Population Trends amid  Intense Energy Development in the Powder River Basin</dc:title>
  <dc:creator>nyiwhitfo</dc:creator>
  <cp:lastModifiedBy>Beth King</cp:lastModifiedBy>
  <cp:revision>221</cp:revision>
  <dcterms:created xsi:type="dcterms:W3CDTF">2015-07-21T16:13:46Z</dcterms:created>
  <dcterms:modified xsi:type="dcterms:W3CDTF">2015-08-03T23:34:25Z</dcterms:modified>
</cp:coreProperties>
</file>