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22"/>
  </p:notesMasterIdLst>
  <p:sldIdLst>
    <p:sldId id="281" r:id="rId2"/>
    <p:sldId id="257" r:id="rId3"/>
    <p:sldId id="293" r:id="rId4"/>
    <p:sldId id="292" r:id="rId5"/>
    <p:sldId id="291" r:id="rId6"/>
    <p:sldId id="282" r:id="rId7"/>
    <p:sldId id="295" r:id="rId8"/>
    <p:sldId id="272" r:id="rId9"/>
    <p:sldId id="269" r:id="rId10"/>
    <p:sldId id="294" r:id="rId11"/>
    <p:sldId id="289" r:id="rId12"/>
    <p:sldId id="285" r:id="rId13"/>
    <p:sldId id="268" r:id="rId14"/>
    <p:sldId id="288" r:id="rId15"/>
    <p:sldId id="287" r:id="rId16"/>
    <p:sldId id="273" r:id="rId17"/>
    <p:sldId id="274" r:id="rId18"/>
    <p:sldId id="276" r:id="rId19"/>
    <p:sldId id="290" r:id="rId20"/>
    <p:sldId id="296"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FF66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912" autoAdjust="0"/>
    <p:restoredTop sz="92888" autoAdjust="0"/>
  </p:normalViewPr>
  <p:slideViewPr>
    <p:cSldViewPr>
      <p:cViewPr>
        <p:scale>
          <a:sx n="80" d="100"/>
          <a:sy n="80" d="100"/>
        </p:scale>
        <p:origin x="468" y="1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83D3789-062D-42A4-9BCD-CAEAF3C198CA}" type="datetimeFigureOut">
              <a:rPr lang="en-US" smtClean="0"/>
              <a:pPr/>
              <a:t>12/13/2014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B27DBCE-F3E6-4D09-A516-B1EBEA33DBA7}" type="slidenum">
              <a:rPr lang="en-US" smtClean="0"/>
              <a:pPr/>
              <a:t>‹#›</a:t>
            </a:fld>
            <a:endParaRPr lang="en-US"/>
          </a:p>
        </p:txBody>
      </p:sp>
    </p:spTree>
    <p:extLst>
      <p:ext uri="{BB962C8B-B14F-4D97-AF65-F5344CB8AC3E}">
        <p14:creationId xmlns:p14="http://schemas.microsoft.com/office/powerpoint/2010/main" val="5080751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u="sng" dirty="0" smtClean="0"/>
              <a:t>NOTES</a:t>
            </a:r>
            <a:r>
              <a:rPr lang="en-US" dirty="0" smtClean="0"/>
              <a:t>:</a:t>
            </a:r>
          </a:p>
          <a:p>
            <a:endParaRPr lang="en-US" dirty="0" smtClean="0"/>
          </a:p>
          <a:p>
            <a:r>
              <a:rPr lang="en-US" dirty="0" smtClean="0"/>
              <a:t>Image</a:t>
            </a:r>
            <a:r>
              <a:rPr lang="en-US" baseline="0" dirty="0" smtClean="0"/>
              <a:t> Sources: Esri, HERE, DeLorme, USGS, </a:t>
            </a:r>
            <a:r>
              <a:rPr lang="en-US" baseline="0" dirty="0" err="1" smtClean="0"/>
              <a:t>Intermap</a:t>
            </a:r>
            <a:r>
              <a:rPr lang="en-US" baseline="0" dirty="0" smtClean="0"/>
              <a:t>, increment P Corp., NRCAN, Esri Japan, METI, Esri China (Hong Kong), Esri (Thailand), TomTom, </a:t>
            </a:r>
            <a:r>
              <a:rPr lang="en-US" baseline="0" dirty="0" err="1" smtClean="0"/>
              <a:t>MapmyIndia</a:t>
            </a:r>
            <a:r>
              <a:rPr lang="en-US" baseline="0" dirty="0" smtClean="0"/>
              <a:t>, © </a:t>
            </a:r>
            <a:r>
              <a:rPr lang="en-US" baseline="0" dirty="0" err="1" smtClean="0"/>
              <a:t>OpenStreetMap</a:t>
            </a:r>
            <a:r>
              <a:rPr lang="en-US" baseline="0" dirty="0" smtClean="0"/>
              <a:t> contributors, and the GIS User Community. Accessed </a:t>
            </a:r>
            <a:r>
              <a:rPr lang="en-US" baseline="0" dirty="0" smtClean="0"/>
              <a:t>via ESRI ArcMap </a:t>
            </a:r>
            <a:r>
              <a:rPr lang="en-US" baseline="0" dirty="0" smtClean="0"/>
              <a:t>14 December 2014.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image is intended</a:t>
            </a:r>
            <a:r>
              <a:rPr lang="en-US" baseline="0" dirty="0" smtClean="0"/>
              <a:t> as reference only.</a:t>
            </a:r>
            <a:endParaRPr lang="en-US" dirty="0" smtClean="0"/>
          </a:p>
          <a:p>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a:t>
            </a:fld>
            <a:endParaRPr lang="en-US"/>
          </a:p>
        </p:txBody>
      </p:sp>
    </p:spTree>
    <p:extLst>
      <p:ext uri="{BB962C8B-B14F-4D97-AF65-F5344CB8AC3E}">
        <p14:creationId xmlns:p14="http://schemas.microsoft.com/office/powerpoint/2010/main" val="37458678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[2] Data </a:t>
            </a:r>
            <a:r>
              <a:rPr lang="en-US" baseline="0" dirty="0" smtClean="0"/>
              <a:t>Source: http://csc.noaa.gov/dataviewer/#.  Accessed </a:t>
            </a:r>
            <a:r>
              <a:rPr lang="en-US" baseline="0" dirty="0" smtClean="0"/>
              <a:t>15 November 2014.</a:t>
            </a:r>
            <a:endParaRPr lang="en-US" baseline="0" dirty="0" smtClean="0"/>
          </a:p>
          <a:p>
            <a:r>
              <a:rPr lang="en-US" baseline="0" dirty="0" smtClean="0"/>
              <a:t>[3] Data Source: http://earthexplorer.usgs.gov/.  Accessed </a:t>
            </a:r>
            <a:r>
              <a:rPr lang="en-US" baseline="0" dirty="0" smtClean="0"/>
              <a:t>15 November 2014.</a:t>
            </a:r>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10</a:t>
            </a:fld>
            <a:endParaRPr lang="en-US"/>
          </a:p>
        </p:txBody>
      </p:sp>
    </p:spTree>
    <p:extLst>
      <p:ext uri="{BB962C8B-B14F-4D97-AF65-F5344CB8AC3E}">
        <p14:creationId xmlns:p14="http://schemas.microsoft.com/office/powerpoint/2010/main" val="1911796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11</a:t>
            </a:fld>
            <a:endParaRPr lang="en-US"/>
          </a:p>
        </p:txBody>
      </p:sp>
    </p:spTree>
    <p:extLst>
      <p:ext uri="{BB962C8B-B14F-4D97-AF65-F5344CB8AC3E}">
        <p14:creationId xmlns:p14="http://schemas.microsoft.com/office/powerpoint/2010/main" val="38969791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12</a:t>
            </a:fld>
            <a:endParaRPr lang="en-US"/>
          </a:p>
        </p:txBody>
      </p:sp>
    </p:spTree>
    <p:extLst>
      <p:ext uri="{BB962C8B-B14F-4D97-AF65-F5344CB8AC3E}">
        <p14:creationId xmlns:p14="http://schemas.microsoft.com/office/powerpoint/2010/main" val="472471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[2] Data </a:t>
            </a:r>
            <a:r>
              <a:rPr lang="en-US" baseline="0" dirty="0" smtClean="0"/>
              <a:t>Source: http://csc.noaa.gov/dataviewer/#.  Accessed </a:t>
            </a:r>
            <a:r>
              <a:rPr lang="en-US" baseline="0" dirty="0" smtClean="0"/>
              <a:t>29 November 2014.</a:t>
            </a:r>
            <a:endParaRPr lang="en-US" baseline="0" dirty="0" smtClean="0"/>
          </a:p>
          <a:p>
            <a:r>
              <a:rPr lang="en-US" baseline="0" dirty="0" smtClean="0"/>
              <a:t>[3] Data Source: http://</a:t>
            </a:r>
            <a:r>
              <a:rPr lang="en-US" baseline="0" dirty="0" smtClean="0"/>
              <a:t>earthexplorer.usgs.gov/.  Accessed 29 November 2014.</a:t>
            </a:r>
          </a:p>
          <a:p>
            <a:endParaRPr lang="en-US" baseline="0" dirty="0" smtClean="0"/>
          </a:p>
          <a:p>
            <a:pPr marL="171450" indent="-171450">
              <a:buFont typeface="Arial" pitchFamily="34" charset="0"/>
              <a:buChar char="•"/>
            </a:pPr>
            <a:endParaRPr lang="en-US" sz="1200" dirty="0" smtClean="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Collected by the United States Army Corps of Engineers National Coastal Mapping Project through the Joint Airborne LiDAR Bathymetry Technical Center of Expertise (JALBTCX) using the Compact Hydrographic Airborne Rapid Total Survey (CHARTS) system. Data from 2004 was collected prior to Hurricane Ivan (02Sep04). </a:t>
            </a:r>
          </a:p>
          <a:p>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13</a:t>
            </a:fld>
            <a:endParaRPr lang="en-US"/>
          </a:p>
        </p:txBody>
      </p:sp>
    </p:spTree>
    <p:extLst>
      <p:ext uri="{BB962C8B-B14F-4D97-AF65-F5344CB8AC3E}">
        <p14:creationId xmlns:p14="http://schemas.microsoft.com/office/powerpoint/2010/main" val="1403073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pPr marL="171450" indent="-171450">
              <a:buFontTx/>
              <a:buChar char="-"/>
            </a:pPr>
            <a:r>
              <a:rPr lang="en-US" dirty="0" smtClean="0"/>
              <a:t>The displayed overview and inset depict the northern portion of the area of interest as a Bare Earth DEM.  This was produced within ArcGIS using the LP360 extension</a:t>
            </a:r>
            <a:r>
              <a:rPr lang="en-US" baseline="0" dirty="0" smtClean="0"/>
              <a:t>, with </a:t>
            </a:r>
            <a:r>
              <a:rPr lang="en-US" baseline="0" dirty="0" smtClean="0"/>
              <a:t>LiDAR </a:t>
            </a:r>
            <a:r>
              <a:rPr lang="en-US" baseline="0" dirty="0" smtClean="0"/>
              <a:t>data filtered by year, displayed by elevation, restricted to bare earth classification (Classes 2 and 8), and then generated as a Triangulated Irregular Network (TIN) view.  The resulting display distinctly highlights the dunes that parallel the shoreline, as well as the areas where the surface elevation begins to slope downward underwater towards the continental shelf.</a:t>
            </a:r>
          </a:p>
          <a:p>
            <a:endParaRPr lang="en-US" u="sng" dirty="0" smtClean="0"/>
          </a:p>
          <a:p>
            <a:r>
              <a:rPr lang="en-US" u="sng" dirty="0" smtClean="0"/>
              <a:t>Image</a:t>
            </a:r>
            <a:r>
              <a:rPr lang="en-US" u="sng" baseline="0" dirty="0" smtClean="0"/>
              <a:t> Source</a:t>
            </a:r>
            <a:r>
              <a:rPr lang="en-US" baseline="0" dirty="0" smtClean="0"/>
              <a:t>: Background imagery accessed via ESRI ArcGIS Raster Imagery, </a:t>
            </a:r>
            <a:r>
              <a:rPr lang="en-US" baseline="0" dirty="0" err="1" smtClean="0"/>
              <a:t>iCubed</a:t>
            </a:r>
            <a:r>
              <a:rPr lang="en-US" baseline="0" dirty="0" smtClean="0"/>
              <a:t> eSAT Satellite, Date of Imagery 19990115, Resolution 15m, Accuracy 50m.  Accessed </a:t>
            </a:r>
            <a:r>
              <a:rPr lang="en-US" baseline="0" dirty="0" smtClean="0"/>
              <a:t>15 November 2014.</a:t>
            </a:r>
            <a:endParaRPr lang="en-US" baseline="0" dirty="0" smtClean="0"/>
          </a:p>
          <a:p>
            <a:endParaRPr lang="en-US" baseline="0" dirty="0" smtClean="0"/>
          </a:p>
          <a:p>
            <a:r>
              <a:rPr lang="en-US" baseline="0" dirty="0" smtClean="0"/>
              <a:t>- The ArcGIS Online services in this group layer present satellite imagery and aerial imagery for the world. The map includes NASA Blue Marble: Next Generation 500m resolution imagery at small scales (above 1:1,000,000), </a:t>
            </a:r>
            <a:r>
              <a:rPr lang="en-US" baseline="0" dirty="0" err="1" smtClean="0"/>
              <a:t>i</a:t>
            </a:r>
            <a:r>
              <a:rPr lang="en-US" baseline="0" dirty="0" smtClean="0"/>
              <a:t>-cubed 15m </a:t>
            </a:r>
            <a:r>
              <a:rPr lang="en-US" baseline="0" dirty="0" err="1" smtClean="0"/>
              <a:t>eSAT</a:t>
            </a:r>
            <a:r>
              <a:rPr lang="en-US" baseline="0" dirty="0" smtClean="0"/>
              <a:t> imagery at medium-to-large scales (down to 1:70,000) for the world, and USGS 15m Landsat imagery for Antarctica. The map also includes </a:t>
            </a:r>
            <a:r>
              <a:rPr lang="en-US" baseline="0" dirty="0" err="1" smtClean="0"/>
              <a:t>i</a:t>
            </a:r>
            <a:r>
              <a:rPr lang="en-US" baseline="0" dirty="0" smtClean="0"/>
              <a:t>-cubed Nationwide Prime 1m or better resolution imagery for the contiguous United States, Getmapping 1m resolution imagery for Great Britain, and GeoEye IKONOS 1m resolution imagery for Hawaii, parts of Alaska, and several hundred metropolitan areas around the world. </a:t>
            </a:r>
            <a:r>
              <a:rPr lang="en-US" baseline="0" dirty="0" err="1" smtClean="0"/>
              <a:t>i</a:t>
            </a:r>
            <a:r>
              <a:rPr lang="en-US" baseline="0" dirty="0" smtClean="0"/>
              <a:t>-cubed Nationwide Prime is a seamless, color mosaic of various commercial and government imagery sources, including Aerials Express 0.3 to 0.6m resolution imagery for metropolitan areas and the best available United States Department of Agriculture (USDA) National Agriculture Imagery Program (NAIP) imagery and enhanced versions of United States Geological Survey (USGS) Digital Ortho Quarter Quad (DOQQ) imagery for other areas.</a:t>
            </a:r>
          </a:p>
        </p:txBody>
      </p:sp>
      <p:sp>
        <p:nvSpPr>
          <p:cNvPr id="4" name="Slide Number Placeholder 3"/>
          <p:cNvSpPr>
            <a:spLocks noGrp="1"/>
          </p:cNvSpPr>
          <p:nvPr>
            <p:ph type="sldNum" sz="quarter" idx="10"/>
          </p:nvPr>
        </p:nvSpPr>
        <p:spPr/>
        <p:txBody>
          <a:bodyPr/>
          <a:lstStyle/>
          <a:p>
            <a:fld id="{AB27DBCE-F3E6-4D09-A516-B1EBEA33DBA7}" type="slidenum">
              <a:rPr lang="en-US" smtClean="0"/>
              <a:pPr/>
              <a:t>14</a:t>
            </a:fld>
            <a:endParaRPr lang="en-US"/>
          </a:p>
        </p:txBody>
      </p:sp>
    </p:spTree>
    <p:extLst>
      <p:ext uri="{BB962C8B-B14F-4D97-AF65-F5344CB8AC3E}">
        <p14:creationId xmlns:p14="http://schemas.microsoft.com/office/powerpoint/2010/main" val="4257743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pPr marL="171450" indent="-171450">
              <a:buFontTx/>
              <a:buChar char="-"/>
            </a:pPr>
            <a:r>
              <a:rPr lang="en-US" dirty="0" smtClean="0"/>
              <a:t>The displayed overview and inset depict the northern portion of the area of interest as a Bare Earth DEM.  This was produced within ArcGIS using the LP360 extension</a:t>
            </a:r>
            <a:r>
              <a:rPr lang="en-US" baseline="0" dirty="0" smtClean="0"/>
              <a:t>, with </a:t>
            </a:r>
            <a:r>
              <a:rPr lang="en-US" baseline="0" dirty="0" smtClean="0"/>
              <a:t>LiDAR </a:t>
            </a:r>
            <a:r>
              <a:rPr lang="en-US" baseline="0" dirty="0" smtClean="0"/>
              <a:t>data filtered by year, displayed by elevation, restricted to bare earth classification (Classes 2 and 8), and then generated as a Triangulated Irregular Network (TIN) view.  The resulting display distinctly highlights the dunes that parallel the shoreline, as well as the areas where the surface elevation begins to slope downward underwater towards the continental shelf.</a:t>
            </a:r>
          </a:p>
          <a:p>
            <a:endParaRPr lang="en-US" u="sng" dirty="0" smtClean="0"/>
          </a:p>
          <a:p>
            <a:r>
              <a:rPr lang="en-US" u="sng" dirty="0" smtClean="0"/>
              <a:t>Image</a:t>
            </a:r>
            <a:r>
              <a:rPr lang="en-US" u="sng" baseline="0" dirty="0" smtClean="0"/>
              <a:t> Source</a:t>
            </a:r>
            <a:r>
              <a:rPr lang="en-US" baseline="0" dirty="0" smtClean="0"/>
              <a:t>: Background imagery accessed via ESRI ArcGIS Raster Imagery, </a:t>
            </a:r>
            <a:r>
              <a:rPr lang="en-US" baseline="0" dirty="0" err="1" smtClean="0"/>
              <a:t>iCubed</a:t>
            </a:r>
            <a:r>
              <a:rPr lang="en-US" baseline="0" dirty="0" smtClean="0"/>
              <a:t> eSAT Satellite, Date of Imagery 19990115, Resolution 15m, Accuracy 50m.  Accessed </a:t>
            </a:r>
            <a:r>
              <a:rPr lang="en-US" baseline="0" dirty="0" smtClean="0"/>
              <a:t>15 November 2014.</a:t>
            </a:r>
            <a:endParaRPr lang="en-US" baseline="0" dirty="0" smtClean="0"/>
          </a:p>
          <a:p>
            <a:endParaRPr lang="en-US" baseline="0" dirty="0" smtClean="0"/>
          </a:p>
          <a:p>
            <a:r>
              <a:rPr lang="en-US" baseline="0" dirty="0" smtClean="0"/>
              <a:t>- The ArcGIS Online services in this group layer present satellite imagery and aerial imagery for the world. The map includes NASA Blue Marble: Next Generation 500m resolution imagery at small scales (above 1:1,000,000), </a:t>
            </a:r>
            <a:r>
              <a:rPr lang="en-US" baseline="0" dirty="0" err="1" smtClean="0"/>
              <a:t>i</a:t>
            </a:r>
            <a:r>
              <a:rPr lang="en-US" baseline="0" dirty="0" smtClean="0"/>
              <a:t>-cubed 15m </a:t>
            </a:r>
            <a:r>
              <a:rPr lang="en-US" baseline="0" dirty="0" err="1" smtClean="0"/>
              <a:t>eSAT</a:t>
            </a:r>
            <a:r>
              <a:rPr lang="en-US" baseline="0" dirty="0" smtClean="0"/>
              <a:t> imagery at medium-to-large scales (down to 1:70,000) for the world, and USGS 15m Landsat imagery for Antarctica. The map also includes </a:t>
            </a:r>
            <a:r>
              <a:rPr lang="en-US" baseline="0" dirty="0" err="1" smtClean="0"/>
              <a:t>i</a:t>
            </a:r>
            <a:r>
              <a:rPr lang="en-US" baseline="0" dirty="0" smtClean="0"/>
              <a:t>-cubed Nationwide Prime 1m or better resolution imagery for the contiguous United States, Getmapping 1m resolution imagery for Great Britain, and GeoEye IKONOS 1m resolution imagery for Hawaii, parts of Alaska, and several hundred metropolitan areas around the world. </a:t>
            </a:r>
            <a:r>
              <a:rPr lang="en-US" baseline="0" dirty="0" err="1" smtClean="0"/>
              <a:t>i</a:t>
            </a:r>
            <a:r>
              <a:rPr lang="en-US" baseline="0" dirty="0" smtClean="0"/>
              <a:t>-cubed Nationwide Prime is a seamless, color mosaic of various commercial and government imagery sources, including Aerials Express 0.3 to 0.6m resolution imagery for metropolitan areas and the best available United States Department of Agriculture (USDA) National Agriculture Imagery Program (NAIP) imagery and enhanced versions of United States Geological Survey (USGS) Digital Ortho Quarter Quad (DOQQ) imagery for other areas.</a:t>
            </a:r>
          </a:p>
        </p:txBody>
      </p:sp>
      <p:sp>
        <p:nvSpPr>
          <p:cNvPr id="4" name="Slide Number Placeholder 3"/>
          <p:cNvSpPr>
            <a:spLocks noGrp="1"/>
          </p:cNvSpPr>
          <p:nvPr>
            <p:ph type="sldNum" sz="quarter" idx="10"/>
          </p:nvPr>
        </p:nvSpPr>
        <p:spPr/>
        <p:txBody>
          <a:bodyPr/>
          <a:lstStyle/>
          <a:p>
            <a:fld id="{AB27DBCE-F3E6-4D09-A516-B1EBEA33DBA7}" type="slidenum">
              <a:rPr lang="en-US" smtClean="0"/>
              <a:pPr/>
              <a:t>15</a:t>
            </a:fld>
            <a:endParaRPr lang="en-US"/>
          </a:p>
        </p:txBody>
      </p:sp>
    </p:spTree>
    <p:extLst>
      <p:ext uri="{BB962C8B-B14F-4D97-AF65-F5344CB8AC3E}">
        <p14:creationId xmlns:p14="http://schemas.microsoft.com/office/powerpoint/2010/main" val="3999924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 The displayed</a:t>
            </a:r>
            <a:r>
              <a:rPr lang="en-US" baseline="0" dirty="0" smtClean="0"/>
              <a:t> change detection was generated within Quick Terrain Modeler by comparing 2010 </a:t>
            </a:r>
            <a:r>
              <a:rPr lang="en-US" baseline="0" dirty="0" smtClean="0"/>
              <a:t>LiDAR </a:t>
            </a:r>
            <a:r>
              <a:rPr lang="en-US" baseline="0" dirty="0" smtClean="0"/>
              <a:t>data against the 2004 comparison model.  The display was set to Continuous Color with Min and Max values of -10 and 10 feet respectively. Turning off the 2010 elevation coloring (earth colors) further highlighted the specific areas of coastline that experienced the most drastic changes in elevation.  The original intent was to export the file into a GEOTiff format  in order to overlay onto ArcGIS Raster Imagery.  Due to processing errors, the generated change detection was unable to be exported from QTM.  Due to this difficulty, subsequent screenshots display only a black background with no image.  This had the unintended effect of being able to distinguish color differences in greater detail.</a:t>
            </a:r>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16</a:t>
            </a:fld>
            <a:endParaRPr lang="en-US"/>
          </a:p>
        </p:txBody>
      </p:sp>
    </p:spTree>
    <p:extLst>
      <p:ext uri="{BB962C8B-B14F-4D97-AF65-F5344CB8AC3E}">
        <p14:creationId xmlns:p14="http://schemas.microsoft.com/office/powerpoint/2010/main" val="4203809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 displayed</a:t>
            </a:r>
            <a:r>
              <a:rPr lang="en-US" baseline="0" dirty="0" smtClean="0"/>
              <a:t> change detection was generated within Quick Terrain Modeler by comparing 2010 </a:t>
            </a:r>
            <a:r>
              <a:rPr lang="en-US" baseline="0" dirty="0" smtClean="0"/>
              <a:t>LiDAR </a:t>
            </a:r>
            <a:r>
              <a:rPr lang="en-US" baseline="0" dirty="0" smtClean="0"/>
              <a:t>data against the 2004 comparison model.  The display was set to Continuous Color with Min and Max values of -10 and 10 feet respectively. Turning off the 2010 elevation coloring (earth colors) further highlighted the specific areas of coastline that experienced the most drastic changes in elevation.  The original intent was to export the file into a GEOTiff format  in order to overlay onto ArcGIS Raster Imagery.  Due to processing errors, the generated change detection was unable to be exported from QTM.  Due to this difficulty, subsequent screenshots display only a black background with no image.  This had the unintended effect of being able to distinguish color differences in greater detail.</a:t>
            </a:r>
            <a:endParaRPr lang="en-US" dirty="0" smtClean="0"/>
          </a:p>
          <a:p>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17</a:t>
            </a:fld>
            <a:endParaRPr lang="en-US"/>
          </a:p>
        </p:txBody>
      </p:sp>
    </p:spTree>
    <p:extLst>
      <p:ext uri="{BB962C8B-B14F-4D97-AF65-F5344CB8AC3E}">
        <p14:creationId xmlns:p14="http://schemas.microsoft.com/office/powerpoint/2010/main" val="4203809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 The annotated areas</a:t>
            </a:r>
            <a:r>
              <a:rPr lang="en-US" baseline="0" dirty="0" smtClean="0"/>
              <a:t> of interest are based upon visual and numerical analysis of change detection results. The pier is displayed as a point of reference. Though the majority of the southern coastline of the analyzed area exhibited a decrease in elevation, Areas 1 and 2 highlight two of the more significant areas of elevation decrease that may indicate a need to focus conservation efforts within the respective locations.  Area 3 highlights the transition in height of the terrain where the shore elevation begins to rise significantly.</a:t>
            </a:r>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18</a:t>
            </a:fld>
            <a:endParaRPr lang="en-US"/>
          </a:p>
        </p:txBody>
      </p:sp>
    </p:spTree>
    <p:extLst>
      <p:ext uri="{BB962C8B-B14F-4D97-AF65-F5344CB8AC3E}">
        <p14:creationId xmlns:p14="http://schemas.microsoft.com/office/powerpoint/2010/main" val="4203809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None</a:t>
            </a:r>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2</a:t>
            </a:fld>
            <a:endParaRPr lang="en-US"/>
          </a:p>
        </p:txBody>
      </p:sp>
    </p:spTree>
    <p:extLst>
      <p:ext uri="{BB962C8B-B14F-4D97-AF65-F5344CB8AC3E}">
        <p14:creationId xmlns:p14="http://schemas.microsoft.com/office/powerpoint/2010/main" val="1403073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dirty="0" smtClean="0"/>
              <a:t>[1]</a:t>
            </a:r>
            <a:r>
              <a:rPr lang="en-US" baseline="0" dirty="0" smtClean="0"/>
              <a:t> http://</a:t>
            </a:r>
            <a:r>
              <a:rPr lang="en-US" baseline="0" dirty="0" smtClean="0"/>
              <a:t>www.csc.noaa.gov/crs/tcm/ldartdat/metatemplate/fdem2007_brevard_template.html. Accessed 08 July 2014.</a:t>
            </a:r>
          </a:p>
          <a:p>
            <a:endParaRPr lang="en-US" baseline="0" dirty="0" smtClean="0"/>
          </a:p>
          <a:p>
            <a:pPr marL="285750" indent="-285750">
              <a:buFont typeface="Arial" pitchFamily="34" charset="0"/>
              <a:buChar char="•"/>
            </a:pPr>
            <a:r>
              <a:rPr lang="en-US" sz="1200" dirty="0" smtClean="0">
                <a:latin typeface="Arial" pitchFamily="34" charset="0"/>
                <a:cs typeface="Arial" pitchFamily="34" charset="0"/>
              </a:rPr>
              <a:t>The State of Florida is a peninsula in the southeastern corner of the United States that borders the Gulf of Mexico on the west and the Atlantic Ocean on the east.  The coastal terrain is comprised of approximately 2,276 statute miles of tidal coastline  and 663 miles of usable beaches.  The extensive coastline, as well as the geographic position of Florida in relation to the Gulfstream currents of the Atlantic Ocean, contributes to an increased hazard of coastal flooding and erosion caused by severe weather, natural tidal movements, and human activity.  </a:t>
            </a:r>
          </a:p>
          <a:p>
            <a:pPr marL="285750" indent="-285750">
              <a:buFont typeface="Arial" pitchFamily="34" charset="0"/>
              <a:buChar char="•"/>
            </a:pPr>
            <a:endParaRPr lang="en-US" sz="1200" dirty="0" smtClean="0">
              <a:latin typeface="Arial" pitchFamily="34" charset="0"/>
              <a:cs typeface="Arial" pitchFamily="34" charset="0"/>
            </a:endParaRPr>
          </a:p>
          <a:p>
            <a:pPr marL="285750" indent="-285750">
              <a:buFont typeface="Arial" pitchFamily="34" charset="0"/>
              <a:buChar char="•"/>
            </a:pPr>
            <a:r>
              <a:rPr lang="en-US" sz="1200" dirty="0" smtClean="0">
                <a:latin typeface="Arial" pitchFamily="34" charset="0"/>
                <a:cs typeface="Arial" pitchFamily="34" charset="0"/>
              </a:rPr>
              <a:t>One area of the coast that is routinely vulnerable to flooding is the urban area between Jetty Park and the Cocoa Beach Pier located in Cocoa Beach, Florida.  This popular tourist destination is located on the eastern shore of Florida at approximately MGRS 17RNM3895537998 and routinely suffers the annual hurricane season, which spans roughly from June 1</a:t>
            </a:r>
            <a:r>
              <a:rPr lang="en-US" sz="1200" baseline="30000" dirty="0" smtClean="0">
                <a:latin typeface="Arial" pitchFamily="34" charset="0"/>
                <a:cs typeface="Arial" pitchFamily="34" charset="0"/>
              </a:rPr>
              <a:t>st</a:t>
            </a:r>
            <a:r>
              <a:rPr lang="en-US" sz="1200" dirty="0" smtClean="0">
                <a:latin typeface="Arial" pitchFamily="34" charset="0"/>
                <a:cs typeface="Arial" pitchFamily="34" charset="0"/>
              </a:rPr>
              <a:t> – November 30</a:t>
            </a:r>
            <a:r>
              <a:rPr lang="en-US" sz="1200" baseline="30000" dirty="0" smtClean="0">
                <a:latin typeface="Arial" pitchFamily="34" charset="0"/>
                <a:cs typeface="Arial" pitchFamily="34" charset="0"/>
              </a:rPr>
              <a:t>th</a:t>
            </a:r>
            <a:r>
              <a:rPr lang="en-US" sz="1200" dirty="0" smtClean="0">
                <a:latin typeface="Arial" pitchFamily="34" charset="0"/>
                <a:cs typeface="Arial" pitchFamily="34" charset="0"/>
              </a:rPr>
              <a:t>.  The combined impact of severe weather, natural tidal movements, and human activity in this area contributes to coastal erosion and impacts the accuracy of flood hazard assessments.  Additionally, urban development within the area further alter the flood hazards present within the area.</a:t>
            </a:r>
          </a:p>
          <a:p>
            <a:endParaRPr lang="en-US" sz="1200" dirty="0" smtClean="0">
              <a:latin typeface="Arial" pitchFamily="34" charset="0"/>
              <a:cs typeface="Arial" pitchFamily="34" charset="0"/>
            </a:endParaRPr>
          </a:p>
          <a:p>
            <a:pPr marL="285750" indent="-285750">
              <a:buFont typeface="Arial" pitchFamily="34" charset="0"/>
              <a:buChar char="•"/>
            </a:pPr>
            <a:r>
              <a:rPr lang="en-US" sz="1200" dirty="0" smtClean="0">
                <a:latin typeface="Arial" pitchFamily="34" charset="0"/>
                <a:cs typeface="Arial" pitchFamily="34" charset="0"/>
              </a:rPr>
              <a:t>A number of different revitalization efforts have been undertaken to preserve and rejuvenate the coastline of Florida to protect against flood hazards and harmful erosion.  For example, the Florida Department of Environmental Protection (FDEP) partnered with the National Oceanic and Atmospheric Administration (NOAA) in 2007 in a combined effort to preserve beaches and waterfronts in Florida using federal grant money [1].  Efforts such as these, combined with areas of coastal urban development, often drastically change the physical dynamic and shape of the coastline and alter the vulnerability nodes along the coastline for flood hazard areas.</a:t>
            </a:r>
          </a:p>
          <a:p>
            <a:endParaRPr lang="en-US" sz="1200" dirty="0" smtClean="0">
              <a:latin typeface="Arial" pitchFamily="34" charset="0"/>
              <a:cs typeface="Arial" pitchFamily="34" charset="0"/>
            </a:endParaRPr>
          </a:p>
          <a:p>
            <a:pPr marL="285750" indent="-285750">
              <a:buFont typeface="Arial" pitchFamily="34" charset="0"/>
              <a:buChar char="•"/>
            </a:pPr>
            <a:r>
              <a:rPr lang="en-US" sz="1200" dirty="0" smtClean="0">
                <a:latin typeface="Arial" pitchFamily="34" charset="0"/>
                <a:cs typeface="Arial" pitchFamily="34" charset="0"/>
              </a:rPr>
              <a:t>This assessment proposes to determine updated flood hazard nodes through comparative analysis of collected LiDAR, Landsat, and commercial imagery from 2004 and 2010. This process utilizes change detection of urban development and shoreline elevation to assess significant changes in flood hazard areas and vulnerable nodes. This gains further significance in regards to the impact of events such as Hurricane Ivan, which made landfall in the area in 2004. </a:t>
            </a:r>
          </a:p>
          <a:p>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3</a:t>
            </a:fld>
            <a:endParaRPr lang="en-US"/>
          </a:p>
        </p:txBody>
      </p:sp>
    </p:spTree>
    <p:extLst>
      <p:ext uri="{BB962C8B-B14F-4D97-AF65-F5344CB8AC3E}">
        <p14:creationId xmlns:p14="http://schemas.microsoft.com/office/powerpoint/2010/main" val="3451814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endParaRPr lang="en-US"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4</a:t>
            </a:fld>
            <a:endParaRPr lang="en-US"/>
          </a:p>
        </p:txBody>
      </p:sp>
    </p:spTree>
    <p:extLst>
      <p:ext uri="{BB962C8B-B14F-4D97-AF65-F5344CB8AC3E}">
        <p14:creationId xmlns:p14="http://schemas.microsoft.com/office/powerpoint/2010/main" val="2560926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5</a:t>
            </a:fld>
            <a:endParaRPr lang="en-US"/>
          </a:p>
        </p:txBody>
      </p:sp>
    </p:spTree>
    <p:extLst>
      <p:ext uri="{BB962C8B-B14F-4D97-AF65-F5344CB8AC3E}">
        <p14:creationId xmlns:p14="http://schemas.microsoft.com/office/powerpoint/2010/main" val="4015115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6</a:t>
            </a:fld>
            <a:endParaRPr lang="en-US"/>
          </a:p>
        </p:txBody>
      </p:sp>
    </p:spTree>
    <p:extLst>
      <p:ext uri="{BB962C8B-B14F-4D97-AF65-F5344CB8AC3E}">
        <p14:creationId xmlns:p14="http://schemas.microsoft.com/office/powerpoint/2010/main" val="2730562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s-ES" dirty="0" smtClean="0"/>
              <a:t>National Geographic, Esri, DeLorme, HERE, UNEP-WCMC, USGS, NASA, ESA, METI, NRCAN, GEBCO, NOAA, increment P Corp.</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These images are intended</a:t>
            </a:r>
            <a:r>
              <a:rPr lang="en-US" baseline="0" dirty="0" smtClean="0"/>
              <a:t> as reference only.</a:t>
            </a:r>
            <a:endParaRPr lang="en-US" dirty="0" smtClean="0"/>
          </a:p>
          <a:p>
            <a:endParaRPr lang="en-US" baseline="0" dirty="0" smtClean="0"/>
          </a:p>
          <a:p>
            <a:pPr marL="171450" indent="-171450">
              <a:buFont typeface="Arial" pitchFamily="34" charset="0"/>
              <a:buChar char="•"/>
            </a:pPr>
            <a:r>
              <a:rPr lang="en-US" sz="1200" dirty="0" smtClean="0">
                <a:latin typeface="Arial" pitchFamily="34" charset="0"/>
                <a:cs typeface="Arial" pitchFamily="34" charset="0"/>
              </a:rPr>
              <a:t>Bordering the Gulf of Mexico on the west and the Atlantic Ocean on the east, the peninsula of Florida boasts the third largest coastline of any U.S. state. Florida has an assessed 2,276 statute miles of tidal coastline and 1,197 statue miles of terrestrial coastline according to the Florida Department of Environmental Protection [4]. </a:t>
            </a:r>
          </a:p>
          <a:p>
            <a:endParaRPr lang="en-US" sz="1200" dirty="0" smtClean="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The overall terrain of Florida is fairly level and low-lying with a maximum elevation of only 345 ft. (105 m) above sea level.  The lowest elevation is at mean sea level. The highest points in the state are man made features such as buildings and communication towers.</a:t>
            </a:r>
          </a:p>
          <a:p>
            <a:pPr marL="171450" indent="-171450">
              <a:buFont typeface="Arial" pitchFamily="34" charset="0"/>
              <a:buChar char="•"/>
            </a:pPr>
            <a:endParaRPr lang="en-US" sz="1200" dirty="0" smtClean="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The Cocoa Beach area of Florida (red box inset) is relatively flat (mean sea level).  Coastal dunes comprise the only notable natural elevation changes. The shape and composition of the shoreline is in a constant state of change due to weather, tidal movements, and human activity.</a:t>
            </a:r>
          </a:p>
          <a:p>
            <a:endParaRPr lang="en-US" sz="1200" dirty="0" smtClean="0">
              <a:latin typeface="Arial" pitchFamily="34" charset="0"/>
              <a:cs typeface="Arial" pitchFamily="34" charset="0"/>
            </a:endParaRPr>
          </a:p>
          <a:p>
            <a:pPr marL="171450" indent="-171450">
              <a:buFont typeface="Arial" pitchFamily="34" charset="0"/>
              <a:buChar char="•"/>
            </a:pPr>
            <a:r>
              <a:rPr lang="en-US" sz="1200" dirty="0" smtClean="0">
                <a:latin typeface="Arial" pitchFamily="34" charset="0"/>
                <a:cs typeface="Arial" pitchFamily="34" charset="0"/>
              </a:rPr>
              <a:t>Cocoa Beach is susceptible and prone to flooding and erosion due to the elevation being nearly sea level, proximity to major ocean currents, events such as seasonal storms and hurricanes, and natural tidal movements.</a:t>
            </a:r>
          </a:p>
          <a:p>
            <a:endParaRPr lang="en-US" baseline="0" dirty="0" smtClean="0"/>
          </a:p>
        </p:txBody>
      </p:sp>
      <p:sp>
        <p:nvSpPr>
          <p:cNvPr id="4" name="Slide Number Placeholder 3"/>
          <p:cNvSpPr>
            <a:spLocks noGrp="1"/>
          </p:cNvSpPr>
          <p:nvPr>
            <p:ph type="sldNum" sz="quarter" idx="10"/>
          </p:nvPr>
        </p:nvSpPr>
        <p:spPr/>
        <p:txBody>
          <a:bodyPr/>
          <a:lstStyle/>
          <a:p>
            <a:fld id="{AB27DBCE-F3E6-4D09-A516-B1EBEA33DBA7}" type="slidenum">
              <a:rPr lang="en-US" smtClean="0"/>
              <a:pPr/>
              <a:t>7</a:t>
            </a:fld>
            <a:endParaRPr lang="en-US"/>
          </a:p>
        </p:txBody>
      </p:sp>
    </p:spTree>
    <p:extLst>
      <p:ext uri="{BB962C8B-B14F-4D97-AF65-F5344CB8AC3E}">
        <p14:creationId xmlns:p14="http://schemas.microsoft.com/office/powerpoint/2010/main" val="3854666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u="sng" dirty="0" smtClean="0"/>
              <a:t>Image</a:t>
            </a:r>
            <a:r>
              <a:rPr lang="en-US" u="sng" baseline="0" dirty="0" smtClean="0"/>
              <a:t> Source</a:t>
            </a:r>
            <a:r>
              <a:rPr lang="en-US" baseline="0" dirty="0" smtClean="0"/>
              <a:t>: Background imagery accessed via ESRI ArcGIS Raster Imagery, </a:t>
            </a:r>
            <a:r>
              <a:rPr lang="en-US" baseline="0" dirty="0" err="1" smtClean="0"/>
              <a:t>iCubed</a:t>
            </a:r>
            <a:r>
              <a:rPr lang="en-US" baseline="0" dirty="0" smtClean="0"/>
              <a:t> eSAT Satellite, Date of Imagery 19990115, Resolution 15m, Accuracy 50m.  Accessed </a:t>
            </a:r>
            <a:r>
              <a:rPr lang="en-US" baseline="0" dirty="0" smtClean="0"/>
              <a:t>15 November 2014.</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image is intended</a:t>
            </a:r>
            <a:r>
              <a:rPr lang="en-US" baseline="0" dirty="0" smtClean="0"/>
              <a:t> as reference only.</a:t>
            </a:r>
            <a:endParaRPr lang="en-US" dirty="0" smtClean="0"/>
          </a:p>
          <a:p>
            <a:endParaRPr lang="en-US" baseline="0" dirty="0" smtClean="0"/>
          </a:p>
          <a:p>
            <a:r>
              <a:rPr lang="en-US" baseline="0" dirty="0" smtClean="0"/>
              <a:t>- The ArcGIS Online services in this group layer present satellite imagery and aerial imagery for the world. The map includes NASA Blue Marble: Next Generation 500m resolution imagery at small scales (above 1:1,000,000), </a:t>
            </a:r>
            <a:r>
              <a:rPr lang="en-US" baseline="0" dirty="0" err="1" smtClean="0"/>
              <a:t>i</a:t>
            </a:r>
            <a:r>
              <a:rPr lang="en-US" baseline="0" dirty="0" smtClean="0"/>
              <a:t>-cubed 15m </a:t>
            </a:r>
            <a:r>
              <a:rPr lang="en-US" baseline="0" dirty="0" err="1" smtClean="0"/>
              <a:t>eSAT</a:t>
            </a:r>
            <a:r>
              <a:rPr lang="en-US" baseline="0" dirty="0" smtClean="0"/>
              <a:t> imagery at medium-to-large scales (down to 1:70,000) for the world, and USGS 15m Landsat imagery for Antarctica. The map also includes </a:t>
            </a:r>
            <a:r>
              <a:rPr lang="en-US" baseline="0" dirty="0" err="1" smtClean="0"/>
              <a:t>i</a:t>
            </a:r>
            <a:r>
              <a:rPr lang="en-US" baseline="0" dirty="0" smtClean="0"/>
              <a:t>-cubed Nationwide Prime 1m or better resolution imagery for the contiguous United States, Getmapping 1m resolution imagery for Great Britain, and GeoEye IKONOS 1m resolution imagery for Hawaii, parts of Alaska, and several hundred metropolitan areas around the world. </a:t>
            </a:r>
            <a:r>
              <a:rPr lang="en-US" baseline="0" dirty="0" err="1" smtClean="0"/>
              <a:t>i</a:t>
            </a:r>
            <a:r>
              <a:rPr lang="en-US" baseline="0" dirty="0" smtClean="0"/>
              <a:t>-cubed Nationwide Prime is a seamless, color mosaic of various commercial and government imagery sources, including Aerials Express 0.3 to 0.6m resolution imagery for metropolitan areas and the best available United States Department of Agriculture (USDA) National Agriculture Imagery Program (NAIP) imagery and enhanced versions of United States Geological Survey (USGS) Digital Ortho Quarter Quad (DOQQ) imagery for other areas.</a:t>
            </a:r>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8</a:t>
            </a:fld>
            <a:endParaRPr lang="en-US"/>
          </a:p>
        </p:txBody>
      </p:sp>
    </p:spTree>
    <p:extLst>
      <p:ext uri="{BB962C8B-B14F-4D97-AF65-F5344CB8AC3E}">
        <p14:creationId xmlns:p14="http://schemas.microsoft.com/office/powerpoint/2010/main" val="140307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smtClean="0"/>
              <a:t>NOTES</a:t>
            </a:r>
            <a:r>
              <a:rPr lang="en-US" dirty="0" smtClean="0"/>
              <a:t>:</a:t>
            </a:r>
          </a:p>
          <a:p>
            <a:endParaRPr lang="en-US" dirty="0" smtClean="0"/>
          </a:p>
          <a:p>
            <a:r>
              <a:rPr lang="en-US" u="sng" dirty="0" smtClean="0"/>
              <a:t>Image</a:t>
            </a:r>
            <a:r>
              <a:rPr lang="en-US" u="sng" baseline="0" dirty="0" smtClean="0"/>
              <a:t> Source</a:t>
            </a:r>
            <a:r>
              <a:rPr lang="en-US" baseline="0" dirty="0" smtClean="0"/>
              <a:t>: ESRI World Imagery WMS Server; Aerials Express Commercial Imagery, 0.5 m resolution, DOI: 20090115</a:t>
            </a:r>
          </a:p>
          <a:p>
            <a:r>
              <a:rPr lang="en-US" baseline="0" dirty="0" smtClean="0"/>
              <a:t>(Esri, </a:t>
            </a:r>
            <a:r>
              <a:rPr lang="en-US" baseline="0" dirty="0" err="1" smtClean="0"/>
              <a:t>i</a:t>
            </a:r>
            <a:r>
              <a:rPr lang="en-US" baseline="0" dirty="0" smtClean="0"/>
              <a:t>-cubed, USDA, USGS, AEX, GeoEye, Getmapping, Aerogrid, IGN, IGP, and the GIS User Community).  Accessed </a:t>
            </a:r>
            <a:r>
              <a:rPr lang="en-US" baseline="0" dirty="0" smtClean="0"/>
              <a:t>12 December 2014.</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This image is intended</a:t>
            </a:r>
            <a:r>
              <a:rPr lang="en-US" baseline="0" dirty="0" smtClean="0"/>
              <a:t> as reference only.</a:t>
            </a:r>
            <a:endParaRPr lang="en-US"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B27DBCE-F3E6-4D09-A516-B1EBEA33DBA7}" type="slidenum">
              <a:rPr lang="en-US" smtClean="0"/>
              <a:pPr/>
              <a:t>9</a:t>
            </a:fld>
            <a:endParaRPr lang="en-US"/>
          </a:p>
        </p:txBody>
      </p:sp>
    </p:spTree>
    <p:extLst>
      <p:ext uri="{BB962C8B-B14F-4D97-AF65-F5344CB8AC3E}">
        <p14:creationId xmlns:p14="http://schemas.microsoft.com/office/powerpoint/2010/main" val="1403073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07BDAD3F-9023-41D8-A32C-3A6B82ACF00E}" type="datetime1">
              <a:rPr lang="en-US" smtClean="0"/>
              <a:pPr/>
              <a:t>12/13/2014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624935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0D199B-875D-431E-B353-EAEF03F9474A}"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754009316"/>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0D199B-875D-431E-B353-EAEF03F9474A}"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979107583"/>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0D199B-875D-431E-B353-EAEF03F9474A}"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80704655"/>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0D199B-875D-431E-B353-EAEF03F9474A}"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66265364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A0D199B-875D-431E-B353-EAEF03F9474A}" type="datetime1">
              <a:rPr lang="en-US" smtClean="0"/>
              <a:pPr/>
              <a:t>12/13/2014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19071556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A0D199B-875D-431E-B353-EAEF03F9474A}" type="datetime1">
              <a:rPr lang="en-US" smtClean="0"/>
              <a:pPr/>
              <a:t>12/13/2014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86187934"/>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3C2A718-AE66-4E7D-8589-5E0D19813D4F}" type="datetime1">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312930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5308E11-179E-4552-9346-F461462FD4FD}" type="datetime1">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9497035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98B36C-6DE6-444C-B723-96786AFBF766}" type="datetime1">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805550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DCD03B2-2D5A-4DEE-A8D8-1344F3A53C27}" type="datetime1">
              <a:rPr lang="en-US" smtClean="0"/>
              <a:pPr/>
              <a:t>12/13/2014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40326815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DC2757A-03B4-46C6-AF2E-F85E025BC136}"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3371820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01F122A-876E-45AB-8ED9-0B3D0FB789EC}" type="datetime1">
              <a:rPr lang="en-US" smtClean="0"/>
              <a:pPr/>
              <a:t>12/13/2014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1345761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45F492-3641-4BD1-B5A3-54A5AF417C27}" type="datetime1">
              <a:rPr lang="en-US" smtClean="0"/>
              <a:pPr/>
              <a:t>12/13/2014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6011885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516697-37CB-427D-AAF3-79DF1801B210}" type="datetime1">
              <a:rPr lang="en-US" smtClean="0"/>
              <a:pPr/>
              <a:t>12/13/2014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3503092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3D4AE9-D26D-4C5A-BED1-E2811DD6E6B9}"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407196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57AD06-8B35-40A4-83A3-E160CE253FF3}" type="datetime1">
              <a:rPr lang="en-US" smtClean="0"/>
              <a:pPr/>
              <a:t>12/13/2014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5AB886-8625-4D80-8771-D0888CE6FC23}" type="slidenum">
              <a:rPr lang="en-US" smtClean="0"/>
              <a:pPr/>
              <a:t>‹#›</a:t>
            </a:fld>
            <a:endParaRPr lang="en-US"/>
          </a:p>
        </p:txBody>
      </p:sp>
    </p:spTree>
    <p:extLst>
      <p:ext uri="{BB962C8B-B14F-4D97-AF65-F5344CB8AC3E}">
        <p14:creationId xmlns:p14="http://schemas.microsoft.com/office/powerpoint/2010/main" val="2059903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A0D199B-875D-431E-B353-EAEF03F9474A}" type="datetime1">
              <a:rPr lang="en-US" smtClean="0"/>
              <a:pPr/>
              <a:t>12/13/2014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A45AB886-8625-4D80-8771-D0888CE6FC23}" type="slidenum">
              <a:rPr lang="en-US" smtClean="0"/>
              <a:pPr/>
              <a:t>‹#›</a:t>
            </a:fld>
            <a:endParaRPr lang="en-US"/>
          </a:p>
        </p:txBody>
      </p:sp>
    </p:spTree>
    <p:extLst>
      <p:ext uri="{BB962C8B-B14F-4D97-AF65-F5344CB8AC3E}">
        <p14:creationId xmlns:p14="http://schemas.microsoft.com/office/powerpoint/2010/main" val="1930426654"/>
      </p:ext>
    </p:extLst>
  </p:cSld>
  <p:clrMap bg1="dk1" tx1="lt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6" r:id="rId16"/>
    <p:sldLayoutId id="2147483797" r:id="rId17"/>
  </p:sldLayoutIdLst>
  <p:hf hdr="0" ftr="0" dt="0"/>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2078" t="1423"/>
          <a:stretch/>
        </p:blipFill>
        <p:spPr>
          <a:xfrm>
            <a:off x="5715000" y="1905000"/>
            <a:ext cx="5776749" cy="4504428"/>
          </a:xfrm>
          <a:prstGeom prst="rect">
            <a:avLst/>
          </a:prstGeom>
          <a:ln w="22225" cmpd="thickThin">
            <a:solidFill>
              <a:schemeClr val="tx1"/>
            </a:solidFill>
          </a:ln>
        </p:spPr>
      </p:pic>
      <p:sp>
        <p:nvSpPr>
          <p:cNvPr id="4" name="TextBox 3"/>
          <p:cNvSpPr txBox="1"/>
          <p:nvPr/>
        </p:nvSpPr>
        <p:spPr>
          <a:xfrm>
            <a:off x="966536" y="5704582"/>
            <a:ext cx="3695242" cy="1015663"/>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Matthew Wight</a:t>
            </a:r>
          </a:p>
          <a:p>
            <a:r>
              <a:rPr lang="en-US" sz="1600" dirty="0">
                <a:latin typeface="Arial" panose="020B0604020202020204" pitchFamily="34" charset="0"/>
                <a:cs typeface="Arial" panose="020B0604020202020204" pitchFamily="34" charset="0"/>
              </a:rPr>
              <a:t>Pennsylvania State University</a:t>
            </a:r>
          </a:p>
          <a:p>
            <a:r>
              <a:rPr lang="en-US" sz="1400" dirty="0" smtClean="0">
                <a:latin typeface="Arial" panose="020B0604020202020204" pitchFamily="34" charset="0"/>
                <a:cs typeface="Arial" panose="020B0604020202020204" pitchFamily="34" charset="0"/>
              </a:rPr>
              <a:t>- Master </a:t>
            </a:r>
            <a:r>
              <a:rPr lang="en-US" sz="1400" dirty="0">
                <a:latin typeface="Arial" panose="020B0604020202020204" pitchFamily="34" charset="0"/>
                <a:cs typeface="Arial" panose="020B0604020202020204" pitchFamily="34" charset="0"/>
              </a:rPr>
              <a:t>of Geographic Information </a:t>
            </a:r>
            <a:r>
              <a:rPr lang="en-US" sz="1400" dirty="0" smtClean="0">
                <a:latin typeface="Arial" panose="020B0604020202020204" pitchFamily="34" charset="0"/>
                <a:cs typeface="Arial" panose="020B0604020202020204" pitchFamily="34" charset="0"/>
              </a:rPr>
              <a:t>Systems</a:t>
            </a:r>
          </a:p>
          <a:p>
            <a:r>
              <a:rPr lang="en-US" sz="1400" dirty="0" smtClean="0">
                <a:latin typeface="Arial" panose="020B0604020202020204" pitchFamily="34" charset="0"/>
                <a:cs typeface="Arial" panose="020B0604020202020204" pitchFamily="34" charset="0"/>
              </a:rPr>
              <a:t>- GEOG 596A – Fall 2014</a:t>
            </a:r>
            <a:endParaRPr lang="en-US" sz="1400" dirty="0">
              <a:latin typeface="Arial" panose="020B0604020202020204" pitchFamily="34" charset="0"/>
              <a:cs typeface="Arial" panose="020B0604020202020204" pitchFamily="34" charset="0"/>
            </a:endParaRPr>
          </a:p>
        </p:txBody>
      </p:sp>
      <p:sp>
        <p:nvSpPr>
          <p:cNvPr id="14" name="TextBox 13"/>
          <p:cNvSpPr txBox="1"/>
          <p:nvPr/>
        </p:nvSpPr>
        <p:spPr>
          <a:xfrm>
            <a:off x="1828800" y="493693"/>
            <a:ext cx="8231004" cy="954107"/>
          </a:xfrm>
          <a:prstGeom prst="rect">
            <a:avLst/>
          </a:prstGeom>
          <a:noFill/>
        </p:spPr>
        <p:txBody>
          <a:bodyPr wrap="square" rtlCol="0">
            <a:spAutoFit/>
          </a:bodyPr>
          <a:lstStyle/>
          <a:p>
            <a:pPr algn="ctr" fontAlgn="base"/>
            <a:r>
              <a:rPr lang="en-US" sz="2800" b="1" dirty="0"/>
              <a:t>Enhancing Coastal Conservation </a:t>
            </a:r>
            <a:r>
              <a:rPr lang="en-US" sz="2800" b="1" dirty="0" smtClean="0"/>
              <a:t>Planning</a:t>
            </a:r>
            <a:endParaRPr lang="en-US" sz="2800" dirty="0"/>
          </a:p>
          <a:p>
            <a:pPr algn="ctr" fontAlgn="base"/>
            <a:r>
              <a:rPr lang="en-US" sz="2800" b="1" dirty="0"/>
              <a:t>Using </a:t>
            </a:r>
            <a:r>
              <a:rPr lang="en-US" sz="2800" b="1" dirty="0" smtClean="0"/>
              <a:t>LiDAR </a:t>
            </a:r>
            <a:r>
              <a:rPr lang="en-US" sz="2800" b="1" dirty="0"/>
              <a:t>and Terrain Analysis</a:t>
            </a:r>
            <a:endParaRPr lang="en-US" sz="2800" dirty="0"/>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8738" y="2127188"/>
            <a:ext cx="256032" cy="640080"/>
          </a:xfrm>
          <a:prstGeom prst="rect">
            <a:avLst/>
          </a:prstGeom>
        </p:spPr>
      </p:pic>
      <p:sp>
        <p:nvSpPr>
          <p:cNvPr id="5" name="Rectangle 4"/>
          <p:cNvSpPr/>
          <p:nvPr/>
        </p:nvSpPr>
        <p:spPr>
          <a:xfrm>
            <a:off x="10110536" y="3494778"/>
            <a:ext cx="497305" cy="691786"/>
          </a:xfrm>
          <a:prstGeom prst="rect">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florida fla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8892" y="3520340"/>
            <a:ext cx="2470708" cy="1647138"/>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rotWithShape="1">
          <a:blip r:embed="rId6" cstate="print">
            <a:extLst>
              <a:ext uri="{28A0092B-C50C-407E-A947-70E740481C1C}">
                <a14:useLocalDpi xmlns:a14="http://schemas.microsoft.com/office/drawing/2010/main" val="0"/>
              </a:ext>
            </a:extLst>
          </a:blip>
          <a:srcRect l="1112" t="2222" r="2593" b="19999"/>
          <a:stretch/>
        </p:blipFill>
        <p:spPr>
          <a:xfrm>
            <a:off x="1084137" y="1905000"/>
            <a:ext cx="3429076" cy="3692851"/>
          </a:xfrm>
          <a:prstGeom prst="rect">
            <a:avLst/>
          </a:prstGeom>
          <a:ln>
            <a:solidFill>
              <a:schemeClr val="tx1"/>
            </a:solidFill>
          </a:ln>
        </p:spPr>
      </p:pic>
      <p:sp>
        <p:nvSpPr>
          <p:cNvPr id="19" name="TextBox 18"/>
          <p:cNvSpPr txBox="1"/>
          <p:nvPr/>
        </p:nvSpPr>
        <p:spPr>
          <a:xfrm>
            <a:off x="5745207" y="5489944"/>
            <a:ext cx="1627144" cy="584775"/>
          </a:xfrm>
          <a:prstGeom prst="rect">
            <a:avLst/>
          </a:prstGeom>
          <a:solidFill>
            <a:schemeClr val="tx1">
              <a:lumMod val="85000"/>
            </a:schemeClr>
          </a:solidFill>
          <a:ln>
            <a:solidFill>
              <a:schemeClr val="bg1"/>
            </a:solidFill>
          </a:ln>
        </p:spPr>
        <p:txBody>
          <a:bodyPr wrap="square" rtlCol="0">
            <a:spAutoFit/>
          </a:bodyPr>
          <a:lstStyle/>
          <a:p>
            <a:r>
              <a:rPr lang="en-US" sz="800" dirty="0" smtClean="0">
                <a:solidFill>
                  <a:schemeClr val="bg1"/>
                </a:solidFill>
              </a:rPr>
              <a:t>National Geographic Esri. DeLorme, NAVTEQ UNEP-WEMC, USGS, NASA, ESA, METI, NRCAN, GEBCO, NOAA, IPC</a:t>
            </a:r>
            <a:endParaRPr lang="en-US" sz="800" dirty="0">
              <a:solidFill>
                <a:schemeClr val="bg1"/>
              </a:solidFill>
            </a:endParaRPr>
          </a:p>
        </p:txBody>
      </p:sp>
      <p:sp>
        <p:nvSpPr>
          <p:cNvPr id="20" name="Rectangle 19"/>
          <p:cNvSpPr/>
          <p:nvPr/>
        </p:nvSpPr>
        <p:spPr>
          <a:xfrm>
            <a:off x="5745206" y="6116114"/>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6200775" y="6219647"/>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22" name="TextBox 21"/>
          <p:cNvSpPr txBox="1"/>
          <p:nvPr/>
        </p:nvSpPr>
        <p:spPr>
          <a:xfrm>
            <a:off x="5715000" y="6202386"/>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23" name="Picture 22"/>
          <p:cNvPicPr>
            <a:picLocks/>
          </p:cNvPicPr>
          <p:nvPr/>
        </p:nvPicPr>
        <p:blipFill>
          <a:blip r:embed="rId7" cstate="print">
            <a:extLst>
              <a:ext uri="{28A0092B-C50C-407E-A947-70E740481C1C}">
                <a14:useLocalDpi xmlns:a14="http://schemas.microsoft.com/office/drawing/2010/main" val="0"/>
              </a:ext>
            </a:extLst>
          </a:blip>
          <a:stretch>
            <a:fillRect/>
          </a:stretch>
        </p:blipFill>
        <p:spPr>
          <a:xfrm flipV="1">
            <a:off x="5825302" y="6161878"/>
            <a:ext cx="1463040" cy="82184"/>
          </a:xfrm>
          <a:prstGeom prst="rect">
            <a:avLst/>
          </a:prstGeom>
        </p:spPr>
      </p:pic>
      <p:sp>
        <p:nvSpPr>
          <p:cNvPr id="24" name="TextBox 23"/>
          <p:cNvSpPr txBox="1"/>
          <p:nvPr/>
        </p:nvSpPr>
        <p:spPr>
          <a:xfrm>
            <a:off x="7129325" y="6204289"/>
            <a:ext cx="333746" cy="200055"/>
          </a:xfrm>
          <a:prstGeom prst="rect">
            <a:avLst/>
          </a:prstGeom>
          <a:noFill/>
        </p:spPr>
        <p:txBody>
          <a:bodyPr wrap="none" rtlCol="0">
            <a:spAutoFit/>
          </a:bodyPr>
          <a:lstStyle/>
          <a:p>
            <a:r>
              <a:rPr lang="en-US" sz="700" dirty="0" smtClean="0">
                <a:solidFill>
                  <a:schemeClr val="bg1"/>
                </a:solidFill>
                <a:latin typeface="Arial" pitchFamily="34" charset="0"/>
                <a:cs typeface="Arial" pitchFamily="34" charset="0"/>
              </a:rPr>
              <a:t>200</a:t>
            </a:r>
            <a:endParaRPr lang="en-US" sz="7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94540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81000" y="1143000"/>
            <a:ext cx="6705600" cy="5355312"/>
          </a:xfrm>
          <a:prstGeom prst="rect">
            <a:avLst/>
          </a:prstGeom>
          <a:noFill/>
        </p:spPr>
        <p:txBody>
          <a:bodyPr wrap="square" rtlCol="0">
            <a:spAutoFit/>
          </a:bodyPr>
          <a:lstStyle/>
          <a:p>
            <a:endParaRPr lang="en-US" sz="2000" dirty="0">
              <a:latin typeface="+mj-lt"/>
              <a:cs typeface="Arial" pitchFamily="34" charset="0"/>
            </a:endParaRPr>
          </a:p>
          <a:p>
            <a:pPr algn="ctr"/>
            <a:r>
              <a:rPr lang="en-US" sz="2400" b="1" dirty="0" smtClean="0">
                <a:latin typeface="+mj-lt"/>
                <a:cs typeface="Arial" pitchFamily="34" charset="0"/>
              </a:rPr>
              <a:t>USGS LANDSAT</a:t>
            </a:r>
          </a:p>
          <a:p>
            <a:endParaRPr lang="en-US" sz="2000" dirty="0" smtClean="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Verify whether land use be classified accurately with Landsat data for the scale of this study</a:t>
            </a:r>
          </a:p>
          <a:p>
            <a:pPr marL="285750" indent="-285750">
              <a:buFont typeface="Arial" panose="020B0604020202020204" pitchFamily="34" charset="0"/>
              <a:buChar char="•"/>
            </a:pPr>
            <a:endParaRPr lang="en-US" sz="2000" dirty="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Achieved through spectral classification processes</a:t>
            </a:r>
          </a:p>
          <a:p>
            <a:pPr marL="285750" indent="-285750">
              <a:buFont typeface="Arial" panose="020B0604020202020204" pitchFamily="34" charset="0"/>
              <a:buChar char="•"/>
            </a:pPr>
            <a:endParaRPr lang="en-US" sz="2000" dirty="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Classification produces 15 meter resolution results</a:t>
            </a:r>
          </a:p>
          <a:p>
            <a:pPr marL="285750" indent="-285750">
              <a:buFont typeface="Arial" panose="020B0604020202020204" pitchFamily="34" charset="0"/>
              <a:buChar char="•"/>
            </a:pPr>
            <a:endParaRPr lang="en-US" sz="2000" dirty="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Accuracy assessed by comparing against commercial imagery</a:t>
            </a:r>
          </a:p>
          <a:p>
            <a:pPr marL="285750" indent="-285750">
              <a:buFont typeface="Arial" panose="020B0604020202020204" pitchFamily="34" charset="0"/>
              <a:buChar char="•"/>
            </a:pPr>
            <a:endParaRPr lang="en-US" sz="2000" u="sng" dirty="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Data </a:t>
            </a:r>
            <a:r>
              <a:rPr lang="en-US" sz="2000" dirty="0">
                <a:latin typeface="+mj-lt"/>
                <a:cs typeface="Arial" pitchFamily="34" charset="0"/>
              </a:rPr>
              <a:t>Source: USGS EarthExplorer [3]. </a:t>
            </a:r>
          </a:p>
          <a:p>
            <a:pPr marL="171450" indent="-171450">
              <a:buFont typeface="Arial" pitchFamily="34" charset="0"/>
              <a:buChar char="•"/>
            </a:pPr>
            <a:endParaRPr lang="en-US" sz="2000" dirty="0">
              <a:latin typeface="+mj-lt"/>
              <a:cs typeface="Arial" pitchFamily="34" charset="0"/>
            </a:endParaRPr>
          </a:p>
          <a:p>
            <a:endParaRPr lang="en-US" sz="2000" dirty="0">
              <a:latin typeface="+mj-lt"/>
              <a:cs typeface="Arial" pitchFamily="34" charset="0"/>
            </a:endParaRPr>
          </a:p>
          <a:p>
            <a:endParaRPr lang="en-US" sz="2000" dirty="0">
              <a:latin typeface="+mj-lt"/>
              <a:cs typeface="Arial" pitchFamily="34" charset="0"/>
            </a:endParaRPr>
          </a:p>
        </p:txBody>
      </p:sp>
      <p:sp>
        <p:nvSpPr>
          <p:cNvPr id="10" name="TextBox 9"/>
          <p:cNvSpPr txBox="1"/>
          <p:nvPr/>
        </p:nvSpPr>
        <p:spPr>
          <a:xfrm>
            <a:off x="381000" y="101025"/>
            <a:ext cx="10820400" cy="584775"/>
          </a:xfrm>
          <a:prstGeom prst="rect">
            <a:avLst/>
          </a:prstGeom>
          <a:noFill/>
        </p:spPr>
        <p:txBody>
          <a:bodyPr wrap="square" rtlCol="0">
            <a:spAutoFit/>
          </a:bodyPr>
          <a:lstStyle/>
          <a:p>
            <a:r>
              <a:rPr lang="en-US" sz="3200" b="1" dirty="0" smtClean="0"/>
              <a:t>Land Use Classification</a:t>
            </a:r>
            <a:endParaRPr lang="en-US" sz="3200" b="1" dirty="0"/>
          </a:p>
        </p:txBody>
      </p:sp>
      <p:sp>
        <p:nvSpPr>
          <p:cNvPr id="17" name="TextBox 16"/>
          <p:cNvSpPr txBox="1"/>
          <p:nvPr/>
        </p:nvSpPr>
        <p:spPr>
          <a:xfrm>
            <a:off x="7848600" y="3729993"/>
            <a:ext cx="3352800" cy="2308324"/>
          </a:xfrm>
          <a:prstGeom prst="rect">
            <a:avLst/>
          </a:prstGeom>
          <a:solidFill>
            <a:schemeClr val="tx1"/>
          </a:solidFill>
          <a:ln>
            <a:solidFill>
              <a:schemeClr val="tx1"/>
            </a:solidFill>
          </a:ln>
        </p:spPr>
        <p:txBody>
          <a:bodyPr wrap="square" rtlCol="0">
            <a:spAutoFit/>
          </a:bodyPr>
          <a:lstStyle/>
          <a:p>
            <a:pPr>
              <a:spcBef>
                <a:spcPts val="600"/>
              </a:spcBef>
              <a:spcAft>
                <a:spcPts val="600"/>
              </a:spcAft>
            </a:pPr>
            <a:r>
              <a:rPr lang="en-US" sz="1200" b="1" u="sng" dirty="0">
                <a:solidFill>
                  <a:schemeClr val="bg1"/>
                </a:solidFill>
                <a:latin typeface="Arial" panose="020B0604020202020204" pitchFamily="34" charset="0"/>
                <a:cs typeface="Arial" pitchFamily="34" charset="0"/>
              </a:rPr>
              <a:t>2010 – LANDSAT </a:t>
            </a:r>
            <a:r>
              <a:rPr lang="en-US" sz="1200" b="1" u="sng" dirty="0" smtClean="0">
                <a:solidFill>
                  <a:schemeClr val="bg1"/>
                </a:solidFill>
                <a:latin typeface="Arial" panose="020B0604020202020204" pitchFamily="34" charset="0"/>
                <a:cs typeface="Arial" pitchFamily="34" charset="0"/>
              </a:rPr>
              <a:t>Data</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Date of Collect: 09 July 2010</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Provider:  USGS Earth Explorer</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Projection:  UTM Zone 17N</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Datum: WGS-84</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Resolution: 15 Meters</a:t>
            </a:r>
          </a:p>
          <a:p>
            <a:pPr marL="171450" indent="-171450">
              <a:spcBef>
                <a:spcPts val="600"/>
              </a:spcBef>
              <a:spcAft>
                <a:spcPts val="600"/>
              </a:spcAft>
              <a:buFont typeface="Arial" pitchFamily="34" charset="0"/>
              <a:buChar char="•"/>
            </a:pPr>
            <a:r>
              <a:rPr lang="en-US" sz="1200" dirty="0" smtClean="0">
                <a:solidFill>
                  <a:schemeClr val="bg1"/>
                </a:solidFill>
                <a:latin typeface="Arial" pitchFamily="34" charset="0"/>
                <a:cs typeface="Arial" pitchFamily="34" charset="0"/>
              </a:rPr>
              <a:t>Resampling</a:t>
            </a:r>
            <a:r>
              <a:rPr lang="en-US" sz="1200" dirty="0">
                <a:solidFill>
                  <a:schemeClr val="bg1"/>
                </a:solidFill>
                <a:latin typeface="Arial" pitchFamily="34" charset="0"/>
                <a:cs typeface="Arial" pitchFamily="34" charset="0"/>
              </a:rPr>
              <a:t>: Cubic </a:t>
            </a:r>
            <a:r>
              <a:rPr lang="en-US" sz="1200" dirty="0" smtClean="0">
                <a:solidFill>
                  <a:schemeClr val="bg1"/>
                </a:solidFill>
                <a:latin typeface="Arial" pitchFamily="34" charset="0"/>
                <a:cs typeface="Arial" pitchFamily="34" charset="0"/>
              </a:rPr>
              <a:t>Convolution</a:t>
            </a:r>
            <a:endParaRPr lang="en-US" sz="1200" dirty="0">
              <a:solidFill>
                <a:schemeClr val="bg1"/>
              </a:solidFill>
              <a:latin typeface="Arial" pitchFamily="34" charset="0"/>
              <a:cs typeface="Arial" pitchFamily="34" charset="0"/>
            </a:endParaRPr>
          </a:p>
        </p:txBody>
      </p:sp>
      <p:sp>
        <p:nvSpPr>
          <p:cNvPr id="19" name="TextBox 18"/>
          <p:cNvSpPr txBox="1"/>
          <p:nvPr/>
        </p:nvSpPr>
        <p:spPr>
          <a:xfrm>
            <a:off x="7848600" y="838200"/>
            <a:ext cx="3352800" cy="2308324"/>
          </a:xfrm>
          <a:prstGeom prst="rect">
            <a:avLst/>
          </a:prstGeom>
          <a:solidFill>
            <a:schemeClr val="tx1"/>
          </a:solidFill>
          <a:ln>
            <a:solidFill>
              <a:schemeClr val="tx1"/>
            </a:solidFill>
          </a:ln>
        </p:spPr>
        <p:txBody>
          <a:bodyPr wrap="square" rtlCol="0">
            <a:spAutoFit/>
          </a:bodyPr>
          <a:lstStyle/>
          <a:p>
            <a:pPr>
              <a:spcBef>
                <a:spcPts val="600"/>
              </a:spcBef>
              <a:spcAft>
                <a:spcPts val="600"/>
              </a:spcAft>
            </a:pPr>
            <a:r>
              <a:rPr lang="en-US" sz="1200" b="1" u="sng" dirty="0">
                <a:solidFill>
                  <a:schemeClr val="bg1"/>
                </a:solidFill>
                <a:latin typeface="Arial" panose="020B0604020202020204" pitchFamily="34" charset="0"/>
                <a:cs typeface="Arial" pitchFamily="34" charset="0"/>
              </a:rPr>
              <a:t>2004 – LANDSAT </a:t>
            </a:r>
            <a:r>
              <a:rPr lang="en-US" sz="1200" b="1" u="sng" dirty="0" smtClean="0">
                <a:solidFill>
                  <a:schemeClr val="bg1"/>
                </a:solidFill>
                <a:latin typeface="Arial" panose="020B0604020202020204" pitchFamily="34" charset="0"/>
                <a:cs typeface="Arial" pitchFamily="34" charset="0"/>
              </a:rPr>
              <a:t>Data</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Date of Collect: 06 June 2004</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Provider:  USGS Earth Explorer</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Projection:  UTM Zone 17N</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Datum: WGS-84</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Resolution: 15 Meters</a:t>
            </a:r>
          </a:p>
          <a:p>
            <a:pPr marL="171450" indent="-171450">
              <a:spcBef>
                <a:spcPts val="600"/>
              </a:spcBef>
              <a:spcAft>
                <a:spcPts val="600"/>
              </a:spcAft>
              <a:buFont typeface="Arial" pitchFamily="34" charset="0"/>
              <a:buChar char="•"/>
            </a:pPr>
            <a:r>
              <a:rPr lang="en-US" sz="1200" dirty="0" smtClean="0">
                <a:solidFill>
                  <a:schemeClr val="bg1"/>
                </a:solidFill>
                <a:latin typeface="Arial" pitchFamily="34" charset="0"/>
                <a:cs typeface="Arial" pitchFamily="34" charset="0"/>
              </a:rPr>
              <a:t>Resampling</a:t>
            </a:r>
            <a:r>
              <a:rPr lang="en-US" sz="1200" dirty="0">
                <a:solidFill>
                  <a:schemeClr val="bg1"/>
                </a:solidFill>
                <a:latin typeface="Arial" pitchFamily="34" charset="0"/>
                <a:cs typeface="Arial" pitchFamily="34" charset="0"/>
              </a:rPr>
              <a:t>: Cubic </a:t>
            </a:r>
            <a:r>
              <a:rPr lang="en-US" sz="1200" dirty="0" smtClean="0">
                <a:solidFill>
                  <a:schemeClr val="bg1"/>
                </a:solidFill>
                <a:latin typeface="Arial" pitchFamily="34" charset="0"/>
                <a:cs typeface="Arial" pitchFamily="34" charset="0"/>
              </a:rPr>
              <a:t>Convolution</a:t>
            </a:r>
            <a:endParaRPr lang="en-US" sz="1200" dirty="0">
              <a:solidFill>
                <a:schemeClr val="bg1"/>
              </a:solidFill>
              <a:latin typeface="Arial" pitchFamily="34" charset="0"/>
              <a:cs typeface="Arial" pitchFamily="34" charset="0"/>
            </a:endParaRPr>
          </a:p>
        </p:txBody>
      </p:sp>
      <p:cxnSp>
        <p:nvCxnSpPr>
          <p:cNvPr id="9" name="Straight Connector 8"/>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246398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srcRect l="41186" t="18626" r="45210" b="9392"/>
          <a:stretch/>
        </p:blipFill>
        <p:spPr>
          <a:xfrm rot="5400000">
            <a:off x="3533914" y="-1948939"/>
            <a:ext cx="2821734" cy="8398438"/>
          </a:xfrm>
          <a:prstGeom prst="rect">
            <a:avLst/>
          </a:prstGeom>
          <a:ln>
            <a:solidFill>
              <a:schemeClr val="tx1"/>
            </a:solidFill>
          </a:ln>
        </p:spPr>
      </p:pic>
      <p:pic>
        <p:nvPicPr>
          <p:cNvPr id="3" name="Picture 2"/>
          <p:cNvPicPr>
            <a:picLocks noChangeAspect="1"/>
          </p:cNvPicPr>
          <p:nvPr/>
        </p:nvPicPr>
        <p:blipFill rotWithShape="1">
          <a:blip r:embed="rId4" cstate="print"/>
          <a:srcRect l="41797" t="18496" r="45040" b="9493"/>
          <a:stretch/>
        </p:blipFill>
        <p:spPr>
          <a:xfrm rot="5400000">
            <a:off x="3574130" y="1068648"/>
            <a:ext cx="2741297" cy="8398437"/>
          </a:xfrm>
          <a:prstGeom prst="rect">
            <a:avLst/>
          </a:prstGeom>
          <a:ln>
            <a:solidFill>
              <a:schemeClr val="tx1"/>
            </a:solidFill>
          </a:ln>
        </p:spPr>
      </p:pic>
      <p:sp>
        <p:nvSpPr>
          <p:cNvPr id="22" name="TextBox 21"/>
          <p:cNvSpPr txBox="1"/>
          <p:nvPr/>
        </p:nvSpPr>
        <p:spPr>
          <a:xfrm>
            <a:off x="381000" y="115486"/>
            <a:ext cx="9906000" cy="584775"/>
          </a:xfrm>
          <a:prstGeom prst="rect">
            <a:avLst/>
          </a:prstGeom>
          <a:noFill/>
        </p:spPr>
        <p:txBody>
          <a:bodyPr wrap="square" rtlCol="0">
            <a:spAutoFit/>
          </a:bodyPr>
          <a:lstStyle/>
          <a:p>
            <a:r>
              <a:rPr lang="en-US" sz="3200" b="1" dirty="0"/>
              <a:t>USGS </a:t>
            </a:r>
            <a:r>
              <a:rPr lang="en-US" sz="3200" b="1" dirty="0" smtClean="0"/>
              <a:t>Landsat </a:t>
            </a:r>
            <a:r>
              <a:rPr lang="en-US" sz="3200" dirty="0" smtClean="0"/>
              <a:t>– Spectral Classification - 2004 </a:t>
            </a:r>
            <a:r>
              <a:rPr lang="en-US" sz="3200" dirty="0"/>
              <a:t>vs. </a:t>
            </a:r>
            <a:r>
              <a:rPr lang="en-US" sz="3200" dirty="0" smtClean="0"/>
              <a:t>2010</a:t>
            </a:r>
            <a:endParaRPr lang="en-US" sz="3200" dirty="0"/>
          </a:p>
        </p:txBody>
      </p:sp>
      <p:sp>
        <p:nvSpPr>
          <p:cNvPr id="44" name="TextBox 43"/>
          <p:cNvSpPr txBox="1"/>
          <p:nvPr/>
        </p:nvSpPr>
        <p:spPr>
          <a:xfrm>
            <a:off x="9484893" y="4497749"/>
            <a:ext cx="2326107" cy="1785104"/>
          </a:xfrm>
          <a:prstGeom prst="rect">
            <a:avLst/>
          </a:prstGeom>
          <a:solidFill>
            <a:schemeClr val="tx1"/>
          </a:solidFill>
          <a:ln>
            <a:solidFill>
              <a:schemeClr val="bg1"/>
            </a:solidFill>
          </a:ln>
        </p:spPr>
        <p:txBody>
          <a:bodyPr wrap="square" rtlCol="0">
            <a:spAutoFit/>
          </a:bodyPr>
          <a:lstStyle/>
          <a:p>
            <a:pPr algn="ctr"/>
            <a:r>
              <a:rPr lang="en-US" sz="1000" b="1" dirty="0">
                <a:solidFill>
                  <a:schemeClr val="bg1"/>
                </a:solidFill>
                <a:latin typeface="Arial" pitchFamily="34" charset="0"/>
                <a:cs typeface="Arial" pitchFamily="34" charset="0"/>
              </a:rPr>
              <a:t>2010 - UNSUPERVISED K-MEANS </a:t>
            </a:r>
            <a:r>
              <a:rPr lang="en-US" sz="1000" b="1" dirty="0" smtClean="0">
                <a:solidFill>
                  <a:schemeClr val="bg1"/>
                </a:solidFill>
                <a:latin typeface="Arial" pitchFamily="34" charset="0"/>
                <a:cs typeface="Arial" pitchFamily="34" charset="0"/>
              </a:rPr>
              <a:t>CLASSIFICATION</a:t>
            </a:r>
          </a:p>
          <a:p>
            <a:endParaRPr lang="en-US" sz="1000" dirty="0">
              <a:solidFill>
                <a:schemeClr val="bg1"/>
              </a:solidFill>
              <a:latin typeface="Arial" pitchFamily="34" charset="0"/>
              <a:cs typeface="Arial" pitchFamily="34" charset="0"/>
            </a:endParaRPr>
          </a:p>
          <a:p>
            <a:pPr marL="109538" indent="-109538">
              <a:buFont typeface="Arial" pitchFamily="34" charset="0"/>
              <a:buChar char="•"/>
            </a:pPr>
            <a:r>
              <a:rPr lang="en-US" sz="1000" dirty="0">
                <a:solidFill>
                  <a:schemeClr val="bg1"/>
                </a:solidFill>
                <a:latin typeface="Arial" pitchFamily="34" charset="0"/>
                <a:cs typeface="Arial" pitchFamily="34" charset="0"/>
              </a:rPr>
              <a:t>20 </a:t>
            </a:r>
            <a:r>
              <a:rPr lang="en-US" sz="1000" dirty="0" smtClean="0">
                <a:solidFill>
                  <a:schemeClr val="bg1"/>
                </a:solidFill>
                <a:latin typeface="Arial" pitchFamily="34" charset="0"/>
                <a:cs typeface="Arial" pitchFamily="34" charset="0"/>
              </a:rPr>
              <a:t>Classes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20 Iterations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9 Bands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5</a:t>
            </a:r>
            <a:r>
              <a:rPr lang="en-US" sz="1000" dirty="0">
                <a:solidFill>
                  <a:schemeClr val="bg1"/>
                </a:solidFill>
                <a:latin typeface="Arial" pitchFamily="34" charset="0"/>
                <a:cs typeface="Arial" pitchFamily="34" charset="0"/>
              </a:rPr>
              <a:t>% Change </a:t>
            </a:r>
            <a:r>
              <a:rPr lang="en-US" sz="1000" dirty="0" smtClean="0">
                <a:solidFill>
                  <a:schemeClr val="bg1"/>
                </a:solidFill>
                <a:latin typeface="Arial" pitchFamily="34" charset="0"/>
                <a:cs typeface="Arial" pitchFamily="34" charset="0"/>
              </a:rPr>
              <a:t>Threshold</a:t>
            </a:r>
          </a:p>
          <a:p>
            <a:pPr marL="109538" indent="-109538">
              <a:buFont typeface="Arial" pitchFamily="34" charset="0"/>
              <a:buChar char="•"/>
            </a:pPr>
            <a:endParaRPr lang="en-US" sz="1000" dirty="0">
              <a:solidFill>
                <a:schemeClr val="bg1"/>
              </a:solidFill>
              <a:latin typeface="Arial" pitchFamily="34" charset="0"/>
              <a:cs typeface="Arial" pitchFamily="34" charset="0"/>
            </a:endParaRPr>
          </a:p>
        </p:txBody>
      </p:sp>
      <p:grpSp>
        <p:nvGrpSpPr>
          <p:cNvPr id="2" name="Group 1"/>
          <p:cNvGrpSpPr/>
          <p:nvPr/>
        </p:nvGrpSpPr>
        <p:grpSpPr>
          <a:xfrm>
            <a:off x="797699" y="2759246"/>
            <a:ext cx="1295401" cy="830997"/>
            <a:chOff x="9982199" y="2903541"/>
            <a:chExt cx="1295401" cy="830997"/>
          </a:xfrm>
        </p:grpSpPr>
        <p:sp>
          <p:nvSpPr>
            <p:cNvPr id="52" name="TextBox 51"/>
            <p:cNvSpPr txBox="1"/>
            <p:nvPr/>
          </p:nvSpPr>
          <p:spPr>
            <a:xfrm>
              <a:off x="9982199" y="2903541"/>
              <a:ext cx="1295401" cy="830997"/>
            </a:xfrm>
            <a:prstGeom prst="rect">
              <a:avLst/>
            </a:prstGeom>
            <a:solidFill>
              <a:schemeClr val="tx1"/>
            </a:solidFill>
            <a:ln>
              <a:solidFill>
                <a:schemeClr val="bg1"/>
              </a:solidFill>
            </a:ln>
          </p:spPr>
          <p:txBody>
            <a:bodyPr wrap="square" rtlCol="0">
              <a:spAutoFit/>
            </a:bodyPr>
            <a:lstStyle/>
            <a:p>
              <a:pPr algn="ctr"/>
              <a:r>
                <a:rPr lang="en-US" sz="800" dirty="0">
                  <a:solidFill>
                    <a:schemeClr val="bg1"/>
                  </a:solidFill>
                  <a:latin typeface="Arial" pitchFamily="34" charset="0"/>
                  <a:cs typeface="Arial" pitchFamily="34" charset="0"/>
                </a:rPr>
                <a:t>LEGEND</a:t>
              </a:r>
            </a:p>
            <a:p>
              <a:endParaRPr lang="en-US" sz="800" dirty="0">
                <a:solidFill>
                  <a:schemeClr val="bg1"/>
                </a:solidFill>
                <a:latin typeface="Arial" pitchFamily="34" charset="0"/>
                <a:cs typeface="Arial" pitchFamily="34" charset="0"/>
              </a:endParaRPr>
            </a:p>
            <a:p>
              <a:r>
                <a:rPr lang="en-US" sz="800" dirty="0">
                  <a:solidFill>
                    <a:schemeClr val="bg1"/>
                  </a:solidFill>
                  <a:latin typeface="Arial" pitchFamily="34" charset="0"/>
                  <a:cs typeface="Arial" pitchFamily="34" charset="0"/>
                </a:rPr>
                <a:t>       VEGETATION</a:t>
              </a:r>
            </a:p>
            <a:p>
              <a:r>
                <a:rPr lang="en-US" sz="800" dirty="0">
                  <a:solidFill>
                    <a:schemeClr val="bg1"/>
                  </a:solidFill>
                  <a:latin typeface="Arial" pitchFamily="34" charset="0"/>
                  <a:cs typeface="Arial" pitchFamily="34" charset="0"/>
                </a:rPr>
                <a:t>       WATER</a:t>
              </a:r>
            </a:p>
            <a:p>
              <a:r>
                <a:rPr lang="en-US" sz="800" dirty="0">
                  <a:solidFill>
                    <a:schemeClr val="bg1"/>
                  </a:solidFill>
                  <a:latin typeface="Arial" pitchFamily="34" charset="0"/>
                  <a:cs typeface="Arial" pitchFamily="34" charset="0"/>
                </a:rPr>
                <a:t>       BARE EARTH</a:t>
              </a:r>
            </a:p>
            <a:p>
              <a:r>
                <a:rPr lang="en-US" sz="800" dirty="0">
                  <a:solidFill>
                    <a:schemeClr val="bg1"/>
                  </a:solidFill>
                  <a:latin typeface="Arial" pitchFamily="34" charset="0"/>
                  <a:cs typeface="Arial" pitchFamily="34" charset="0"/>
                </a:rPr>
                <a:t>       URBAN BUILDUP</a:t>
              </a:r>
            </a:p>
          </p:txBody>
        </p:sp>
        <p:sp>
          <p:nvSpPr>
            <p:cNvPr id="53" name="Rectangle 52"/>
            <p:cNvSpPr/>
            <p:nvPr/>
          </p:nvSpPr>
          <p:spPr>
            <a:xfrm>
              <a:off x="10057364" y="3224380"/>
              <a:ext cx="137160" cy="457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10052993" y="3481054"/>
              <a:ext cx="137160"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10052993" y="3585326"/>
              <a:ext cx="13716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0053349" y="3352717"/>
              <a:ext cx="137160" cy="45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p:cNvGrpSpPr/>
          <p:nvPr/>
        </p:nvGrpSpPr>
        <p:grpSpPr>
          <a:xfrm>
            <a:off x="781657" y="5746267"/>
            <a:ext cx="1295401" cy="830997"/>
            <a:chOff x="9530650" y="5936283"/>
            <a:chExt cx="1295401" cy="830997"/>
          </a:xfrm>
        </p:grpSpPr>
        <p:sp>
          <p:nvSpPr>
            <p:cNvPr id="27" name="TextBox 26"/>
            <p:cNvSpPr txBox="1"/>
            <p:nvPr/>
          </p:nvSpPr>
          <p:spPr>
            <a:xfrm>
              <a:off x="9530650" y="5936283"/>
              <a:ext cx="1295401" cy="830997"/>
            </a:xfrm>
            <a:prstGeom prst="rect">
              <a:avLst/>
            </a:prstGeom>
            <a:solidFill>
              <a:schemeClr val="tx1"/>
            </a:solidFill>
            <a:ln>
              <a:solidFill>
                <a:schemeClr val="bg1"/>
              </a:solidFill>
            </a:ln>
          </p:spPr>
          <p:txBody>
            <a:bodyPr wrap="square" rtlCol="0">
              <a:spAutoFit/>
            </a:bodyPr>
            <a:lstStyle/>
            <a:p>
              <a:pPr algn="ctr"/>
              <a:r>
                <a:rPr lang="en-US" sz="800" dirty="0">
                  <a:solidFill>
                    <a:schemeClr val="bg1"/>
                  </a:solidFill>
                  <a:latin typeface="Arial" pitchFamily="34" charset="0"/>
                  <a:cs typeface="Arial" pitchFamily="34" charset="0"/>
                </a:rPr>
                <a:t>LEGEND</a:t>
              </a:r>
            </a:p>
            <a:p>
              <a:endParaRPr lang="en-US" sz="800" dirty="0">
                <a:solidFill>
                  <a:schemeClr val="bg1"/>
                </a:solidFill>
                <a:latin typeface="Arial" pitchFamily="34" charset="0"/>
                <a:cs typeface="Arial" pitchFamily="34" charset="0"/>
              </a:endParaRPr>
            </a:p>
            <a:p>
              <a:r>
                <a:rPr lang="en-US" sz="800" dirty="0">
                  <a:solidFill>
                    <a:schemeClr val="bg1"/>
                  </a:solidFill>
                  <a:latin typeface="Arial" pitchFamily="34" charset="0"/>
                  <a:cs typeface="Arial" pitchFamily="34" charset="0"/>
                </a:rPr>
                <a:t>       VEGETATION</a:t>
              </a:r>
            </a:p>
            <a:p>
              <a:r>
                <a:rPr lang="en-US" sz="800" dirty="0">
                  <a:solidFill>
                    <a:schemeClr val="bg1"/>
                  </a:solidFill>
                  <a:latin typeface="Arial" pitchFamily="34" charset="0"/>
                  <a:cs typeface="Arial" pitchFamily="34" charset="0"/>
                </a:rPr>
                <a:t>       WATER</a:t>
              </a:r>
            </a:p>
            <a:p>
              <a:r>
                <a:rPr lang="en-US" sz="800" dirty="0">
                  <a:solidFill>
                    <a:schemeClr val="bg1"/>
                  </a:solidFill>
                  <a:latin typeface="Arial" pitchFamily="34" charset="0"/>
                  <a:cs typeface="Arial" pitchFamily="34" charset="0"/>
                </a:rPr>
                <a:t>       URBAN BUILDUP</a:t>
              </a:r>
            </a:p>
            <a:p>
              <a:r>
                <a:rPr lang="en-US" sz="800" dirty="0">
                  <a:solidFill>
                    <a:schemeClr val="bg1"/>
                  </a:solidFill>
                  <a:latin typeface="Arial" pitchFamily="34" charset="0"/>
                  <a:cs typeface="Arial" pitchFamily="34" charset="0"/>
                </a:rPr>
                <a:t>       BARE EARTH</a:t>
              </a:r>
            </a:p>
          </p:txBody>
        </p:sp>
        <p:sp>
          <p:nvSpPr>
            <p:cNvPr id="28" name="Rectangle 27"/>
            <p:cNvSpPr/>
            <p:nvPr/>
          </p:nvSpPr>
          <p:spPr>
            <a:xfrm>
              <a:off x="9605815" y="6257122"/>
              <a:ext cx="137160" cy="45720"/>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9601444" y="6513796"/>
              <a:ext cx="137160" cy="457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601444" y="6618068"/>
              <a:ext cx="137160" cy="4572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601800" y="6385459"/>
              <a:ext cx="137160" cy="4572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9484892" y="1475091"/>
            <a:ext cx="2326107" cy="1785104"/>
          </a:xfrm>
          <a:prstGeom prst="rect">
            <a:avLst/>
          </a:prstGeom>
          <a:solidFill>
            <a:schemeClr val="tx1"/>
          </a:solidFill>
          <a:ln>
            <a:solidFill>
              <a:schemeClr val="bg1"/>
            </a:solidFill>
          </a:ln>
        </p:spPr>
        <p:txBody>
          <a:bodyPr wrap="square" rtlCol="0">
            <a:spAutoFit/>
          </a:bodyPr>
          <a:lstStyle/>
          <a:p>
            <a:pPr algn="ctr"/>
            <a:r>
              <a:rPr lang="en-US" sz="1000" b="1" dirty="0" smtClean="0">
                <a:solidFill>
                  <a:schemeClr val="bg1"/>
                </a:solidFill>
                <a:latin typeface="Arial" pitchFamily="34" charset="0"/>
                <a:cs typeface="Arial" pitchFamily="34" charset="0"/>
              </a:rPr>
              <a:t>2004 - </a:t>
            </a:r>
            <a:r>
              <a:rPr lang="en-US" sz="1000" b="1" dirty="0">
                <a:solidFill>
                  <a:schemeClr val="bg1"/>
                </a:solidFill>
                <a:latin typeface="Arial" pitchFamily="34" charset="0"/>
                <a:cs typeface="Arial" pitchFamily="34" charset="0"/>
              </a:rPr>
              <a:t>UNSUPERVISED K-MEANS </a:t>
            </a:r>
            <a:r>
              <a:rPr lang="en-US" sz="1000" b="1" dirty="0" smtClean="0">
                <a:solidFill>
                  <a:schemeClr val="bg1"/>
                </a:solidFill>
                <a:latin typeface="Arial" pitchFamily="34" charset="0"/>
                <a:cs typeface="Arial" pitchFamily="34" charset="0"/>
              </a:rPr>
              <a:t>CLASSIFICATION</a:t>
            </a:r>
          </a:p>
          <a:p>
            <a:endParaRPr lang="en-US" sz="1000" dirty="0">
              <a:solidFill>
                <a:schemeClr val="bg1"/>
              </a:solidFill>
              <a:latin typeface="Arial" pitchFamily="34" charset="0"/>
              <a:cs typeface="Arial" pitchFamily="34" charset="0"/>
            </a:endParaRPr>
          </a:p>
          <a:p>
            <a:pPr marL="109538" indent="-109538">
              <a:buFont typeface="Arial" pitchFamily="34" charset="0"/>
              <a:buChar char="•"/>
            </a:pPr>
            <a:r>
              <a:rPr lang="en-US" sz="1000" dirty="0">
                <a:solidFill>
                  <a:schemeClr val="bg1"/>
                </a:solidFill>
                <a:latin typeface="Arial" pitchFamily="34" charset="0"/>
                <a:cs typeface="Arial" pitchFamily="34" charset="0"/>
              </a:rPr>
              <a:t>20 </a:t>
            </a:r>
            <a:r>
              <a:rPr lang="en-US" sz="1000" dirty="0" smtClean="0">
                <a:solidFill>
                  <a:schemeClr val="bg1"/>
                </a:solidFill>
                <a:latin typeface="Arial" pitchFamily="34" charset="0"/>
                <a:cs typeface="Arial" pitchFamily="34" charset="0"/>
              </a:rPr>
              <a:t>Classes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20 Iterations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9 Bands</a:t>
            </a:r>
          </a:p>
          <a:p>
            <a:pPr marL="109538" indent="-109538">
              <a:buFont typeface="Arial" pitchFamily="34" charset="0"/>
              <a:buChar char="•"/>
            </a:pPr>
            <a:endParaRPr lang="en-US" sz="1000" dirty="0" smtClean="0">
              <a:solidFill>
                <a:schemeClr val="bg1"/>
              </a:solidFill>
              <a:latin typeface="Arial" pitchFamily="34" charset="0"/>
              <a:cs typeface="Arial" pitchFamily="34" charset="0"/>
            </a:endParaRPr>
          </a:p>
          <a:p>
            <a:pPr marL="109538" indent="-109538">
              <a:buFont typeface="Arial" pitchFamily="34" charset="0"/>
              <a:buChar char="•"/>
            </a:pPr>
            <a:r>
              <a:rPr lang="en-US" sz="1000" dirty="0" smtClean="0">
                <a:solidFill>
                  <a:schemeClr val="bg1"/>
                </a:solidFill>
                <a:latin typeface="Arial" pitchFamily="34" charset="0"/>
                <a:cs typeface="Arial" pitchFamily="34" charset="0"/>
              </a:rPr>
              <a:t>5</a:t>
            </a:r>
            <a:r>
              <a:rPr lang="en-US" sz="1000" dirty="0">
                <a:solidFill>
                  <a:schemeClr val="bg1"/>
                </a:solidFill>
                <a:latin typeface="Arial" pitchFamily="34" charset="0"/>
                <a:cs typeface="Arial" pitchFamily="34" charset="0"/>
              </a:rPr>
              <a:t>% Change </a:t>
            </a:r>
            <a:r>
              <a:rPr lang="en-US" sz="1000" dirty="0" smtClean="0">
                <a:solidFill>
                  <a:schemeClr val="bg1"/>
                </a:solidFill>
                <a:latin typeface="Arial" pitchFamily="34" charset="0"/>
                <a:cs typeface="Arial" pitchFamily="34" charset="0"/>
              </a:rPr>
              <a:t>Threshold</a:t>
            </a:r>
          </a:p>
          <a:p>
            <a:pPr marL="109538" indent="-109538">
              <a:buFont typeface="Arial" pitchFamily="34" charset="0"/>
              <a:buChar char="•"/>
            </a:pPr>
            <a:endParaRPr lang="en-US" sz="1000" dirty="0">
              <a:solidFill>
                <a:schemeClr val="bg1"/>
              </a:solidFill>
              <a:latin typeface="Arial" pitchFamily="34" charset="0"/>
              <a:cs typeface="Arial" pitchFamily="34" charset="0"/>
            </a:endParaRPr>
          </a:p>
        </p:txBody>
      </p:sp>
      <p:cxnSp>
        <p:nvCxnSpPr>
          <p:cNvPr id="37" name="Straight Connector 36"/>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34400" y="1066800"/>
            <a:ext cx="256032" cy="640080"/>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8534400" y="4177709"/>
            <a:ext cx="256032" cy="640080"/>
          </a:xfrm>
          <a:prstGeom prst="rect">
            <a:avLst/>
          </a:prstGeom>
        </p:spPr>
      </p:pic>
    </p:spTree>
    <p:extLst>
      <p:ext uri="{BB962C8B-B14F-4D97-AF65-F5344CB8AC3E}">
        <p14:creationId xmlns:p14="http://schemas.microsoft.com/office/powerpoint/2010/main" val="30696696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cstate="print"/>
          <a:srcRect l="33410" t="15581" r="33370" b="5676"/>
          <a:stretch/>
        </p:blipFill>
        <p:spPr>
          <a:xfrm rot="5400000">
            <a:off x="5421553" y="88911"/>
            <a:ext cx="5698903" cy="7598537"/>
          </a:xfrm>
          <a:prstGeom prst="rect">
            <a:avLst/>
          </a:prstGeom>
          <a:ln>
            <a:solidFill>
              <a:schemeClr val="tx1"/>
            </a:solidFill>
          </a:ln>
        </p:spPr>
      </p:pic>
      <p:sp>
        <p:nvSpPr>
          <p:cNvPr id="22" name="TextBox 21"/>
          <p:cNvSpPr txBox="1"/>
          <p:nvPr/>
        </p:nvSpPr>
        <p:spPr>
          <a:xfrm>
            <a:off x="381000" y="112296"/>
            <a:ext cx="9906000" cy="584775"/>
          </a:xfrm>
          <a:prstGeom prst="rect">
            <a:avLst/>
          </a:prstGeom>
          <a:noFill/>
        </p:spPr>
        <p:txBody>
          <a:bodyPr wrap="square" rtlCol="0">
            <a:spAutoFit/>
          </a:bodyPr>
          <a:lstStyle/>
          <a:p>
            <a:r>
              <a:rPr lang="en-US" sz="3200" b="1" dirty="0"/>
              <a:t>USGS </a:t>
            </a:r>
            <a:r>
              <a:rPr lang="en-US" sz="3200" b="1" dirty="0" smtClean="0"/>
              <a:t>Landsat </a:t>
            </a:r>
            <a:r>
              <a:rPr lang="en-US" sz="3200" dirty="0" smtClean="0"/>
              <a:t>- 2CMV </a:t>
            </a:r>
            <a:r>
              <a:rPr lang="en-US" sz="3200" dirty="0"/>
              <a:t>Change </a:t>
            </a:r>
            <a:r>
              <a:rPr lang="en-US" sz="3200" dirty="0" smtClean="0"/>
              <a:t>Detection, </a:t>
            </a:r>
            <a:r>
              <a:rPr lang="en-US" sz="3200" dirty="0"/>
              <a:t>2004 to 2010</a:t>
            </a:r>
            <a:endParaRPr lang="en-US" sz="3200" dirty="0"/>
          </a:p>
        </p:txBody>
      </p:sp>
      <p:grpSp>
        <p:nvGrpSpPr>
          <p:cNvPr id="31" name="Group 30"/>
          <p:cNvGrpSpPr/>
          <p:nvPr/>
        </p:nvGrpSpPr>
        <p:grpSpPr>
          <a:xfrm>
            <a:off x="10885352" y="5553576"/>
            <a:ext cx="1122168" cy="798096"/>
            <a:chOff x="71673" y="5666872"/>
            <a:chExt cx="1122168" cy="798096"/>
          </a:xfrm>
        </p:grpSpPr>
        <p:sp>
          <p:nvSpPr>
            <p:cNvPr id="3" name="Rectangle 2"/>
            <p:cNvSpPr/>
            <p:nvPr/>
          </p:nvSpPr>
          <p:spPr>
            <a:xfrm>
              <a:off x="76200" y="5666872"/>
              <a:ext cx="1117641" cy="798096"/>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926275" y="5803235"/>
              <a:ext cx="182880" cy="18288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28269" y="6140118"/>
              <a:ext cx="182880" cy="182880"/>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1673" y="5778712"/>
              <a:ext cx="811441" cy="584775"/>
            </a:xfrm>
            <a:prstGeom prst="rect">
              <a:avLst/>
            </a:prstGeom>
            <a:noFill/>
          </p:spPr>
          <p:txBody>
            <a:bodyPr wrap="none" rtlCol="0">
              <a:spAutoFit/>
            </a:bodyPr>
            <a:lstStyle/>
            <a:p>
              <a:r>
                <a:rPr lang="en-US" sz="800" b="1" dirty="0">
                  <a:solidFill>
                    <a:schemeClr val="bg1"/>
                  </a:solidFill>
                  <a:latin typeface="Arial" pitchFamily="34" charset="0"/>
                  <a:cs typeface="Arial" pitchFamily="34" charset="0"/>
                </a:rPr>
                <a:t>CHANGE</a:t>
              </a:r>
            </a:p>
            <a:p>
              <a:endParaRPr lang="en-US" sz="800" b="1" dirty="0">
                <a:solidFill>
                  <a:schemeClr val="bg1"/>
                </a:solidFill>
                <a:latin typeface="Arial" pitchFamily="34" charset="0"/>
                <a:cs typeface="Arial" pitchFamily="34" charset="0"/>
              </a:endParaRPr>
            </a:p>
            <a:p>
              <a:endParaRPr lang="en-US" sz="800" b="1" dirty="0">
                <a:solidFill>
                  <a:schemeClr val="bg1"/>
                </a:solidFill>
                <a:latin typeface="Arial" pitchFamily="34" charset="0"/>
                <a:cs typeface="Arial" pitchFamily="34" charset="0"/>
              </a:endParaRPr>
            </a:p>
            <a:p>
              <a:r>
                <a:rPr lang="en-US" sz="800" b="1" dirty="0">
                  <a:solidFill>
                    <a:schemeClr val="bg1"/>
                  </a:solidFill>
                  <a:latin typeface="Arial" pitchFamily="34" charset="0"/>
                  <a:cs typeface="Arial" pitchFamily="34" charset="0"/>
                </a:rPr>
                <a:t>NO CHANGE</a:t>
              </a:r>
              <a:endParaRPr lang="en-US" sz="800" b="1" dirty="0">
                <a:solidFill>
                  <a:schemeClr val="bg1"/>
                </a:solidFill>
                <a:latin typeface="Arial" pitchFamily="34" charset="0"/>
                <a:cs typeface="Arial" pitchFamily="34" charset="0"/>
              </a:endParaRPr>
            </a:p>
          </p:txBody>
        </p:sp>
      </p:grpSp>
      <p:sp>
        <p:nvSpPr>
          <p:cNvPr id="36" name="TextBox 35"/>
          <p:cNvSpPr txBox="1"/>
          <p:nvPr/>
        </p:nvSpPr>
        <p:spPr>
          <a:xfrm>
            <a:off x="187907" y="1981200"/>
            <a:ext cx="4079293" cy="3693319"/>
          </a:xfrm>
          <a:prstGeom prst="rect">
            <a:avLst/>
          </a:prstGeom>
          <a:noFill/>
          <a:ln>
            <a:noFill/>
          </a:ln>
        </p:spPr>
        <p:txBody>
          <a:bodyPr wrap="square" rtlCol="0">
            <a:spAutoFit/>
          </a:bodyPr>
          <a:lstStyle/>
          <a:p>
            <a:r>
              <a:rPr lang="en-US" dirty="0">
                <a:latin typeface="+mj-lt"/>
                <a:cs typeface="Arial" pitchFamily="34" charset="0"/>
              </a:rPr>
              <a:t>Two Color Multi-View (2CMV) analysis </a:t>
            </a:r>
            <a:r>
              <a:rPr lang="en-US" dirty="0" smtClean="0">
                <a:latin typeface="+mj-lt"/>
                <a:cs typeface="Arial" pitchFamily="34" charset="0"/>
              </a:rPr>
              <a:t>identifies physical changes between two timeframes (represented by a red-blue color differential) </a:t>
            </a:r>
            <a:r>
              <a:rPr lang="en-US" dirty="0">
                <a:latin typeface="+mj-lt"/>
                <a:cs typeface="Arial" pitchFamily="34" charset="0"/>
              </a:rPr>
              <a:t>to indicate </a:t>
            </a:r>
            <a:r>
              <a:rPr lang="en-US" dirty="0" smtClean="0">
                <a:latin typeface="+mj-lt"/>
                <a:cs typeface="Arial" pitchFamily="34" charset="0"/>
              </a:rPr>
              <a:t>where physical changes to a location occurred over time.</a:t>
            </a:r>
          </a:p>
          <a:p>
            <a:endParaRPr lang="en-US" dirty="0">
              <a:latin typeface="+mj-lt"/>
              <a:cs typeface="Arial" pitchFamily="34" charset="0"/>
            </a:endParaRPr>
          </a:p>
          <a:p>
            <a:r>
              <a:rPr lang="en-US" dirty="0" smtClean="0">
                <a:latin typeface="+mj-lt"/>
                <a:cs typeface="Arial" pitchFamily="34" charset="0"/>
              </a:rPr>
              <a:t>The 2CMV process quickly creates a </a:t>
            </a:r>
            <a:r>
              <a:rPr lang="en-US" dirty="0">
                <a:latin typeface="+mj-lt"/>
                <a:cs typeface="Arial" pitchFamily="34" charset="0"/>
              </a:rPr>
              <a:t>visually </a:t>
            </a:r>
            <a:r>
              <a:rPr lang="en-US" dirty="0" smtClean="0">
                <a:latin typeface="+mj-lt"/>
                <a:cs typeface="Arial" pitchFamily="34" charset="0"/>
              </a:rPr>
              <a:t>simplistic representation that can be useful in assessing land use or change.  I will verify the accuracy of change detection results by comparing against commercial imagery.</a:t>
            </a:r>
            <a:endParaRPr lang="en-US" dirty="0">
              <a:latin typeface="+mj-lt"/>
              <a:cs typeface="Arial" pitchFamily="34" charset="0"/>
            </a:endParaRPr>
          </a:p>
        </p:txBody>
      </p:sp>
      <p:sp>
        <p:nvSpPr>
          <p:cNvPr id="24" name="Rectangle 23"/>
          <p:cNvSpPr/>
          <p:nvPr/>
        </p:nvSpPr>
        <p:spPr>
          <a:xfrm>
            <a:off x="10381877" y="6392280"/>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10837446" y="6495813"/>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26" name="TextBox 25"/>
          <p:cNvSpPr txBox="1"/>
          <p:nvPr/>
        </p:nvSpPr>
        <p:spPr>
          <a:xfrm>
            <a:off x="10351671" y="6478552"/>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27" name="Picture 26"/>
          <p:cNvPicPr>
            <a:picLocks/>
          </p:cNvPicPr>
          <p:nvPr/>
        </p:nvPicPr>
        <p:blipFill>
          <a:blip r:embed="rId4" cstate="print">
            <a:extLst>
              <a:ext uri="{28A0092B-C50C-407E-A947-70E740481C1C}">
                <a14:useLocalDpi xmlns:a14="http://schemas.microsoft.com/office/drawing/2010/main" val="0"/>
              </a:ext>
            </a:extLst>
          </a:blip>
          <a:stretch>
            <a:fillRect/>
          </a:stretch>
        </p:blipFill>
        <p:spPr>
          <a:xfrm flipV="1">
            <a:off x="10461973" y="6438044"/>
            <a:ext cx="1463040" cy="82184"/>
          </a:xfrm>
          <a:prstGeom prst="rect">
            <a:avLst/>
          </a:prstGeom>
        </p:spPr>
      </p:pic>
      <p:sp>
        <p:nvSpPr>
          <p:cNvPr id="28" name="TextBox 27"/>
          <p:cNvSpPr txBox="1"/>
          <p:nvPr/>
        </p:nvSpPr>
        <p:spPr>
          <a:xfrm>
            <a:off x="11765996" y="6480455"/>
            <a:ext cx="30970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1.4</a:t>
            </a:r>
            <a:endParaRPr lang="en-US" sz="700" dirty="0">
              <a:solidFill>
                <a:schemeClr val="bg1"/>
              </a:solidFill>
              <a:latin typeface="Arial" pitchFamily="34" charset="0"/>
              <a:cs typeface="Arial" pitchFamily="34" charset="0"/>
            </a:endParaRPr>
          </a:p>
        </p:txBody>
      </p:sp>
      <p:sp>
        <p:nvSpPr>
          <p:cNvPr id="32" name="Freeform 31"/>
          <p:cNvSpPr/>
          <p:nvPr/>
        </p:nvSpPr>
        <p:spPr>
          <a:xfrm>
            <a:off x="7924800" y="3657600"/>
            <a:ext cx="2795336" cy="1038728"/>
          </a:xfrm>
          <a:custGeom>
            <a:avLst/>
            <a:gdLst>
              <a:gd name="connsiteX0" fmla="*/ 35626 w 3111335"/>
              <a:gd name="connsiteY0" fmla="*/ 0 h 1116281"/>
              <a:gd name="connsiteX1" fmla="*/ 0 w 3111335"/>
              <a:gd name="connsiteY1" fmla="*/ 190005 h 1116281"/>
              <a:gd name="connsiteX2" fmla="*/ 3075709 w 3111335"/>
              <a:gd name="connsiteY2" fmla="*/ 1116281 h 1116281"/>
              <a:gd name="connsiteX3" fmla="*/ 3111335 w 3111335"/>
              <a:gd name="connsiteY3" fmla="*/ 938151 h 1116281"/>
            </a:gdLst>
            <a:ahLst/>
            <a:cxnLst>
              <a:cxn ang="0">
                <a:pos x="connsiteX0" y="connsiteY0"/>
              </a:cxn>
              <a:cxn ang="0">
                <a:pos x="connsiteX1" y="connsiteY1"/>
              </a:cxn>
              <a:cxn ang="0">
                <a:pos x="connsiteX2" y="connsiteY2"/>
              </a:cxn>
              <a:cxn ang="0">
                <a:pos x="connsiteX3" y="connsiteY3"/>
              </a:cxn>
            </a:cxnLst>
            <a:rect l="l" t="t" r="r" b="b"/>
            <a:pathLst>
              <a:path w="3111335" h="1116281">
                <a:moveTo>
                  <a:pt x="35626" y="0"/>
                </a:moveTo>
                <a:lnTo>
                  <a:pt x="0" y="190005"/>
                </a:lnTo>
                <a:lnTo>
                  <a:pt x="3075709" y="1116281"/>
                </a:lnTo>
                <a:lnTo>
                  <a:pt x="3111335" y="938151"/>
                </a:lnTo>
              </a:path>
            </a:pathLst>
          </a:custGeom>
          <a:ln w="22225">
            <a:solidFill>
              <a:schemeClr val="tx1"/>
            </a:solidFill>
          </a:ln>
          <a:effectLst>
            <a:glow rad="101600">
              <a:schemeClr val="bg1">
                <a:alpha val="40000"/>
              </a:scheme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8" name="Straight Connector 37"/>
          <p:cNvCxnSpPr/>
          <p:nvPr/>
        </p:nvCxnSpPr>
        <p:spPr>
          <a:xfrm flipV="1">
            <a:off x="7579241" y="3846037"/>
            <a:ext cx="321495" cy="315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6436241" y="4146338"/>
            <a:ext cx="1143000" cy="553998"/>
          </a:xfrm>
          <a:prstGeom prst="rect">
            <a:avLst/>
          </a:prstGeom>
          <a:solidFill>
            <a:schemeClr val="tx1"/>
          </a:solidFill>
          <a:ln>
            <a:solidFill>
              <a:schemeClr val="bg1"/>
            </a:solidFill>
          </a:ln>
        </p:spPr>
        <p:txBody>
          <a:bodyPr wrap="square" rtlCol="0">
            <a:spAutoFit/>
          </a:bodyPr>
          <a:lstStyle/>
          <a:p>
            <a:pPr algn="ctr"/>
            <a:r>
              <a:rPr lang="en-US" sz="1000" dirty="0">
                <a:solidFill>
                  <a:schemeClr val="bg1"/>
                </a:solidFill>
                <a:latin typeface="Arial" pitchFamily="34" charset="0"/>
                <a:cs typeface="Arial" pitchFamily="34" charset="0"/>
              </a:rPr>
              <a:t>SHORELINE ELEVATION CHANGE</a:t>
            </a:r>
            <a:endParaRPr lang="en-US" sz="1000" dirty="0">
              <a:solidFill>
                <a:schemeClr val="bg1"/>
              </a:solidFill>
              <a:latin typeface="Arial" pitchFamily="34" charset="0"/>
              <a:cs typeface="Arial" pitchFamily="34" charset="0"/>
            </a:endParaRPr>
          </a:p>
        </p:txBody>
      </p:sp>
      <p:cxnSp>
        <p:nvCxnSpPr>
          <p:cNvPr id="39" name="Straight Connector 38"/>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193493" y="1371600"/>
            <a:ext cx="256032" cy="640080"/>
          </a:xfrm>
          <a:prstGeom prst="rect">
            <a:avLst/>
          </a:prstGeom>
        </p:spPr>
      </p:pic>
    </p:spTree>
    <p:extLst>
      <p:ext uri="{BB962C8B-B14F-4D97-AF65-F5344CB8AC3E}">
        <p14:creationId xmlns:p14="http://schemas.microsoft.com/office/powerpoint/2010/main" val="1355714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391400" y="533400"/>
            <a:ext cx="3886200" cy="2646878"/>
          </a:xfrm>
          <a:prstGeom prst="rect">
            <a:avLst/>
          </a:prstGeom>
          <a:solidFill>
            <a:schemeClr val="tx1"/>
          </a:solidFill>
          <a:ln>
            <a:solidFill>
              <a:schemeClr val="tx1"/>
            </a:solidFill>
          </a:ln>
        </p:spPr>
        <p:txBody>
          <a:bodyPr wrap="square" rtlCol="0">
            <a:spAutoFit/>
          </a:bodyPr>
          <a:lstStyle/>
          <a:p>
            <a:pPr>
              <a:spcBef>
                <a:spcPts val="600"/>
              </a:spcBef>
              <a:spcAft>
                <a:spcPts val="600"/>
              </a:spcAft>
            </a:pPr>
            <a:r>
              <a:rPr lang="en-US" sz="1200" b="1" u="sng" dirty="0">
                <a:solidFill>
                  <a:schemeClr val="bg1"/>
                </a:solidFill>
                <a:latin typeface="Arial" panose="020B0604020202020204" pitchFamily="34" charset="0"/>
                <a:cs typeface="Arial" pitchFamily="34" charset="0"/>
              </a:rPr>
              <a:t>2004 – </a:t>
            </a:r>
            <a:r>
              <a:rPr lang="en-US" sz="1200" b="1" u="sng" dirty="0" smtClean="0">
                <a:solidFill>
                  <a:schemeClr val="bg1"/>
                </a:solidFill>
                <a:latin typeface="Arial" panose="020B0604020202020204" pitchFamily="34" charset="0"/>
                <a:cs typeface="Arial" pitchFamily="34" charset="0"/>
              </a:rPr>
              <a:t>LiDAR Data</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Date of Collect: 06 June 2004</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Provider:  USACE JALBTCX Program</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Projection:  NAD83 / Florida East  (US Survey Foot)</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smtClean="0">
                <a:solidFill>
                  <a:schemeClr val="bg1"/>
                </a:solidFill>
                <a:latin typeface="Arial" pitchFamily="34" charset="0"/>
                <a:cs typeface="Arial" pitchFamily="34" charset="0"/>
              </a:rPr>
              <a:t>Mean</a:t>
            </a:r>
            <a:r>
              <a:rPr lang="en-US" sz="1200" dirty="0">
                <a:solidFill>
                  <a:schemeClr val="bg1"/>
                </a:solidFill>
                <a:latin typeface="Arial" pitchFamily="34" charset="0"/>
                <a:cs typeface="Arial" pitchFamily="34" charset="0"/>
              </a:rPr>
              <a:t>: 12.9538</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Std Dev: 13.3380</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Vertical Accuracy:  15 cm </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Horiz.Accuracy:  </a:t>
            </a:r>
            <a:r>
              <a:rPr lang="en-US" sz="1200" dirty="0" smtClean="0">
                <a:solidFill>
                  <a:schemeClr val="bg1"/>
                </a:solidFill>
                <a:latin typeface="Arial" pitchFamily="34" charset="0"/>
                <a:cs typeface="Arial" pitchFamily="34" charset="0"/>
              </a:rPr>
              <a:t>80cm</a:t>
            </a:r>
            <a:endParaRPr lang="en-US" sz="1200" dirty="0">
              <a:solidFill>
                <a:schemeClr val="bg1"/>
              </a:solidFill>
              <a:latin typeface="Arial" pitchFamily="34" charset="0"/>
              <a:cs typeface="Arial" pitchFamily="34" charset="0"/>
            </a:endParaRPr>
          </a:p>
        </p:txBody>
      </p:sp>
      <p:sp>
        <p:nvSpPr>
          <p:cNvPr id="11" name="TextBox 10"/>
          <p:cNvSpPr txBox="1"/>
          <p:nvPr/>
        </p:nvSpPr>
        <p:spPr>
          <a:xfrm>
            <a:off x="7391400" y="3657600"/>
            <a:ext cx="3886200" cy="2646878"/>
          </a:xfrm>
          <a:prstGeom prst="rect">
            <a:avLst/>
          </a:prstGeom>
          <a:solidFill>
            <a:schemeClr val="tx1"/>
          </a:solidFill>
          <a:ln>
            <a:solidFill>
              <a:schemeClr val="tx1"/>
            </a:solidFill>
          </a:ln>
        </p:spPr>
        <p:txBody>
          <a:bodyPr wrap="square" rtlCol="0">
            <a:spAutoFit/>
          </a:bodyPr>
          <a:lstStyle/>
          <a:p>
            <a:pPr>
              <a:spcBef>
                <a:spcPts val="600"/>
              </a:spcBef>
              <a:spcAft>
                <a:spcPts val="600"/>
              </a:spcAft>
            </a:pPr>
            <a:r>
              <a:rPr lang="en-US" sz="1200" b="1" u="sng" dirty="0">
                <a:solidFill>
                  <a:schemeClr val="bg1"/>
                </a:solidFill>
                <a:latin typeface="Arial" panose="020B0604020202020204" pitchFamily="34" charset="0"/>
                <a:cs typeface="Arial" pitchFamily="34" charset="0"/>
              </a:rPr>
              <a:t>2010 – </a:t>
            </a:r>
            <a:r>
              <a:rPr lang="en-US" sz="1200" b="1" u="sng" dirty="0" smtClean="0">
                <a:solidFill>
                  <a:schemeClr val="bg1"/>
                </a:solidFill>
                <a:latin typeface="Arial" panose="020B0604020202020204" pitchFamily="34" charset="0"/>
                <a:cs typeface="Arial" pitchFamily="34" charset="0"/>
              </a:rPr>
              <a:t>LiDAR Data</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Date of Collect: 09 July 2010</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Provider: USACE JALBTCX Program</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Projection:  NAD83 / Florida East (US Survey Foot)</a:t>
            </a:r>
            <a:endParaRPr lang="en-US" sz="1200" dirty="0">
              <a:solidFill>
                <a:schemeClr val="bg1"/>
              </a:solidFill>
              <a:latin typeface="Arial" pitchFamily="34" charset="0"/>
              <a:cs typeface="Arial" pitchFamily="34" charset="0"/>
            </a:endParaRPr>
          </a:p>
          <a:p>
            <a:pPr marL="171450" indent="-171450">
              <a:spcBef>
                <a:spcPts val="600"/>
              </a:spcBef>
              <a:spcAft>
                <a:spcPts val="600"/>
              </a:spcAft>
              <a:buFont typeface="Arial" pitchFamily="34" charset="0"/>
              <a:buChar char="•"/>
            </a:pPr>
            <a:r>
              <a:rPr lang="en-US" sz="1200" dirty="0" smtClean="0">
                <a:solidFill>
                  <a:schemeClr val="bg1"/>
                </a:solidFill>
                <a:latin typeface="Arial" pitchFamily="34" charset="0"/>
                <a:cs typeface="Arial" pitchFamily="34" charset="0"/>
              </a:rPr>
              <a:t>Mean</a:t>
            </a:r>
            <a:r>
              <a:rPr lang="en-US" sz="1200" dirty="0">
                <a:solidFill>
                  <a:schemeClr val="bg1"/>
                </a:solidFill>
                <a:latin typeface="Arial" pitchFamily="34" charset="0"/>
                <a:cs typeface="Arial" pitchFamily="34" charset="0"/>
              </a:rPr>
              <a:t>: 12.8122</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Std Dev: 13.1643</a:t>
            </a:r>
          </a:p>
          <a:p>
            <a:pPr marL="171450" indent="-171450">
              <a:spcBef>
                <a:spcPts val="600"/>
              </a:spcBef>
              <a:spcAft>
                <a:spcPts val="600"/>
              </a:spcAft>
              <a:buFont typeface="Arial" pitchFamily="34" charset="0"/>
              <a:buChar char="•"/>
            </a:pPr>
            <a:r>
              <a:rPr lang="en-US" sz="1200" dirty="0">
                <a:solidFill>
                  <a:schemeClr val="bg1"/>
                </a:solidFill>
                <a:latin typeface="Arial" pitchFamily="34" charset="0"/>
                <a:cs typeface="Arial" pitchFamily="34" charset="0"/>
              </a:rPr>
              <a:t>Vertical Accuracy:  15 cm </a:t>
            </a:r>
          </a:p>
          <a:p>
            <a:pPr marL="171450" indent="-171450">
              <a:spcBef>
                <a:spcPts val="600"/>
              </a:spcBef>
              <a:spcAft>
                <a:spcPts val="600"/>
              </a:spcAft>
              <a:buFont typeface="Arial" pitchFamily="34" charset="0"/>
              <a:buChar char="•"/>
            </a:pPr>
            <a:r>
              <a:rPr lang="en-US" sz="1200" dirty="0" smtClean="0">
                <a:solidFill>
                  <a:schemeClr val="bg1"/>
                </a:solidFill>
                <a:latin typeface="Arial" pitchFamily="34" charset="0"/>
                <a:cs typeface="Arial" pitchFamily="34" charset="0"/>
              </a:rPr>
              <a:t>Horiz.Accuracy</a:t>
            </a:r>
            <a:r>
              <a:rPr lang="en-US" sz="1200" dirty="0">
                <a:solidFill>
                  <a:schemeClr val="bg1"/>
                </a:solidFill>
                <a:latin typeface="Arial" pitchFamily="34" charset="0"/>
                <a:cs typeface="Arial" pitchFamily="34" charset="0"/>
              </a:rPr>
              <a:t>:  75cm </a:t>
            </a:r>
          </a:p>
        </p:txBody>
      </p:sp>
      <p:sp>
        <p:nvSpPr>
          <p:cNvPr id="10" name="TextBox 9"/>
          <p:cNvSpPr txBox="1"/>
          <p:nvPr/>
        </p:nvSpPr>
        <p:spPr>
          <a:xfrm>
            <a:off x="381000" y="101025"/>
            <a:ext cx="6248400" cy="584775"/>
          </a:xfrm>
          <a:prstGeom prst="rect">
            <a:avLst/>
          </a:prstGeom>
          <a:noFill/>
        </p:spPr>
        <p:txBody>
          <a:bodyPr wrap="square" rtlCol="0">
            <a:spAutoFit/>
          </a:bodyPr>
          <a:lstStyle/>
          <a:p>
            <a:r>
              <a:rPr lang="en-US" sz="3200" b="1" dirty="0" smtClean="0"/>
              <a:t>Elevation Analysis</a:t>
            </a:r>
            <a:endParaRPr lang="en-US" sz="3200" b="1" dirty="0"/>
          </a:p>
        </p:txBody>
      </p:sp>
      <p:sp>
        <p:nvSpPr>
          <p:cNvPr id="14" name="TextBox 13"/>
          <p:cNvSpPr txBox="1"/>
          <p:nvPr/>
        </p:nvSpPr>
        <p:spPr>
          <a:xfrm>
            <a:off x="381000" y="955744"/>
            <a:ext cx="6248400" cy="5078313"/>
          </a:xfrm>
          <a:prstGeom prst="rect">
            <a:avLst/>
          </a:prstGeom>
          <a:noFill/>
        </p:spPr>
        <p:txBody>
          <a:bodyPr wrap="square" rtlCol="0">
            <a:spAutoFit/>
          </a:bodyPr>
          <a:lstStyle/>
          <a:p>
            <a:endParaRPr lang="en-US" sz="2000" dirty="0">
              <a:latin typeface="+mj-lt"/>
              <a:cs typeface="Arial" pitchFamily="34" charset="0"/>
            </a:endParaRPr>
          </a:p>
          <a:p>
            <a:pPr algn="ctr"/>
            <a:r>
              <a:rPr lang="en-US" sz="2400" b="1" dirty="0" smtClean="0">
                <a:latin typeface="+mj-lt"/>
                <a:cs typeface="Arial" pitchFamily="34" charset="0"/>
              </a:rPr>
              <a:t>LiDAR</a:t>
            </a:r>
          </a:p>
          <a:p>
            <a:pPr algn="ctr"/>
            <a:endParaRPr lang="en-US" sz="2000" dirty="0" smtClean="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Identify critical areas of erosion by measuring elevation changes</a:t>
            </a:r>
          </a:p>
          <a:p>
            <a:pPr marL="285750" indent="-285750">
              <a:buFont typeface="Arial" panose="020B0604020202020204" pitchFamily="34" charset="0"/>
              <a:buChar char="•"/>
            </a:pPr>
            <a:endParaRPr lang="en-US" sz="2000" dirty="0">
              <a:latin typeface="+mj-lt"/>
              <a:cs typeface="Arial" pitchFamily="34" charset="0"/>
            </a:endParaRPr>
          </a:p>
          <a:p>
            <a:pPr marL="742950" lvl="1" indent="-285750">
              <a:buFont typeface="Arial" panose="020B0604020202020204" pitchFamily="34" charset="0"/>
              <a:buChar char="•"/>
            </a:pPr>
            <a:r>
              <a:rPr lang="en-US" sz="2000" dirty="0" smtClean="0">
                <a:latin typeface="+mj-lt"/>
                <a:cs typeface="Arial" pitchFamily="34" charset="0"/>
              </a:rPr>
              <a:t>Digital Elevation Models</a:t>
            </a:r>
          </a:p>
          <a:p>
            <a:pPr marL="285750" indent="-285750">
              <a:buFont typeface="Arial" panose="020B0604020202020204" pitchFamily="34" charset="0"/>
              <a:buChar char="•"/>
            </a:pPr>
            <a:endParaRPr lang="en-US" sz="2000" dirty="0" smtClean="0">
              <a:latin typeface="+mj-lt"/>
              <a:cs typeface="Arial" pitchFamily="34" charset="0"/>
            </a:endParaRPr>
          </a:p>
          <a:p>
            <a:pPr marL="742950" lvl="1" indent="-285750">
              <a:buFont typeface="Arial" panose="020B0604020202020204" pitchFamily="34" charset="0"/>
              <a:buChar char="•"/>
            </a:pPr>
            <a:r>
              <a:rPr lang="en-US" sz="2000" dirty="0" smtClean="0">
                <a:latin typeface="+mj-lt"/>
                <a:cs typeface="Arial" pitchFamily="34" charset="0"/>
              </a:rPr>
              <a:t>3D Change Detection Models</a:t>
            </a:r>
          </a:p>
          <a:p>
            <a:pPr marL="285750" indent="-285750">
              <a:buFont typeface="Arial" panose="020B0604020202020204" pitchFamily="34" charset="0"/>
              <a:buChar char="•"/>
            </a:pPr>
            <a:endParaRPr lang="en-US" sz="2000" dirty="0">
              <a:latin typeface="+mj-lt"/>
              <a:cs typeface="Arial" pitchFamily="34" charset="0"/>
            </a:endParaRPr>
          </a:p>
          <a:p>
            <a:pPr marL="285750" indent="-285750">
              <a:buFont typeface="Arial" panose="020B0604020202020204" pitchFamily="34" charset="0"/>
              <a:buChar char="•"/>
            </a:pPr>
            <a:r>
              <a:rPr lang="en-US" sz="2000" dirty="0" smtClean="0">
                <a:latin typeface="+mj-lt"/>
                <a:cs typeface="Arial" pitchFamily="34" charset="0"/>
              </a:rPr>
              <a:t>Classification produces 75-80 centimeter resolution results</a:t>
            </a:r>
          </a:p>
          <a:p>
            <a:pPr marL="285750" indent="-285750">
              <a:buFont typeface="Arial" panose="020B0604020202020204" pitchFamily="34" charset="0"/>
              <a:buChar char="•"/>
            </a:pPr>
            <a:endParaRPr lang="en-US" sz="2000" u="sng" dirty="0">
              <a:latin typeface="+mj-lt"/>
              <a:cs typeface="Arial" pitchFamily="34" charset="0"/>
            </a:endParaRPr>
          </a:p>
          <a:p>
            <a:pPr marL="285750" indent="-285750">
              <a:buFont typeface="Arial" panose="020B0604020202020204" pitchFamily="34" charset="0"/>
              <a:buChar char="•"/>
            </a:pPr>
            <a:r>
              <a:rPr lang="en-US" sz="2000" dirty="0">
                <a:latin typeface="+mj-lt"/>
                <a:cs typeface="Arial" pitchFamily="34" charset="0"/>
              </a:rPr>
              <a:t>Data Source: National Oceanic and Atmospheric Administration (NOAA) Coastal Services Center (CSC) data viewer [2]. </a:t>
            </a:r>
            <a:r>
              <a:rPr lang="en-US" sz="2000" dirty="0" smtClean="0">
                <a:latin typeface="+mj-lt"/>
                <a:cs typeface="Arial" pitchFamily="34" charset="0"/>
              </a:rPr>
              <a:t> </a:t>
            </a:r>
            <a:endParaRPr lang="en-US" sz="2000" dirty="0">
              <a:latin typeface="+mj-lt"/>
              <a:cs typeface="Arial" pitchFamily="34" charset="0"/>
            </a:endParaRPr>
          </a:p>
        </p:txBody>
      </p:sp>
      <p:cxnSp>
        <p:nvCxnSpPr>
          <p:cNvPr id="16" name="Straight Connector 15"/>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30288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8"/>
          <p:cNvSpPr txBox="1"/>
          <p:nvPr/>
        </p:nvSpPr>
        <p:spPr>
          <a:xfrm>
            <a:off x="381000" y="84224"/>
            <a:ext cx="10058400" cy="892552"/>
          </a:xfrm>
          <a:prstGeom prst="rect">
            <a:avLst/>
          </a:prstGeom>
          <a:noFill/>
        </p:spPr>
        <p:txBody>
          <a:bodyPr wrap="square" rtlCol="0">
            <a:spAutoFit/>
          </a:bodyPr>
          <a:lstStyle/>
          <a:p>
            <a:r>
              <a:rPr lang="en-US" sz="3200" b="1" dirty="0" smtClean="0"/>
              <a:t>Digital Elevation Model, Bare </a:t>
            </a:r>
            <a:r>
              <a:rPr lang="en-US" sz="3200" b="1" dirty="0"/>
              <a:t>Earth Terrain – 2004</a:t>
            </a:r>
          </a:p>
          <a:p>
            <a:r>
              <a:rPr lang="en-US" sz="2000" b="1" dirty="0"/>
              <a:t> </a:t>
            </a:r>
            <a:r>
              <a:rPr lang="en-US" sz="2000" b="1" dirty="0"/>
              <a:t>  - </a:t>
            </a:r>
            <a:r>
              <a:rPr lang="en-US" b="1" dirty="0" smtClean="0"/>
              <a:t>Possible Flood </a:t>
            </a:r>
            <a:r>
              <a:rPr lang="en-US" b="1" dirty="0"/>
              <a:t>Breach </a:t>
            </a:r>
            <a:r>
              <a:rPr lang="en-US" b="1" dirty="0" smtClean="0"/>
              <a:t>Nodes</a:t>
            </a:r>
            <a:endParaRPr lang="en-US" b="1" dirty="0"/>
          </a:p>
        </p:txBody>
      </p:sp>
      <p:pic>
        <p:nvPicPr>
          <p:cNvPr id="16"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686" t="426" r="58179" b="3636"/>
          <a:stretch/>
        </p:blipFill>
        <p:spPr bwMode="auto">
          <a:xfrm rot="5400000">
            <a:off x="4879663" y="-443132"/>
            <a:ext cx="5409372" cy="89586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Oval 22"/>
          <p:cNvSpPr>
            <a:spLocks noChangeAspect="1"/>
          </p:cNvSpPr>
          <p:nvPr/>
        </p:nvSpPr>
        <p:spPr>
          <a:xfrm>
            <a:off x="6475522" y="3332122"/>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a:spLocks noChangeAspect="1"/>
          </p:cNvSpPr>
          <p:nvPr/>
        </p:nvSpPr>
        <p:spPr>
          <a:xfrm>
            <a:off x="5508164" y="3132207"/>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a:spLocks noChangeAspect="1"/>
          </p:cNvSpPr>
          <p:nvPr/>
        </p:nvSpPr>
        <p:spPr>
          <a:xfrm>
            <a:off x="4103055" y="2955078"/>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a:spLocks noChangeAspect="1"/>
          </p:cNvSpPr>
          <p:nvPr/>
        </p:nvSpPr>
        <p:spPr>
          <a:xfrm>
            <a:off x="7489260" y="3558344"/>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a:spLocks noChangeAspect="1"/>
          </p:cNvSpPr>
          <p:nvPr/>
        </p:nvSpPr>
        <p:spPr>
          <a:xfrm>
            <a:off x="8947001" y="3923842"/>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a:spLocks noChangeAspect="1"/>
          </p:cNvSpPr>
          <p:nvPr/>
        </p:nvSpPr>
        <p:spPr>
          <a:xfrm>
            <a:off x="9419293" y="4070041"/>
            <a:ext cx="116462" cy="114035"/>
          </a:xfrm>
          <a:prstGeom prst="ellipse">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4024473" y="3114066"/>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1</a:t>
            </a:r>
            <a:endParaRPr lang="en-US" sz="1200" b="1" dirty="0">
              <a:solidFill>
                <a:srgbClr val="FF0066"/>
              </a:solidFill>
              <a:latin typeface="Arial" pitchFamily="34" charset="0"/>
              <a:cs typeface="Arial" pitchFamily="34" charset="0"/>
            </a:endParaRPr>
          </a:p>
        </p:txBody>
      </p:sp>
      <p:sp>
        <p:nvSpPr>
          <p:cNvPr id="33" name="TextBox 32"/>
          <p:cNvSpPr txBox="1"/>
          <p:nvPr/>
        </p:nvSpPr>
        <p:spPr>
          <a:xfrm>
            <a:off x="5437323" y="3249322"/>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2</a:t>
            </a:r>
          </a:p>
        </p:txBody>
      </p:sp>
      <p:sp>
        <p:nvSpPr>
          <p:cNvPr id="34" name="TextBox 33"/>
          <p:cNvSpPr txBox="1"/>
          <p:nvPr/>
        </p:nvSpPr>
        <p:spPr>
          <a:xfrm>
            <a:off x="6412538" y="3464174"/>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3</a:t>
            </a:r>
          </a:p>
        </p:txBody>
      </p:sp>
      <p:sp>
        <p:nvSpPr>
          <p:cNvPr id="35" name="TextBox 34"/>
          <p:cNvSpPr txBox="1"/>
          <p:nvPr/>
        </p:nvSpPr>
        <p:spPr>
          <a:xfrm>
            <a:off x="7422347" y="3679628"/>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4</a:t>
            </a:r>
            <a:endParaRPr lang="en-US" sz="1200" b="1" dirty="0">
              <a:solidFill>
                <a:srgbClr val="FF0066"/>
              </a:solidFill>
              <a:latin typeface="Arial" pitchFamily="34" charset="0"/>
              <a:cs typeface="Arial" pitchFamily="34" charset="0"/>
            </a:endParaRPr>
          </a:p>
        </p:txBody>
      </p:sp>
      <p:sp>
        <p:nvSpPr>
          <p:cNvPr id="36" name="TextBox 35"/>
          <p:cNvSpPr txBox="1"/>
          <p:nvPr/>
        </p:nvSpPr>
        <p:spPr>
          <a:xfrm>
            <a:off x="8868300" y="4062854"/>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5</a:t>
            </a:r>
            <a:endParaRPr lang="en-US" sz="1200" b="1" dirty="0">
              <a:solidFill>
                <a:srgbClr val="FF0066"/>
              </a:solidFill>
              <a:latin typeface="Arial" pitchFamily="34" charset="0"/>
              <a:cs typeface="Arial" pitchFamily="34" charset="0"/>
            </a:endParaRPr>
          </a:p>
        </p:txBody>
      </p:sp>
      <p:sp>
        <p:nvSpPr>
          <p:cNvPr id="37" name="TextBox 36"/>
          <p:cNvSpPr txBox="1"/>
          <p:nvPr/>
        </p:nvSpPr>
        <p:spPr>
          <a:xfrm>
            <a:off x="9347668" y="4220596"/>
            <a:ext cx="264160" cy="26572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6</a:t>
            </a:r>
          </a:p>
        </p:txBody>
      </p:sp>
      <p:grpSp>
        <p:nvGrpSpPr>
          <p:cNvPr id="3" name="Group 2"/>
          <p:cNvGrpSpPr/>
          <p:nvPr/>
        </p:nvGrpSpPr>
        <p:grpSpPr>
          <a:xfrm>
            <a:off x="3157852" y="5393356"/>
            <a:ext cx="772969" cy="1280160"/>
            <a:chOff x="2876613" y="5045567"/>
            <a:chExt cx="772969" cy="1280160"/>
          </a:xfrm>
        </p:grpSpPr>
        <p:sp>
          <p:nvSpPr>
            <p:cNvPr id="50" name="TextBox 49"/>
            <p:cNvSpPr txBox="1"/>
            <p:nvPr/>
          </p:nvSpPr>
          <p:spPr>
            <a:xfrm>
              <a:off x="2876613" y="5045567"/>
              <a:ext cx="772969" cy="1280160"/>
            </a:xfrm>
            <a:prstGeom prst="rect">
              <a:avLst/>
            </a:prstGeom>
            <a:solidFill>
              <a:schemeClr val="tx1"/>
            </a:solidFill>
            <a:ln>
              <a:solidFill>
                <a:schemeClr val="bg1"/>
              </a:solidFill>
            </a:ln>
          </p:spPr>
          <p:txBody>
            <a:bodyPr wrap="none" rtlCol="0">
              <a:spAutoFit/>
            </a:bodyPr>
            <a:lstStyle/>
            <a:p>
              <a:pPr algn="ctr"/>
              <a:r>
                <a:rPr lang="en-US" sz="800" b="1" dirty="0">
                  <a:solidFill>
                    <a:schemeClr val="bg1"/>
                  </a:solidFill>
                  <a:latin typeface="Arial" pitchFamily="34" charset="0"/>
                  <a:cs typeface="Arial" pitchFamily="34" charset="0"/>
                </a:rPr>
                <a:t>ELEVATION</a:t>
              </a: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p:txBody>
        </p:sp>
        <p:pic>
          <p:nvPicPr>
            <p:cNvPr id="51"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639264" y="5671873"/>
              <a:ext cx="914400" cy="1833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3122674" y="5220575"/>
              <a:ext cx="415498" cy="215444"/>
            </a:xfrm>
            <a:prstGeom prst="rect">
              <a:avLst/>
            </a:prstGeom>
            <a:noFill/>
          </p:spPr>
          <p:txBody>
            <a:bodyPr wrap="none" rtlCol="0">
              <a:spAutoFit/>
            </a:bodyPr>
            <a:lstStyle/>
            <a:p>
              <a:r>
                <a:rPr lang="en-US" sz="800" dirty="0">
                  <a:solidFill>
                    <a:schemeClr val="bg1"/>
                  </a:solidFill>
                  <a:latin typeface="Arial" pitchFamily="34" charset="0"/>
                  <a:cs typeface="Arial" pitchFamily="34" charset="0"/>
                </a:rPr>
                <a:t>45 ft.</a:t>
              </a:r>
              <a:endParaRPr lang="en-US" sz="800" dirty="0">
                <a:solidFill>
                  <a:schemeClr val="bg1"/>
                </a:solidFill>
                <a:latin typeface="Arial" pitchFamily="34" charset="0"/>
                <a:cs typeface="Arial" pitchFamily="34" charset="0"/>
              </a:endParaRPr>
            </a:p>
          </p:txBody>
        </p:sp>
        <p:sp>
          <p:nvSpPr>
            <p:cNvPr id="53" name="TextBox 52"/>
            <p:cNvSpPr txBox="1"/>
            <p:nvPr/>
          </p:nvSpPr>
          <p:spPr>
            <a:xfrm>
              <a:off x="3121076" y="6077606"/>
              <a:ext cx="449162" cy="215444"/>
            </a:xfrm>
            <a:prstGeom prst="rect">
              <a:avLst/>
            </a:prstGeom>
            <a:noFill/>
          </p:spPr>
          <p:txBody>
            <a:bodyPr wrap="none" rtlCol="0">
              <a:spAutoFit/>
            </a:bodyPr>
            <a:lstStyle/>
            <a:p>
              <a:r>
                <a:rPr lang="en-US" sz="800" dirty="0">
                  <a:solidFill>
                    <a:schemeClr val="bg1"/>
                  </a:solidFill>
                  <a:latin typeface="Arial" pitchFamily="34" charset="0"/>
                  <a:cs typeface="Arial" pitchFamily="34" charset="0"/>
                </a:rPr>
                <a:t>-40 ft.</a:t>
              </a:r>
              <a:endParaRPr lang="en-US" sz="800" dirty="0">
                <a:solidFill>
                  <a:schemeClr val="bg1"/>
                </a:solidFill>
                <a:latin typeface="Arial" pitchFamily="34" charset="0"/>
                <a:cs typeface="Arial" pitchFamily="34" charset="0"/>
              </a:endParaRPr>
            </a:p>
          </p:txBody>
        </p:sp>
      </p:grpSp>
      <p:sp>
        <p:nvSpPr>
          <p:cNvPr id="66" name="TextBox 65"/>
          <p:cNvSpPr txBox="1"/>
          <p:nvPr/>
        </p:nvSpPr>
        <p:spPr>
          <a:xfrm>
            <a:off x="109953" y="1447800"/>
            <a:ext cx="2918224" cy="4801314"/>
          </a:xfrm>
          <a:prstGeom prst="rect">
            <a:avLst/>
          </a:prstGeom>
          <a:noFill/>
          <a:ln>
            <a:noFill/>
          </a:ln>
        </p:spPr>
        <p:txBody>
          <a:bodyPr wrap="square" rtlCol="0">
            <a:spAutoFit/>
          </a:bodyPr>
          <a:lstStyle/>
          <a:p>
            <a:endParaRPr lang="en-US" dirty="0">
              <a:latin typeface="+mj-lt"/>
              <a:cs typeface="Arial" pitchFamily="34" charset="0"/>
            </a:endParaRPr>
          </a:p>
          <a:p>
            <a:r>
              <a:rPr lang="en-US" dirty="0">
                <a:latin typeface="+mj-lt"/>
                <a:cs typeface="Arial" pitchFamily="34" charset="0"/>
              </a:rPr>
              <a:t>The majority of the yellow to red shaded area along the coastline corresponds to coastal dunes </a:t>
            </a:r>
            <a:r>
              <a:rPr lang="en-US" dirty="0" smtClean="0">
                <a:latin typeface="+mj-lt"/>
                <a:cs typeface="Arial" pitchFamily="34" charset="0"/>
              </a:rPr>
              <a:t>of higher </a:t>
            </a:r>
            <a:r>
              <a:rPr lang="en-US" dirty="0">
                <a:latin typeface="+mj-lt"/>
                <a:cs typeface="Arial" pitchFamily="34" charset="0"/>
              </a:rPr>
              <a:t>elevation than the adjacent shoreline</a:t>
            </a:r>
            <a:r>
              <a:rPr lang="en-US" dirty="0" smtClean="0">
                <a:latin typeface="+mj-lt"/>
                <a:cs typeface="Arial" pitchFamily="34" charset="0"/>
              </a:rPr>
              <a:t>.  </a:t>
            </a:r>
            <a:endParaRPr lang="en-US" dirty="0">
              <a:latin typeface="+mj-lt"/>
              <a:cs typeface="Arial" pitchFamily="34" charset="0"/>
            </a:endParaRPr>
          </a:p>
          <a:p>
            <a:endParaRPr lang="en-US" dirty="0">
              <a:latin typeface="+mj-lt"/>
              <a:cs typeface="Arial" pitchFamily="34" charset="0"/>
            </a:endParaRPr>
          </a:p>
          <a:p>
            <a:r>
              <a:rPr lang="en-US" dirty="0" smtClean="0">
                <a:latin typeface="+mj-lt"/>
                <a:cs typeface="Arial" pitchFamily="34" charset="0"/>
              </a:rPr>
              <a:t>I identified six </a:t>
            </a:r>
            <a:r>
              <a:rPr lang="en-US" dirty="0">
                <a:latin typeface="+mj-lt"/>
                <a:cs typeface="Arial" pitchFamily="34" charset="0"/>
              </a:rPr>
              <a:t>vulnerable water breach nodes </a:t>
            </a:r>
            <a:r>
              <a:rPr lang="en-US" dirty="0" smtClean="0">
                <a:latin typeface="+mj-lt"/>
                <a:cs typeface="Arial" pitchFamily="34" charset="0"/>
              </a:rPr>
              <a:t>based on </a:t>
            </a:r>
            <a:r>
              <a:rPr lang="en-US" dirty="0">
                <a:latin typeface="+mj-lt"/>
                <a:cs typeface="Arial" pitchFamily="34" charset="0"/>
              </a:rPr>
              <a:t>elevation changes and gaps in the </a:t>
            </a:r>
            <a:r>
              <a:rPr lang="en-US" dirty="0" smtClean="0">
                <a:latin typeface="+mj-lt"/>
                <a:cs typeface="Arial" pitchFamily="34" charset="0"/>
              </a:rPr>
              <a:t>dunes using LiDAR measurements collected in 2004.  These </a:t>
            </a:r>
            <a:r>
              <a:rPr lang="en-US" dirty="0">
                <a:latin typeface="+mj-lt"/>
                <a:cs typeface="Arial" pitchFamily="34" charset="0"/>
              </a:rPr>
              <a:t>would likely be the first locations for water breaches in the event of a tidal surge</a:t>
            </a:r>
            <a:r>
              <a:rPr lang="en-US" dirty="0" smtClean="0">
                <a:latin typeface="+mj-lt"/>
                <a:cs typeface="Arial" pitchFamily="34" charset="0"/>
              </a:rPr>
              <a:t>.</a:t>
            </a:r>
            <a:endParaRPr lang="en-US" dirty="0">
              <a:latin typeface="+mj-lt"/>
              <a:cs typeface="Arial" pitchFamily="34" charset="0"/>
            </a:endParaRPr>
          </a:p>
        </p:txBody>
      </p:sp>
      <p:sp>
        <p:nvSpPr>
          <p:cNvPr id="39" name="Rectangle 38"/>
          <p:cNvSpPr/>
          <p:nvPr/>
        </p:nvSpPr>
        <p:spPr>
          <a:xfrm>
            <a:off x="3957013" y="6405846"/>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2" name="TextBox 41"/>
          <p:cNvSpPr txBox="1"/>
          <p:nvPr/>
        </p:nvSpPr>
        <p:spPr>
          <a:xfrm>
            <a:off x="4412582" y="6509379"/>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43" name="TextBox 42"/>
          <p:cNvSpPr txBox="1"/>
          <p:nvPr/>
        </p:nvSpPr>
        <p:spPr>
          <a:xfrm>
            <a:off x="3926807" y="6492118"/>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44" name="Picture 43"/>
          <p:cNvPicPr>
            <a:picLocks/>
          </p:cNvPicPr>
          <p:nvPr/>
        </p:nvPicPr>
        <p:blipFill>
          <a:blip r:embed="rId5" cstate="print">
            <a:extLst>
              <a:ext uri="{28A0092B-C50C-407E-A947-70E740481C1C}">
                <a14:useLocalDpi xmlns:a14="http://schemas.microsoft.com/office/drawing/2010/main" val="0"/>
              </a:ext>
            </a:extLst>
          </a:blip>
          <a:stretch>
            <a:fillRect/>
          </a:stretch>
        </p:blipFill>
        <p:spPr>
          <a:xfrm flipV="1">
            <a:off x="4037109" y="6451610"/>
            <a:ext cx="1463040" cy="82184"/>
          </a:xfrm>
          <a:prstGeom prst="rect">
            <a:avLst/>
          </a:prstGeom>
        </p:spPr>
      </p:pic>
      <p:sp>
        <p:nvSpPr>
          <p:cNvPr id="45" name="TextBox 44"/>
          <p:cNvSpPr txBox="1"/>
          <p:nvPr/>
        </p:nvSpPr>
        <p:spPr>
          <a:xfrm>
            <a:off x="5341132" y="6494021"/>
            <a:ext cx="30970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1.4</a:t>
            </a:r>
            <a:endParaRPr lang="en-US" sz="700" dirty="0">
              <a:solidFill>
                <a:schemeClr val="bg1"/>
              </a:solidFill>
              <a:latin typeface="Arial" pitchFamily="34" charset="0"/>
              <a:cs typeface="Arial" pitchFamily="34" charset="0"/>
            </a:endParaRPr>
          </a:p>
        </p:txBody>
      </p:sp>
      <p:cxnSp>
        <p:nvCxnSpPr>
          <p:cNvPr id="38" name="Straight Connector 37"/>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164824" y="1484376"/>
            <a:ext cx="256032" cy="640080"/>
          </a:xfrm>
          <a:prstGeom prst="rect">
            <a:avLst/>
          </a:prstGeom>
        </p:spPr>
      </p:pic>
    </p:spTree>
    <p:extLst>
      <p:ext uri="{BB962C8B-B14F-4D97-AF65-F5344CB8AC3E}">
        <p14:creationId xmlns:p14="http://schemas.microsoft.com/office/powerpoint/2010/main" val="19765841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9794" y="1451097"/>
            <a:ext cx="2936648" cy="4801314"/>
          </a:xfrm>
          <a:prstGeom prst="rect">
            <a:avLst/>
          </a:prstGeom>
          <a:noFill/>
          <a:ln>
            <a:noFill/>
          </a:ln>
        </p:spPr>
        <p:txBody>
          <a:bodyPr wrap="square" rtlCol="0">
            <a:spAutoFit/>
          </a:bodyPr>
          <a:lstStyle/>
          <a:p>
            <a:endParaRPr lang="en-US" dirty="0">
              <a:latin typeface="+mj-lt"/>
              <a:cs typeface="Arial" pitchFamily="34" charset="0"/>
            </a:endParaRPr>
          </a:p>
          <a:p>
            <a:r>
              <a:rPr lang="en-US" dirty="0">
                <a:latin typeface="+mj-lt"/>
                <a:cs typeface="Arial" pitchFamily="34" charset="0"/>
              </a:rPr>
              <a:t>The majority of the yellow to red shaded area along the coastline corresponds to coastal dunes of higher elevation than the adjacent shoreline.</a:t>
            </a:r>
          </a:p>
          <a:p>
            <a:endParaRPr lang="en-US" dirty="0">
              <a:latin typeface="+mj-lt"/>
              <a:cs typeface="Arial" pitchFamily="34" charset="0"/>
            </a:endParaRPr>
          </a:p>
          <a:p>
            <a:r>
              <a:rPr lang="en-US" dirty="0">
                <a:latin typeface="+mj-lt"/>
                <a:cs typeface="Arial" pitchFamily="34" charset="0"/>
              </a:rPr>
              <a:t>I identified </a:t>
            </a:r>
            <a:r>
              <a:rPr lang="en-US" dirty="0" smtClean="0">
                <a:latin typeface="+mj-lt"/>
                <a:cs typeface="Arial" pitchFamily="34" charset="0"/>
              </a:rPr>
              <a:t>eight vulnerable </a:t>
            </a:r>
            <a:r>
              <a:rPr lang="en-US" dirty="0">
                <a:latin typeface="+mj-lt"/>
                <a:cs typeface="Arial" pitchFamily="34" charset="0"/>
              </a:rPr>
              <a:t>water breach nodes </a:t>
            </a:r>
            <a:r>
              <a:rPr lang="en-US" dirty="0" smtClean="0">
                <a:latin typeface="+mj-lt"/>
                <a:cs typeface="Arial" pitchFamily="34" charset="0"/>
              </a:rPr>
              <a:t>based on </a:t>
            </a:r>
            <a:r>
              <a:rPr lang="en-US" dirty="0">
                <a:latin typeface="+mj-lt"/>
                <a:cs typeface="Arial" pitchFamily="34" charset="0"/>
              </a:rPr>
              <a:t>elevation changes and gaps in the </a:t>
            </a:r>
            <a:r>
              <a:rPr lang="en-US" dirty="0" smtClean="0">
                <a:latin typeface="+mj-lt"/>
                <a:cs typeface="Arial" pitchFamily="34" charset="0"/>
              </a:rPr>
              <a:t>dunes using LiDAR </a:t>
            </a:r>
            <a:r>
              <a:rPr lang="en-US" dirty="0">
                <a:latin typeface="+mj-lt"/>
                <a:cs typeface="Arial" pitchFamily="34" charset="0"/>
              </a:rPr>
              <a:t>measurements collected in </a:t>
            </a:r>
            <a:r>
              <a:rPr lang="en-US" dirty="0" smtClean="0">
                <a:latin typeface="+mj-lt"/>
                <a:cs typeface="Arial" pitchFamily="34" charset="0"/>
              </a:rPr>
              <a:t>2010.  These would likely be the first locations for water breaches in the event of a tidal surge.</a:t>
            </a:r>
            <a:endParaRPr lang="en-US" dirty="0">
              <a:latin typeface="+mj-lt"/>
              <a:cs typeface="Arial" pitchFamily="34" charset="0"/>
            </a:endParaRPr>
          </a:p>
        </p:txBody>
      </p:sp>
      <p:grpSp>
        <p:nvGrpSpPr>
          <p:cNvPr id="2" name="Group 1"/>
          <p:cNvGrpSpPr>
            <a:grpSpLocks noChangeAspect="1"/>
          </p:cNvGrpSpPr>
          <p:nvPr/>
        </p:nvGrpSpPr>
        <p:grpSpPr>
          <a:xfrm>
            <a:off x="3111457" y="1307432"/>
            <a:ext cx="8952207" cy="5434265"/>
            <a:chOff x="1523997" y="762001"/>
            <a:chExt cx="9144003" cy="5486400"/>
          </a:xfrm>
        </p:grpSpPr>
        <p:pic>
          <p:nvPicPr>
            <p:cNvPr id="3" name="Picture 2"/>
            <p:cNvPicPr>
              <a:picLocks noChangeAspect="1"/>
            </p:cNvPicPr>
            <p:nvPr/>
          </p:nvPicPr>
          <p:blipFill rotWithShape="1">
            <a:blip r:embed="rId3" cstate="print"/>
            <a:srcRect l="37210" t="16453" r="36660" b="6123"/>
            <a:stretch/>
          </p:blipFill>
          <p:spPr>
            <a:xfrm rot="5400000">
              <a:off x="3352799" y="-1066801"/>
              <a:ext cx="5486400" cy="9144003"/>
            </a:xfrm>
            <a:prstGeom prst="rect">
              <a:avLst/>
            </a:prstGeom>
            <a:ln>
              <a:solidFill>
                <a:schemeClr val="tx1"/>
              </a:solidFill>
            </a:ln>
          </p:spPr>
        </p:pic>
        <p:sp>
          <p:nvSpPr>
            <p:cNvPr id="5" name="TextBox 4"/>
            <p:cNvSpPr txBox="1"/>
            <p:nvPr/>
          </p:nvSpPr>
          <p:spPr>
            <a:xfrm>
              <a:off x="2426370" y="2596110"/>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1</a:t>
              </a:r>
              <a:endParaRPr lang="en-US" sz="1200" b="1" dirty="0">
                <a:solidFill>
                  <a:srgbClr val="FF0066"/>
                </a:solidFill>
                <a:latin typeface="Arial" pitchFamily="34" charset="0"/>
                <a:cs typeface="Arial" pitchFamily="34" charset="0"/>
              </a:endParaRPr>
            </a:p>
          </p:txBody>
        </p:sp>
        <p:sp>
          <p:nvSpPr>
            <p:cNvPr id="23" name="TextBox 22"/>
            <p:cNvSpPr txBox="1"/>
            <p:nvPr/>
          </p:nvSpPr>
          <p:spPr>
            <a:xfrm>
              <a:off x="3897310" y="2772574"/>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2</a:t>
              </a:r>
            </a:p>
          </p:txBody>
        </p:sp>
        <p:sp>
          <p:nvSpPr>
            <p:cNvPr id="24" name="TextBox 23"/>
            <p:cNvSpPr txBox="1"/>
            <p:nvPr/>
          </p:nvSpPr>
          <p:spPr>
            <a:xfrm>
              <a:off x="4956093" y="2985133"/>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3</a:t>
              </a:r>
            </a:p>
          </p:txBody>
        </p:sp>
        <p:sp>
          <p:nvSpPr>
            <p:cNvPr id="25" name="TextBox 24"/>
            <p:cNvSpPr txBox="1"/>
            <p:nvPr/>
          </p:nvSpPr>
          <p:spPr>
            <a:xfrm>
              <a:off x="6556294" y="3368570"/>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4</a:t>
              </a:r>
            </a:p>
          </p:txBody>
        </p:sp>
        <p:sp>
          <p:nvSpPr>
            <p:cNvPr id="28" name="TextBox 27"/>
            <p:cNvSpPr txBox="1"/>
            <p:nvPr/>
          </p:nvSpPr>
          <p:spPr>
            <a:xfrm>
              <a:off x="6929270" y="3460810"/>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5</a:t>
              </a:r>
            </a:p>
          </p:txBody>
        </p:sp>
        <p:sp>
          <p:nvSpPr>
            <p:cNvPr id="30" name="TextBox 29"/>
            <p:cNvSpPr txBox="1"/>
            <p:nvPr/>
          </p:nvSpPr>
          <p:spPr>
            <a:xfrm>
              <a:off x="7093702" y="3513225"/>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6</a:t>
              </a:r>
            </a:p>
          </p:txBody>
        </p:sp>
        <p:sp>
          <p:nvSpPr>
            <p:cNvPr id="31" name="TextBox 30"/>
            <p:cNvSpPr txBox="1"/>
            <p:nvPr/>
          </p:nvSpPr>
          <p:spPr>
            <a:xfrm>
              <a:off x="7855702" y="3713753"/>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7</a:t>
              </a:r>
            </a:p>
          </p:txBody>
        </p:sp>
        <p:sp>
          <p:nvSpPr>
            <p:cNvPr id="32" name="TextBox 31"/>
            <p:cNvSpPr txBox="1"/>
            <p:nvPr/>
          </p:nvSpPr>
          <p:spPr>
            <a:xfrm>
              <a:off x="8846303" y="4058379"/>
              <a:ext cx="269626" cy="276999"/>
            </a:xfrm>
            <a:prstGeom prst="rect">
              <a:avLst/>
            </a:prstGeom>
            <a:noFill/>
          </p:spPr>
          <p:txBody>
            <a:bodyPr wrap="none" rtlCol="0">
              <a:spAutoFit/>
            </a:bodyPr>
            <a:lstStyle/>
            <a:p>
              <a:r>
                <a:rPr lang="en-US" sz="1200" b="1" dirty="0">
                  <a:solidFill>
                    <a:srgbClr val="FF0066"/>
                  </a:solidFill>
                  <a:latin typeface="Arial" pitchFamily="34" charset="0"/>
                  <a:cs typeface="Arial" pitchFamily="34" charset="0"/>
                </a:rPr>
                <a:t>8</a:t>
              </a:r>
            </a:p>
          </p:txBody>
        </p:sp>
      </p:grpSp>
      <p:grpSp>
        <p:nvGrpSpPr>
          <p:cNvPr id="38" name="Group 37"/>
          <p:cNvGrpSpPr/>
          <p:nvPr/>
        </p:nvGrpSpPr>
        <p:grpSpPr>
          <a:xfrm>
            <a:off x="3157852" y="5393356"/>
            <a:ext cx="772969" cy="1280160"/>
            <a:chOff x="2876613" y="5045567"/>
            <a:chExt cx="772969" cy="1280160"/>
          </a:xfrm>
        </p:grpSpPr>
        <p:sp>
          <p:nvSpPr>
            <p:cNvPr id="47" name="TextBox 46"/>
            <p:cNvSpPr txBox="1"/>
            <p:nvPr/>
          </p:nvSpPr>
          <p:spPr>
            <a:xfrm>
              <a:off x="2876613" y="5045567"/>
              <a:ext cx="772969" cy="1280160"/>
            </a:xfrm>
            <a:prstGeom prst="rect">
              <a:avLst/>
            </a:prstGeom>
            <a:solidFill>
              <a:schemeClr val="tx1"/>
            </a:solidFill>
            <a:ln>
              <a:solidFill>
                <a:schemeClr val="bg1"/>
              </a:solidFill>
            </a:ln>
          </p:spPr>
          <p:txBody>
            <a:bodyPr wrap="none" rtlCol="0">
              <a:spAutoFit/>
            </a:bodyPr>
            <a:lstStyle/>
            <a:p>
              <a:pPr algn="ctr"/>
              <a:r>
                <a:rPr lang="en-US" sz="800" b="1" dirty="0">
                  <a:solidFill>
                    <a:schemeClr val="bg1"/>
                  </a:solidFill>
                  <a:latin typeface="Arial" pitchFamily="34" charset="0"/>
                  <a:cs typeface="Arial" pitchFamily="34" charset="0"/>
                </a:rPr>
                <a:t>ELEVATION</a:t>
              </a: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a:p>
              <a:pPr algn="ctr"/>
              <a:endParaRPr lang="en-US" sz="800" b="1" dirty="0">
                <a:solidFill>
                  <a:schemeClr val="bg1"/>
                </a:solidFill>
                <a:latin typeface="Arial" pitchFamily="34" charset="0"/>
                <a:cs typeface="Arial" pitchFamily="34" charset="0"/>
              </a:endParaRPr>
            </a:p>
          </p:txBody>
        </p:sp>
        <p:pic>
          <p:nvPicPr>
            <p:cNvPr id="48"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2639264" y="5671873"/>
              <a:ext cx="914400" cy="183383"/>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0" name="TextBox 49"/>
            <p:cNvSpPr txBox="1"/>
            <p:nvPr/>
          </p:nvSpPr>
          <p:spPr>
            <a:xfrm>
              <a:off x="3122674" y="5220575"/>
              <a:ext cx="415498" cy="215444"/>
            </a:xfrm>
            <a:prstGeom prst="rect">
              <a:avLst/>
            </a:prstGeom>
            <a:noFill/>
          </p:spPr>
          <p:txBody>
            <a:bodyPr wrap="none" rtlCol="0">
              <a:spAutoFit/>
            </a:bodyPr>
            <a:lstStyle/>
            <a:p>
              <a:r>
                <a:rPr lang="en-US" sz="800" dirty="0">
                  <a:solidFill>
                    <a:schemeClr val="bg1"/>
                  </a:solidFill>
                  <a:latin typeface="Arial" pitchFamily="34" charset="0"/>
                  <a:cs typeface="Arial" pitchFamily="34" charset="0"/>
                </a:rPr>
                <a:t>45 ft.</a:t>
              </a:r>
              <a:endParaRPr lang="en-US" sz="800" dirty="0">
                <a:solidFill>
                  <a:schemeClr val="bg1"/>
                </a:solidFill>
                <a:latin typeface="Arial" pitchFamily="34" charset="0"/>
                <a:cs typeface="Arial" pitchFamily="34" charset="0"/>
              </a:endParaRPr>
            </a:p>
          </p:txBody>
        </p:sp>
        <p:sp>
          <p:nvSpPr>
            <p:cNvPr id="51" name="TextBox 50"/>
            <p:cNvSpPr txBox="1"/>
            <p:nvPr/>
          </p:nvSpPr>
          <p:spPr>
            <a:xfrm>
              <a:off x="3121076" y="6077606"/>
              <a:ext cx="449162" cy="215444"/>
            </a:xfrm>
            <a:prstGeom prst="rect">
              <a:avLst/>
            </a:prstGeom>
            <a:noFill/>
          </p:spPr>
          <p:txBody>
            <a:bodyPr wrap="none" rtlCol="0">
              <a:spAutoFit/>
            </a:bodyPr>
            <a:lstStyle/>
            <a:p>
              <a:r>
                <a:rPr lang="en-US" sz="800" dirty="0">
                  <a:solidFill>
                    <a:schemeClr val="bg1"/>
                  </a:solidFill>
                  <a:latin typeface="Arial" pitchFamily="34" charset="0"/>
                  <a:cs typeface="Arial" pitchFamily="34" charset="0"/>
                </a:rPr>
                <a:t>-40 ft.</a:t>
              </a:r>
              <a:endParaRPr lang="en-US" sz="800" dirty="0">
                <a:solidFill>
                  <a:schemeClr val="bg1"/>
                </a:solidFill>
                <a:latin typeface="Arial" pitchFamily="34" charset="0"/>
                <a:cs typeface="Arial" pitchFamily="34" charset="0"/>
              </a:endParaRPr>
            </a:p>
          </p:txBody>
        </p:sp>
      </p:grpSp>
      <p:sp>
        <p:nvSpPr>
          <p:cNvPr id="52" name="Rectangle 51"/>
          <p:cNvSpPr/>
          <p:nvPr/>
        </p:nvSpPr>
        <p:spPr>
          <a:xfrm>
            <a:off x="3957013" y="6405846"/>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3" name="TextBox 52"/>
          <p:cNvSpPr txBox="1"/>
          <p:nvPr/>
        </p:nvSpPr>
        <p:spPr>
          <a:xfrm>
            <a:off x="4412582" y="6509379"/>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54" name="TextBox 53"/>
          <p:cNvSpPr txBox="1"/>
          <p:nvPr/>
        </p:nvSpPr>
        <p:spPr>
          <a:xfrm>
            <a:off x="3926807" y="6492118"/>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55" name="Picture 54"/>
          <p:cNvPicPr>
            <a:picLocks/>
          </p:cNvPicPr>
          <p:nvPr/>
        </p:nvPicPr>
        <p:blipFill>
          <a:blip r:embed="rId5" cstate="print">
            <a:extLst>
              <a:ext uri="{28A0092B-C50C-407E-A947-70E740481C1C}">
                <a14:useLocalDpi xmlns:a14="http://schemas.microsoft.com/office/drawing/2010/main" val="0"/>
              </a:ext>
            </a:extLst>
          </a:blip>
          <a:stretch>
            <a:fillRect/>
          </a:stretch>
        </p:blipFill>
        <p:spPr>
          <a:xfrm flipV="1">
            <a:off x="4037109" y="6451610"/>
            <a:ext cx="1463040" cy="82184"/>
          </a:xfrm>
          <a:prstGeom prst="rect">
            <a:avLst/>
          </a:prstGeom>
        </p:spPr>
      </p:pic>
      <p:sp>
        <p:nvSpPr>
          <p:cNvPr id="56" name="TextBox 55"/>
          <p:cNvSpPr txBox="1"/>
          <p:nvPr/>
        </p:nvSpPr>
        <p:spPr>
          <a:xfrm>
            <a:off x="5341132" y="6494021"/>
            <a:ext cx="30970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1.4</a:t>
            </a:r>
            <a:endParaRPr lang="en-US" sz="700" dirty="0">
              <a:solidFill>
                <a:schemeClr val="bg1"/>
              </a:solidFill>
              <a:latin typeface="Arial" pitchFamily="34" charset="0"/>
              <a:cs typeface="Arial" pitchFamily="34" charset="0"/>
            </a:endParaRPr>
          </a:p>
        </p:txBody>
      </p:sp>
      <p:sp>
        <p:nvSpPr>
          <p:cNvPr id="57" name="TextBox 56"/>
          <p:cNvSpPr txBox="1"/>
          <p:nvPr/>
        </p:nvSpPr>
        <p:spPr>
          <a:xfrm>
            <a:off x="381000" y="84224"/>
            <a:ext cx="10058400" cy="892552"/>
          </a:xfrm>
          <a:prstGeom prst="rect">
            <a:avLst/>
          </a:prstGeom>
          <a:noFill/>
        </p:spPr>
        <p:txBody>
          <a:bodyPr wrap="square" rtlCol="0">
            <a:spAutoFit/>
          </a:bodyPr>
          <a:lstStyle/>
          <a:p>
            <a:r>
              <a:rPr lang="en-US" sz="3200" b="1" dirty="0" smtClean="0"/>
              <a:t>Digital Elevation Model, Bare </a:t>
            </a:r>
            <a:r>
              <a:rPr lang="en-US" sz="3200" b="1" dirty="0"/>
              <a:t>Earth Terrain – </a:t>
            </a:r>
            <a:r>
              <a:rPr lang="en-US" sz="3200" b="1" dirty="0" smtClean="0"/>
              <a:t>2010</a:t>
            </a:r>
            <a:endParaRPr lang="en-US" sz="3200" b="1" dirty="0"/>
          </a:p>
          <a:p>
            <a:r>
              <a:rPr lang="en-US" sz="2000" b="1" dirty="0"/>
              <a:t> </a:t>
            </a:r>
            <a:r>
              <a:rPr lang="en-US" sz="2000" b="1" dirty="0"/>
              <a:t>  - </a:t>
            </a:r>
            <a:r>
              <a:rPr lang="en-US" b="1" dirty="0" smtClean="0"/>
              <a:t>Possible Flood </a:t>
            </a:r>
            <a:r>
              <a:rPr lang="en-US" b="1" dirty="0"/>
              <a:t>Breach </a:t>
            </a:r>
            <a:r>
              <a:rPr lang="en-US" b="1" dirty="0" smtClean="0"/>
              <a:t>Nodes</a:t>
            </a:r>
            <a:endParaRPr lang="en-US" b="1" dirty="0"/>
          </a:p>
        </p:txBody>
      </p:sp>
      <p:cxnSp>
        <p:nvCxnSpPr>
          <p:cNvPr id="58" name="Straight Connector 57"/>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11125200" y="1464112"/>
            <a:ext cx="256032" cy="640080"/>
          </a:xfrm>
          <a:prstGeom prst="rect">
            <a:avLst/>
          </a:prstGeom>
        </p:spPr>
      </p:pic>
    </p:spTree>
    <p:extLst>
      <p:ext uri="{BB962C8B-B14F-4D97-AF65-F5344CB8AC3E}">
        <p14:creationId xmlns:p14="http://schemas.microsoft.com/office/powerpoint/2010/main" val="6264553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rrowheads="1"/>
          </p:cNvPicPr>
          <p:nvPr/>
        </p:nvPicPr>
        <p:blipFill rotWithShape="1">
          <a:blip r:embed="rId3" cstate="print">
            <a:extLst>
              <a:ext uri="{28A0092B-C50C-407E-A947-70E740481C1C}">
                <a14:useLocalDpi xmlns:a14="http://schemas.microsoft.com/office/drawing/2010/main" val="0"/>
              </a:ext>
            </a:extLst>
          </a:blip>
          <a:srcRect l="6958"/>
          <a:stretch/>
        </p:blipFill>
        <p:spPr bwMode="auto">
          <a:xfrm>
            <a:off x="3599222" y="1171072"/>
            <a:ext cx="8467344" cy="556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Freeform 12"/>
          <p:cNvSpPr/>
          <p:nvPr/>
        </p:nvSpPr>
        <p:spPr>
          <a:xfrm>
            <a:off x="5106733" y="2822297"/>
            <a:ext cx="6852598" cy="3313808"/>
          </a:xfrm>
          <a:custGeom>
            <a:avLst/>
            <a:gdLst>
              <a:gd name="connsiteX0" fmla="*/ 0 w 7260609"/>
              <a:gd name="connsiteY0" fmla="*/ 2906973 h 3630305"/>
              <a:gd name="connsiteX1" fmla="*/ 1419367 w 7260609"/>
              <a:gd name="connsiteY1" fmla="*/ 3630305 h 3630305"/>
              <a:gd name="connsiteX2" fmla="*/ 7260609 w 7260609"/>
              <a:gd name="connsiteY2" fmla="*/ 327547 h 3630305"/>
              <a:gd name="connsiteX3" fmla="*/ 6455391 w 7260609"/>
              <a:gd name="connsiteY3" fmla="*/ 0 h 3630305"/>
            </a:gdLst>
            <a:ahLst/>
            <a:cxnLst>
              <a:cxn ang="0">
                <a:pos x="connsiteX0" y="connsiteY0"/>
              </a:cxn>
              <a:cxn ang="0">
                <a:pos x="connsiteX1" y="connsiteY1"/>
              </a:cxn>
              <a:cxn ang="0">
                <a:pos x="connsiteX2" y="connsiteY2"/>
              </a:cxn>
              <a:cxn ang="0">
                <a:pos x="connsiteX3" y="connsiteY3"/>
              </a:cxn>
            </a:cxnLst>
            <a:rect l="l" t="t" r="r" b="b"/>
            <a:pathLst>
              <a:path w="7260609" h="3630305">
                <a:moveTo>
                  <a:pt x="0" y="2906973"/>
                </a:moveTo>
                <a:lnTo>
                  <a:pt x="1419367" y="3630305"/>
                </a:lnTo>
                <a:lnTo>
                  <a:pt x="7260609" y="327547"/>
                </a:lnTo>
                <a:lnTo>
                  <a:pt x="6455391"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1600200"/>
            <a:ext cx="3429000" cy="4801314"/>
          </a:xfrm>
          <a:prstGeom prst="rect">
            <a:avLst/>
          </a:prstGeom>
          <a:noFill/>
        </p:spPr>
        <p:txBody>
          <a:bodyPr wrap="square" rtlCol="0">
            <a:spAutoFit/>
          </a:bodyPr>
          <a:lstStyle/>
          <a:p>
            <a:r>
              <a:rPr lang="en-US" dirty="0">
                <a:latin typeface="+mj-lt"/>
                <a:cs typeface="Arial" pitchFamily="34" charset="0"/>
              </a:rPr>
              <a:t>The northern coastline </a:t>
            </a:r>
            <a:r>
              <a:rPr lang="en-US" dirty="0" smtClean="0">
                <a:latin typeface="+mj-lt"/>
                <a:cs typeface="Arial" pitchFamily="34" charset="0"/>
              </a:rPr>
              <a:t>evidenced </a:t>
            </a:r>
            <a:r>
              <a:rPr lang="en-US" dirty="0">
                <a:latin typeface="+mj-lt"/>
                <a:cs typeface="Arial" pitchFamily="34" charset="0"/>
              </a:rPr>
              <a:t>a rise in </a:t>
            </a:r>
            <a:r>
              <a:rPr lang="en-US" dirty="0" smtClean="0">
                <a:latin typeface="+mj-lt"/>
                <a:cs typeface="Arial" pitchFamily="34" charset="0"/>
              </a:rPr>
              <a:t>elevation compared to </a:t>
            </a:r>
            <a:r>
              <a:rPr lang="en-US" dirty="0">
                <a:latin typeface="+mj-lt"/>
                <a:cs typeface="Arial" pitchFamily="34" charset="0"/>
              </a:rPr>
              <a:t>2004 data.  This </a:t>
            </a:r>
            <a:r>
              <a:rPr lang="en-US" dirty="0" smtClean="0">
                <a:latin typeface="+mj-lt"/>
                <a:cs typeface="Arial" pitchFamily="34" charset="0"/>
              </a:rPr>
              <a:t>change is </a:t>
            </a:r>
            <a:r>
              <a:rPr lang="en-US" dirty="0">
                <a:latin typeface="+mj-lt"/>
                <a:cs typeface="Arial" pitchFamily="34" charset="0"/>
              </a:rPr>
              <a:t>likely </a:t>
            </a:r>
            <a:r>
              <a:rPr lang="en-US" dirty="0" smtClean="0">
                <a:latin typeface="+mj-lt"/>
                <a:cs typeface="Arial" pitchFamily="34" charset="0"/>
              </a:rPr>
              <a:t>due to factors including </a:t>
            </a:r>
            <a:r>
              <a:rPr lang="en-US" dirty="0">
                <a:latin typeface="+mj-lt"/>
                <a:cs typeface="Arial" pitchFamily="34" charset="0"/>
              </a:rPr>
              <a:t>the northern circulating current depositing sand and sediment </a:t>
            </a:r>
            <a:r>
              <a:rPr lang="en-US" dirty="0" smtClean="0">
                <a:latin typeface="+mj-lt"/>
                <a:cs typeface="Arial" pitchFamily="34" charset="0"/>
              </a:rPr>
              <a:t> and storms </a:t>
            </a:r>
            <a:r>
              <a:rPr lang="en-US" dirty="0">
                <a:latin typeface="+mj-lt"/>
                <a:cs typeface="Arial" pitchFamily="34" charset="0"/>
              </a:rPr>
              <a:t>that alter the contours of the </a:t>
            </a:r>
            <a:r>
              <a:rPr lang="en-US" dirty="0" smtClean="0">
                <a:latin typeface="+mj-lt"/>
                <a:cs typeface="Arial" pitchFamily="34" charset="0"/>
              </a:rPr>
              <a:t>shoreline.</a:t>
            </a:r>
            <a:endParaRPr lang="en-US" dirty="0">
              <a:latin typeface="+mj-lt"/>
              <a:cs typeface="Arial" pitchFamily="34" charset="0"/>
            </a:endParaRPr>
          </a:p>
          <a:p>
            <a:endParaRPr lang="en-US" dirty="0">
              <a:latin typeface="+mj-lt"/>
              <a:cs typeface="Arial" pitchFamily="34" charset="0"/>
            </a:endParaRPr>
          </a:p>
          <a:p>
            <a:r>
              <a:rPr lang="en-US" dirty="0" smtClean="0">
                <a:latin typeface="+mj-lt"/>
                <a:cs typeface="Arial" pitchFamily="34" charset="0"/>
              </a:rPr>
              <a:t>Elevation values suggest that </a:t>
            </a:r>
            <a:r>
              <a:rPr lang="en-US" dirty="0">
                <a:latin typeface="+mj-lt"/>
                <a:cs typeface="Arial" pitchFamily="34" charset="0"/>
              </a:rPr>
              <a:t>sand and sediment </a:t>
            </a:r>
            <a:r>
              <a:rPr lang="en-US" dirty="0" smtClean="0">
                <a:latin typeface="+mj-lt"/>
                <a:cs typeface="Arial" pitchFamily="34" charset="0"/>
              </a:rPr>
              <a:t>are </a:t>
            </a:r>
            <a:r>
              <a:rPr lang="en-US" dirty="0">
                <a:latin typeface="+mj-lt"/>
                <a:cs typeface="Arial" pitchFamily="34" charset="0"/>
              </a:rPr>
              <a:t>being deposited in this area at a faster rate than it is being eroded.  This is likely due to the slight NNE curvature of the coastline that </a:t>
            </a:r>
            <a:r>
              <a:rPr lang="en-US" dirty="0" smtClean="0">
                <a:latin typeface="+mj-lt"/>
                <a:cs typeface="Arial" pitchFamily="34" charset="0"/>
              </a:rPr>
              <a:t>collects sand deposits from </a:t>
            </a:r>
            <a:r>
              <a:rPr lang="en-US" dirty="0">
                <a:latin typeface="+mj-lt"/>
                <a:cs typeface="Arial" pitchFamily="34" charset="0"/>
              </a:rPr>
              <a:t>north moving tidal currents.</a:t>
            </a:r>
            <a:endParaRPr lang="en-US" dirty="0">
              <a:latin typeface="+mj-lt"/>
              <a:cs typeface="Arial" pitchFamily="34" charset="0"/>
            </a:endParaRPr>
          </a:p>
        </p:txBody>
      </p:sp>
      <p:sp>
        <p:nvSpPr>
          <p:cNvPr id="15" name="TextBox 14"/>
          <p:cNvSpPr txBox="1"/>
          <p:nvPr/>
        </p:nvSpPr>
        <p:spPr>
          <a:xfrm rot="19692802">
            <a:off x="8859490" y="4164225"/>
            <a:ext cx="1139102"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2,650 </a:t>
            </a:r>
            <a:r>
              <a:rPr lang="en-US" sz="1600" b="1" dirty="0">
                <a:solidFill>
                  <a:srgbClr val="FF0000"/>
                </a:solidFill>
                <a:latin typeface="Arial" pitchFamily="34" charset="0"/>
                <a:cs typeface="Arial" pitchFamily="34" charset="0"/>
              </a:rPr>
              <a:t>ft.</a:t>
            </a:r>
            <a:endParaRPr lang="en-US" sz="1600" b="1" dirty="0">
              <a:solidFill>
                <a:srgbClr val="FF0000"/>
              </a:solidFill>
              <a:latin typeface="Arial" pitchFamily="34" charset="0"/>
              <a:cs typeface="Arial" pitchFamily="34" charset="0"/>
            </a:endParaRPr>
          </a:p>
        </p:txBody>
      </p:sp>
      <p:sp>
        <p:nvSpPr>
          <p:cNvPr id="26" name="TextBox 25"/>
          <p:cNvSpPr txBox="1"/>
          <p:nvPr/>
        </p:nvSpPr>
        <p:spPr>
          <a:xfrm>
            <a:off x="381000" y="86016"/>
            <a:ext cx="10134600" cy="892552"/>
          </a:xfrm>
          <a:prstGeom prst="rect">
            <a:avLst/>
          </a:prstGeom>
          <a:noFill/>
        </p:spPr>
        <p:txBody>
          <a:bodyPr wrap="square" rtlCol="0">
            <a:spAutoFit/>
          </a:bodyPr>
          <a:lstStyle/>
          <a:p>
            <a:r>
              <a:rPr lang="en-US" sz="3200" b="1" dirty="0"/>
              <a:t>Elevation Change </a:t>
            </a:r>
            <a:r>
              <a:rPr lang="en-US" sz="3200" b="1" dirty="0" smtClean="0"/>
              <a:t>Detection – </a:t>
            </a:r>
            <a:r>
              <a:rPr lang="en-US" sz="3200" b="1" dirty="0"/>
              <a:t>North Reach, Area 1</a:t>
            </a:r>
            <a:endParaRPr lang="en-US" sz="3200" b="1" dirty="0"/>
          </a:p>
          <a:p>
            <a:pPr marL="225425" indent="-166688">
              <a:buFont typeface="Arial" pitchFamily="34" charset="0"/>
              <a:buChar char="•"/>
            </a:pPr>
            <a:r>
              <a:rPr lang="en-US" sz="2000" b="1" dirty="0"/>
              <a:t>2004 to 2010, </a:t>
            </a:r>
            <a:r>
              <a:rPr lang="en-US" sz="2000" b="1" dirty="0" smtClean="0"/>
              <a:t>LiDAR</a:t>
            </a:r>
            <a:endParaRPr lang="en-US" sz="2000" b="1" dirty="0"/>
          </a:p>
        </p:txBody>
      </p:sp>
      <p:grpSp>
        <p:nvGrpSpPr>
          <p:cNvPr id="2" name="Group 1"/>
          <p:cNvGrpSpPr/>
          <p:nvPr/>
        </p:nvGrpSpPr>
        <p:grpSpPr>
          <a:xfrm>
            <a:off x="11082995" y="5170096"/>
            <a:ext cx="924464" cy="1482281"/>
            <a:chOff x="10931468" y="5287645"/>
            <a:chExt cx="924464" cy="1482281"/>
          </a:xfrm>
        </p:grpSpPr>
        <p:pic>
          <p:nvPicPr>
            <p:cNvPr id="21"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31468" y="5287645"/>
              <a:ext cx="902912" cy="1482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1498142" y="5373834"/>
              <a:ext cx="357790" cy="230832"/>
            </a:xfrm>
            <a:prstGeom prst="rect">
              <a:avLst/>
            </a:prstGeom>
            <a:noFill/>
          </p:spPr>
          <p:txBody>
            <a:bodyPr wrap="none" rtlCol="0">
              <a:spAutoFit/>
            </a:bodyPr>
            <a:lstStyle/>
            <a:p>
              <a:r>
                <a:rPr lang="en-US" sz="900" dirty="0">
                  <a:latin typeface="Arial" pitchFamily="34" charset="0"/>
                  <a:cs typeface="Arial" pitchFamily="34" charset="0"/>
                </a:rPr>
                <a:t>(ft.)</a:t>
              </a:r>
              <a:endParaRPr lang="en-US" sz="900" dirty="0">
                <a:latin typeface="Arial" pitchFamily="34" charset="0"/>
                <a:cs typeface="Arial" pitchFamily="34" charset="0"/>
              </a:endParaRPr>
            </a:p>
          </p:txBody>
        </p:sp>
      </p:grpSp>
      <p:cxnSp>
        <p:nvCxnSpPr>
          <p:cNvPr id="18" name="Straight Connector 17"/>
          <p:cNvCxnSpPr>
            <a:stCxn id="19" idx="0"/>
          </p:cNvCxnSpPr>
          <p:nvPr/>
        </p:nvCxnSpPr>
        <p:spPr>
          <a:xfrm flipH="1" flipV="1">
            <a:off x="11534360" y="2757929"/>
            <a:ext cx="64080" cy="700782"/>
          </a:xfrm>
          <a:prstGeom prst="line">
            <a:avLst/>
          </a:prstGeom>
          <a:ln w="22225">
            <a:solidFill>
              <a:schemeClr val="tx1"/>
            </a:solidFill>
          </a:ln>
          <a:effectLst>
            <a:glow rad="63500">
              <a:schemeClr val="bg1"/>
            </a:glow>
          </a:effectLst>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1217440" y="3458711"/>
            <a:ext cx="762000" cy="430887"/>
          </a:xfrm>
          <a:prstGeom prst="rect">
            <a:avLst/>
          </a:prstGeom>
          <a:noFill/>
          <a:effectLst>
            <a:glow rad="127000">
              <a:schemeClr val="bg1"/>
            </a:glow>
          </a:effectLst>
        </p:spPr>
        <p:txBody>
          <a:bodyPr wrap="square" rtlCol="0">
            <a:spAutoFit/>
          </a:bodyPr>
          <a:lstStyle/>
          <a:p>
            <a:pPr algn="ctr"/>
            <a:r>
              <a:rPr lang="en-US" sz="1100" b="1" dirty="0">
                <a:effectLst>
                  <a:glow rad="101600">
                    <a:schemeClr val="bg1"/>
                  </a:glow>
                </a:effectLst>
                <a:latin typeface="Arial" pitchFamily="34" charset="0"/>
                <a:cs typeface="Arial" pitchFamily="34" charset="0"/>
              </a:rPr>
              <a:t>JETTY </a:t>
            </a:r>
          </a:p>
          <a:p>
            <a:pPr algn="ctr"/>
            <a:r>
              <a:rPr lang="en-US" sz="1100" b="1" dirty="0">
                <a:effectLst>
                  <a:glow rad="101600">
                    <a:schemeClr val="bg1"/>
                  </a:glow>
                </a:effectLst>
                <a:latin typeface="Arial" pitchFamily="34" charset="0"/>
                <a:cs typeface="Arial" pitchFamily="34" charset="0"/>
              </a:rPr>
              <a:t>PARK</a:t>
            </a:r>
            <a:endParaRPr lang="en-US" sz="1100" b="1" dirty="0">
              <a:effectLst>
                <a:glow rad="101600">
                  <a:schemeClr val="bg1"/>
                </a:glow>
              </a:effectLst>
              <a:latin typeface="Arial" pitchFamily="34" charset="0"/>
              <a:cs typeface="Arial" pitchFamily="34" charset="0"/>
            </a:endParaRPr>
          </a:p>
        </p:txBody>
      </p:sp>
      <p:cxnSp>
        <p:nvCxnSpPr>
          <p:cNvPr id="23" name="Straight Connector 22"/>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Picture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0000">
            <a:off x="11217440" y="1358438"/>
            <a:ext cx="256032" cy="640080"/>
          </a:xfrm>
          <a:prstGeom prst="rect">
            <a:avLst/>
          </a:prstGeom>
        </p:spPr>
      </p:pic>
    </p:spTree>
    <p:extLst>
      <p:ext uri="{BB962C8B-B14F-4D97-AF65-F5344CB8AC3E}">
        <p14:creationId xmlns:p14="http://schemas.microsoft.com/office/powerpoint/2010/main" val="2411634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 r="6139"/>
          <a:stretch/>
        </p:blipFill>
        <p:spPr bwMode="auto">
          <a:xfrm>
            <a:off x="3597439" y="1183104"/>
            <a:ext cx="8465274" cy="555955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Freeform 6"/>
          <p:cNvSpPr/>
          <p:nvPr/>
        </p:nvSpPr>
        <p:spPr>
          <a:xfrm>
            <a:off x="4912801" y="2597056"/>
            <a:ext cx="6896529" cy="4019719"/>
          </a:xfrm>
          <a:custGeom>
            <a:avLst/>
            <a:gdLst>
              <a:gd name="connsiteX0" fmla="*/ 0 w 7356143"/>
              <a:gd name="connsiteY0" fmla="*/ 4080681 h 4285397"/>
              <a:gd name="connsiteX1" fmla="*/ 1528549 w 7356143"/>
              <a:gd name="connsiteY1" fmla="*/ 4285397 h 4285397"/>
              <a:gd name="connsiteX2" fmla="*/ 7356143 w 7356143"/>
              <a:gd name="connsiteY2" fmla="*/ 40943 h 4285397"/>
              <a:gd name="connsiteX3" fmla="*/ 6810233 w 7356143"/>
              <a:gd name="connsiteY3" fmla="*/ 0 h 4285397"/>
            </a:gdLst>
            <a:ahLst/>
            <a:cxnLst>
              <a:cxn ang="0">
                <a:pos x="connsiteX0" y="connsiteY0"/>
              </a:cxn>
              <a:cxn ang="0">
                <a:pos x="connsiteX1" y="connsiteY1"/>
              </a:cxn>
              <a:cxn ang="0">
                <a:pos x="connsiteX2" y="connsiteY2"/>
              </a:cxn>
              <a:cxn ang="0">
                <a:pos x="connsiteX3" y="connsiteY3"/>
              </a:cxn>
            </a:cxnLst>
            <a:rect l="l" t="t" r="r" b="b"/>
            <a:pathLst>
              <a:path w="7356143" h="4285397">
                <a:moveTo>
                  <a:pt x="0" y="4080681"/>
                </a:moveTo>
                <a:lnTo>
                  <a:pt x="1528549" y="4285397"/>
                </a:lnTo>
                <a:lnTo>
                  <a:pt x="7356143" y="40943"/>
                </a:lnTo>
                <a:lnTo>
                  <a:pt x="6810233" y="0"/>
                </a:lnTo>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rot="19343860">
            <a:off x="8896361" y="4430948"/>
            <a:ext cx="1121815" cy="338554"/>
          </a:xfrm>
          <a:prstGeom prst="rect">
            <a:avLst/>
          </a:prstGeom>
          <a:noFill/>
        </p:spPr>
        <p:txBody>
          <a:bodyPr wrap="square" rtlCol="0">
            <a:spAutoFit/>
          </a:bodyPr>
          <a:lstStyle/>
          <a:p>
            <a:r>
              <a:rPr lang="en-US" sz="1600" b="1" dirty="0" smtClean="0">
                <a:solidFill>
                  <a:srgbClr val="FF0000"/>
                </a:solidFill>
                <a:latin typeface="Arial" pitchFamily="34" charset="0"/>
                <a:cs typeface="Arial" pitchFamily="34" charset="0"/>
              </a:rPr>
              <a:t>14,400 </a:t>
            </a:r>
            <a:r>
              <a:rPr lang="en-US" sz="1600" b="1" dirty="0">
                <a:solidFill>
                  <a:srgbClr val="FF0000"/>
                </a:solidFill>
                <a:latin typeface="Arial" pitchFamily="34" charset="0"/>
                <a:cs typeface="Arial" pitchFamily="34" charset="0"/>
              </a:rPr>
              <a:t>ft.</a:t>
            </a:r>
            <a:endParaRPr lang="en-US" sz="1600" b="1" dirty="0">
              <a:solidFill>
                <a:srgbClr val="FF0000"/>
              </a:solidFill>
              <a:latin typeface="Arial" pitchFamily="34" charset="0"/>
              <a:cs typeface="Arial" pitchFamily="34" charset="0"/>
            </a:endParaRPr>
          </a:p>
        </p:txBody>
      </p:sp>
      <p:sp>
        <p:nvSpPr>
          <p:cNvPr id="16" name="TextBox 15"/>
          <p:cNvSpPr txBox="1"/>
          <p:nvPr/>
        </p:nvSpPr>
        <p:spPr>
          <a:xfrm>
            <a:off x="61717" y="2286000"/>
            <a:ext cx="3519683" cy="2862322"/>
          </a:xfrm>
          <a:prstGeom prst="rect">
            <a:avLst/>
          </a:prstGeom>
          <a:noFill/>
        </p:spPr>
        <p:txBody>
          <a:bodyPr wrap="square" rtlCol="0">
            <a:spAutoFit/>
          </a:bodyPr>
          <a:lstStyle/>
          <a:p>
            <a:r>
              <a:rPr lang="en-US" dirty="0">
                <a:latin typeface="+mj-lt"/>
                <a:cs typeface="Arial" pitchFamily="34" charset="0"/>
              </a:rPr>
              <a:t>The southern area of North Reach </a:t>
            </a:r>
            <a:r>
              <a:rPr lang="en-US" dirty="0" smtClean="0">
                <a:latin typeface="+mj-lt"/>
                <a:cs typeface="Arial" pitchFamily="34" charset="0"/>
              </a:rPr>
              <a:t>evidenced a drop </a:t>
            </a:r>
            <a:r>
              <a:rPr lang="en-US" dirty="0">
                <a:latin typeface="+mj-lt"/>
                <a:cs typeface="Arial" pitchFamily="34" charset="0"/>
              </a:rPr>
              <a:t>in </a:t>
            </a:r>
            <a:r>
              <a:rPr lang="en-US" dirty="0" smtClean="0">
                <a:latin typeface="+mj-lt"/>
                <a:cs typeface="Arial" pitchFamily="34" charset="0"/>
              </a:rPr>
              <a:t>elevation </a:t>
            </a:r>
            <a:r>
              <a:rPr lang="en-US" dirty="0">
                <a:latin typeface="+mj-lt"/>
                <a:cs typeface="Arial" pitchFamily="34" charset="0"/>
              </a:rPr>
              <a:t>in comparison to 2004 data.  </a:t>
            </a:r>
            <a:r>
              <a:rPr lang="en-US" dirty="0" smtClean="0">
                <a:latin typeface="+mj-lt"/>
                <a:cs typeface="Arial" pitchFamily="34" charset="0"/>
              </a:rPr>
              <a:t>This is </a:t>
            </a:r>
            <a:r>
              <a:rPr lang="en-US" dirty="0">
                <a:latin typeface="+mj-lt"/>
                <a:cs typeface="Arial" pitchFamily="34" charset="0"/>
              </a:rPr>
              <a:t>likely due to the </a:t>
            </a:r>
            <a:r>
              <a:rPr lang="en-US" dirty="0" smtClean="0">
                <a:latin typeface="+mj-lt"/>
                <a:cs typeface="Arial" pitchFamily="34" charset="0"/>
              </a:rPr>
              <a:t>northern </a:t>
            </a:r>
            <a:r>
              <a:rPr lang="en-US" dirty="0">
                <a:latin typeface="+mj-lt"/>
                <a:cs typeface="Arial" pitchFamily="34" charset="0"/>
              </a:rPr>
              <a:t>current and riptide that constantly erodes sand at a slightly faster rate than it is deposited.  </a:t>
            </a:r>
            <a:r>
              <a:rPr lang="en-US" dirty="0">
                <a:latin typeface="+mj-lt"/>
                <a:cs typeface="Arial" pitchFamily="34" charset="0"/>
              </a:rPr>
              <a:t>Eddy currents and seasonal storm surges can also create sharp changes in elevation depending on tidal conditions.</a:t>
            </a:r>
          </a:p>
        </p:txBody>
      </p:sp>
      <p:sp>
        <p:nvSpPr>
          <p:cNvPr id="23" name="TextBox 22"/>
          <p:cNvSpPr txBox="1"/>
          <p:nvPr/>
        </p:nvSpPr>
        <p:spPr>
          <a:xfrm>
            <a:off x="385008" y="86016"/>
            <a:ext cx="10359192" cy="892552"/>
          </a:xfrm>
          <a:prstGeom prst="rect">
            <a:avLst/>
          </a:prstGeom>
          <a:noFill/>
        </p:spPr>
        <p:txBody>
          <a:bodyPr wrap="square" rtlCol="0">
            <a:spAutoFit/>
          </a:bodyPr>
          <a:lstStyle/>
          <a:p>
            <a:r>
              <a:rPr lang="en-US" sz="3200" b="1" dirty="0"/>
              <a:t>Elevation Change </a:t>
            </a:r>
            <a:r>
              <a:rPr lang="en-US" sz="3200" b="1" dirty="0" smtClean="0"/>
              <a:t>Detection – </a:t>
            </a:r>
            <a:r>
              <a:rPr lang="en-US" sz="3200" b="1" dirty="0"/>
              <a:t>North Reach, Area 2</a:t>
            </a:r>
            <a:endParaRPr lang="en-US" sz="3200" b="1" dirty="0"/>
          </a:p>
          <a:p>
            <a:pPr marL="225425" indent="-166688">
              <a:buFont typeface="Arial" pitchFamily="34" charset="0"/>
              <a:buChar char="•"/>
            </a:pPr>
            <a:r>
              <a:rPr lang="en-US" sz="2000" b="1" dirty="0"/>
              <a:t>2004 to 2010, </a:t>
            </a:r>
            <a:r>
              <a:rPr lang="en-US" sz="2000" b="1" dirty="0" smtClean="0"/>
              <a:t>LiDAR</a:t>
            </a:r>
            <a:endParaRPr lang="en-US" sz="2000" b="1" dirty="0"/>
          </a:p>
        </p:txBody>
      </p:sp>
      <p:grpSp>
        <p:nvGrpSpPr>
          <p:cNvPr id="2" name="Group 1"/>
          <p:cNvGrpSpPr/>
          <p:nvPr/>
        </p:nvGrpSpPr>
        <p:grpSpPr>
          <a:xfrm>
            <a:off x="11085096" y="5169568"/>
            <a:ext cx="924464" cy="1482281"/>
            <a:chOff x="10915909" y="5181600"/>
            <a:chExt cx="924464" cy="1482281"/>
          </a:xfrm>
        </p:grpSpPr>
        <p:pic>
          <p:nvPicPr>
            <p:cNvPr id="3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15909" y="5181600"/>
              <a:ext cx="902912" cy="1482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TextBox 32"/>
            <p:cNvSpPr txBox="1"/>
            <p:nvPr/>
          </p:nvSpPr>
          <p:spPr>
            <a:xfrm>
              <a:off x="11482583" y="5267789"/>
              <a:ext cx="357790" cy="230832"/>
            </a:xfrm>
            <a:prstGeom prst="rect">
              <a:avLst/>
            </a:prstGeom>
            <a:noFill/>
          </p:spPr>
          <p:txBody>
            <a:bodyPr wrap="none" rtlCol="0">
              <a:spAutoFit/>
            </a:bodyPr>
            <a:lstStyle/>
            <a:p>
              <a:r>
                <a:rPr lang="en-US" sz="900" dirty="0">
                  <a:latin typeface="Arial" pitchFamily="34" charset="0"/>
                  <a:cs typeface="Arial" pitchFamily="34" charset="0"/>
                </a:rPr>
                <a:t>(ft.)</a:t>
              </a:r>
              <a:endParaRPr lang="en-US" sz="900" dirty="0">
                <a:latin typeface="Arial" pitchFamily="34" charset="0"/>
                <a:cs typeface="Arial" pitchFamily="34" charset="0"/>
              </a:endParaRPr>
            </a:p>
          </p:txBody>
        </p:sp>
      </p:grpSp>
      <p:cxnSp>
        <p:nvCxnSpPr>
          <p:cNvPr id="25" name="Straight Connector 24"/>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500000">
            <a:off x="11217440" y="1358438"/>
            <a:ext cx="256032" cy="640080"/>
          </a:xfrm>
          <a:prstGeom prst="rect">
            <a:avLst/>
          </a:prstGeom>
        </p:spPr>
      </p:pic>
    </p:spTree>
    <p:extLst>
      <p:ext uri="{BB962C8B-B14F-4D97-AF65-F5344CB8AC3E}">
        <p14:creationId xmlns:p14="http://schemas.microsoft.com/office/powerpoint/2010/main" val="340778353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26" r="6290" b="9403"/>
          <a:stretch/>
        </p:blipFill>
        <p:spPr bwMode="auto">
          <a:xfrm>
            <a:off x="3200400" y="1223044"/>
            <a:ext cx="8867272" cy="55106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76200" y="1460242"/>
            <a:ext cx="3071380" cy="4801314"/>
          </a:xfrm>
          <a:prstGeom prst="rect">
            <a:avLst/>
          </a:prstGeom>
          <a:noFill/>
        </p:spPr>
        <p:txBody>
          <a:bodyPr wrap="square" rtlCol="0">
            <a:spAutoFit/>
          </a:bodyPr>
          <a:lstStyle/>
          <a:p>
            <a:r>
              <a:rPr lang="en-US" b="1" dirty="0">
                <a:latin typeface="+mj-lt"/>
                <a:cs typeface="Arial" pitchFamily="34" charset="0"/>
              </a:rPr>
              <a:t>AREA </a:t>
            </a:r>
            <a:r>
              <a:rPr lang="en-US" b="1" dirty="0" smtClean="0">
                <a:latin typeface="+mj-lt"/>
                <a:cs typeface="Arial" pitchFamily="34" charset="0"/>
              </a:rPr>
              <a:t>1 </a:t>
            </a:r>
            <a:r>
              <a:rPr lang="en-US" dirty="0" smtClean="0">
                <a:latin typeface="+mj-lt"/>
                <a:cs typeface="Arial" pitchFamily="34" charset="0"/>
              </a:rPr>
              <a:t>– </a:t>
            </a:r>
            <a:r>
              <a:rPr lang="en-US" dirty="0">
                <a:latin typeface="+mj-lt"/>
                <a:cs typeface="Arial" pitchFamily="34" charset="0"/>
              </a:rPr>
              <a:t>This </a:t>
            </a:r>
            <a:r>
              <a:rPr lang="en-US" dirty="0" smtClean="0">
                <a:latin typeface="+mj-lt"/>
                <a:cs typeface="Arial" pitchFamily="34" charset="0"/>
              </a:rPr>
              <a:t>area depicts significant </a:t>
            </a:r>
            <a:r>
              <a:rPr lang="en-US" dirty="0">
                <a:latin typeface="+mj-lt"/>
                <a:cs typeface="Arial" pitchFamily="34" charset="0"/>
              </a:rPr>
              <a:t>decrease in shore </a:t>
            </a:r>
            <a:r>
              <a:rPr lang="en-US" dirty="0" smtClean="0">
                <a:latin typeface="+mj-lt"/>
                <a:cs typeface="Arial" pitchFamily="34" charset="0"/>
              </a:rPr>
              <a:t>elevation at an average of 8 feet, separated from Area 2 by an elevated sandbar section.</a:t>
            </a:r>
          </a:p>
          <a:p>
            <a:endParaRPr lang="en-US" dirty="0">
              <a:latin typeface="+mj-lt"/>
              <a:cs typeface="Arial" pitchFamily="34" charset="0"/>
            </a:endParaRPr>
          </a:p>
          <a:p>
            <a:r>
              <a:rPr lang="en-US" b="1" dirty="0">
                <a:latin typeface="+mj-lt"/>
                <a:cs typeface="Arial" pitchFamily="34" charset="0"/>
              </a:rPr>
              <a:t>AREA 2 </a:t>
            </a:r>
            <a:r>
              <a:rPr lang="en-US" dirty="0">
                <a:latin typeface="+mj-lt"/>
                <a:cs typeface="Arial" pitchFamily="34" charset="0"/>
              </a:rPr>
              <a:t>– This area depicts </a:t>
            </a:r>
            <a:r>
              <a:rPr lang="en-US" dirty="0" smtClean="0">
                <a:latin typeface="+mj-lt"/>
                <a:cs typeface="Arial" pitchFamily="34" charset="0"/>
              </a:rPr>
              <a:t>significant </a:t>
            </a:r>
            <a:r>
              <a:rPr lang="en-US" dirty="0">
                <a:latin typeface="+mj-lt"/>
                <a:cs typeface="Arial" pitchFamily="34" charset="0"/>
              </a:rPr>
              <a:t>decrease in elevation </a:t>
            </a:r>
            <a:r>
              <a:rPr lang="en-US" dirty="0" smtClean="0">
                <a:latin typeface="+mj-lt"/>
                <a:cs typeface="Arial" pitchFamily="34" charset="0"/>
              </a:rPr>
              <a:t>at an average of 10 feet.</a:t>
            </a:r>
          </a:p>
          <a:p>
            <a:endParaRPr lang="en-US" dirty="0">
              <a:latin typeface="+mj-lt"/>
              <a:cs typeface="Arial" pitchFamily="34" charset="0"/>
            </a:endParaRPr>
          </a:p>
          <a:p>
            <a:r>
              <a:rPr lang="en-US" b="1" dirty="0">
                <a:latin typeface="+mj-lt"/>
                <a:cs typeface="Arial" pitchFamily="34" charset="0"/>
              </a:rPr>
              <a:t>AREA 3 </a:t>
            </a:r>
            <a:r>
              <a:rPr lang="en-US" dirty="0">
                <a:latin typeface="+mj-lt"/>
                <a:cs typeface="Arial" pitchFamily="34" charset="0"/>
              </a:rPr>
              <a:t>– This area highlights the </a:t>
            </a:r>
            <a:r>
              <a:rPr lang="en-US" dirty="0" smtClean="0">
                <a:latin typeface="+mj-lt"/>
                <a:cs typeface="Arial" pitchFamily="34" charset="0"/>
              </a:rPr>
              <a:t>terrain transition where </a:t>
            </a:r>
            <a:r>
              <a:rPr lang="en-US" dirty="0">
                <a:latin typeface="+mj-lt"/>
                <a:cs typeface="Arial" pitchFamily="34" charset="0"/>
              </a:rPr>
              <a:t>the shore elevation begins to rise </a:t>
            </a:r>
            <a:r>
              <a:rPr lang="en-US" dirty="0" smtClean="0">
                <a:latin typeface="+mj-lt"/>
                <a:cs typeface="Arial" pitchFamily="34" charset="0"/>
              </a:rPr>
              <a:t>significantly.  Since 2004 this section rose an average of 7.8 feet.</a:t>
            </a:r>
            <a:endParaRPr lang="en-US" dirty="0">
              <a:latin typeface="+mj-lt"/>
              <a:cs typeface="Arial" pitchFamily="34" charset="0"/>
            </a:endParaRPr>
          </a:p>
        </p:txBody>
      </p:sp>
      <p:sp>
        <p:nvSpPr>
          <p:cNvPr id="3" name="Rectangle 2"/>
          <p:cNvSpPr/>
          <p:nvPr/>
        </p:nvSpPr>
        <p:spPr>
          <a:xfrm>
            <a:off x="6324912" y="4107782"/>
            <a:ext cx="990600" cy="271816"/>
          </a:xfrm>
          <a:prstGeom prst="rect">
            <a:avLst/>
          </a:prstGeom>
          <a:noFill/>
          <a:ln>
            <a:solidFill>
              <a:srgbClr val="FF0000"/>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3">
                    <a:satMod val="175000"/>
                    <a:alpha val="40000"/>
                  </a:schemeClr>
                </a:glow>
              </a:effectLst>
            </a:endParaRPr>
          </a:p>
        </p:txBody>
      </p:sp>
      <p:sp>
        <p:nvSpPr>
          <p:cNvPr id="17" name="Rectangle 16"/>
          <p:cNvSpPr/>
          <p:nvPr/>
        </p:nvSpPr>
        <p:spPr>
          <a:xfrm>
            <a:off x="7524776" y="4107782"/>
            <a:ext cx="1170296" cy="271816"/>
          </a:xfrm>
          <a:prstGeom prst="rect">
            <a:avLst/>
          </a:prstGeom>
          <a:noFill/>
          <a:ln>
            <a:solidFill>
              <a:srgbClr val="FF0000"/>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3">
                    <a:satMod val="175000"/>
                    <a:alpha val="40000"/>
                  </a:schemeClr>
                </a:glow>
              </a:effectLst>
            </a:endParaRPr>
          </a:p>
        </p:txBody>
      </p:sp>
      <p:sp>
        <p:nvSpPr>
          <p:cNvPr id="18" name="Rectangle 17"/>
          <p:cNvSpPr/>
          <p:nvPr/>
        </p:nvSpPr>
        <p:spPr>
          <a:xfrm>
            <a:off x="9956822" y="4053190"/>
            <a:ext cx="1143000" cy="416256"/>
          </a:xfrm>
          <a:prstGeom prst="rect">
            <a:avLst/>
          </a:prstGeom>
          <a:noFill/>
          <a:ln>
            <a:solidFill>
              <a:srgbClr val="FF0000"/>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glow rad="228600">
                  <a:schemeClr val="accent3">
                    <a:satMod val="175000"/>
                    <a:alpha val="40000"/>
                  </a:schemeClr>
                </a:glow>
              </a:effectLst>
            </a:endParaRPr>
          </a:p>
        </p:txBody>
      </p:sp>
      <p:cxnSp>
        <p:nvCxnSpPr>
          <p:cNvPr id="9" name="Straight Connector 8"/>
          <p:cNvCxnSpPr>
            <a:endCxn id="3" idx="2"/>
          </p:cNvCxnSpPr>
          <p:nvPr/>
        </p:nvCxnSpPr>
        <p:spPr>
          <a:xfrm flipV="1">
            <a:off x="6820212" y="4379599"/>
            <a:ext cx="0" cy="726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685716" y="5076070"/>
            <a:ext cx="284052" cy="307777"/>
          </a:xfrm>
          <a:prstGeom prst="rect">
            <a:avLst/>
          </a:prstGeom>
          <a:noFill/>
        </p:spPr>
        <p:txBody>
          <a:bodyPr wrap="none" rtlCol="0">
            <a:spAutoFit/>
          </a:bodyPr>
          <a:lstStyle/>
          <a:p>
            <a:r>
              <a:rPr lang="en-US" sz="1400" b="1" dirty="0">
                <a:solidFill>
                  <a:srgbClr val="FF0000"/>
                </a:solidFill>
                <a:latin typeface="Arial" pitchFamily="34" charset="0"/>
                <a:cs typeface="Arial" pitchFamily="34" charset="0"/>
              </a:rPr>
              <a:t>1</a:t>
            </a:r>
            <a:endParaRPr lang="en-US" sz="1400" b="1" dirty="0">
              <a:solidFill>
                <a:srgbClr val="FF0000"/>
              </a:solidFill>
              <a:latin typeface="Arial" pitchFamily="34" charset="0"/>
              <a:cs typeface="Arial" pitchFamily="34" charset="0"/>
            </a:endParaRPr>
          </a:p>
        </p:txBody>
      </p:sp>
      <p:cxnSp>
        <p:nvCxnSpPr>
          <p:cNvPr id="27" name="Straight Connector 26"/>
          <p:cNvCxnSpPr/>
          <p:nvPr/>
        </p:nvCxnSpPr>
        <p:spPr>
          <a:xfrm flipV="1">
            <a:off x="3861822" y="4662624"/>
            <a:ext cx="0" cy="726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600239" y="5389368"/>
            <a:ext cx="514885" cy="261610"/>
          </a:xfrm>
          <a:prstGeom prst="rect">
            <a:avLst/>
          </a:prstGeom>
          <a:noFill/>
        </p:spPr>
        <p:txBody>
          <a:bodyPr wrap="none" rtlCol="0">
            <a:spAutoFit/>
          </a:bodyPr>
          <a:lstStyle/>
          <a:p>
            <a:r>
              <a:rPr lang="en-US" sz="1100" b="1" dirty="0">
                <a:solidFill>
                  <a:srgbClr val="FF0000"/>
                </a:solidFill>
                <a:latin typeface="Arial" pitchFamily="34" charset="0"/>
                <a:cs typeface="Arial" pitchFamily="34" charset="0"/>
              </a:rPr>
              <a:t>PIER</a:t>
            </a:r>
            <a:endParaRPr lang="en-US" sz="1100" b="1" dirty="0">
              <a:solidFill>
                <a:srgbClr val="FF0000"/>
              </a:solidFill>
              <a:latin typeface="Arial" pitchFamily="34" charset="0"/>
              <a:cs typeface="Arial" pitchFamily="34" charset="0"/>
            </a:endParaRPr>
          </a:p>
        </p:txBody>
      </p:sp>
      <p:grpSp>
        <p:nvGrpSpPr>
          <p:cNvPr id="2" name="Group 1"/>
          <p:cNvGrpSpPr/>
          <p:nvPr/>
        </p:nvGrpSpPr>
        <p:grpSpPr>
          <a:xfrm>
            <a:off x="11075844" y="5175190"/>
            <a:ext cx="955732" cy="1482281"/>
            <a:chOff x="9640888" y="5287645"/>
            <a:chExt cx="955732" cy="1482281"/>
          </a:xfrm>
        </p:grpSpPr>
        <p:pic>
          <p:nvPicPr>
            <p:cNvPr id="39"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40888" y="5287645"/>
              <a:ext cx="902912" cy="14822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 name="TextBox 39"/>
            <p:cNvSpPr txBox="1"/>
            <p:nvPr/>
          </p:nvSpPr>
          <p:spPr>
            <a:xfrm>
              <a:off x="10219594" y="5373834"/>
              <a:ext cx="377026" cy="246221"/>
            </a:xfrm>
            <a:prstGeom prst="rect">
              <a:avLst/>
            </a:prstGeom>
            <a:noFill/>
          </p:spPr>
          <p:txBody>
            <a:bodyPr wrap="none" rtlCol="0">
              <a:spAutoFit/>
            </a:bodyPr>
            <a:lstStyle/>
            <a:p>
              <a:r>
                <a:rPr lang="en-US" sz="1000" dirty="0">
                  <a:latin typeface="Arial" pitchFamily="34" charset="0"/>
                  <a:cs typeface="Arial" pitchFamily="34" charset="0"/>
                </a:rPr>
                <a:t>(ft.)</a:t>
              </a:r>
              <a:endParaRPr lang="en-US" sz="1000" dirty="0">
                <a:latin typeface="Arial" pitchFamily="34" charset="0"/>
                <a:cs typeface="Arial" pitchFamily="34" charset="0"/>
              </a:endParaRPr>
            </a:p>
          </p:txBody>
        </p:sp>
      </p:grpSp>
      <p:sp>
        <p:nvSpPr>
          <p:cNvPr id="24" name="TextBox 23"/>
          <p:cNvSpPr txBox="1"/>
          <p:nvPr/>
        </p:nvSpPr>
        <p:spPr>
          <a:xfrm>
            <a:off x="381000" y="86016"/>
            <a:ext cx="10515600" cy="892552"/>
          </a:xfrm>
          <a:prstGeom prst="rect">
            <a:avLst/>
          </a:prstGeom>
          <a:noFill/>
        </p:spPr>
        <p:txBody>
          <a:bodyPr wrap="square" rtlCol="0">
            <a:spAutoFit/>
          </a:bodyPr>
          <a:lstStyle/>
          <a:p>
            <a:r>
              <a:rPr lang="en-US" sz="3200" b="1" dirty="0"/>
              <a:t>Elevation Change </a:t>
            </a:r>
            <a:r>
              <a:rPr lang="en-US" sz="3200" b="1" dirty="0" smtClean="0"/>
              <a:t>Detection – </a:t>
            </a:r>
            <a:r>
              <a:rPr lang="en-US" sz="3200" b="1" dirty="0"/>
              <a:t>Significant Areas</a:t>
            </a:r>
            <a:endParaRPr lang="en-US" sz="3200" b="1" dirty="0"/>
          </a:p>
          <a:p>
            <a:pPr marL="225425" indent="-166688">
              <a:buFont typeface="Arial" pitchFamily="34" charset="0"/>
              <a:buChar char="•"/>
            </a:pPr>
            <a:r>
              <a:rPr lang="en-US" sz="2000" b="1" dirty="0"/>
              <a:t>2004 to 2010, </a:t>
            </a:r>
            <a:r>
              <a:rPr lang="en-US" sz="2000" b="1" dirty="0" smtClean="0"/>
              <a:t>LiDAR</a:t>
            </a:r>
            <a:endParaRPr lang="en-US" sz="2000" b="1" dirty="0"/>
          </a:p>
        </p:txBody>
      </p:sp>
      <p:cxnSp>
        <p:nvCxnSpPr>
          <p:cNvPr id="29" name="Straight Connector 28"/>
          <p:cNvCxnSpPr/>
          <p:nvPr/>
        </p:nvCxnSpPr>
        <p:spPr>
          <a:xfrm flipV="1">
            <a:off x="8103408" y="4375480"/>
            <a:ext cx="0" cy="7267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7968912" y="5071951"/>
            <a:ext cx="284052" cy="307777"/>
          </a:xfrm>
          <a:prstGeom prst="rect">
            <a:avLst/>
          </a:prstGeom>
          <a:noFill/>
        </p:spPr>
        <p:txBody>
          <a:bodyPr wrap="none" rtlCol="0">
            <a:spAutoFit/>
          </a:bodyPr>
          <a:lstStyle/>
          <a:p>
            <a:r>
              <a:rPr lang="en-US" sz="1400" b="1" dirty="0" smtClean="0">
                <a:solidFill>
                  <a:srgbClr val="FF0000"/>
                </a:solidFill>
                <a:latin typeface="Arial" pitchFamily="34" charset="0"/>
                <a:cs typeface="Arial" pitchFamily="34" charset="0"/>
              </a:rPr>
              <a:t>2</a:t>
            </a:r>
            <a:endParaRPr lang="en-US" sz="1400" b="1" dirty="0">
              <a:solidFill>
                <a:srgbClr val="FF0000"/>
              </a:solidFill>
              <a:latin typeface="Arial" pitchFamily="34" charset="0"/>
              <a:cs typeface="Arial" pitchFamily="34" charset="0"/>
            </a:endParaRPr>
          </a:p>
        </p:txBody>
      </p:sp>
      <p:cxnSp>
        <p:nvCxnSpPr>
          <p:cNvPr id="33" name="Straight Connector 32"/>
          <p:cNvCxnSpPr>
            <a:endCxn id="18" idx="2"/>
          </p:cNvCxnSpPr>
          <p:nvPr/>
        </p:nvCxnSpPr>
        <p:spPr>
          <a:xfrm flipV="1">
            <a:off x="10525768" y="4469446"/>
            <a:ext cx="2554" cy="62877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391272" y="5067943"/>
            <a:ext cx="284052" cy="307777"/>
          </a:xfrm>
          <a:prstGeom prst="rect">
            <a:avLst/>
          </a:prstGeom>
          <a:noFill/>
        </p:spPr>
        <p:txBody>
          <a:bodyPr wrap="none" rtlCol="0">
            <a:spAutoFit/>
          </a:bodyPr>
          <a:lstStyle/>
          <a:p>
            <a:r>
              <a:rPr lang="en-US" sz="1400" b="1" dirty="0" smtClean="0">
                <a:solidFill>
                  <a:srgbClr val="FF0000"/>
                </a:solidFill>
                <a:latin typeface="Arial" pitchFamily="34" charset="0"/>
                <a:cs typeface="Arial" pitchFamily="34" charset="0"/>
              </a:rPr>
              <a:t>3</a:t>
            </a:r>
            <a:endParaRPr lang="en-US" sz="1400" b="1" dirty="0">
              <a:solidFill>
                <a:srgbClr val="FF0000"/>
              </a:solidFill>
              <a:latin typeface="Arial" pitchFamily="34" charset="0"/>
              <a:cs typeface="Arial" pitchFamily="34" charset="0"/>
            </a:endParaRPr>
          </a:p>
        </p:txBody>
      </p:sp>
      <p:cxnSp>
        <p:nvCxnSpPr>
          <p:cNvPr id="36" name="Straight Connector 35"/>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4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11217440" y="1358438"/>
            <a:ext cx="256032" cy="640080"/>
          </a:xfrm>
          <a:prstGeom prst="rect">
            <a:avLst/>
          </a:prstGeom>
        </p:spPr>
      </p:pic>
    </p:spTree>
    <p:extLst>
      <p:ext uri="{BB962C8B-B14F-4D97-AF65-F5344CB8AC3E}">
        <p14:creationId xmlns:p14="http://schemas.microsoft.com/office/powerpoint/2010/main" val="34045877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9"/>
          <p:cNvSpPr>
            <a:spLocks noGrp="1"/>
          </p:cNvSpPr>
          <p:nvPr>
            <p:ph idx="1"/>
          </p:nvPr>
        </p:nvSpPr>
        <p:spPr>
          <a:xfrm>
            <a:off x="152400" y="1208501"/>
            <a:ext cx="7086600" cy="5268499"/>
          </a:xfrm>
        </p:spPr>
        <p:txBody>
          <a:bodyPr>
            <a:noAutofit/>
          </a:bodyPr>
          <a:lstStyle/>
          <a:p>
            <a:pPr>
              <a:lnSpc>
                <a:spcPct val="100000"/>
              </a:lnSpc>
              <a:spcBef>
                <a:spcPts val="0"/>
              </a:spcBef>
            </a:pPr>
            <a:r>
              <a:rPr lang="en-US" sz="1800" dirty="0" smtClean="0"/>
              <a:t>Take GEOG 487 – Environmental Applications of GIS in Spring 1 term</a:t>
            </a:r>
          </a:p>
          <a:p>
            <a:pPr>
              <a:lnSpc>
                <a:spcPct val="100000"/>
              </a:lnSpc>
              <a:spcBef>
                <a:spcPts val="0"/>
              </a:spcBef>
            </a:pPr>
            <a:endParaRPr lang="en-US" sz="1800" dirty="0" smtClean="0"/>
          </a:p>
          <a:p>
            <a:pPr>
              <a:lnSpc>
                <a:spcPct val="100000"/>
              </a:lnSpc>
              <a:spcBef>
                <a:spcPts val="0"/>
              </a:spcBef>
            </a:pPr>
            <a:r>
              <a:rPr lang="en-US" sz="1800" dirty="0" smtClean="0"/>
              <a:t>Take </a:t>
            </a:r>
            <a:r>
              <a:rPr lang="en-US" sz="1800" dirty="0" smtClean="0"/>
              <a:t>GEOG 596B </a:t>
            </a:r>
            <a:r>
              <a:rPr lang="en-US" sz="1800" dirty="0" smtClean="0"/>
              <a:t>in Spring 2 Term</a:t>
            </a:r>
          </a:p>
          <a:p>
            <a:pPr>
              <a:lnSpc>
                <a:spcPct val="100000"/>
              </a:lnSpc>
              <a:spcBef>
                <a:spcPts val="0"/>
              </a:spcBef>
            </a:pPr>
            <a:endParaRPr lang="en-US" sz="1600" dirty="0"/>
          </a:p>
          <a:p>
            <a:pPr>
              <a:lnSpc>
                <a:spcPct val="100000"/>
              </a:lnSpc>
              <a:spcBef>
                <a:spcPts val="0"/>
              </a:spcBef>
            </a:pPr>
            <a:r>
              <a:rPr lang="en-US" sz="1800" dirty="0" smtClean="0"/>
              <a:t>Expand </a:t>
            </a:r>
            <a:r>
              <a:rPr lang="en-US" sz="1800" dirty="0" smtClean="0"/>
              <a:t>analysis </a:t>
            </a:r>
            <a:r>
              <a:rPr lang="en-US" sz="1800" dirty="0" smtClean="0"/>
              <a:t>and update layers for </a:t>
            </a:r>
            <a:r>
              <a:rPr lang="en-US" sz="1800" dirty="0" smtClean="0"/>
              <a:t>complete data set </a:t>
            </a:r>
          </a:p>
          <a:p>
            <a:pPr lvl="1">
              <a:lnSpc>
                <a:spcPct val="100000"/>
              </a:lnSpc>
              <a:spcBef>
                <a:spcPts val="0"/>
              </a:spcBef>
            </a:pPr>
            <a:r>
              <a:rPr lang="en-US" sz="1600" dirty="0" smtClean="0"/>
              <a:t>January – March 2015</a:t>
            </a:r>
            <a:endParaRPr lang="en-US" sz="1600" dirty="0" smtClean="0"/>
          </a:p>
          <a:p>
            <a:pPr marL="228600" lvl="1">
              <a:lnSpc>
                <a:spcPct val="100000"/>
              </a:lnSpc>
              <a:spcBef>
                <a:spcPts val="0"/>
              </a:spcBef>
            </a:pPr>
            <a:endParaRPr lang="en-US" sz="1400" dirty="0" smtClean="0"/>
          </a:p>
          <a:p>
            <a:pPr marL="228600" lvl="1">
              <a:lnSpc>
                <a:spcPct val="100000"/>
              </a:lnSpc>
              <a:spcBef>
                <a:spcPts val="0"/>
              </a:spcBef>
            </a:pPr>
            <a:r>
              <a:rPr lang="en-US" sz="1800" dirty="0" smtClean="0"/>
              <a:t>Conduct additional literature review of similar projects and studies</a:t>
            </a:r>
          </a:p>
          <a:p>
            <a:pPr marL="685800" lvl="2">
              <a:lnSpc>
                <a:spcPct val="100000"/>
              </a:lnSpc>
              <a:spcBef>
                <a:spcPts val="0"/>
              </a:spcBef>
            </a:pPr>
            <a:r>
              <a:rPr lang="en-US" sz="1600" dirty="0" smtClean="0"/>
              <a:t>January – March 2015</a:t>
            </a:r>
            <a:endParaRPr lang="en-US" sz="1600" dirty="0"/>
          </a:p>
          <a:p>
            <a:pPr marL="457200" lvl="2" indent="0">
              <a:lnSpc>
                <a:spcPct val="100000"/>
              </a:lnSpc>
              <a:spcBef>
                <a:spcPts val="0"/>
              </a:spcBef>
              <a:buNone/>
            </a:pPr>
            <a:endParaRPr lang="en-US" sz="1800" dirty="0"/>
          </a:p>
          <a:p>
            <a:pPr>
              <a:lnSpc>
                <a:spcPct val="100000"/>
              </a:lnSpc>
              <a:spcBef>
                <a:spcPts val="0"/>
              </a:spcBef>
            </a:pPr>
            <a:r>
              <a:rPr lang="en-US" sz="1800" dirty="0" smtClean="0"/>
              <a:t>Investigate and contact possible </a:t>
            </a:r>
            <a:r>
              <a:rPr lang="en-US" sz="1800" dirty="0" smtClean="0"/>
              <a:t>journal </a:t>
            </a:r>
            <a:r>
              <a:rPr lang="en-US" sz="1800" dirty="0" smtClean="0"/>
              <a:t>or organization for </a:t>
            </a:r>
            <a:r>
              <a:rPr lang="en-US" sz="1800" dirty="0" smtClean="0"/>
              <a:t>publication</a:t>
            </a:r>
          </a:p>
          <a:p>
            <a:pPr lvl="1">
              <a:lnSpc>
                <a:spcPct val="100000"/>
              </a:lnSpc>
              <a:spcBef>
                <a:spcPts val="0"/>
              </a:spcBef>
            </a:pPr>
            <a:r>
              <a:rPr lang="en-US" sz="1600" dirty="0" smtClean="0"/>
              <a:t>February </a:t>
            </a:r>
            <a:r>
              <a:rPr lang="en-US" sz="1600" dirty="0" smtClean="0"/>
              <a:t>2015</a:t>
            </a:r>
            <a:endParaRPr lang="en-US" sz="1600" dirty="0" smtClean="0"/>
          </a:p>
          <a:p>
            <a:pPr lvl="2">
              <a:lnSpc>
                <a:spcPct val="100000"/>
              </a:lnSpc>
              <a:spcBef>
                <a:spcPts val="0"/>
              </a:spcBef>
            </a:pPr>
            <a:r>
              <a:rPr lang="en-US" sz="1400" dirty="0" smtClean="0">
                <a:solidFill>
                  <a:schemeClr val="tx1"/>
                </a:solidFill>
              </a:rPr>
              <a:t>Brevard County Natural Resources Management Department</a:t>
            </a:r>
            <a:endParaRPr lang="en-US" sz="1400" dirty="0" smtClean="0">
              <a:solidFill>
                <a:schemeClr val="tx1"/>
              </a:solidFill>
            </a:endParaRPr>
          </a:p>
          <a:p>
            <a:pPr lvl="2">
              <a:lnSpc>
                <a:spcPct val="100000"/>
              </a:lnSpc>
              <a:spcBef>
                <a:spcPts val="0"/>
              </a:spcBef>
            </a:pPr>
            <a:r>
              <a:rPr lang="en-US" sz="1400" dirty="0" smtClean="0">
                <a:solidFill>
                  <a:schemeClr val="tx1"/>
                </a:solidFill>
              </a:rPr>
              <a:t>The Conservation Planning Institute</a:t>
            </a:r>
            <a:endParaRPr lang="en-US" sz="1400" dirty="0" smtClean="0">
              <a:solidFill>
                <a:schemeClr val="tx1"/>
              </a:solidFill>
            </a:endParaRPr>
          </a:p>
          <a:p>
            <a:pPr lvl="2">
              <a:lnSpc>
                <a:spcPct val="100000"/>
              </a:lnSpc>
              <a:spcBef>
                <a:spcPts val="0"/>
              </a:spcBef>
            </a:pPr>
            <a:r>
              <a:rPr lang="en-US" sz="1400" dirty="0" smtClean="0">
                <a:solidFill>
                  <a:schemeClr val="tx1"/>
                </a:solidFill>
              </a:rPr>
              <a:t>Coastal Conservation Association</a:t>
            </a:r>
          </a:p>
          <a:p>
            <a:pPr lvl="2">
              <a:lnSpc>
                <a:spcPct val="100000"/>
              </a:lnSpc>
              <a:spcBef>
                <a:spcPts val="0"/>
              </a:spcBef>
            </a:pPr>
            <a:endParaRPr lang="en-US" sz="1200" dirty="0" smtClean="0"/>
          </a:p>
          <a:p>
            <a:pPr>
              <a:lnSpc>
                <a:spcPct val="100000"/>
              </a:lnSpc>
              <a:spcBef>
                <a:spcPts val="0"/>
              </a:spcBef>
            </a:pPr>
            <a:r>
              <a:rPr lang="en-US" sz="1800" dirty="0" smtClean="0"/>
              <a:t>Refine paper to meet journal standards</a:t>
            </a:r>
          </a:p>
          <a:p>
            <a:pPr lvl="1">
              <a:lnSpc>
                <a:spcPct val="100000"/>
              </a:lnSpc>
              <a:spcBef>
                <a:spcPts val="0"/>
              </a:spcBef>
            </a:pPr>
            <a:r>
              <a:rPr lang="en-US" sz="1600" dirty="0" smtClean="0"/>
              <a:t>March 2015 – May 2015</a:t>
            </a:r>
          </a:p>
          <a:p>
            <a:pPr lvl="1">
              <a:lnSpc>
                <a:spcPct val="100000"/>
              </a:lnSpc>
              <a:spcBef>
                <a:spcPts val="0"/>
              </a:spcBef>
            </a:pPr>
            <a:endParaRPr lang="en-US" sz="1600" dirty="0" smtClean="0"/>
          </a:p>
          <a:p>
            <a:pPr>
              <a:lnSpc>
                <a:spcPct val="100000"/>
              </a:lnSpc>
              <a:spcBef>
                <a:spcPts val="0"/>
              </a:spcBef>
            </a:pPr>
            <a:r>
              <a:rPr lang="en-US" sz="1800" dirty="0" smtClean="0"/>
              <a:t>Submit article</a:t>
            </a:r>
          </a:p>
          <a:p>
            <a:pPr lvl="1">
              <a:lnSpc>
                <a:spcPct val="100000"/>
              </a:lnSpc>
              <a:spcBef>
                <a:spcPts val="0"/>
              </a:spcBef>
            </a:pPr>
            <a:r>
              <a:rPr lang="en-US" sz="1600" dirty="0" smtClean="0"/>
              <a:t>May 2015</a:t>
            </a:r>
            <a:endParaRPr lang="en-US" sz="1800" dirty="0" smtClean="0"/>
          </a:p>
        </p:txBody>
      </p:sp>
      <p:sp>
        <p:nvSpPr>
          <p:cNvPr id="9" name="TextBox 8"/>
          <p:cNvSpPr txBox="1"/>
          <p:nvPr/>
        </p:nvSpPr>
        <p:spPr>
          <a:xfrm>
            <a:off x="421104" y="90860"/>
            <a:ext cx="7467600" cy="584775"/>
          </a:xfrm>
          <a:prstGeom prst="rect">
            <a:avLst/>
          </a:prstGeom>
          <a:noFill/>
        </p:spPr>
        <p:txBody>
          <a:bodyPr wrap="square" rtlCol="0">
            <a:spAutoFit/>
          </a:bodyPr>
          <a:lstStyle/>
          <a:p>
            <a:r>
              <a:rPr lang="en-US" sz="3200" b="1" dirty="0" smtClean="0"/>
              <a:t>Project Timeline</a:t>
            </a:r>
            <a:endParaRPr lang="en-US" b="1" dirty="0"/>
          </a:p>
        </p:txBody>
      </p:sp>
      <p:pic>
        <p:nvPicPr>
          <p:cNvPr id="6150" name="Picture 6" descr="http://www.cityofcapecanaveral.org/vertical/sites/%7BCEAB0943-1F37-4E48-833E-AFC3D9CA4058%7D/uploads/%7B3BEBAF24-505A-4776-99C8-F932E9970A66%7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5199" y="226668"/>
            <a:ext cx="3539986" cy="24403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3" name="Picture 4" descr="http://cdn2.vtourist.com/4/4613892-Sea_turtles_Cocoa_Beach.jpg"/>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2209801"/>
            <a:ext cx="3276600" cy="24499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4" name="Picture 8" descr="https://c1.staticflickr.com/9/8485/8214079679_0ce7052af4_b.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96198" y="4495801"/>
            <a:ext cx="3306883" cy="218951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5" name="Straight Connector 14"/>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87837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37998" y="1092398"/>
            <a:ext cx="3621504" cy="4770537"/>
          </a:xfrm>
          <a:prstGeom prst="rect">
            <a:avLst/>
          </a:prstGeom>
          <a:noFill/>
        </p:spPr>
        <p:txBody>
          <a:bodyPr wrap="none" rtlCol="0">
            <a:spAutoFit/>
          </a:bodyPr>
          <a:lstStyle/>
          <a:p>
            <a:pPr marL="171450" indent="-171450">
              <a:spcAft>
                <a:spcPts val="600"/>
              </a:spcAft>
              <a:buFontTx/>
              <a:buChar char="-"/>
            </a:pPr>
            <a:r>
              <a:rPr lang="en-US" sz="2000" dirty="0" smtClean="0">
                <a:latin typeface="Arial" pitchFamily="34" charset="0"/>
                <a:cs typeface="Arial" pitchFamily="34" charset="0"/>
              </a:rPr>
              <a:t>The Problem</a:t>
            </a:r>
          </a:p>
          <a:p>
            <a:pPr marL="171450" indent="-171450">
              <a:spcAft>
                <a:spcPts val="600"/>
              </a:spcAft>
              <a:buFontTx/>
              <a:buChar char="-"/>
            </a:pPr>
            <a:r>
              <a:rPr lang="en-US" sz="2000" dirty="0" smtClean="0">
                <a:latin typeface="Arial" pitchFamily="34" charset="0"/>
                <a:cs typeface="Arial" pitchFamily="34" charset="0"/>
              </a:rPr>
              <a:t>The Solution</a:t>
            </a:r>
          </a:p>
          <a:p>
            <a:pPr marL="171450" indent="-171450">
              <a:spcAft>
                <a:spcPts val="600"/>
              </a:spcAft>
              <a:buFontTx/>
              <a:buChar char="-"/>
            </a:pPr>
            <a:r>
              <a:rPr lang="en-US" sz="2000" dirty="0" smtClean="0">
                <a:latin typeface="Arial" pitchFamily="34" charset="0"/>
                <a:cs typeface="Arial" pitchFamily="34" charset="0"/>
              </a:rPr>
              <a:t>Goals and Objectives</a:t>
            </a:r>
            <a:endParaRPr lang="en-US" sz="2000" dirty="0">
              <a:latin typeface="Arial" pitchFamily="34" charset="0"/>
              <a:cs typeface="Arial" pitchFamily="34" charset="0"/>
            </a:endParaRPr>
          </a:p>
          <a:p>
            <a:pPr marL="171450" indent="-171450">
              <a:spcAft>
                <a:spcPts val="600"/>
              </a:spcAft>
              <a:buFontTx/>
              <a:buChar char="-"/>
            </a:pPr>
            <a:r>
              <a:rPr lang="en-US" sz="2000" dirty="0">
                <a:latin typeface="Arial" pitchFamily="34" charset="0"/>
                <a:cs typeface="Arial" pitchFamily="34" charset="0"/>
              </a:rPr>
              <a:t>Methodology</a:t>
            </a:r>
          </a:p>
          <a:p>
            <a:pPr marL="171450" indent="-171450">
              <a:spcAft>
                <a:spcPts val="600"/>
              </a:spcAft>
              <a:buFontTx/>
              <a:buChar char="-"/>
            </a:pPr>
            <a:r>
              <a:rPr lang="en-US" sz="2000" dirty="0" smtClean="0">
                <a:latin typeface="Arial" pitchFamily="34" charset="0"/>
                <a:cs typeface="Arial" pitchFamily="34" charset="0"/>
              </a:rPr>
              <a:t>Study Area</a:t>
            </a:r>
            <a:endParaRPr lang="en-US" sz="2000" dirty="0">
              <a:latin typeface="Arial" pitchFamily="34" charset="0"/>
              <a:cs typeface="Arial" pitchFamily="34" charset="0"/>
            </a:endParaRPr>
          </a:p>
          <a:p>
            <a:pPr marL="171450" indent="-171450">
              <a:spcAft>
                <a:spcPts val="600"/>
              </a:spcAft>
              <a:buFontTx/>
              <a:buChar char="-"/>
            </a:pPr>
            <a:r>
              <a:rPr lang="en-US" sz="2000" dirty="0" smtClean="0">
                <a:latin typeface="Arial" pitchFamily="34" charset="0"/>
                <a:cs typeface="Arial" pitchFamily="34" charset="0"/>
              </a:rPr>
              <a:t>Land Use Classification</a:t>
            </a:r>
          </a:p>
          <a:p>
            <a:pPr marL="628650" lvl="1" indent="-171450">
              <a:spcAft>
                <a:spcPts val="600"/>
              </a:spcAft>
              <a:buFontTx/>
              <a:buChar char="-"/>
            </a:pPr>
            <a:r>
              <a:rPr lang="en-US" sz="1600" dirty="0" smtClean="0">
                <a:latin typeface="Arial" pitchFamily="34" charset="0"/>
                <a:cs typeface="Arial" pitchFamily="34" charset="0"/>
              </a:rPr>
              <a:t>Landsat Spectral Classification</a:t>
            </a:r>
          </a:p>
          <a:p>
            <a:pPr marL="628650" lvl="1" indent="-171450">
              <a:spcAft>
                <a:spcPts val="600"/>
              </a:spcAft>
              <a:buFontTx/>
              <a:buChar char="-"/>
            </a:pPr>
            <a:r>
              <a:rPr lang="en-US" sz="1600" dirty="0" smtClean="0">
                <a:latin typeface="Arial" pitchFamily="34" charset="0"/>
                <a:cs typeface="Arial" pitchFamily="34" charset="0"/>
              </a:rPr>
              <a:t>2CMV Change Detection</a:t>
            </a:r>
            <a:endParaRPr lang="en-US" sz="1600" dirty="0">
              <a:latin typeface="Arial" pitchFamily="34" charset="0"/>
              <a:cs typeface="Arial" pitchFamily="34" charset="0"/>
            </a:endParaRPr>
          </a:p>
          <a:p>
            <a:pPr marL="171450" indent="-171450">
              <a:spcAft>
                <a:spcPts val="600"/>
              </a:spcAft>
              <a:buFontTx/>
              <a:buChar char="-"/>
            </a:pPr>
            <a:r>
              <a:rPr lang="en-US" sz="2000" dirty="0" smtClean="0">
                <a:latin typeface="Arial" pitchFamily="34" charset="0"/>
                <a:cs typeface="Arial" pitchFamily="34" charset="0"/>
              </a:rPr>
              <a:t>Elevation Analysis</a:t>
            </a:r>
            <a:endParaRPr lang="en-US" sz="2000" dirty="0">
              <a:latin typeface="Arial" pitchFamily="34" charset="0"/>
              <a:cs typeface="Arial" pitchFamily="34" charset="0"/>
            </a:endParaRPr>
          </a:p>
          <a:p>
            <a:pPr marL="628650" lvl="1" indent="-171450">
              <a:spcAft>
                <a:spcPts val="600"/>
              </a:spcAft>
              <a:buFontTx/>
              <a:buChar char="-"/>
            </a:pPr>
            <a:r>
              <a:rPr lang="en-US" sz="1600" dirty="0" smtClean="0">
                <a:latin typeface="Arial" pitchFamily="34" charset="0"/>
                <a:cs typeface="Arial" pitchFamily="34" charset="0"/>
              </a:rPr>
              <a:t>Digital Elevation Models</a:t>
            </a:r>
          </a:p>
          <a:p>
            <a:pPr marL="628650" lvl="1" indent="-171450">
              <a:spcAft>
                <a:spcPts val="600"/>
              </a:spcAft>
              <a:buFontTx/>
              <a:buChar char="-"/>
            </a:pPr>
            <a:r>
              <a:rPr lang="en-US" sz="1600" dirty="0" smtClean="0">
                <a:latin typeface="Arial" pitchFamily="34" charset="0"/>
                <a:cs typeface="Arial" pitchFamily="34" charset="0"/>
              </a:rPr>
              <a:t>3D LiDAR Change Detection</a:t>
            </a:r>
            <a:endParaRPr lang="en-US" sz="1600" dirty="0">
              <a:latin typeface="Arial" pitchFamily="34" charset="0"/>
              <a:cs typeface="Arial" pitchFamily="34" charset="0"/>
            </a:endParaRPr>
          </a:p>
          <a:p>
            <a:pPr marL="171450" indent="-171450">
              <a:spcAft>
                <a:spcPts val="600"/>
              </a:spcAft>
              <a:buFontTx/>
              <a:buChar char="-"/>
            </a:pPr>
            <a:r>
              <a:rPr lang="en-US" sz="2000" dirty="0" smtClean="0">
                <a:latin typeface="Arial" pitchFamily="34" charset="0"/>
                <a:cs typeface="Arial" pitchFamily="34" charset="0"/>
              </a:rPr>
              <a:t>Project Timeline</a:t>
            </a:r>
          </a:p>
          <a:p>
            <a:pPr marL="171450" indent="-171450">
              <a:spcAft>
                <a:spcPts val="600"/>
              </a:spcAft>
              <a:buFontTx/>
              <a:buChar char="-"/>
            </a:pPr>
            <a:r>
              <a:rPr lang="en-US" sz="2000" dirty="0" smtClean="0">
                <a:latin typeface="Arial" pitchFamily="34" charset="0"/>
                <a:cs typeface="Arial" pitchFamily="34" charset="0"/>
              </a:rPr>
              <a:t>Acknowledgements</a:t>
            </a:r>
            <a:endParaRPr lang="en-US" sz="2000" dirty="0">
              <a:latin typeface="Arial" pitchFamily="34" charset="0"/>
              <a:cs typeface="Arial" pitchFamily="34" charset="0"/>
            </a:endParaRPr>
          </a:p>
        </p:txBody>
      </p:sp>
      <p:sp>
        <p:nvSpPr>
          <p:cNvPr id="8" name="TextBox 7"/>
          <p:cNvSpPr txBox="1"/>
          <p:nvPr/>
        </p:nvSpPr>
        <p:spPr>
          <a:xfrm>
            <a:off x="381000" y="104273"/>
            <a:ext cx="5486400" cy="584775"/>
          </a:xfrm>
          <a:prstGeom prst="rect">
            <a:avLst/>
          </a:prstGeom>
          <a:noFill/>
        </p:spPr>
        <p:txBody>
          <a:bodyPr wrap="square" rtlCol="0">
            <a:spAutoFit/>
          </a:bodyPr>
          <a:lstStyle/>
          <a:p>
            <a:r>
              <a:rPr lang="en-US" sz="3200" b="1" dirty="0"/>
              <a:t>Table of Contents</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2181" y="381000"/>
            <a:ext cx="4963547" cy="3807366"/>
          </a:xfrm>
          <a:prstGeom prst="rect">
            <a:avLst/>
          </a:prstGeom>
          <a:ln>
            <a:solidFill>
              <a:schemeClr val="tx1"/>
            </a:solidFill>
          </a:ln>
        </p:spPr>
      </p:pic>
      <p:pic>
        <p:nvPicPr>
          <p:cNvPr id="2054" name="Picture 6" descr="http://www.recommend.com/wp-content/uploads/2013/03/Cocoa-Beach-courtesy-of-Floridas-Space-Coast-Office-of-Tourism.jpg"/>
          <p:cNvPicPr>
            <a:picLocks noChangeAspect="1" noChangeArrowheads="1"/>
          </p:cNvPicPr>
          <p:nvPr/>
        </p:nvPicPr>
        <p:blipFill rotWithShape="1">
          <a:blip r:embed="rId4">
            <a:extLst>
              <a:ext uri="{28A0092B-C50C-407E-A947-70E740481C1C}">
                <a14:useLocalDpi xmlns:a14="http://schemas.microsoft.com/office/drawing/2010/main" val="0"/>
              </a:ext>
            </a:extLst>
          </a:blip>
          <a:srcRect l="10851"/>
          <a:stretch/>
        </p:blipFill>
        <p:spPr bwMode="auto">
          <a:xfrm>
            <a:off x="8915400" y="4343400"/>
            <a:ext cx="3059217" cy="228199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050" name="Picture 2" descr="http://surfspotsmap.com/wp-content/uploads/2013/08/Cocoa-Beach-Pier-Florida-California-USA-surf-8.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0" y="4343400"/>
            <a:ext cx="3059217" cy="225158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16" name="Straight Connector 15"/>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0896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21104" y="90860"/>
            <a:ext cx="7467600" cy="584775"/>
          </a:xfrm>
          <a:prstGeom prst="rect">
            <a:avLst/>
          </a:prstGeom>
          <a:noFill/>
        </p:spPr>
        <p:txBody>
          <a:bodyPr wrap="square" rtlCol="0">
            <a:spAutoFit/>
          </a:bodyPr>
          <a:lstStyle/>
          <a:p>
            <a:r>
              <a:rPr lang="en-US" sz="3200" b="1" dirty="0" smtClean="0"/>
              <a:t>Acknowledgements</a:t>
            </a:r>
            <a:endParaRPr lang="en-US" b="1" dirty="0"/>
          </a:p>
        </p:txBody>
      </p:sp>
      <p:sp>
        <p:nvSpPr>
          <p:cNvPr id="5" name="Content Placeholder 4"/>
          <p:cNvSpPr>
            <a:spLocks noGrp="1"/>
          </p:cNvSpPr>
          <p:nvPr>
            <p:ph sz="half" idx="4294967295"/>
          </p:nvPr>
        </p:nvSpPr>
        <p:spPr>
          <a:xfrm>
            <a:off x="457200" y="1524000"/>
            <a:ext cx="5754690" cy="4114800"/>
          </a:xfrm>
          <a:prstGeom prst="rect">
            <a:avLst/>
          </a:prstGeom>
        </p:spPr>
        <p:txBody>
          <a:bodyPr>
            <a:normAutofit/>
          </a:bodyPr>
          <a:lstStyle/>
          <a:p>
            <a:r>
              <a:rPr lang="en-US" dirty="0" smtClean="0"/>
              <a:t>MGIS peers and professors</a:t>
            </a:r>
          </a:p>
          <a:p>
            <a:pPr lvl="1"/>
            <a:r>
              <a:rPr lang="en-US" dirty="0" smtClean="0"/>
              <a:t>Joseph Bishop</a:t>
            </a:r>
          </a:p>
          <a:p>
            <a:pPr lvl="1"/>
            <a:r>
              <a:rPr lang="en-US" dirty="0" smtClean="0"/>
              <a:t>Anthony Robinson</a:t>
            </a:r>
            <a:endParaRPr lang="en-US" dirty="0" smtClean="0"/>
          </a:p>
          <a:p>
            <a:pPr lvl="1"/>
            <a:endParaRPr lang="en-US" dirty="0" smtClean="0"/>
          </a:p>
          <a:p>
            <a:r>
              <a:rPr lang="en-US" dirty="0" smtClean="0"/>
              <a:t>Coastal Conservation Organizations</a:t>
            </a:r>
            <a:endParaRPr lang="en-US" dirty="0" smtClean="0"/>
          </a:p>
          <a:p>
            <a:pPr marL="685800" lvl="2"/>
            <a:r>
              <a:rPr lang="en-US" sz="2400" dirty="0">
                <a:solidFill>
                  <a:schemeClr val="tx1"/>
                </a:solidFill>
              </a:rPr>
              <a:t>Brevard County Natural Resources Management Department</a:t>
            </a:r>
          </a:p>
          <a:p>
            <a:pPr lvl="1"/>
            <a:endParaRPr lang="en-US" dirty="0"/>
          </a:p>
          <a:p>
            <a:r>
              <a:rPr lang="en-US" dirty="0" smtClean="0"/>
              <a:t>Friends and family </a:t>
            </a:r>
          </a:p>
          <a:p>
            <a:endParaRPr lang="en-US" dirty="0"/>
          </a:p>
        </p:txBody>
      </p:sp>
      <p:sp>
        <p:nvSpPr>
          <p:cNvPr id="3" name="TextBox 2"/>
          <p:cNvSpPr txBox="1"/>
          <p:nvPr/>
        </p:nvSpPr>
        <p:spPr>
          <a:xfrm>
            <a:off x="7556995" y="5715000"/>
            <a:ext cx="3034805" cy="830997"/>
          </a:xfrm>
          <a:prstGeom prst="rect">
            <a:avLst/>
          </a:prstGeom>
          <a:noFill/>
        </p:spPr>
        <p:txBody>
          <a:bodyPr wrap="none" rtlCol="0">
            <a:spAutoFit/>
          </a:bodyPr>
          <a:lstStyle/>
          <a:p>
            <a:r>
              <a:rPr lang="en-US" sz="4800" dirty="0"/>
              <a:t>Questions</a:t>
            </a:r>
            <a:r>
              <a:rPr lang="en-US" sz="4800" dirty="0" smtClean="0"/>
              <a:t>?</a:t>
            </a:r>
            <a:endParaRPr lang="en-US" sz="4800" dirty="0"/>
          </a:p>
        </p:txBody>
      </p:sp>
      <p:pic>
        <p:nvPicPr>
          <p:cNvPr id="5128" name="Picture 8" descr="http://images.inmagine.com/400nwm/photoalto/faa074/faa07400102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6999" y="1676400"/>
            <a:ext cx="5479551" cy="3657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58937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101025"/>
            <a:ext cx="7467600" cy="584775"/>
          </a:xfrm>
          <a:prstGeom prst="rect">
            <a:avLst/>
          </a:prstGeom>
          <a:noFill/>
        </p:spPr>
        <p:txBody>
          <a:bodyPr wrap="square" rtlCol="0">
            <a:spAutoFit/>
          </a:bodyPr>
          <a:lstStyle/>
          <a:p>
            <a:r>
              <a:rPr lang="en-US" sz="3200" b="1" dirty="0" smtClean="0"/>
              <a:t>The Problem</a:t>
            </a:r>
            <a:endParaRPr lang="en-US" sz="3200" b="1" dirty="0"/>
          </a:p>
        </p:txBody>
      </p:sp>
      <p:sp>
        <p:nvSpPr>
          <p:cNvPr id="10" name="Content Placeholder 2"/>
          <p:cNvSpPr>
            <a:spLocks noGrp="1"/>
          </p:cNvSpPr>
          <p:nvPr>
            <p:ph idx="1"/>
          </p:nvPr>
        </p:nvSpPr>
        <p:spPr>
          <a:xfrm>
            <a:off x="152400" y="1560162"/>
            <a:ext cx="7251567" cy="4383438"/>
          </a:xfrm>
        </p:spPr>
        <p:txBody>
          <a:bodyPr>
            <a:noAutofit/>
          </a:bodyPr>
          <a:lstStyle/>
          <a:p>
            <a:r>
              <a:rPr lang="en-US" sz="2000" dirty="0" smtClean="0"/>
              <a:t>Erosion is a major hazard to natural coastal environments</a:t>
            </a:r>
            <a:endParaRPr lang="en-US" sz="2000" dirty="0" smtClean="0"/>
          </a:p>
          <a:p>
            <a:pPr lvl="1"/>
            <a:r>
              <a:rPr lang="en-US" sz="1800" dirty="0" smtClean="0"/>
              <a:t>Study area is </a:t>
            </a:r>
            <a:r>
              <a:rPr lang="en-US" sz="1800" dirty="0"/>
              <a:t>prone to hurricanes and tidal surges</a:t>
            </a:r>
          </a:p>
          <a:p>
            <a:pPr lvl="1"/>
            <a:r>
              <a:rPr lang="en-US" sz="1800" dirty="0" smtClean="0"/>
              <a:t>Protected </a:t>
            </a:r>
            <a:r>
              <a:rPr lang="en-US" sz="1800" dirty="0"/>
              <a:t>habitats and conservation areas </a:t>
            </a:r>
            <a:r>
              <a:rPr lang="en-US" sz="1800" dirty="0" smtClean="0"/>
              <a:t>can be irreversibly damaged </a:t>
            </a:r>
            <a:r>
              <a:rPr lang="en-US" sz="1800" dirty="0"/>
              <a:t>by </a:t>
            </a:r>
            <a:r>
              <a:rPr lang="en-US" sz="1800" dirty="0" smtClean="0"/>
              <a:t>severe erosion</a:t>
            </a:r>
          </a:p>
          <a:p>
            <a:pPr lvl="1"/>
            <a:endParaRPr lang="en-US" sz="1800" dirty="0"/>
          </a:p>
          <a:p>
            <a:pPr marL="228600" lvl="1"/>
            <a:r>
              <a:rPr lang="en-US" sz="2000" dirty="0"/>
              <a:t>Erosion threatens stability of urban </a:t>
            </a:r>
            <a:r>
              <a:rPr lang="en-US" sz="2000" dirty="0" smtClean="0"/>
              <a:t>infrastructure</a:t>
            </a:r>
          </a:p>
          <a:p>
            <a:pPr marL="685800" lvl="2"/>
            <a:r>
              <a:rPr lang="en-US" sz="1800" dirty="0" smtClean="0"/>
              <a:t>Cocoa Beach relies heavily on tourism.  Damage to urban infrastructure could devastate local economy.</a:t>
            </a:r>
          </a:p>
          <a:p>
            <a:pPr marL="685800" lvl="2"/>
            <a:r>
              <a:rPr lang="en-US" sz="1800" dirty="0" smtClean="0"/>
              <a:t>Coastal homes are prone to damage from erosion.</a:t>
            </a:r>
            <a:endParaRPr lang="en-US" sz="1800" dirty="0" smtClean="0"/>
          </a:p>
          <a:p>
            <a:pPr marL="457200" lvl="1" indent="0">
              <a:buNone/>
            </a:pPr>
            <a:endParaRPr lang="en-US" sz="1800" dirty="0" smtClean="0"/>
          </a:p>
          <a:p>
            <a:r>
              <a:rPr lang="en-US" sz="2000" dirty="0" smtClean="0"/>
              <a:t>Coastal conservation planning requires accurate measurements</a:t>
            </a:r>
            <a:endParaRPr lang="en-US" sz="1800" dirty="0" smtClean="0"/>
          </a:p>
          <a:p>
            <a:pPr lvl="1"/>
            <a:r>
              <a:rPr lang="en-US" sz="1800" dirty="0" smtClean="0"/>
              <a:t>Manual surveying techniques can be costly and time consuming</a:t>
            </a:r>
            <a:endParaRPr lang="en-US" sz="1800" dirty="0" smtClean="0"/>
          </a:p>
          <a:p>
            <a:pPr lvl="1"/>
            <a:r>
              <a:rPr lang="en-US" sz="1800" dirty="0" smtClean="0"/>
              <a:t>Surveying was the only option in the past</a:t>
            </a:r>
            <a:endParaRPr lang="en-US" sz="1800" dirty="0" smtClean="0"/>
          </a:p>
          <a:p>
            <a:pPr marL="457200" lvl="1" indent="0">
              <a:buNone/>
            </a:pPr>
            <a:endParaRPr lang="en-US" sz="1800" dirty="0" smtClean="0"/>
          </a:p>
          <a:p>
            <a:pPr lvl="1"/>
            <a:endParaRPr lang="en-US" sz="1800" dirty="0" smtClean="0"/>
          </a:p>
          <a:p>
            <a:endParaRPr lang="en-US" sz="2000" dirty="0" smtClean="0"/>
          </a:p>
          <a:p>
            <a:endParaRPr lang="en-US" sz="2000" dirty="0"/>
          </a:p>
        </p:txBody>
      </p:sp>
      <p:pic>
        <p:nvPicPr>
          <p:cNvPr id="3074" name="Picture 2" descr="http://i.telegraph.co.uk/multimedia/archive/01602/house_1602889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3886200"/>
            <a:ext cx="4076700" cy="25523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https://c2.staticflickr.com/6/5132/5483994686_3ea819541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685800"/>
            <a:ext cx="4076700" cy="271508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04034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101025"/>
            <a:ext cx="7467600" cy="584775"/>
          </a:xfrm>
          <a:prstGeom prst="rect">
            <a:avLst/>
          </a:prstGeom>
          <a:noFill/>
        </p:spPr>
        <p:txBody>
          <a:bodyPr wrap="square" rtlCol="0">
            <a:spAutoFit/>
          </a:bodyPr>
          <a:lstStyle/>
          <a:p>
            <a:r>
              <a:rPr lang="en-US" sz="3200" b="1" dirty="0" smtClean="0"/>
              <a:t>The Solution</a:t>
            </a:r>
            <a:endParaRPr lang="en-US" sz="3200" b="1" dirty="0"/>
          </a:p>
        </p:txBody>
      </p:sp>
      <p:sp>
        <p:nvSpPr>
          <p:cNvPr id="4" name="Content Placeholder 2"/>
          <p:cNvSpPr>
            <a:spLocks noGrp="1"/>
          </p:cNvSpPr>
          <p:nvPr>
            <p:ph idx="1"/>
          </p:nvPr>
        </p:nvSpPr>
        <p:spPr>
          <a:xfrm>
            <a:off x="381001" y="1295400"/>
            <a:ext cx="7619999" cy="5105400"/>
          </a:xfrm>
        </p:spPr>
        <p:txBody>
          <a:bodyPr>
            <a:normAutofit/>
          </a:bodyPr>
          <a:lstStyle/>
          <a:p>
            <a:r>
              <a:rPr lang="en-US" sz="2000" dirty="0" smtClean="0"/>
              <a:t>Analyze and predict areas at high risk of erosion and coastal change</a:t>
            </a:r>
          </a:p>
          <a:p>
            <a:pPr lvl="1"/>
            <a:r>
              <a:rPr lang="en-US" sz="1800" dirty="0" smtClean="0"/>
              <a:t>Apply </a:t>
            </a:r>
            <a:r>
              <a:rPr lang="en-US" sz="1800" dirty="0"/>
              <a:t>analytical results to coastal plans and policies</a:t>
            </a:r>
          </a:p>
          <a:p>
            <a:pPr marL="0" indent="0">
              <a:buNone/>
            </a:pPr>
            <a:endParaRPr lang="en-US" sz="2000" dirty="0" smtClean="0"/>
          </a:p>
          <a:p>
            <a:r>
              <a:rPr lang="en-US" sz="2000" dirty="0" smtClean="0"/>
              <a:t>Evaluate remotely sensed datasets to measure variables</a:t>
            </a:r>
          </a:p>
          <a:p>
            <a:pPr lvl="1"/>
            <a:r>
              <a:rPr lang="en-US" sz="1800" dirty="0" smtClean="0"/>
              <a:t>Characterize land use changes from 2004 to 2010</a:t>
            </a:r>
          </a:p>
          <a:p>
            <a:pPr lvl="1"/>
            <a:r>
              <a:rPr lang="en-US" sz="1800" dirty="0" smtClean="0"/>
              <a:t>Measure trends in erosion and coastal change from 2004 to 2010</a:t>
            </a:r>
          </a:p>
          <a:p>
            <a:pPr lvl="1"/>
            <a:r>
              <a:rPr lang="en-US" sz="1800" dirty="0" smtClean="0"/>
              <a:t>Identify areas </a:t>
            </a:r>
            <a:r>
              <a:rPr lang="en-US" sz="1800" dirty="0"/>
              <a:t>at high risk of damage from </a:t>
            </a:r>
            <a:r>
              <a:rPr lang="en-US" sz="1800" dirty="0" smtClean="0"/>
              <a:t>erosion</a:t>
            </a:r>
          </a:p>
          <a:p>
            <a:pPr marL="457200" lvl="1" indent="0">
              <a:buNone/>
            </a:pPr>
            <a:endParaRPr lang="en-US" sz="1800" dirty="0" smtClean="0"/>
          </a:p>
          <a:p>
            <a:r>
              <a:rPr lang="en-US" sz="2000" dirty="0"/>
              <a:t>Increase </a:t>
            </a:r>
            <a:r>
              <a:rPr lang="en-US" sz="2000" dirty="0" smtClean="0"/>
              <a:t>efficiency of conservation planning </a:t>
            </a:r>
          </a:p>
          <a:p>
            <a:pPr lvl="1"/>
            <a:r>
              <a:rPr lang="en-US" sz="1800" dirty="0" smtClean="0"/>
              <a:t>Enable predictive erosion analysis methodology</a:t>
            </a:r>
          </a:p>
          <a:p>
            <a:pPr lvl="1"/>
            <a:r>
              <a:rPr lang="en-US" sz="1800" dirty="0" smtClean="0"/>
              <a:t>Develop targeted conservation plans</a:t>
            </a:r>
          </a:p>
          <a:p>
            <a:pPr lvl="1"/>
            <a:r>
              <a:rPr lang="en-US" sz="1800" dirty="0" smtClean="0"/>
              <a:t>Reduce analytical and operating costs</a:t>
            </a:r>
            <a:endParaRPr lang="en-US" sz="1800" dirty="0" smtClean="0"/>
          </a:p>
          <a:p>
            <a:pPr marL="457200" lvl="1" indent="0">
              <a:buNone/>
            </a:pPr>
            <a:endParaRPr lang="en-US" sz="1800" dirty="0"/>
          </a:p>
          <a:p>
            <a:pPr marL="457200" lvl="1" indent="0">
              <a:buNone/>
            </a:pPr>
            <a:endParaRPr lang="en-US" sz="1800" dirty="0" smtClean="0"/>
          </a:p>
          <a:p>
            <a:pPr marL="457200" lvl="1" indent="0">
              <a:buNone/>
            </a:pPr>
            <a:endParaRPr lang="en-US" sz="1800" dirty="0"/>
          </a:p>
        </p:txBody>
      </p:sp>
      <p:pic>
        <p:nvPicPr>
          <p:cNvPr id="4100" name="Picture 4" descr="http://www.dredgingtoday.com/wp-content/uploads/2014/08/Dare-County-Holds-Meeting-on-Beach-Nourishment-300x1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48600" y="4419600"/>
            <a:ext cx="4143374" cy="2209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8468225" y="228600"/>
            <a:ext cx="3000374" cy="4029915"/>
          </a:xfrm>
          <a:prstGeom prst="rect">
            <a:avLst/>
          </a:prstGeom>
          <a:ln>
            <a:solidFill>
              <a:schemeClr val="tx1"/>
            </a:solidFill>
          </a:ln>
        </p:spPr>
      </p:pic>
      <p:cxnSp>
        <p:nvCxnSpPr>
          <p:cNvPr id="9" name="Straight Connector 8"/>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4612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81000" y="101025"/>
            <a:ext cx="7467600" cy="584775"/>
          </a:xfrm>
          <a:prstGeom prst="rect">
            <a:avLst/>
          </a:prstGeom>
          <a:noFill/>
        </p:spPr>
        <p:txBody>
          <a:bodyPr wrap="square" rtlCol="0">
            <a:spAutoFit/>
          </a:bodyPr>
          <a:lstStyle/>
          <a:p>
            <a:r>
              <a:rPr lang="en-US" sz="3200" b="1" dirty="0" smtClean="0"/>
              <a:t>Goals and Objectives</a:t>
            </a:r>
            <a:endParaRPr lang="en-US" sz="3200" b="1" dirty="0"/>
          </a:p>
        </p:txBody>
      </p:sp>
      <p:sp>
        <p:nvSpPr>
          <p:cNvPr id="4" name="Content Placeholder 2"/>
          <p:cNvSpPr>
            <a:spLocks noGrp="1"/>
          </p:cNvSpPr>
          <p:nvPr>
            <p:ph idx="1"/>
          </p:nvPr>
        </p:nvSpPr>
        <p:spPr>
          <a:xfrm>
            <a:off x="646111" y="1323890"/>
            <a:ext cx="11088689" cy="4991849"/>
          </a:xfrm>
        </p:spPr>
        <p:txBody>
          <a:bodyPr>
            <a:normAutofit fontScale="85000" lnSpcReduction="20000"/>
          </a:bodyPr>
          <a:lstStyle/>
          <a:p>
            <a:r>
              <a:rPr lang="en-US" dirty="0" smtClean="0"/>
              <a:t>Goal: </a:t>
            </a:r>
            <a:endParaRPr lang="en-US" dirty="0"/>
          </a:p>
          <a:p>
            <a:pPr marL="457200" lvl="1" indent="0">
              <a:buNone/>
            </a:pPr>
            <a:r>
              <a:rPr lang="en-US" dirty="0" smtClean="0"/>
              <a:t>Develop </a:t>
            </a:r>
            <a:r>
              <a:rPr lang="en-US" dirty="0"/>
              <a:t>a </a:t>
            </a:r>
            <a:r>
              <a:rPr lang="en-US" dirty="0" smtClean="0"/>
              <a:t>workflow that assesses coastal </a:t>
            </a:r>
            <a:r>
              <a:rPr lang="en-US" dirty="0"/>
              <a:t>erosion by analyzing </a:t>
            </a:r>
            <a:r>
              <a:rPr lang="en-US" dirty="0" smtClean="0"/>
              <a:t>multiple remotely </a:t>
            </a:r>
            <a:r>
              <a:rPr lang="en-US" dirty="0"/>
              <a:t>sensed </a:t>
            </a:r>
            <a:r>
              <a:rPr lang="en-US" dirty="0" smtClean="0"/>
              <a:t>datasets to </a:t>
            </a:r>
            <a:r>
              <a:rPr lang="en-US" dirty="0"/>
              <a:t>improve </a:t>
            </a:r>
            <a:r>
              <a:rPr lang="en-US" dirty="0" smtClean="0"/>
              <a:t>efficiency and accuracy of coastal </a:t>
            </a:r>
            <a:r>
              <a:rPr lang="en-US" dirty="0"/>
              <a:t>conservation projects.  </a:t>
            </a:r>
            <a:endParaRPr lang="en-US" dirty="0" smtClean="0"/>
          </a:p>
          <a:p>
            <a:pPr marL="457200" lvl="1" indent="0">
              <a:buNone/>
            </a:pPr>
            <a:endParaRPr lang="en-US" dirty="0"/>
          </a:p>
          <a:p>
            <a:pPr marL="457200" lvl="1" indent="0">
              <a:buNone/>
            </a:pPr>
            <a:endParaRPr lang="en-US" dirty="0" smtClean="0"/>
          </a:p>
          <a:p>
            <a:pPr marL="457200" lvl="1" indent="0">
              <a:buNone/>
            </a:pPr>
            <a:endParaRPr lang="en-US" dirty="0"/>
          </a:p>
          <a:p>
            <a:r>
              <a:rPr lang="en-US" dirty="0" smtClean="0"/>
              <a:t>Objectives:</a:t>
            </a:r>
          </a:p>
          <a:p>
            <a:pPr lvl="1">
              <a:buNone/>
            </a:pPr>
            <a:r>
              <a:rPr lang="en-US" dirty="0" smtClean="0"/>
              <a:t>1. </a:t>
            </a:r>
            <a:r>
              <a:rPr lang="en-US" dirty="0" smtClean="0"/>
              <a:t>Identify significant locations </a:t>
            </a:r>
            <a:r>
              <a:rPr lang="en-US" dirty="0"/>
              <a:t>within study </a:t>
            </a:r>
            <a:r>
              <a:rPr lang="en-US" dirty="0" smtClean="0"/>
              <a:t>area (i.e., sea turtle nests, protected habitats, critical infrastructure, etc.).</a:t>
            </a:r>
            <a:endParaRPr lang="en-US" dirty="0" smtClean="0"/>
          </a:p>
          <a:p>
            <a:pPr lvl="1"/>
            <a:endParaRPr lang="en-US" dirty="0" smtClean="0"/>
          </a:p>
          <a:p>
            <a:pPr marL="457200" lvl="1" indent="0">
              <a:buNone/>
            </a:pPr>
            <a:r>
              <a:rPr lang="en-US" dirty="0" smtClean="0"/>
              <a:t>2. </a:t>
            </a:r>
            <a:r>
              <a:rPr lang="en-US" dirty="0"/>
              <a:t>Q</a:t>
            </a:r>
            <a:r>
              <a:rPr lang="en-US" dirty="0" smtClean="0"/>
              <a:t>uery </a:t>
            </a:r>
            <a:r>
              <a:rPr lang="en-US" dirty="0"/>
              <a:t>GIS datasets from USGS EarthExplorer and NOAA Data Access Viewer from 2004 and 2010.</a:t>
            </a:r>
            <a:endParaRPr lang="en-US" dirty="0" smtClean="0"/>
          </a:p>
          <a:p>
            <a:pPr lvl="1"/>
            <a:endParaRPr lang="en-US" dirty="0" smtClean="0"/>
          </a:p>
          <a:p>
            <a:pPr lvl="1">
              <a:buNone/>
            </a:pPr>
            <a:r>
              <a:rPr lang="en-US" dirty="0" smtClean="0"/>
              <a:t>3. </a:t>
            </a:r>
            <a:r>
              <a:rPr lang="en-US" dirty="0"/>
              <a:t>U</a:t>
            </a:r>
            <a:r>
              <a:rPr lang="en-US" dirty="0" smtClean="0"/>
              <a:t>se </a:t>
            </a:r>
            <a:r>
              <a:rPr lang="en-US" dirty="0"/>
              <a:t>spatial analysis software to analyze GIS data to measure, visualize, and compare changes in topography and land use from 2004 and </a:t>
            </a:r>
            <a:r>
              <a:rPr lang="en-US" dirty="0" smtClean="0"/>
              <a:t>2010.</a:t>
            </a:r>
            <a:endParaRPr lang="en-US" dirty="0" smtClean="0"/>
          </a:p>
          <a:p>
            <a:pPr lvl="1"/>
            <a:endParaRPr lang="en-US" dirty="0" smtClean="0"/>
          </a:p>
          <a:p>
            <a:pPr marL="457200" lvl="1" indent="0">
              <a:buNone/>
            </a:pPr>
            <a:r>
              <a:rPr lang="en-US" dirty="0" smtClean="0"/>
              <a:t>4. </a:t>
            </a:r>
            <a:r>
              <a:rPr lang="en-US" dirty="0" smtClean="0"/>
              <a:t>Assess high risk areas of erosion and coastal change.</a:t>
            </a:r>
          </a:p>
          <a:p>
            <a:pPr marL="457200" lvl="1" indent="0">
              <a:buNone/>
            </a:pPr>
            <a:endParaRPr lang="en-US" dirty="0"/>
          </a:p>
          <a:p>
            <a:pPr marL="457200" lvl="1" indent="0">
              <a:buNone/>
            </a:pPr>
            <a:r>
              <a:rPr lang="en-US" dirty="0" smtClean="0"/>
              <a:t>5. </a:t>
            </a:r>
            <a:r>
              <a:rPr lang="en-US" dirty="0" smtClean="0"/>
              <a:t>Apply findings and prioritize target areas within coastal conservation planning.</a:t>
            </a:r>
            <a:endParaRPr lang="en-US" dirty="0"/>
          </a:p>
          <a:p>
            <a:endParaRPr lang="en-US" dirty="0"/>
          </a:p>
        </p:txBody>
      </p:sp>
      <p:cxnSp>
        <p:nvCxnSpPr>
          <p:cNvPr id="5" name="Straight Connector 4"/>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0908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93032" y="116305"/>
            <a:ext cx="7467600" cy="584775"/>
          </a:xfrm>
          <a:prstGeom prst="rect">
            <a:avLst/>
          </a:prstGeom>
          <a:noFill/>
        </p:spPr>
        <p:txBody>
          <a:bodyPr wrap="square" rtlCol="0">
            <a:spAutoFit/>
          </a:bodyPr>
          <a:lstStyle/>
          <a:p>
            <a:r>
              <a:rPr lang="en-US" sz="3200" b="1" dirty="0"/>
              <a:t>Methodology</a:t>
            </a:r>
            <a:endParaRPr lang="en-US" sz="3200" b="1" dirty="0"/>
          </a:p>
        </p:txBody>
      </p:sp>
      <p:cxnSp>
        <p:nvCxnSpPr>
          <p:cNvPr id="10" name="Straight Connector 9"/>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85800" y="1524000"/>
            <a:ext cx="10591800" cy="4678204"/>
          </a:xfrm>
          <a:prstGeom prst="rect">
            <a:avLst/>
          </a:prstGeom>
          <a:noFill/>
        </p:spPr>
        <p:txBody>
          <a:bodyPr wrap="square" rtlCol="0">
            <a:spAutoFit/>
          </a:bodyPr>
          <a:lstStyle/>
          <a:p>
            <a:pPr marL="285750" indent="-285750">
              <a:spcBef>
                <a:spcPts val="1200"/>
              </a:spcBef>
              <a:spcAft>
                <a:spcPts val="1200"/>
              </a:spcAft>
              <a:buFont typeface="Arial" pitchFamily="34" charset="0"/>
              <a:buChar char="•"/>
            </a:pPr>
            <a:r>
              <a:rPr lang="en-US" sz="2000" dirty="0">
                <a:latin typeface="+mj-lt"/>
                <a:cs typeface="Arial" pitchFamily="34" charset="0"/>
              </a:rPr>
              <a:t>Query and download available Landsat, LiDAR, and commercial imagery </a:t>
            </a:r>
            <a:r>
              <a:rPr lang="en-US" sz="2000" dirty="0" smtClean="0">
                <a:latin typeface="+mj-lt"/>
                <a:cs typeface="Arial" pitchFamily="34" charset="0"/>
              </a:rPr>
              <a:t>from </a:t>
            </a:r>
            <a:r>
              <a:rPr lang="en-US" sz="2000" dirty="0">
                <a:latin typeface="+mj-lt"/>
                <a:cs typeface="Arial" pitchFamily="34" charset="0"/>
              </a:rPr>
              <a:t>USGS Earth Explorer </a:t>
            </a:r>
            <a:r>
              <a:rPr lang="en-US" sz="2000" dirty="0" smtClean="0">
                <a:latin typeface="+mj-lt"/>
                <a:cs typeface="Arial" pitchFamily="34" charset="0"/>
              </a:rPr>
              <a:t>and NOAA Data Access Viewer.</a:t>
            </a:r>
            <a:endParaRPr lang="en-US" sz="2000" dirty="0">
              <a:latin typeface="+mj-lt"/>
              <a:cs typeface="Arial" pitchFamily="34" charset="0"/>
            </a:endParaRPr>
          </a:p>
          <a:p>
            <a:pPr marL="285750" indent="-285750">
              <a:spcBef>
                <a:spcPts val="1200"/>
              </a:spcBef>
              <a:spcAft>
                <a:spcPts val="1200"/>
              </a:spcAft>
              <a:buFont typeface="Arial" pitchFamily="34" charset="0"/>
              <a:buChar char="•"/>
            </a:pPr>
            <a:r>
              <a:rPr lang="en-US" sz="2000" dirty="0">
                <a:latin typeface="+mj-lt"/>
                <a:cs typeface="Arial" pitchFamily="34" charset="0"/>
              </a:rPr>
              <a:t>Process and classify LiDAR data and </a:t>
            </a:r>
            <a:r>
              <a:rPr lang="en-US" sz="2000" dirty="0" smtClean="0">
                <a:latin typeface="+mj-lt"/>
                <a:cs typeface="Arial" pitchFamily="34" charset="0"/>
              </a:rPr>
              <a:t>construct </a:t>
            </a:r>
            <a:r>
              <a:rPr lang="en-US" sz="2000" dirty="0">
                <a:latin typeface="+mj-lt"/>
                <a:cs typeface="Arial" pitchFamily="34" charset="0"/>
              </a:rPr>
              <a:t>bare earth Digital Elevation </a:t>
            </a:r>
            <a:r>
              <a:rPr lang="en-US" sz="2000" dirty="0" smtClean="0">
                <a:latin typeface="+mj-lt"/>
                <a:cs typeface="Arial" pitchFamily="34" charset="0"/>
              </a:rPr>
              <a:t>Models </a:t>
            </a:r>
            <a:r>
              <a:rPr lang="en-US" sz="2000" dirty="0">
                <a:latin typeface="+mj-lt"/>
                <a:cs typeface="Arial" pitchFamily="34" charset="0"/>
              </a:rPr>
              <a:t>(DEM) </a:t>
            </a:r>
            <a:r>
              <a:rPr lang="en-US" sz="2000" dirty="0" smtClean="0">
                <a:latin typeface="+mj-lt"/>
                <a:cs typeface="Arial" pitchFamily="34" charset="0"/>
              </a:rPr>
              <a:t>to </a:t>
            </a:r>
            <a:r>
              <a:rPr lang="en-US" sz="2000" dirty="0">
                <a:latin typeface="+mj-lt"/>
                <a:cs typeface="Arial" pitchFamily="34" charset="0"/>
              </a:rPr>
              <a:t>assess terrain using the LAS Dataset extension </a:t>
            </a:r>
            <a:r>
              <a:rPr lang="en-US" sz="2000" dirty="0" smtClean="0">
                <a:latin typeface="+mj-lt"/>
                <a:cs typeface="Arial" pitchFamily="34" charset="0"/>
              </a:rPr>
              <a:t>with </a:t>
            </a:r>
            <a:r>
              <a:rPr lang="en-US" sz="2000" dirty="0">
                <a:latin typeface="+mj-lt"/>
                <a:cs typeface="Arial" pitchFamily="34" charset="0"/>
              </a:rPr>
              <a:t>ArcGIS</a:t>
            </a:r>
            <a:r>
              <a:rPr lang="en-US" sz="2000" dirty="0" smtClean="0">
                <a:latin typeface="+mj-lt"/>
                <a:cs typeface="Arial" pitchFamily="34" charset="0"/>
              </a:rPr>
              <a:t>.</a:t>
            </a:r>
            <a:endParaRPr lang="en-US" sz="2000" dirty="0">
              <a:latin typeface="+mj-lt"/>
              <a:cs typeface="Arial" pitchFamily="34" charset="0"/>
            </a:endParaRPr>
          </a:p>
          <a:p>
            <a:pPr marL="285750" indent="-285750">
              <a:spcBef>
                <a:spcPts val="1200"/>
              </a:spcBef>
              <a:spcAft>
                <a:spcPts val="1200"/>
              </a:spcAft>
              <a:buFont typeface="Arial" pitchFamily="34" charset="0"/>
              <a:buChar char="•"/>
            </a:pPr>
            <a:r>
              <a:rPr lang="en-US" sz="2000" dirty="0" smtClean="0">
                <a:latin typeface="+mj-lt"/>
                <a:cs typeface="Arial" pitchFamily="34" charset="0"/>
              </a:rPr>
              <a:t>Analyze </a:t>
            </a:r>
            <a:r>
              <a:rPr lang="en-US" sz="2000" dirty="0">
                <a:latin typeface="+mj-lt"/>
                <a:cs typeface="Arial" pitchFamily="34" charset="0"/>
              </a:rPr>
              <a:t>elevation values and possible vulnerable flood hazard nodes along coastline </a:t>
            </a:r>
            <a:r>
              <a:rPr lang="en-US" sz="2000" dirty="0" smtClean="0">
                <a:latin typeface="+mj-lt"/>
                <a:cs typeface="Arial" pitchFamily="34" charset="0"/>
              </a:rPr>
              <a:t>with </a:t>
            </a:r>
            <a:r>
              <a:rPr lang="en-US" sz="2000" dirty="0">
                <a:latin typeface="+mj-lt"/>
                <a:cs typeface="Arial" pitchFamily="34" charset="0"/>
              </a:rPr>
              <a:t>ArcGIS</a:t>
            </a:r>
            <a:r>
              <a:rPr lang="en-US" sz="2000" dirty="0" smtClean="0">
                <a:latin typeface="+mj-lt"/>
                <a:cs typeface="Arial" pitchFamily="34" charset="0"/>
              </a:rPr>
              <a:t>.</a:t>
            </a:r>
            <a:endParaRPr lang="en-US" sz="2000" dirty="0">
              <a:latin typeface="+mj-lt"/>
              <a:cs typeface="Arial" pitchFamily="34" charset="0"/>
            </a:endParaRPr>
          </a:p>
          <a:p>
            <a:pPr marL="285750" indent="-285750">
              <a:spcBef>
                <a:spcPts val="1200"/>
              </a:spcBef>
              <a:spcAft>
                <a:spcPts val="1200"/>
              </a:spcAft>
              <a:buFont typeface="Arial" pitchFamily="34" charset="0"/>
              <a:buChar char="•"/>
            </a:pPr>
            <a:r>
              <a:rPr lang="en-US" sz="2000" dirty="0">
                <a:latin typeface="+mj-lt"/>
                <a:cs typeface="Arial" pitchFamily="34" charset="0"/>
              </a:rPr>
              <a:t>Conduct a change detection (2CMV) analysis of </a:t>
            </a:r>
            <a:r>
              <a:rPr lang="en-US" sz="2000" dirty="0" smtClean="0">
                <a:latin typeface="+mj-lt"/>
                <a:cs typeface="Arial" pitchFamily="34" charset="0"/>
              </a:rPr>
              <a:t>Landsat </a:t>
            </a:r>
            <a:r>
              <a:rPr lang="en-US" sz="2000" dirty="0">
                <a:latin typeface="+mj-lt"/>
                <a:cs typeface="Arial" pitchFamily="34" charset="0"/>
              </a:rPr>
              <a:t>data </a:t>
            </a:r>
            <a:r>
              <a:rPr lang="en-US" sz="2000" dirty="0" smtClean="0">
                <a:latin typeface="+mj-lt"/>
                <a:cs typeface="Arial" pitchFamily="34" charset="0"/>
              </a:rPr>
              <a:t>to </a:t>
            </a:r>
            <a:r>
              <a:rPr lang="en-US" sz="2000" dirty="0">
                <a:latin typeface="+mj-lt"/>
                <a:cs typeface="Arial" pitchFamily="34" charset="0"/>
              </a:rPr>
              <a:t>determine areas of significant </a:t>
            </a:r>
            <a:r>
              <a:rPr lang="en-US" sz="2000" dirty="0" smtClean="0">
                <a:latin typeface="+mj-lt"/>
                <a:cs typeface="Arial" pitchFamily="34" charset="0"/>
              </a:rPr>
              <a:t>coastal change utilizing </a:t>
            </a:r>
            <a:r>
              <a:rPr lang="en-US" sz="2000" dirty="0">
                <a:latin typeface="+mj-lt"/>
                <a:cs typeface="Arial" pitchFamily="34" charset="0"/>
              </a:rPr>
              <a:t>ENVI 5.0</a:t>
            </a:r>
            <a:r>
              <a:rPr lang="en-US" sz="2000" dirty="0" smtClean="0">
                <a:latin typeface="+mj-lt"/>
                <a:cs typeface="Arial" pitchFamily="34" charset="0"/>
              </a:rPr>
              <a:t>.</a:t>
            </a:r>
            <a:endParaRPr lang="en-US" sz="2000" dirty="0">
              <a:latin typeface="+mj-lt"/>
              <a:cs typeface="Arial" pitchFamily="34" charset="0"/>
            </a:endParaRPr>
          </a:p>
          <a:p>
            <a:pPr marL="285750" indent="-285750">
              <a:spcBef>
                <a:spcPts val="1200"/>
              </a:spcBef>
              <a:spcAft>
                <a:spcPts val="1200"/>
              </a:spcAft>
              <a:buFont typeface="Arial" pitchFamily="34" charset="0"/>
              <a:buChar char="•"/>
            </a:pPr>
            <a:r>
              <a:rPr lang="en-US" sz="2000" dirty="0" smtClean="0">
                <a:latin typeface="+mj-lt"/>
                <a:cs typeface="Arial" pitchFamily="34" charset="0"/>
              </a:rPr>
              <a:t>Perform spectral </a:t>
            </a:r>
            <a:r>
              <a:rPr lang="en-US" sz="2000" dirty="0">
                <a:latin typeface="+mj-lt"/>
                <a:cs typeface="Arial" pitchFamily="34" charset="0"/>
              </a:rPr>
              <a:t>classification of Landsat Natural View </a:t>
            </a:r>
            <a:r>
              <a:rPr lang="en-US" sz="2000" dirty="0" smtClean="0">
                <a:latin typeface="+mj-lt"/>
                <a:cs typeface="Arial" pitchFamily="34" charset="0"/>
              </a:rPr>
              <a:t>images to </a:t>
            </a:r>
            <a:r>
              <a:rPr lang="en-US" sz="2000" dirty="0">
                <a:latin typeface="+mj-lt"/>
                <a:cs typeface="Arial" pitchFamily="34" charset="0"/>
              </a:rPr>
              <a:t>classify </a:t>
            </a:r>
            <a:r>
              <a:rPr lang="en-US" sz="2000" dirty="0" smtClean="0">
                <a:latin typeface="+mj-lt"/>
                <a:cs typeface="Arial" pitchFamily="34" charset="0"/>
              </a:rPr>
              <a:t>the </a:t>
            </a:r>
            <a:r>
              <a:rPr lang="en-US" sz="2000" dirty="0">
                <a:latin typeface="+mj-lt"/>
                <a:cs typeface="Arial" pitchFamily="34" charset="0"/>
              </a:rPr>
              <a:t>scene for comparative analysis utilizing ENVI 5.0</a:t>
            </a:r>
            <a:r>
              <a:rPr lang="en-US" sz="2000" dirty="0" smtClean="0">
                <a:latin typeface="+mj-lt"/>
                <a:cs typeface="Arial" pitchFamily="34" charset="0"/>
              </a:rPr>
              <a:t>.</a:t>
            </a:r>
            <a:endParaRPr lang="en-US" sz="2000" dirty="0">
              <a:latin typeface="+mj-lt"/>
              <a:cs typeface="Arial" pitchFamily="34" charset="0"/>
            </a:endParaRPr>
          </a:p>
          <a:p>
            <a:pPr marL="285750" indent="-285750">
              <a:spcBef>
                <a:spcPts val="1200"/>
              </a:spcBef>
              <a:spcAft>
                <a:spcPts val="1200"/>
              </a:spcAft>
              <a:buFont typeface="Arial" pitchFamily="34" charset="0"/>
              <a:buChar char="•"/>
            </a:pPr>
            <a:r>
              <a:rPr lang="en-US" sz="2000" dirty="0">
                <a:latin typeface="+mj-lt"/>
                <a:cs typeface="Arial" pitchFamily="34" charset="0"/>
              </a:rPr>
              <a:t>Cross reference </a:t>
            </a:r>
            <a:r>
              <a:rPr lang="en-US" sz="2000" dirty="0" smtClean="0">
                <a:latin typeface="+mj-lt"/>
                <a:cs typeface="Arial" pitchFamily="34" charset="0"/>
              </a:rPr>
              <a:t>the </a:t>
            </a:r>
            <a:r>
              <a:rPr lang="en-US" sz="2000" dirty="0">
                <a:latin typeface="+mj-lt"/>
                <a:cs typeface="Arial" pitchFamily="34" charset="0"/>
              </a:rPr>
              <a:t>processed datasets </a:t>
            </a:r>
            <a:r>
              <a:rPr lang="en-US" sz="2000" dirty="0" smtClean="0">
                <a:latin typeface="+mj-lt"/>
                <a:cs typeface="Arial" pitchFamily="34" charset="0"/>
              </a:rPr>
              <a:t>to </a:t>
            </a:r>
            <a:r>
              <a:rPr lang="en-US" sz="2000" dirty="0">
                <a:latin typeface="+mj-lt"/>
                <a:cs typeface="Arial" pitchFamily="34" charset="0"/>
              </a:rPr>
              <a:t>derive </a:t>
            </a:r>
            <a:r>
              <a:rPr lang="en-US" sz="2000" dirty="0" smtClean="0">
                <a:latin typeface="+mj-lt"/>
                <a:cs typeface="Arial" pitchFamily="34" charset="0"/>
              </a:rPr>
              <a:t>vulnerable </a:t>
            </a:r>
            <a:r>
              <a:rPr lang="en-US" sz="2000" dirty="0">
                <a:latin typeface="+mj-lt"/>
                <a:cs typeface="Arial" pitchFamily="34" charset="0"/>
              </a:rPr>
              <a:t>water breach </a:t>
            </a:r>
            <a:r>
              <a:rPr lang="en-US" sz="2000" dirty="0">
                <a:latin typeface="+mj-lt"/>
                <a:cs typeface="Arial" pitchFamily="34" charset="0"/>
              </a:rPr>
              <a:t>locations </a:t>
            </a:r>
            <a:r>
              <a:rPr lang="en-US" sz="2000" dirty="0" smtClean="0">
                <a:latin typeface="+mj-lt"/>
                <a:cs typeface="Arial" pitchFamily="34" charset="0"/>
              </a:rPr>
              <a:t>along dunes.</a:t>
            </a:r>
            <a:endParaRPr lang="en-US" sz="2000" dirty="0">
              <a:latin typeface="+mj-lt"/>
              <a:cs typeface="Arial" pitchFamily="34" charset="0"/>
            </a:endParaRPr>
          </a:p>
        </p:txBody>
      </p:sp>
    </p:spTree>
    <p:extLst>
      <p:ext uri="{BB962C8B-B14F-4D97-AF65-F5344CB8AC3E}">
        <p14:creationId xmlns:p14="http://schemas.microsoft.com/office/powerpoint/2010/main" val="30158225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56359" y="1267565"/>
            <a:ext cx="5969867" cy="4980126"/>
          </a:xfrm>
          <a:prstGeom prst="rect">
            <a:avLst/>
          </a:prstGeom>
          <a:ln>
            <a:solidFill>
              <a:schemeClr val="tx1"/>
            </a:solidFill>
          </a:ln>
        </p:spPr>
      </p:pic>
      <p:sp>
        <p:nvSpPr>
          <p:cNvPr id="2" name="Rectangle 1"/>
          <p:cNvSpPr/>
          <p:nvPr/>
        </p:nvSpPr>
        <p:spPr>
          <a:xfrm>
            <a:off x="5109394" y="3038560"/>
            <a:ext cx="304800" cy="62751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592027" y="3697161"/>
            <a:ext cx="1339534" cy="276999"/>
          </a:xfrm>
          <a:prstGeom prst="rect">
            <a:avLst/>
          </a:prstGeom>
          <a:noFill/>
          <a:effectLst>
            <a:glow rad="127000">
              <a:schemeClr val="bg1"/>
            </a:glow>
          </a:effectLst>
        </p:spPr>
        <p:txBody>
          <a:bodyPr wrap="none" rtlCol="0">
            <a:spAutoFit/>
          </a:bodyPr>
          <a:lstStyle/>
          <a:p>
            <a:r>
              <a:rPr lang="en-US" sz="1200" b="1" dirty="0">
                <a:solidFill>
                  <a:srgbClr val="FF0000"/>
                </a:solidFill>
                <a:effectLst>
                  <a:glow rad="177800">
                    <a:schemeClr val="bg1"/>
                  </a:glow>
                </a:effectLst>
                <a:latin typeface="Arial" pitchFamily="34" charset="0"/>
                <a:cs typeface="Arial" pitchFamily="34" charset="0"/>
              </a:rPr>
              <a:t>COCOA BEACH</a:t>
            </a:r>
            <a:endParaRPr lang="en-US" sz="1200" b="1" dirty="0">
              <a:solidFill>
                <a:srgbClr val="FF0000"/>
              </a:solidFill>
              <a:effectLst>
                <a:glow rad="177800">
                  <a:schemeClr val="bg1"/>
                </a:glow>
              </a:effectLst>
              <a:latin typeface="Arial" pitchFamily="34" charset="0"/>
              <a:cs typeface="Arial" pitchFamily="34" charset="0"/>
            </a:endParaRPr>
          </a:p>
        </p:txBody>
      </p:sp>
      <p:sp>
        <p:nvSpPr>
          <p:cNvPr id="13" name="TextBox 12"/>
          <p:cNvSpPr txBox="1"/>
          <p:nvPr/>
        </p:nvSpPr>
        <p:spPr>
          <a:xfrm>
            <a:off x="381000" y="101025"/>
            <a:ext cx="7467600" cy="584775"/>
          </a:xfrm>
          <a:prstGeom prst="rect">
            <a:avLst/>
          </a:prstGeom>
          <a:noFill/>
        </p:spPr>
        <p:txBody>
          <a:bodyPr wrap="square" rtlCol="0">
            <a:spAutoFit/>
          </a:bodyPr>
          <a:lstStyle/>
          <a:p>
            <a:r>
              <a:rPr lang="en-US" sz="3200" b="1" dirty="0" smtClean="0"/>
              <a:t>Study Area – Cocoa Beach, FL</a:t>
            </a:r>
            <a:endParaRPr lang="en-US" sz="3200" b="1" dirty="0"/>
          </a:p>
        </p:txBody>
      </p:sp>
      <p:sp>
        <p:nvSpPr>
          <p:cNvPr id="20" name="TextBox 19"/>
          <p:cNvSpPr txBox="1"/>
          <p:nvPr/>
        </p:nvSpPr>
        <p:spPr>
          <a:xfrm>
            <a:off x="4399544" y="3188368"/>
            <a:ext cx="768159" cy="230832"/>
          </a:xfrm>
          <a:prstGeom prst="rect">
            <a:avLst/>
          </a:prstGeom>
          <a:noFill/>
          <a:effectLst>
            <a:glow rad="127000">
              <a:schemeClr val="bg1"/>
            </a:glow>
          </a:effectLst>
        </p:spPr>
        <p:txBody>
          <a:bodyPr wrap="none" rtlCol="0">
            <a:spAutoFit/>
          </a:bodyPr>
          <a:lstStyle/>
          <a:p>
            <a:r>
              <a:rPr lang="en-US" sz="900" b="1" dirty="0" smtClean="0">
                <a:solidFill>
                  <a:srgbClr val="FFFF00"/>
                </a:solidFill>
                <a:effectLst>
                  <a:glow rad="215900">
                    <a:schemeClr val="bg1"/>
                  </a:glow>
                </a:effectLst>
                <a:latin typeface="Arial" pitchFamily="34" charset="0"/>
                <a:cs typeface="Arial" pitchFamily="34" charset="0"/>
              </a:rPr>
              <a:t>ORLANDO</a:t>
            </a:r>
            <a:endParaRPr lang="en-US" sz="900" b="1" dirty="0">
              <a:solidFill>
                <a:srgbClr val="FFFF00"/>
              </a:solidFill>
              <a:effectLst>
                <a:glow rad="215900">
                  <a:schemeClr val="bg1"/>
                </a:glow>
              </a:effectLst>
              <a:latin typeface="Arial" pitchFamily="34" charset="0"/>
              <a:cs typeface="Arial" pitchFamily="34" charset="0"/>
            </a:endParaRPr>
          </a:p>
        </p:txBody>
      </p:sp>
      <p:sp>
        <p:nvSpPr>
          <p:cNvPr id="24" name="TextBox 23"/>
          <p:cNvSpPr txBox="1"/>
          <p:nvPr/>
        </p:nvSpPr>
        <p:spPr>
          <a:xfrm>
            <a:off x="3721768" y="3557336"/>
            <a:ext cx="595035" cy="230832"/>
          </a:xfrm>
          <a:prstGeom prst="rect">
            <a:avLst/>
          </a:prstGeom>
          <a:noFill/>
          <a:effectLst>
            <a:glow rad="127000">
              <a:schemeClr val="bg1"/>
            </a:glow>
          </a:effectLst>
        </p:spPr>
        <p:txBody>
          <a:bodyPr wrap="none" rtlCol="0">
            <a:spAutoFit/>
          </a:bodyPr>
          <a:lstStyle/>
          <a:p>
            <a:r>
              <a:rPr lang="en-US" sz="900" b="1" dirty="0" smtClean="0">
                <a:solidFill>
                  <a:srgbClr val="FFFF00"/>
                </a:solidFill>
                <a:effectLst>
                  <a:glow rad="215900">
                    <a:schemeClr val="bg1"/>
                  </a:glow>
                </a:effectLst>
                <a:latin typeface="Arial" pitchFamily="34" charset="0"/>
                <a:cs typeface="Arial" pitchFamily="34" charset="0"/>
              </a:rPr>
              <a:t>TAMPA</a:t>
            </a:r>
            <a:endParaRPr lang="en-US" sz="900" b="1" dirty="0">
              <a:solidFill>
                <a:srgbClr val="FFFF00"/>
              </a:solidFill>
              <a:effectLst>
                <a:glow rad="215900">
                  <a:schemeClr val="bg1"/>
                </a:glow>
              </a:effectLst>
              <a:latin typeface="Arial" pitchFamily="34" charset="0"/>
              <a:cs typeface="Arial" pitchFamily="34" charset="0"/>
            </a:endParaRPr>
          </a:p>
        </p:txBody>
      </p:sp>
      <p:sp>
        <p:nvSpPr>
          <p:cNvPr id="25" name="TextBox 24"/>
          <p:cNvSpPr txBox="1"/>
          <p:nvPr/>
        </p:nvSpPr>
        <p:spPr>
          <a:xfrm>
            <a:off x="5149062" y="5098035"/>
            <a:ext cx="524503" cy="230832"/>
          </a:xfrm>
          <a:prstGeom prst="rect">
            <a:avLst/>
          </a:prstGeom>
          <a:noFill/>
          <a:effectLst>
            <a:glow rad="127000">
              <a:schemeClr val="bg1"/>
            </a:glow>
          </a:effectLst>
        </p:spPr>
        <p:txBody>
          <a:bodyPr wrap="none" rtlCol="0">
            <a:spAutoFit/>
          </a:bodyPr>
          <a:lstStyle/>
          <a:p>
            <a:r>
              <a:rPr lang="en-US" sz="900" b="1" dirty="0" smtClean="0">
                <a:solidFill>
                  <a:srgbClr val="FFFF00"/>
                </a:solidFill>
                <a:effectLst>
                  <a:glow rad="215900">
                    <a:schemeClr val="bg1"/>
                  </a:glow>
                </a:effectLst>
                <a:latin typeface="Arial" pitchFamily="34" charset="0"/>
                <a:cs typeface="Arial" pitchFamily="34" charset="0"/>
              </a:rPr>
              <a:t>MIAMI</a:t>
            </a:r>
            <a:endParaRPr lang="en-US" sz="900" b="1" dirty="0">
              <a:solidFill>
                <a:srgbClr val="FFFF00"/>
              </a:solidFill>
              <a:effectLst>
                <a:glow rad="215900">
                  <a:schemeClr val="bg1"/>
                </a:glow>
              </a:effectLst>
              <a:latin typeface="Arial" pitchFamily="34" charset="0"/>
              <a:cs typeface="Arial" pitchFamily="34" charset="0"/>
            </a:endParaRPr>
          </a:p>
        </p:txBody>
      </p:sp>
      <p:sp>
        <p:nvSpPr>
          <p:cNvPr id="27" name="TextBox 26"/>
          <p:cNvSpPr txBox="1"/>
          <p:nvPr/>
        </p:nvSpPr>
        <p:spPr>
          <a:xfrm>
            <a:off x="2286000" y="2042012"/>
            <a:ext cx="954107" cy="230832"/>
          </a:xfrm>
          <a:prstGeom prst="rect">
            <a:avLst/>
          </a:prstGeom>
          <a:noFill/>
          <a:effectLst>
            <a:glow rad="127000">
              <a:schemeClr val="bg1"/>
            </a:glow>
          </a:effectLst>
        </p:spPr>
        <p:txBody>
          <a:bodyPr wrap="none" rtlCol="0">
            <a:spAutoFit/>
          </a:bodyPr>
          <a:lstStyle/>
          <a:p>
            <a:r>
              <a:rPr lang="en-US" sz="900" b="1" dirty="0" smtClean="0">
                <a:solidFill>
                  <a:srgbClr val="FFFF00"/>
                </a:solidFill>
                <a:effectLst>
                  <a:glow rad="215900">
                    <a:schemeClr val="bg1"/>
                  </a:glow>
                </a:effectLst>
                <a:latin typeface="Arial" pitchFamily="34" charset="0"/>
                <a:cs typeface="Arial" pitchFamily="34" charset="0"/>
              </a:rPr>
              <a:t>TALLHASSEE</a:t>
            </a:r>
            <a:endParaRPr lang="en-US" sz="900" b="1" dirty="0">
              <a:solidFill>
                <a:srgbClr val="FFFF00"/>
              </a:solidFill>
              <a:effectLst>
                <a:glow rad="215900">
                  <a:schemeClr val="bg1"/>
                </a:glow>
              </a:effectLst>
              <a:latin typeface="Arial" pitchFamily="34" charset="0"/>
              <a:cs typeface="Arial" pitchFamily="34" charset="0"/>
            </a:endParaRPr>
          </a:p>
        </p:txBody>
      </p:sp>
      <p:sp>
        <p:nvSpPr>
          <p:cNvPr id="28" name="TextBox 27"/>
          <p:cNvSpPr txBox="1"/>
          <p:nvPr/>
        </p:nvSpPr>
        <p:spPr>
          <a:xfrm>
            <a:off x="4191000" y="1981200"/>
            <a:ext cx="1075936" cy="230832"/>
          </a:xfrm>
          <a:prstGeom prst="rect">
            <a:avLst/>
          </a:prstGeom>
          <a:noFill/>
          <a:effectLst>
            <a:glow rad="127000">
              <a:schemeClr val="bg1"/>
            </a:glow>
          </a:effectLst>
        </p:spPr>
        <p:txBody>
          <a:bodyPr wrap="none" rtlCol="0">
            <a:spAutoFit/>
          </a:bodyPr>
          <a:lstStyle/>
          <a:p>
            <a:r>
              <a:rPr lang="en-US" sz="900" b="1" dirty="0" smtClean="0">
                <a:solidFill>
                  <a:srgbClr val="FFFF00"/>
                </a:solidFill>
                <a:effectLst>
                  <a:glow rad="215900">
                    <a:schemeClr val="bg1"/>
                  </a:glow>
                </a:effectLst>
                <a:latin typeface="Arial" pitchFamily="34" charset="0"/>
                <a:cs typeface="Arial" pitchFamily="34" charset="0"/>
              </a:rPr>
              <a:t>JACKSONVILLE</a:t>
            </a:r>
            <a:endParaRPr lang="en-US" sz="900" b="1" dirty="0">
              <a:solidFill>
                <a:srgbClr val="FFFF00"/>
              </a:solidFill>
              <a:effectLst>
                <a:glow rad="215900">
                  <a:schemeClr val="bg1"/>
                </a:glow>
              </a:effectLst>
              <a:latin typeface="Arial" pitchFamily="34" charset="0"/>
              <a:cs typeface="Arial" pitchFamily="34" charset="0"/>
            </a:endParaRPr>
          </a:p>
        </p:txBody>
      </p:sp>
      <p:cxnSp>
        <p:nvCxnSpPr>
          <p:cNvPr id="7" name="Straight Connector 6"/>
          <p:cNvCxnSpPr/>
          <p:nvPr/>
        </p:nvCxnSpPr>
        <p:spPr>
          <a:xfrm flipH="1">
            <a:off x="5109394" y="243568"/>
            <a:ext cx="1669877" cy="279499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4"/>
          <a:stretch>
            <a:fillRect/>
          </a:stretch>
        </p:blipFill>
        <p:spPr>
          <a:xfrm>
            <a:off x="6779271" y="290763"/>
            <a:ext cx="5305425" cy="6448425"/>
          </a:xfrm>
          <a:prstGeom prst="rect">
            <a:avLst/>
          </a:prstGeom>
          <a:ln>
            <a:solidFill>
              <a:srgbClr val="FF0000"/>
            </a:solidFill>
          </a:ln>
        </p:spPr>
      </p:pic>
      <p:sp>
        <p:nvSpPr>
          <p:cNvPr id="29" name="TextBox 28"/>
          <p:cNvSpPr txBox="1"/>
          <p:nvPr/>
        </p:nvSpPr>
        <p:spPr>
          <a:xfrm>
            <a:off x="6888710" y="5791200"/>
            <a:ext cx="1627144" cy="584775"/>
          </a:xfrm>
          <a:prstGeom prst="rect">
            <a:avLst/>
          </a:prstGeom>
          <a:solidFill>
            <a:schemeClr val="tx1">
              <a:lumMod val="85000"/>
            </a:schemeClr>
          </a:solidFill>
          <a:ln>
            <a:solidFill>
              <a:schemeClr val="bg1"/>
            </a:solidFill>
          </a:ln>
        </p:spPr>
        <p:txBody>
          <a:bodyPr wrap="square" rtlCol="0">
            <a:spAutoFit/>
          </a:bodyPr>
          <a:lstStyle/>
          <a:p>
            <a:r>
              <a:rPr lang="en-US" sz="800" dirty="0" smtClean="0">
                <a:solidFill>
                  <a:schemeClr val="bg1"/>
                </a:solidFill>
              </a:rPr>
              <a:t>National Geographic Esri. DeLorme, NAVTEQ UNEP-WEMC, USGS, NASA, ESA, METI, NRCAN, GEBCO, NOAA, IPC</a:t>
            </a:r>
            <a:endParaRPr lang="en-US" sz="800" dirty="0">
              <a:solidFill>
                <a:schemeClr val="bg1"/>
              </a:solidFill>
            </a:endParaRPr>
          </a:p>
        </p:txBody>
      </p:sp>
      <p:sp>
        <p:nvSpPr>
          <p:cNvPr id="15" name="Rectangle 14"/>
          <p:cNvSpPr/>
          <p:nvPr/>
        </p:nvSpPr>
        <p:spPr>
          <a:xfrm>
            <a:off x="6888709" y="6417370"/>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TextBox 15"/>
          <p:cNvSpPr txBox="1"/>
          <p:nvPr/>
        </p:nvSpPr>
        <p:spPr>
          <a:xfrm>
            <a:off x="7344278" y="6520903"/>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17" name="TextBox 16"/>
          <p:cNvSpPr txBox="1"/>
          <p:nvPr/>
        </p:nvSpPr>
        <p:spPr>
          <a:xfrm>
            <a:off x="6858503" y="6503642"/>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19" name="Picture 18"/>
          <p:cNvPicPr>
            <a:picLocks/>
          </p:cNvPicPr>
          <p:nvPr/>
        </p:nvPicPr>
        <p:blipFill>
          <a:blip r:embed="rId5" cstate="print">
            <a:extLst>
              <a:ext uri="{28A0092B-C50C-407E-A947-70E740481C1C}">
                <a14:useLocalDpi xmlns:a14="http://schemas.microsoft.com/office/drawing/2010/main" val="0"/>
              </a:ext>
            </a:extLst>
          </a:blip>
          <a:stretch>
            <a:fillRect/>
          </a:stretch>
        </p:blipFill>
        <p:spPr>
          <a:xfrm flipV="1">
            <a:off x="6968805" y="6463134"/>
            <a:ext cx="1463040" cy="82184"/>
          </a:xfrm>
          <a:prstGeom prst="rect">
            <a:avLst/>
          </a:prstGeom>
        </p:spPr>
      </p:pic>
      <p:sp>
        <p:nvSpPr>
          <p:cNvPr id="21" name="TextBox 20"/>
          <p:cNvSpPr txBox="1"/>
          <p:nvPr/>
        </p:nvSpPr>
        <p:spPr>
          <a:xfrm>
            <a:off x="8272828" y="6505545"/>
            <a:ext cx="284052" cy="200055"/>
          </a:xfrm>
          <a:prstGeom prst="rect">
            <a:avLst/>
          </a:prstGeom>
          <a:noFill/>
        </p:spPr>
        <p:txBody>
          <a:bodyPr wrap="none" rtlCol="0">
            <a:spAutoFit/>
          </a:bodyPr>
          <a:lstStyle/>
          <a:p>
            <a:r>
              <a:rPr lang="en-US" sz="700" dirty="0" smtClean="0">
                <a:solidFill>
                  <a:schemeClr val="bg1"/>
                </a:solidFill>
                <a:latin typeface="Arial" pitchFamily="34" charset="0"/>
                <a:cs typeface="Arial" pitchFamily="34" charset="0"/>
              </a:rPr>
              <a:t>10</a:t>
            </a:r>
            <a:endParaRPr lang="en-US" sz="700" dirty="0">
              <a:solidFill>
                <a:schemeClr val="bg1"/>
              </a:solidFill>
              <a:latin typeface="Arial" pitchFamily="34" charset="0"/>
              <a:cs typeface="Arial" pitchFamily="34" charset="0"/>
            </a:endParaRPr>
          </a:p>
        </p:txBody>
      </p:sp>
      <p:sp>
        <p:nvSpPr>
          <p:cNvPr id="26" name="TextBox 25"/>
          <p:cNvSpPr txBox="1"/>
          <p:nvPr/>
        </p:nvSpPr>
        <p:spPr>
          <a:xfrm>
            <a:off x="428924" y="5257800"/>
            <a:ext cx="1627144" cy="584775"/>
          </a:xfrm>
          <a:prstGeom prst="rect">
            <a:avLst/>
          </a:prstGeom>
          <a:solidFill>
            <a:schemeClr val="tx1">
              <a:lumMod val="85000"/>
            </a:schemeClr>
          </a:solidFill>
          <a:ln>
            <a:solidFill>
              <a:schemeClr val="bg1"/>
            </a:solidFill>
          </a:ln>
        </p:spPr>
        <p:txBody>
          <a:bodyPr wrap="square" rtlCol="0">
            <a:spAutoFit/>
          </a:bodyPr>
          <a:lstStyle/>
          <a:p>
            <a:r>
              <a:rPr lang="en-US" sz="800" dirty="0" smtClean="0">
                <a:solidFill>
                  <a:schemeClr val="bg1"/>
                </a:solidFill>
              </a:rPr>
              <a:t>National Geographic Esri. DeLorme, NAVTEQ UNEP-WEMC, USGS, NASA, ESA, METI, NRCAN, GEBCO, NOAA, IPC</a:t>
            </a:r>
            <a:endParaRPr lang="en-US" sz="800" dirty="0">
              <a:solidFill>
                <a:schemeClr val="bg1"/>
              </a:solidFill>
            </a:endParaRPr>
          </a:p>
        </p:txBody>
      </p:sp>
      <p:sp>
        <p:nvSpPr>
          <p:cNvPr id="30" name="Rectangle 29"/>
          <p:cNvSpPr/>
          <p:nvPr/>
        </p:nvSpPr>
        <p:spPr>
          <a:xfrm>
            <a:off x="428923" y="5883970"/>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84492" y="5987503"/>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32" name="TextBox 31"/>
          <p:cNvSpPr txBox="1"/>
          <p:nvPr/>
        </p:nvSpPr>
        <p:spPr>
          <a:xfrm>
            <a:off x="398717" y="5970242"/>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33" name="Picture 32"/>
          <p:cNvPicPr>
            <a:picLocks/>
          </p:cNvPicPr>
          <p:nvPr/>
        </p:nvPicPr>
        <p:blipFill>
          <a:blip r:embed="rId5" cstate="print">
            <a:extLst>
              <a:ext uri="{28A0092B-C50C-407E-A947-70E740481C1C}">
                <a14:useLocalDpi xmlns:a14="http://schemas.microsoft.com/office/drawing/2010/main" val="0"/>
              </a:ext>
            </a:extLst>
          </a:blip>
          <a:stretch>
            <a:fillRect/>
          </a:stretch>
        </p:blipFill>
        <p:spPr>
          <a:xfrm flipV="1">
            <a:off x="509019" y="5929734"/>
            <a:ext cx="1463040" cy="82184"/>
          </a:xfrm>
          <a:prstGeom prst="rect">
            <a:avLst/>
          </a:prstGeom>
        </p:spPr>
      </p:pic>
      <p:sp>
        <p:nvSpPr>
          <p:cNvPr id="34" name="TextBox 33"/>
          <p:cNvSpPr txBox="1"/>
          <p:nvPr/>
        </p:nvSpPr>
        <p:spPr>
          <a:xfrm>
            <a:off x="1813042" y="5972145"/>
            <a:ext cx="333746" cy="200055"/>
          </a:xfrm>
          <a:prstGeom prst="rect">
            <a:avLst/>
          </a:prstGeom>
          <a:noFill/>
        </p:spPr>
        <p:txBody>
          <a:bodyPr wrap="none" rtlCol="0">
            <a:spAutoFit/>
          </a:bodyPr>
          <a:lstStyle/>
          <a:p>
            <a:r>
              <a:rPr lang="en-US" sz="700" dirty="0" smtClean="0">
                <a:solidFill>
                  <a:schemeClr val="bg1"/>
                </a:solidFill>
                <a:latin typeface="Arial" pitchFamily="34" charset="0"/>
                <a:cs typeface="Arial" pitchFamily="34" charset="0"/>
              </a:rPr>
              <a:t>200</a:t>
            </a:r>
            <a:endParaRPr lang="en-US" sz="700" dirty="0">
              <a:solidFill>
                <a:schemeClr val="bg1"/>
              </a:solidFill>
              <a:latin typeface="Arial" pitchFamily="34" charset="0"/>
              <a:cs typeface="Arial" pitchFamily="34" charset="0"/>
            </a:endParaRPr>
          </a:p>
        </p:txBody>
      </p:sp>
      <p:sp>
        <p:nvSpPr>
          <p:cNvPr id="35" name="Rectangle 34"/>
          <p:cNvSpPr/>
          <p:nvPr/>
        </p:nvSpPr>
        <p:spPr>
          <a:xfrm>
            <a:off x="9209864" y="2017295"/>
            <a:ext cx="794520" cy="30807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48348" y="627485"/>
            <a:ext cx="256032" cy="640080"/>
          </a:xfrm>
          <a:prstGeom prst="rect">
            <a:avLst/>
          </a:prstGeom>
        </p:spPr>
      </p:pic>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3563" y="1661160"/>
            <a:ext cx="256032" cy="640080"/>
          </a:xfrm>
          <a:prstGeom prst="rect">
            <a:avLst/>
          </a:prstGeom>
        </p:spPr>
      </p:pic>
    </p:spTree>
    <p:extLst>
      <p:ext uri="{BB962C8B-B14F-4D97-AF65-F5344CB8AC3E}">
        <p14:creationId xmlns:p14="http://schemas.microsoft.com/office/powerpoint/2010/main" val="874428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804" r="15559"/>
          <a:stretch/>
        </p:blipFill>
        <p:spPr bwMode="auto">
          <a:xfrm>
            <a:off x="3517232" y="813972"/>
            <a:ext cx="8586536" cy="594329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6721" y="2246055"/>
            <a:ext cx="3322188" cy="3139321"/>
          </a:xfrm>
          <a:prstGeom prst="rect">
            <a:avLst/>
          </a:prstGeom>
          <a:noFill/>
          <a:ln>
            <a:noFill/>
          </a:ln>
        </p:spPr>
        <p:txBody>
          <a:bodyPr wrap="square" rtlCol="0">
            <a:spAutoFit/>
          </a:bodyPr>
          <a:lstStyle/>
          <a:p>
            <a:r>
              <a:rPr lang="en-US" dirty="0" smtClean="0">
                <a:latin typeface="+mj-lt"/>
                <a:cs typeface="Arial" pitchFamily="34" charset="0"/>
              </a:rPr>
              <a:t>The </a:t>
            </a:r>
            <a:r>
              <a:rPr lang="en-US" dirty="0">
                <a:latin typeface="+mj-lt"/>
                <a:cs typeface="Arial" pitchFamily="34" charset="0"/>
              </a:rPr>
              <a:t>analyzed area of </a:t>
            </a:r>
            <a:r>
              <a:rPr lang="en-US" dirty="0" smtClean="0">
                <a:latin typeface="+mj-lt"/>
                <a:cs typeface="Arial" pitchFamily="34" charset="0"/>
              </a:rPr>
              <a:t>interest, referred to as North Reach, </a:t>
            </a:r>
            <a:r>
              <a:rPr lang="en-US" dirty="0">
                <a:latin typeface="+mj-lt"/>
                <a:cs typeface="Arial" pitchFamily="34" charset="0"/>
              </a:rPr>
              <a:t>focuses on the northern 5 miles </a:t>
            </a:r>
            <a:r>
              <a:rPr lang="en-US" dirty="0" smtClean="0">
                <a:latin typeface="+mj-lt"/>
                <a:cs typeface="Arial" pitchFamily="34" charset="0"/>
              </a:rPr>
              <a:t>of </a:t>
            </a:r>
            <a:r>
              <a:rPr lang="en-US" dirty="0">
                <a:latin typeface="+mj-lt"/>
                <a:cs typeface="Arial" pitchFamily="34" charset="0"/>
              </a:rPr>
              <a:t>the collected data.  The outlined area encompasses the Cocoa Beach Pier and Jetty </a:t>
            </a:r>
            <a:r>
              <a:rPr lang="en-US" dirty="0" smtClean="0">
                <a:latin typeface="+mj-lt"/>
                <a:cs typeface="Arial" pitchFamily="34" charset="0"/>
              </a:rPr>
              <a:t>Park (two </a:t>
            </a:r>
            <a:r>
              <a:rPr lang="en-US" dirty="0">
                <a:latin typeface="+mj-lt"/>
                <a:cs typeface="Arial" pitchFamily="34" charset="0"/>
              </a:rPr>
              <a:t>of the more heavily traveled sections of the </a:t>
            </a:r>
            <a:r>
              <a:rPr lang="en-US" dirty="0" smtClean="0">
                <a:latin typeface="+mj-lt"/>
                <a:cs typeface="Arial" pitchFamily="34" charset="0"/>
              </a:rPr>
              <a:t>coastline) which </a:t>
            </a:r>
            <a:r>
              <a:rPr lang="en-US" dirty="0">
                <a:latin typeface="+mj-lt"/>
                <a:cs typeface="Arial" pitchFamily="34" charset="0"/>
              </a:rPr>
              <a:t>are consistently monitored for flood hazards and erosion control.</a:t>
            </a:r>
          </a:p>
        </p:txBody>
      </p:sp>
      <p:sp>
        <p:nvSpPr>
          <p:cNvPr id="3" name="TextBox 2"/>
          <p:cNvSpPr txBox="1"/>
          <p:nvPr/>
        </p:nvSpPr>
        <p:spPr>
          <a:xfrm>
            <a:off x="9604198" y="996354"/>
            <a:ext cx="1127488" cy="276999"/>
          </a:xfrm>
          <a:prstGeom prst="rect">
            <a:avLst/>
          </a:prstGeom>
          <a:noFill/>
        </p:spPr>
        <p:txBody>
          <a:bodyPr wrap="none" rtlCol="0">
            <a:spAutoFit/>
          </a:bodyPr>
          <a:lstStyle/>
          <a:p>
            <a:r>
              <a:rPr lang="en-US" sz="1200" b="1" dirty="0">
                <a:solidFill>
                  <a:srgbClr val="FF0000"/>
                </a:solidFill>
                <a:effectLst>
                  <a:glow rad="228600">
                    <a:schemeClr val="bg1"/>
                  </a:glow>
                </a:effectLst>
                <a:latin typeface="Arial" pitchFamily="34" charset="0"/>
                <a:cs typeface="Arial" pitchFamily="34" charset="0"/>
              </a:rPr>
              <a:t>JETTY PARK</a:t>
            </a:r>
            <a:endParaRPr lang="en-US" sz="1200" b="1" dirty="0">
              <a:solidFill>
                <a:srgbClr val="FF0000"/>
              </a:solidFill>
              <a:effectLst>
                <a:glow rad="228600">
                  <a:schemeClr val="bg1"/>
                </a:glow>
              </a:effectLst>
              <a:latin typeface="Arial" pitchFamily="34" charset="0"/>
              <a:cs typeface="Arial" pitchFamily="34" charset="0"/>
            </a:endParaRPr>
          </a:p>
        </p:txBody>
      </p:sp>
      <p:sp>
        <p:nvSpPr>
          <p:cNvPr id="19" name="TextBox 18"/>
          <p:cNvSpPr txBox="1"/>
          <p:nvPr/>
        </p:nvSpPr>
        <p:spPr>
          <a:xfrm>
            <a:off x="9603019" y="2133601"/>
            <a:ext cx="1741887" cy="276999"/>
          </a:xfrm>
          <a:prstGeom prst="rect">
            <a:avLst/>
          </a:prstGeom>
          <a:noFill/>
        </p:spPr>
        <p:txBody>
          <a:bodyPr wrap="none" rtlCol="0">
            <a:spAutoFit/>
          </a:bodyPr>
          <a:lstStyle/>
          <a:p>
            <a:r>
              <a:rPr lang="en-US" sz="1200" b="1" dirty="0">
                <a:solidFill>
                  <a:srgbClr val="FF0000"/>
                </a:solidFill>
                <a:effectLst>
                  <a:glow rad="228600">
                    <a:schemeClr val="bg1"/>
                  </a:glow>
                </a:effectLst>
                <a:latin typeface="Arial" pitchFamily="34" charset="0"/>
                <a:cs typeface="Arial" pitchFamily="34" charset="0"/>
              </a:rPr>
              <a:t>COCOA BEACH PIER</a:t>
            </a:r>
            <a:endParaRPr lang="en-US" sz="1200" b="1" dirty="0">
              <a:solidFill>
                <a:srgbClr val="FF0000"/>
              </a:solidFill>
              <a:effectLst>
                <a:glow rad="228600">
                  <a:schemeClr val="bg1"/>
                </a:glow>
              </a:effectLst>
              <a:latin typeface="Arial" pitchFamily="34" charset="0"/>
              <a:cs typeface="Arial" pitchFamily="34" charset="0"/>
            </a:endParaRPr>
          </a:p>
        </p:txBody>
      </p:sp>
      <p:cxnSp>
        <p:nvCxnSpPr>
          <p:cNvPr id="7" name="Straight Connector 6"/>
          <p:cNvCxnSpPr>
            <a:stCxn id="3" idx="1"/>
          </p:cNvCxnSpPr>
          <p:nvPr/>
        </p:nvCxnSpPr>
        <p:spPr>
          <a:xfrm flipH="1">
            <a:off x="8756009" y="1134854"/>
            <a:ext cx="848189" cy="160546"/>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a:stCxn id="19" idx="1"/>
          </p:cNvCxnSpPr>
          <p:nvPr/>
        </p:nvCxnSpPr>
        <p:spPr>
          <a:xfrm flipH="1">
            <a:off x="8460018" y="2272100"/>
            <a:ext cx="1143000" cy="297344"/>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11278663" y="5041268"/>
            <a:ext cx="772969" cy="1379832"/>
            <a:chOff x="-1066800" y="5085136"/>
            <a:chExt cx="772969" cy="1379832"/>
          </a:xfrm>
        </p:grpSpPr>
        <p:sp>
          <p:nvSpPr>
            <p:cNvPr id="2" name="Rectangle 1"/>
            <p:cNvSpPr/>
            <p:nvPr/>
          </p:nvSpPr>
          <p:spPr>
            <a:xfrm>
              <a:off x="-1066800" y="5085136"/>
              <a:ext cx="772969" cy="1352396"/>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066800" y="5085136"/>
              <a:ext cx="772969" cy="338554"/>
            </a:xfrm>
            <a:prstGeom prst="rect">
              <a:avLst/>
            </a:prstGeom>
            <a:noFill/>
            <a:ln>
              <a:noFill/>
            </a:ln>
          </p:spPr>
          <p:txBody>
            <a:bodyPr wrap="none" rtlCol="0">
              <a:spAutoFit/>
            </a:bodyPr>
            <a:lstStyle/>
            <a:p>
              <a:pPr algn="ctr"/>
              <a:r>
                <a:rPr lang="en-US" sz="800" b="1" dirty="0" smtClean="0">
                  <a:solidFill>
                    <a:schemeClr val="bg1"/>
                  </a:solidFill>
                  <a:latin typeface="Arial" pitchFamily="34" charset="0"/>
                  <a:cs typeface="Arial" pitchFamily="34" charset="0"/>
                </a:rPr>
                <a:t>LiDAR</a:t>
              </a:r>
              <a:endParaRPr lang="en-US" sz="800" b="1" dirty="0">
                <a:solidFill>
                  <a:schemeClr val="bg1"/>
                </a:solidFill>
                <a:latin typeface="Arial" pitchFamily="34" charset="0"/>
                <a:cs typeface="Arial" pitchFamily="34" charset="0"/>
              </a:endParaRPr>
            </a:p>
            <a:p>
              <a:pPr algn="ctr"/>
              <a:r>
                <a:rPr lang="en-US" sz="800" b="1" dirty="0">
                  <a:solidFill>
                    <a:schemeClr val="bg1"/>
                  </a:solidFill>
                  <a:latin typeface="Arial" pitchFamily="34" charset="0"/>
                  <a:cs typeface="Arial" pitchFamily="34" charset="0"/>
                </a:rPr>
                <a:t>ELEVATION</a:t>
              </a:r>
              <a:endParaRPr lang="en-US" sz="800" b="1" dirty="0">
                <a:solidFill>
                  <a:schemeClr val="bg1"/>
                </a:solidFill>
                <a:latin typeface="Arial" pitchFamily="34" charset="0"/>
                <a:cs typeface="Arial" pitchFamily="34" charset="0"/>
              </a:endParaRPr>
            </a:p>
          </p:txBody>
        </p:sp>
        <p:pic>
          <p:nvPicPr>
            <p:cNvPr id="1027" name="Picture 3"/>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6200000">
              <a:off x="-1304149" y="5843791"/>
              <a:ext cx="914400" cy="183383"/>
            </a:xfrm>
            <a:prstGeom prst="rect">
              <a:avLst/>
            </a:prstGeom>
            <a:solidFill>
              <a:schemeClr val="tx1"/>
            </a:solid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3" name="Straight Connector 22"/>
            <p:cNvCxnSpPr/>
            <p:nvPr/>
          </p:nvCxnSpPr>
          <p:spPr>
            <a:xfrm>
              <a:off x="-938641" y="5396394"/>
              <a:ext cx="533400" cy="0"/>
            </a:xfrm>
            <a:prstGeom prst="line">
              <a:avLst/>
            </a:prstGeom>
            <a:solidFill>
              <a:schemeClr val="tx1"/>
            </a:solidFill>
            <a:ln>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820739" y="5392493"/>
              <a:ext cx="473206" cy="215444"/>
            </a:xfrm>
            <a:prstGeom prst="rect">
              <a:avLst/>
            </a:prstGeom>
            <a:noFill/>
            <a:ln>
              <a:noFill/>
            </a:ln>
          </p:spPr>
          <p:txBody>
            <a:bodyPr wrap="none" rtlCol="0">
              <a:spAutoFit/>
            </a:bodyPr>
            <a:lstStyle/>
            <a:p>
              <a:r>
                <a:rPr lang="en-US" sz="800" dirty="0">
                  <a:solidFill>
                    <a:schemeClr val="bg1"/>
                  </a:solidFill>
                  <a:latin typeface="Arial" pitchFamily="34" charset="0"/>
                  <a:cs typeface="Arial" pitchFamily="34" charset="0"/>
                </a:rPr>
                <a:t>170 ft.</a:t>
              </a:r>
              <a:endParaRPr lang="en-US" sz="800" dirty="0">
                <a:solidFill>
                  <a:schemeClr val="bg1"/>
                </a:solidFill>
                <a:latin typeface="Arial" pitchFamily="34" charset="0"/>
                <a:cs typeface="Arial" pitchFamily="34" charset="0"/>
              </a:endParaRPr>
            </a:p>
          </p:txBody>
        </p:sp>
        <p:sp>
          <p:nvSpPr>
            <p:cNvPr id="29" name="TextBox 28"/>
            <p:cNvSpPr txBox="1"/>
            <p:nvPr/>
          </p:nvSpPr>
          <p:spPr>
            <a:xfrm>
              <a:off x="-786241" y="6249524"/>
              <a:ext cx="449162" cy="215444"/>
            </a:xfrm>
            <a:prstGeom prst="rect">
              <a:avLst/>
            </a:prstGeom>
            <a:noFill/>
            <a:ln>
              <a:noFill/>
            </a:ln>
          </p:spPr>
          <p:txBody>
            <a:bodyPr wrap="none" rtlCol="0">
              <a:spAutoFit/>
            </a:bodyPr>
            <a:lstStyle/>
            <a:p>
              <a:r>
                <a:rPr lang="en-US" sz="800" dirty="0">
                  <a:solidFill>
                    <a:schemeClr val="bg1"/>
                  </a:solidFill>
                  <a:latin typeface="Arial" pitchFamily="34" charset="0"/>
                  <a:cs typeface="Arial" pitchFamily="34" charset="0"/>
                </a:rPr>
                <a:t>-35 ft.</a:t>
              </a:r>
              <a:endParaRPr lang="en-US" sz="800" dirty="0">
                <a:solidFill>
                  <a:schemeClr val="bg1"/>
                </a:solidFill>
                <a:latin typeface="Arial" pitchFamily="34" charset="0"/>
                <a:cs typeface="Arial" pitchFamily="34" charset="0"/>
              </a:endParaRPr>
            </a:p>
          </p:txBody>
        </p:sp>
      </p:grpSp>
      <p:sp>
        <p:nvSpPr>
          <p:cNvPr id="27" name="TextBox 26"/>
          <p:cNvSpPr txBox="1"/>
          <p:nvPr/>
        </p:nvSpPr>
        <p:spPr>
          <a:xfrm>
            <a:off x="378225" y="101025"/>
            <a:ext cx="8384775" cy="584775"/>
          </a:xfrm>
          <a:prstGeom prst="rect">
            <a:avLst/>
          </a:prstGeom>
          <a:noFill/>
        </p:spPr>
        <p:txBody>
          <a:bodyPr wrap="square" rtlCol="0">
            <a:spAutoFit/>
          </a:bodyPr>
          <a:lstStyle/>
          <a:p>
            <a:r>
              <a:rPr lang="en-US" sz="3200" b="1" dirty="0" smtClean="0"/>
              <a:t>Study Area – </a:t>
            </a:r>
            <a:r>
              <a:rPr lang="en-US" sz="3200" b="1" dirty="0"/>
              <a:t>North Reach Overview</a:t>
            </a:r>
            <a:endParaRPr lang="en-US" sz="3200" b="1" dirty="0"/>
          </a:p>
        </p:txBody>
      </p:sp>
      <p:sp>
        <p:nvSpPr>
          <p:cNvPr id="26" name="Rectangle 25"/>
          <p:cNvSpPr/>
          <p:nvPr/>
        </p:nvSpPr>
        <p:spPr>
          <a:xfrm>
            <a:off x="10434013" y="6429402"/>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10889582" y="6532935"/>
            <a:ext cx="679994" cy="184666"/>
          </a:xfrm>
          <a:prstGeom prst="rect">
            <a:avLst/>
          </a:prstGeom>
          <a:noFill/>
        </p:spPr>
        <p:txBody>
          <a:bodyPr wrap="none" rtlCol="0">
            <a:spAutoFit/>
          </a:bodyPr>
          <a:lstStyle/>
          <a:p>
            <a:r>
              <a:rPr lang="en-US" sz="600" dirty="0">
                <a:solidFill>
                  <a:schemeClr val="bg1"/>
                </a:solidFill>
                <a:latin typeface="Arial" pitchFamily="34" charset="0"/>
                <a:cs typeface="Arial" pitchFamily="34" charset="0"/>
              </a:rPr>
              <a:t>KILOMETERS</a:t>
            </a:r>
            <a:endParaRPr lang="en-US" sz="600" dirty="0">
              <a:solidFill>
                <a:schemeClr val="bg1"/>
              </a:solidFill>
              <a:latin typeface="Arial" pitchFamily="34" charset="0"/>
              <a:cs typeface="Arial" pitchFamily="34" charset="0"/>
            </a:endParaRPr>
          </a:p>
        </p:txBody>
      </p:sp>
      <p:sp>
        <p:nvSpPr>
          <p:cNvPr id="31" name="TextBox 30"/>
          <p:cNvSpPr txBox="1"/>
          <p:nvPr/>
        </p:nvSpPr>
        <p:spPr>
          <a:xfrm>
            <a:off x="10403807" y="6515674"/>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32" name="Picture 31"/>
          <p:cNvPicPr>
            <a:picLocks/>
          </p:cNvPicPr>
          <p:nvPr/>
        </p:nvPicPr>
        <p:blipFill>
          <a:blip r:embed="rId5" cstate="print">
            <a:extLst>
              <a:ext uri="{28A0092B-C50C-407E-A947-70E740481C1C}">
                <a14:useLocalDpi xmlns:a14="http://schemas.microsoft.com/office/drawing/2010/main" val="0"/>
              </a:ext>
            </a:extLst>
          </a:blip>
          <a:stretch>
            <a:fillRect/>
          </a:stretch>
        </p:blipFill>
        <p:spPr>
          <a:xfrm flipV="1">
            <a:off x="10495422" y="6475166"/>
            <a:ext cx="1463040" cy="82184"/>
          </a:xfrm>
          <a:prstGeom prst="rect">
            <a:avLst/>
          </a:prstGeom>
        </p:spPr>
      </p:pic>
      <p:sp>
        <p:nvSpPr>
          <p:cNvPr id="34" name="TextBox 33"/>
          <p:cNvSpPr txBox="1"/>
          <p:nvPr/>
        </p:nvSpPr>
        <p:spPr>
          <a:xfrm>
            <a:off x="11818132" y="6517577"/>
            <a:ext cx="30970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6.0</a:t>
            </a:r>
            <a:endParaRPr lang="en-US" sz="700" dirty="0">
              <a:solidFill>
                <a:schemeClr val="bg1"/>
              </a:solidFill>
              <a:latin typeface="Arial" pitchFamily="34" charset="0"/>
              <a:cs typeface="Arial" pitchFamily="34" charset="0"/>
            </a:endParaRPr>
          </a:p>
        </p:txBody>
      </p:sp>
      <p:sp>
        <p:nvSpPr>
          <p:cNvPr id="35" name="TextBox 34"/>
          <p:cNvSpPr txBox="1"/>
          <p:nvPr/>
        </p:nvSpPr>
        <p:spPr>
          <a:xfrm>
            <a:off x="9601534" y="2820701"/>
            <a:ext cx="1680075" cy="276999"/>
          </a:xfrm>
          <a:prstGeom prst="rect">
            <a:avLst/>
          </a:prstGeom>
          <a:noFill/>
        </p:spPr>
        <p:txBody>
          <a:bodyPr wrap="none" rtlCol="0">
            <a:spAutoFit/>
          </a:bodyPr>
          <a:lstStyle/>
          <a:p>
            <a:r>
              <a:rPr lang="en-US" sz="1200" b="1" dirty="0">
                <a:solidFill>
                  <a:srgbClr val="FF0000"/>
                </a:solidFill>
                <a:effectLst>
                  <a:glow rad="228600">
                    <a:schemeClr val="bg1"/>
                  </a:glow>
                </a:effectLst>
                <a:latin typeface="Arial" pitchFamily="34" charset="0"/>
                <a:cs typeface="Arial" pitchFamily="34" charset="0"/>
              </a:rPr>
              <a:t>LORI WILSON PARK</a:t>
            </a:r>
            <a:endParaRPr lang="en-US" sz="1200" b="1" dirty="0">
              <a:solidFill>
                <a:srgbClr val="FF0000"/>
              </a:solidFill>
              <a:effectLst>
                <a:glow rad="228600">
                  <a:schemeClr val="bg1"/>
                </a:glow>
              </a:effectLst>
              <a:latin typeface="Arial" pitchFamily="34" charset="0"/>
              <a:cs typeface="Arial" pitchFamily="34" charset="0"/>
            </a:endParaRPr>
          </a:p>
        </p:txBody>
      </p:sp>
      <p:cxnSp>
        <p:nvCxnSpPr>
          <p:cNvPr id="36" name="Straight Connector 35"/>
          <p:cNvCxnSpPr>
            <a:stCxn id="35" idx="1"/>
          </p:cNvCxnSpPr>
          <p:nvPr/>
        </p:nvCxnSpPr>
        <p:spPr>
          <a:xfrm flipH="1">
            <a:off x="8293769" y="2959200"/>
            <a:ext cx="1307765" cy="281304"/>
          </a:xfrm>
          <a:prstGeom prst="line">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7745380" y="895939"/>
            <a:ext cx="149860" cy="1398086"/>
          </a:xfrm>
          <a:prstGeom prst="rect">
            <a:avLst/>
          </a:prstGeom>
          <a:solidFill>
            <a:srgbClr val="FF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7745380" y="2295809"/>
            <a:ext cx="149860" cy="2705750"/>
          </a:xfrm>
          <a:prstGeom prst="rect">
            <a:avLst/>
          </a:prstGeom>
          <a:solidFill>
            <a:srgbClr val="FF66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6565232" y="1444641"/>
            <a:ext cx="1136658" cy="461665"/>
          </a:xfrm>
          <a:prstGeom prst="rect">
            <a:avLst/>
          </a:prstGeom>
          <a:noFill/>
        </p:spPr>
        <p:txBody>
          <a:bodyPr wrap="none" rtlCol="0">
            <a:spAutoFit/>
          </a:bodyPr>
          <a:lstStyle/>
          <a:p>
            <a:pPr algn="ctr"/>
            <a:r>
              <a:rPr lang="en-US" sz="1200" b="1" dirty="0">
                <a:solidFill>
                  <a:srgbClr val="FFFF00"/>
                </a:solidFill>
                <a:effectLst>
                  <a:glow rad="165100">
                    <a:schemeClr val="bg1"/>
                  </a:glow>
                </a:effectLst>
                <a:latin typeface="Arial" pitchFamily="34" charset="0"/>
                <a:cs typeface="Arial" pitchFamily="34" charset="0"/>
              </a:rPr>
              <a:t>CAPE</a:t>
            </a:r>
          </a:p>
          <a:p>
            <a:pPr algn="ctr"/>
            <a:r>
              <a:rPr lang="en-US" sz="1200" b="1" dirty="0">
                <a:solidFill>
                  <a:srgbClr val="FFFF00"/>
                </a:solidFill>
                <a:effectLst>
                  <a:glow rad="165100">
                    <a:schemeClr val="bg1"/>
                  </a:glow>
                </a:effectLst>
                <a:latin typeface="Arial" pitchFamily="34" charset="0"/>
                <a:cs typeface="Arial" pitchFamily="34" charset="0"/>
              </a:rPr>
              <a:t>CANAVERAL</a:t>
            </a:r>
            <a:endParaRPr lang="en-US" sz="1200" b="1" dirty="0">
              <a:solidFill>
                <a:srgbClr val="FFFF00"/>
              </a:solidFill>
              <a:effectLst>
                <a:glow rad="165100">
                  <a:schemeClr val="bg1"/>
                </a:glow>
              </a:effectLst>
              <a:latin typeface="Arial" pitchFamily="34" charset="0"/>
              <a:cs typeface="Arial" pitchFamily="34" charset="0"/>
            </a:endParaRPr>
          </a:p>
        </p:txBody>
      </p:sp>
      <p:sp>
        <p:nvSpPr>
          <p:cNvPr id="45" name="TextBox 44"/>
          <p:cNvSpPr txBox="1"/>
          <p:nvPr/>
        </p:nvSpPr>
        <p:spPr>
          <a:xfrm>
            <a:off x="6756145" y="3581401"/>
            <a:ext cx="756938" cy="461665"/>
          </a:xfrm>
          <a:prstGeom prst="rect">
            <a:avLst/>
          </a:prstGeom>
          <a:noFill/>
        </p:spPr>
        <p:txBody>
          <a:bodyPr wrap="none" rtlCol="0">
            <a:spAutoFit/>
          </a:bodyPr>
          <a:lstStyle/>
          <a:p>
            <a:pPr algn="ctr"/>
            <a:r>
              <a:rPr lang="en-US" sz="1200" b="1" dirty="0">
                <a:solidFill>
                  <a:srgbClr val="FFC000"/>
                </a:solidFill>
                <a:effectLst>
                  <a:glow rad="228600">
                    <a:schemeClr val="bg1"/>
                  </a:glow>
                </a:effectLst>
                <a:latin typeface="Arial" pitchFamily="34" charset="0"/>
                <a:cs typeface="Arial" pitchFamily="34" charset="0"/>
              </a:rPr>
              <a:t>COCOA</a:t>
            </a:r>
          </a:p>
          <a:p>
            <a:pPr algn="ctr"/>
            <a:r>
              <a:rPr lang="en-US" sz="1200" b="1" dirty="0">
                <a:solidFill>
                  <a:srgbClr val="FFC000"/>
                </a:solidFill>
                <a:effectLst>
                  <a:glow rad="228600">
                    <a:schemeClr val="bg1"/>
                  </a:glow>
                </a:effectLst>
                <a:latin typeface="Arial" pitchFamily="34" charset="0"/>
                <a:cs typeface="Arial" pitchFamily="34" charset="0"/>
              </a:rPr>
              <a:t>BEACH</a:t>
            </a:r>
            <a:endParaRPr lang="en-US" sz="1200" b="1" dirty="0">
              <a:solidFill>
                <a:srgbClr val="FFC000"/>
              </a:solidFill>
              <a:effectLst>
                <a:glow rad="228600">
                  <a:schemeClr val="bg1"/>
                </a:glow>
              </a:effectLst>
              <a:latin typeface="Arial" pitchFamily="34" charset="0"/>
              <a:cs typeface="Arial" pitchFamily="34" charset="0"/>
            </a:endParaRPr>
          </a:p>
        </p:txBody>
      </p:sp>
      <p:sp>
        <p:nvSpPr>
          <p:cNvPr id="46" name="Rectangle 45"/>
          <p:cNvSpPr/>
          <p:nvPr/>
        </p:nvSpPr>
        <p:spPr>
          <a:xfrm>
            <a:off x="7745380" y="5009144"/>
            <a:ext cx="149860" cy="1605274"/>
          </a:xfrm>
          <a:prstGeom prst="rect">
            <a:avLst/>
          </a:prstGeom>
          <a:solidFill>
            <a:srgbClr val="00FF00"/>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6618038" y="5486400"/>
            <a:ext cx="1031051" cy="646331"/>
          </a:xfrm>
          <a:prstGeom prst="rect">
            <a:avLst/>
          </a:prstGeom>
          <a:noFill/>
        </p:spPr>
        <p:txBody>
          <a:bodyPr wrap="none" rtlCol="0">
            <a:spAutoFit/>
          </a:bodyPr>
          <a:lstStyle/>
          <a:p>
            <a:pPr algn="ctr"/>
            <a:r>
              <a:rPr lang="en-US" sz="1200" b="1" dirty="0">
                <a:solidFill>
                  <a:srgbClr val="00FF00"/>
                </a:solidFill>
                <a:effectLst>
                  <a:glow rad="228600">
                    <a:schemeClr val="bg1"/>
                  </a:glow>
                </a:effectLst>
                <a:latin typeface="Arial" pitchFamily="34" charset="0"/>
                <a:cs typeface="Arial" pitchFamily="34" charset="0"/>
              </a:rPr>
              <a:t>PATRICK</a:t>
            </a:r>
          </a:p>
          <a:p>
            <a:pPr algn="ctr"/>
            <a:r>
              <a:rPr lang="en-US" sz="1200" b="1" dirty="0">
                <a:solidFill>
                  <a:srgbClr val="00FF00"/>
                </a:solidFill>
                <a:effectLst>
                  <a:glow rad="228600">
                    <a:schemeClr val="bg1"/>
                  </a:glow>
                </a:effectLst>
                <a:latin typeface="Arial" pitchFamily="34" charset="0"/>
                <a:cs typeface="Arial" pitchFamily="34" charset="0"/>
              </a:rPr>
              <a:t>AIR FORCE</a:t>
            </a:r>
          </a:p>
          <a:p>
            <a:pPr algn="ctr"/>
            <a:r>
              <a:rPr lang="en-US" sz="1200" b="1" dirty="0">
                <a:solidFill>
                  <a:srgbClr val="00FF00"/>
                </a:solidFill>
                <a:effectLst>
                  <a:glow rad="228600">
                    <a:schemeClr val="bg1"/>
                  </a:glow>
                </a:effectLst>
                <a:latin typeface="Arial" pitchFamily="34" charset="0"/>
                <a:cs typeface="Arial" pitchFamily="34" charset="0"/>
              </a:rPr>
              <a:t>BASE</a:t>
            </a:r>
            <a:endParaRPr lang="en-US" sz="1200" b="1" dirty="0">
              <a:solidFill>
                <a:srgbClr val="00FF00"/>
              </a:solidFill>
              <a:effectLst>
                <a:glow rad="228600">
                  <a:schemeClr val="bg1"/>
                </a:glow>
              </a:effectLst>
              <a:latin typeface="Arial" pitchFamily="34" charset="0"/>
              <a:cs typeface="Arial" pitchFamily="34" charset="0"/>
            </a:endParaRPr>
          </a:p>
        </p:txBody>
      </p:sp>
      <p:cxnSp>
        <p:nvCxnSpPr>
          <p:cNvPr id="38" name="Straight Connector 37"/>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05295" y="1124601"/>
            <a:ext cx="256032" cy="640080"/>
          </a:xfrm>
          <a:prstGeom prst="rect">
            <a:avLst/>
          </a:prstGeom>
        </p:spPr>
      </p:pic>
    </p:spTree>
    <p:extLst>
      <p:ext uri="{BB962C8B-B14F-4D97-AF65-F5344CB8AC3E}">
        <p14:creationId xmlns:p14="http://schemas.microsoft.com/office/powerpoint/2010/main" val="4291220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5123"/>
          <a:stretch/>
        </p:blipFill>
        <p:spPr>
          <a:xfrm>
            <a:off x="3875898" y="1044043"/>
            <a:ext cx="8227870" cy="5725725"/>
          </a:xfrm>
          <a:prstGeom prst="rect">
            <a:avLst/>
          </a:prstGeom>
          <a:ln>
            <a:solidFill>
              <a:schemeClr val="tx1"/>
            </a:solidFill>
          </a:ln>
        </p:spPr>
      </p:pic>
      <p:sp>
        <p:nvSpPr>
          <p:cNvPr id="4" name="TextBox 3"/>
          <p:cNvSpPr txBox="1"/>
          <p:nvPr/>
        </p:nvSpPr>
        <p:spPr>
          <a:xfrm>
            <a:off x="184484" y="2561272"/>
            <a:ext cx="3581400" cy="1477328"/>
          </a:xfrm>
          <a:prstGeom prst="rect">
            <a:avLst/>
          </a:prstGeom>
          <a:noFill/>
          <a:ln>
            <a:noFill/>
          </a:ln>
        </p:spPr>
        <p:txBody>
          <a:bodyPr wrap="square" rtlCol="0">
            <a:spAutoFit/>
          </a:bodyPr>
          <a:lstStyle/>
          <a:p>
            <a:r>
              <a:rPr lang="en-US" dirty="0">
                <a:latin typeface="+mj-lt"/>
                <a:cs typeface="Arial" pitchFamily="34" charset="0"/>
              </a:rPr>
              <a:t>Terrain along the Cocoa Beach region of Florida is relatively flat with gently sloping dunes, and </a:t>
            </a:r>
            <a:r>
              <a:rPr lang="en-US" dirty="0" smtClean="0">
                <a:latin typeface="+mj-lt"/>
                <a:cs typeface="Arial" pitchFamily="34" charset="0"/>
              </a:rPr>
              <a:t>vegetation </a:t>
            </a:r>
            <a:r>
              <a:rPr lang="en-US" dirty="0">
                <a:latin typeface="+mj-lt"/>
                <a:cs typeface="Arial" pitchFamily="34" charset="0"/>
              </a:rPr>
              <a:t>present along the edge of coastal dunes.  </a:t>
            </a:r>
            <a:endParaRPr lang="en-US" dirty="0">
              <a:latin typeface="+mj-lt"/>
              <a:cs typeface="Arial" pitchFamily="34" charset="0"/>
            </a:endParaRPr>
          </a:p>
        </p:txBody>
      </p:sp>
      <p:sp>
        <p:nvSpPr>
          <p:cNvPr id="31" name="TextBox 30"/>
          <p:cNvSpPr txBox="1"/>
          <p:nvPr/>
        </p:nvSpPr>
        <p:spPr>
          <a:xfrm>
            <a:off x="376992" y="102735"/>
            <a:ext cx="7467600" cy="584775"/>
          </a:xfrm>
          <a:prstGeom prst="rect">
            <a:avLst/>
          </a:prstGeom>
          <a:noFill/>
        </p:spPr>
        <p:txBody>
          <a:bodyPr wrap="square" rtlCol="0">
            <a:spAutoFit/>
          </a:bodyPr>
          <a:lstStyle/>
          <a:p>
            <a:r>
              <a:rPr lang="en-US" sz="3200" b="1" dirty="0" smtClean="0"/>
              <a:t>Land Use Classification </a:t>
            </a:r>
            <a:r>
              <a:rPr lang="en-US" sz="3200" b="1" dirty="0"/>
              <a:t>- Example</a:t>
            </a:r>
            <a:endParaRPr lang="en-US" sz="3200" b="1" dirty="0"/>
          </a:p>
        </p:txBody>
      </p:sp>
      <p:sp>
        <p:nvSpPr>
          <p:cNvPr id="35" name="Rectangle 34"/>
          <p:cNvSpPr/>
          <p:nvPr/>
        </p:nvSpPr>
        <p:spPr>
          <a:xfrm>
            <a:off x="10385192" y="6401269"/>
            <a:ext cx="1627144" cy="269149"/>
          </a:xfrm>
          <a:prstGeom prst="rect">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7" name="TextBox 36"/>
          <p:cNvSpPr txBox="1"/>
          <p:nvPr/>
        </p:nvSpPr>
        <p:spPr>
          <a:xfrm>
            <a:off x="10949050" y="6504802"/>
            <a:ext cx="505267" cy="184666"/>
          </a:xfrm>
          <a:prstGeom prst="rect">
            <a:avLst/>
          </a:prstGeom>
          <a:noFill/>
        </p:spPr>
        <p:txBody>
          <a:bodyPr wrap="none" rtlCol="0">
            <a:spAutoFit/>
          </a:bodyPr>
          <a:lstStyle/>
          <a:p>
            <a:pPr algn="ctr"/>
            <a:r>
              <a:rPr lang="en-US" sz="600" dirty="0">
                <a:solidFill>
                  <a:schemeClr val="bg1"/>
                </a:solidFill>
                <a:latin typeface="Arial" pitchFamily="34" charset="0"/>
                <a:cs typeface="Arial" pitchFamily="34" charset="0"/>
              </a:rPr>
              <a:t>METERS</a:t>
            </a:r>
            <a:endParaRPr lang="en-US" sz="600" dirty="0">
              <a:solidFill>
                <a:schemeClr val="bg1"/>
              </a:solidFill>
              <a:latin typeface="Arial" pitchFamily="34" charset="0"/>
              <a:cs typeface="Arial" pitchFamily="34" charset="0"/>
            </a:endParaRPr>
          </a:p>
        </p:txBody>
      </p:sp>
      <p:sp>
        <p:nvSpPr>
          <p:cNvPr id="38" name="TextBox 37"/>
          <p:cNvSpPr txBox="1"/>
          <p:nvPr/>
        </p:nvSpPr>
        <p:spPr>
          <a:xfrm>
            <a:off x="10354986" y="6487541"/>
            <a:ext cx="234360"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0</a:t>
            </a:r>
            <a:endParaRPr lang="en-US" sz="700" dirty="0">
              <a:solidFill>
                <a:schemeClr val="bg1"/>
              </a:solidFill>
              <a:latin typeface="Arial" pitchFamily="34" charset="0"/>
              <a:cs typeface="Arial" pitchFamily="34" charset="0"/>
            </a:endParaRPr>
          </a:p>
        </p:txBody>
      </p:sp>
      <p:pic>
        <p:nvPicPr>
          <p:cNvPr id="39" name="Picture 38"/>
          <p:cNvPicPr>
            <a:picLocks/>
          </p:cNvPicPr>
          <p:nvPr/>
        </p:nvPicPr>
        <p:blipFill>
          <a:blip r:embed="rId4" cstate="print">
            <a:extLst>
              <a:ext uri="{28A0092B-C50C-407E-A947-70E740481C1C}">
                <a14:useLocalDpi xmlns:a14="http://schemas.microsoft.com/office/drawing/2010/main" val="0"/>
              </a:ext>
            </a:extLst>
          </a:blip>
          <a:stretch>
            <a:fillRect/>
          </a:stretch>
        </p:blipFill>
        <p:spPr>
          <a:xfrm flipV="1">
            <a:off x="10465288" y="6447033"/>
            <a:ext cx="1463040" cy="82184"/>
          </a:xfrm>
          <a:prstGeom prst="rect">
            <a:avLst/>
          </a:prstGeom>
        </p:spPr>
      </p:pic>
      <p:sp>
        <p:nvSpPr>
          <p:cNvPr id="40" name="TextBox 39"/>
          <p:cNvSpPr txBox="1"/>
          <p:nvPr/>
        </p:nvSpPr>
        <p:spPr>
          <a:xfrm>
            <a:off x="11769311" y="6489444"/>
            <a:ext cx="284052" cy="200055"/>
          </a:xfrm>
          <a:prstGeom prst="rect">
            <a:avLst/>
          </a:prstGeom>
          <a:noFill/>
        </p:spPr>
        <p:txBody>
          <a:bodyPr wrap="none" rtlCol="0">
            <a:spAutoFit/>
          </a:bodyPr>
          <a:lstStyle/>
          <a:p>
            <a:r>
              <a:rPr lang="en-US" sz="700" dirty="0">
                <a:solidFill>
                  <a:schemeClr val="bg1"/>
                </a:solidFill>
                <a:latin typeface="Arial" pitchFamily="34" charset="0"/>
                <a:cs typeface="Arial" pitchFamily="34" charset="0"/>
              </a:rPr>
              <a:t>80</a:t>
            </a:r>
            <a:endParaRPr lang="en-US" sz="700" dirty="0">
              <a:solidFill>
                <a:schemeClr val="bg1"/>
              </a:solidFill>
              <a:latin typeface="Arial" pitchFamily="34" charset="0"/>
              <a:cs typeface="Arial" pitchFamily="34" charset="0"/>
            </a:endParaRPr>
          </a:p>
        </p:txBody>
      </p:sp>
      <p:grpSp>
        <p:nvGrpSpPr>
          <p:cNvPr id="2" name="Group 1"/>
          <p:cNvGrpSpPr/>
          <p:nvPr/>
        </p:nvGrpSpPr>
        <p:grpSpPr>
          <a:xfrm>
            <a:off x="10385192" y="5297903"/>
            <a:ext cx="1629777" cy="1077218"/>
            <a:chOff x="8921542" y="5366114"/>
            <a:chExt cx="1629777" cy="1077218"/>
          </a:xfrm>
        </p:grpSpPr>
        <p:sp>
          <p:nvSpPr>
            <p:cNvPr id="52" name="TextBox 51"/>
            <p:cNvSpPr txBox="1"/>
            <p:nvPr/>
          </p:nvSpPr>
          <p:spPr>
            <a:xfrm>
              <a:off x="8921542" y="5366114"/>
              <a:ext cx="1629777" cy="1077218"/>
            </a:xfrm>
            <a:prstGeom prst="rect">
              <a:avLst/>
            </a:prstGeom>
            <a:solidFill>
              <a:schemeClr val="tx1"/>
            </a:solidFill>
            <a:ln>
              <a:solidFill>
                <a:schemeClr val="bg1"/>
              </a:solidFill>
            </a:ln>
          </p:spPr>
          <p:txBody>
            <a:bodyPr wrap="square" rtlCol="0">
              <a:spAutoFit/>
            </a:bodyPr>
            <a:lstStyle/>
            <a:p>
              <a:pPr algn="ctr"/>
              <a:r>
                <a:rPr lang="en-US" sz="800" dirty="0">
                  <a:solidFill>
                    <a:schemeClr val="bg1"/>
                  </a:solidFill>
                  <a:latin typeface="Arial" pitchFamily="34" charset="0"/>
                  <a:cs typeface="Arial" pitchFamily="34" charset="0"/>
                </a:rPr>
                <a:t>LEGEND</a:t>
              </a:r>
            </a:p>
            <a:p>
              <a:endParaRPr lang="en-US" sz="800" dirty="0">
                <a:solidFill>
                  <a:schemeClr val="bg1"/>
                </a:solidFill>
                <a:latin typeface="Arial" pitchFamily="34" charset="0"/>
                <a:cs typeface="Arial" pitchFamily="34" charset="0"/>
              </a:endParaRPr>
            </a:p>
            <a:p>
              <a:r>
                <a:rPr lang="en-US" sz="800" dirty="0">
                  <a:solidFill>
                    <a:schemeClr val="bg1"/>
                  </a:solidFill>
                  <a:latin typeface="Arial" pitchFamily="34" charset="0"/>
                  <a:cs typeface="Arial" pitchFamily="34" charset="0"/>
                </a:rPr>
                <a:t>       BEACH ACCESS</a:t>
              </a:r>
            </a:p>
            <a:p>
              <a:r>
                <a:rPr lang="en-US" sz="800" dirty="0">
                  <a:solidFill>
                    <a:schemeClr val="bg1"/>
                  </a:solidFill>
                  <a:latin typeface="Arial" pitchFamily="34" charset="0"/>
                  <a:cs typeface="Arial" pitchFamily="34" charset="0"/>
                </a:rPr>
                <a:t> </a:t>
              </a:r>
              <a:r>
                <a:rPr lang="en-US" sz="800" dirty="0">
                  <a:solidFill>
                    <a:schemeClr val="bg1"/>
                  </a:solidFill>
                  <a:latin typeface="Arial" pitchFamily="34" charset="0"/>
                  <a:cs typeface="Arial" pitchFamily="34" charset="0"/>
                </a:rPr>
                <a:t>      VEGETATION / DUNES</a:t>
              </a:r>
            </a:p>
            <a:p>
              <a:r>
                <a:rPr lang="en-US" sz="800" dirty="0">
                  <a:solidFill>
                    <a:schemeClr val="bg1"/>
                  </a:solidFill>
                  <a:latin typeface="Arial" pitchFamily="34" charset="0"/>
                  <a:cs typeface="Arial" pitchFamily="34" charset="0"/>
                </a:rPr>
                <a:t>       WATER</a:t>
              </a:r>
            </a:p>
            <a:p>
              <a:r>
                <a:rPr lang="en-US" sz="800" dirty="0">
                  <a:solidFill>
                    <a:schemeClr val="bg1"/>
                  </a:solidFill>
                  <a:latin typeface="Arial" pitchFamily="34" charset="0"/>
                  <a:cs typeface="Arial" pitchFamily="34" charset="0"/>
                </a:rPr>
                <a:t>       TIDAL SHORELINE</a:t>
              </a:r>
            </a:p>
            <a:p>
              <a:r>
                <a:rPr lang="en-US" sz="800" dirty="0">
                  <a:solidFill>
                    <a:schemeClr val="bg1"/>
                  </a:solidFill>
                  <a:latin typeface="Arial" pitchFamily="34" charset="0"/>
                  <a:cs typeface="Arial" pitchFamily="34" charset="0"/>
                </a:rPr>
                <a:t> </a:t>
              </a:r>
              <a:r>
                <a:rPr lang="en-US" sz="800" dirty="0">
                  <a:solidFill>
                    <a:schemeClr val="bg1"/>
                  </a:solidFill>
                  <a:latin typeface="Arial" pitchFamily="34" charset="0"/>
                  <a:cs typeface="Arial" pitchFamily="34" charset="0"/>
                </a:rPr>
                <a:t>      BARE EARTH</a:t>
              </a:r>
            </a:p>
            <a:p>
              <a:r>
                <a:rPr lang="en-US" sz="800" dirty="0">
                  <a:solidFill>
                    <a:schemeClr val="bg1"/>
                  </a:solidFill>
                  <a:latin typeface="Arial" pitchFamily="34" charset="0"/>
                  <a:cs typeface="Arial" pitchFamily="34" charset="0"/>
                </a:rPr>
                <a:t> </a:t>
              </a:r>
              <a:r>
                <a:rPr lang="en-US" sz="800" dirty="0">
                  <a:solidFill>
                    <a:schemeClr val="bg1"/>
                  </a:solidFill>
                  <a:latin typeface="Arial" pitchFamily="34" charset="0"/>
                  <a:cs typeface="Arial" pitchFamily="34" charset="0"/>
                </a:rPr>
                <a:t>      URBAN BUILDUP</a:t>
              </a:r>
            </a:p>
          </p:txBody>
        </p:sp>
        <p:sp>
          <p:nvSpPr>
            <p:cNvPr id="53" name="Rectangle 52"/>
            <p:cNvSpPr/>
            <p:nvPr/>
          </p:nvSpPr>
          <p:spPr>
            <a:xfrm>
              <a:off x="9015664" y="5823077"/>
              <a:ext cx="137160" cy="54864"/>
            </a:xfrm>
            <a:prstGeom prst="rect">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4" name="Rectangle 53"/>
            <p:cNvSpPr/>
            <p:nvPr/>
          </p:nvSpPr>
          <p:spPr>
            <a:xfrm>
              <a:off x="9015664" y="5939382"/>
              <a:ext cx="137160" cy="54864"/>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5" name="Rectangle 54"/>
            <p:cNvSpPr/>
            <p:nvPr/>
          </p:nvSpPr>
          <p:spPr>
            <a:xfrm>
              <a:off x="9015664" y="6055687"/>
              <a:ext cx="137160" cy="5486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6" name="Rectangle 55"/>
            <p:cNvSpPr/>
            <p:nvPr/>
          </p:nvSpPr>
          <p:spPr>
            <a:xfrm>
              <a:off x="9015664" y="6184023"/>
              <a:ext cx="137160" cy="54864"/>
            </a:xfrm>
            <a:prstGeom prst="rect">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57" name="Rectangle 56"/>
            <p:cNvSpPr/>
            <p:nvPr/>
          </p:nvSpPr>
          <p:spPr>
            <a:xfrm>
              <a:off x="9015664" y="6300327"/>
              <a:ext cx="137160" cy="548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221" name="Freeform 9220"/>
            <p:cNvSpPr/>
            <p:nvPr/>
          </p:nvSpPr>
          <p:spPr>
            <a:xfrm>
              <a:off x="9015664" y="5685105"/>
              <a:ext cx="132348" cy="75454"/>
            </a:xfrm>
            <a:custGeom>
              <a:avLst/>
              <a:gdLst>
                <a:gd name="connsiteX0" fmla="*/ 0 w 132347"/>
                <a:gd name="connsiteY0" fmla="*/ 108284 h 108284"/>
                <a:gd name="connsiteX1" fmla="*/ 48126 w 132347"/>
                <a:gd name="connsiteY1" fmla="*/ 0 h 108284"/>
                <a:gd name="connsiteX2" fmla="*/ 96252 w 132347"/>
                <a:gd name="connsiteY2" fmla="*/ 108284 h 108284"/>
                <a:gd name="connsiteX3" fmla="*/ 132347 w 132347"/>
                <a:gd name="connsiteY3" fmla="*/ 0 h 108284"/>
                <a:gd name="connsiteX0" fmla="*/ 0 w 132347"/>
                <a:gd name="connsiteY0" fmla="*/ 108284 h 108284"/>
                <a:gd name="connsiteX1" fmla="*/ 48126 w 132347"/>
                <a:gd name="connsiteY1" fmla="*/ 0 h 108284"/>
                <a:gd name="connsiteX2" fmla="*/ 83464 w 132347"/>
                <a:gd name="connsiteY2" fmla="*/ 108284 h 108284"/>
                <a:gd name="connsiteX3" fmla="*/ 132347 w 132347"/>
                <a:gd name="connsiteY3" fmla="*/ 0 h 108284"/>
                <a:gd name="connsiteX0" fmla="*/ 0 w 141939"/>
                <a:gd name="connsiteY0" fmla="*/ 112071 h 112071"/>
                <a:gd name="connsiteX1" fmla="*/ 48126 w 141939"/>
                <a:gd name="connsiteY1" fmla="*/ 3787 h 112071"/>
                <a:gd name="connsiteX2" fmla="*/ 83464 w 141939"/>
                <a:gd name="connsiteY2" fmla="*/ 112071 h 112071"/>
                <a:gd name="connsiteX3" fmla="*/ 141939 w 141939"/>
                <a:gd name="connsiteY3" fmla="*/ 0 h 112071"/>
                <a:gd name="connsiteX0" fmla="*/ 0 w 141939"/>
                <a:gd name="connsiteY0" fmla="*/ 112071 h 112071"/>
                <a:gd name="connsiteX1" fmla="*/ 35337 w 141939"/>
                <a:gd name="connsiteY1" fmla="*/ 22718 h 112071"/>
                <a:gd name="connsiteX2" fmla="*/ 83464 w 141939"/>
                <a:gd name="connsiteY2" fmla="*/ 112071 h 112071"/>
                <a:gd name="connsiteX3" fmla="*/ 141939 w 141939"/>
                <a:gd name="connsiteY3" fmla="*/ 0 h 112071"/>
                <a:gd name="connsiteX0" fmla="*/ 0 w 141939"/>
                <a:gd name="connsiteY0" fmla="*/ 112071 h 115857"/>
                <a:gd name="connsiteX1" fmla="*/ 35337 w 141939"/>
                <a:gd name="connsiteY1" fmla="*/ 22718 h 115857"/>
                <a:gd name="connsiteX2" fmla="*/ 109041 w 141939"/>
                <a:gd name="connsiteY2" fmla="*/ 115857 h 115857"/>
                <a:gd name="connsiteX3" fmla="*/ 141939 w 141939"/>
                <a:gd name="connsiteY3" fmla="*/ 0 h 115857"/>
                <a:gd name="connsiteX0" fmla="*/ 0 w 132348"/>
                <a:gd name="connsiteY0" fmla="*/ 89353 h 93139"/>
                <a:gd name="connsiteX1" fmla="*/ 35337 w 132348"/>
                <a:gd name="connsiteY1" fmla="*/ 0 h 93139"/>
                <a:gd name="connsiteX2" fmla="*/ 109041 w 132348"/>
                <a:gd name="connsiteY2" fmla="*/ 93139 h 93139"/>
                <a:gd name="connsiteX3" fmla="*/ 132348 w 132348"/>
                <a:gd name="connsiteY3" fmla="*/ 3786 h 93139"/>
                <a:gd name="connsiteX0" fmla="*/ 0 w 132348"/>
                <a:gd name="connsiteY0" fmla="*/ 85567 h 89353"/>
                <a:gd name="connsiteX1" fmla="*/ 35337 w 132348"/>
                <a:gd name="connsiteY1" fmla="*/ 3786 h 89353"/>
                <a:gd name="connsiteX2" fmla="*/ 109041 w 132348"/>
                <a:gd name="connsiteY2" fmla="*/ 89353 h 89353"/>
                <a:gd name="connsiteX3" fmla="*/ 132348 w 132348"/>
                <a:gd name="connsiteY3" fmla="*/ 0 h 89353"/>
              </a:gdLst>
              <a:ahLst/>
              <a:cxnLst>
                <a:cxn ang="0">
                  <a:pos x="connsiteX0" y="connsiteY0"/>
                </a:cxn>
                <a:cxn ang="0">
                  <a:pos x="connsiteX1" y="connsiteY1"/>
                </a:cxn>
                <a:cxn ang="0">
                  <a:pos x="connsiteX2" y="connsiteY2"/>
                </a:cxn>
                <a:cxn ang="0">
                  <a:pos x="connsiteX3" y="connsiteY3"/>
                </a:cxn>
              </a:cxnLst>
              <a:rect l="l" t="t" r="r" b="b"/>
              <a:pathLst>
                <a:path w="132348" h="89353">
                  <a:moveTo>
                    <a:pt x="0" y="85567"/>
                  </a:moveTo>
                  <a:lnTo>
                    <a:pt x="35337" y="3786"/>
                  </a:lnTo>
                  <a:lnTo>
                    <a:pt x="109041" y="89353"/>
                  </a:lnTo>
                  <a:lnTo>
                    <a:pt x="132348" y="0"/>
                  </a:lnTo>
                </a:path>
              </a:pathLst>
            </a:custGeom>
            <a:noFill/>
            <a:ln w="19050">
              <a:solidFill>
                <a:schemeClr val="tx1"/>
              </a:solidFill>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0" name="Straight Connector 49"/>
          <p:cNvCxnSpPr/>
          <p:nvPr/>
        </p:nvCxnSpPr>
        <p:spPr>
          <a:xfrm>
            <a:off x="533400" y="609600"/>
            <a:ext cx="45720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26301" y="1295400"/>
            <a:ext cx="256032" cy="640080"/>
          </a:xfrm>
          <a:prstGeom prst="rect">
            <a:avLst/>
          </a:prstGeom>
        </p:spPr>
      </p:pic>
    </p:spTree>
    <p:extLst>
      <p:ext uri="{BB962C8B-B14F-4D97-AF65-F5344CB8AC3E}">
        <p14:creationId xmlns:p14="http://schemas.microsoft.com/office/powerpoint/2010/main" val="104386509"/>
      </p:ext>
    </p:extLst>
  </p:cSld>
  <p:clrMapOvr>
    <a:masterClrMapping/>
  </p:clrMapOvr>
  <p:timing>
    <p:tnLst>
      <p:par>
        <p:cTn id="1" dur="indefinite" restart="never" nodeType="tmRoot"/>
      </p:par>
    </p:tn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TM04033923[[fn=Depth]]</Template>
  <TotalTime>15600</TotalTime>
  <Words>3819</Words>
  <Application>Microsoft Office PowerPoint</Application>
  <PresentationFormat>Widescreen</PresentationFormat>
  <Paragraphs>429</Paragraphs>
  <Slides>20</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Corbel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116th Air Control Wing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dc:creator>
  <cp:lastModifiedBy>Microsoft account</cp:lastModifiedBy>
  <cp:revision>484</cp:revision>
  <dcterms:created xsi:type="dcterms:W3CDTF">2012-06-16T14:39:00Z</dcterms:created>
  <dcterms:modified xsi:type="dcterms:W3CDTF">2014-12-16T15:20:22Z</dcterms:modified>
</cp:coreProperties>
</file>