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1"/>
  </p:sldMasterIdLst>
  <p:notesMasterIdLst>
    <p:notesMasterId r:id="rId25"/>
  </p:notesMasterIdLst>
  <p:sldIdLst>
    <p:sldId id="256" r:id="rId2"/>
    <p:sldId id="257" r:id="rId3"/>
    <p:sldId id="259" r:id="rId4"/>
    <p:sldId id="273" r:id="rId5"/>
    <p:sldId id="267" r:id="rId6"/>
    <p:sldId id="269" r:id="rId7"/>
    <p:sldId id="272" r:id="rId8"/>
    <p:sldId id="274" r:id="rId9"/>
    <p:sldId id="275" r:id="rId10"/>
    <p:sldId id="268" r:id="rId11"/>
    <p:sldId id="276" r:id="rId12"/>
    <p:sldId id="270" r:id="rId13"/>
    <p:sldId id="277" r:id="rId14"/>
    <p:sldId id="271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66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C1D2-B311-4E98-B9A8-CC9A9D17C4A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5B4D-A034-442C-8333-3196016F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1B21-8885-4B36-AE3F-E79A741D5DB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1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1C8C-E594-423E-A2AC-358698CBF420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8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FACC-B0C1-4E40-9FD7-A908820510F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19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610C-6CDA-41F6-BA06-2BE419DABFE5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1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0705-32B1-48E2-8A13-E9936EBBADB7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21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BFE-EF91-4FF4-AD6B-4CE51812751E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0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F24D-6639-495A-ABAE-84E3846D081B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A0CA-890A-4016-AD58-8D6489A9BA5D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E693-9AD4-4FC0-959B-99B2E0A496FE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1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AF9B-AA0B-4CC0-B9FF-AE3E97090963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BFB2-1812-4AD6-968D-903D6F9E8FDE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0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718-B12C-4B65-A3CE-02242F8AA13E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0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6114-94D5-41A4-B85E-53762E4F669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7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620A-D9BF-49FF-8454-4C6ECC4B6F2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4E2-9F41-4D14-9AE7-E31DCB739FEA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BB90-3AE4-4149-862D-251F8AFDDD6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0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36000"/>
                    </a14:imgEffect>
                    <a14:imgEffect>
                      <a14:brightnessContrast bright="10000" contrast="-68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6682-1216-482F-8F8E-8DB36656A5B0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26" y="941497"/>
            <a:ext cx="8945217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Leveraging GIS to Enhance the Study of Rights-of-Way 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416601"/>
            <a:ext cx="7766936" cy="10968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Grant Wills  - The Pennsylvania State University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Advisor: Dr. Carolyn Mahan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7926" y="2517075"/>
            <a:ext cx="8945217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Conjunction With: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Pennsylvania State Game Lands 33 (SGL33)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37622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785" y="14068"/>
            <a:ext cx="10950291" cy="684393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2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10469219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The Need For GIS cont...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251" y="2495089"/>
            <a:ext cx="7766936" cy="3260033"/>
          </a:xfrm>
        </p:spPr>
        <p:txBody>
          <a:bodyPr anchor="ctr"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To continue with the quote from the last example. Given the stimulus behind the selection of this study site, partnering it with a related map provides impact to the audience.</a:t>
            </a:r>
          </a:p>
          <a:p>
            <a:pPr lvl="1" algn="l">
              <a:buClr>
                <a:schemeClr val="accent2">
                  <a:lumMod val="50000"/>
                </a:schemeClr>
              </a:buClr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“...began in 1953 in response to public concern—particularly from hunters—about the impact of vegetation management practices on wildlife habitat within electric transmission rights-of-way.</a:t>
            </a:r>
            <a:r>
              <a:rPr lang="en-US" sz="2000" i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5129" y="1772110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 2: Adding Context Enriches Meaning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129" y="5970270"/>
            <a:ext cx="9456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 Duncan, Celestine. (2014). </a:t>
            </a:r>
            <a:r>
              <a:rPr lang="en-US" sz="900" i="1" dirty="0"/>
              <a:t>Biodiversity Research</a:t>
            </a:r>
            <a:r>
              <a:rPr lang="en-US" sz="900" dirty="0"/>
              <a:t>, Plant and Animal Community Response to Long-Term Vegetation Management Practices On Rights-of-Way. Helena, MT.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3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785" y="14068"/>
            <a:ext cx="10950291" cy="684393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10469219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The Need For GIS cont...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251" y="2495089"/>
            <a:ext cx="7766936" cy="3587659"/>
          </a:xfrm>
        </p:spPr>
        <p:txBody>
          <a:bodyPr anchor="ctr"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Most research studies are saturated with complex, and or redundant data. This can limit the researchers ability or willingness to communicate information that could assist in the understanding of a study and or its results. </a:t>
            </a:r>
          </a:p>
          <a:p>
            <a:pPr lvl="1" algn="l">
              <a:buClr>
                <a:schemeClr val="accent2">
                  <a:lumMod val="50000"/>
                </a:schemeClr>
              </a:buClr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For example: Although it is stated that the SGL33 study site is 3.5 miles long, and consists of various zones based on 6 different treatment types. At no point is the location of each zone described, furthermore at no point are any spatial influences assessed, i.e. topography, slope, or aspect.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5129" y="1772110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 3: Rapid Spatial Expression of Data </a:t>
            </a:r>
          </a:p>
        </p:txBody>
      </p:sp>
    </p:spTree>
    <p:extLst>
      <p:ext uri="{BB962C8B-B14F-4D97-AF65-F5344CB8AC3E}">
        <p14:creationId xmlns:p14="http://schemas.microsoft.com/office/powerpoint/2010/main" val="89162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785" y="14068"/>
            <a:ext cx="10950291" cy="684393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10469219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Plan for GIS Support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69" y="2133600"/>
            <a:ext cx="7766936" cy="3260033"/>
          </a:xfrm>
        </p:spPr>
        <p:txBody>
          <a:bodyPr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 order to alleviate the identified current GIS deficiencies, as well as establish a solid foundation for future GIS work, I plan on providing the following support. My plans for support fall into 3 categories: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Management.</a:t>
            </a:r>
            <a:endParaRPr lang="en-US" sz="1800" baseline="300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Processing.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Dissemination.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529" y="1490870"/>
            <a:ext cx="10469219" cy="56321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-Data Management</a:t>
            </a:r>
            <a:endParaRPr lang="en-US" sz="3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521" y="2161578"/>
            <a:ext cx="7766936" cy="4305485"/>
          </a:xfrm>
        </p:spPr>
        <p:txBody>
          <a:bodyPr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Being that this is the first implementation of GIS for the SGL33 ROW Study, requires that a flexible GIS data management plan be established. The following items will control how the GIS data are managed: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will be stored in an ESRI File Geodatabase (FGDB), broken into related feature datasets. – Ease of reference</a:t>
            </a:r>
            <a:endParaRPr lang="en-US" sz="1800" baseline="300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A separate and dedicated ‘working’ FGDB will be maintained for all data processing. – Data security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will be maintained as to not limit the temporal expansion or isolation of data. – Temporal analysis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Supporting documentation of data standardization methods and terminology, as well as individual metadata will be created. – Data standardization and security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529" y="767891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Plan for GIS Support cont...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2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529" y="1490870"/>
            <a:ext cx="10469219" cy="56321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-Data Processing</a:t>
            </a:r>
            <a:endParaRPr lang="en-US" sz="3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521" y="2161578"/>
            <a:ext cx="7766936" cy="4305485"/>
          </a:xfrm>
        </p:spPr>
        <p:txBody>
          <a:bodyPr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Large amounts of tabular data are collected in support of SGL33 ROW studies, which makes drawing actionable information from the data a challenge. By leveraging ESRI’s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ArcPy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module I will write Python scripts to do the following: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Convert tabular data into actionable feature class data, that obeys all data standardization determined in the data management plan.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Design add-in ArcGIS application(s) that will allow for the future assessment of Species: Diversity, Richness, and evenness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Design add-in ArcGIS application to summarize species location by environmental condition. i.e. number of X-species per soil type.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529" y="767891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Plan for GIS Support cont...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6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529" y="1490870"/>
            <a:ext cx="10469219" cy="56321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-Data Dissemination</a:t>
            </a:r>
            <a:endParaRPr lang="en-US" sz="3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521" y="2161578"/>
            <a:ext cx="6461018" cy="4305485"/>
          </a:xfrm>
        </p:spPr>
        <p:txBody>
          <a:bodyPr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Just as it is important for a farmer to get their product to market, researchers need to get their results to their audience. The following items summarize my plan for delivering those goods: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By direction of the researchers, various static maps will be created for their immediate use as research aids and status updates for investors and the public.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Using Python script writing, I intend on creating an add-in ArcGIS application that will allow members of the research team, that are not as fluent in GIS to generate maps on a standardized template.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529" y="767891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Plan for GIS Support cont...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070" y="1890719"/>
            <a:ext cx="3871111" cy="3653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4070" y="5544522"/>
            <a:ext cx="2915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Example Map Maker Interface</a:t>
            </a:r>
          </a:p>
        </p:txBody>
      </p:sp>
    </p:spTree>
    <p:extLst>
      <p:ext uri="{BB962C8B-B14F-4D97-AF65-F5344CB8AC3E}">
        <p14:creationId xmlns:p14="http://schemas.microsoft.com/office/powerpoint/2010/main" val="19314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69" y="1729409"/>
            <a:ext cx="7766936" cy="4862073"/>
          </a:xfrm>
        </p:spPr>
        <p:txBody>
          <a:bodyPr>
            <a:noAutofit/>
          </a:bodyPr>
          <a:lstStyle/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Management</a:t>
            </a:r>
          </a:p>
          <a:p>
            <a:pPr marL="1257300" lvl="2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Documentation describing data standardization</a:t>
            </a:r>
          </a:p>
          <a:p>
            <a:pPr marL="1257300" lvl="2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Minimum of 2 File Geodatabases (FGDB). </a:t>
            </a:r>
          </a:p>
          <a:p>
            <a:pPr marL="1828800" lvl="3" indent="-457200" algn="l">
              <a:buClr>
                <a:schemeClr val="accent2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1 -  ‘working’ or ‘scratch’ FGDB</a:t>
            </a:r>
          </a:p>
          <a:p>
            <a:pPr marL="1828800" lvl="3" indent="-457200" algn="l">
              <a:buClr>
                <a:schemeClr val="accent2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1+ - FGDB for finalized data storage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Processing</a:t>
            </a:r>
          </a:p>
          <a:p>
            <a:pPr marL="1257300" lvl="2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Add-in ArcGIS application(s) to convert tabular field data into standardized GIS data</a:t>
            </a:r>
          </a:p>
          <a:p>
            <a:pPr marL="1257300" lvl="2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Add-in ArcGIS application(s) to conduct spatial analysis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Data Dissemination</a:t>
            </a:r>
          </a:p>
          <a:p>
            <a:pPr marL="1257300" lvl="2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Static Maps for current research project update</a:t>
            </a:r>
          </a:p>
          <a:p>
            <a:pPr marL="1257300" lvl="2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Add-in ArcGIS application to allow for the quick map creation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529" y="767891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Summary of Deliverables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26" y="238539"/>
            <a:ext cx="8945217" cy="988023"/>
          </a:xfrm>
        </p:spPr>
        <p:txBody>
          <a:bodyPr anchor="t">
            <a:normAutofit/>
          </a:bodyPr>
          <a:lstStyle/>
          <a:p>
            <a:pPr algn="l"/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1629" y="1373894"/>
            <a:ext cx="8166441" cy="5212436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Pennsylvania State Game Lands 33 (SGL33) Rights-of-Way Study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Origin and Development of the Study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Current Efforts of the Study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Identifying the Need for GIS Support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Identifying Deficiencies With Current GIS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Identifying Areas That GIS Can Assist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Plan for Development of GIS Products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Identification and Description of GIS Support Areas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GIS Products to be Developed and Delivered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Summary and Conclusion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43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521" y="1883284"/>
            <a:ext cx="7766936" cy="4305485"/>
          </a:xfrm>
        </p:spPr>
        <p:txBody>
          <a:bodyPr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Being that this project is the inaugural GIS project for the SGL33 ROW Study site, there is a long list of things to accomplish. To deliver on my plans the following items need special attention:</a:t>
            </a:r>
          </a:p>
          <a:p>
            <a:pPr marL="800100" lvl="1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Scope Creep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– this will be a constant struggle</a:t>
            </a:r>
          </a:p>
          <a:p>
            <a:pPr marL="800100" lvl="1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Data Management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– a solid foundation here stabilizes all other components</a:t>
            </a:r>
          </a:p>
          <a:p>
            <a:pPr marL="800100" lvl="1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Simple &amp; Flexible Application Design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– usability is key, but is not always understood by the developer</a:t>
            </a:r>
          </a:p>
          <a:p>
            <a:pPr marL="800100" lvl="1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Help Documentation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– critical component as product support is unlikely to continue, the end user should be able to maintain and repair any product.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529" y="767891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Factors for GIS Support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0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873" y="1937875"/>
            <a:ext cx="7766936" cy="4305485"/>
          </a:xfrm>
        </p:spPr>
        <p:txBody>
          <a:bodyPr anchor="ctr">
            <a:no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Project completion must be no later than May of 2018.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Tentative plan for final presentation is during the 2018 PA State GIS Conference typically held during the month of May in State College Pennsylvania.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529" y="767891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Project Completion Plan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7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26" y="238539"/>
            <a:ext cx="8945217" cy="988023"/>
          </a:xfrm>
        </p:spPr>
        <p:txBody>
          <a:bodyPr anchor="t">
            <a:normAutofit/>
          </a:bodyPr>
          <a:lstStyle/>
          <a:p>
            <a:pPr algn="l"/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1629" y="1373894"/>
            <a:ext cx="8166441" cy="5212436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Pennsylvania State Game Lands 33 (SGL33) Rights-of-Way Study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Origin and Development of the Study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Current Efforts of the Study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Identifying the Need for GIS Support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Identifying Deficiencies With Current GIS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Identifying Areas That GIS Can Assist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Plan for Development of GIS Products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Identification and Description of GIS Support Areas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GIS Products to be Developed and Delivered</a:t>
            </a:r>
          </a:p>
          <a:p>
            <a:pPr marL="800100" lvl="1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Summary and Conclusion</a:t>
            </a:r>
          </a:p>
          <a:p>
            <a:pPr marL="342900" indent="-3429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635" y="1956493"/>
            <a:ext cx="8945217" cy="164630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775" y="5761101"/>
            <a:ext cx="7766936" cy="10968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Grant Wills  - The Pennsylvania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33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8945217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69" y="1744394"/>
            <a:ext cx="5957436" cy="4023360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study formed in 1952 and began conducting research in 1953 with a focus on Vegetation. In 1987 the study increased its scope to include Wildlife research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study began with efforts from several parties, to include: The State Game Commission, DuPont, Penelec, and  Penn State University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driving figure behind the development of the study was Penn State’s Forestry Professor: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William Bramble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his (at the time), research assistant: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W.R. Byrnes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705" y="2660699"/>
            <a:ext cx="3810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1705" y="4872837"/>
            <a:ext cx="3946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Dr. William C. Bramble (left), Dr. William R. Byrnes (right)</a:t>
            </a:r>
            <a:r>
              <a:rPr lang="en-US" sz="1100" baseline="30000" dirty="0"/>
              <a:t>1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129" y="6053864"/>
            <a:ext cx="8916833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The Pennsylvania State University. (</a:t>
            </a:r>
            <a:r>
              <a:rPr lang="en-US" b="1" dirty="0" err="1">
                <a:solidFill>
                  <a:schemeClr val="tx1"/>
                </a:solidFill>
              </a:rPr>
              <a:t>n.d.</a:t>
            </a:r>
            <a:r>
              <a:rPr lang="en-US" b="1" dirty="0">
                <a:solidFill>
                  <a:schemeClr val="tx1"/>
                </a:solidFill>
              </a:rPr>
              <a:t>). Rights-of-Way Ecology at Penn State, History. Retrieved from http://sites.psu.edu/transmissionlineecology/history/ </a:t>
            </a:r>
          </a:p>
        </p:txBody>
      </p:sp>
    </p:spTree>
    <p:extLst>
      <p:ext uri="{BB962C8B-B14F-4D97-AF65-F5344CB8AC3E}">
        <p14:creationId xmlns:p14="http://schemas.microsoft.com/office/powerpoint/2010/main" val="62425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9660836" cy="72297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Site Description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69" y="1744394"/>
            <a:ext cx="4897262" cy="4023360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original Study area was a 3.5 mile section of ROW within State Game Land 33, of Centre County Pennsylvania, that was divided into 6 Treatment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Tx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 Zones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1982 the study site adopted and applied the Wire Zone-Border Zone vegetation management approach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31" y="2229796"/>
            <a:ext cx="5095898" cy="305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1531" y="5325127"/>
            <a:ext cx="40190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Vegetation Management Approach Graphical Cross-section.</a:t>
            </a:r>
            <a:r>
              <a:rPr lang="en-US" sz="1100" baseline="30000" dirty="0"/>
              <a:t>1</a:t>
            </a:r>
            <a:r>
              <a:rPr lang="en-US" sz="1100" dirty="0"/>
              <a:t>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129" y="5991114"/>
            <a:ext cx="8916833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The Pennsylvania State University. (</a:t>
            </a:r>
            <a:r>
              <a:rPr lang="en-US" b="1" dirty="0" err="1">
                <a:solidFill>
                  <a:schemeClr val="tx1"/>
                </a:solidFill>
              </a:rPr>
              <a:t>n.d.</a:t>
            </a:r>
            <a:r>
              <a:rPr lang="en-US" b="1" dirty="0">
                <a:solidFill>
                  <a:schemeClr val="tx1"/>
                </a:solidFill>
              </a:rPr>
              <a:t>). Rights-of-Way Ecology at Penn State, History. Retrieved from http://sites.psu.edu/transmissionlineecology/history/ </a:t>
            </a:r>
          </a:p>
        </p:txBody>
      </p:sp>
    </p:spTree>
    <p:extLst>
      <p:ext uri="{BB962C8B-B14F-4D97-AF65-F5344CB8AC3E}">
        <p14:creationId xmlns:p14="http://schemas.microsoft.com/office/powerpoint/2010/main" val="262449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8945217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Goals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(Then &amp; Now)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69" y="2133600"/>
            <a:ext cx="7766936" cy="3260033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Compare the effectiveness of commonly used vegetation management practices on controlling trees incompatible with management objectives for right-of-way function;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Developing tree-resistant plant cover types;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 1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Determine the effect of vegetation management practices on wildlife habitat and select wildlife species of high public interest.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 1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129" y="6006200"/>
            <a:ext cx="8368192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The Pennsylvania State University. (</a:t>
            </a:r>
            <a:r>
              <a:rPr lang="en-US" b="1" dirty="0" err="1">
                <a:solidFill>
                  <a:schemeClr val="tx1"/>
                </a:solidFill>
              </a:rPr>
              <a:t>n.d.</a:t>
            </a:r>
            <a:r>
              <a:rPr lang="en-US" b="1" dirty="0">
                <a:solidFill>
                  <a:schemeClr val="tx1"/>
                </a:solidFill>
              </a:rPr>
              <a:t>). Rights-of-Way Ecology at Penn State, Home. Retrieved from http://sites.psu.edu/transmissionlineecology</a:t>
            </a:r>
            <a:r>
              <a:rPr lang="en-US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76319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9643099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Current Efforts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84267" y="1842872"/>
            <a:ext cx="8209897" cy="4023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2015 the researchers began looking at the effects the different vegetation management treatments have on Birds, Vegetation, and  Hymenopteran (bees, wasps).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2016, for the first time in the study’s 60+ years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the study site boundary information was entered into a GIS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With the incorporation of GIS in 2016, a new door of data analysis has opened. Data collected in 2016 for: Birds, Vegetation, and Hymenopteran can now be spatially assessed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129" y="6005509"/>
            <a:ext cx="8916831" cy="365125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The Pennsylvania State University. (</a:t>
            </a:r>
            <a:r>
              <a:rPr lang="en-US" b="1" dirty="0" err="1">
                <a:solidFill>
                  <a:schemeClr val="tx1"/>
                </a:solidFill>
              </a:rPr>
              <a:t>n.d.</a:t>
            </a:r>
            <a:r>
              <a:rPr lang="en-US" b="1" dirty="0">
                <a:solidFill>
                  <a:schemeClr val="tx1"/>
                </a:solidFill>
              </a:rPr>
              <a:t>). Rights-of-Way Ecology at Penn State, History. Retrieved from http://sites.psu.edu/transmissionlineecology/history/</a:t>
            </a:r>
          </a:p>
          <a:p>
            <a:pPr marL="228600" indent="-2286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Wild, Kristin. (2016). Update on Game Lands 33 and Green Lane Research, </a:t>
            </a:r>
            <a:r>
              <a:rPr lang="en-US" b="1" i="1" dirty="0">
                <a:solidFill>
                  <a:schemeClr val="tx1"/>
                </a:solidFill>
              </a:rPr>
              <a:t>The Asplundh TREE magazine, Autumn 2016, 9 &amp; 21.</a:t>
            </a:r>
          </a:p>
        </p:txBody>
      </p:sp>
    </p:spTree>
    <p:extLst>
      <p:ext uri="{BB962C8B-B14F-4D97-AF65-F5344CB8AC3E}">
        <p14:creationId xmlns:p14="http://schemas.microsoft.com/office/powerpoint/2010/main" val="135411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10469219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The Need For GIS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69" y="2133600"/>
            <a:ext cx="7766936" cy="3260033"/>
          </a:xfrm>
        </p:spPr>
        <p:txBody>
          <a:bodyPr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Prior to the efforts of this report there has not been an active use of GIS during any SGL33 ROW study. Without the aid of GIS the study has 2 basic deficiencies, these deficiencies are my primary focus:</a:t>
            </a: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Researchers cannot adequately assess/account for, spatial factors within their data.</a:t>
            </a:r>
            <a:endParaRPr lang="en-US" sz="1800" baseline="300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 algn="l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Communication/dissemination of their results lack graphic impact for their audience.</a:t>
            </a:r>
            <a:endParaRPr lang="en-US" sz="1800" baseline="300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buClr>
                <a:schemeClr val="accent2">
                  <a:lumMod val="50000"/>
                </a:schemeClr>
              </a:buClr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5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10469219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Highlighting the Deficiencies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69" y="2133600"/>
            <a:ext cx="7766936" cy="3260033"/>
          </a:xfrm>
        </p:spPr>
        <p:txBody>
          <a:bodyPr anchor="ctr"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following series of slides will highlight the identified deficiencies by first providing a written description of some data concerning the location of the SGL33 study site. Followed by a graphical, and in this case spatial representation of the data.  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7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29" y="615491"/>
            <a:ext cx="10469219" cy="72297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SGL33 ROW Study: The Need For GIS cont...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251" y="2495089"/>
            <a:ext cx="7766936" cy="3260033"/>
          </a:xfrm>
        </p:spPr>
        <p:txBody>
          <a:bodyPr anchor="ctr">
            <a:no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The following quote is found in various resources associated with the SGL33 ROW Study. It is the primary description of the study site that any reader would receive. </a:t>
            </a:r>
          </a:p>
          <a:p>
            <a:pPr lvl="1" algn="l">
              <a:buClr>
                <a:schemeClr val="accent2">
                  <a:lumMod val="50000"/>
                </a:schemeClr>
              </a:buClr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“The Pennsylvania State Game Lands 33 (SGL33) research project in central Pennsylvania...</a:t>
            </a:r>
            <a:r>
              <a:rPr lang="en-US" sz="2000" i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5129" y="1772110"/>
            <a:ext cx="10469219" cy="722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 1: Understanding 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129" y="5970270"/>
            <a:ext cx="9456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 Duncan, Celestine. (2014). </a:t>
            </a:r>
            <a:r>
              <a:rPr lang="en-US" sz="900" i="1" dirty="0"/>
              <a:t>Biodiversity Research</a:t>
            </a:r>
            <a:r>
              <a:rPr lang="en-US" sz="900" dirty="0"/>
              <a:t>, Plant and Animal Community Response to Long-Term Vegetation Management Practices On Rights-of-Way. Helena, MT.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061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19701</TotalTime>
  <Words>1707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</vt:lpstr>
      <vt:lpstr>Leveraging GIS to Enhance the Study of Rights-of-Way Ecology</vt:lpstr>
      <vt:lpstr>Presentation Overview</vt:lpstr>
      <vt:lpstr>SGL33 ROW Study: History</vt:lpstr>
      <vt:lpstr>SGL33 ROW Study: Site Description</vt:lpstr>
      <vt:lpstr>SGL33 ROW Study: Goals (Then &amp; Now)</vt:lpstr>
      <vt:lpstr>SGL33 ROW Study: Current Efforts</vt:lpstr>
      <vt:lpstr>SGL33 ROW Study: The Need For GIS</vt:lpstr>
      <vt:lpstr>SGL33 ROW Study: Highlighting the Deficiencies</vt:lpstr>
      <vt:lpstr>SGL33 ROW Study: The Need For GIS cont...</vt:lpstr>
      <vt:lpstr>PowerPoint Presentation</vt:lpstr>
      <vt:lpstr>SGL33 ROW Study: The Need For GIS cont...</vt:lpstr>
      <vt:lpstr>PowerPoint Presentation</vt:lpstr>
      <vt:lpstr>SGL33 ROW Study: The Need For GIS cont...</vt:lpstr>
      <vt:lpstr>PowerPoint Presentation</vt:lpstr>
      <vt:lpstr>SGL33 ROW Study: Plan for GIS Support</vt:lpstr>
      <vt:lpstr>-Data Management</vt:lpstr>
      <vt:lpstr>-Data Processing</vt:lpstr>
      <vt:lpstr>-Data Dissemination</vt:lpstr>
      <vt:lpstr>PowerPoint Presentation</vt:lpstr>
      <vt:lpstr>PowerPoint Presentation</vt:lpstr>
      <vt:lpstr>PowerPoint Presentation</vt:lpstr>
      <vt:lpstr>Presentation Overview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Wills</dc:creator>
  <cp:lastModifiedBy>local admin</cp:lastModifiedBy>
  <cp:revision>91</cp:revision>
  <dcterms:created xsi:type="dcterms:W3CDTF">2017-04-05T08:42:47Z</dcterms:created>
  <dcterms:modified xsi:type="dcterms:W3CDTF">2017-05-15T16:49:25Z</dcterms:modified>
</cp:coreProperties>
</file>