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7" r:id="rId1"/>
  </p:sldMasterIdLst>
  <p:notesMasterIdLst>
    <p:notesMasterId r:id="rId19"/>
  </p:notesMasterIdLst>
  <p:sldIdLst>
    <p:sldId id="256" r:id="rId2"/>
    <p:sldId id="286" r:id="rId3"/>
    <p:sldId id="259" r:id="rId4"/>
    <p:sldId id="298" r:id="rId5"/>
    <p:sldId id="289" r:id="rId6"/>
    <p:sldId id="290" r:id="rId7"/>
    <p:sldId id="291" r:id="rId8"/>
    <p:sldId id="293" r:id="rId9"/>
    <p:sldId id="292" r:id="rId10"/>
    <p:sldId id="294" r:id="rId11"/>
    <p:sldId id="297" r:id="rId12"/>
    <p:sldId id="268" r:id="rId13"/>
    <p:sldId id="271" r:id="rId14"/>
    <p:sldId id="270" r:id="rId15"/>
    <p:sldId id="272" r:id="rId16"/>
    <p:sldId id="285"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78" y="13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EC1D2-B311-4E98-B9A8-CC9A9D17C4AB}" type="datetimeFigureOut">
              <a:rPr lang="en-US" smtClean="0"/>
              <a:t>6/20/2018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85B4D-A034-442C-8333-3196016FE995}" type="slidenum">
              <a:rPr lang="en-US" smtClean="0"/>
              <a:t>‹#›</a:t>
            </a:fld>
            <a:endParaRPr lang="en-US" dirty="0"/>
          </a:p>
        </p:txBody>
      </p:sp>
    </p:spTree>
    <p:extLst>
      <p:ext uri="{BB962C8B-B14F-4D97-AF65-F5344CB8AC3E}">
        <p14:creationId xmlns:p14="http://schemas.microsoft.com/office/powerpoint/2010/main" val="65323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0FD1B21-8885-4B36-AE3F-E79A741D5DB8}" type="datetime1">
              <a:rPr lang="en-US" smtClean="0"/>
              <a:t>6/20/2018</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01513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340609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62545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668563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320516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79484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465772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97643625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06649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BE693-9AD4-4FC0-959B-99B2E0A496FE}" type="datetime1">
              <a:rPr lang="en-US" smtClean="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188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80410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430133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55708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382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3708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704961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341048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35000"/>
            <a:lum bright="70000" contrast="-70000"/>
            <a:extLst>
              <a:ext uri="{BEBA8EAE-BF5A-486C-A8C5-ECC9F3942E4B}">
                <a14:imgProps xmlns:a14="http://schemas.microsoft.com/office/drawing/2010/main">
                  <a14:imgLayer r:embed="rId20">
                    <a14:imgEffect>
                      <a14:sharpenSoften amount="4000"/>
                    </a14:imgEffect>
                    <a14:imgEffect>
                      <a14:colorTemperature colorTemp="6682"/>
                    </a14:imgEffect>
                    <a14:imgEffect>
                      <a14:saturation sat="33000"/>
                    </a14:imgEffect>
                    <a14:imgEffect>
                      <a14:brightnessContrast bright="90000" contrast="-70000"/>
                    </a14:imgEffect>
                  </a14:imgLayer>
                </a14:imgProps>
              </a:ext>
            </a:extLst>
          </a:blip>
          <a:srcRect/>
          <a:tile tx="0" ty="0" sx="65000" sy="65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6/20/2018</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0853251"/>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ransition>
    <p:fade/>
  </p:transition>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psulss.maps.arcgis.com/apps/webappviewer/index.html?id=e1c94b495c904c4d8e9a84c76b3b73e8"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107" y="1419278"/>
            <a:ext cx="10760765" cy="1223070"/>
          </a:xfrm>
        </p:spPr>
        <p:txBody>
          <a:bodyPr>
            <a:normAutofit fontScale="90000"/>
            <a:scene3d>
              <a:camera prst="orthographicFront"/>
              <a:lightRig rig="threePt" dir="t"/>
            </a:scene3d>
            <a:sp3d extrusionH="57150">
              <a:bevelT w="38100" h="38100" prst="convex"/>
            </a:sp3d>
          </a:bodyPr>
          <a:lstStyle/>
          <a:p>
            <a:pPr algn="ctr"/>
            <a:r>
              <a:rPr lang="en-US" dirty="0">
                <a:solidFill>
                  <a:srgbClr val="002060"/>
                </a:solidFill>
                <a:effectLst>
                  <a:glow rad="88900">
                    <a:schemeClr val="accent5">
                      <a:lumMod val="20000"/>
                      <a:lumOff val="80000"/>
                      <a:alpha val="55000"/>
                    </a:schemeClr>
                  </a:glow>
                </a:effectLst>
                <a:latin typeface="Century" panose="02040604050505020304" pitchFamily="18" charset="0"/>
              </a:rPr>
              <a:t>Retrofitting GIS </a:t>
            </a:r>
            <a:br>
              <a:rPr lang="en-US" sz="2800" dirty="0">
                <a:solidFill>
                  <a:srgbClr val="002060"/>
                </a:solidFill>
                <a:effectLst>
                  <a:glow rad="88900">
                    <a:schemeClr val="accent5">
                      <a:lumMod val="20000"/>
                      <a:lumOff val="80000"/>
                      <a:alpha val="55000"/>
                    </a:schemeClr>
                  </a:glow>
                </a:effectLst>
                <a:latin typeface="Century" panose="02040604050505020304" pitchFamily="18" charset="0"/>
              </a:rPr>
            </a:br>
            <a:r>
              <a:rPr lang="en-US" sz="2800" dirty="0">
                <a:solidFill>
                  <a:srgbClr val="002060"/>
                </a:solidFill>
                <a:effectLst>
                  <a:glow rad="88900">
                    <a:schemeClr val="accent5">
                      <a:lumMod val="20000"/>
                      <a:lumOff val="80000"/>
                      <a:alpha val="55000"/>
                    </a:schemeClr>
                  </a:glow>
                </a:effectLst>
                <a:latin typeface="Century" panose="02040604050505020304" pitchFamily="18" charset="0"/>
              </a:rPr>
              <a:t>to Enhance A Longstanding/Non-GIS Study</a:t>
            </a:r>
          </a:p>
        </p:txBody>
      </p:sp>
      <p:sp>
        <p:nvSpPr>
          <p:cNvPr id="3" name="Subtitle 2"/>
          <p:cNvSpPr>
            <a:spLocks noGrp="1"/>
          </p:cNvSpPr>
          <p:nvPr>
            <p:ph type="subTitle" idx="1"/>
          </p:nvPr>
        </p:nvSpPr>
        <p:spPr>
          <a:xfrm>
            <a:off x="2186024" y="4792289"/>
            <a:ext cx="7766936" cy="415815"/>
          </a:xfrm>
        </p:spPr>
        <p:txBody>
          <a:bodyPr/>
          <a:lstStyle/>
          <a:p>
            <a:pPr algn="ctr"/>
            <a:r>
              <a:rPr lang="en-US" dirty="0">
                <a:solidFill>
                  <a:schemeClr val="accent6">
                    <a:lumMod val="75000"/>
                  </a:schemeClr>
                </a:solidFill>
                <a:effectLst>
                  <a:glow rad="76200">
                    <a:schemeClr val="tx1">
                      <a:lumMod val="95000"/>
                      <a:alpha val="60000"/>
                    </a:schemeClr>
                  </a:glow>
                </a:effectLst>
                <a:latin typeface="Century" panose="02040604050505020304" pitchFamily="18" charset="0"/>
              </a:rPr>
              <a:t>Grant Wills  - The Pennsylvania State University</a:t>
            </a:r>
          </a:p>
        </p:txBody>
      </p:sp>
      <p:sp>
        <p:nvSpPr>
          <p:cNvPr id="4" name="Title 1"/>
          <p:cNvSpPr txBox="1">
            <a:spLocks/>
          </p:cNvSpPr>
          <p:nvPr/>
        </p:nvSpPr>
        <p:spPr>
          <a:xfrm>
            <a:off x="1444482" y="3031827"/>
            <a:ext cx="9250017" cy="981503"/>
          </a:xfrm>
          <a:prstGeom prst="rect">
            <a:avLst/>
          </a:prstGeom>
        </p:spPr>
        <p:txBody>
          <a:bodyPr vert="horz" lIns="91440" tIns="45720" rIns="91440" bIns="45720" rtlCol="0" anchor="t">
            <a:normAutofit fontScale="97500"/>
            <a:scene3d>
              <a:camera prst="orthographicFront"/>
              <a:lightRig rig="threePt" dir="t"/>
            </a:scene3d>
            <a:sp3d extrusionH="57150">
              <a:bevelT w="38100" h="38100" prst="convex"/>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rgbClr val="002060"/>
                </a:solidFill>
                <a:effectLst>
                  <a:glow rad="76200">
                    <a:schemeClr val="accent5">
                      <a:lumMod val="20000"/>
                      <a:lumOff val="80000"/>
                      <a:alpha val="50000"/>
                    </a:schemeClr>
                  </a:glow>
                </a:effectLst>
                <a:latin typeface="Century" panose="02040604050505020304" pitchFamily="18" charset="0"/>
              </a:rPr>
              <a:t>In Association With:</a:t>
            </a:r>
          </a:p>
          <a:p>
            <a:pPr algn="ctr"/>
            <a:r>
              <a:rPr lang="en-US" sz="2400" dirty="0">
                <a:solidFill>
                  <a:srgbClr val="002060"/>
                </a:solidFill>
                <a:effectLst>
                  <a:glow rad="76200">
                    <a:schemeClr val="accent5">
                      <a:lumMod val="20000"/>
                      <a:lumOff val="80000"/>
                      <a:alpha val="50000"/>
                    </a:schemeClr>
                  </a:glow>
                </a:effectLst>
                <a:latin typeface="Century" panose="02040604050505020304" pitchFamily="18" charset="0"/>
              </a:rPr>
              <a:t>Utility Rights-of-Way Wildlife Research at Penn State</a:t>
            </a:r>
          </a:p>
        </p:txBody>
      </p:sp>
    </p:spTree>
    <p:extLst>
      <p:ext uri="{BB962C8B-B14F-4D97-AF65-F5344CB8AC3E}">
        <p14:creationId xmlns:p14="http://schemas.microsoft.com/office/powerpoint/2010/main" val="1376221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Data Management: </a:t>
            </a:r>
            <a:r>
              <a:rPr lang="en-US" sz="3600" b="1" dirty="0">
                <a:solidFill>
                  <a:schemeClr val="accent2">
                    <a:lumMod val="75000"/>
                  </a:schemeClr>
                </a:solidFill>
                <a:effectLst>
                  <a:outerShdw blurRad="38100" dist="38100" dir="2700000" algn="tl">
                    <a:srgbClr val="000000">
                      <a:alpha val="43137"/>
                    </a:srgbClr>
                  </a:outerShdw>
                </a:effectLst>
              </a:rPr>
              <a:t>Example</a:t>
            </a: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Pointers/Pitfalls</a:t>
            </a:r>
          </a:p>
        </p:txBody>
      </p:sp>
      <p:pic>
        <p:nvPicPr>
          <p:cNvPr id="8" name="Picture 7">
            <a:extLst>
              <a:ext uri="{FF2B5EF4-FFF2-40B4-BE49-F238E27FC236}">
                <a16:creationId xmlns:a16="http://schemas.microsoft.com/office/drawing/2014/main" id="{B6CCF753-6075-4094-8283-BED0DC4CF9A4}"/>
              </a:ext>
            </a:extLst>
          </p:cNvPr>
          <p:cNvPicPr>
            <a:picLocks noChangeAspect="1"/>
          </p:cNvPicPr>
          <p:nvPr/>
        </p:nvPicPr>
        <p:blipFill>
          <a:blip r:embed="rId2"/>
          <a:stretch>
            <a:fillRect/>
          </a:stretch>
        </p:blipFill>
        <p:spPr>
          <a:xfrm>
            <a:off x="1113183" y="1127692"/>
            <a:ext cx="3899450" cy="5518821"/>
          </a:xfrm>
          <a:prstGeom prst="rect">
            <a:avLst/>
          </a:prstGeom>
        </p:spPr>
      </p:pic>
      <p:cxnSp>
        <p:nvCxnSpPr>
          <p:cNvPr id="13" name="Straight Arrow Connector 12">
            <a:extLst>
              <a:ext uri="{FF2B5EF4-FFF2-40B4-BE49-F238E27FC236}">
                <a16:creationId xmlns:a16="http://schemas.microsoft.com/office/drawing/2014/main" id="{96B8C475-187D-46E1-BA19-AA0A58EC4483}"/>
              </a:ext>
            </a:extLst>
          </p:cNvPr>
          <p:cNvCxnSpPr>
            <a:cxnSpLocks/>
          </p:cNvCxnSpPr>
          <p:nvPr/>
        </p:nvCxnSpPr>
        <p:spPr>
          <a:xfrm flipH="1">
            <a:off x="3207026" y="2228850"/>
            <a:ext cx="3027538" cy="779393"/>
          </a:xfrm>
          <a:prstGeom prst="straightConnector1">
            <a:avLst/>
          </a:prstGeom>
          <a:ln w="22225">
            <a:headEnd w="lg" len="med"/>
            <a:tailEnd type="triangle" w="lg" len="med"/>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667B5F9B-4655-4312-BEDA-EE32C413D10A}"/>
              </a:ext>
            </a:extLst>
          </p:cNvPr>
          <p:cNvCxnSpPr>
            <a:cxnSpLocks/>
          </p:cNvCxnSpPr>
          <p:nvPr/>
        </p:nvCxnSpPr>
        <p:spPr>
          <a:xfrm flipH="1">
            <a:off x="4426226" y="3429000"/>
            <a:ext cx="1808338" cy="0"/>
          </a:xfrm>
          <a:prstGeom prst="straightConnector1">
            <a:avLst/>
          </a:prstGeom>
          <a:ln w="22225">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CF889C-EFDD-46B9-A3F5-F9D0C3DBD5D8}"/>
              </a:ext>
            </a:extLst>
          </p:cNvPr>
          <p:cNvCxnSpPr>
            <a:cxnSpLocks/>
          </p:cNvCxnSpPr>
          <p:nvPr/>
        </p:nvCxnSpPr>
        <p:spPr>
          <a:xfrm flipH="1">
            <a:off x="4121426" y="4329113"/>
            <a:ext cx="2113138" cy="2124696"/>
          </a:xfrm>
          <a:prstGeom prst="straightConnector1">
            <a:avLst/>
          </a:prstGeom>
          <a:ln w="22225">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49"/>
            <a:ext cx="5679140" cy="4278513"/>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285750" indent="-285750" algn="l">
              <a:buClr>
                <a:schemeClr val="accent2">
                  <a:lumMod val="50000"/>
                </a:schemeClr>
              </a:buClr>
              <a:buFont typeface="Wingdings" panose="05000000000000000000" pitchFamily="2" charset="2"/>
              <a:buChar char="§"/>
            </a:pPr>
            <a:r>
              <a:rPr lang="en-US" sz="2400" cap="none" dirty="0">
                <a:solidFill>
                  <a:schemeClr val="accent2">
                    <a:lumMod val="50000"/>
                  </a:schemeClr>
                </a:solidFill>
              </a:rPr>
              <a:t>Keep structure as general as possible. There will be times you want to make it too specific. </a:t>
            </a:r>
          </a:p>
          <a:p>
            <a:pPr marL="285750" indent="-285750" algn="l">
              <a:buClr>
                <a:schemeClr val="accent2">
                  <a:lumMod val="50000"/>
                </a:schemeClr>
              </a:buClr>
              <a:buFont typeface="Wingdings" panose="05000000000000000000" pitchFamily="2" charset="2"/>
              <a:buChar char="§"/>
            </a:pPr>
            <a:r>
              <a:rPr lang="en-US" sz="2400" cap="none" dirty="0">
                <a:solidFill>
                  <a:schemeClr val="accent2">
                    <a:lumMod val="50000"/>
                  </a:schemeClr>
                </a:solidFill>
              </a:rPr>
              <a:t>The feature class name should provide useful information about the data.</a:t>
            </a:r>
          </a:p>
          <a:p>
            <a:pPr marL="285750" indent="-285750" algn="l">
              <a:buClr>
                <a:schemeClr val="accent2">
                  <a:lumMod val="50000"/>
                </a:schemeClr>
              </a:buClr>
              <a:buFont typeface="Wingdings" panose="05000000000000000000" pitchFamily="2" charset="2"/>
              <a:buChar char="§"/>
            </a:pPr>
            <a:r>
              <a:rPr lang="en-US" sz="2400" cap="none" dirty="0">
                <a:solidFill>
                  <a:schemeClr val="accent2">
                    <a:lumMod val="50000"/>
                  </a:schemeClr>
                </a:solidFill>
              </a:rPr>
              <a:t>Provide a ‘ReadMe’ that explains the data structure and its intended use.</a:t>
            </a:r>
          </a:p>
          <a:p>
            <a:pPr marL="285750" indent="-285750" algn="l">
              <a:buClr>
                <a:schemeClr val="accent2">
                  <a:lumMod val="50000"/>
                </a:schemeClr>
              </a:buClr>
              <a:buFont typeface="Wingdings" panose="05000000000000000000" pitchFamily="2" charset="2"/>
              <a:buChar char="§"/>
            </a:pPr>
            <a:r>
              <a:rPr lang="en-US" sz="2400" cap="none" dirty="0">
                <a:solidFill>
                  <a:schemeClr val="accent2">
                    <a:lumMod val="50000"/>
                  </a:schemeClr>
                </a:solidFill>
              </a:rPr>
              <a:t>Keep in mind how the data will be edited in the future. Does your structure make it cumbersome?</a:t>
            </a:r>
          </a:p>
        </p:txBody>
      </p:sp>
    </p:spTree>
    <p:extLst>
      <p:ext uri="{BB962C8B-B14F-4D97-AF65-F5344CB8AC3E}">
        <p14:creationId xmlns:p14="http://schemas.microsoft.com/office/powerpoint/2010/main" val="271764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What to Produce</a:t>
            </a:r>
          </a:p>
        </p:txBody>
      </p:sp>
      <p:sp>
        <p:nvSpPr>
          <p:cNvPr id="3" name="Subtitle 2"/>
          <p:cNvSpPr>
            <a:spLocks noGrp="1"/>
          </p:cNvSpPr>
          <p:nvPr>
            <p:ph type="subTitle" idx="1"/>
          </p:nvPr>
        </p:nvSpPr>
        <p:spPr>
          <a:xfrm>
            <a:off x="331303" y="1936550"/>
            <a:ext cx="5764697" cy="4557015"/>
          </a:xfrm>
        </p:spPr>
        <p:txBody>
          <a:bodyPr>
            <a:normAutofit/>
          </a:bodyPr>
          <a:lstStyle/>
          <a:p>
            <a:pPr marL="342900" indent="-34290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What does the customer want? Help the customer define the desired products by answering these basic questions:</a:t>
            </a:r>
          </a:p>
          <a:p>
            <a:pPr marL="800100" lvl="1" indent="-342900" algn="l">
              <a:buClr>
                <a:schemeClr val="accent2">
                  <a:lumMod val="50000"/>
                </a:schemeClr>
              </a:buClr>
              <a:buFont typeface="Arial" panose="020B0604020202020204" pitchFamily="34" charset="0"/>
              <a:buChar char="•"/>
            </a:pPr>
            <a:r>
              <a:rPr lang="en-US" sz="1800" cap="none" dirty="0">
                <a:solidFill>
                  <a:schemeClr val="accent2">
                    <a:lumMod val="50000"/>
                  </a:schemeClr>
                </a:solidFill>
              </a:rPr>
              <a:t>What </a:t>
            </a:r>
            <a:r>
              <a:rPr lang="en-US" sz="1800" dirty="0">
                <a:solidFill>
                  <a:schemeClr val="accent2">
                    <a:lumMod val="50000"/>
                  </a:schemeClr>
                </a:solidFill>
              </a:rPr>
              <a:t>level of understanding does the audience have of the research material?</a:t>
            </a:r>
          </a:p>
          <a:p>
            <a:pPr marL="800100" lvl="1" indent="-342900" algn="l">
              <a:buClr>
                <a:schemeClr val="accent2">
                  <a:lumMod val="50000"/>
                </a:schemeClr>
              </a:buClr>
              <a:buFont typeface="Arial" panose="020B0604020202020204" pitchFamily="34" charset="0"/>
              <a:buChar char="•"/>
            </a:pPr>
            <a:r>
              <a:rPr lang="en-US" sz="1800" dirty="0">
                <a:solidFill>
                  <a:schemeClr val="accent2">
                    <a:lumMod val="50000"/>
                  </a:schemeClr>
                </a:solidFill>
              </a:rPr>
              <a:t>What medium will information be shared, print or electronic?</a:t>
            </a:r>
          </a:p>
          <a:p>
            <a:pPr marL="800100" lvl="1" indent="-342900" algn="l">
              <a:buClr>
                <a:schemeClr val="accent2">
                  <a:lumMod val="50000"/>
                </a:schemeClr>
              </a:buClr>
              <a:buFont typeface="Arial" panose="020B0604020202020204" pitchFamily="34" charset="0"/>
              <a:buChar char="•"/>
            </a:pPr>
            <a:r>
              <a:rPr lang="en-US" sz="1800" cap="none" dirty="0">
                <a:solidFill>
                  <a:schemeClr val="accent2">
                    <a:lumMod val="50000"/>
                  </a:schemeClr>
                </a:solidFill>
              </a:rPr>
              <a:t>Do the products need to be tiered? </a:t>
            </a:r>
            <a:r>
              <a:rPr lang="en-US" sz="1800" dirty="0">
                <a:solidFill>
                  <a:schemeClr val="accent2">
                    <a:lumMod val="50000"/>
                  </a:schemeClr>
                </a:solidFill>
              </a:rPr>
              <a:t>In other words, is there a stratified audience that could benefit from both simple and complex products?</a:t>
            </a:r>
            <a:endParaRPr lang="en-US" sz="1800" cap="none" dirty="0">
              <a:solidFill>
                <a:schemeClr val="accent2">
                  <a:lumMod val="50000"/>
                </a:schemeClr>
              </a:solidFill>
            </a:endParaRP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400800" y="1936549"/>
            <a:ext cx="5512904" cy="4557016"/>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Do the products help the researchers understand their data spatially?</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Can an audience member with little understanding of the research project understand the product?</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Are the products easily maintained and updated?</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Does the product compliment other non-GIS products associated with the research project?</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Does the product contain enough information to be beneficial to well informed audience members?</a:t>
            </a:r>
          </a:p>
          <a:p>
            <a:pPr marL="285750" indent="-285750" algn="l">
              <a:buClr>
                <a:schemeClr val="accent2">
                  <a:lumMod val="50000"/>
                </a:schemeClr>
              </a:buClr>
              <a:buFont typeface="Wingdings" panose="05000000000000000000" pitchFamily="2" charset="2"/>
              <a:buChar char="§"/>
            </a:pPr>
            <a:endParaRPr lang="en-US" cap="none" dirty="0">
              <a:solidFill>
                <a:schemeClr val="accent2">
                  <a:lumMod val="50000"/>
                </a:schemeClr>
              </a:solidFill>
            </a:endParaRP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GIS Products</a:t>
            </a:r>
            <a:endParaRPr lang="en-US" sz="3600" b="1" dirty="0">
              <a:solidFill>
                <a:srgbClr val="00B050"/>
              </a:solidFill>
              <a:effectLst>
                <a:outerShdw blurRad="38100" dist="38100" dir="2700000" algn="tl">
                  <a:srgbClr val="000000">
                    <a:alpha val="43137"/>
                  </a:srgbClr>
                </a:outerShdw>
              </a:effectLst>
            </a:endParaRP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Measures of Success</a:t>
            </a:r>
          </a:p>
        </p:txBody>
      </p:sp>
    </p:spTree>
    <p:extLst>
      <p:ext uri="{BB962C8B-B14F-4D97-AF65-F5344CB8AC3E}">
        <p14:creationId xmlns:p14="http://schemas.microsoft.com/office/powerpoint/2010/main" val="345317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785" y="14068"/>
            <a:ext cx="10950291" cy="6843931"/>
          </a:xfrm>
        </p:spPr>
      </p:pic>
      <p:sp>
        <p:nvSpPr>
          <p:cNvPr id="2" name="Slide Number Placeholder 1"/>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90542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805" t="10251" r="890" b="10359"/>
          <a:stretch/>
        </p:blipFill>
        <p:spPr>
          <a:xfrm>
            <a:off x="606078" y="0"/>
            <a:ext cx="10979844" cy="6851960"/>
          </a:xfrm>
        </p:spPr>
      </p:pic>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26317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900" t="3861" r="2736" b="3776"/>
          <a:stretch/>
        </p:blipFill>
        <p:spPr>
          <a:xfrm>
            <a:off x="1557131" y="-3922"/>
            <a:ext cx="9077738" cy="6865844"/>
          </a:xfrm>
        </p:spPr>
      </p:pic>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544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965B0F-14EE-4200-9D8F-8203EF0D43B8}"/>
              </a:ext>
            </a:extLst>
          </p:cNvPr>
          <p:cNvSpPr>
            <a:spLocks noGrp="1"/>
          </p:cNvSpPr>
          <p:nvPr>
            <p:ph type="ctrTitle"/>
          </p:nvPr>
        </p:nvSpPr>
        <p:spPr>
          <a:xfrm>
            <a:off x="2497137" y="2218268"/>
            <a:ext cx="7197726" cy="2421464"/>
          </a:xfrm>
        </p:spPr>
        <p:txBody>
          <a:bodyPr anchor="ctr">
            <a:normAutofit/>
          </a:bodyPr>
          <a:lstStyle/>
          <a:p>
            <a:pPr algn="ctr"/>
            <a:r>
              <a:rPr lang="en-US" sz="6000" dirty="0">
                <a:solidFill>
                  <a:schemeClr val="bg2">
                    <a:lumMod val="75000"/>
                  </a:schemeClr>
                </a:solidFill>
                <a:hlinkClick r:id="rId2"/>
              </a:rPr>
              <a:t>Web Map</a:t>
            </a:r>
            <a:endParaRPr lang="en-US" sz="6000" dirty="0">
              <a:solidFill>
                <a:schemeClr val="bg2">
                  <a:lumMod val="75000"/>
                </a:schemeClr>
              </a:solidFill>
            </a:endParaRPr>
          </a:p>
        </p:txBody>
      </p:sp>
    </p:spTree>
    <p:extLst>
      <p:ext uri="{BB962C8B-B14F-4D97-AF65-F5344CB8AC3E}">
        <p14:creationId xmlns:p14="http://schemas.microsoft.com/office/powerpoint/2010/main" val="234745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7926" y="238539"/>
            <a:ext cx="8945217" cy="988023"/>
          </a:xfrm>
        </p:spPr>
        <p:txBody>
          <a:bodyPr anchor="t">
            <a:normAutofit/>
          </a:bodyPr>
          <a:lstStyle/>
          <a:p>
            <a:pPr algn="l"/>
            <a:r>
              <a:rPr lang="en-US" sz="4500" b="1" cap="none" dirty="0">
                <a:ln w="0"/>
                <a:solidFill>
                  <a:schemeClr val="bg2">
                    <a:lumMod val="75000"/>
                  </a:schemeClr>
                </a:solidFill>
                <a:effectLst>
                  <a:outerShdw blurRad="38100" dist="19050" dir="2700000" algn="tl" rotWithShape="0">
                    <a:schemeClr val="dk1">
                      <a:alpha val="40000"/>
                    </a:schemeClr>
                  </a:outerShdw>
                </a:effectLst>
              </a:rPr>
              <a:t>Presentation Summary</a:t>
            </a:r>
          </a:p>
        </p:txBody>
      </p:sp>
      <p:sp>
        <p:nvSpPr>
          <p:cNvPr id="3" name="Subtitle 2"/>
          <p:cNvSpPr>
            <a:spLocks noGrp="1"/>
          </p:cNvSpPr>
          <p:nvPr>
            <p:ph type="subTitle" idx="1"/>
          </p:nvPr>
        </p:nvSpPr>
        <p:spPr>
          <a:xfrm>
            <a:off x="1401629" y="1373894"/>
            <a:ext cx="8166441" cy="5212436"/>
          </a:xfrm>
        </p:spPr>
        <p:txBody>
          <a:bodyPr>
            <a:normAutofit/>
          </a:bodyPr>
          <a:lstStyle/>
          <a:p>
            <a:pPr marL="342900" indent="-342900" algn="l">
              <a:buClr>
                <a:schemeClr val="accent5">
                  <a:lumMod val="75000"/>
                </a:schemeClr>
              </a:buClr>
              <a:buFont typeface="Wingdings" panose="05000000000000000000" pitchFamily="2" charset="2"/>
              <a:buChar char="ü"/>
            </a:pPr>
            <a:r>
              <a:rPr lang="en-US" sz="2000" b="1" u="sng" dirty="0">
                <a:solidFill>
                  <a:schemeClr val="accent2">
                    <a:lumMod val="50000"/>
                  </a:schemeClr>
                </a:solidFill>
              </a:rPr>
              <a:t>Background</a:t>
            </a:r>
            <a:r>
              <a:rPr lang="en-US" sz="2000" b="1" dirty="0">
                <a:solidFill>
                  <a:schemeClr val="accent2">
                    <a:lumMod val="50000"/>
                  </a:schemeClr>
                </a:solidFill>
              </a:rPr>
              <a:t> - customer’s needs and their desired outcome</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Learn The History &amp; The Current Efforts</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Become Familiar With Existing Data</a:t>
            </a:r>
          </a:p>
          <a:p>
            <a:pPr marL="800100" lvl="1" indent="-342900" algn="l">
              <a:buClr>
                <a:schemeClr val="accent5">
                  <a:lumMod val="75000"/>
                </a:schemeClr>
              </a:buClr>
              <a:buFont typeface="Wingdings" panose="05000000000000000000" pitchFamily="2" charset="2"/>
              <a:buChar char="ü"/>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ü"/>
            </a:pPr>
            <a:r>
              <a:rPr lang="en-US" sz="2000" b="1" u="sng" dirty="0">
                <a:solidFill>
                  <a:schemeClr val="accent2">
                    <a:lumMod val="50000"/>
                  </a:schemeClr>
                </a:solidFill>
              </a:rPr>
              <a:t>Data</a:t>
            </a:r>
            <a:r>
              <a:rPr lang="en-US" sz="2000" b="1" dirty="0">
                <a:solidFill>
                  <a:schemeClr val="accent2">
                    <a:lumMod val="50000"/>
                  </a:schemeClr>
                </a:solidFill>
              </a:rPr>
              <a:t> - Retrofitting existing data into a gis</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Data Processing</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Data Management</a:t>
            </a:r>
          </a:p>
          <a:p>
            <a:pPr marL="800100" lvl="1" indent="-342900" algn="l">
              <a:buClr>
                <a:schemeClr val="accent5">
                  <a:lumMod val="75000"/>
                </a:schemeClr>
              </a:buClr>
              <a:buFont typeface="Wingdings" panose="05000000000000000000" pitchFamily="2" charset="2"/>
              <a:buChar char="ü"/>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ü"/>
            </a:pPr>
            <a:r>
              <a:rPr lang="en-US" sz="2000" b="1" u="sng" dirty="0">
                <a:solidFill>
                  <a:schemeClr val="accent2">
                    <a:lumMod val="50000"/>
                  </a:schemeClr>
                </a:solidFill>
              </a:rPr>
              <a:t>GIS Products </a:t>
            </a:r>
            <a:r>
              <a:rPr lang="en-US" sz="2000" b="1" dirty="0">
                <a:solidFill>
                  <a:schemeClr val="accent2">
                    <a:lumMod val="50000"/>
                  </a:schemeClr>
                </a:solidFill>
              </a:rPr>
              <a:t>- Information dissemination</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Products That Meet Current Objectives</a:t>
            </a:r>
          </a:p>
          <a:p>
            <a:pPr marL="800100" lvl="1" indent="-342900" algn="l">
              <a:buClr>
                <a:schemeClr val="accent5">
                  <a:lumMod val="75000"/>
                </a:schemeClr>
              </a:buClr>
              <a:buFont typeface="Wingdings" panose="05000000000000000000" pitchFamily="2" charset="2"/>
              <a:buChar char="ü"/>
            </a:pPr>
            <a:r>
              <a:rPr lang="en-US" sz="1800" dirty="0">
                <a:solidFill>
                  <a:schemeClr val="accent2">
                    <a:lumMod val="50000"/>
                  </a:schemeClr>
                </a:solidFill>
              </a:rPr>
              <a:t>Products That Promote Future Actions</a:t>
            </a:r>
          </a:p>
          <a:p>
            <a:pPr marL="800100" lvl="1" indent="-342900" algn="l">
              <a:buClr>
                <a:schemeClr val="accent5">
                  <a:lumMod val="75000"/>
                </a:schemeClr>
              </a:buClr>
              <a:buFont typeface="Wingdings" panose="05000000000000000000" pitchFamily="2" charset="2"/>
              <a:buChar char="ü"/>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ü"/>
            </a:pPr>
            <a:r>
              <a:rPr lang="en-US" sz="2000" b="1" dirty="0">
                <a:solidFill>
                  <a:schemeClr val="accent2">
                    <a:lumMod val="50000"/>
                  </a:schemeClr>
                </a:solidFill>
              </a:rPr>
              <a:t>Summary and Conclusion</a:t>
            </a:r>
          </a:p>
        </p:txBody>
      </p:sp>
    </p:spTree>
    <p:extLst>
      <p:ext uri="{BB962C8B-B14F-4D97-AF65-F5344CB8AC3E}">
        <p14:creationId xmlns:p14="http://schemas.microsoft.com/office/powerpoint/2010/main" val="112083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3391" y="1929988"/>
            <a:ext cx="8945217" cy="2960063"/>
          </a:xfrm>
        </p:spPr>
        <p:txBody>
          <a:bodyPr>
            <a:normAutofit fontScale="90000"/>
          </a:bodyPr>
          <a:lstStyle/>
          <a:p>
            <a:pPr algn="ctr"/>
            <a:r>
              <a:rPr lang="en-US" sz="6700" b="1" dirty="0">
                <a:solidFill>
                  <a:schemeClr val="accent2">
                    <a:lumMod val="50000"/>
                  </a:schemeClr>
                </a:solidFill>
              </a:rPr>
              <a:t>Questions Now?</a:t>
            </a:r>
            <a:br>
              <a:rPr lang="en-US" sz="5400" b="1" dirty="0">
                <a:solidFill>
                  <a:schemeClr val="accent2">
                    <a:lumMod val="50000"/>
                  </a:schemeClr>
                </a:solidFill>
              </a:rPr>
            </a:br>
            <a:br>
              <a:rPr lang="en-US" sz="5400" b="1" dirty="0">
                <a:solidFill>
                  <a:schemeClr val="accent2">
                    <a:lumMod val="50000"/>
                  </a:schemeClr>
                </a:solidFill>
              </a:rPr>
            </a:br>
            <a:r>
              <a:rPr lang="en-US" sz="5400" b="1" dirty="0">
                <a:solidFill>
                  <a:schemeClr val="accent2">
                    <a:lumMod val="50000"/>
                  </a:schemeClr>
                </a:solidFill>
              </a:rPr>
              <a:t>Questions Later: gtw5016@gmail.com</a:t>
            </a:r>
          </a:p>
        </p:txBody>
      </p:sp>
      <p:sp>
        <p:nvSpPr>
          <p:cNvPr id="3" name="Subtitle 2"/>
          <p:cNvSpPr>
            <a:spLocks noGrp="1"/>
          </p:cNvSpPr>
          <p:nvPr>
            <p:ph type="subTitle" idx="1"/>
          </p:nvPr>
        </p:nvSpPr>
        <p:spPr>
          <a:xfrm>
            <a:off x="2212531" y="5602075"/>
            <a:ext cx="7766936" cy="1096899"/>
          </a:xfrm>
        </p:spPr>
        <p:txBody>
          <a:bodyPr/>
          <a:lstStyle/>
          <a:p>
            <a:pPr algn="ctr"/>
            <a:r>
              <a:rPr lang="en-US" dirty="0">
                <a:solidFill>
                  <a:schemeClr val="accent2">
                    <a:lumMod val="50000"/>
                  </a:schemeClr>
                </a:solidFill>
              </a:rPr>
              <a:t>Grant Wills  - The Pennsylvania State University</a:t>
            </a:r>
          </a:p>
        </p:txBody>
      </p:sp>
    </p:spTree>
    <p:extLst>
      <p:ext uri="{BB962C8B-B14F-4D97-AF65-F5344CB8AC3E}">
        <p14:creationId xmlns:p14="http://schemas.microsoft.com/office/powerpoint/2010/main" val="2751338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7926" y="238539"/>
            <a:ext cx="8945217" cy="988023"/>
          </a:xfrm>
        </p:spPr>
        <p:txBody>
          <a:bodyPr anchor="t">
            <a:normAutofit/>
          </a:bodyPr>
          <a:lstStyle/>
          <a:p>
            <a:pPr algn="l"/>
            <a:r>
              <a:rPr lang="en-US" sz="4500" b="1" cap="none" dirty="0">
                <a:ln w="0"/>
                <a:solidFill>
                  <a:schemeClr val="bg2">
                    <a:lumMod val="75000"/>
                  </a:schemeClr>
                </a:solidFill>
                <a:effectLst>
                  <a:outerShdw blurRad="38100" dist="19050" dir="2700000" algn="tl" rotWithShape="0">
                    <a:schemeClr val="dk1">
                      <a:alpha val="40000"/>
                    </a:schemeClr>
                  </a:outerShdw>
                </a:effectLst>
              </a:rPr>
              <a:t>Presentation Overview: 3-Step Process</a:t>
            </a:r>
          </a:p>
        </p:txBody>
      </p:sp>
      <p:sp>
        <p:nvSpPr>
          <p:cNvPr id="3" name="Subtitle 2"/>
          <p:cNvSpPr>
            <a:spLocks noGrp="1"/>
          </p:cNvSpPr>
          <p:nvPr>
            <p:ph type="subTitle" idx="1"/>
          </p:nvPr>
        </p:nvSpPr>
        <p:spPr>
          <a:xfrm>
            <a:off x="1401629" y="1373894"/>
            <a:ext cx="8166441" cy="5212436"/>
          </a:xfrm>
        </p:spPr>
        <p:txBody>
          <a:bodyPr>
            <a:normAutofit/>
          </a:bodyPr>
          <a:lstStyle/>
          <a:p>
            <a:pPr marL="342900" indent="-342900" algn="l">
              <a:buClr>
                <a:schemeClr val="accent5">
                  <a:lumMod val="75000"/>
                </a:schemeClr>
              </a:buClr>
              <a:buFont typeface="Wingdings" panose="05000000000000000000" pitchFamily="2" charset="2"/>
              <a:buChar char="q"/>
            </a:pPr>
            <a:r>
              <a:rPr lang="en-US" sz="2000" b="1" u="sng" dirty="0">
                <a:solidFill>
                  <a:schemeClr val="accent2">
                    <a:lumMod val="50000"/>
                  </a:schemeClr>
                </a:solidFill>
              </a:rPr>
              <a:t>Background</a:t>
            </a:r>
            <a:r>
              <a:rPr lang="en-US" sz="2000" b="1" dirty="0">
                <a:solidFill>
                  <a:schemeClr val="accent2">
                    <a:lumMod val="50000"/>
                  </a:schemeClr>
                </a:solidFill>
              </a:rPr>
              <a:t> - customer’s needs and their desired outcome</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Learn The History &amp; The Current Efforts</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Become Familiar With Existing Data</a:t>
            </a:r>
          </a:p>
          <a:p>
            <a:pPr marL="800100" lvl="1" indent="-342900" algn="l">
              <a:buClr>
                <a:schemeClr val="accent5">
                  <a:lumMod val="75000"/>
                </a:schemeClr>
              </a:buClr>
              <a:buFont typeface="Wingdings" panose="05000000000000000000" pitchFamily="2" charset="2"/>
              <a:buChar char="q"/>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q"/>
            </a:pPr>
            <a:r>
              <a:rPr lang="en-US" sz="2000" b="1" u="sng" dirty="0">
                <a:solidFill>
                  <a:schemeClr val="accent2">
                    <a:lumMod val="50000"/>
                  </a:schemeClr>
                </a:solidFill>
              </a:rPr>
              <a:t>Data</a:t>
            </a:r>
            <a:r>
              <a:rPr lang="en-US" sz="2000" b="1" dirty="0">
                <a:solidFill>
                  <a:schemeClr val="accent2">
                    <a:lumMod val="50000"/>
                  </a:schemeClr>
                </a:solidFill>
              </a:rPr>
              <a:t> - Retrofitting existing data into a gis</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Data Processing</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Data Management</a:t>
            </a:r>
          </a:p>
          <a:p>
            <a:pPr marL="800100" lvl="1" indent="-342900" algn="l">
              <a:buClr>
                <a:schemeClr val="accent5">
                  <a:lumMod val="75000"/>
                </a:schemeClr>
              </a:buClr>
              <a:buFont typeface="Wingdings" panose="05000000000000000000" pitchFamily="2" charset="2"/>
              <a:buChar char="q"/>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q"/>
            </a:pPr>
            <a:r>
              <a:rPr lang="en-US" sz="2000" b="1" u="sng" dirty="0">
                <a:solidFill>
                  <a:schemeClr val="accent2">
                    <a:lumMod val="50000"/>
                  </a:schemeClr>
                </a:solidFill>
              </a:rPr>
              <a:t>GIS Products </a:t>
            </a:r>
            <a:r>
              <a:rPr lang="en-US" sz="2000" b="1" dirty="0">
                <a:solidFill>
                  <a:schemeClr val="accent2">
                    <a:lumMod val="50000"/>
                  </a:schemeClr>
                </a:solidFill>
              </a:rPr>
              <a:t>- Information dissemination</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Products That Meet Current Objectives</a:t>
            </a:r>
          </a:p>
          <a:p>
            <a:pPr marL="800100" lvl="1" indent="-342900" algn="l">
              <a:buClr>
                <a:schemeClr val="accent5">
                  <a:lumMod val="75000"/>
                </a:schemeClr>
              </a:buClr>
              <a:buFont typeface="Wingdings" panose="05000000000000000000" pitchFamily="2" charset="2"/>
              <a:buChar char="q"/>
            </a:pPr>
            <a:r>
              <a:rPr lang="en-US" sz="1800" dirty="0">
                <a:solidFill>
                  <a:schemeClr val="accent2">
                    <a:lumMod val="50000"/>
                  </a:schemeClr>
                </a:solidFill>
              </a:rPr>
              <a:t>Products That Promote Future Actions</a:t>
            </a:r>
          </a:p>
          <a:p>
            <a:pPr marL="800100" lvl="1" indent="-342900" algn="l">
              <a:buClr>
                <a:schemeClr val="accent5">
                  <a:lumMod val="75000"/>
                </a:schemeClr>
              </a:buClr>
              <a:buFont typeface="Wingdings" panose="05000000000000000000" pitchFamily="2" charset="2"/>
              <a:buChar char="q"/>
            </a:pPr>
            <a:endParaRPr lang="en-US" sz="100" dirty="0">
              <a:solidFill>
                <a:schemeClr val="accent2">
                  <a:lumMod val="50000"/>
                </a:schemeClr>
              </a:solidFill>
            </a:endParaRPr>
          </a:p>
          <a:p>
            <a:pPr marL="342900" indent="-342900" algn="l">
              <a:buClr>
                <a:schemeClr val="accent5">
                  <a:lumMod val="75000"/>
                </a:schemeClr>
              </a:buClr>
              <a:buFont typeface="Wingdings" panose="05000000000000000000" pitchFamily="2" charset="2"/>
              <a:buChar char="q"/>
            </a:pPr>
            <a:r>
              <a:rPr lang="en-US" sz="2000" b="1" dirty="0">
                <a:solidFill>
                  <a:schemeClr val="accent2">
                    <a:lumMod val="50000"/>
                  </a:schemeClr>
                </a:solidFill>
              </a:rPr>
              <a:t>Summary and Conclusion</a:t>
            </a:r>
          </a:p>
          <a:p>
            <a:pPr marL="342900" indent="-342900" algn="l">
              <a:buClr>
                <a:schemeClr val="accent5">
                  <a:lumMod val="75000"/>
                </a:schemeClr>
              </a:buClr>
              <a:buFont typeface="Wingdings" panose="05000000000000000000" pitchFamily="2" charset="2"/>
              <a:buChar char="q"/>
            </a:pPr>
            <a:endParaRPr lang="en-US" sz="2000" dirty="0">
              <a:solidFill>
                <a:schemeClr val="accent2">
                  <a:lumMod val="50000"/>
                </a:schemeClr>
              </a:solidFill>
            </a:endParaRPr>
          </a:p>
        </p:txBody>
      </p:sp>
      <p:sp>
        <p:nvSpPr>
          <p:cNvPr id="4" name="TextBox 3">
            <a:extLst>
              <a:ext uri="{FF2B5EF4-FFF2-40B4-BE49-F238E27FC236}">
                <a16:creationId xmlns:a16="http://schemas.microsoft.com/office/drawing/2014/main" id="{81167498-40DC-4B7A-98A7-C8CF83579B2A}"/>
              </a:ext>
            </a:extLst>
          </p:cNvPr>
          <p:cNvSpPr txBox="1"/>
          <p:nvPr/>
        </p:nvSpPr>
        <p:spPr>
          <a:xfrm>
            <a:off x="666134" y="1815547"/>
            <a:ext cx="503583" cy="954107"/>
          </a:xfrm>
          <a:prstGeom prst="rect">
            <a:avLst/>
          </a:prstGeom>
          <a:noFill/>
        </p:spPr>
        <p:txBody>
          <a:bodyPr wrap="square" rtlCol="0">
            <a:spAutoFit/>
          </a:bodyPr>
          <a:lstStyle/>
          <a:p>
            <a:r>
              <a:rPr lang="en-US" sz="2800" dirty="0">
                <a:solidFill>
                  <a:schemeClr val="bg2">
                    <a:lumMod val="50000"/>
                  </a:schemeClr>
                </a:solidFill>
              </a:rPr>
              <a:t>1.</a:t>
            </a:r>
          </a:p>
          <a:p>
            <a:endParaRPr lang="en-US" sz="2800" dirty="0">
              <a:solidFill>
                <a:schemeClr val="bg2">
                  <a:lumMod val="50000"/>
                </a:schemeClr>
              </a:solidFill>
            </a:endParaRPr>
          </a:p>
        </p:txBody>
      </p:sp>
      <p:sp>
        <p:nvSpPr>
          <p:cNvPr id="5" name="Left Brace 4">
            <a:extLst>
              <a:ext uri="{FF2B5EF4-FFF2-40B4-BE49-F238E27FC236}">
                <a16:creationId xmlns:a16="http://schemas.microsoft.com/office/drawing/2014/main" id="{B4EA339A-2CBF-42DF-96AB-11D0FB39AC61}"/>
              </a:ext>
            </a:extLst>
          </p:cNvPr>
          <p:cNvSpPr/>
          <p:nvPr/>
        </p:nvSpPr>
        <p:spPr>
          <a:xfrm>
            <a:off x="1046922" y="1563757"/>
            <a:ext cx="354707" cy="967408"/>
          </a:xfrm>
          <a:prstGeom prst="leftBrac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39D3887C-5182-40DB-88A2-FA823356ABBB}"/>
              </a:ext>
            </a:extLst>
          </p:cNvPr>
          <p:cNvSpPr txBox="1"/>
          <p:nvPr/>
        </p:nvSpPr>
        <p:spPr>
          <a:xfrm>
            <a:off x="671209" y="3183785"/>
            <a:ext cx="503583" cy="954107"/>
          </a:xfrm>
          <a:prstGeom prst="rect">
            <a:avLst/>
          </a:prstGeom>
          <a:noFill/>
        </p:spPr>
        <p:txBody>
          <a:bodyPr wrap="square" rtlCol="0">
            <a:spAutoFit/>
          </a:bodyPr>
          <a:lstStyle/>
          <a:p>
            <a:r>
              <a:rPr lang="en-US" sz="2800" dirty="0">
                <a:solidFill>
                  <a:schemeClr val="bg2">
                    <a:lumMod val="50000"/>
                  </a:schemeClr>
                </a:solidFill>
              </a:rPr>
              <a:t>2.</a:t>
            </a:r>
          </a:p>
          <a:p>
            <a:endParaRPr lang="en-US" sz="2800" dirty="0">
              <a:solidFill>
                <a:schemeClr val="bg2">
                  <a:lumMod val="50000"/>
                </a:schemeClr>
              </a:solidFill>
            </a:endParaRPr>
          </a:p>
        </p:txBody>
      </p:sp>
      <p:sp>
        <p:nvSpPr>
          <p:cNvPr id="7" name="TextBox 6">
            <a:extLst>
              <a:ext uri="{FF2B5EF4-FFF2-40B4-BE49-F238E27FC236}">
                <a16:creationId xmlns:a16="http://schemas.microsoft.com/office/drawing/2014/main" id="{757CBB45-7BDB-4E83-941E-976A451DBB69}"/>
              </a:ext>
            </a:extLst>
          </p:cNvPr>
          <p:cNvSpPr txBox="1"/>
          <p:nvPr/>
        </p:nvSpPr>
        <p:spPr>
          <a:xfrm>
            <a:off x="666133" y="4552023"/>
            <a:ext cx="503583" cy="954107"/>
          </a:xfrm>
          <a:prstGeom prst="rect">
            <a:avLst/>
          </a:prstGeom>
          <a:noFill/>
        </p:spPr>
        <p:txBody>
          <a:bodyPr wrap="square" rtlCol="0">
            <a:spAutoFit/>
          </a:bodyPr>
          <a:lstStyle/>
          <a:p>
            <a:r>
              <a:rPr lang="en-US" sz="2800" dirty="0">
                <a:solidFill>
                  <a:schemeClr val="bg2">
                    <a:lumMod val="50000"/>
                  </a:schemeClr>
                </a:solidFill>
              </a:rPr>
              <a:t>3.</a:t>
            </a:r>
          </a:p>
          <a:p>
            <a:endParaRPr lang="en-US" sz="2800" dirty="0">
              <a:solidFill>
                <a:schemeClr val="bg2">
                  <a:lumMod val="50000"/>
                </a:schemeClr>
              </a:solidFill>
            </a:endParaRPr>
          </a:p>
        </p:txBody>
      </p:sp>
      <p:sp>
        <p:nvSpPr>
          <p:cNvPr id="8" name="Left Brace 7">
            <a:extLst>
              <a:ext uri="{FF2B5EF4-FFF2-40B4-BE49-F238E27FC236}">
                <a16:creationId xmlns:a16="http://schemas.microsoft.com/office/drawing/2014/main" id="{81FB615D-7623-4336-B9AF-3C98AE687228}"/>
              </a:ext>
            </a:extLst>
          </p:cNvPr>
          <p:cNvSpPr/>
          <p:nvPr/>
        </p:nvSpPr>
        <p:spPr>
          <a:xfrm>
            <a:off x="1046922" y="2945296"/>
            <a:ext cx="354707" cy="967408"/>
          </a:xfrm>
          <a:prstGeom prst="leftBrac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4F8E8EBA-202A-4B9D-AA47-F239613D6502}"/>
              </a:ext>
            </a:extLst>
          </p:cNvPr>
          <p:cNvSpPr/>
          <p:nvPr/>
        </p:nvSpPr>
        <p:spPr>
          <a:xfrm>
            <a:off x="1046921" y="4326835"/>
            <a:ext cx="354707" cy="967408"/>
          </a:xfrm>
          <a:prstGeom prst="leftBrac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3861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2193" y="1543873"/>
            <a:ext cx="1519859" cy="351182"/>
          </a:xfrm>
        </p:spPr>
        <p:txBody>
          <a:bodyPr>
            <a:normAutofit fontScale="90000"/>
          </a:bodyPr>
          <a:lstStyle/>
          <a:p>
            <a:pPr algn="l"/>
            <a:r>
              <a:rPr lang="en-US" sz="2000" u="sng" dirty="0">
                <a:solidFill>
                  <a:schemeClr val="bg2">
                    <a:lumMod val="75000"/>
                  </a:schemeClr>
                </a:solidFill>
                <a:effectLst>
                  <a:outerShdw blurRad="38100" dist="38100" dir="2700000" algn="tl">
                    <a:srgbClr val="000000">
                      <a:alpha val="43137"/>
                    </a:srgbClr>
                  </a:outerShdw>
                </a:effectLst>
              </a:rPr>
              <a:t>Who</a:t>
            </a:r>
          </a:p>
        </p:txBody>
      </p:sp>
      <p:sp>
        <p:nvSpPr>
          <p:cNvPr id="3" name="Subtitle 2"/>
          <p:cNvSpPr>
            <a:spLocks noGrp="1"/>
          </p:cNvSpPr>
          <p:nvPr>
            <p:ph type="subTitle" idx="1"/>
          </p:nvPr>
        </p:nvSpPr>
        <p:spPr>
          <a:xfrm>
            <a:off x="322193" y="1895055"/>
            <a:ext cx="11167442" cy="607867"/>
          </a:xfrm>
        </p:spPr>
        <p:txBody>
          <a:bodyPr>
            <a:normAutofit/>
          </a:body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Research is currently being lead by Penn State faculty member Dr. Carolyn Mahan.</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808383" y="318054"/>
            <a:ext cx="10429460" cy="101062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Case Study Synopsis:</a:t>
            </a:r>
          </a:p>
          <a:p>
            <a:pPr algn="ctr"/>
            <a:r>
              <a:rPr lang="en-US" sz="2200" dirty="0">
                <a:solidFill>
                  <a:srgbClr val="002060"/>
                </a:solidFill>
                <a:effectLst>
                  <a:glow rad="76200">
                    <a:schemeClr val="accent5">
                      <a:lumMod val="20000"/>
                      <a:lumOff val="80000"/>
                      <a:alpha val="50000"/>
                    </a:schemeClr>
                  </a:glow>
                </a:effectLst>
                <a:latin typeface="Century" panose="02040604050505020304" pitchFamily="18" charset="0"/>
              </a:rPr>
              <a:t>Utility Rights-of-Way Wildlife Research at Penn State</a:t>
            </a:r>
            <a:endParaRPr lang="en-US" sz="3600" b="1" dirty="0">
              <a:solidFill>
                <a:schemeClr val="accent2">
                  <a:lumMod val="75000"/>
                </a:schemeClr>
              </a:solidFill>
              <a:effectLst>
                <a:outerShdw blurRad="38100" dist="38100" dir="2700000" algn="tl">
                  <a:srgbClr val="000000">
                    <a:alpha val="43137"/>
                  </a:srgbClr>
                </a:outerShdw>
              </a:effectLst>
            </a:endParaRPr>
          </a:p>
        </p:txBody>
      </p:sp>
      <p:sp>
        <p:nvSpPr>
          <p:cNvPr id="12" name="Title 1">
            <a:extLst>
              <a:ext uri="{FF2B5EF4-FFF2-40B4-BE49-F238E27FC236}">
                <a16:creationId xmlns:a16="http://schemas.microsoft.com/office/drawing/2014/main" id="{C120BBB9-CEE1-4BDB-82CF-29A297B33995}"/>
              </a:ext>
            </a:extLst>
          </p:cNvPr>
          <p:cNvSpPr txBox="1">
            <a:spLocks/>
          </p:cNvSpPr>
          <p:nvPr/>
        </p:nvSpPr>
        <p:spPr>
          <a:xfrm>
            <a:off x="344555" y="2347362"/>
            <a:ext cx="1519859" cy="351182"/>
          </a:xfrm>
          <a:prstGeom prst="rect">
            <a:avLst/>
          </a:prstGeom>
          <a:effectLst/>
        </p:spPr>
        <p:txBody>
          <a:bodyPr vert="horz" lIns="91440" tIns="45720" rIns="91440" bIns="45720" rtlCol="0" anchor="b">
            <a:normAutofit fontScale="90000"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u="sng" dirty="0">
                <a:solidFill>
                  <a:schemeClr val="bg2">
                    <a:lumMod val="75000"/>
                  </a:schemeClr>
                </a:solidFill>
                <a:effectLst>
                  <a:outerShdw blurRad="38100" dist="38100" dir="2700000" algn="tl">
                    <a:srgbClr val="000000">
                      <a:alpha val="43137"/>
                    </a:srgbClr>
                  </a:outerShdw>
                </a:effectLst>
              </a:rPr>
              <a:t>What</a:t>
            </a:r>
          </a:p>
        </p:txBody>
      </p:sp>
      <p:sp>
        <p:nvSpPr>
          <p:cNvPr id="13" name="Subtitle 2">
            <a:extLst>
              <a:ext uri="{FF2B5EF4-FFF2-40B4-BE49-F238E27FC236}">
                <a16:creationId xmlns:a16="http://schemas.microsoft.com/office/drawing/2014/main" id="{E76DCDD0-AD45-4039-A94B-CCBD593DD849}"/>
              </a:ext>
            </a:extLst>
          </p:cNvPr>
          <p:cNvSpPr txBox="1">
            <a:spLocks/>
          </p:cNvSpPr>
          <p:nvPr/>
        </p:nvSpPr>
        <p:spPr>
          <a:xfrm>
            <a:off x="344555" y="2698544"/>
            <a:ext cx="11145080" cy="607867"/>
          </a:xfrm>
          <a:prstGeom prst="rect">
            <a:avLst/>
          </a:prstGeom>
        </p:spPr>
        <p:txBody>
          <a:bodyPr vert="horz" lIns="91440" tIns="45720" rIns="91440" bIns="45720" rtlCol="0" anchor="t">
            <a:no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The research is focused on understanding how different vegetation management techniques affect the ecology of utility rights-of-way (ROW).</a:t>
            </a:r>
          </a:p>
        </p:txBody>
      </p:sp>
      <p:sp>
        <p:nvSpPr>
          <p:cNvPr id="14" name="Title 1">
            <a:extLst>
              <a:ext uri="{FF2B5EF4-FFF2-40B4-BE49-F238E27FC236}">
                <a16:creationId xmlns:a16="http://schemas.microsoft.com/office/drawing/2014/main" id="{91C4215E-F719-48D6-AE0E-2D0BC16AFEF8}"/>
              </a:ext>
            </a:extLst>
          </p:cNvPr>
          <p:cNvSpPr txBox="1">
            <a:spLocks/>
          </p:cNvSpPr>
          <p:nvPr/>
        </p:nvSpPr>
        <p:spPr>
          <a:xfrm>
            <a:off x="322193" y="3271697"/>
            <a:ext cx="1519859" cy="351182"/>
          </a:xfrm>
          <a:prstGeom prst="rect">
            <a:avLst/>
          </a:prstGeom>
          <a:effectLst/>
        </p:spPr>
        <p:txBody>
          <a:bodyPr vert="horz" lIns="91440" tIns="45720" rIns="91440" bIns="45720" rtlCol="0" anchor="b">
            <a:normAutofit fontScale="90000"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u="sng" dirty="0">
                <a:solidFill>
                  <a:schemeClr val="bg2">
                    <a:lumMod val="75000"/>
                  </a:schemeClr>
                </a:solidFill>
                <a:effectLst>
                  <a:outerShdw blurRad="38100" dist="38100" dir="2700000" algn="tl">
                    <a:srgbClr val="000000">
                      <a:alpha val="43137"/>
                    </a:srgbClr>
                  </a:outerShdw>
                </a:effectLst>
              </a:rPr>
              <a:t>Where</a:t>
            </a:r>
          </a:p>
        </p:txBody>
      </p:sp>
      <p:sp>
        <p:nvSpPr>
          <p:cNvPr id="15" name="Subtitle 2">
            <a:extLst>
              <a:ext uri="{FF2B5EF4-FFF2-40B4-BE49-F238E27FC236}">
                <a16:creationId xmlns:a16="http://schemas.microsoft.com/office/drawing/2014/main" id="{FDB53ED7-2416-4F2A-8491-CC56A1A01113}"/>
              </a:ext>
            </a:extLst>
          </p:cNvPr>
          <p:cNvSpPr txBox="1">
            <a:spLocks/>
          </p:cNvSpPr>
          <p:nvPr/>
        </p:nvSpPr>
        <p:spPr>
          <a:xfrm>
            <a:off x="322193" y="3622879"/>
            <a:ext cx="11167442" cy="607867"/>
          </a:xfrm>
          <a:prstGeom prst="rect">
            <a:avLst/>
          </a:prstGeom>
        </p:spPr>
        <p:txBody>
          <a:bodyPr vert="horz" lIns="91440" tIns="45720" rIns="91440" bIns="45720" rtlCol="0" anchor="t">
            <a:no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There are two different study sites, the Pennsylvania State Game Lands 33 site (SGL33) located in Centre County, and the Green Lane Research and Demonstration area (GLR&amp;D) located in southeastern Pennsylvania.</a:t>
            </a:r>
          </a:p>
        </p:txBody>
      </p:sp>
      <p:sp>
        <p:nvSpPr>
          <p:cNvPr id="16" name="Title 1">
            <a:extLst>
              <a:ext uri="{FF2B5EF4-FFF2-40B4-BE49-F238E27FC236}">
                <a16:creationId xmlns:a16="http://schemas.microsoft.com/office/drawing/2014/main" id="{3CC9F4EB-054E-4690-A783-1F0B864278F7}"/>
              </a:ext>
            </a:extLst>
          </p:cNvPr>
          <p:cNvSpPr txBox="1">
            <a:spLocks/>
          </p:cNvSpPr>
          <p:nvPr/>
        </p:nvSpPr>
        <p:spPr>
          <a:xfrm>
            <a:off x="322193" y="4196032"/>
            <a:ext cx="1519859" cy="351182"/>
          </a:xfrm>
          <a:prstGeom prst="rect">
            <a:avLst/>
          </a:prstGeom>
          <a:effectLst/>
        </p:spPr>
        <p:txBody>
          <a:bodyPr vert="horz" lIns="91440" tIns="45720" rIns="91440" bIns="45720" rtlCol="0" anchor="b">
            <a:normAutofit fontScale="90000"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u="sng" dirty="0">
                <a:solidFill>
                  <a:schemeClr val="bg2">
                    <a:lumMod val="75000"/>
                  </a:schemeClr>
                </a:solidFill>
                <a:effectLst>
                  <a:outerShdw blurRad="38100" dist="38100" dir="2700000" algn="tl">
                    <a:srgbClr val="000000">
                      <a:alpha val="43137"/>
                    </a:srgbClr>
                  </a:outerShdw>
                </a:effectLst>
              </a:rPr>
              <a:t>When</a:t>
            </a:r>
          </a:p>
        </p:txBody>
      </p:sp>
      <p:sp>
        <p:nvSpPr>
          <p:cNvPr id="17" name="Subtitle 2">
            <a:extLst>
              <a:ext uri="{FF2B5EF4-FFF2-40B4-BE49-F238E27FC236}">
                <a16:creationId xmlns:a16="http://schemas.microsoft.com/office/drawing/2014/main" id="{21DE9F18-E815-4AF0-ABF0-4A10E5819720}"/>
              </a:ext>
            </a:extLst>
          </p:cNvPr>
          <p:cNvSpPr txBox="1">
            <a:spLocks/>
          </p:cNvSpPr>
          <p:nvPr/>
        </p:nvSpPr>
        <p:spPr>
          <a:xfrm>
            <a:off x="322193" y="4547214"/>
            <a:ext cx="11167442" cy="607867"/>
          </a:xfrm>
          <a:prstGeom prst="rect">
            <a:avLst/>
          </a:prstGeom>
        </p:spPr>
        <p:txBody>
          <a:bodyPr vert="horz" lIns="91440" tIns="45720" rIns="91440" bIns="45720" rtlCol="0" anchor="t">
            <a:normAutofit lnSpcReduction="10000"/>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Research has been ongoing at the SGL33 site since 1953, however the current round of study has been underway since 2015.</a:t>
            </a:r>
          </a:p>
        </p:txBody>
      </p:sp>
      <p:sp>
        <p:nvSpPr>
          <p:cNvPr id="18" name="Title 1">
            <a:extLst>
              <a:ext uri="{FF2B5EF4-FFF2-40B4-BE49-F238E27FC236}">
                <a16:creationId xmlns:a16="http://schemas.microsoft.com/office/drawing/2014/main" id="{A3FBEBCC-A530-4FBA-8CA0-7F9C8ECF2F64}"/>
              </a:ext>
            </a:extLst>
          </p:cNvPr>
          <p:cNvSpPr txBox="1">
            <a:spLocks/>
          </p:cNvSpPr>
          <p:nvPr/>
        </p:nvSpPr>
        <p:spPr>
          <a:xfrm>
            <a:off x="322193" y="5125411"/>
            <a:ext cx="1519859" cy="351182"/>
          </a:xfrm>
          <a:prstGeom prst="rect">
            <a:avLst/>
          </a:prstGeom>
          <a:effectLst/>
        </p:spPr>
        <p:txBody>
          <a:bodyPr vert="horz" lIns="91440" tIns="45720" rIns="91440" bIns="45720" rtlCol="0" anchor="b">
            <a:normAutofit fontScale="90000"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000" u="sng" dirty="0">
                <a:solidFill>
                  <a:schemeClr val="bg2">
                    <a:lumMod val="75000"/>
                  </a:schemeClr>
                </a:solidFill>
                <a:effectLst>
                  <a:outerShdw blurRad="38100" dist="38100" dir="2700000" algn="tl">
                    <a:srgbClr val="000000">
                      <a:alpha val="43137"/>
                    </a:srgbClr>
                  </a:outerShdw>
                </a:effectLst>
              </a:rPr>
              <a:t>Why</a:t>
            </a:r>
          </a:p>
        </p:txBody>
      </p:sp>
      <p:sp>
        <p:nvSpPr>
          <p:cNvPr id="19" name="Subtitle 2">
            <a:extLst>
              <a:ext uri="{FF2B5EF4-FFF2-40B4-BE49-F238E27FC236}">
                <a16:creationId xmlns:a16="http://schemas.microsoft.com/office/drawing/2014/main" id="{FCD9B183-73EC-4E08-BC47-09CFBDD634B8}"/>
              </a:ext>
            </a:extLst>
          </p:cNvPr>
          <p:cNvSpPr txBox="1">
            <a:spLocks/>
          </p:cNvSpPr>
          <p:nvPr/>
        </p:nvSpPr>
        <p:spPr>
          <a:xfrm>
            <a:off x="322193" y="5476593"/>
            <a:ext cx="11167442" cy="607867"/>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maximize the ecological benefits ROW offer, and reduce vegetation management costs of the ROW.</a:t>
            </a:r>
          </a:p>
        </p:txBody>
      </p:sp>
    </p:spTree>
    <p:extLst>
      <p:ext uri="{BB962C8B-B14F-4D97-AF65-F5344CB8AC3E}">
        <p14:creationId xmlns:p14="http://schemas.microsoft.com/office/powerpoint/2010/main" val="62425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Purpose</a:t>
            </a:r>
          </a:p>
        </p:txBody>
      </p:sp>
      <p:sp>
        <p:nvSpPr>
          <p:cNvPr id="3" name="Subtitle 2"/>
          <p:cNvSpPr>
            <a:spLocks noGrp="1"/>
          </p:cNvSpPr>
          <p:nvPr>
            <p:ph type="subTitle" idx="1"/>
          </p:nvPr>
        </p:nvSpPr>
        <p:spPr>
          <a:xfrm>
            <a:off x="331303" y="1936550"/>
            <a:ext cx="5764697" cy="2476423"/>
          </a:xfrm>
        </p:spPr>
        <p:txBody>
          <a:bodyPr>
            <a:normAutofit/>
          </a:body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understand your client’s needs.</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prevent duplication of effort.</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understand the data so that it can be coherently communicated to the target audience.</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establish accepted key resources.</a:t>
            </a: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50"/>
            <a:ext cx="5679140" cy="402336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When entering a project long after it was devised and implemented, understanding how GIS can be retrofitted relies on your understanding of the project.</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Background is the most important step in the process because it is foundational information. Any misconception in the projects history could propagate as actions are taken that build off of the misconceived information.</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Understanding is not empirical so there is no guarantee of direct feedback. Often, being slightly off mark is not noticed until product delivery.</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Background: </a:t>
            </a:r>
            <a:r>
              <a:rPr lang="en-US" sz="3600" b="1" dirty="0">
                <a:solidFill>
                  <a:schemeClr val="accent2">
                    <a:lumMod val="75000"/>
                  </a:schemeClr>
                </a:solidFill>
                <a:effectLst>
                  <a:outerShdw blurRad="38100" dist="38100" dir="2700000" algn="tl">
                    <a:srgbClr val="000000">
                      <a:alpha val="43137"/>
                    </a:srgbClr>
                  </a:outerShdw>
                </a:effectLst>
              </a:rPr>
              <a:t>Subject matter</a:t>
            </a: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Why bother</a:t>
            </a:r>
          </a:p>
        </p:txBody>
      </p:sp>
      <p:pic>
        <p:nvPicPr>
          <p:cNvPr id="11" name="Picture 10">
            <a:extLst>
              <a:ext uri="{FF2B5EF4-FFF2-40B4-BE49-F238E27FC236}">
                <a16:creationId xmlns:a16="http://schemas.microsoft.com/office/drawing/2014/main" id="{6CBBCD68-856C-4392-9B16-453B195D3B36}"/>
              </a:ext>
            </a:extLst>
          </p:cNvPr>
          <p:cNvPicPr>
            <a:picLocks noChangeAspect="1"/>
          </p:cNvPicPr>
          <p:nvPr/>
        </p:nvPicPr>
        <p:blipFill>
          <a:blip r:embed="rId2"/>
          <a:stretch>
            <a:fillRect/>
          </a:stretch>
        </p:blipFill>
        <p:spPr>
          <a:xfrm>
            <a:off x="1535041" y="4068418"/>
            <a:ext cx="3357217" cy="2517913"/>
          </a:xfrm>
          <a:prstGeom prst="rect">
            <a:avLst/>
          </a:prstGeom>
        </p:spPr>
      </p:pic>
      <p:sp>
        <p:nvSpPr>
          <p:cNvPr id="4" name="TextBox 3">
            <a:extLst>
              <a:ext uri="{FF2B5EF4-FFF2-40B4-BE49-F238E27FC236}">
                <a16:creationId xmlns:a16="http://schemas.microsoft.com/office/drawing/2014/main" id="{62645134-5AAF-4281-8B5A-FEB4DCFC6EA0}"/>
              </a:ext>
            </a:extLst>
          </p:cNvPr>
          <p:cNvSpPr txBox="1"/>
          <p:nvPr/>
        </p:nvSpPr>
        <p:spPr>
          <a:xfrm>
            <a:off x="2420804" y="6586331"/>
            <a:ext cx="1585690" cy="246221"/>
          </a:xfrm>
          <a:prstGeom prst="rect">
            <a:avLst/>
          </a:prstGeom>
          <a:noFill/>
        </p:spPr>
        <p:txBody>
          <a:bodyPr wrap="none" rtlCol="0">
            <a:spAutoFit/>
          </a:bodyPr>
          <a:lstStyle/>
          <a:p>
            <a:r>
              <a:rPr lang="en-US" sz="1000" dirty="0">
                <a:solidFill>
                  <a:schemeClr val="bg1">
                    <a:lumMod val="50000"/>
                    <a:lumOff val="50000"/>
                  </a:schemeClr>
                </a:solidFill>
              </a:rPr>
              <a:t>Image: iStock/</a:t>
            </a:r>
            <a:r>
              <a:rPr lang="en-US" sz="1000" dirty="0" err="1">
                <a:solidFill>
                  <a:schemeClr val="bg1">
                    <a:lumMod val="50000"/>
                    <a:lumOff val="50000"/>
                  </a:schemeClr>
                </a:solidFill>
              </a:rPr>
              <a:t>Bogdanhoda</a:t>
            </a:r>
            <a:endParaRPr lang="en-US" sz="1000" dirty="0">
              <a:solidFill>
                <a:schemeClr val="bg1">
                  <a:lumMod val="50000"/>
                  <a:lumOff val="50000"/>
                </a:schemeClr>
              </a:solidFill>
            </a:endParaRPr>
          </a:p>
        </p:txBody>
      </p:sp>
    </p:spTree>
    <p:extLst>
      <p:ext uri="{BB962C8B-B14F-4D97-AF65-F5344CB8AC3E}">
        <p14:creationId xmlns:p14="http://schemas.microsoft.com/office/powerpoint/2010/main" val="190304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Example</a:t>
            </a:r>
          </a:p>
        </p:txBody>
      </p:sp>
      <p:sp>
        <p:nvSpPr>
          <p:cNvPr id="3" name="Subtitle 2"/>
          <p:cNvSpPr>
            <a:spLocks noGrp="1"/>
          </p:cNvSpPr>
          <p:nvPr>
            <p:ph type="subTitle" idx="1"/>
          </p:nvPr>
        </p:nvSpPr>
        <p:spPr>
          <a:xfrm>
            <a:off x="331303" y="1936550"/>
            <a:ext cx="5764697" cy="4252215"/>
          </a:xfrm>
        </p:spPr>
        <p:txBody>
          <a:bodyPr>
            <a:normAutofit/>
          </a:bodyPr>
          <a:lstStyle/>
          <a:p>
            <a:pPr marL="342900" indent="-342900" algn="l">
              <a:buClr>
                <a:schemeClr val="accent2">
                  <a:lumMod val="50000"/>
                </a:schemeClr>
              </a:buClr>
              <a:buFont typeface="+mj-lt"/>
              <a:buAutoNum type="arabicPeriod"/>
            </a:pPr>
            <a:r>
              <a:rPr lang="en-US" cap="none" dirty="0">
                <a:solidFill>
                  <a:schemeClr val="accent2">
                    <a:lumMod val="50000"/>
                  </a:schemeClr>
                </a:solidFill>
              </a:rPr>
              <a:t>Conducted a literature review on other similar Rights-of-way (ROW) ecological studies. (win)</a:t>
            </a:r>
          </a:p>
          <a:p>
            <a:pPr marL="342900" indent="-342900" algn="l">
              <a:buClr>
                <a:schemeClr val="accent2">
                  <a:lumMod val="50000"/>
                </a:schemeClr>
              </a:buClr>
              <a:buFont typeface="+mj-lt"/>
              <a:buAutoNum type="arabicPeriod"/>
            </a:pPr>
            <a:endParaRPr lang="en-US" cap="none" dirty="0">
              <a:solidFill>
                <a:schemeClr val="accent2">
                  <a:lumMod val="50000"/>
                </a:schemeClr>
              </a:solidFill>
            </a:endParaRPr>
          </a:p>
          <a:p>
            <a:pPr marL="342900" indent="-342900" algn="l">
              <a:buClr>
                <a:schemeClr val="accent2">
                  <a:lumMod val="50000"/>
                </a:schemeClr>
              </a:buClr>
              <a:buFont typeface="+mj-lt"/>
              <a:buAutoNum type="arabicPeriod"/>
            </a:pPr>
            <a:endParaRPr lang="en-US" cap="none" dirty="0">
              <a:solidFill>
                <a:schemeClr val="accent2">
                  <a:lumMod val="50000"/>
                </a:schemeClr>
              </a:solidFill>
            </a:endParaRPr>
          </a:p>
          <a:p>
            <a:pPr marL="342900" indent="-342900" algn="l">
              <a:buClr>
                <a:schemeClr val="accent2">
                  <a:lumMod val="50000"/>
                </a:schemeClr>
              </a:buClr>
              <a:buFont typeface="+mj-lt"/>
              <a:buAutoNum type="arabicPeriod"/>
            </a:pPr>
            <a:r>
              <a:rPr lang="en-US" cap="none" dirty="0">
                <a:solidFill>
                  <a:schemeClr val="accent2">
                    <a:lumMod val="50000"/>
                  </a:schemeClr>
                </a:solidFill>
              </a:rPr>
              <a:t>During initial phases of the project I accepted name values provided to me for treatment zones at face value, and did not include all of the stakeholders in the conversation, despite seeing some inconsistencies across study reports. (fail)</a:t>
            </a: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50"/>
            <a:ext cx="5679140" cy="402336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mj-lt"/>
              <a:buAutoNum type="arabicPeriod"/>
            </a:pPr>
            <a:r>
              <a:rPr lang="en-US" cap="none" dirty="0">
                <a:solidFill>
                  <a:schemeClr val="accent2">
                    <a:lumMod val="50000"/>
                  </a:schemeClr>
                </a:solidFill>
              </a:rPr>
              <a:t>Allowed me to understand many of the key concepts involved in a ROW study. Helped me translate the intent of the researchers into GIS functions.</a:t>
            </a:r>
            <a:br>
              <a:rPr lang="en-US" cap="none" dirty="0">
                <a:solidFill>
                  <a:schemeClr val="accent2">
                    <a:lumMod val="50000"/>
                  </a:schemeClr>
                </a:solidFill>
              </a:rPr>
            </a:br>
            <a:br>
              <a:rPr lang="en-US" cap="none" dirty="0">
                <a:solidFill>
                  <a:schemeClr val="accent2">
                    <a:lumMod val="50000"/>
                  </a:schemeClr>
                </a:solidFill>
              </a:rPr>
            </a:br>
            <a:endParaRPr lang="en-US" cap="none" dirty="0">
              <a:solidFill>
                <a:schemeClr val="accent2">
                  <a:lumMod val="50000"/>
                </a:schemeClr>
              </a:solidFill>
            </a:endParaRPr>
          </a:p>
          <a:p>
            <a:pPr marL="342900" indent="-342900" algn="l">
              <a:buClr>
                <a:schemeClr val="accent2">
                  <a:lumMod val="50000"/>
                </a:schemeClr>
              </a:buClr>
              <a:buFont typeface="+mj-lt"/>
              <a:buAutoNum type="arabicPeriod"/>
            </a:pPr>
            <a:r>
              <a:rPr lang="en-US" cap="none" dirty="0">
                <a:solidFill>
                  <a:schemeClr val="accent2">
                    <a:lumMod val="50000"/>
                  </a:schemeClr>
                </a:solidFill>
              </a:rPr>
              <a:t>Near the end of the project one of the stakeholders voiced a concern dealing with inconsistencies with the names of treatment zones through various reports from the study. After a discussion among all of the stakeholders treatment zone names were finalized, which resulted in me having to fix many of my ‘finalized’ data.</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Background: </a:t>
            </a:r>
            <a:r>
              <a:rPr lang="en-US" sz="3600" b="1" dirty="0">
                <a:solidFill>
                  <a:srgbClr val="00B050"/>
                </a:solidFill>
                <a:effectLst>
                  <a:outerShdw blurRad="38100" dist="38100" dir="2700000" algn="tl">
                    <a:srgbClr val="000000">
                      <a:alpha val="43137"/>
                    </a:srgbClr>
                  </a:outerShdw>
                </a:effectLst>
              </a:rPr>
              <a:t>Practical Example</a:t>
            </a: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Result</a:t>
            </a:r>
          </a:p>
        </p:txBody>
      </p:sp>
    </p:spTree>
    <p:extLst>
      <p:ext uri="{BB962C8B-B14F-4D97-AF65-F5344CB8AC3E}">
        <p14:creationId xmlns:p14="http://schemas.microsoft.com/office/powerpoint/2010/main" val="29260482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What to Expect</a:t>
            </a:r>
          </a:p>
        </p:txBody>
      </p:sp>
      <p:sp>
        <p:nvSpPr>
          <p:cNvPr id="3" name="Subtitle 2"/>
          <p:cNvSpPr>
            <a:spLocks noGrp="1"/>
          </p:cNvSpPr>
          <p:nvPr>
            <p:ph type="subTitle" idx="1"/>
          </p:nvPr>
        </p:nvSpPr>
        <p:spPr>
          <a:xfrm>
            <a:off x="331303" y="1936551"/>
            <a:ext cx="5764697" cy="2005996"/>
          </a:xfrm>
        </p:spPr>
        <p:txBody>
          <a:bodyPr>
            <a:noAutofit/>
          </a:bodyPr>
          <a:lstStyle/>
          <a:p>
            <a:pPr marL="342900" indent="-342900" algn="l">
              <a:buClr>
                <a:schemeClr val="accent2">
                  <a:lumMod val="50000"/>
                </a:schemeClr>
              </a:buClr>
              <a:buFont typeface="+mj-lt"/>
              <a:buAutoNum type="arabicPeriod"/>
            </a:pPr>
            <a:r>
              <a:rPr lang="en-US" sz="1900" cap="none" dirty="0">
                <a:solidFill>
                  <a:schemeClr val="accent2">
                    <a:lumMod val="50000"/>
                  </a:schemeClr>
                </a:solidFill>
              </a:rPr>
              <a:t>Expect that the data will not be ready to be consumed by a GIS (low quality).</a:t>
            </a:r>
          </a:p>
          <a:p>
            <a:pPr marL="342900" indent="-342900" algn="l">
              <a:buClr>
                <a:schemeClr val="accent2">
                  <a:lumMod val="50000"/>
                </a:schemeClr>
              </a:buClr>
              <a:buFont typeface="+mj-lt"/>
              <a:buAutoNum type="arabicPeriod"/>
            </a:pPr>
            <a:r>
              <a:rPr lang="en-US" sz="1900" cap="none" dirty="0">
                <a:solidFill>
                  <a:schemeClr val="accent2">
                    <a:lumMod val="50000"/>
                  </a:schemeClr>
                </a:solidFill>
              </a:rPr>
              <a:t>Expect that the data will have little spatial information.</a:t>
            </a:r>
          </a:p>
          <a:p>
            <a:pPr marL="342900" indent="-342900" algn="l">
              <a:buClr>
                <a:schemeClr val="accent2">
                  <a:lumMod val="50000"/>
                </a:schemeClr>
              </a:buClr>
              <a:buFont typeface="+mj-lt"/>
              <a:buAutoNum type="arabicPeriod"/>
            </a:pPr>
            <a:r>
              <a:rPr lang="en-US" sz="1900" cap="none" dirty="0">
                <a:solidFill>
                  <a:schemeClr val="accent2">
                    <a:lumMod val="50000"/>
                  </a:schemeClr>
                </a:solidFill>
              </a:rPr>
              <a:t>Expect there to be an overwhelming amount of data to sort through.</a:t>
            </a: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50"/>
            <a:ext cx="5679140" cy="402336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mj-lt"/>
              <a:buAutoNum type="arabicPeriod"/>
            </a:pPr>
            <a:r>
              <a:rPr lang="en-US" cap="none" dirty="0">
                <a:solidFill>
                  <a:schemeClr val="accent2">
                    <a:lumMod val="50000"/>
                  </a:schemeClr>
                </a:solidFill>
              </a:rPr>
              <a:t>Start simple – standardize the file naming conventions  in a manner that helps determine its relevance to your current efforts.</a:t>
            </a:r>
          </a:p>
          <a:p>
            <a:pPr lvl="1" algn="l">
              <a:buClr>
                <a:schemeClr val="accent2">
                  <a:lumMod val="50000"/>
                </a:schemeClr>
              </a:buClr>
            </a:pPr>
            <a:r>
              <a:rPr lang="en-US" i="1" dirty="0">
                <a:solidFill>
                  <a:schemeClr val="accent2">
                    <a:lumMod val="50000"/>
                  </a:schemeClr>
                </a:solidFill>
              </a:rPr>
              <a:t>ex format</a:t>
            </a:r>
            <a:r>
              <a:rPr lang="en-US" dirty="0">
                <a:solidFill>
                  <a:schemeClr val="accent2">
                    <a:lumMod val="50000"/>
                  </a:schemeClr>
                </a:solidFill>
              </a:rPr>
              <a:t>: Data originator_date_Content.file extension</a:t>
            </a:r>
            <a:br>
              <a:rPr lang="en-US" dirty="0">
                <a:solidFill>
                  <a:schemeClr val="accent2">
                    <a:lumMod val="50000"/>
                  </a:schemeClr>
                </a:solidFill>
              </a:rPr>
            </a:br>
            <a:r>
              <a:rPr lang="en-US" dirty="0">
                <a:solidFill>
                  <a:schemeClr val="accent2">
                    <a:lumMod val="50000"/>
                  </a:schemeClr>
                </a:solidFill>
              </a:rPr>
              <a:t>		PSU_2016_BeeData.xlsx</a:t>
            </a:r>
            <a:endParaRPr lang="en-US" cap="none" dirty="0">
              <a:solidFill>
                <a:schemeClr val="accent2">
                  <a:lumMod val="50000"/>
                </a:schemeClr>
              </a:solidFill>
            </a:endParaRPr>
          </a:p>
          <a:p>
            <a:pPr marL="342900" indent="-342900" algn="l">
              <a:buClr>
                <a:schemeClr val="accent2">
                  <a:lumMod val="50000"/>
                </a:schemeClr>
              </a:buClr>
              <a:buFont typeface="+mj-lt"/>
              <a:buAutoNum type="arabicPeriod"/>
            </a:pPr>
            <a:r>
              <a:rPr lang="en-US" cap="none" dirty="0">
                <a:solidFill>
                  <a:schemeClr val="accent2">
                    <a:lumMod val="50000"/>
                  </a:schemeClr>
                </a:solidFill>
              </a:rPr>
              <a:t>Do not delete any data until the end of the project. Especially if it was difficult to retrieve the data.</a:t>
            </a:r>
          </a:p>
          <a:p>
            <a:pPr marL="342900" indent="-342900" algn="l">
              <a:buClr>
                <a:schemeClr val="accent2">
                  <a:lumMod val="50000"/>
                </a:schemeClr>
              </a:buClr>
              <a:buFont typeface="+mj-lt"/>
              <a:buAutoNum type="arabicPeriod"/>
            </a:pPr>
            <a:r>
              <a:rPr lang="en-US" cap="none" dirty="0">
                <a:solidFill>
                  <a:schemeClr val="accent2">
                    <a:lumMod val="50000"/>
                  </a:schemeClr>
                </a:solidFill>
              </a:rPr>
              <a:t>Instead make copies and sort the data into separate folders. A folder for consumable data, and a folder for unusable/reference data.</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Background: </a:t>
            </a:r>
            <a:r>
              <a:rPr lang="en-US" sz="3600" b="1" dirty="0">
                <a:solidFill>
                  <a:schemeClr val="accent6">
                    <a:lumMod val="75000"/>
                  </a:schemeClr>
                </a:solidFill>
                <a:effectLst>
                  <a:outerShdw blurRad="38100" dist="38100" dir="2700000" algn="tl">
                    <a:srgbClr val="000000">
                      <a:alpha val="43137"/>
                    </a:srgbClr>
                  </a:outerShdw>
                </a:effectLst>
              </a:rPr>
              <a:t>project specific</a:t>
            </a: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How to Sort</a:t>
            </a:r>
          </a:p>
        </p:txBody>
      </p:sp>
      <p:pic>
        <p:nvPicPr>
          <p:cNvPr id="8" name="Picture 7">
            <a:extLst>
              <a:ext uri="{FF2B5EF4-FFF2-40B4-BE49-F238E27FC236}">
                <a16:creationId xmlns:a16="http://schemas.microsoft.com/office/drawing/2014/main" id="{9B8AF51C-9E24-4899-A0B6-A34E5225B5F8}"/>
              </a:ext>
            </a:extLst>
          </p:cNvPr>
          <p:cNvPicPr>
            <a:picLocks noChangeAspect="1"/>
          </p:cNvPicPr>
          <p:nvPr/>
        </p:nvPicPr>
        <p:blipFill>
          <a:blip r:embed="rId2"/>
          <a:stretch>
            <a:fillRect/>
          </a:stretch>
        </p:blipFill>
        <p:spPr>
          <a:xfrm>
            <a:off x="4621429" y="5275770"/>
            <a:ext cx="1179576" cy="1179576"/>
          </a:xfrm>
          <a:prstGeom prst="rect">
            <a:avLst/>
          </a:prstGeom>
        </p:spPr>
      </p:pic>
      <p:pic>
        <p:nvPicPr>
          <p:cNvPr id="12" name="Picture 11">
            <a:extLst>
              <a:ext uri="{FF2B5EF4-FFF2-40B4-BE49-F238E27FC236}">
                <a16:creationId xmlns:a16="http://schemas.microsoft.com/office/drawing/2014/main" id="{724FB769-0E06-47E2-A529-457B600515EF}"/>
              </a:ext>
            </a:extLst>
          </p:cNvPr>
          <p:cNvPicPr>
            <a:picLocks noChangeAspect="1"/>
          </p:cNvPicPr>
          <p:nvPr/>
        </p:nvPicPr>
        <p:blipFill>
          <a:blip r:embed="rId3"/>
          <a:stretch>
            <a:fillRect/>
          </a:stretch>
        </p:blipFill>
        <p:spPr>
          <a:xfrm>
            <a:off x="331303" y="4062657"/>
            <a:ext cx="1179576" cy="1179576"/>
          </a:xfrm>
          <a:prstGeom prst="rect">
            <a:avLst/>
          </a:prstGeom>
        </p:spPr>
      </p:pic>
      <p:sp>
        <p:nvSpPr>
          <p:cNvPr id="17" name="Rectangle 16">
            <a:extLst>
              <a:ext uri="{FF2B5EF4-FFF2-40B4-BE49-F238E27FC236}">
                <a16:creationId xmlns:a16="http://schemas.microsoft.com/office/drawing/2014/main" id="{1959B98C-65F3-43EB-A7EE-785DA777D862}"/>
              </a:ext>
            </a:extLst>
          </p:cNvPr>
          <p:cNvSpPr/>
          <p:nvPr/>
        </p:nvSpPr>
        <p:spPr>
          <a:xfrm>
            <a:off x="1833020" y="5275770"/>
            <a:ext cx="1335024" cy="1179576"/>
          </a:xfrm>
          <a:prstGeom prst="rect">
            <a:avLst/>
          </a:prstGeom>
          <a:noFill/>
          <a:ln w="12700" cap="sq">
            <a:solidFill>
              <a:schemeClr val="bg1">
                <a:lumMod val="95000"/>
                <a:lumOff val="5000"/>
              </a:schemeClr>
            </a:solidFil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5972256-67B5-4778-93C8-D0F3FEBBD55C}"/>
              </a:ext>
            </a:extLst>
          </p:cNvPr>
          <p:cNvSpPr txBox="1"/>
          <p:nvPr/>
        </p:nvSpPr>
        <p:spPr>
          <a:xfrm>
            <a:off x="2604479" y="6428808"/>
            <a:ext cx="942374" cy="369332"/>
          </a:xfrm>
          <a:prstGeom prst="rect">
            <a:avLst/>
          </a:prstGeom>
          <a:noFill/>
        </p:spPr>
        <p:txBody>
          <a:bodyPr wrap="none" rtlCol="0">
            <a:spAutoFit/>
          </a:bodyPr>
          <a:lstStyle/>
          <a:p>
            <a:r>
              <a:rPr lang="en-US" dirty="0">
                <a:solidFill>
                  <a:schemeClr val="bg2">
                    <a:lumMod val="75000"/>
                  </a:schemeClr>
                </a:solidFill>
              </a:rPr>
              <a:t>Amount</a:t>
            </a:r>
          </a:p>
        </p:txBody>
      </p:sp>
      <p:sp>
        <p:nvSpPr>
          <p:cNvPr id="19" name="Arrow: Striped Right 18">
            <a:extLst>
              <a:ext uri="{FF2B5EF4-FFF2-40B4-BE49-F238E27FC236}">
                <a16:creationId xmlns:a16="http://schemas.microsoft.com/office/drawing/2014/main" id="{327A12C0-7406-42A4-8668-E809E676C085}"/>
              </a:ext>
            </a:extLst>
          </p:cNvPr>
          <p:cNvSpPr/>
          <p:nvPr/>
        </p:nvSpPr>
        <p:spPr>
          <a:xfrm>
            <a:off x="3731649" y="6573427"/>
            <a:ext cx="569844" cy="133291"/>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Striped Right 19">
            <a:extLst>
              <a:ext uri="{FF2B5EF4-FFF2-40B4-BE49-F238E27FC236}">
                <a16:creationId xmlns:a16="http://schemas.microsoft.com/office/drawing/2014/main" id="{BB627C3A-ABAC-4EA5-96CF-E7DB339435D5}"/>
              </a:ext>
            </a:extLst>
          </p:cNvPr>
          <p:cNvSpPr/>
          <p:nvPr/>
        </p:nvSpPr>
        <p:spPr>
          <a:xfrm rot="10800000">
            <a:off x="1849839" y="6573428"/>
            <a:ext cx="569844" cy="133291"/>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D8AC875-B871-43C6-94AC-11C19BE6C3BF}"/>
              </a:ext>
            </a:extLst>
          </p:cNvPr>
          <p:cNvSpPr txBox="1"/>
          <p:nvPr/>
        </p:nvSpPr>
        <p:spPr>
          <a:xfrm>
            <a:off x="1306299" y="4904576"/>
            <a:ext cx="461665" cy="855449"/>
          </a:xfrm>
          <a:prstGeom prst="rect">
            <a:avLst/>
          </a:prstGeom>
          <a:noFill/>
        </p:spPr>
        <p:txBody>
          <a:bodyPr vert="vert270" wrap="square" rtlCol="0">
            <a:spAutoFit/>
          </a:bodyPr>
          <a:lstStyle/>
          <a:p>
            <a:r>
              <a:rPr lang="en-US" dirty="0">
                <a:solidFill>
                  <a:schemeClr val="bg2">
                    <a:lumMod val="75000"/>
                  </a:schemeClr>
                </a:solidFill>
              </a:rPr>
              <a:t>Quality</a:t>
            </a:r>
          </a:p>
        </p:txBody>
      </p:sp>
      <p:sp>
        <p:nvSpPr>
          <p:cNvPr id="22" name="Arrow: Striped Right 21">
            <a:extLst>
              <a:ext uri="{FF2B5EF4-FFF2-40B4-BE49-F238E27FC236}">
                <a16:creationId xmlns:a16="http://schemas.microsoft.com/office/drawing/2014/main" id="{C05B1CBE-C1FF-480B-BA63-5CE70715B53B}"/>
              </a:ext>
            </a:extLst>
          </p:cNvPr>
          <p:cNvSpPr/>
          <p:nvPr/>
        </p:nvSpPr>
        <p:spPr>
          <a:xfrm rot="5400000">
            <a:off x="1252208" y="6016103"/>
            <a:ext cx="569844" cy="133291"/>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Striped Right 22">
            <a:extLst>
              <a:ext uri="{FF2B5EF4-FFF2-40B4-BE49-F238E27FC236}">
                <a16:creationId xmlns:a16="http://schemas.microsoft.com/office/drawing/2014/main" id="{A3995B5F-18AB-4F04-AC91-EBD381A3ABF4}"/>
              </a:ext>
            </a:extLst>
          </p:cNvPr>
          <p:cNvSpPr/>
          <p:nvPr/>
        </p:nvSpPr>
        <p:spPr>
          <a:xfrm rot="16200000">
            <a:off x="1251701" y="4584377"/>
            <a:ext cx="569844" cy="133291"/>
          </a:xfrm>
          <a:prstGeom prst="strip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096E6A3-17E0-47E1-95A4-1BA12FB7785C}"/>
              </a:ext>
            </a:extLst>
          </p:cNvPr>
          <p:cNvSpPr txBox="1"/>
          <p:nvPr/>
        </p:nvSpPr>
        <p:spPr>
          <a:xfrm>
            <a:off x="1437164" y="6403402"/>
            <a:ext cx="271228" cy="430887"/>
          </a:xfrm>
          <a:prstGeom prst="rect">
            <a:avLst/>
          </a:prstGeom>
          <a:noFill/>
        </p:spPr>
        <p:txBody>
          <a:bodyPr wrap="none" rtlCol="0">
            <a:spAutoFit/>
          </a:bodyPr>
          <a:lstStyle/>
          <a:p>
            <a:r>
              <a:rPr lang="en-US" sz="2200" b="1" dirty="0">
                <a:solidFill>
                  <a:schemeClr val="bg2">
                    <a:lumMod val="75000"/>
                  </a:schemeClr>
                </a:solidFill>
              </a:rPr>
              <a:t>-</a:t>
            </a:r>
          </a:p>
        </p:txBody>
      </p:sp>
      <p:sp>
        <p:nvSpPr>
          <p:cNvPr id="25" name="TextBox 24">
            <a:extLst>
              <a:ext uri="{FF2B5EF4-FFF2-40B4-BE49-F238E27FC236}">
                <a16:creationId xmlns:a16="http://schemas.microsoft.com/office/drawing/2014/main" id="{322B51E0-3F74-45B9-8AF2-6D183A7D9E65}"/>
              </a:ext>
            </a:extLst>
          </p:cNvPr>
          <p:cNvSpPr txBox="1"/>
          <p:nvPr/>
        </p:nvSpPr>
        <p:spPr>
          <a:xfrm>
            <a:off x="4329230" y="6413419"/>
            <a:ext cx="312906" cy="400110"/>
          </a:xfrm>
          <a:prstGeom prst="rect">
            <a:avLst/>
          </a:prstGeom>
          <a:noFill/>
        </p:spPr>
        <p:txBody>
          <a:bodyPr wrap="none" rtlCol="0">
            <a:spAutoFit/>
          </a:bodyPr>
          <a:lstStyle/>
          <a:p>
            <a:r>
              <a:rPr lang="en-US" sz="2000" b="1" dirty="0">
                <a:solidFill>
                  <a:schemeClr val="bg2">
                    <a:lumMod val="75000"/>
                  </a:schemeClr>
                </a:solidFill>
              </a:rPr>
              <a:t>+</a:t>
            </a:r>
          </a:p>
        </p:txBody>
      </p:sp>
      <p:sp>
        <p:nvSpPr>
          <p:cNvPr id="26" name="TextBox 25">
            <a:extLst>
              <a:ext uri="{FF2B5EF4-FFF2-40B4-BE49-F238E27FC236}">
                <a16:creationId xmlns:a16="http://schemas.microsoft.com/office/drawing/2014/main" id="{F9022334-6912-436F-8113-DD3A395137D6}"/>
              </a:ext>
            </a:extLst>
          </p:cNvPr>
          <p:cNvSpPr txBox="1"/>
          <p:nvPr/>
        </p:nvSpPr>
        <p:spPr>
          <a:xfrm>
            <a:off x="1391841" y="3971176"/>
            <a:ext cx="312906" cy="400110"/>
          </a:xfrm>
          <a:prstGeom prst="rect">
            <a:avLst/>
          </a:prstGeom>
          <a:noFill/>
        </p:spPr>
        <p:txBody>
          <a:bodyPr wrap="none" rtlCol="0">
            <a:spAutoFit/>
          </a:bodyPr>
          <a:lstStyle/>
          <a:p>
            <a:r>
              <a:rPr lang="en-US" sz="2000" b="1" dirty="0">
                <a:solidFill>
                  <a:schemeClr val="bg2">
                    <a:lumMod val="75000"/>
                  </a:schemeClr>
                </a:solidFill>
              </a:rPr>
              <a:t>+</a:t>
            </a:r>
          </a:p>
        </p:txBody>
      </p:sp>
      <p:sp>
        <p:nvSpPr>
          <p:cNvPr id="27" name="Rectangle 26">
            <a:extLst>
              <a:ext uri="{FF2B5EF4-FFF2-40B4-BE49-F238E27FC236}">
                <a16:creationId xmlns:a16="http://schemas.microsoft.com/office/drawing/2014/main" id="{2C203C93-8C35-4B45-8C7C-22F2BEFBC45C}"/>
              </a:ext>
            </a:extLst>
          </p:cNvPr>
          <p:cNvSpPr/>
          <p:nvPr/>
        </p:nvSpPr>
        <p:spPr>
          <a:xfrm>
            <a:off x="1828983" y="4062657"/>
            <a:ext cx="1335024" cy="1179576"/>
          </a:xfrm>
          <a:prstGeom prst="rect">
            <a:avLst/>
          </a:prstGeom>
          <a:noFill/>
          <a:ln w="12700" cap="sq">
            <a:solidFill>
              <a:schemeClr val="bg1">
                <a:lumMod val="95000"/>
                <a:lumOff val="5000"/>
              </a:schemeClr>
            </a:solidFil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76DAD26-6F5A-40FB-AB51-7A819D7B1835}"/>
              </a:ext>
            </a:extLst>
          </p:cNvPr>
          <p:cNvSpPr/>
          <p:nvPr/>
        </p:nvSpPr>
        <p:spPr>
          <a:xfrm>
            <a:off x="3227224" y="5275770"/>
            <a:ext cx="1335024" cy="1179576"/>
          </a:xfrm>
          <a:prstGeom prst="rect">
            <a:avLst/>
          </a:prstGeom>
          <a:noFill/>
          <a:ln w="12700" cap="sq">
            <a:solidFill>
              <a:schemeClr val="bg1">
                <a:lumMod val="95000"/>
                <a:lumOff val="5000"/>
              </a:schemeClr>
            </a:solidFil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B5D0241-D496-44D1-A9E9-E6AA987BC7A6}"/>
              </a:ext>
            </a:extLst>
          </p:cNvPr>
          <p:cNvSpPr/>
          <p:nvPr/>
        </p:nvSpPr>
        <p:spPr>
          <a:xfrm>
            <a:off x="3227224" y="4062657"/>
            <a:ext cx="1335024" cy="1179576"/>
          </a:xfrm>
          <a:prstGeom prst="rect">
            <a:avLst/>
          </a:prstGeom>
          <a:noFill/>
          <a:ln w="12700" cap="sq">
            <a:solidFill>
              <a:schemeClr val="bg1">
                <a:lumMod val="95000"/>
                <a:lumOff val="5000"/>
              </a:schemeClr>
            </a:solidFil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74EEA83-836F-4162-BD9C-CB5B250ED184}"/>
              </a:ext>
            </a:extLst>
          </p:cNvPr>
          <p:cNvSpPr txBox="1"/>
          <p:nvPr/>
        </p:nvSpPr>
        <p:spPr>
          <a:xfrm>
            <a:off x="3621104" y="4466356"/>
            <a:ext cx="589264" cy="369332"/>
          </a:xfrm>
          <a:prstGeom prst="rect">
            <a:avLst/>
          </a:prstGeom>
          <a:noFill/>
        </p:spPr>
        <p:txBody>
          <a:bodyPr wrap="none" rtlCol="0">
            <a:spAutoFit/>
          </a:bodyPr>
          <a:lstStyle/>
          <a:p>
            <a:r>
              <a:rPr lang="en-US" dirty="0">
                <a:solidFill>
                  <a:srgbClr val="00B050"/>
                </a:solidFill>
              </a:rPr>
              <a:t>Best</a:t>
            </a:r>
          </a:p>
        </p:txBody>
      </p:sp>
      <p:sp>
        <p:nvSpPr>
          <p:cNvPr id="32" name="TextBox 31">
            <a:extLst>
              <a:ext uri="{FF2B5EF4-FFF2-40B4-BE49-F238E27FC236}">
                <a16:creationId xmlns:a16="http://schemas.microsoft.com/office/drawing/2014/main" id="{C1863EE0-B1F3-4C20-9322-E05880212B3C}"/>
              </a:ext>
            </a:extLst>
          </p:cNvPr>
          <p:cNvSpPr txBox="1"/>
          <p:nvPr/>
        </p:nvSpPr>
        <p:spPr>
          <a:xfrm>
            <a:off x="2202255" y="5680892"/>
            <a:ext cx="742319" cy="369332"/>
          </a:xfrm>
          <a:prstGeom prst="rect">
            <a:avLst/>
          </a:prstGeom>
          <a:noFill/>
        </p:spPr>
        <p:txBody>
          <a:bodyPr wrap="none" rtlCol="0">
            <a:spAutoFit/>
          </a:bodyPr>
          <a:lstStyle/>
          <a:p>
            <a:r>
              <a:rPr lang="en-US" dirty="0">
                <a:solidFill>
                  <a:srgbClr val="FF0000"/>
                </a:solidFill>
              </a:rPr>
              <a:t>Worst</a:t>
            </a:r>
          </a:p>
        </p:txBody>
      </p:sp>
      <p:sp>
        <p:nvSpPr>
          <p:cNvPr id="33" name="TextBox 32">
            <a:extLst>
              <a:ext uri="{FF2B5EF4-FFF2-40B4-BE49-F238E27FC236}">
                <a16:creationId xmlns:a16="http://schemas.microsoft.com/office/drawing/2014/main" id="{0827D4FE-4666-4EB7-82B3-67BC9EF4C092}"/>
              </a:ext>
            </a:extLst>
          </p:cNvPr>
          <p:cNvSpPr txBox="1"/>
          <p:nvPr/>
        </p:nvSpPr>
        <p:spPr>
          <a:xfrm>
            <a:off x="3546853" y="5542392"/>
            <a:ext cx="704616" cy="646331"/>
          </a:xfrm>
          <a:prstGeom prst="rect">
            <a:avLst/>
          </a:prstGeom>
          <a:noFill/>
        </p:spPr>
        <p:txBody>
          <a:bodyPr wrap="none" rtlCol="0">
            <a:spAutoFit/>
          </a:bodyPr>
          <a:lstStyle/>
          <a:p>
            <a:pPr algn="ctr"/>
            <a:r>
              <a:rPr lang="en-US" dirty="0">
                <a:solidFill>
                  <a:schemeClr val="bg1">
                    <a:lumMod val="85000"/>
                    <a:lumOff val="15000"/>
                  </a:schemeClr>
                </a:solidFill>
              </a:rPr>
              <a:t>Most</a:t>
            </a:r>
          </a:p>
          <a:p>
            <a:pPr algn="ctr"/>
            <a:r>
              <a:rPr lang="en-US" dirty="0">
                <a:solidFill>
                  <a:schemeClr val="bg1">
                    <a:lumMod val="85000"/>
                    <a:lumOff val="15000"/>
                  </a:schemeClr>
                </a:solidFill>
              </a:rPr>
              <a:t>Likely</a:t>
            </a:r>
          </a:p>
        </p:txBody>
      </p:sp>
      <p:sp>
        <p:nvSpPr>
          <p:cNvPr id="34" name="TextBox 33">
            <a:extLst>
              <a:ext uri="{FF2B5EF4-FFF2-40B4-BE49-F238E27FC236}">
                <a16:creationId xmlns:a16="http://schemas.microsoft.com/office/drawing/2014/main" id="{EF010BD5-DB55-4707-93A5-3429093C244B}"/>
              </a:ext>
            </a:extLst>
          </p:cNvPr>
          <p:cNvSpPr txBox="1"/>
          <p:nvPr/>
        </p:nvSpPr>
        <p:spPr>
          <a:xfrm>
            <a:off x="2148483" y="4473116"/>
            <a:ext cx="696024" cy="369332"/>
          </a:xfrm>
          <a:prstGeom prst="rect">
            <a:avLst/>
          </a:prstGeom>
          <a:noFill/>
        </p:spPr>
        <p:txBody>
          <a:bodyPr wrap="none" rtlCol="0">
            <a:spAutoFit/>
          </a:bodyPr>
          <a:lstStyle/>
          <a:p>
            <a:pPr algn="ctr"/>
            <a:r>
              <a:rPr lang="en-US" dirty="0">
                <a:solidFill>
                  <a:schemeClr val="bg1">
                    <a:lumMod val="85000"/>
                    <a:lumOff val="15000"/>
                  </a:schemeClr>
                </a:solidFill>
              </a:rPr>
              <a:t>Good</a:t>
            </a:r>
          </a:p>
        </p:txBody>
      </p:sp>
      <p:sp>
        <p:nvSpPr>
          <p:cNvPr id="4" name="TextBox 3">
            <a:extLst>
              <a:ext uri="{FF2B5EF4-FFF2-40B4-BE49-F238E27FC236}">
                <a16:creationId xmlns:a16="http://schemas.microsoft.com/office/drawing/2014/main" id="{6AC2E088-79B9-4B5A-9D58-BCFB7A2924AF}"/>
              </a:ext>
            </a:extLst>
          </p:cNvPr>
          <p:cNvSpPr txBox="1"/>
          <p:nvPr/>
        </p:nvSpPr>
        <p:spPr>
          <a:xfrm>
            <a:off x="6742020" y="5634724"/>
            <a:ext cx="4664227" cy="461665"/>
          </a:xfrm>
          <a:prstGeom prst="rect">
            <a:avLst/>
          </a:prstGeom>
          <a:noFill/>
        </p:spPr>
        <p:txBody>
          <a:bodyPr wrap="square" rtlCol="0">
            <a:spAutoFit/>
          </a:bodyPr>
          <a:lstStyle/>
          <a:p>
            <a:r>
              <a:rPr lang="en-US" sz="2400" dirty="0">
                <a:solidFill>
                  <a:schemeClr val="accent2">
                    <a:lumMod val="75000"/>
                  </a:schemeClr>
                </a:solidFill>
              </a:rPr>
              <a:t>* Not Difficult Just Work Intensive*</a:t>
            </a:r>
          </a:p>
        </p:txBody>
      </p:sp>
    </p:spTree>
    <p:extLst>
      <p:ext uri="{BB962C8B-B14F-4D97-AF65-F5344CB8AC3E}">
        <p14:creationId xmlns:p14="http://schemas.microsoft.com/office/powerpoint/2010/main" val="2836891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8F1CB38-7897-48D7-8015-E2B8324D8547}"/>
              </a:ext>
            </a:extLst>
          </p:cNvPr>
          <p:cNvSpPr txBox="1">
            <a:spLocks/>
          </p:cNvSpPr>
          <p:nvPr/>
        </p:nvSpPr>
        <p:spPr>
          <a:xfrm>
            <a:off x="611686" y="1590261"/>
            <a:ext cx="9474009" cy="4437887"/>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342900" indent="-342900" algn="l">
              <a:buClr>
                <a:schemeClr val="accent2">
                  <a:lumMod val="50000"/>
                </a:schemeClr>
              </a:buClr>
              <a:buFont typeface="+mj-lt"/>
              <a:buAutoNum type="arabicPeriod"/>
            </a:pPr>
            <a:r>
              <a:rPr lang="en-US" sz="2400" cap="none" dirty="0">
                <a:solidFill>
                  <a:schemeClr val="accent2">
                    <a:lumMod val="50000"/>
                  </a:schemeClr>
                </a:solidFill>
              </a:rPr>
              <a:t>After sorting through existing data, and before advancing to another phase, identify any </a:t>
            </a:r>
            <a:r>
              <a:rPr lang="en-US" sz="2400" b="1" u="sng" cap="none" dirty="0">
                <a:solidFill>
                  <a:schemeClr val="accent2">
                    <a:lumMod val="50000"/>
                  </a:schemeClr>
                </a:solidFill>
              </a:rPr>
              <a:t>data gaps</a:t>
            </a:r>
            <a:r>
              <a:rPr lang="en-US" sz="2400" cap="none" dirty="0">
                <a:solidFill>
                  <a:schemeClr val="accent2">
                    <a:lumMod val="50000"/>
                  </a:schemeClr>
                </a:solidFill>
              </a:rPr>
              <a:t> and data overlaps. </a:t>
            </a:r>
            <a:br>
              <a:rPr lang="en-US" cap="none" dirty="0">
                <a:solidFill>
                  <a:schemeClr val="accent2">
                    <a:lumMod val="50000"/>
                  </a:schemeClr>
                </a:solidFill>
              </a:rPr>
            </a:br>
            <a:br>
              <a:rPr lang="en-US" sz="600" cap="none" dirty="0">
                <a:solidFill>
                  <a:schemeClr val="accent2">
                    <a:lumMod val="50000"/>
                  </a:schemeClr>
                </a:solidFill>
              </a:rPr>
            </a:br>
            <a:r>
              <a:rPr lang="en-US" sz="600" cap="none" dirty="0">
                <a:solidFill>
                  <a:schemeClr val="accent2">
                    <a:lumMod val="50000"/>
                  </a:schemeClr>
                </a:solidFill>
              </a:rPr>
              <a:t>	</a:t>
            </a:r>
            <a:r>
              <a:rPr lang="en-US" cap="none" dirty="0">
                <a:solidFill>
                  <a:schemeClr val="accent2">
                    <a:lumMod val="50000"/>
                  </a:schemeClr>
                </a:solidFill>
              </a:rPr>
              <a:t>	Redundancies and holes are best to address early before manipulating the data into a GIS 		consumable format</a:t>
            </a:r>
          </a:p>
          <a:p>
            <a:pPr marL="342900" indent="-342900" algn="l">
              <a:buClr>
                <a:schemeClr val="accent2">
                  <a:lumMod val="50000"/>
                </a:schemeClr>
              </a:buClr>
              <a:buFont typeface="+mj-lt"/>
              <a:buAutoNum type="arabicPeriod"/>
            </a:pPr>
            <a:r>
              <a:rPr lang="en-US" sz="2400" cap="none" dirty="0">
                <a:solidFill>
                  <a:schemeClr val="accent2">
                    <a:lumMod val="50000"/>
                  </a:schemeClr>
                </a:solidFill>
              </a:rPr>
              <a:t>After identifying any gaps, check with the data originators to see if they have any data that can fill those gaps, or depending on the project timeline request that they generate data to fill those gaps.</a:t>
            </a:r>
          </a:p>
          <a:p>
            <a:pPr marL="342900" indent="-342900" algn="l">
              <a:buClr>
                <a:schemeClr val="accent2">
                  <a:lumMod val="50000"/>
                </a:schemeClr>
              </a:buClr>
              <a:buFont typeface="+mj-lt"/>
              <a:buAutoNum type="arabicPeriod"/>
            </a:pPr>
            <a:r>
              <a:rPr lang="en-US" sz="2400" cap="none" dirty="0">
                <a:solidFill>
                  <a:schemeClr val="accent2">
                    <a:lumMod val="50000"/>
                  </a:schemeClr>
                </a:solidFill>
              </a:rPr>
              <a:t>Reducing overlapping data can help simplify the data, making it easier to process.  </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1849839" y="399046"/>
            <a:ext cx="8503409"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Background: </a:t>
            </a:r>
            <a:r>
              <a:rPr lang="en-US" sz="3600" b="1" dirty="0">
                <a:solidFill>
                  <a:schemeClr val="accent6">
                    <a:lumMod val="75000"/>
                  </a:schemeClr>
                </a:solidFill>
                <a:effectLst>
                  <a:outerShdw blurRad="38100" dist="38100" dir="2700000" algn="tl">
                    <a:srgbClr val="000000">
                      <a:alpha val="43137"/>
                    </a:srgbClr>
                  </a:outerShdw>
                </a:effectLst>
              </a:rPr>
              <a:t>existing Data Assessment</a:t>
            </a:r>
          </a:p>
        </p:txBody>
      </p:sp>
      <p:pic>
        <p:nvPicPr>
          <p:cNvPr id="14" name="Picture 13">
            <a:extLst>
              <a:ext uri="{FF2B5EF4-FFF2-40B4-BE49-F238E27FC236}">
                <a16:creationId xmlns:a16="http://schemas.microsoft.com/office/drawing/2014/main" id="{CBA31148-2EF9-4DAF-8830-6DF4FE5CA07C}"/>
              </a:ext>
            </a:extLst>
          </p:cNvPr>
          <p:cNvPicPr>
            <a:picLocks noChangeAspect="1"/>
          </p:cNvPicPr>
          <p:nvPr/>
        </p:nvPicPr>
        <p:blipFill>
          <a:blip r:embed="rId2"/>
          <a:stretch>
            <a:fillRect/>
          </a:stretch>
        </p:blipFill>
        <p:spPr>
          <a:xfrm>
            <a:off x="9557982" y="4367282"/>
            <a:ext cx="2425699" cy="2221031"/>
          </a:xfrm>
          <a:prstGeom prst="rect">
            <a:avLst/>
          </a:prstGeom>
        </p:spPr>
      </p:pic>
      <p:sp>
        <p:nvSpPr>
          <p:cNvPr id="5" name="TextBox 4">
            <a:extLst>
              <a:ext uri="{FF2B5EF4-FFF2-40B4-BE49-F238E27FC236}">
                <a16:creationId xmlns:a16="http://schemas.microsoft.com/office/drawing/2014/main" id="{EA92A38D-D920-467A-A7A6-A0C61B1750E1}"/>
              </a:ext>
            </a:extLst>
          </p:cNvPr>
          <p:cNvSpPr txBox="1"/>
          <p:nvPr/>
        </p:nvSpPr>
        <p:spPr>
          <a:xfrm>
            <a:off x="9502103" y="6588313"/>
            <a:ext cx="2525050" cy="246221"/>
          </a:xfrm>
          <a:prstGeom prst="rect">
            <a:avLst/>
          </a:prstGeom>
          <a:noFill/>
        </p:spPr>
        <p:txBody>
          <a:bodyPr wrap="none" rtlCol="0">
            <a:spAutoFit/>
          </a:bodyPr>
          <a:lstStyle/>
          <a:p>
            <a:r>
              <a:rPr lang="en-US" sz="1000" dirty="0">
                <a:solidFill>
                  <a:schemeClr val="bg1">
                    <a:lumMod val="50000"/>
                    <a:lumOff val="50000"/>
                  </a:schemeClr>
                </a:solidFill>
              </a:rPr>
              <a:t>Image: Pinterest/freeenglishlessonplans.com</a:t>
            </a:r>
          </a:p>
        </p:txBody>
      </p:sp>
    </p:spTree>
    <p:extLst>
      <p:ext uri="{BB962C8B-B14F-4D97-AF65-F5344CB8AC3E}">
        <p14:creationId xmlns:p14="http://schemas.microsoft.com/office/powerpoint/2010/main" val="1811013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Purpose</a:t>
            </a:r>
          </a:p>
        </p:txBody>
      </p:sp>
      <p:sp>
        <p:nvSpPr>
          <p:cNvPr id="3" name="Subtitle 2"/>
          <p:cNvSpPr>
            <a:spLocks noGrp="1"/>
          </p:cNvSpPr>
          <p:nvPr>
            <p:ph type="subTitle" idx="1"/>
          </p:nvPr>
        </p:nvSpPr>
        <p:spPr>
          <a:xfrm>
            <a:off x="331303" y="1936550"/>
            <a:ext cx="5764697" cy="2476423"/>
          </a:xfrm>
        </p:spPr>
        <p:txBody>
          <a:bodyPr>
            <a:normAutofit/>
          </a:body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convert raw data into GIS consumable data</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establish standardized data manipulation processes</a:t>
            </a:r>
          </a:p>
          <a:p>
            <a:pPr marL="342900" indent="-342900" algn="l">
              <a:buClr>
                <a:schemeClr val="accent2">
                  <a:lumMod val="50000"/>
                </a:schemeClr>
              </a:buClr>
              <a:buFont typeface="Wingdings" panose="05000000000000000000" pitchFamily="2" charset="2"/>
              <a:buChar char="§"/>
            </a:pPr>
            <a:endParaRPr lang="en-US" cap="none" dirty="0">
              <a:solidFill>
                <a:schemeClr val="accent2">
                  <a:lumMod val="50000"/>
                </a:schemeClr>
              </a:solidFill>
            </a:endParaRP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50"/>
            <a:ext cx="4937019" cy="402336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Hand digitizing and attributing points, lines, and polygons.</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Modifying tabular data to be joined to existing data.</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Modifying tabular data to be convertible into GIS format</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Downloading supporting data from an online clearing house</a:t>
            </a:r>
          </a:p>
          <a:p>
            <a:pPr marL="285750" indent="-285750" algn="l">
              <a:buClr>
                <a:schemeClr val="accent2">
                  <a:lumMod val="50000"/>
                </a:schemeClr>
              </a:buClr>
              <a:buFont typeface="Wingdings" panose="05000000000000000000" pitchFamily="2" charset="2"/>
              <a:buChar char="§"/>
            </a:pPr>
            <a:r>
              <a:rPr lang="en-US" sz="2000" cap="none" dirty="0">
                <a:solidFill>
                  <a:schemeClr val="accent2">
                    <a:lumMod val="50000"/>
                  </a:schemeClr>
                </a:solidFill>
              </a:rPr>
              <a:t>Modifying existing GIS data</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Data Processing: </a:t>
            </a:r>
            <a:r>
              <a:rPr lang="en-US" sz="3600" b="1" dirty="0">
                <a:solidFill>
                  <a:schemeClr val="accent6">
                    <a:lumMod val="75000"/>
                  </a:schemeClr>
                </a:solidFill>
                <a:effectLst>
                  <a:outerShdw blurRad="38100" dist="38100" dir="2700000" algn="tl">
                    <a:srgbClr val="000000">
                      <a:alpha val="43137"/>
                    </a:srgbClr>
                  </a:outerShdw>
                </a:effectLst>
              </a:rPr>
              <a:t>Raw</a:t>
            </a:r>
            <a:r>
              <a:rPr lang="en-US" sz="3600" b="1" dirty="0">
                <a:solidFill>
                  <a:schemeClr val="accent5">
                    <a:lumMod val="75000"/>
                  </a:schemeClr>
                </a:solidFill>
                <a:effectLst>
                  <a:outerShdw blurRad="38100" dist="38100" dir="2700000" algn="tl">
                    <a:srgbClr val="000000">
                      <a:alpha val="43137"/>
                    </a:srgbClr>
                  </a:outerShdw>
                </a:effectLst>
              </a:rPr>
              <a:t> </a:t>
            </a:r>
            <a:r>
              <a:rPr lang="en-US" sz="3600" b="1" dirty="0">
                <a:solidFill>
                  <a:schemeClr val="bg1">
                    <a:lumMod val="50000"/>
                    <a:lumOff val="50000"/>
                  </a:schemeClr>
                </a:solidFill>
                <a:effectLst>
                  <a:outerShdw blurRad="38100" dist="38100" dir="2700000" algn="tl">
                    <a:srgbClr val="000000">
                      <a:alpha val="43137"/>
                    </a:srgbClr>
                  </a:outerShdw>
                </a:effectLst>
                <a:sym typeface="Wingdings" panose="05000000000000000000" pitchFamily="2" charset="2"/>
              </a:rPr>
              <a:t></a:t>
            </a:r>
            <a:r>
              <a:rPr lang="en-US" sz="3600" b="1" dirty="0">
                <a:solidFill>
                  <a:schemeClr val="accent5">
                    <a:lumMod val="75000"/>
                  </a:schemeClr>
                </a:solidFill>
                <a:effectLst>
                  <a:outerShdw blurRad="38100" dist="38100" dir="2700000" algn="tl">
                    <a:srgbClr val="000000">
                      <a:alpha val="43137"/>
                    </a:srgbClr>
                  </a:outerShdw>
                </a:effectLst>
                <a:sym typeface="Wingdings" panose="05000000000000000000" pitchFamily="2" charset="2"/>
              </a:rPr>
              <a:t> </a:t>
            </a:r>
            <a:r>
              <a:rPr lang="en-US" sz="3600" b="1" dirty="0">
                <a:solidFill>
                  <a:srgbClr val="00B050"/>
                </a:solidFill>
                <a:effectLst>
                  <a:outerShdw blurRad="38100" dist="38100" dir="2700000" algn="tl">
                    <a:srgbClr val="000000">
                      <a:alpha val="43137"/>
                    </a:srgbClr>
                  </a:outerShdw>
                </a:effectLst>
                <a:sym typeface="Wingdings" panose="05000000000000000000" pitchFamily="2" charset="2"/>
              </a:rPr>
              <a:t>GIS</a:t>
            </a:r>
            <a:endParaRPr lang="en-US" sz="3600" b="1" dirty="0">
              <a:solidFill>
                <a:srgbClr val="00B050"/>
              </a:solidFill>
              <a:effectLst>
                <a:outerShdw blurRad="38100" dist="38100" dir="2700000" algn="tl">
                  <a:srgbClr val="000000">
                    <a:alpha val="43137"/>
                  </a:srgbClr>
                </a:outerShdw>
              </a:effectLst>
            </a:endParaRP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Tasks Involved</a:t>
            </a:r>
          </a:p>
        </p:txBody>
      </p:sp>
      <p:grpSp>
        <p:nvGrpSpPr>
          <p:cNvPr id="6" name="Group 5">
            <a:extLst>
              <a:ext uri="{FF2B5EF4-FFF2-40B4-BE49-F238E27FC236}">
                <a16:creationId xmlns:a16="http://schemas.microsoft.com/office/drawing/2014/main" id="{ECD6A570-3998-4A2E-8915-7FBE60444672}"/>
              </a:ext>
            </a:extLst>
          </p:cNvPr>
          <p:cNvGrpSpPr/>
          <p:nvPr/>
        </p:nvGrpSpPr>
        <p:grpSpPr>
          <a:xfrm>
            <a:off x="11171583" y="1803334"/>
            <a:ext cx="737581" cy="3710756"/>
            <a:chOff x="11171583" y="1843091"/>
            <a:chExt cx="737581" cy="3710756"/>
          </a:xfrm>
        </p:grpSpPr>
        <p:sp>
          <p:nvSpPr>
            <p:cNvPr id="4" name="Arrow: Left-Right 3">
              <a:extLst>
                <a:ext uri="{FF2B5EF4-FFF2-40B4-BE49-F238E27FC236}">
                  <a16:creationId xmlns:a16="http://schemas.microsoft.com/office/drawing/2014/main" id="{E43E8EC7-D0DD-4B8C-8012-DF8703B84043}"/>
                </a:ext>
              </a:extLst>
            </p:cNvPr>
            <p:cNvSpPr/>
            <p:nvPr/>
          </p:nvSpPr>
          <p:spPr>
            <a:xfrm rot="16200000">
              <a:off x="9684996" y="3329678"/>
              <a:ext cx="3710756" cy="737581"/>
            </a:xfrm>
            <a:prstGeom prst="leftRightArrow">
              <a:avLst>
                <a:gd name="adj1" fmla="val 50000"/>
                <a:gd name="adj2" fmla="val 50000"/>
              </a:avLst>
            </a:prstGeom>
            <a:gradFill>
              <a:gsLst>
                <a:gs pos="1000">
                  <a:srgbClr val="00B050"/>
                </a:gs>
                <a:gs pos="50000">
                  <a:srgbClr val="FFFF00"/>
                </a:gs>
                <a:gs pos="100000">
                  <a:srgbClr val="FF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5D31C04-90CE-46C0-97FB-FFA10178D463}"/>
                </a:ext>
              </a:extLst>
            </p:cNvPr>
            <p:cNvSpPr txBox="1"/>
            <p:nvPr/>
          </p:nvSpPr>
          <p:spPr>
            <a:xfrm>
              <a:off x="11283669" y="2009704"/>
              <a:ext cx="513410" cy="3377528"/>
            </a:xfrm>
            <a:prstGeom prst="rect">
              <a:avLst/>
            </a:prstGeom>
            <a:noFill/>
          </p:spPr>
          <p:txBody>
            <a:bodyPr vert="wordArtVert" wrap="none" rtlCol="0">
              <a:spAutoFit/>
            </a:bodyPr>
            <a:lstStyle/>
            <a:p>
              <a:r>
                <a:rPr lang="en-US" dirty="0">
                  <a:solidFill>
                    <a:schemeClr val="bg1">
                      <a:lumMod val="95000"/>
                      <a:lumOff val="5000"/>
                    </a:schemeClr>
                  </a:solidFill>
                </a:rPr>
                <a:t>Difficulty</a:t>
              </a:r>
            </a:p>
          </p:txBody>
        </p:sp>
      </p:grpSp>
      <p:pic>
        <p:nvPicPr>
          <p:cNvPr id="11" name="Picture 10">
            <a:extLst>
              <a:ext uri="{FF2B5EF4-FFF2-40B4-BE49-F238E27FC236}">
                <a16:creationId xmlns:a16="http://schemas.microsoft.com/office/drawing/2014/main" id="{7BAB3C54-CEC0-48F3-A1F9-BA23A05D6C24}"/>
              </a:ext>
            </a:extLst>
          </p:cNvPr>
          <p:cNvPicPr>
            <a:picLocks noChangeAspect="1"/>
          </p:cNvPicPr>
          <p:nvPr/>
        </p:nvPicPr>
        <p:blipFill>
          <a:blip r:embed="rId2"/>
          <a:stretch>
            <a:fillRect/>
          </a:stretch>
        </p:blipFill>
        <p:spPr>
          <a:xfrm>
            <a:off x="1421295" y="2961862"/>
            <a:ext cx="3584712" cy="3584712"/>
          </a:xfrm>
          <a:prstGeom prst="rect">
            <a:avLst/>
          </a:prstGeom>
        </p:spPr>
      </p:pic>
      <p:sp>
        <p:nvSpPr>
          <p:cNvPr id="12" name="TextBox 11">
            <a:extLst>
              <a:ext uri="{FF2B5EF4-FFF2-40B4-BE49-F238E27FC236}">
                <a16:creationId xmlns:a16="http://schemas.microsoft.com/office/drawing/2014/main" id="{5C3F5336-5D87-4002-A399-C1DAC1BAF1F9}"/>
              </a:ext>
            </a:extLst>
          </p:cNvPr>
          <p:cNvSpPr txBox="1"/>
          <p:nvPr/>
        </p:nvSpPr>
        <p:spPr>
          <a:xfrm>
            <a:off x="2470499" y="6572023"/>
            <a:ext cx="1486304" cy="246221"/>
          </a:xfrm>
          <a:prstGeom prst="rect">
            <a:avLst/>
          </a:prstGeom>
          <a:noFill/>
        </p:spPr>
        <p:txBody>
          <a:bodyPr wrap="none" rtlCol="0">
            <a:spAutoFit/>
          </a:bodyPr>
          <a:lstStyle/>
          <a:p>
            <a:r>
              <a:rPr lang="en-US" sz="1000" dirty="0">
                <a:solidFill>
                  <a:schemeClr val="bg1">
                    <a:lumMod val="50000"/>
                    <a:lumOff val="50000"/>
                  </a:schemeClr>
                </a:solidFill>
              </a:rPr>
              <a:t>Image: www.kindful.com</a:t>
            </a:r>
          </a:p>
        </p:txBody>
      </p:sp>
    </p:spTree>
    <p:extLst>
      <p:ext uri="{BB962C8B-B14F-4D97-AF65-F5344CB8AC3E}">
        <p14:creationId xmlns:p14="http://schemas.microsoft.com/office/powerpoint/2010/main" val="369106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295" y="1133061"/>
            <a:ext cx="3584712" cy="576470"/>
          </a:xfrm>
        </p:spPr>
        <p:txBody>
          <a:bodyPr>
            <a:normAutofit/>
          </a:bodyPr>
          <a:lstStyle/>
          <a:p>
            <a:pPr algn="ctr"/>
            <a:r>
              <a:rPr lang="en-US" sz="2800" b="1" u="sng" dirty="0">
                <a:solidFill>
                  <a:schemeClr val="bg2">
                    <a:lumMod val="75000"/>
                  </a:schemeClr>
                </a:solidFill>
                <a:effectLst>
                  <a:outerShdw blurRad="38100" dist="38100" dir="2700000" algn="tl">
                    <a:srgbClr val="000000">
                      <a:alpha val="43137"/>
                    </a:srgbClr>
                  </a:outerShdw>
                </a:effectLst>
              </a:rPr>
              <a:t>Purpose</a:t>
            </a:r>
          </a:p>
        </p:txBody>
      </p:sp>
      <p:sp>
        <p:nvSpPr>
          <p:cNvPr id="3" name="Subtitle 2"/>
          <p:cNvSpPr>
            <a:spLocks noGrp="1"/>
          </p:cNvSpPr>
          <p:nvPr>
            <p:ph type="subTitle" idx="1"/>
          </p:nvPr>
        </p:nvSpPr>
        <p:spPr>
          <a:xfrm>
            <a:off x="331303" y="1936550"/>
            <a:ext cx="5764697" cy="2476423"/>
          </a:xfrm>
        </p:spPr>
        <p:txBody>
          <a:bodyPr>
            <a:normAutofit/>
          </a:bodyPr>
          <a:lstStyle/>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store clean data in a logical manner, so that others can find the data in the future.</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provide information about the data so that future users can determine its suitability/credibility.</a:t>
            </a:r>
          </a:p>
          <a:p>
            <a:pPr marL="342900" indent="-342900" algn="l">
              <a:buClr>
                <a:schemeClr val="accent2">
                  <a:lumMod val="50000"/>
                </a:schemeClr>
              </a:buClr>
              <a:buFont typeface="Wingdings" panose="05000000000000000000" pitchFamily="2" charset="2"/>
              <a:buChar char="§"/>
            </a:pPr>
            <a:r>
              <a:rPr lang="en-US" cap="none" dirty="0">
                <a:solidFill>
                  <a:schemeClr val="accent2">
                    <a:lumMod val="50000"/>
                  </a:schemeClr>
                </a:solidFill>
              </a:rPr>
              <a:t>To provide a simple structured data storage format so that future users will maintain standards.</a:t>
            </a:r>
          </a:p>
        </p:txBody>
      </p:sp>
      <p:sp>
        <p:nvSpPr>
          <p:cNvPr id="7" name="Subtitle 2">
            <a:extLst>
              <a:ext uri="{FF2B5EF4-FFF2-40B4-BE49-F238E27FC236}">
                <a16:creationId xmlns:a16="http://schemas.microsoft.com/office/drawing/2014/main" id="{98F1CB38-7897-48D7-8015-E2B8324D8547}"/>
              </a:ext>
            </a:extLst>
          </p:cNvPr>
          <p:cNvSpPr txBox="1">
            <a:spLocks/>
          </p:cNvSpPr>
          <p:nvPr/>
        </p:nvSpPr>
        <p:spPr>
          <a:xfrm>
            <a:off x="6234564" y="1936550"/>
            <a:ext cx="5679140" cy="402336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Documentation of Metadata for all  included data.</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Group feature classes into logical feature datasets </a:t>
            </a:r>
            <a:r>
              <a:rPr lang="en-US" i="1" cap="none" dirty="0">
                <a:solidFill>
                  <a:schemeClr val="accent2">
                    <a:lumMod val="50000"/>
                  </a:schemeClr>
                </a:solidFill>
              </a:rPr>
              <a:t>i.e.</a:t>
            </a:r>
            <a:r>
              <a:rPr lang="en-US" cap="none" dirty="0">
                <a:solidFill>
                  <a:schemeClr val="accent2">
                    <a:lumMod val="50000"/>
                  </a:schemeClr>
                </a:solidFill>
              </a:rPr>
              <a:t> Infrastructure.</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Create space for future development by not over specifying your data structure.</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Provide a ‘sand box’ or two to accommodate complex workflows.</a:t>
            </a:r>
          </a:p>
          <a:p>
            <a:pPr marL="285750" indent="-285750" algn="l">
              <a:buClr>
                <a:schemeClr val="accent2">
                  <a:lumMod val="50000"/>
                </a:schemeClr>
              </a:buClr>
              <a:buFont typeface="Wingdings" panose="05000000000000000000" pitchFamily="2" charset="2"/>
              <a:buChar char="§"/>
            </a:pPr>
            <a:r>
              <a:rPr lang="en-US" cap="none" dirty="0">
                <a:solidFill>
                  <a:schemeClr val="accent2">
                    <a:lumMod val="50000"/>
                  </a:schemeClr>
                </a:solidFill>
              </a:rPr>
              <a:t>Create pre-made processing tools for common tasks that emulate desired data processing procedures , </a:t>
            </a:r>
            <a:r>
              <a:rPr lang="en-US" i="1" cap="none" dirty="0">
                <a:solidFill>
                  <a:schemeClr val="accent2">
                    <a:lumMod val="50000"/>
                  </a:schemeClr>
                </a:solidFill>
              </a:rPr>
              <a:t>i.e.</a:t>
            </a:r>
            <a:r>
              <a:rPr lang="en-US" cap="none" dirty="0">
                <a:solidFill>
                  <a:schemeClr val="accent2">
                    <a:lumMod val="50000"/>
                  </a:schemeClr>
                </a:solidFill>
              </a:rPr>
              <a:t> models to clip data to study area.</a:t>
            </a:r>
          </a:p>
        </p:txBody>
      </p:sp>
      <p:sp>
        <p:nvSpPr>
          <p:cNvPr id="9" name="Title 1">
            <a:extLst>
              <a:ext uri="{FF2B5EF4-FFF2-40B4-BE49-F238E27FC236}">
                <a16:creationId xmlns:a16="http://schemas.microsoft.com/office/drawing/2014/main" id="{D5D4AD39-7A5A-452A-9DAC-3C07929A76F5}"/>
              </a:ext>
            </a:extLst>
          </p:cNvPr>
          <p:cNvSpPr txBox="1">
            <a:spLocks/>
          </p:cNvSpPr>
          <p:nvPr/>
        </p:nvSpPr>
        <p:spPr>
          <a:xfrm>
            <a:off x="2114549" y="318055"/>
            <a:ext cx="7989405" cy="629478"/>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chemeClr val="bg2">
                    <a:lumMod val="75000"/>
                  </a:schemeClr>
                </a:solidFill>
                <a:effectLst>
                  <a:outerShdw blurRad="38100" dist="38100" dir="2700000" algn="tl">
                    <a:srgbClr val="000000">
                      <a:alpha val="43137"/>
                    </a:srgbClr>
                  </a:outerShdw>
                </a:effectLst>
              </a:rPr>
              <a:t>Data Management: </a:t>
            </a:r>
            <a:r>
              <a:rPr lang="en-US" sz="3600" b="1" dirty="0">
                <a:solidFill>
                  <a:schemeClr val="accent2">
                    <a:lumMod val="75000"/>
                  </a:schemeClr>
                </a:solidFill>
                <a:effectLst>
                  <a:outerShdw blurRad="38100" dist="38100" dir="2700000" algn="tl">
                    <a:srgbClr val="000000">
                      <a:alpha val="43137"/>
                    </a:srgbClr>
                  </a:outerShdw>
                </a:effectLst>
              </a:rPr>
              <a:t>Forward thinking</a:t>
            </a:r>
          </a:p>
        </p:txBody>
      </p:sp>
      <p:sp>
        <p:nvSpPr>
          <p:cNvPr id="10" name="Title 1">
            <a:extLst>
              <a:ext uri="{FF2B5EF4-FFF2-40B4-BE49-F238E27FC236}">
                <a16:creationId xmlns:a16="http://schemas.microsoft.com/office/drawing/2014/main" id="{AE8CFE1A-1CDF-45B2-A96F-B8F1CDA32941}"/>
              </a:ext>
            </a:extLst>
          </p:cNvPr>
          <p:cNvSpPr txBox="1">
            <a:spLocks/>
          </p:cNvSpPr>
          <p:nvPr/>
        </p:nvSpPr>
        <p:spPr>
          <a:xfrm>
            <a:off x="7281778" y="1133061"/>
            <a:ext cx="3584712" cy="576470"/>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u="sng" dirty="0">
                <a:solidFill>
                  <a:schemeClr val="bg2">
                    <a:lumMod val="75000"/>
                  </a:schemeClr>
                </a:solidFill>
                <a:effectLst>
                  <a:outerShdw blurRad="38100" dist="38100" dir="2700000" algn="tl">
                    <a:srgbClr val="000000">
                      <a:alpha val="43137"/>
                    </a:srgbClr>
                  </a:outerShdw>
                </a:effectLst>
              </a:rPr>
              <a:t>Tasks Involved</a:t>
            </a:r>
          </a:p>
        </p:txBody>
      </p:sp>
      <p:pic>
        <p:nvPicPr>
          <p:cNvPr id="8" name="Picture 7">
            <a:extLst>
              <a:ext uri="{FF2B5EF4-FFF2-40B4-BE49-F238E27FC236}">
                <a16:creationId xmlns:a16="http://schemas.microsoft.com/office/drawing/2014/main" id="{59960B0E-C6B0-4C18-A231-578FAB751D32}"/>
              </a:ext>
            </a:extLst>
          </p:cNvPr>
          <p:cNvPicPr>
            <a:picLocks noChangeAspect="1"/>
          </p:cNvPicPr>
          <p:nvPr/>
        </p:nvPicPr>
        <p:blipFill>
          <a:blip r:embed="rId2"/>
          <a:stretch>
            <a:fillRect/>
          </a:stretch>
        </p:blipFill>
        <p:spPr>
          <a:xfrm>
            <a:off x="768625" y="4226967"/>
            <a:ext cx="4890052" cy="2053502"/>
          </a:xfrm>
          <a:prstGeom prst="rect">
            <a:avLst/>
          </a:prstGeom>
        </p:spPr>
      </p:pic>
      <p:sp>
        <p:nvSpPr>
          <p:cNvPr id="11" name="TextBox 10">
            <a:extLst>
              <a:ext uri="{FF2B5EF4-FFF2-40B4-BE49-F238E27FC236}">
                <a16:creationId xmlns:a16="http://schemas.microsoft.com/office/drawing/2014/main" id="{F13FDD03-E93E-410A-B949-D3D9B9072AFA}"/>
              </a:ext>
            </a:extLst>
          </p:cNvPr>
          <p:cNvSpPr txBox="1"/>
          <p:nvPr/>
        </p:nvSpPr>
        <p:spPr>
          <a:xfrm>
            <a:off x="1737124" y="6280469"/>
            <a:ext cx="2953053" cy="215444"/>
          </a:xfrm>
          <a:prstGeom prst="rect">
            <a:avLst/>
          </a:prstGeom>
          <a:noFill/>
        </p:spPr>
        <p:txBody>
          <a:bodyPr wrap="none" rtlCol="0">
            <a:spAutoFit/>
          </a:bodyPr>
          <a:lstStyle/>
          <a:p>
            <a:r>
              <a:rPr lang="en-US" sz="800" dirty="0">
                <a:solidFill>
                  <a:schemeClr val="bg1">
                    <a:lumMod val="95000"/>
                    <a:lumOff val="5000"/>
                  </a:schemeClr>
                </a:solidFill>
              </a:rPr>
              <a:t>Learn more about metadata in general at: http://nometadata.org/</a:t>
            </a:r>
          </a:p>
        </p:txBody>
      </p:sp>
    </p:spTree>
    <p:extLst>
      <p:ext uri="{BB962C8B-B14F-4D97-AF65-F5344CB8AC3E}">
        <p14:creationId xmlns:p14="http://schemas.microsoft.com/office/powerpoint/2010/main" val="22846629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ckChart Theme">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RockChart Theme" id="{B78824D0-D354-4AB6-8423-E4F9432B1BB9}" vid="{0C9B4FB9-6936-480B-B08E-33BEA8FF73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RockChart Theme</Template>
  <TotalTime>119027</TotalTime>
  <Words>1073</Words>
  <Application>Microsoft Office PowerPoint</Application>
  <PresentationFormat>Widescreen</PresentationFormat>
  <Paragraphs>141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vt:lpstr>
      <vt:lpstr>Wingdings</vt:lpstr>
      <vt:lpstr>RockChart Theme</vt:lpstr>
      <vt:lpstr>Retrofitting GIS  to Enhance A Longstanding/Non-GIS Study</vt:lpstr>
      <vt:lpstr>Presentation Overview: 3-Step Process</vt:lpstr>
      <vt:lpstr>Who</vt:lpstr>
      <vt:lpstr>Purpose</vt:lpstr>
      <vt:lpstr>Example</vt:lpstr>
      <vt:lpstr>What to Expect</vt:lpstr>
      <vt:lpstr>PowerPoint Presentation</vt:lpstr>
      <vt:lpstr>Purpose</vt:lpstr>
      <vt:lpstr>Purpose</vt:lpstr>
      <vt:lpstr>PowerPoint Presentation</vt:lpstr>
      <vt:lpstr>What to Produce</vt:lpstr>
      <vt:lpstr>PowerPoint Presentation</vt:lpstr>
      <vt:lpstr>PowerPoint Presentation</vt:lpstr>
      <vt:lpstr>PowerPoint Presentation</vt:lpstr>
      <vt:lpstr>Web Map</vt:lpstr>
      <vt:lpstr>Presentation Summary</vt:lpstr>
      <vt:lpstr>Questions Now?  Questions Later: gtw5016@gmail.com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Wills</dc:creator>
  <cp:lastModifiedBy>Wills, Grant Tyler</cp:lastModifiedBy>
  <cp:revision>210</cp:revision>
  <dcterms:created xsi:type="dcterms:W3CDTF">2017-04-05T08:42:47Z</dcterms:created>
  <dcterms:modified xsi:type="dcterms:W3CDTF">2018-06-20T08:30:39Z</dcterms:modified>
</cp:coreProperties>
</file>