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5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64" r:id="rId14"/>
    <p:sldId id="261" r:id="rId15"/>
    <p:sldId id="265" r:id="rId16"/>
    <p:sldId id="266" r:id="rId17"/>
    <p:sldId id="277" r:id="rId18"/>
    <p:sldId id="278" r:id="rId19"/>
    <p:sldId id="279" r:id="rId20"/>
    <p:sldId id="280" r:id="rId21"/>
    <p:sldId id="267" r:id="rId22"/>
    <p:sldId id="260" r:id="rId23"/>
    <p:sldId id="263" r:id="rId24"/>
    <p:sldId id="25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D79B"/>
    <a:srgbClr val="FBD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2211" autoAdjust="0"/>
  </p:normalViewPr>
  <p:slideViewPr>
    <p:cSldViewPr>
      <p:cViewPr varScale="1">
        <p:scale>
          <a:sx n="38" d="100"/>
          <a:sy n="38" d="100"/>
        </p:scale>
        <p:origin x="106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5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907A7-E4A8-4974-96CF-D3750FFDB8C4}" type="datetimeFigureOut">
              <a:rPr lang="en-US" smtClean="0"/>
              <a:pPr/>
              <a:t>12/21/2015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F3ECA-B944-4C4D-8E96-05DDF18400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773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5A6F8-75E8-42FF-8BF8-0283AB316871}" type="datetimeFigureOut">
              <a:rPr lang="en-US" smtClean="0"/>
              <a:pPr/>
              <a:t>12/21/2015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E8623-8D93-4C9D-B382-AD09A4BC35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9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8623-8D93-4C9D-B382-AD09A4BC354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074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Pratte’s Reef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Segundo, California)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constructed to mitigate loss of quality surfing conditions present 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area prior to Chevron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constructing “El Segundo Groin” (Slotkin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2008). Groin built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protect Chevron facility from coastal erosion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rtificial </a:t>
            </a:r>
            <a:r>
              <a:rPr lang="en-US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urfing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eef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onstructed of 4’x7’x10’ sand-filled bags,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significantly smaller than Narrowneck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other ASRs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 general, </a:t>
            </a:r>
            <a:r>
              <a:rPr lang="en-US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non-site-specific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wave modeling, determined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 design for reef a V-shape structure,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two arms at 45 degree angles from apex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Reef deemed a failure,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post-construction monitoring: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elevation not maintained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deterioration of sand-filled bags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 conditions poor compared to adjacent surf spots on same days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o-author of study describing monitoring of reef indicated no site-specific numerical modeling, wave climate analysis,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site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assessment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conducted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prior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reef design (Slotkin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2008). Black and Mead (2009) indicate ASRs are holistic systems, each component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linked to every other component,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 related or location-based, 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expectations to be met and maximum surfing potential realized, each ASR component must be designed for specific physical environment where placed (Black &amp; Mead, 2009)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Poor performance led to removal,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costing estimated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$550,000 (US)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mitigation for El Segundo’s loss of surfing amenity a priority,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feasibility of ASR as means of mitigation maybe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not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 solution for specific location.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Take-away: poor suitability planning &amp; design leads to goals not achieved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8623-8D93-4C9D-B382-AD09A4BC354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721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Adequate planning/site selection most important task in AR/ASR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deployment process, as most common cause of unsuccessful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reefs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when insufficiently executed (Barber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2009; Tseng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2001). GIS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this type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analysis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Literature on GIS in site selection analysis for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 siting for purposes of enhancing/creating marine habitats</a:t>
            </a: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ptimum/least favorable conditions distinguished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using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priority rankings/weights assigned to criterion. Assigning levels of priority to criterion important step in this type of analysis, any change to rankings or weights can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significantly alter results.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Ranking/weighting of data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layer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values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allows user to visualize 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next-best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sites for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proposed feature, in case most suitable sites not feasible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Tseng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(2001) found “weights of criteria” GIS site selection method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effective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locating habitat-enhancing AR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 employed Analytic Hierarchy Process (AHP) to calculate relative weights assigned to each criterion, or each criterion’s level of importance to overall goal of analysis.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Conducted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through “pair-wise comparisons” of each criterion to every other criterion (Tseng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2001).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omparisons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made using decision matrix,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importance values are assigned. Higher whole numbers represent more importance, reciprocal values less importance.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tandardized calculations used to find weights assigned to criterion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AHP method &amp; ArcGIS Spatial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Analyst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/map algebra functionality allowed them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identify optimal sites for AR deployment, where higher scores in suitability map represented more suitable sites. Found majority of existing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ARs in study area coincided with higher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suitability scores in map - proof of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method’s effectiveness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8623-8D93-4C9D-B382-AD09A4BC354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30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Barber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(2009) used exclusion mapping and criteria importance weighting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eclassified criteria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layer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to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3-point scale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 =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prime, 1 = potential, 0 = unsuitable).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ArcGIS Raster Calculator tool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used to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suitability layer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(Barber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2009)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Barber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2009)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collected data in field for each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identified suitable site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Barber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2009) used ranking analysis to assign numerical scores to data collected.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umerical values multiplied by weights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assigned 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criterion. Barber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(2009) able to exclude 80% of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area for AR deployment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ASR site selection analysis should consider exclusion mapping and weighting overlay techniques.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Scarfe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(2009) argue GIS overlay techniques, considering criteria such as bathymetry, bottom sediment grain size, tidal and wave data, can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lead to better understanding of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coastal environment where ASR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placed. Other criteria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considered relevant for ASR site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selection, indicated by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Scarfe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 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(2009)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Surfer numbers and seasonal variations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Precise location of surfing rides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 patterns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surfable days per year or surfing wave/wind climate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8623-8D93-4C9D-B382-AD09A4BC354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601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8623-8D93-4C9D-B382-AD09A4BC354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632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8623-8D93-4C9D-B382-AD09A4BC354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419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riteria need to be defined so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 area locations can be classified based on how well they meet optimal conditions for each criterion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 criteria pertinent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includes: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epth ASR placed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determines how waves break over ASR;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epths too great result in waves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breaking over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depths too shallow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may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 dangerous conditions)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Near-shore slope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affects surfability of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waves and degree of structural support (Black &amp; Mead, 2009)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Substrate type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affects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structural support for ASR materials (Barber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2009; Scarfe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2009; Tseng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2001)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Wave, wind, ocean current/tide conditions affect surfability of waves at given location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(Phillips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2003; Scarfe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2009)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Wave-produced and longshore currents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affect how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surfers reach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take-off zones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ability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stay within take-off zones)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Locations where surfing is currently practiced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locations will draw highest numbers of surfers,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local &amp;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visiting) (Scarfe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2009)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Proximity to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 parking amenity determines accessibility to ASR for general public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visiting surfers)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parking options for non-residents during summer limited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 area-specific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criteria: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Regulations on watersports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(restrictions 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 summer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certain beaches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group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conflict 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beach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 fishing)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8623-8D93-4C9D-B382-AD09A4BC354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32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Analysis planned is overlay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spatial analysis. Raster-based representations of criteria data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layers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produced through GIS, then overlaid using map algebra to produce suitability surface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8623-8D93-4C9D-B382-AD09A4BC354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260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Initial GIS processing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preparation for successive suitability analysis tasks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Projection/Re-projection (if already stored as planar coordinates), into common, study-area specific projected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coordinate system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Delaware’s NAD 83 State Plane)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Clipping/Extrapolation,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depending on data.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 Wave Height data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layer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spatial extent falling just east of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 area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eastern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boundary. Proposed extrapolation technique similar to Focal Statistics functionality in ArcGIS Spatial Analyst Neighborhood toolset.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olygon grid originally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aggregated extended into study area boundaries.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ew cells populated with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 of surrounding 3x3 neighborhood. Map an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 of extrapolation technique for Significant Wave Height data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layer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analysis criterion, existing data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layer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not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yet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(restricted areas for surfing, beach accessibility - i.e., dune crossing locations), 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layer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to be digitized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Conversion of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layer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to raster data format &amp;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resampling to common analysis resolution. Proposed analysis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resolution a cell size equal to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avg. length or width of existing ASRs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smaller of two avg. values is cell size used in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8623-8D93-4C9D-B382-AD09A4BC354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4814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Raster-based data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layer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values reclassified to common suitability ranking scale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 ensure meaningful comparisons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data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layer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s).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ive point scale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to 5),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higher values (4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5) locations of higher suitability,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lower values (1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2)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 suitability. 0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 in cases where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deployment of ASR not feasible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(e.g.,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 to/ownership of beach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private)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 for proximity to parking amenity criterion:</a:t>
            </a: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Proximity to Parking Facility Value:	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Reclassified Value: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 – 500 m				5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500 – 1,500 m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	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1,500 – 3,000 m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	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3,000 – 5,000 m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	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5,000 m				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8623-8D93-4C9D-B382-AD09A4BC354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0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calculate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weight values to signify criterion importance for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 of suitability for ASR deployment, AHP will be employed.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airwise comparisons between criteria as to their importance to the overall goal of study.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 study, goal is suitability for ASR deployment, so comparisons made between criteria essentially stating how criterion A is to some degree more or less important than criterion B for determining suitability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Importance rating scale used in AHP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ranges from 1/9 to 9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(e.g., 9 – highest importance of one criterion over another towards goal; 1/9 – represents opposite)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ecision matrix shows example of AHP pairwise comparison for 3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criteria: wave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climate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parking amenity, substrate.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row substrate, 5 signifies substrate criterion is ‘strongly more important’ in determining a location’s suitability for ASR deployment than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parking amenity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criterion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Reciprocal value (i.e., 1/5) placed in opposing cell, meaning parking amenity criterion is ‘strongly less important’ than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substrate criterion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Weight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values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second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matrix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calculated by normalizing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importance ratings (i.e.,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by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olumn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total), then the mean value of each row’s normalized values found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AHP Consistency Ratio (CR), calculated from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series of standardized equations;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 to evaluate how consistently importance ratings applied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decision matrix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(Triantaphyllou &amp; Mann, 1995).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airwise comparisons deemed consistent if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 &lt;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(Triantaphyllou &amp; Mann, 1995).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 &lt; 10% for this example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importance ratings used in comparing criterion in decision matrix applied consistently, weight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values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acceptable for use in analysis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8623-8D93-4C9D-B382-AD09A4BC354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561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8623-8D93-4C9D-B382-AD09A4BC354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6106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Suitability output produced through map algebra: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reclassified data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layer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weight value, determined 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AHP, then find sum of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 products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Suitability output analyzed in cartographic form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to locate and describe study area locations suitable for ASR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8623-8D93-4C9D-B382-AD09A4BC354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8833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Anticipated results: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imited locations receiving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highest suitability scores. Large number of criteria used, so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will take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exceptionally unique combination of criteria to produce high suitability score.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xample: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surfer numbers criterion will use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“Surface Water-Based Activities” data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layer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containing data on how many people participated in surfing during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July to December ‘13. Data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map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 a couple of cells in polygon grid data are aggregated have values for surfing participants 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highest classification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ranges (i.e.,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 – 34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35-51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Since analysis is concerned with finding suitable locations for </a:t>
            </a:r>
            <a:r>
              <a:rPr lang="en-US" sz="1200" b="1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surfing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reef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surfer numbers criterion likely to have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weight value compared to other criterion,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may 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esult 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limited areas of high surfer numbers having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significant effect on high final suitability values</a:t>
            </a:r>
          </a:p>
          <a:p>
            <a:pPr marL="0" indent="0">
              <a:buFontTx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Resolution of common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 raster surface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roposed cell size equal to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avg. length or width of existing, previously existing &amp;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proposed ASRs,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smaller value of two avg.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values used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Average length =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~130 meters, average width =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~135 meters, seen in table.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 size of 130 meters would be used for the resampled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raster used to produce final suitability surface.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eads to generalization and loss of some data. DEM data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layer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proposed for depth &amp;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slope criteria has resolution of 1/3 arc-second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approx. 10 meters).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Using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130 meter resolution raster will result in significant loss of detail, may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affect accuracy in interpreting suitable locations 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 suitability surface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Implications: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oastal planner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&amp;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 surfing community may use results of analysis to make better informed decisions regarding where to enhance surfing amenity 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Delaware coastline. Having locations identified as suitable may help focus efforts at only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few locations, as opposed to entire coastal region.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 form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baseline for field data collection aimed at designing most effective ASR for specific sites.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Deployment of actual ASR in study area and successful results may lead to economic benefits for local region and more opportunities for future surfing planning/research, respectively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Reflecting on study analysis &amp; considering additional tasks/criteria important for future analyses adapting similar approach,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benefitting from lessons learned, incorporating improvements in data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layer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used &amp;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methods employed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8623-8D93-4C9D-B382-AD09A4BC354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291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8623-8D93-4C9D-B382-AD09A4BC354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7671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8623-8D93-4C9D-B382-AD09A4BC354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3004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8623-8D93-4C9D-B382-AD09A4BC354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252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Coastal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regions are amongst most important/valuable places in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U.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approx. 54% of population lives within 50 miles of coastline;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 year approx. 189 million people travel to coastal areas for tourism purposes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Delaware,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2013: 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approx. 7.5 million people visited Delaware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Fiscal Year 2013, GDP from tourism totaled estimated $2.9 billion, generating $451 million in state and local taxes/fees (VisitDelaware.com, 2013)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Recreational watersports have become popular activities,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watersport that has become a mainstream activity is surfing,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defined as “the activity or sport of riding ocean waves on a special board (called a surfboard),” or other type of board such as a bodyboard. In U.S.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alone, estimated over 3.5 million participate in surfing every year (Lazarow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2009),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this number seems to increase every year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industry of surfing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sectors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surfcraft manufacturers, clothing retailers (i.e., Quiksilver, Billabong), sporting events, and domestic and international surf tourism) estimated to generate up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$130 billion annually (Martin, 2013)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Besides economic value in surfing, can be argued many people value surfing for the connection it allows between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 and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marine environment. Connection can be seen as spiritual by some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for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others a way of life (Lazarow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2009). Found that surfers are “frontline to environmental activism” for marine-related issues, given growth of organizations like Surfrider Foundation (Martin, 2013).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Many coastal states/cities in U.S. have own Surfrider Foundation chapters, including Delaware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8623-8D93-4C9D-B382-AD09A4BC354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940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Beginning in early ‘60s, surfing in Delaware evolved into mainstream recreational activity (DE SRF, 2014)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Although state only has approximately 25 miles of Atlantic Ocean coastline,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established surf community in Delaware.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eatured in surf videos,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hosted Eastern Surfing Association (ESA) contests, and has growing Surfrider Foundation chapter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actively involved with regional surfing events, environmental issues, and coastal policies (Warshaw, 2005)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Survey conducted in 2013 by Surfrider Foundation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other private and educational organizations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found 66.7% of respondents participated in surfing while in Delaware (Surfrider Foundation, 2014)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participation in surfing has increased since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‘60s, availability of “surfable” conditions has not, and certain beach management activities have decreased this availability (DE SRF, 2014)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8623-8D93-4C9D-B382-AD09A4BC354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130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Coastal erosion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natural process, but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 to manage its impact 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essential in Delaware (Daniel, 2001).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ntensifies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 of storms, such as hurricanes and nor’easters in eastern U.S., causing mass-movement of sand and removal from beaches, but since humans built infrastructure so close to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shoreline, natural degradation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poses significant socio-economic threat (Daniel, 2001)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mitigate negative effects of coastal erosion, coastal engineers in Delaware considered two different responses. First is “hard stabilization,” where physical structures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jetties and groins) placed on beaches or the nearshore zone of ocean to reduce energy of crashing waves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interrupt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longshore transport of sand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(Daniel, 2001).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Stone jetties and groins a popular choice in ‘70s,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surfable conditions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Delaware located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adjacent to these structures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(DE SRF, 2014)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sand accumulates against structures, “wedge” feature created, and as wave converges on jetty/groin feature, peak in wave height created,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causing wave to break in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peeling manner along wedge feature.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1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lists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 of shoreline management structure found at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historical Delaware surf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breaks, where majority of breaks associated with hard structures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hese structures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negative outcomes for beaches where located.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etties and groins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blocking effect, where sand accumulates on updrift side of structure, widening beach, but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exaggerates erosion of sand on downdrift side, affecting recreational function and aesthetics of beaches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(Daniel, 2001)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 response is “soft stabilization,” with major technique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being beach replenishment, also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nourishment (Daniel, 2001). This technique involves pumping sand from ‘borrow’ area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onto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beach to create a wider buffer of sand between water and property lines (Daniel, 2001). Beach replenishment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preferred method in recent years. Table 2 lists many years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beach replenishment undertaken at Delaware beaches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8623-8D93-4C9D-B382-AD09A4BC354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69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Quick response to beach erosion, but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negatively affects surf conditions.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umping of sand onto beaches buries jetties/groins in sand,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increases height of beaches, and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steepens shoreline slopes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causing waves to break directly on shore (DE SRF, 2014).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sand pumped onto beaches and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 of beach increases seaward, troughs between naturally occurring sandbars and shoreline become filled in, 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 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hese sandbars are what create surfable conditions on beaches with little or no “hard” beach management structures, such as Ocean City, MD and Fenwick Island, DE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Normally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sandbars reduce wave energy farther offshore, though after replenishment eliminates sandbars, waves breaking near shore pack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more energy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creating dangerous conditions for swimmers and surfers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(Chesler, 2013). Data collected by United States Lifesaving Association (USLA) showed increases in major medical beach injuries same year or year following a beach replenishment project, suggesting replenishment caused increases (Chesler, 2013).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2006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beach replenishment in Ocean City, 87 surf-related major medical injuries;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following year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345 injuries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(Chesler, 2013)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Along Delaware coastline, coastal erosion rates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historically ranged from 2 to 4 feet of sand eroded per year, and traditional beach preservation methods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expensive beach replenishment) only able to produce 1 to 3-year beach life spans before beaches lose storm protection/recreational functions (Daniel, 2001)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Combined effect of beach replenishment reducing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beach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surf-enhancing features and only serving as temporary solution to coastal erosion makes it seem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ineffective as sole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8623-8D93-4C9D-B382-AD09A4BC354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791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Moving forward, coastal management efforts in Delaware should consider addition of structures that can have positive effect on surfing.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such structure is an artificial surfing reef (ASR)</a:t>
            </a: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submerged breakwater structure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primary purpose of improving surf conditions;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provides secondary benefits: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reducing coastal erosion,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marine habitat, other recreation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(Ranasinghe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2006)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notable ASR projects completed to date constructed of geotextile sand-filled containers/bags. Materials such as rocks/boulders &amp; air-filled structures used or proposed</a:t>
            </a:r>
          </a:p>
          <a:p>
            <a:endParaRPr lang="en-US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nlike emergent beach management structures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groins/jetties),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ASRs provide similar erosion control effects without reducing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aesthetics (Ranasinghe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8623-8D93-4C9D-B382-AD09A4BC354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01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understand how ASRs function in creating surfable waves, necessary to understand how waves form and break when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approaching shoreline. As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approaching,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waves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begin to ‘feel bottom,’ where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energy in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wave crest moves forward faster than wave base’s energy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that’s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dragging 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seafloor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resulting in wave crest curling forward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breaking (Hyndman &amp; Hyndman, 2006)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Refraction occurs when wave crests bend as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 of passing over seafloor with varying depths;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section of wave moving across shallower water slows down and breaks before deeper water section, causes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deep water section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catch up and become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parallel with shoreline (Phillips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2003)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Common when waves approach shoreline at angle, such as at headlands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Refraction changes wave peel angle (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“defined as the angle between the trail of the broken whitewater and the crest of the unbroken wave as it propagates shoreward” (Scarfe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2003). Ranging from 0° to 90°, lower peel angles create faster breaking waves and higher angles create slower breaking waves;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peel angle of 0° 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called 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‘closeout,’ or a wave that breaks all at once across entire along-shore length (Scarfe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2003).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Peel angle argued to be most important wave parameter for distinguishing  surfable from non-surfable wave.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Waves of good surfability break in “peeling manner,” where breaking section of wave translates “laterally across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wave crest,”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 position for surfer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area adjacent to breaking crest of wave, called “pocket”, allowing surfer to ride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wave for longest possible time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ASRs create peeling wave conditions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“increasing peel angles to within surfable limits” (Scarfe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2003)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ASR design most widely employed 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V-shape, where apex points seaward and two ‘arms’ of V create left- and right-peeling wave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(Black &amp; Mead, 2009)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Apex of ASR functions as focus feature, drawing wave energy onto reef, causing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peak in wave height (easier take-off for surfers). Arms of the ASR act as wedge features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ausing waves to break in peeling manner causing wave refraction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(Scarfe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2003)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‘Concept of surfing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 ASR’ diagram: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surfer take-off point,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end of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ride, dashed line the breaker line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(approx. line wave peels along) (</a:t>
            </a:r>
            <a:r>
              <a:rPr lang="en-US" sz="1200" dirty="0" smtClean="0"/>
              <a:t>Van Ettinger, 2005)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8623-8D93-4C9D-B382-AD09A4BC354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08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ASR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 was at Narrowneck beach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Gold Coast of Queensland, Australia (Jackson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2002)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Reef structure constructed of large geotextile containers filled with sand, installed with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primary purpose of coastal erosion control for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recently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nourished beaches, also designed to enhance surfing conditions,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other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recreation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to establish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marine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habitat conditions (Jackson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2002)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rior to design, site-specific assessment and modeling undertaken, and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reef continuously monitored, starting during installation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several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years after installation, for purposes of informed design and deployment,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performance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facilitate improvements in design (Jackson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2002)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reef achieved: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20-30m widening of the beach (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Photos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&amp; 3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beach prior to beach nourishment/reef installation ‘96, and several years after in ’02)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improvement in surfing conditions,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surf conditions favored by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range of board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types/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rider skill levels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produced (Jackson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2002)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tablishment of marine habitat</a:t>
            </a:r>
          </a:p>
          <a:p>
            <a:pPr marL="0" indent="0">
              <a:buFontTx/>
              <a:buNone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Take-away: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informed design and site assessment leads to successful implementation of reef meeting need of multiple stakeholders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8623-8D93-4C9D-B382-AD09A4BC354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30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497E-D5FE-4C73-91D5-0D3E8F4DBBF3}" type="datetime1">
              <a:rPr lang="en-US" smtClean="0"/>
              <a:pPr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GIS Suitability Analysis for ASR in Delaware, Fall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EA69-58BC-4C1C-9FD8-8F76E183C387}" type="datetime1">
              <a:rPr lang="en-US" smtClean="0"/>
              <a:pPr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GIS Suitability Analysis for ASR in Delaware, Fall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3C2E-9299-4892-819A-DF4B8DFD137A}" type="datetime1">
              <a:rPr lang="en-US" smtClean="0"/>
              <a:pPr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GIS Suitability Analysis for ASR in Delaware, Fall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FAF6-A6C2-425D-9713-659F0D5BADF7}" type="datetime1">
              <a:rPr lang="en-US" smtClean="0"/>
              <a:pPr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GIS Suitability Analysis for ASR in Delaware, Fall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EE75-5271-4734-88B1-509DB0E2371A}" type="datetime1">
              <a:rPr lang="en-US" smtClean="0"/>
              <a:pPr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GIS Suitability Analysis for ASR in Delaware, Fall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0B37-628F-43EC-B1A5-3D776B07C3EC}" type="datetime1">
              <a:rPr lang="en-US" smtClean="0"/>
              <a:pPr/>
              <a:t>12/21/2015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GIS Suitability Analysis for ASR in Delaware, Fall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4CCE-C4B0-4717-B5E3-FAF7ABE056D8}" type="datetime1">
              <a:rPr lang="en-US" smtClean="0"/>
              <a:pPr/>
              <a:t>12/21/2015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GIS Suitability Analysis for ASR in Delaware, Fall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23C1-2EC6-4058-AA68-82D68DA8DF27}" type="datetime1">
              <a:rPr lang="en-US" smtClean="0"/>
              <a:pPr/>
              <a:t>12/21/2015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GIS Suitability Analysis for ASR in Delaware, Fall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2B49-2B9B-433E-B0EB-EA9B621605AC}" type="datetime1">
              <a:rPr lang="en-US" smtClean="0"/>
              <a:pPr/>
              <a:t>12/21/2015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GIS Suitability Analysis for ASR in Delaware, Fall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17E8-F2DB-4BB5-A33D-5183BDE68786}" type="datetime1">
              <a:rPr lang="en-US" smtClean="0"/>
              <a:pPr/>
              <a:t>12/21/2015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GIS Suitability Analysis for ASR in Delaware, Fall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CAFF-8F36-4BAA-BF46-7B3C91C38DD0}" type="datetime1">
              <a:rPr lang="en-US" smtClean="0"/>
              <a:pPr/>
              <a:t>12/21/2015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GIS Suitability Analysis for ASR in Delaware, Fall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9D719BD-0926-498C-8340-3F8377D7733E}" type="datetime1">
              <a:rPr lang="en-US" smtClean="0"/>
              <a:pPr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GIS Suitability Analysis for ASR in Delaware, Fall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os.ed.ac.uk/~gisteac/gis_book_abridged/files/ch35.pdf" TargetMode="External"/><Relationship Id="rId13" Type="http://schemas.openxmlformats.org/officeDocument/2006/relationships/hyperlink" Target="http://citeseerx.ist.psu.edu/viewdoc/download?doi=10.1.1.489.3191&amp;rep=rep1&amp;type=pdf" TargetMode="External"/><Relationship Id="rId18" Type="http://schemas.openxmlformats.org/officeDocument/2006/relationships/hyperlink" Target="http://www.surfrider.org/images/uploads/publications/DE_Report.pdf" TargetMode="External"/><Relationship Id="rId3" Type="http://schemas.openxmlformats.org/officeDocument/2006/relationships/hyperlink" Target="http://www.mass.gov/eea/docs/dfg/dmf/publications/26-barberhi.pdf" TargetMode="External"/><Relationship Id="rId21" Type="http://schemas.openxmlformats.org/officeDocument/2006/relationships/hyperlink" Target="https://www.google.com/url?sa=t&amp;rct=j&amp;q=&amp;esrc=s&amp;source=web&amp;cd=12&amp;ved=0CFcQFjALahUKEwisv4TJitXIAhUD2D4KHRukAQc&amp;url=http://repository.tudelft.nl/assets/uuid:6d4fba4e-2868-4037-864d-f8f5da566404/2005VanEttinger.pdf&amp;usg=AFQjCNHuuHaTrmZ3M1kFAO9tB5W8j6kBNQ&amp;cad=rja" TargetMode="External"/><Relationship Id="rId7" Type="http://schemas.openxmlformats.org/officeDocument/2006/relationships/hyperlink" Target="http://delaware.surfrider.org/wp-content/uploads/2014/01/The-State-of-Surfing-in-Delaware-2.pdf" TargetMode="External"/><Relationship Id="rId12" Type="http://schemas.openxmlformats.org/officeDocument/2006/relationships/hyperlink" Target="http://centerforsurfresearch.org/wp-content/uploads/2012/11/Martin-2013-SRSI-PhD-Thesis-e-book.pdf" TargetMode="External"/><Relationship Id="rId17" Type="http://schemas.openxmlformats.org/officeDocument/2006/relationships/hyperlink" Target="http://www.brevardcounty.us/docs/default-source/natural-resources-documents/appendix-a---praecipio.pdf?sfvrsn=2" TargetMode="External"/><Relationship Id="rId2" Type="http://schemas.openxmlformats.org/officeDocument/2006/relationships/notesSlide" Target="../notesSlides/notesSlide23.xml"/><Relationship Id="rId16" Type="http://schemas.openxmlformats.org/officeDocument/2006/relationships/hyperlink" Target="http://thereefjournal.com/files/4._Scarfe_Healy_Rennie_and_Mead.pdf" TargetMode="External"/><Relationship Id="rId20" Type="http://schemas.openxmlformats.org/officeDocument/2006/relationships/hyperlink" Target="https://www.jstage.jst.go.jp/article/fishsci1994/67/6/67_6_1015/_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cu.edu/WebFiles/PDFs/The_Cost_of_Maintaining_Delaware_Beaches.pdf" TargetMode="External"/><Relationship Id="rId11" Type="http://schemas.openxmlformats.org/officeDocument/2006/relationships/hyperlink" Target="http://www.valueofwaves.org/uploads/1/1/4/2/11420190/time_2008.pdf" TargetMode="External"/><Relationship Id="rId5" Type="http://schemas.openxmlformats.org/officeDocument/2006/relationships/hyperlink" Target="http://www.scientificamerican.com/article/understanding-east-coast-beach-injuries/" TargetMode="External"/><Relationship Id="rId15" Type="http://schemas.openxmlformats.org/officeDocument/2006/relationships/hyperlink" Target="http://escholarship.org/uc/item/6h72j1fz" TargetMode="External"/><Relationship Id="rId23" Type="http://schemas.openxmlformats.org/officeDocument/2006/relationships/hyperlink" Target="https://books.google.com/books?id=-DWQSYRx4MUC&amp;pg=PA154&amp;lpg=PA154&amp;dq=Delaware+surfing&amp;source=bl&amp;ots=UchR4DPwHV&amp;sig=0K7r3NNCx7APuhdExEAHCNYpSl4&amp;hl=en&amp;sa=X&amp;ved=0CBwQ6AEwADg8ahUKEwie3sOL9LrIAhVIFz4KHWLhB1M" TargetMode="External"/><Relationship Id="rId10" Type="http://schemas.openxmlformats.org/officeDocument/2006/relationships/hyperlink" Target="http://www98.griffith.edu.au/dspace/bitstream/handle/10072/22853/38140_1.pdf?sequence=1" TargetMode="External"/><Relationship Id="rId19" Type="http://schemas.openxmlformats.org/officeDocument/2006/relationships/hyperlink" Target="http://bit.csc.lsu.edu/trianta/Journal_PAPERS1/AHPapls1.pdf" TargetMode="External"/><Relationship Id="rId4" Type="http://schemas.openxmlformats.org/officeDocument/2006/relationships/hyperlink" Target="http://thereefjournal.com/files/14._Black_and_Mead.pdf" TargetMode="External"/><Relationship Id="rId9" Type="http://schemas.openxmlformats.org/officeDocument/2006/relationships/hyperlink" Target="http://www.mdhtalk.org/articles/beaches/research/WavesCoastsChapter.pdf" TargetMode="External"/><Relationship Id="rId14" Type="http://schemas.openxmlformats.org/officeDocument/2006/relationships/hyperlink" Target="http://www.sciencedirect.com.ezaccess.libraries.psu.edu/science/article/pii/S0378383906000032" TargetMode="External"/><Relationship Id="rId22" Type="http://schemas.openxmlformats.org/officeDocument/2006/relationships/hyperlink" Target="http://www.visitdelaware.com/industry/tourism-statistics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GIS-Based Site Suitability Analysis for an Artificial Surf Reef on Delaware’s Atlantic Coast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Samuel Wilson, MGIS Candidate</a:t>
            </a:r>
          </a:p>
          <a:p>
            <a:r>
              <a:rPr lang="en-US" dirty="0" smtClean="0"/>
              <a:t>Advisor: Dr. Joseph A. Bishop</a:t>
            </a:r>
          </a:p>
          <a:p>
            <a:r>
              <a:rPr lang="en-US" dirty="0" smtClean="0"/>
              <a:t>The Pennsylvania State University</a:t>
            </a:r>
          </a:p>
          <a:p>
            <a:r>
              <a:rPr lang="en-US" dirty="0" smtClean="0"/>
              <a:t>GEOG 596A – Fall 2015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14400" y="5513312"/>
            <a:ext cx="1752600" cy="1048178"/>
            <a:chOff x="914400" y="5513312"/>
            <a:chExt cx="1752600" cy="10481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5513312"/>
              <a:ext cx="1600199" cy="5295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3335" y="5978802"/>
              <a:ext cx="1133665" cy="5826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24703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10201" y="2590800"/>
            <a:ext cx="8305799" cy="2971800"/>
          </a:xfrm>
        </p:spPr>
        <p:txBody>
          <a:bodyPr>
            <a:normAutofit fontScale="92500" lnSpcReduction="20000"/>
          </a:bodyPr>
          <a:lstStyle/>
          <a:p>
            <a:pPr marL="273050" indent="-273050">
              <a:buSzPct val="75000"/>
              <a:buFont typeface="Wingdings" panose="05000000000000000000" pitchFamily="2" charset="2"/>
              <a:buChar char="Ø"/>
            </a:pPr>
            <a:r>
              <a:rPr lang="en-US" dirty="0" smtClean="0"/>
              <a:t>El Segundo, California, USA</a:t>
            </a:r>
          </a:p>
          <a:p>
            <a:pPr marL="273050" indent="-273050">
              <a:buSzPct val="75000"/>
              <a:buFont typeface="Wingdings" panose="05000000000000000000" pitchFamily="2" charset="2"/>
              <a:buChar char="Ø"/>
            </a:pPr>
            <a:r>
              <a:rPr lang="en-US" dirty="0" smtClean="0"/>
              <a:t>First A – ‘S’ – R                                                                                                                   …and smallest</a:t>
            </a:r>
          </a:p>
          <a:p>
            <a:pPr marL="273050" indent="-273050">
              <a:buSzPct val="75000"/>
              <a:buFont typeface="Wingdings" panose="05000000000000000000" pitchFamily="2" charset="2"/>
              <a:buChar char="Ø"/>
            </a:pPr>
            <a:r>
              <a:rPr lang="en-US" dirty="0" smtClean="0"/>
              <a:t>V-shape selected through                                                                                                   general wave modeling</a:t>
            </a:r>
          </a:p>
          <a:p>
            <a:pPr marL="273050" indent="-273050">
              <a:buSzPct val="75000"/>
              <a:buFont typeface="Wingdings" panose="05000000000000000000" pitchFamily="2" charset="2"/>
              <a:buChar char="Ø"/>
            </a:pPr>
            <a:r>
              <a:rPr lang="en-US" dirty="0" smtClean="0"/>
              <a:t>Deemed a failure</a:t>
            </a:r>
          </a:p>
          <a:p>
            <a:pPr marL="574993" lvl="1" indent="-273050">
              <a:buSzPct val="75000"/>
              <a:buFont typeface="Arial" panose="020B0604020202020204" pitchFamily="34" charset="0"/>
              <a:buChar char="•"/>
            </a:pPr>
            <a:r>
              <a:rPr lang="en-US" sz="1900" dirty="0" smtClean="0"/>
              <a:t>Reef elevation not maintained</a:t>
            </a:r>
          </a:p>
          <a:p>
            <a:pPr marL="574993" lvl="1" indent="-273050">
              <a:buSzPct val="75000"/>
              <a:buFont typeface="Arial" panose="020B0604020202020204" pitchFamily="34" charset="0"/>
              <a:buChar char="•"/>
            </a:pPr>
            <a:r>
              <a:rPr lang="en-US" sz="1900" dirty="0"/>
              <a:t>Deterioration of </a:t>
            </a:r>
            <a:r>
              <a:rPr lang="en-US" sz="1900" dirty="0" smtClean="0"/>
              <a:t>installed bags</a:t>
            </a:r>
          </a:p>
          <a:p>
            <a:pPr marL="574993" lvl="1" indent="-273050">
              <a:buSzPct val="75000"/>
              <a:buFont typeface="Arial" panose="020B0604020202020204" pitchFamily="34" charset="0"/>
              <a:buChar char="•"/>
            </a:pPr>
            <a:r>
              <a:rPr lang="en-US" sz="1900" dirty="0" smtClean="0"/>
              <a:t>Surf conditions poor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GIS Suitability Analysis for ASR in Delaware, Fall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5143500" algn="l"/>
              </a:tabLst>
            </a:pPr>
            <a:r>
              <a:rPr lang="en-US" sz="3600" dirty="0" smtClean="0"/>
              <a:t>Case Study: Pratte’s Reef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549" y="2483822"/>
            <a:ext cx="1927451" cy="24239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657600"/>
            <a:ext cx="2133600" cy="16056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352800" y="48768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Pratte’s Reef engineer </a:t>
            </a:r>
            <a:r>
              <a:rPr lang="en-US" sz="1000" b="1" dirty="0"/>
              <a:t>d</a:t>
            </a:r>
            <a:r>
              <a:rPr lang="en-US" sz="1000" b="1" dirty="0" smtClean="0"/>
              <a:t>rawing.</a:t>
            </a:r>
            <a:r>
              <a:rPr lang="en-US" sz="1000" dirty="0" smtClean="0"/>
              <a:t> Source: EasyReader, Inc., 2010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165729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ASR footprints. </a:t>
            </a:r>
          </a:p>
          <a:p>
            <a:r>
              <a:rPr lang="en-US" sz="1000" dirty="0" smtClean="0"/>
              <a:t>Source: Surfrider Foundation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5720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/>
              <a:t>Pratte’s removal.</a:t>
            </a:r>
            <a:r>
              <a:rPr lang="en-US" sz="1000" dirty="0" smtClean="0"/>
              <a:t> Source: Richmond </a:t>
            </a:r>
            <a:r>
              <a:rPr lang="en-US" sz="1000" i="1" dirty="0" smtClean="0"/>
              <a:t>et al.</a:t>
            </a:r>
            <a:r>
              <a:rPr lang="en-US" sz="1000" dirty="0" smtClean="0"/>
              <a:t>, 2011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52578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tx2"/>
                </a:solidFill>
              </a:rPr>
              <a:t>No site-specific assessment prior to design (Slotkin </a:t>
            </a:r>
            <a:r>
              <a:rPr lang="en-US" sz="2200" i="1" dirty="0" smtClean="0">
                <a:solidFill>
                  <a:schemeClr val="tx2"/>
                </a:solidFill>
              </a:rPr>
              <a:t>et al.</a:t>
            </a:r>
            <a:r>
              <a:rPr lang="en-US" sz="2200" dirty="0" smtClean="0">
                <a:solidFill>
                  <a:schemeClr val="tx2"/>
                </a:solidFill>
              </a:rPr>
              <a:t>,  2008)</a:t>
            </a:r>
          </a:p>
          <a:p>
            <a:pPr marL="285750" indent="-285750"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tx2"/>
                </a:solidFill>
              </a:rPr>
              <a:t>ASR design must be site-specific (Black &amp; Mead, 2009)</a:t>
            </a:r>
          </a:p>
          <a:p>
            <a:pPr marL="285750" indent="-285750"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tx2"/>
                </a:solidFill>
              </a:rPr>
              <a:t>Poor planning = goals not achieved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53" y="1981200"/>
            <a:ext cx="2529947" cy="20176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287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959504"/>
            <a:ext cx="7408333" cy="3069696"/>
          </a:xfrm>
        </p:spPr>
        <p:txBody>
          <a:bodyPr>
            <a:normAutofit/>
          </a:bodyPr>
          <a:lstStyle/>
          <a:p>
            <a:pPr>
              <a:buSzPct val="75000"/>
              <a:buFont typeface="Wingdings" pitchFamily="2" charset="2"/>
              <a:buChar char="Ø"/>
            </a:pPr>
            <a:r>
              <a:rPr lang="en-US" sz="2200" dirty="0" smtClean="0"/>
              <a:t>Site selection is vital </a:t>
            </a:r>
            <a:endParaRPr lang="en-US" sz="2200" i="1" dirty="0" smtClean="0"/>
          </a:p>
          <a:p>
            <a:pPr>
              <a:buSzPct val="75000"/>
              <a:buFont typeface="Wingdings" pitchFamily="2" charset="2"/>
              <a:buChar char="Ø"/>
            </a:pPr>
            <a:r>
              <a:rPr lang="en-US" sz="2200" dirty="0" smtClean="0"/>
              <a:t>Studies on habitat-enhancing ARs</a:t>
            </a:r>
          </a:p>
          <a:p>
            <a:pPr>
              <a:buSzPct val="75000"/>
              <a:buFont typeface="Wingdings" pitchFamily="2" charset="2"/>
              <a:buChar char="Ø"/>
            </a:pPr>
            <a:r>
              <a:rPr lang="en-US" sz="2200" dirty="0" smtClean="0"/>
              <a:t>Assigning priority rankings &amp;                                                         weights important</a:t>
            </a:r>
          </a:p>
          <a:p>
            <a:pPr>
              <a:buSzPct val="75000"/>
              <a:buFont typeface="Wingdings" pitchFamily="2" charset="2"/>
              <a:buChar char="Ø"/>
            </a:pPr>
            <a:r>
              <a:rPr lang="en-US" sz="2200" dirty="0" smtClean="0"/>
              <a:t>Tseng </a:t>
            </a:r>
            <a:r>
              <a:rPr lang="en-US" sz="2200" i="1" dirty="0" smtClean="0"/>
              <a:t>et al.</a:t>
            </a:r>
            <a:r>
              <a:rPr lang="en-US" sz="2200" dirty="0" smtClean="0"/>
              <a:t>, 2001:</a:t>
            </a:r>
          </a:p>
          <a:p>
            <a:pPr lvl="1">
              <a:buSzPct val="75000"/>
              <a:buFont typeface="Arial" panose="020B0604020202020204" pitchFamily="34" charset="0"/>
              <a:buChar char="•"/>
            </a:pPr>
            <a:r>
              <a:rPr lang="en-US" sz="1800" dirty="0" smtClean="0"/>
              <a:t>Analytic Hierarchy Process (AHP)</a:t>
            </a:r>
          </a:p>
          <a:p>
            <a:pPr lvl="1">
              <a:buSzPct val="75000"/>
              <a:buFont typeface="Arial" panose="020B0604020202020204" pitchFamily="34" charset="0"/>
              <a:buChar char="•"/>
            </a:pPr>
            <a:r>
              <a:rPr lang="en-US" sz="1800" dirty="0"/>
              <a:t>M</a:t>
            </a:r>
            <a:r>
              <a:rPr lang="en-US" sz="1800" dirty="0" smtClean="0"/>
              <a:t>ap algebra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GIS Suitability Analysis for ASR in Delaware, Fall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GIS in AR Studies</a:t>
            </a:r>
            <a:endParaRPr lang="en-US" sz="3600" dirty="0"/>
          </a:p>
        </p:txBody>
      </p:sp>
      <p:pic>
        <p:nvPicPr>
          <p:cNvPr id="6" name="Picture 5" descr="AHPweightchart_Tseng_etal_20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8174" y="2761535"/>
            <a:ext cx="4326826" cy="3381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495800" y="6096000"/>
            <a:ext cx="3429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AHP weights hierarchy </a:t>
            </a:r>
            <a:r>
              <a:rPr lang="en-US" sz="1000" b="1" dirty="0"/>
              <a:t>c</a:t>
            </a:r>
            <a:r>
              <a:rPr lang="en-US" sz="1000" b="1" dirty="0" smtClean="0"/>
              <a:t>hart.</a:t>
            </a:r>
            <a:r>
              <a:rPr lang="en-US" sz="1000" dirty="0" smtClean="0"/>
              <a:t> Source: Tseng </a:t>
            </a:r>
            <a:r>
              <a:rPr lang="en-US" sz="1000" i="1" dirty="0" smtClean="0"/>
              <a:t>et al.</a:t>
            </a:r>
            <a:r>
              <a:rPr lang="en-US" sz="1000" dirty="0" smtClean="0"/>
              <a:t>, 2001</a:t>
            </a:r>
            <a:endParaRPr lang="en-US" sz="1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4876800"/>
            <a:ext cx="2542189" cy="12661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048000" y="5464314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AHP </a:t>
            </a:r>
            <a:r>
              <a:rPr lang="en-US" sz="1000" b="1" dirty="0"/>
              <a:t>d</a:t>
            </a:r>
            <a:r>
              <a:rPr lang="en-US" sz="1000" b="1" dirty="0" smtClean="0"/>
              <a:t>ecision </a:t>
            </a:r>
            <a:r>
              <a:rPr lang="en-US" sz="1000" b="1" dirty="0"/>
              <a:t>m</a:t>
            </a:r>
            <a:r>
              <a:rPr lang="en-US" sz="1000" b="1" dirty="0" smtClean="0"/>
              <a:t>atrix.</a:t>
            </a:r>
            <a:r>
              <a:rPr lang="en-US" sz="1000" dirty="0" smtClean="0"/>
              <a:t> </a:t>
            </a:r>
          </a:p>
          <a:p>
            <a:r>
              <a:rPr lang="en-US" sz="1000" dirty="0" smtClean="0"/>
              <a:t>Source: Triantaphyllou &amp; Mann, 2005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8327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4067" y="2362200"/>
            <a:ext cx="7408333" cy="3450696"/>
          </a:xfrm>
        </p:spPr>
        <p:txBody>
          <a:bodyPr>
            <a:normAutofit/>
          </a:bodyPr>
          <a:lstStyle/>
          <a:p>
            <a:pPr>
              <a:buSzPct val="75000"/>
              <a:buFont typeface="Wingdings" pitchFamily="2" charset="2"/>
              <a:buChar char="Ø"/>
            </a:pPr>
            <a:r>
              <a:rPr lang="en-US" sz="2200" dirty="0" smtClean="0"/>
              <a:t>Barber </a:t>
            </a:r>
            <a:r>
              <a:rPr lang="en-US" sz="2200" i="1" dirty="0" smtClean="0"/>
              <a:t>et al.</a:t>
            </a:r>
            <a:r>
              <a:rPr lang="en-US" sz="2200" dirty="0" smtClean="0"/>
              <a:t> (2009):</a:t>
            </a:r>
          </a:p>
          <a:p>
            <a:pPr marL="574993" lvl="1" indent="-273050">
              <a:buSzPct val="75000"/>
              <a:buFont typeface="Arial" pitchFamily="34" charset="0"/>
              <a:buChar char="•"/>
            </a:pPr>
            <a:r>
              <a:rPr lang="en-US" sz="1800" dirty="0" smtClean="0"/>
              <a:t>Exclusion mapping</a:t>
            </a:r>
          </a:p>
          <a:p>
            <a:pPr marL="574993" lvl="1" indent="-273050">
              <a:buSzPct val="75000"/>
              <a:buFont typeface="Arial" pitchFamily="34" charset="0"/>
              <a:buChar char="•"/>
            </a:pPr>
            <a:r>
              <a:rPr lang="en-US" sz="1800" dirty="0" smtClean="0"/>
              <a:t>Reclassed criteria to 3-point scale</a:t>
            </a:r>
          </a:p>
          <a:p>
            <a:pPr marL="574993" lvl="1" indent="-273050">
              <a:buSzPct val="75000"/>
              <a:buFont typeface="Arial" pitchFamily="34" charset="0"/>
              <a:buChar char="•"/>
            </a:pPr>
            <a:r>
              <a:rPr lang="en-US" sz="1800" dirty="0" smtClean="0"/>
              <a:t>Field data collection</a:t>
            </a:r>
          </a:p>
          <a:p>
            <a:pPr marL="574993" lvl="1" indent="-273050">
              <a:buSzPct val="75000"/>
              <a:buFont typeface="Arial" pitchFamily="34" charset="0"/>
              <a:buChar char="•"/>
            </a:pPr>
            <a:r>
              <a:rPr lang="en-US" sz="1800" dirty="0" smtClean="0"/>
              <a:t>Weights assignment &amp; map algebra</a:t>
            </a:r>
          </a:p>
          <a:p>
            <a:pPr marL="273050" indent="-273050">
              <a:buSzPct val="75000"/>
              <a:buFont typeface="Wingdings" pitchFamily="2" charset="2"/>
              <a:buChar char="Ø"/>
            </a:pPr>
            <a:r>
              <a:rPr lang="en-US" sz="2200" dirty="0" smtClean="0"/>
              <a:t>ASR site selection</a:t>
            </a:r>
          </a:p>
          <a:p>
            <a:pPr marL="574993" lvl="1" indent="-273050">
              <a:buSzPct val="75000"/>
              <a:buFont typeface="Arial" pitchFamily="34" charset="0"/>
              <a:buChar char="•"/>
            </a:pPr>
            <a:r>
              <a:rPr lang="en-US" sz="1800" dirty="0" smtClean="0"/>
              <a:t>Overlay techniques (Scarfe </a:t>
            </a:r>
            <a:r>
              <a:rPr lang="en-US" sz="1800" i="1" dirty="0" smtClean="0"/>
              <a:t>et al.</a:t>
            </a:r>
            <a:r>
              <a:rPr lang="en-US" sz="1800" dirty="0" smtClean="0"/>
              <a:t>, 2009)</a:t>
            </a:r>
          </a:p>
          <a:p>
            <a:pPr marL="574993" lvl="1" indent="-273050">
              <a:buSzPct val="75000"/>
              <a:buFont typeface="Arial" pitchFamily="34" charset="0"/>
              <a:buChar char="•"/>
            </a:pPr>
            <a:r>
              <a:rPr lang="en-US" sz="1800" dirty="0" smtClean="0"/>
              <a:t>Many criteria to consider</a:t>
            </a:r>
          </a:p>
          <a:p>
            <a:pPr marL="573088" indent="-273050">
              <a:buSzPct val="75000"/>
              <a:buFont typeface="Arial" pitchFamily="34" charset="0"/>
              <a:buChar char="•"/>
            </a:pPr>
            <a:endParaRPr lang="en-US" sz="18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GIS Suitability Analysis for ASR in Delaware, Fall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GIS in AR Studies (cont.)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819400"/>
            <a:ext cx="3657600" cy="2686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105400" y="54864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Barber </a:t>
            </a:r>
            <a:r>
              <a:rPr lang="en-US" sz="1000" b="1" i="1" dirty="0" smtClean="0"/>
              <a:t>et al. </a:t>
            </a:r>
            <a:r>
              <a:rPr lang="en-US" sz="1000" b="1" dirty="0" smtClean="0"/>
              <a:t>(2009) GIS-based </a:t>
            </a:r>
            <a:r>
              <a:rPr lang="en-US" sz="1000" b="1" dirty="0"/>
              <a:t>e</a:t>
            </a:r>
            <a:r>
              <a:rPr lang="en-US" sz="1000" b="1" dirty="0" smtClean="0"/>
              <a:t>xclusion </a:t>
            </a:r>
            <a:r>
              <a:rPr lang="en-US" sz="1000" b="1" dirty="0"/>
              <a:t>m</a:t>
            </a:r>
            <a:r>
              <a:rPr lang="en-US" sz="1000" b="1" dirty="0" smtClean="0"/>
              <a:t>apping </a:t>
            </a:r>
            <a:r>
              <a:rPr lang="en-US" sz="1000" b="1" dirty="0"/>
              <a:t>r</a:t>
            </a:r>
            <a:r>
              <a:rPr lang="en-US" sz="1000" b="1" dirty="0" smtClean="0"/>
              <a:t>esults.</a:t>
            </a:r>
            <a:r>
              <a:rPr lang="en-US" sz="1000" dirty="0" smtClean="0"/>
              <a:t> Source: Barber </a:t>
            </a:r>
            <a:r>
              <a:rPr lang="en-US" sz="1000" i="1" dirty="0" smtClean="0"/>
              <a:t>et al.</a:t>
            </a:r>
            <a:r>
              <a:rPr lang="en-US" sz="1000" dirty="0" smtClean="0"/>
              <a:t>, 2009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GIS Suitability Analysis for ASR in Delaware, Fall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28600" y="1600200"/>
            <a:ext cx="8839200" cy="4800600"/>
          </a:xfrm>
        </p:spPr>
        <p:txBody>
          <a:bodyPr>
            <a:normAutofit fontScale="92500" lnSpcReduction="20000"/>
          </a:bodyPr>
          <a:lstStyle/>
          <a:p>
            <a:pPr marL="273050" indent="-273050">
              <a:buSzPct val="75000"/>
              <a:buFont typeface="Wingdings" panose="05000000000000000000" pitchFamily="2" charset="2"/>
              <a:buChar char="Ø"/>
            </a:pPr>
            <a:r>
              <a:rPr lang="en-US" sz="2200" b="1" dirty="0" smtClean="0"/>
              <a:t>Goal</a:t>
            </a:r>
            <a:r>
              <a:rPr lang="en-US" sz="2200" dirty="0" smtClean="0"/>
              <a:t>: Identify the </a:t>
            </a:r>
            <a:r>
              <a:rPr lang="en-US" sz="2200" dirty="0"/>
              <a:t>locations most suitable for the deployment of an ASR along Delaware’s Atlantic coastline. </a:t>
            </a:r>
            <a:endParaRPr lang="en-US" sz="2200" dirty="0" smtClean="0"/>
          </a:p>
          <a:p>
            <a:pPr marL="587693" lvl="1" indent="-285750">
              <a:buSzPct val="75000"/>
              <a:buFont typeface="Wingdings" panose="05000000000000000000" pitchFamily="2" charset="2"/>
              <a:buChar char="Ø"/>
            </a:pPr>
            <a:r>
              <a:rPr lang="en-US" sz="1800" b="1" dirty="0" smtClean="0"/>
              <a:t>Objectives</a:t>
            </a:r>
            <a:r>
              <a:rPr lang="en-US" sz="1800" dirty="0" smtClean="0"/>
              <a:t>:</a:t>
            </a:r>
          </a:p>
          <a:p>
            <a:pPr marL="867093" lvl="2" indent="-285750">
              <a:buSzPct val="75000"/>
              <a:buFont typeface="Arial" panose="020B0604020202020204" pitchFamily="34" charset="0"/>
              <a:buChar char="•"/>
            </a:pPr>
            <a:r>
              <a:rPr lang="en-US" sz="1800" dirty="0" smtClean="0"/>
              <a:t>Identify design measures and other criteria used in ASR deployment</a:t>
            </a:r>
          </a:p>
          <a:p>
            <a:pPr marL="867093" lvl="2" indent="-285750">
              <a:buSzPct val="75000"/>
              <a:buFont typeface="Arial" panose="020B0604020202020204" pitchFamily="34" charset="0"/>
              <a:buChar char="•"/>
            </a:pPr>
            <a:r>
              <a:rPr lang="en-US" sz="1800" dirty="0" smtClean="0"/>
              <a:t>Identify study area-specific considerations related to surfing</a:t>
            </a:r>
          </a:p>
          <a:p>
            <a:pPr marL="867093" lvl="2" indent="-285750">
              <a:buSzPct val="75000"/>
              <a:buFont typeface="Arial" panose="020B0604020202020204" pitchFamily="34" charset="0"/>
              <a:buChar char="•"/>
            </a:pPr>
            <a:r>
              <a:rPr lang="en-US" sz="1800" dirty="0" smtClean="0"/>
              <a:t>Apply GIS to analyze data layers representing ASR and surfing criteria</a:t>
            </a:r>
          </a:p>
          <a:p>
            <a:pPr marL="867093" lvl="2" indent="-285750">
              <a:buSzPct val="75000"/>
              <a:buFont typeface="Arial" panose="020B0604020202020204" pitchFamily="34" charset="0"/>
              <a:buChar char="•"/>
            </a:pPr>
            <a:r>
              <a:rPr lang="en-US" sz="1800" dirty="0" smtClean="0"/>
              <a:t>Classify GIS output and locate study area locations with highest suitability scores</a:t>
            </a:r>
            <a:r>
              <a:rPr lang="en-US" sz="1800" b="1" dirty="0"/>
              <a:t> </a:t>
            </a:r>
            <a:endParaRPr lang="en-US" sz="1800" b="1" dirty="0" smtClean="0"/>
          </a:p>
          <a:p>
            <a:pPr marL="914400" indent="-285750">
              <a:buSzPct val="75000"/>
              <a:buFont typeface="Arial" panose="020B0604020202020204" pitchFamily="34" charset="0"/>
              <a:buChar char="•"/>
            </a:pPr>
            <a:endParaRPr lang="en-US" sz="1800" b="1" dirty="0" smtClean="0"/>
          </a:p>
          <a:p>
            <a:pPr marL="628650" indent="0">
              <a:buSzPct val="75000"/>
              <a:buNone/>
            </a:pPr>
            <a:endParaRPr lang="en-US" sz="1400" b="1" dirty="0" smtClean="0"/>
          </a:p>
          <a:p>
            <a:pPr marL="285750" indent="-285750">
              <a:buSzPct val="75000"/>
              <a:buFont typeface="Wingdings" panose="05000000000000000000" pitchFamily="2" charset="2"/>
              <a:buChar char="Ø"/>
            </a:pPr>
            <a:r>
              <a:rPr lang="en-US" sz="2200" b="1" dirty="0" smtClean="0"/>
              <a:t>Goal</a:t>
            </a:r>
            <a:r>
              <a:rPr lang="en-US" sz="2200" dirty="0"/>
              <a:t>: </a:t>
            </a:r>
            <a:r>
              <a:rPr lang="en-US" sz="2200" dirty="0" smtClean="0"/>
              <a:t>Develop </a:t>
            </a:r>
            <a:r>
              <a:rPr lang="en-US" sz="2200" dirty="0"/>
              <a:t>an informed spatial analysis approach that will be used for identifying suitable ASR sites in the study area, and that may be applicable in other domestic </a:t>
            </a:r>
            <a:r>
              <a:rPr lang="en-US" sz="2200" dirty="0" smtClean="0"/>
              <a:t>and </a:t>
            </a:r>
            <a:r>
              <a:rPr lang="en-US" sz="2200" dirty="0"/>
              <a:t>international locations</a:t>
            </a:r>
            <a:r>
              <a:rPr lang="en-US" sz="2200" dirty="0" smtClean="0"/>
              <a:t>.</a:t>
            </a:r>
          </a:p>
          <a:p>
            <a:pPr marL="587693" lvl="1" indent="-285750">
              <a:buSzPct val="75000"/>
              <a:buFont typeface="Wingdings" panose="05000000000000000000" pitchFamily="2" charset="2"/>
              <a:buChar char="Ø"/>
            </a:pPr>
            <a:r>
              <a:rPr lang="en-US" sz="1800" b="1" dirty="0"/>
              <a:t>Objectives</a:t>
            </a:r>
            <a:r>
              <a:rPr lang="en-US" sz="1800" dirty="0" smtClean="0"/>
              <a:t>:</a:t>
            </a:r>
          </a:p>
          <a:p>
            <a:pPr marL="867093" lvl="2" indent="-285750">
              <a:buSzPct val="75000"/>
              <a:buFont typeface="Arial" panose="020B0604020202020204" pitchFamily="34" charset="0"/>
              <a:buChar char="•"/>
            </a:pPr>
            <a:r>
              <a:rPr lang="en-US" sz="1800" dirty="0" smtClean="0"/>
              <a:t>Identify analysis methods used in GIS-based AR and ASR site selection studies</a:t>
            </a:r>
          </a:p>
          <a:p>
            <a:pPr marL="867093" lvl="2" indent="-285750">
              <a:buSzPct val="75000"/>
              <a:buFont typeface="Arial" panose="020B0604020202020204" pitchFamily="34" charset="0"/>
              <a:buChar char="•"/>
            </a:pPr>
            <a:r>
              <a:rPr lang="en-US" sz="1800" dirty="0" smtClean="0"/>
              <a:t>Identify current, public data layers</a:t>
            </a:r>
          </a:p>
          <a:p>
            <a:pPr marL="867093" lvl="2" indent="-285750">
              <a:buSzPct val="75000"/>
              <a:buFont typeface="Arial" panose="020B0604020202020204" pitchFamily="34" charset="0"/>
              <a:buChar char="•"/>
            </a:pPr>
            <a:r>
              <a:rPr lang="en-US" sz="1800" dirty="0" smtClean="0"/>
              <a:t>Delineate approach for producing single GIS-based suitability surface</a:t>
            </a:r>
          </a:p>
          <a:p>
            <a:pPr marL="867093" lvl="2" indent="-285750">
              <a:buSzPct val="75000"/>
              <a:buFont typeface="Arial" panose="020B0604020202020204" pitchFamily="34" charset="0"/>
              <a:buChar char="•"/>
            </a:pPr>
            <a:r>
              <a:rPr lang="en-US" sz="1800" dirty="0" smtClean="0"/>
              <a:t>Identify advantages and limitations of applied method and data layers incorporated</a:t>
            </a:r>
          </a:p>
          <a:p>
            <a:pPr marL="867093" lvl="2" indent="-285750">
              <a:buSzPct val="75000"/>
              <a:buFont typeface="Arial" panose="020B0604020202020204" pitchFamily="34" charset="0"/>
              <a:buChar char="•"/>
            </a:pPr>
            <a:r>
              <a:rPr lang="en-US" sz="1800" dirty="0" smtClean="0"/>
              <a:t>Describe considerations for analysis in other domestic and international settings</a:t>
            </a:r>
            <a:endParaRPr lang="en-US" sz="1800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" y="-152400"/>
            <a:ext cx="8229600" cy="125253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Goals &amp; Objectives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7673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GIS Suitability Analysis for ASR in Delaware, Fall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663825" y="-762000"/>
            <a:ext cx="3813175" cy="24304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Study Area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6078379"/>
            <a:ext cx="525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Created with Esri ArcGIS/ArcInfo Desktop 10.2.1. Produced here for educational purposes only.</a:t>
            </a:r>
            <a:endParaRPr lang="en-US" sz="1000" dirty="0"/>
          </a:p>
        </p:txBody>
      </p:sp>
      <p:pic>
        <p:nvPicPr>
          <p:cNvPr id="11" name="Picture 10" descr="DE_studyarea_v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5319" y="838200"/>
            <a:ext cx="7264281" cy="525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061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GIS Suitability Analysis for ASR in Delaware, Fall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" y="-185737"/>
            <a:ext cx="8229600" cy="125253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Analysis Criteria</a:t>
            </a:r>
            <a:endParaRPr lang="en-US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312086"/>
              </p:ext>
            </p:extLst>
          </p:nvPr>
        </p:nvGraphicFramePr>
        <p:xfrm>
          <a:off x="872941" y="1143000"/>
          <a:ext cx="2403659" cy="4569912"/>
        </p:xfrm>
        <a:graphic>
          <a:graphicData uri="http://schemas.openxmlformats.org/drawingml/2006/table">
            <a:tbl>
              <a:tblPr/>
              <a:tblGrid>
                <a:gridCol w="2403659"/>
              </a:tblGrid>
              <a:tr h="272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Criteria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26" marR="54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72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General </a:t>
                      </a:r>
                      <a:r>
                        <a:rPr lang="en-US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Criteria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26" marR="54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356">
                <a:tc>
                  <a:txBody>
                    <a:bodyPr/>
                    <a:lstStyle/>
                    <a:p>
                      <a:pPr marL="236538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Depth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(Bathymetry)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36538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Slope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36538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Substrate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36538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Wave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Climate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36538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Wind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36538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Currents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36538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Tides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36538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Existing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Surfing Breaks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36538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Surfer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Numbers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36538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Parking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Amenity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36538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Beach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Accessibility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26" marR="54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Study Area </a:t>
                      </a:r>
                      <a:r>
                        <a:rPr lang="en-US" sz="1400" i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Specific Criteria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26" marR="54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636">
                <a:tc>
                  <a:txBody>
                    <a:bodyPr/>
                    <a:lstStyle/>
                    <a:p>
                      <a:pPr marL="111125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Restricted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Areas on Surfing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11125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Recreational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Conflicts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26" marR="54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ontent Placeholder 1"/>
          <p:cNvSpPr txBox="1">
            <a:spLocks/>
          </p:cNvSpPr>
          <p:nvPr/>
        </p:nvSpPr>
        <p:spPr>
          <a:xfrm>
            <a:off x="4648200" y="2111904"/>
            <a:ext cx="4038600" cy="34506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8925" marR="0" lvl="0" indent="-2730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General criteria</a:t>
            </a:r>
          </a:p>
          <a:p>
            <a:pPr marL="288925" marR="0" lvl="0" indent="-2730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Study area-specific criteria</a:t>
            </a:r>
          </a:p>
          <a:p>
            <a:pPr marL="288925" marR="0" lvl="0" indent="-2730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Select data layers based on criteria</a:t>
            </a:r>
          </a:p>
          <a:p>
            <a:pPr marL="288925" marR="0" lvl="0" indent="-2730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288925" marR="0" lvl="0" indent="-2730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288925" marR="0" lvl="0" indent="-2730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endParaRPr kumimoji="0" lang="en-US" sz="22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7150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ASR Site Suitability Analysis Criteria</a:t>
            </a:r>
            <a:r>
              <a:rPr lang="en-US" sz="1000" dirty="0" smtClean="0"/>
              <a:t>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8765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GIS Suitability Analysis for ASR in Delaware, Fall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" y="-152400"/>
            <a:ext cx="8229600" cy="125253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Methods</a:t>
            </a:r>
            <a:endParaRPr lang="en-US" sz="36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419100" y="1752600"/>
            <a:ext cx="8267700" cy="4314825"/>
            <a:chOff x="419100" y="1752600"/>
            <a:chExt cx="8267700" cy="4314825"/>
          </a:xfrm>
        </p:grpSpPr>
        <p:grpSp>
          <p:nvGrpSpPr>
            <p:cNvPr id="14" name="Group 13"/>
            <p:cNvGrpSpPr/>
            <p:nvPr/>
          </p:nvGrpSpPr>
          <p:grpSpPr>
            <a:xfrm>
              <a:off x="428625" y="2514600"/>
              <a:ext cx="213678" cy="3267075"/>
              <a:chOff x="428625" y="2514600"/>
              <a:chExt cx="213678" cy="326707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428625" y="2514600"/>
                <a:ext cx="190500" cy="533400"/>
                <a:chOff x="428625" y="2514600"/>
                <a:chExt cx="190500" cy="533400"/>
              </a:xfrm>
            </p:grpSpPr>
            <p:cxnSp>
              <p:nvCxnSpPr>
                <p:cNvPr id="7" name="Straight Connector 6"/>
                <p:cNvCxnSpPr/>
                <p:nvPr/>
              </p:nvCxnSpPr>
              <p:spPr>
                <a:xfrm>
                  <a:off x="428625" y="2514600"/>
                  <a:ext cx="0" cy="533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/>
                <p:cNvCxnSpPr/>
                <p:nvPr/>
              </p:nvCxnSpPr>
              <p:spPr>
                <a:xfrm>
                  <a:off x="428625" y="3048000"/>
                  <a:ext cx="1905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/>
              <p:cNvGrpSpPr/>
              <p:nvPr/>
            </p:nvGrpSpPr>
            <p:grpSpPr>
              <a:xfrm>
                <a:off x="429578" y="3048000"/>
                <a:ext cx="209550" cy="685800"/>
                <a:chOff x="429578" y="3048000"/>
                <a:chExt cx="209550" cy="685800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>
                  <a:off x="429578" y="3048000"/>
                  <a:ext cx="0" cy="685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/>
                <p:nvPr/>
              </p:nvCxnSpPr>
              <p:spPr>
                <a:xfrm>
                  <a:off x="429578" y="3733800"/>
                  <a:ext cx="20955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/>
              <p:cNvGrpSpPr/>
              <p:nvPr/>
            </p:nvGrpSpPr>
            <p:grpSpPr>
              <a:xfrm>
                <a:off x="429578" y="3733800"/>
                <a:ext cx="212725" cy="685800"/>
                <a:chOff x="429578" y="3733800"/>
                <a:chExt cx="212725" cy="685800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>
                  <a:off x="429578" y="3733800"/>
                  <a:ext cx="0" cy="685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/>
                <p:nvPr/>
              </p:nvCxnSpPr>
              <p:spPr>
                <a:xfrm>
                  <a:off x="432753" y="4419600"/>
                  <a:ext cx="20955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/>
              <p:cNvGrpSpPr/>
              <p:nvPr/>
            </p:nvGrpSpPr>
            <p:grpSpPr>
              <a:xfrm>
                <a:off x="429578" y="4419600"/>
                <a:ext cx="212725" cy="685800"/>
                <a:chOff x="429578" y="4419600"/>
                <a:chExt cx="212725" cy="685800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>
                  <a:off x="429578" y="4419600"/>
                  <a:ext cx="0" cy="685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/>
                <p:cNvCxnSpPr/>
                <p:nvPr/>
              </p:nvCxnSpPr>
              <p:spPr>
                <a:xfrm>
                  <a:off x="432753" y="5105400"/>
                  <a:ext cx="20955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/>
              <p:cNvGrpSpPr/>
              <p:nvPr/>
            </p:nvGrpSpPr>
            <p:grpSpPr>
              <a:xfrm>
                <a:off x="429578" y="5095875"/>
                <a:ext cx="212725" cy="685800"/>
                <a:chOff x="429578" y="5095875"/>
                <a:chExt cx="212725" cy="685800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>
                  <a:off x="429578" y="5095875"/>
                  <a:ext cx="0" cy="685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/>
                <p:nvPr/>
              </p:nvCxnSpPr>
              <p:spPr>
                <a:xfrm>
                  <a:off x="432753" y="5781675"/>
                  <a:ext cx="20955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" name="Group 22"/>
            <p:cNvGrpSpPr/>
            <p:nvPr/>
          </p:nvGrpSpPr>
          <p:grpSpPr>
            <a:xfrm>
              <a:off x="4921250" y="2514600"/>
              <a:ext cx="196850" cy="1905000"/>
              <a:chOff x="4921250" y="2514600"/>
              <a:chExt cx="196850" cy="190500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4924425" y="2514600"/>
                <a:ext cx="193675" cy="533400"/>
                <a:chOff x="4924425" y="2514600"/>
                <a:chExt cx="193675" cy="533400"/>
              </a:xfrm>
            </p:grpSpPr>
            <p:cxnSp>
              <p:nvCxnSpPr>
                <p:cNvPr id="56" name="Straight Connector 55"/>
                <p:cNvCxnSpPr/>
                <p:nvPr/>
              </p:nvCxnSpPr>
              <p:spPr>
                <a:xfrm>
                  <a:off x="4924425" y="2514600"/>
                  <a:ext cx="0" cy="533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/>
                <p:cNvCxnSpPr/>
                <p:nvPr/>
              </p:nvCxnSpPr>
              <p:spPr>
                <a:xfrm>
                  <a:off x="4927600" y="3048000"/>
                  <a:ext cx="1905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/>
            </p:nvGrpSpPr>
            <p:grpSpPr>
              <a:xfrm>
                <a:off x="4921250" y="3048000"/>
                <a:ext cx="190500" cy="685800"/>
                <a:chOff x="4921250" y="3048000"/>
                <a:chExt cx="190500" cy="685800"/>
              </a:xfrm>
            </p:grpSpPr>
            <p:cxnSp>
              <p:nvCxnSpPr>
                <p:cNvPr id="64" name="Straight Connector 63"/>
                <p:cNvCxnSpPr/>
                <p:nvPr/>
              </p:nvCxnSpPr>
              <p:spPr>
                <a:xfrm>
                  <a:off x="4924425" y="3048000"/>
                  <a:ext cx="0" cy="685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Arrow Connector 64"/>
                <p:cNvCxnSpPr/>
                <p:nvPr/>
              </p:nvCxnSpPr>
              <p:spPr>
                <a:xfrm>
                  <a:off x="4921250" y="3733800"/>
                  <a:ext cx="1905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/>
              <p:cNvGrpSpPr/>
              <p:nvPr/>
            </p:nvGrpSpPr>
            <p:grpSpPr>
              <a:xfrm>
                <a:off x="4921250" y="3733800"/>
                <a:ext cx="190500" cy="685800"/>
                <a:chOff x="4921250" y="3733800"/>
                <a:chExt cx="190500" cy="685800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>
                  <a:off x="4924425" y="3733800"/>
                  <a:ext cx="0" cy="685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/>
                <p:cNvCxnSpPr/>
                <p:nvPr/>
              </p:nvCxnSpPr>
              <p:spPr>
                <a:xfrm>
                  <a:off x="4921250" y="4419600"/>
                  <a:ext cx="1905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5" name="Group 54"/>
            <p:cNvGrpSpPr/>
            <p:nvPr/>
          </p:nvGrpSpPr>
          <p:grpSpPr>
            <a:xfrm>
              <a:off x="2676525" y="2514600"/>
              <a:ext cx="190500" cy="1333500"/>
              <a:chOff x="2676525" y="2514600"/>
              <a:chExt cx="190500" cy="133350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2676525" y="2514600"/>
                <a:ext cx="190500" cy="581025"/>
                <a:chOff x="2676525" y="2514600"/>
                <a:chExt cx="190500" cy="581025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>
                  <a:off x="2676525" y="2514600"/>
                  <a:ext cx="0" cy="58102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/>
                <p:nvPr/>
              </p:nvCxnSpPr>
              <p:spPr>
                <a:xfrm>
                  <a:off x="2676525" y="3095625"/>
                  <a:ext cx="1905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/>
            </p:nvGrpSpPr>
            <p:grpSpPr>
              <a:xfrm>
                <a:off x="2676525" y="3105150"/>
                <a:ext cx="190500" cy="742950"/>
                <a:chOff x="2676525" y="3105150"/>
                <a:chExt cx="190500" cy="742950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>
                  <a:off x="2676525" y="3105150"/>
                  <a:ext cx="0" cy="74295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/>
                <p:nvPr/>
              </p:nvCxnSpPr>
              <p:spPr>
                <a:xfrm>
                  <a:off x="2676525" y="3848100"/>
                  <a:ext cx="1905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3" name="Group 42"/>
            <p:cNvGrpSpPr/>
            <p:nvPr/>
          </p:nvGrpSpPr>
          <p:grpSpPr>
            <a:xfrm>
              <a:off x="7210425" y="2514600"/>
              <a:ext cx="196850" cy="1905816"/>
              <a:chOff x="7210425" y="2514600"/>
              <a:chExt cx="196850" cy="1905816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7210425" y="2514600"/>
                <a:ext cx="190500" cy="533400"/>
                <a:chOff x="7210425" y="2514600"/>
                <a:chExt cx="190500" cy="533400"/>
              </a:xfrm>
            </p:grpSpPr>
            <p:cxnSp>
              <p:nvCxnSpPr>
                <p:cNvPr id="71" name="Straight Connector 70"/>
                <p:cNvCxnSpPr/>
                <p:nvPr/>
              </p:nvCxnSpPr>
              <p:spPr>
                <a:xfrm>
                  <a:off x="7210425" y="2514600"/>
                  <a:ext cx="0" cy="533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/>
                <p:cNvCxnSpPr/>
                <p:nvPr/>
              </p:nvCxnSpPr>
              <p:spPr>
                <a:xfrm>
                  <a:off x="7210425" y="3048000"/>
                  <a:ext cx="1905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oup 34"/>
              <p:cNvGrpSpPr/>
              <p:nvPr/>
            </p:nvGrpSpPr>
            <p:grpSpPr>
              <a:xfrm>
                <a:off x="7210425" y="3048000"/>
                <a:ext cx="196850" cy="685800"/>
                <a:chOff x="7210425" y="3048000"/>
                <a:chExt cx="196850" cy="685800"/>
              </a:xfrm>
            </p:grpSpPr>
            <p:cxnSp>
              <p:nvCxnSpPr>
                <p:cNvPr id="74" name="Straight Connector 73"/>
                <p:cNvCxnSpPr/>
                <p:nvPr/>
              </p:nvCxnSpPr>
              <p:spPr>
                <a:xfrm>
                  <a:off x="7210425" y="3048000"/>
                  <a:ext cx="0" cy="685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/>
                <p:nvPr/>
              </p:nvCxnSpPr>
              <p:spPr>
                <a:xfrm>
                  <a:off x="7216775" y="3733800"/>
                  <a:ext cx="1905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/>
              <p:cNvGrpSpPr/>
              <p:nvPr/>
            </p:nvGrpSpPr>
            <p:grpSpPr>
              <a:xfrm>
                <a:off x="7210425" y="3733800"/>
                <a:ext cx="190500" cy="686616"/>
                <a:chOff x="7210425" y="3733800"/>
                <a:chExt cx="190500" cy="686616"/>
              </a:xfrm>
            </p:grpSpPr>
            <p:cxnSp>
              <p:nvCxnSpPr>
                <p:cNvPr id="77" name="Straight Connector 76"/>
                <p:cNvCxnSpPr/>
                <p:nvPr/>
              </p:nvCxnSpPr>
              <p:spPr>
                <a:xfrm>
                  <a:off x="7210425" y="3733800"/>
                  <a:ext cx="0" cy="685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Arrow Connector 77"/>
                <p:cNvCxnSpPr/>
                <p:nvPr/>
              </p:nvCxnSpPr>
              <p:spPr>
                <a:xfrm>
                  <a:off x="7210425" y="4420416"/>
                  <a:ext cx="1905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" name="Flowchart: Alternate Process 1"/>
            <p:cNvSpPr/>
            <p:nvPr/>
          </p:nvSpPr>
          <p:spPr>
            <a:xfrm>
              <a:off x="419100" y="1752600"/>
              <a:ext cx="1485900" cy="876300"/>
            </a:xfrm>
            <a:prstGeom prst="flowChartAlternateProcess">
              <a:avLst/>
            </a:prstGeom>
            <a:solidFill>
              <a:srgbClr val="FBD4B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Initial GIS Processing</a:t>
              </a:r>
              <a:endPara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Flowchart: Terminator 16"/>
            <p:cNvSpPr/>
            <p:nvPr/>
          </p:nvSpPr>
          <p:spPr>
            <a:xfrm>
              <a:off x="657224" y="2762250"/>
              <a:ext cx="1171576" cy="571500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Projection/Re-projection</a:t>
              </a:r>
              <a:endPara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Flowchart: Terminator 27"/>
            <p:cNvSpPr/>
            <p:nvPr/>
          </p:nvSpPr>
          <p:spPr>
            <a:xfrm>
              <a:off x="657224" y="3448050"/>
              <a:ext cx="1171576" cy="571500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Clip / Extrapolation</a:t>
              </a:r>
              <a:endPara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2057400" y="2038350"/>
              <a:ext cx="457200" cy="30480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lowchart: Terminator 32"/>
            <p:cNvSpPr/>
            <p:nvPr/>
          </p:nvSpPr>
          <p:spPr>
            <a:xfrm>
              <a:off x="657224" y="4133850"/>
              <a:ext cx="1171576" cy="571500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Digitize Data Not Acquired</a:t>
              </a:r>
              <a:endPara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Flowchart: Terminator 33"/>
            <p:cNvSpPr/>
            <p:nvPr/>
          </p:nvSpPr>
          <p:spPr>
            <a:xfrm>
              <a:off x="657224" y="4819650"/>
              <a:ext cx="1171576" cy="571500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Raster Conversion</a:t>
              </a:r>
            </a:p>
          </p:txBody>
        </p:sp>
        <p:sp>
          <p:nvSpPr>
            <p:cNvPr id="41" name="Flowchart: Terminator 40"/>
            <p:cNvSpPr/>
            <p:nvPr/>
          </p:nvSpPr>
          <p:spPr>
            <a:xfrm>
              <a:off x="657224" y="5495925"/>
              <a:ext cx="1171576" cy="571500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Raster Resampling</a:t>
              </a:r>
            </a:p>
          </p:txBody>
        </p:sp>
        <p:sp>
          <p:nvSpPr>
            <p:cNvPr id="42" name="Flowchart: Alternate Process 41"/>
            <p:cNvSpPr/>
            <p:nvPr/>
          </p:nvSpPr>
          <p:spPr>
            <a:xfrm>
              <a:off x="2667000" y="1752600"/>
              <a:ext cx="1485900" cy="876300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 Reclassification</a:t>
              </a:r>
              <a:endPara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Flowchart: Terminator 45"/>
            <p:cNvSpPr/>
            <p:nvPr/>
          </p:nvSpPr>
          <p:spPr>
            <a:xfrm>
              <a:off x="2895600" y="2752725"/>
              <a:ext cx="1171576" cy="685800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Determine reclassed value assignments</a:t>
              </a:r>
              <a:endPara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Flowchart: Terminator 50"/>
            <p:cNvSpPr/>
            <p:nvPr/>
          </p:nvSpPr>
          <p:spPr>
            <a:xfrm>
              <a:off x="2895600" y="3562350"/>
              <a:ext cx="1171576" cy="571500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Perform Reclassification</a:t>
              </a:r>
              <a:endPara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ight Arrow 49"/>
            <p:cNvSpPr/>
            <p:nvPr/>
          </p:nvSpPr>
          <p:spPr>
            <a:xfrm>
              <a:off x="4314825" y="2057400"/>
              <a:ext cx="457200" cy="30480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lowchart: Alternate Process 51"/>
            <p:cNvSpPr/>
            <p:nvPr/>
          </p:nvSpPr>
          <p:spPr>
            <a:xfrm>
              <a:off x="4914900" y="1752600"/>
              <a:ext cx="1485900" cy="876300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Weights Determination</a:t>
              </a:r>
              <a:endPara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Flowchart: Alternate Process 52"/>
            <p:cNvSpPr/>
            <p:nvPr/>
          </p:nvSpPr>
          <p:spPr>
            <a:xfrm>
              <a:off x="7200900" y="1752600"/>
              <a:ext cx="1485900" cy="876300"/>
            </a:xfrm>
            <a:prstGeom prst="flowChartAlternateProcess">
              <a:avLst/>
            </a:prstGeom>
            <a:solidFill>
              <a:srgbClr val="C2D79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Suitability Surface Creation</a:t>
              </a:r>
              <a:endPara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ight Arrow 53"/>
            <p:cNvSpPr/>
            <p:nvPr/>
          </p:nvSpPr>
          <p:spPr>
            <a:xfrm>
              <a:off x="6572250" y="2057400"/>
              <a:ext cx="457200" cy="30480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lowchart: Terminator 57"/>
            <p:cNvSpPr/>
            <p:nvPr/>
          </p:nvSpPr>
          <p:spPr>
            <a:xfrm>
              <a:off x="5143500" y="2743200"/>
              <a:ext cx="1171576" cy="571500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AHP Decision Matrix</a:t>
              </a:r>
              <a:endPara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Flowchart: Terminator 61"/>
            <p:cNvSpPr/>
            <p:nvPr/>
          </p:nvSpPr>
          <p:spPr>
            <a:xfrm>
              <a:off x="5143500" y="3429000"/>
              <a:ext cx="1171576" cy="571500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Weights Calculation</a:t>
              </a:r>
              <a:endPara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Flowchart: Terminator 65"/>
            <p:cNvSpPr/>
            <p:nvPr/>
          </p:nvSpPr>
          <p:spPr>
            <a:xfrm>
              <a:off x="5143500" y="4114800"/>
              <a:ext cx="1171576" cy="571500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AHP CR Calculation</a:t>
              </a:r>
              <a:endPara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Flowchart: Terminator 78"/>
            <p:cNvSpPr/>
            <p:nvPr/>
          </p:nvSpPr>
          <p:spPr>
            <a:xfrm>
              <a:off x="7439024" y="2743200"/>
              <a:ext cx="1171576" cy="571500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Map </a:t>
              </a:r>
            </a:p>
            <a:p>
              <a:pPr algn="ctr"/>
              <a:r>
                <a:rPr lang="en-US" sz="11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Algebra</a:t>
              </a:r>
              <a:endPara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Flowchart: Terminator 79"/>
            <p:cNvSpPr/>
            <p:nvPr/>
          </p:nvSpPr>
          <p:spPr>
            <a:xfrm>
              <a:off x="7439024" y="3429000"/>
              <a:ext cx="1171576" cy="571500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Cartographic Evaluation</a:t>
              </a:r>
              <a:endPara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Flowchart: Terminator 80"/>
            <p:cNvSpPr/>
            <p:nvPr/>
          </p:nvSpPr>
          <p:spPr>
            <a:xfrm>
              <a:off x="7439024" y="4114800"/>
              <a:ext cx="1171576" cy="571500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Analysis Discussion</a:t>
              </a:r>
              <a:endPara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6362700" y="3048000"/>
              <a:ext cx="295275" cy="1372416"/>
              <a:chOff x="6400800" y="3048000"/>
              <a:chExt cx="295275" cy="1372416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6400800" y="3048000"/>
                <a:ext cx="295275" cy="293914"/>
                <a:chOff x="6400800" y="3048000"/>
                <a:chExt cx="295275" cy="293914"/>
              </a:xfrm>
            </p:grpSpPr>
            <p:sp>
              <p:nvSpPr>
                <p:cNvPr id="1028" name="Arc 4"/>
                <p:cNvSpPr>
                  <a:spLocks/>
                </p:cNvSpPr>
                <p:nvPr/>
              </p:nvSpPr>
              <p:spPr bwMode="auto">
                <a:xfrm>
                  <a:off x="6524625" y="3048000"/>
                  <a:ext cx="171450" cy="29391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cxnSp>
              <p:nvCxnSpPr>
                <p:cNvPr id="1029" name="AutoShape 5"/>
                <p:cNvCxnSpPr>
                  <a:cxnSpLocks noChangeShapeType="1"/>
                </p:cNvCxnSpPr>
                <p:nvPr/>
              </p:nvCxnSpPr>
              <p:spPr bwMode="auto">
                <a:xfrm flipH="1">
                  <a:off x="6400800" y="3048000"/>
                  <a:ext cx="123825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lg" len="med"/>
                </a:ln>
              </p:spPr>
            </p:cxnSp>
          </p:grpSp>
          <p:cxnSp>
            <p:nvCxnSpPr>
              <p:cNvPr id="1030" name="AutoShape 6"/>
              <p:cNvCxnSpPr>
                <a:cxnSpLocks noChangeShapeType="1"/>
              </p:cNvCxnSpPr>
              <p:nvPr/>
            </p:nvCxnSpPr>
            <p:spPr bwMode="auto">
              <a:xfrm>
                <a:off x="6696075" y="3341914"/>
                <a:ext cx="0" cy="783771"/>
              </a:xfrm>
              <a:prstGeom prst="straightConnector1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</p:cxnSp>
          <p:grpSp>
            <p:nvGrpSpPr>
              <p:cNvPr id="101" name="Group 100"/>
              <p:cNvGrpSpPr/>
              <p:nvPr/>
            </p:nvGrpSpPr>
            <p:grpSpPr>
              <a:xfrm>
                <a:off x="6448425" y="4125686"/>
                <a:ext cx="247650" cy="294730"/>
                <a:chOff x="6448425" y="4125686"/>
                <a:chExt cx="247650" cy="294730"/>
              </a:xfrm>
            </p:grpSpPr>
            <p:sp>
              <p:nvSpPr>
                <p:cNvPr id="1032" name="Arc 8"/>
                <p:cNvSpPr>
                  <a:spLocks/>
                </p:cNvSpPr>
                <p:nvPr/>
              </p:nvSpPr>
              <p:spPr bwMode="auto">
                <a:xfrm flipV="1">
                  <a:off x="6524625" y="4125686"/>
                  <a:ext cx="171450" cy="29391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cxnSp>
              <p:nvCxnSpPr>
                <p:cNvPr id="1033" name="AutoShape 9"/>
                <p:cNvCxnSpPr>
                  <a:cxnSpLocks noChangeShapeType="1"/>
                </p:cNvCxnSpPr>
                <p:nvPr/>
              </p:nvCxnSpPr>
              <p:spPr bwMode="auto">
                <a:xfrm flipH="1">
                  <a:off x="6448425" y="4419600"/>
                  <a:ext cx="76200" cy="816"/>
                </a:xfrm>
                <a:prstGeom prst="straightConnector1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</p:grpSp>
        </p:grpSp>
        <p:cxnSp>
          <p:nvCxnSpPr>
            <p:cNvPr id="1034" name="AutoShape 10"/>
            <p:cNvCxnSpPr>
              <a:cxnSpLocks noChangeShapeType="1"/>
            </p:cNvCxnSpPr>
            <p:nvPr/>
          </p:nvCxnSpPr>
          <p:spPr bwMode="auto">
            <a:xfrm flipV="1">
              <a:off x="6515100" y="4524375"/>
              <a:ext cx="0" cy="3524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5943600" y="4876800"/>
              <a:ext cx="11811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Repeat until CR is satisfactory (e.g., &lt; 10%)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54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GIS Suitability Analysis for ASR in Delaware, Fall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457200" y="-152400"/>
            <a:ext cx="8229600" cy="1252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Methods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990600" y="914400"/>
            <a:ext cx="1485900" cy="876300"/>
          </a:xfrm>
          <a:prstGeom prst="flowChartAlternateProcess">
            <a:avLst/>
          </a:prstGeom>
          <a:solidFill>
            <a:srgbClr val="FBD4B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 GIS Processing</a:t>
            </a:r>
            <a:endParaRPr 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64067" y="2188104"/>
            <a:ext cx="7408333" cy="34506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Projection / Re-projection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Clipping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Extrapolation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Digitize data not acquired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Raster conversion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Raster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resampling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endParaRPr kumimoji="0" lang="en-US" sz="22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59436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Created with Esri ArcGIS/ArcInfo Desktop 10.2.1. Produced here for educational purposes only.</a:t>
            </a:r>
            <a:endParaRPr lang="en-US" sz="1000" dirty="0"/>
          </a:p>
        </p:txBody>
      </p:sp>
      <p:pic>
        <p:nvPicPr>
          <p:cNvPr id="10" name="Picture 9" descr="waveheight_extrapolate_v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219200"/>
            <a:ext cx="4416345" cy="4754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GIS Suitability Analysis for ASR in Delaware, Fall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457200" y="-152400"/>
            <a:ext cx="8229600" cy="1252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Methods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990600" y="914400"/>
            <a:ext cx="1485900" cy="87630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Reclassification</a:t>
            </a:r>
            <a:endParaRPr 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28600" y="1905000"/>
            <a:ext cx="5181600" cy="34506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8925" marR="0" lvl="0" indent="-2730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Determine reclassification value assignments (5-point scale)</a:t>
            </a:r>
          </a:p>
          <a:p>
            <a:pPr marL="288925" marR="0" lvl="0" indent="-2730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Perform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reclassification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endParaRPr kumimoji="0" lang="en-US" sz="22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592449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Created with Esri ArcGIS/ArcInfo Desktop 10.2.1. Produced here for educational purposes only.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58674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ArcGIS Reclassify Tool</a:t>
            </a:r>
            <a:r>
              <a:rPr lang="en-US" sz="1000" dirty="0" smtClean="0"/>
              <a:t>. Created with Esri ArcGIS/ArcInfo Desktop 10.2.1. Reproduced here for educational purposes only.</a:t>
            </a:r>
            <a:endParaRPr lang="en-US" sz="1000" dirty="0"/>
          </a:p>
        </p:txBody>
      </p:sp>
      <p:pic>
        <p:nvPicPr>
          <p:cNvPr id="12" name="Picture 11" descr="parking_reclass_map_v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5255" y="1219200"/>
            <a:ext cx="4416345" cy="4754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 descr="parking_reclass_v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200400"/>
            <a:ext cx="3426164" cy="2647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GIS Suitability Analysis for ASR in Delaware, Fall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457200" y="-152400"/>
            <a:ext cx="8229600" cy="1252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Methods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990600" y="914400"/>
            <a:ext cx="1485900" cy="87630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Weights Determination</a:t>
            </a:r>
            <a:endParaRPr 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853572"/>
              </p:ext>
            </p:extLst>
          </p:nvPr>
        </p:nvGraphicFramePr>
        <p:xfrm>
          <a:off x="4661535" y="2971800"/>
          <a:ext cx="4053840" cy="1341880"/>
        </p:xfrm>
        <a:graphic>
          <a:graphicData uri="http://schemas.openxmlformats.org/drawingml/2006/table">
            <a:tbl>
              <a:tblPr/>
              <a:tblGrid>
                <a:gridCol w="1013460"/>
                <a:gridCol w="1013460"/>
                <a:gridCol w="1013460"/>
                <a:gridCol w="101346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Criterion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Wave Climate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Parking Amenity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Substrate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Wave Climate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Parking Amenity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1/9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1/5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Substrate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1/3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∑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1.4444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4.2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693070"/>
              </p:ext>
            </p:extLst>
          </p:nvPr>
        </p:nvGraphicFramePr>
        <p:xfrm>
          <a:off x="4572000" y="4504752"/>
          <a:ext cx="4243070" cy="1656207"/>
        </p:xfrm>
        <a:graphic>
          <a:graphicData uri="http://schemas.openxmlformats.org/drawingml/2006/table">
            <a:tbl>
              <a:tblPr/>
              <a:tblGrid>
                <a:gridCol w="896620"/>
                <a:gridCol w="796925"/>
                <a:gridCol w="906145"/>
                <a:gridCol w="857250"/>
                <a:gridCol w="786130"/>
              </a:tblGrid>
              <a:tr h="1193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Criterion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Wave Climate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Parking Amenity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Substrate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Principal Eigenvector (Weight)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Wave Climate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1/1.4444 = </a:t>
                      </a:r>
                      <a:r>
                        <a:rPr lang="en-US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0.6923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9/15 = </a:t>
                      </a:r>
                      <a:r>
                        <a:rPr lang="en-US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0.6000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(3)/4.2 = </a:t>
                      </a:r>
                      <a:r>
                        <a:rPr lang="en-US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0.7143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0.6689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Parking Amenity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(1/9)/1.4444 = </a:t>
                      </a:r>
                      <a:r>
                        <a:rPr lang="en-US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0.0769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1/15 = </a:t>
                      </a:r>
                      <a:r>
                        <a:rPr lang="en-US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0.0667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(1/5)/4.2 = </a:t>
                      </a:r>
                      <a:r>
                        <a:rPr lang="en-US" sz="105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0.0476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0.0637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Substrate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(1/3)/1.4444 = </a:t>
                      </a:r>
                      <a:r>
                        <a:rPr lang="en-US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0.2308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5/15 = </a:t>
                      </a:r>
                      <a:r>
                        <a:rPr lang="en-US" sz="105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0.3333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1/4.2 = </a:t>
                      </a:r>
                      <a:r>
                        <a:rPr lang="en-US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0.2381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0.2674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Content Placeholder 1"/>
          <p:cNvSpPr txBox="1">
            <a:spLocks/>
          </p:cNvSpPr>
          <p:nvPr/>
        </p:nvSpPr>
        <p:spPr>
          <a:xfrm>
            <a:off x="381000" y="2188104"/>
            <a:ext cx="5181600" cy="34506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8925" marR="0" lvl="0" indent="-2730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AHP Decision Matrix</a:t>
            </a:r>
          </a:p>
          <a:p>
            <a:pPr marL="288925" marR="0" lvl="0" indent="-2730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Weights Calculation</a:t>
            </a:r>
          </a:p>
          <a:p>
            <a:pPr marL="288925" marR="0" lvl="0" indent="-2730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AHP Consistency Ratio (CR)                Calculation</a:t>
            </a:r>
            <a:endParaRPr kumimoji="0" lang="en-US" sz="22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5" y="1676400"/>
            <a:ext cx="4314825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448174" y="2571690"/>
            <a:ext cx="43148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AHP pairwise comparison  importance rating scale</a:t>
            </a:r>
            <a:r>
              <a:rPr lang="en-US" sz="1000" dirty="0" smtClean="0"/>
              <a:t>. Source: Eastman, 2005</a:t>
            </a:r>
            <a:endParaRPr lang="en-US" sz="1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4267200"/>
            <a:ext cx="381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AHP decision matrix</a:t>
            </a:r>
            <a:r>
              <a:rPr lang="en-US" sz="1000" dirty="0" smtClean="0"/>
              <a:t> </a:t>
            </a:r>
            <a:r>
              <a:rPr lang="en-US" sz="1000" b="1" dirty="0" smtClean="0"/>
              <a:t>example</a:t>
            </a:r>
            <a:r>
              <a:rPr lang="en-US" sz="1000" dirty="0" smtClean="0"/>
              <a:t>.</a:t>
            </a:r>
            <a:endParaRPr lang="en-US" sz="1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95800" y="6154579"/>
            <a:ext cx="381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AHP principal eigenvector (weight) calculation example</a:t>
            </a:r>
            <a:r>
              <a:rPr lang="en-US" sz="1000" dirty="0" smtClean="0"/>
              <a:t>.</a:t>
            </a:r>
            <a:endParaRPr lang="en-U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569104"/>
            <a:ext cx="7408333" cy="3450696"/>
          </a:xfrm>
        </p:spPr>
        <p:txBody>
          <a:bodyPr>
            <a:normAutofit/>
          </a:bodyPr>
          <a:lstStyle/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en-US" sz="2200" dirty="0" smtClean="0"/>
              <a:t>Background</a:t>
            </a:r>
          </a:p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en-US" sz="2200" dirty="0" smtClean="0"/>
              <a:t>Goals &amp; Objectives</a:t>
            </a:r>
          </a:p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en-US" sz="2200" dirty="0" smtClean="0"/>
              <a:t>Proposed Methods</a:t>
            </a:r>
          </a:p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en-US" sz="2200" dirty="0" smtClean="0"/>
              <a:t>Anticipated Results &amp;                                                                Implications</a:t>
            </a:r>
          </a:p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en-US" sz="2200" dirty="0" smtClean="0"/>
              <a:t>Project Timeline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GIS Suitability Analysis for ASR in Delaware, Fall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Overview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653166"/>
            <a:ext cx="3446304" cy="2299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657600" y="4953000"/>
            <a:ext cx="220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Maryland/Delaware state line looking north into Delaware</a:t>
            </a:r>
            <a:r>
              <a:rPr lang="en-US" sz="1000" dirty="0" smtClean="0"/>
              <a:t>. </a:t>
            </a:r>
          </a:p>
          <a:p>
            <a:r>
              <a:rPr lang="en-US" sz="1000" dirty="0" smtClean="0"/>
              <a:t>Source: Goista.com, 2014</a:t>
            </a:r>
            <a:endParaRPr lang="en-US" sz="1000" dirty="0"/>
          </a:p>
        </p:txBody>
      </p:sp>
      <p:pic>
        <p:nvPicPr>
          <p:cNvPr id="8" name="Picture 7" descr="BodyboardSesh_Aug2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4495800"/>
            <a:ext cx="2974510" cy="1676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867400" y="6169968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Me bodyboarding in Fenwick Island, DE. </a:t>
            </a:r>
            <a:r>
              <a:rPr lang="en-US" sz="1000" dirty="0" smtClean="0"/>
              <a:t>2014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7706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GIS Suitability Analysis for ASR in Delaware, Fall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990600" y="914400"/>
            <a:ext cx="1485900" cy="876300"/>
          </a:xfrm>
          <a:prstGeom prst="flowChartAlternateProcess">
            <a:avLst/>
          </a:prstGeom>
          <a:solidFill>
            <a:srgbClr val="C2D79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Suitability Surface Creation</a:t>
            </a:r>
            <a:endParaRPr 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-152400"/>
            <a:ext cx="8229600" cy="1252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Methods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609600" y="1883304"/>
            <a:ext cx="5181600" cy="34506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8925" marR="0" lvl="0" indent="-2730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Map Algebra</a:t>
            </a:r>
          </a:p>
          <a:p>
            <a:pPr marL="288925" marR="0" lvl="0" indent="-2730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Cartographic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Evaluation</a:t>
            </a:r>
          </a:p>
          <a:p>
            <a:pPr marL="288925" marR="0" lvl="0" indent="-2730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Analysis Discussion</a:t>
            </a:r>
            <a:endParaRPr kumimoji="0" lang="en-US" sz="22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endParaRPr kumimoji="0" lang="en-US" sz="22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0" y="600069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Created with Esri ArcGIS/ArcInfo Desktop 10.2.1. Produced here for educational purposes only.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584829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ArcGIS Raster Calculator Tool</a:t>
            </a:r>
            <a:r>
              <a:rPr lang="en-US" sz="1000" dirty="0" smtClean="0"/>
              <a:t>. Created with Esri ArcGIS/ArcInfo Desktop 10.2.1. Reproduced here for educational purposes only.</a:t>
            </a:r>
            <a:endParaRPr lang="en-US" sz="1000" dirty="0"/>
          </a:p>
        </p:txBody>
      </p:sp>
      <p:pic>
        <p:nvPicPr>
          <p:cNvPr id="14" name="Picture 13" descr="finalsuitsurface_rastcalc_v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352800"/>
            <a:ext cx="4219575" cy="2447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49" name="Text Box 1"/>
          <p:cNvSpPr txBox="1">
            <a:spLocks noChangeArrowheads="1"/>
          </p:cNvSpPr>
          <p:nvPr/>
        </p:nvSpPr>
        <p:spPr bwMode="auto">
          <a:xfrm>
            <a:off x="76200" y="5334000"/>
            <a:ext cx="4343399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Map Algebra: </a:t>
            </a:r>
            <a:r>
              <a:rPr kumimoji="0" lang="en-US" sz="11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("ParkingAmenity_Reclass" * 0.0637) + ("WaveClimate_Reclass" * 0.6689) + (“Substrate_Reclass" * 0.2674)</a:t>
            </a:r>
            <a:endParaRPr kumimoji="0" lang="en-US" sz="11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suitability_surface_test_map_v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264920"/>
            <a:ext cx="4421074" cy="4754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GIS Suitability Analysis for ASR in Delaware, Fall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" y="-185737"/>
            <a:ext cx="8229600" cy="125253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Anticipated Results &amp; Implications</a:t>
            </a:r>
            <a:endParaRPr lang="en-US" sz="3600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81000" y="838200"/>
            <a:ext cx="5181600" cy="5562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88925" marR="0" lvl="0" indent="-2730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Limited locations with                       highest suitability</a:t>
            </a:r>
          </a:p>
          <a:p>
            <a:pPr marL="288925" marR="0" lvl="0" indent="-2730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Suitability surface resolution</a:t>
            </a:r>
          </a:p>
          <a:p>
            <a:pPr marL="288925" marR="0" lvl="0" indent="-2730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288925" marR="0" lvl="0" indent="-2730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288925" marR="0" lvl="0" indent="-2730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288925" marR="0" lvl="0" indent="-2730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288925" marR="0" lvl="0" indent="-2730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288925" marR="0" lvl="0" indent="-2730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288925" marR="0" lvl="0" indent="-2730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288925" marR="0" lvl="0" indent="-2730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288925" marR="0" lvl="0" indent="-2730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288925" marR="0" lvl="0" indent="-2730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288925" marR="0" lvl="0" indent="-2730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288925" marR="0" lvl="0" indent="-2730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Informed planning for surfing</a:t>
            </a:r>
          </a:p>
          <a:p>
            <a:pPr marL="288925" marR="0" lvl="0" indent="-2730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Future surf-related analysis</a:t>
            </a:r>
          </a:p>
          <a:p>
            <a:pPr marL="288925" marR="0" lvl="0" indent="-2730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288925" marR="0" lvl="0" indent="-2730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288925" marR="0" lvl="0" indent="-2730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288925" marR="0" lvl="0" indent="-2730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endParaRPr kumimoji="0" lang="en-US" sz="22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5909846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Created with Esri ArcGIS/ArcInfo Desktop 10.2.1. Produced here for educational purposes only.</a:t>
            </a:r>
            <a:endParaRPr lang="en-US" sz="10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444975"/>
              </p:ext>
            </p:extLst>
          </p:nvPr>
        </p:nvGraphicFramePr>
        <p:xfrm>
          <a:off x="381000" y="1981200"/>
          <a:ext cx="2412237" cy="3483512"/>
        </p:xfrm>
        <a:graphic>
          <a:graphicData uri="http://schemas.openxmlformats.org/drawingml/2006/table">
            <a:tbl>
              <a:tblPr/>
              <a:tblGrid>
                <a:gridCol w="1193037"/>
                <a:gridCol w="604742"/>
                <a:gridCol w="614458"/>
              </a:tblGrid>
              <a:tr h="3135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Reef </a:t>
                      </a:r>
                      <a:r>
                        <a:rPr lang="en-US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Name and Location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23" marR="55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Size (L)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23" marR="55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Size (W)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23" marR="55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418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Mount Maunganui (Mount Reef</a:t>
                      </a:r>
                      <a:r>
                        <a:rPr lang="en-US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), NZ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23" marR="55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 m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23" marR="55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 m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23" marR="55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Opunake, NZ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23" marR="55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 m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23" marR="55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 m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23" marR="55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Lyall </a:t>
                      </a:r>
                      <a:r>
                        <a:rPr lang="en-US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Bay, NZ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23" marR="55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160 m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23" marR="55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115 m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23" marR="55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Cable </a:t>
                      </a:r>
                      <a:r>
                        <a:rPr lang="en-US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Station, Aus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23" marR="55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 m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23" marR="55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140 m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23" marR="55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7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Narrowneck, Aus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23" marR="55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350 m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23" marR="55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600 m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23" marR="55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9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Bargara, Aus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23" marR="55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??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23" marR="55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??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23" marR="55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Pratte's, USA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23" marR="55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 m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23" marR="55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 m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23" marR="55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Oil </a:t>
                      </a:r>
                      <a:r>
                        <a:rPr lang="en-US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Piers, USA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23" marR="55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110 m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23" marR="55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 m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23" marR="55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Cocoa </a:t>
                      </a:r>
                      <a:r>
                        <a:rPr lang="en-US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Beach, USA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23" marR="55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175 m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23" marR="55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122 m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23" marR="55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Boscombe, UK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23" marR="55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 m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23" marR="55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~ 60 m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23" marR="55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Kovalam, India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23" marR="55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110 m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23" marR="55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 m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23" marR="55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743200" y="4932402"/>
            <a:ext cx="16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Existing and Proposed ASR Project Size Specifications</a:t>
            </a:r>
            <a:r>
              <a:rPr lang="en-US" sz="1000" dirty="0" smtClean="0"/>
              <a:t>.</a:t>
            </a:r>
            <a:endParaRPr lang="en-US" sz="1000" dirty="0"/>
          </a:p>
        </p:txBody>
      </p:sp>
      <p:sp>
        <p:nvSpPr>
          <p:cNvPr id="13" name="Rectangle 12"/>
          <p:cNvSpPr/>
          <p:nvPr/>
        </p:nvSpPr>
        <p:spPr>
          <a:xfrm>
            <a:off x="3352800" y="3106579"/>
            <a:ext cx="838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895600" y="3393758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130 m</a:t>
            </a:r>
            <a:endParaRPr lang="en-US" sz="1100" b="1" dirty="0"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048000" y="3106579"/>
            <a:ext cx="152400" cy="838200"/>
            <a:chOff x="2743200" y="2971800"/>
            <a:chExt cx="152400" cy="838200"/>
          </a:xfrm>
        </p:grpSpPr>
        <p:grpSp>
          <p:nvGrpSpPr>
            <p:cNvPr id="19" name="Group 18"/>
            <p:cNvGrpSpPr/>
            <p:nvPr/>
          </p:nvGrpSpPr>
          <p:grpSpPr>
            <a:xfrm>
              <a:off x="2743200" y="2971800"/>
              <a:ext cx="152400" cy="304800"/>
              <a:chOff x="2743200" y="2971800"/>
              <a:chExt cx="152400" cy="304800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 flipV="1">
                <a:off x="2819400" y="2971800"/>
                <a:ext cx="0" cy="3048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743200" y="2971800"/>
                <a:ext cx="1524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 flipV="1">
              <a:off x="2743200" y="3505200"/>
              <a:ext cx="152400" cy="304800"/>
              <a:chOff x="2743200" y="2971800"/>
              <a:chExt cx="152400" cy="304800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 flipV="1">
                <a:off x="2819400" y="2971800"/>
                <a:ext cx="0" cy="3048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743200" y="2971800"/>
                <a:ext cx="1524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oup 34"/>
          <p:cNvGrpSpPr/>
          <p:nvPr/>
        </p:nvGrpSpPr>
        <p:grpSpPr>
          <a:xfrm>
            <a:off x="3352800" y="4081791"/>
            <a:ext cx="838200" cy="152400"/>
            <a:chOff x="3048000" y="3886201"/>
            <a:chExt cx="838200" cy="152400"/>
          </a:xfrm>
        </p:grpSpPr>
        <p:grpSp>
          <p:nvGrpSpPr>
            <p:cNvPr id="33" name="Group 32"/>
            <p:cNvGrpSpPr/>
            <p:nvPr/>
          </p:nvGrpSpPr>
          <p:grpSpPr>
            <a:xfrm>
              <a:off x="3703320" y="3886201"/>
              <a:ext cx="182880" cy="152400"/>
              <a:chOff x="3703320" y="3886201"/>
              <a:chExt cx="182880" cy="152400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 rot="5400000" flipV="1">
                <a:off x="3794760" y="3870961"/>
                <a:ext cx="0" cy="18288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>
                <a:off x="3810000" y="3962401"/>
                <a:ext cx="1524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3048000" y="3886201"/>
              <a:ext cx="182880" cy="152400"/>
              <a:chOff x="3048000" y="3886201"/>
              <a:chExt cx="182880" cy="152400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 rot="5400000">
                <a:off x="3139440" y="3870961"/>
                <a:ext cx="0" cy="18288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V="1">
                <a:off x="2971800" y="3962401"/>
                <a:ext cx="1524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TextBox 30"/>
          <p:cNvSpPr txBox="1"/>
          <p:nvPr/>
        </p:nvSpPr>
        <p:spPr>
          <a:xfrm>
            <a:off x="3505200" y="4005590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130 m</a:t>
            </a:r>
            <a:endParaRPr lang="en-US" sz="1100" b="1" dirty="0"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32" name="Picture 31" descr="Surfer_Numbers_map_v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188720"/>
            <a:ext cx="4416345" cy="4754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46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Straight Connector 118"/>
          <p:cNvCxnSpPr/>
          <p:nvPr/>
        </p:nvCxnSpPr>
        <p:spPr>
          <a:xfrm>
            <a:off x="5562600" y="4038600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3276600" y="4038600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6629400" y="3124200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419600" y="3124200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2286000" y="3200400"/>
            <a:ext cx="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GIS Suitability Analysis for ASR in Delaware, Fall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" y="-185737"/>
            <a:ext cx="8229600" cy="125253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Project Timeline</a:t>
            </a:r>
            <a:endParaRPr lang="en-US" sz="3600" dirty="0"/>
          </a:p>
        </p:txBody>
      </p:sp>
      <p:grpSp>
        <p:nvGrpSpPr>
          <p:cNvPr id="1051" name="Group 27"/>
          <p:cNvGrpSpPr>
            <a:grpSpLocks/>
          </p:cNvGrpSpPr>
          <p:nvPr/>
        </p:nvGrpSpPr>
        <p:grpSpPr bwMode="auto">
          <a:xfrm>
            <a:off x="1447800" y="1676400"/>
            <a:ext cx="6858000" cy="4495800"/>
            <a:chOff x="1140" y="45"/>
            <a:chExt cx="10800" cy="708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052" name="Group 28"/>
            <p:cNvGrpSpPr>
              <a:grpSpLocks/>
            </p:cNvGrpSpPr>
            <p:nvPr/>
          </p:nvGrpSpPr>
          <p:grpSpPr bwMode="auto">
            <a:xfrm>
              <a:off x="1695" y="3012"/>
              <a:ext cx="8865" cy="750"/>
              <a:chOff x="1455" y="3012"/>
              <a:chExt cx="8865" cy="750"/>
            </a:xfrm>
          </p:grpSpPr>
          <p:sp>
            <p:nvSpPr>
              <p:cNvPr id="1053" name="AutoShape 29"/>
              <p:cNvSpPr>
                <a:spLocks noChangeArrowheads="1"/>
              </p:cNvSpPr>
              <p:nvPr/>
            </p:nvSpPr>
            <p:spPr bwMode="auto">
              <a:xfrm>
                <a:off x="8040" y="3012"/>
                <a:ext cx="2280" cy="750"/>
              </a:xfrm>
              <a:prstGeom prst="homePlate">
                <a:avLst>
                  <a:gd name="adj" fmla="val 76000"/>
                </a:avLst>
              </a:prstGeom>
              <a:solidFill>
                <a:srgbClr val="C2D69B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1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Mar.</a:t>
                </a:r>
                <a:r>
                  <a:rPr kumimoji="0" lang="en-US" sz="1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– A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pr.                                   2016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4" name="AutoShape 30"/>
              <p:cNvSpPr>
                <a:spLocks noChangeArrowheads="1"/>
              </p:cNvSpPr>
              <p:nvPr/>
            </p:nvSpPr>
            <p:spPr bwMode="auto">
              <a:xfrm>
                <a:off x="6345" y="3012"/>
                <a:ext cx="2280" cy="750"/>
              </a:xfrm>
              <a:prstGeom prst="homePlate">
                <a:avLst>
                  <a:gd name="adj" fmla="val 76000"/>
                </a:avLst>
              </a:prstGeom>
              <a:solidFill>
                <a:srgbClr val="D8D8D8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1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Feb.                                    2016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5" name="AutoShape 31"/>
              <p:cNvSpPr>
                <a:spLocks noChangeArrowheads="1"/>
              </p:cNvSpPr>
              <p:nvPr/>
            </p:nvSpPr>
            <p:spPr bwMode="auto">
              <a:xfrm>
                <a:off x="4620" y="3012"/>
                <a:ext cx="2280" cy="750"/>
              </a:xfrm>
              <a:prstGeom prst="homePlate">
                <a:avLst>
                  <a:gd name="adj" fmla="val 76000"/>
                </a:avLst>
              </a:prstGeom>
              <a:solidFill>
                <a:srgbClr val="D8D8D8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1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Jan.                                    2016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6" name="AutoShape 32"/>
              <p:cNvSpPr>
                <a:spLocks noChangeArrowheads="1"/>
              </p:cNvSpPr>
              <p:nvPr/>
            </p:nvSpPr>
            <p:spPr bwMode="auto">
              <a:xfrm>
                <a:off x="2895" y="3012"/>
                <a:ext cx="2280" cy="750"/>
              </a:xfrm>
              <a:prstGeom prst="homePlate">
                <a:avLst>
                  <a:gd name="adj" fmla="val 76000"/>
                </a:avLst>
              </a:prstGeom>
              <a:solidFill>
                <a:srgbClr val="D8D8D8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400050" marR="0" lvl="1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Dec.                                    2015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7" name="AutoShape 33"/>
              <p:cNvSpPr>
                <a:spLocks noChangeArrowheads="1"/>
              </p:cNvSpPr>
              <p:nvPr/>
            </p:nvSpPr>
            <p:spPr bwMode="auto">
              <a:xfrm>
                <a:off x="1455" y="3012"/>
                <a:ext cx="1935" cy="750"/>
              </a:xfrm>
              <a:prstGeom prst="homePlate">
                <a:avLst>
                  <a:gd name="adj" fmla="val 64500"/>
                </a:avLst>
              </a:prstGeom>
              <a:solidFill>
                <a:srgbClr val="FABF8F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Oct. – Nov. 2015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058" name="AutoShape 34"/>
            <p:cNvCxnSpPr>
              <a:cxnSpLocks noChangeShapeType="1"/>
            </p:cNvCxnSpPr>
            <p:nvPr/>
          </p:nvCxnSpPr>
          <p:spPr bwMode="auto">
            <a:xfrm flipV="1">
              <a:off x="2505" y="2400"/>
              <a:ext cx="0" cy="612"/>
            </a:xfrm>
            <a:prstGeom prst="straightConnector1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cxn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1140" y="45"/>
              <a:ext cx="2707" cy="2400"/>
            </a:xfrm>
            <a:prstGeom prst="rect">
              <a:avLst/>
            </a:prstGeom>
            <a:solidFill>
              <a:srgbClr val="FBD4B4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33363" marR="0" lvl="0" indent="-233363" algn="l" defTabSz="914400" rtl="0" eaLnBrk="1" fontAlgn="base" latinLnBrk="0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Refine topic</a:t>
              </a:r>
            </a:p>
            <a:p>
              <a:pPr marL="233363" marR="0" lvl="0" indent="-233363" algn="l" defTabSz="914400" rtl="0" eaLnBrk="1" fontAlgn="base" latinLnBrk="0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Identify goals/objectives</a:t>
              </a:r>
            </a:p>
            <a:p>
              <a:pPr marL="233363" marR="0" lvl="0" indent="-233363" algn="l" defTabSz="914400" rtl="0" eaLnBrk="1" fontAlgn="base" latinLnBrk="0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Identify method/data</a:t>
              </a:r>
            </a:p>
            <a:p>
              <a:pPr marL="233363" marR="0" lvl="0" indent="-233363" defTabSz="914400" rtl="0" eaLnBrk="1" fontAlgn="base" latinLnBrk="0" hangingPunct="1">
                <a:lnSpc>
                  <a:spcPts val="500"/>
                </a:lnSpc>
                <a:spcBef>
                  <a:spcPct val="0"/>
                </a:spcBef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Form proposal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60" name="AutoShape 36"/>
            <p:cNvCxnSpPr>
              <a:cxnSpLocks noChangeShapeType="1"/>
            </p:cNvCxnSpPr>
            <p:nvPr/>
          </p:nvCxnSpPr>
          <p:spPr bwMode="auto">
            <a:xfrm flipV="1">
              <a:off x="4140" y="3762"/>
              <a:ext cx="0" cy="612"/>
            </a:xfrm>
            <a:prstGeom prst="straightConnector1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cxn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2220" y="4374"/>
              <a:ext cx="3600" cy="2751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33363" marR="0" lvl="1" indent="-233363" algn="l" defTabSz="914400" rtl="0" eaLnBrk="1" fontAlgn="base" latinLnBrk="0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Identify data (cont.)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233363" marR="0" lvl="0" indent="-233363" algn="l" defTabSz="914400" rtl="0" eaLnBrk="1" fontAlgn="base" latinLnBrk="0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Test method/data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233363" marR="0" lvl="0" indent="-233363" algn="l" defTabSz="914400" rtl="0" eaLnBrk="1" fontAlgn="base" latinLnBrk="0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Present proposal</a:t>
              </a:r>
            </a:p>
            <a:p>
              <a:pPr marL="233363" marR="0" lvl="0" indent="-233363" algn="l" defTabSz="914400" rtl="0" eaLnBrk="1" fontAlgn="base" latinLnBrk="0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Edit proposal per peer review</a:t>
              </a:r>
            </a:p>
            <a:p>
              <a:pPr marL="233363" marR="0" lvl="0" indent="-233363" algn="l" defTabSz="914400" rtl="0" eaLnBrk="1" fontAlgn="base" latinLnBrk="0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Form abstract for TUgis &amp; Delmarva GIS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62" name="AutoShape 38"/>
            <p:cNvCxnSpPr>
              <a:cxnSpLocks noChangeShapeType="1"/>
            </p:cNvCxnSpPr>
            <p:nvPr/>
          </p:nvCxnSpPr>
          <p:spPr bwMode="auto">
            <a:xfrm flipV="1">
              <a:off x="5895" y="2400"/>
              <a:ext cx="0" cy="612"/>
            </a:xfrm>
            <a:prstGeom prst="straightConnector1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cxn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4477" y="45"/>
              <a:ext cx="2663" cy="2355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33363" marR="0" lvl="1" indent="-233363" algn="l" defTabSz="914400" rtl="0" eaLnBrk="1" fontAlgn="base" latinLnBrk="0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Submit abstract for TUgis &amp; Delmarva GIS conferences</a:t>
              </a:r>
            </a:p>
            <a:p>
              <a:pPr marL="233363" marR="0" lvl="0" indent="-233363" algn="l" defTabSz="914400" rtl="0" eaLnBrk="1" fontAlgn="base" latinLnBrk="0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Initial </a:t>
              </a:r>
              <a:r>
                <a:rPr lang="en-US" sz="1200" dirty="0" smtClean="0">
                  <a:latin typeface="Calibri" pitchFamily="34" charset="0"/>
                  <a:cs typeface="Arial" pitchFamily="34" charset="0"/>
                </a:rPr>
                <a:t>GIS processing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233363" marR="0" lvl="0" indent="-233363" algn="l" defTabSz="914400" rtl="0" eaLnBrk="1" fontAlgn="base" latinLnBrk="0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Begin analysis tasks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64" name="AutoShape 40"/>
            <p:cNvCxnSpPr>
              <a:cxnSpLocks noChangeShapeType="1"/>
            </p:cNvCxnSpPr>
            <p:nvPr/>
          </p:nvCxnSpPr>
          <p:spPr bwMode="auto">
            <a:xfrm flipV="1">
              <a:off x="7530" y="3762"/>
              <a:ext cx="0" cy="612"/>
            </a:xfrm>
            <a:prstGeom prst="straightConnector1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cxn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6150" y="4374"/>
              <a:ext cx="2910" cy="2031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33363" marR="0" lvl="1" indent="-233363" algn="l" defTabSz="914400" rtl="0" eaLnBrk="1" fontAlgn="base" latinLnBrk="0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Finish analysis tasks</a:t>
              </a:r>
            </a:p>
            <a:p>
              <a:pPr marL="233363" marR="0" lvl="0" indent="-233363" algn="l" defTabSz="914400" rtl="0" eaLnBrk="1" fontAlgn="base" latinLnBrk="0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Discuss results &amp; form conclusions</a:t>
              </a:r>
            </a:p>
            <a:p>
              <a:pPr marL="233363" marR="0" lvl="0" indent="-233363" algn="l" defTabSz="914400" rtl="0" eaLnBrk="1" fontAlgn="base" latinLnBrk="0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Form final write-up &amp; presentation material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66" name="AutoShape 42"/>
            <p:cNvCxnSpPr>
              <a:cxnSpLocks noChangeShapeType="1"/>
            </p:cNvCxnSpPr>
            <p:nvPr/>
          </p:nvCxnSpPr>
          <p:spPr bwMode="auto">
            <a:xfrm flipV="1">
              <a:off x="9300" y="2400"/>
              <a:ext cx="0" cy="612"/>
            </a:xfrm>
            <a:prstGeom prst="straightConnector1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cxnSp>
        <p:sp>
          <p:nvSpPr>
            <p:cNvPr id="1067" name="Rectangle 43"/>
            <p:cNvSpPr>
              <a:spLocks noChangeArrowheads="1"/>
            </p:cNvSpPr>
            <p:nvPr/>
          </p:nvSpPr>
          <p:spPr bwMode="auto">
            <a:xfrm>
              <a:off x="7860" y="45"/>
              <a:ext cx="2921" cy="2355"/>
            </a:xfrm>
            <a:prstGeom prst="rect">
              <a:avLst/>
            </a:prstGeom>
            <a:solidFill>
              <a:srgbClr val="D6E3BC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33363" marR="0" lvl="1" indent="-233363" algn="l" defTabSz="914400" rtl="0" eaLnBrk="1" fontAlgn="base" latinLnBrk="0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Complete write-up &amp; presentation material</a:t>
              </a:r>
            </a:p>
            <a:p>
              <a:pPr marL="233363" marR="0" lvl="0" indent="-233363" algn="l" defTabSz="914400" rtl="0" eaLnBrk="1" fontAlgn="base" latinLnBrk="0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Present at TUgis or Delmarva GIS</a:t>
              </a:r>
            </a:p>
            <a:p>
              <a:pPr marL="233363" marR="0" lvl="0" indent="-233363" algn="l" defTabSz="914400" rtl="0" eaLnBrk="1" fontAlgn="base" latinLnBrk="0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Edit write-up per conference comments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68" name="AutoShape 44"/>
            <p:cNvCxnSpPr>
              <a:cxnSpLocks noChangeShapeType="1"/>
            </p:cNvCxnSpPr>
            <p:nvPr/>
          </p:nvCxnSpPr>
          <p:spPr bwMode="auto">
            <a:xfrm flipV="1">
              <a:off x="8820" y="2835"/>
              <a:ext cx="0" cy="177"/>
            </a:xfrm>
            <a:prstGeom prst="straightConnector1">
              <a:avLst/>
            </a:prstGeom>
            <a:noFill/>
            <a:ln w="2857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cxnSp>
        <p:sp>
          <p:nvSpPr>
            <p:cNvPr id="1069" name="Text Box 45"/>
            <p:cNvSpPr txBox="1">
              <a:spLocks noChangeArrowheads="1"/>
            </p:cNvSpPr>
            <p:nvPr/>
          </p:nvSpPr>
          <p:spPr bwMode="auto">
            <a:xfrm>
              <a:off x="7500" y="2445"/>
              <a:ext cx="1545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cs typeface="Arial" pitchFamily="34" charset="0"/>
                </a:rPr>
                <a:t>TUgis (3/15)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70" name="AutoShape 46"/>
            <p:cNvCxnSpPr>
              <a:cxnSpLocks noChangeShapeType="1"/>
            </p:cNvCxnSpPr>
            <p:nvPr/>
          </p:nvCxnSpPr>
          <p:spPr bwMode="auto">
            <a:xfrm flipV="1">
              <a:off x="9720" y="2832"/>
              <a:ext cx="0" cy="177"/>
            </a:xfrm>
            <a:prstGeom prst="straightConnector1">
              <a:avLst/>
            </a:prstGeom>
            <a:noFill/>
            <a:ln w="2857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cxnSp>
        <p:sp>
          <p:nvSpPr>
            <p:cNvPr id="1071" name="Text Box 47"/>
            <p:cNvSpPr txBox="1">
              <a:spLocks noChangeArrowheads="1"/>
            </p:cNvSpPr>
            <p:nvPr/>
          </p:nvSpPr>
          <p:spPr bwMode="auto">
            <a:xfrm>
              <a:off x="9525" y="2445"/>
              <a:ext cx="2415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cs typeface="Arial" pitchFamily="34" charset="0"/>
                </a:rPr>
                <a:t>Delmarva GIS (4/14)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72" name="Group 48"/>
            <p:cNvGrpSpPr>
              <a:grpSpLocks/>
            </p:cNvGrpSpPr>
            <p:nvPr/>
          </p:nvGrpSpPr>
          <p:grpSpPr bwMode="auto">
            <a:xfrm>
              <a:off x="1680" y="2850"/>
              <a:ext cx="1215" cy="177"/>
              <a:chOff x="1680" y="2850"/>
              <a:chExt cx="1215" cy="177"/>
            </a:xfrm>
          </p:grpSpPr>
          <p:cxnSp>
            <p:nvCxnSpPr>
              <p:cNvPr id="1073" name="AutoShape 49"/>
              <p:cNvCxnSpPr>
                <a:cxnSpLocks noChangeShapeType="1"/>
              </p:cNvCxnSpPr>
              <p:nvPr/>
            </p:nvCxnSpPr>
            <p:spPr bwMode="auto">
              <a:xfrm>
                <a:off x="1680" y="3012"/>
                <a:ext cx="1215" cy="0"/>
              </a:xfrm>
              <a:prstGeom prst="straightConnector1">
                <a:avLst/>
              </a:prstGeom>
              <a:noFill/>
              <a:ln w="2857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</p:cxnSp>
          <p:cxnSp>
            <p:nvCxnSpPr>
              <p:cNvPr id="1074" name="AutoShape 50"/>
              <p:cNvCxnSpPr>
                <a:cxnSpLocks noChangeShapeType="1"/>
              </p:cNvCxnSpPr>
              <p:nvPr/>
            </p:nvCxnSpPr>
            <p:spPr bwMode="auto">
              <a:xfrm flipV="1">
                <a:off x="2880" y="2850"/>
                <a:ext cx="0" cy="177"/>
              </a:xfrm>
              <a:prstGeom prst="straightConnector1">
                <a:avLst/>
              </a:prstGeom>
              <a:noFill/>
              <a:ln w="2857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</p:cxnSp>
        </p:grpSp>
        <p:sp>
          <p:nvSpPr>
            <p:cNvPr id="1075" name="Text Box 51"/>
            <p:cNvSpPr txBox="1">
              <a:spLocks noChangeArrowheads="1"/>
            </p:cNvSpPr>
            <p:nvPr/>
          </p:nvSpPr>
          <p:spPr bwMode="auto">
            <a:xfrm>
              <a:off x="4380" y="2490"/>
              <a:ext cx="1080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  <a:cs typeface="Arial" pitchFamily="34" charset="0"/>
                </a:rPr>
                <a:t>Present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57" name="Straight Connector 56"/>
          <p:cNvCxnSpPr/>
          <p:nvPr/>
        </p:nvCxnSpPr>
        <p:spPr>
          <a:xfrm>
            <a:off x="1800225" y="3581400"/>
            <a:ext cx="17811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3581400" y="3453384"/>
            <a:ext cx="0" cy="1280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6324600" y="3429000"/>
            <a:ext cx="0" cy="12801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6858000" y="3429000"/>
            <a:ext cx="0" cy="12801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79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GIS Suitability Analysis for ASR in Delaware, Fall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048000" y="0"/>
            <a:ext cx="3048000" cy="533400"/>
          </a:xfr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>
            <a:noAutofit/>
          </a:bodyPr>
          <a:lstStyle/>
          <a:p>
            <a:r>
              <a:rPr lang="en-US" sz="3600" dirty="0" smtClean="0">
                <a:ln w="12700">
                  <a:noFill/>
                </a:ln>
              </a:rPr>
              <a:t>References</a:t>
            </a:r>
            <a:endParaRPr lang="en-US" sz="3600" dirty="0">
              <a:ln w="12700">
                <a:noFill/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40115"/>
            <a:ext cx="8839200" cy="64940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101600"/>
          </a:effectLst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Barber, J.S., Chosid, D.M., Glenn, R.P., &amp; Whitmore, K.A. (2009). A systematic model for artificial reef site selection. </a:t>
            </a:r>
            <a:r>
              <a:rPr lang="en-US" sz="700" i="1" dirty="0" smtClean="0"/>
              <a:t>New Zealand Journal of Marine and Freshwater Research, 43</a:t>
            </a:r>
            <a:r>
              <a:rPr lang="en-US" sz="700" dirty="0" smtClean="0"/>
              <a:t>, 283-297. Retrieved October 24, 2015, from: </a:t>
            </a:r>
            <a:r>
              <a:rPr lang="en-US" sz="700" u="sng" dirty="0" smtClean="0">
                <a:hlinkClick r:id="rId3"/>
              </a:rPr>
              <a:t>http://www.mass.gov/eea/docs/dfg/dmf/publications/26-barberhi.pdf</a:t>
            </a:r>
            <a:r>
              <a:rPr lang="en-US" sz="700" u="sng" dirty="0" smtClean="0"/>
              <a:t> </a:t>
            </a:r>
          </a:p>
          <a:p>
            <a:endParaRPr lang="en-US" sz="700" u="sng" dirty="0" smtClean="0"/>
          </a:p>
          <a:p>
            <a:r>
              <a:rPr lang="en-US" sz="700" dirty="0" smtClean="0"/>
              <a:t>Black, K., &amp; Mead, S. (2009). Design of Surfing Reefs. </a:t>
            </a:r>
            <a:r>
              <a:rPr lang="en-US" sz="700" i="1" dirty="0" smtClean="0"/>
              <a:t>Reef Journal, 1(1)</a:t>
            </a:r>
            <a:r>
              <a:rPr lang="en-US" sz="700" dirty="0" smtClean="0"/>
              <a:t>, 177-191. Retrieved October 22, 2015, from: </a:t>
            </a:r>
            <a:r>
              <a:rPr lang="en-US" sz="700" u="sng" dirty="0" smtClean="0">
                <a:hlinkClick r:id="rId4"/>
              </a:rPr>
              <a:t>http://thereefjournal.com/files/14._Black_and_Mead.pdf</a:t>
            </a:r>
            <a:endParaRPr lang="en-US" sz="700" u="sng" dirty="0" smtClean="0"/>
          </a:p>
          <a:p>
            <a:endParaRPr lang="en-US" sz="700" u="sng" dirty="0" smtClean="0"/>
          </a:p>
          <a:p>
            <a:r>
              <a:rPr lang="en-US" sz="700" dirty="0" smtClean="0"/>
              <a:t>Chesler, C. (2013). Do Serious Beach Injuries Come in Waves? </a:t>
            </a:r>
            <a:r>
              <a:rPr lang="en-US" sz="700" i="1" dirty="0" smtClean="0"/>
              <a:t>Scientific American</a:t>
            </a:r>
            <a:r>
              <a:rPr lang="en-US" sz="700" dirty="0" smtClean="0"/>
              <a:t>. Retrieved October 20, 2015, from: </a:t>
            </a:r>
            <a:r>
              <a:rPr lang="en-US" sz="700" u="sng" dirty="0" smtClean="0">
                <a:hlinkClick r:id="rId5"/>
              </a:rPr>
              <a:t>http://www.scientificamerican.com/article/understanding-east-coast-beach-injuries/</a:t>
            </a:r>
            <a:endParaRPr lang="en-US" sz="700" u="sng" dirty="0" smtClean="0"/>
          </a:p>
          <a:p>
            <a:endParaRPr lang="en-US" sz="700" u="sng" dirty="0" smtClean="0"/>
          </a:p>
          <a:p>
            <a:r>
              <a:rPr lang="en-US" sz="700" dirty="0" smtClean="0"/>
              <a:t>Daniel, H. (2001). Replenishment versus retreat: the cost of maintaining Delaware’s beaches. </a:t>
            </a:r>
            <a:r>
              <a:rPr lang="en-US" sz="700" i="1" dirty="0" smtClean="0"/>
              <a:t>Ocean &amp; Coastal Management, 44</a:t>
            </a:r>
            <a:r>
              <a:rPr lang="en-US" sz="700" dirty="0" smtClean="0"/>
              <a:t>, 87-104. Retrieved April 8, 2015, from: </a:t>
            </a:r>
            <a:r>
              <a:rPr lang="en-US" sz="700" u="sng" dirty="0" smtClean="0">
                <a:hlinkClick r:id="rId6"/>
              </a:rPr>
              <a:t>http://www.wcu.edu/WebFiles/PDFs/The_Cost_of_Maintaining_Delaware_Beaches.pdf</a:t>
            </a:r>
            <a:endParaRPr lang="en-US" sz="700" u="sng" dirty="0" smtClean="0"/>
          </a:p>
          <a:p>
            <a:endParaRPr lang="en-US" sz="700" u="sng" dirty="0" smtClean="0"/>
          </a:p>
          <a:p>
            <a:r>
              <a:rPr lang="en-US" sz="700" dirty="0" smtClean="0"/>
              <a:t>Delaware Chapter of the Surfrider Foundation (DE SRF). (2014). The State of Surfing in Delaware. </a:t>
            </a:r>
            <a:r>
              <a:rPr lang="en-US" sz="700" i="1" dirty="0" smtClean="0"/>
              <a:t>Surfrider Foundation</a:t>
            </a:r>
            <a:r>
              <a:rPr lang="en-US" sz="700" dirty="0" smtClean="0"/>
              <a:t>. Retrieved October 28, 2015, from: </a:t>
            </a:r>
            <a:r>
              <a:rPr lang="en-US" sz="700" u="sng" dirty="0" smtClean="0">
                <a:hlinkClick r:id="rId7"/>
              </a:rPr>
              <a:t>http://delaware.surfrider.org/wp-content/uploads/2014/01/The-State-of-Surfing-in-Delaware-2.pdf</a:t>
            </a:r>
            <a:r>
              <a:rPr lang="en-US" sz="700" u="sng" dirty="0" smtClean="0"/>
              <a:t> </a:t>
            </a:r>
          </a:p>
          <a:p>
            <a:endParaRPr lang="en-US" sz="700" u="sng" dirty="0" smtClean="0"/>
          </a:p>
          <a:p>
            <a:r>
              <a:rPr lang="en-US" sz="700" dirty="0" smtClean="0"/>
              <a:t>Eastman, J.R. (2005). Multi-criteria evaluation and GIS. In P. A. Longley, M. F. Goodchild, D. J. Maguire &amp; D. W. Rhind (Eds.), </a:t>
            </a:r>
            <a:r>
              <a:rPr lang="en-US" sz="700" i="1" dirty="0" smtClean="0"/>
              <a:t>Geographical Information Systems: Principles, Techniques, Management and Applications </a:t>
            </a:r>
            <a:r>
              <a:rPr lang="en-US" sz="700" dirty="0" smtClean="0"/>
              <a:t>(2nd ed. Abridged, pp. 493 – 502). Hoboken, NJ: John Wiley &amp; Sons, Inc. Retrieved November 10, 2015, from: </a:t>
            </a:r>
            <a:r>
              <a:rPr lang="en-US" sz="700" u="sng" dirty="0" smtClean="0">
                <a:hlinkClick r:id="rId8"/>
              </a:rPr>
              <a:t>http://www.geos.ed.ac.uk/~gisteac/gis_book_abridged/files/ch35.pdf</a:t>
            </a:r>
            <a:r>
              <a:rPr lang="en-US" sz="700" u="sng" dirty="0" smtClean="0"/>
              <a:t> </a:t>
            </a:r>
          </a:p>
          <a:p>
            <a:endParaRPr lang="en-US" sz="700" u="sng" dirty="0"/>
          </a:p>
          <a:p>
            <a:r>
              <a:rPr lang="en-US" sz="700" dirty="0"/>
              <a:t>Hyndman, D., &amp; Hyndman, D. (2006). </a:t>
            </a:r>
            <a:r>
              <a:rPr lang="en-US" sz="700" i="1" dirty="0"/>
              <a:t>Natural Hazards and Disasters</a:t>
            </a:r>
            <a:r>
              <a:rPr lang="en-US" sz="700" dirty="0"/>
              <a:t>. Belmont, CA: Brooks/Cole. Retrieved October 22, 2015, from: </a:t>
            </a:r>
            <a:r>
              <a:rPr lang="en-US" sz="700" u="sng" dirty="0">
                <a:hlinkClick r:id="rId9"/>
              </a:rPr>
              <a:t>http://www.mdhtalk.org/articles/beaches/research/WavesCoastsChapter.pdf</a:t>
            </a:r>
            <a:r>
              <a:rPr lang="en-US" sz="700" u="sng" dirty="0" smtClean="0"/>
              <a:t> </a:t>
            </a:r>
          </a:p>
          <a:p>
            <a:endParaRPr lang="en-US" sz="700" u="sng" dirty="0" smtClean="0"/>
          </a:p>
          <a:p>
            <a:r>
              <a:rPr lang="en-US" sz="700" dirty="0" smtClean="0"/>
              <a:t>Jackson, L.A., Tomlinson, R., McGrath, J., &amp; Turner, I. (2002). Monitoring of a multi-functional submerged geotextile reef breakwater. </a:t>
            </a:r>
            <a:r>
              <a:rPr lang="en-US" sz="700" i="1" dirty="0" smtClean="0"/>
              <a:t>Proceedings of the 28th International Conference on Coastal Engineering, 2</a:t>
            </a:r>
            <a:r>
              <a:rPr lang="en-US" sz="700" dirty="0" smtClean="0"/>
              <a:t>, 1923-1935, Cardiff, Wales, July 7-12. Retrieved October 21, 2015, from: </a:t>
            </a:r>
            <a:r>
              <a:rPr lang="en-US" sz="700" u="sng" dirty="0" smtClean="0">
                <a:hlinkClick r:id="rId10"/>
              </a:rPr>
              <a:t>http://www98.griffith.edu.au/dspace/bitstream/handle/10072/22853/38140_1.pdf?sequence=1</a:t>
            </a:r>
            <a:r>
              <a:rPr lang="en-US" sz="700" u="sng" dirty="0" smtClean="0"/>
              <a:t> </a:t>
            </a:r>
          </a:p>
          <a:p>
            <a:endParaRPr lang="en-US" sz="700" u="sng" dirty="0"/>
          </a:p>
          <a:p>
            <a:r>
              <a:rPr lang="en-US" sz="700" dirty="0"/>
              <a:t>Lazarow, N., Miller, </a:t>
            </a:r>
            <a:r>
              <a:rPr lang="en-US" sz="700" dirty="0" smtClean="0"/>
              <a:t>M.L</a:t>
            </a:r>
            <a:r>
              <a:rPr lang="en-US" sz="700" dirty="0"/>
              <a:t>., &amp; Blackwell, B. (2009). The Value of Recreational Surfing to Society. </a:t>
            </a:r>
            <a:r>
              <a:rPr lang="en-US" sz="700" i="1" dirty="0"/>
              <a:t>Tourism in Marine Environments, 5(2-3)</a:t>
            </a:r>
            <a:r>
              <a:rPr lang="en-US" sz="700" dirty="0"/>
              <a:t>, 145-158. Retrieved October 13, 2015, from: </a:t>
            </a:r>
            <a:r>
              <a:rPr lang="en-US" sz="700" u="sng" dirty="0">
                <a:hlinkClick r:id="rId11"/>
              </a:rPr>
              <a:t>http://www.valueofwaves.org/uploads/1/1/4/2/11420190/time_2008.pdf</a:t>
            </a:r>
            <a:endParaRPr lang="en-US" sz="700" u="sng" dirty="0" smtClean="0"/>
          </a:p>
          <a:p>
            <a:endParaRPr lang="en-US" sz="700" u="sng" dirty="0" smtClean="0"/>
          </a:p>
          <a:p>
            <a:r>
              <a:rPr lang="en-US" sz="700" dirty="0" smtClean="0"/>
              <a:t>Martin, S.A. (2013). A Surf Resource Sustainability Index for Surf Site Conservation and Tourism Management. </a:t>
            </a:r>
            <a:r>
              <a:rPr lang="en-US" sz="700" i="1" dirty="0" smtClean="0"/>
              <a:t>Prince of Songkla University</a:t>
            </a:r>
            <a:r>
              <a:rPr lang="en-US" sz="700" dirty="0" smtClean="0"/>
              <a:t>. Retrieved October 12, 2015, from: </a:t>
            </a:r>
            <a:r>
              <a:rPr lang="en-US" sz="700" u="sng" dirty="0" smtClean="0">
                <a:hlinkClick r:id="rId12"/>
              </a:rPr>
              <a:t>http://centerforsurfresearch.org/wp-content/uploads/2012/11/Martin-2013-SRSI-PhD-Thesis-e-book.pdf</a:t>
            </a:r>
            <a:r>
              <a:rPr lang="en-US" sz="700" u="sng" dirty="0" smtClean="0"/>
              <a:t> </a:t>
            </a:r>
          </a:p>
          <a:p>
            <a:endParaRPr lang="en-US" sz="700" u="sng" dirty="0"/>
          </a:p>
          <a:p>
            <a:r>
              <a:rPr lang="en-US" sz="700" dirty="0"/>
              <a:t>Phillips, D., Mead, S., Black, K., &amp; Healy, T. (2003). Surf Zone Currents and Influence on Surfability. </a:t>
            </a:r>
            <a:r>
              <a:rPr lang="en-US" sz="700" i="1" dirty="0"/>
              <a:t>Proceedings of the 3rd International Surfing Reef Symposium</a:t>
            </a:r>
            <a:r>
              <a:rPr lang="en-US" sz="700" dirty="0"/>
              <a:t>, 60-82, Raglan, New Zealand, June 22-25. Retrieved October 22, 2015, from: </a:t>
            </a:r>
            <a:r>
              <a:rPr lang="en-US" sz="700" u="sng" dirty="0">
                <a:hlinkClick r:id="rId13"/>
              </a:rPr>
              <a:t>http://citeseerx.ist.psu.edu/viewdoc/download?doi=10.1.1.489.3191&amp;rep=rep1&amp;type=pdf</a:t>
            </a:r>
            <a:endParaRPr lang="en-US" sz="700" u="sng" dirty="0" smtClean="0"/>
          </a:p>
          <a:p>
            <a:endParaRPr lang="en-US" sz="700" u="sng" dirty="0" smtClean="0"/>
          </a:p>
          <a:p>
            <a:r>
              <a:rPr lang="en-US" sz="700" dirty="0" smtClean="0"/>
              <a:t>Ranasinghe, R., Turner, I.L., &amp; Symonds, G. (2006). Shoreline response to multi-functional artificial surfing reefs: A numerical and physical modelling study. </a:t>
            </a:r>
            <a:r>
              <a:rPr lang="en-US" sz="700" i="1" dirty="0" smtClean="0"/>
              <a:t>Coastal Engineering, 53(7)</a:t>
            </a:r>
            <a:r>
              <a:rPr lang="en-US" sz="700" dirty="0" smtClean="0"/>
              <a:t>, 589-611. Retrieved April 8, 2015, from: </a:t>
            </a:r>
            <a:r>
              <a:rPr lang="en-US" sz="700" u="sng" dirty="0" smtClean="0">
                <a:hlinkClick r:id="rId14"/>
              </a:rPr>
              <a:t>http://www.sciencedirect.com.ezaccess.libraries.psu.edu/science/article/pii/S0378383906000032</a:t>
            </a:r>
            <a:r>
              <a:rPr lang="en-US" sz="700" u="sng" dirty="0" smtClean="0"/>
              <a:t> </a:t>
            </a:r>
          </a:p>
          <a:p>
            <a:endParaRPr lang="en-US" sz="700" u="sng" dirty="0" smtClean="0"/>
          </a:p>
          <a:p>
            <a:r>
              <a:rPr lang="en-US" sz="700" dirty="0" smtClean="0"/>
              <a:t>Scarfe, B.E., Elwany, M.H.S., Mead, S.T., &amp; Black, K.P. (2003). The Science of Surfing Waves and Surfing Breaks – A Review. </a:t>
            </a:r>
            <a:r>
              <a:rPr lang="en-US" sz="700" i="1" dirty="0" smtClean="0"/>
              <a:t>Scripps Institution of Oceanography Technical Report</a:t>
            </a:r>
            <a:r>
              <a:rPr lang="en-US" sz="700" dirty="0" smtClean="0"/>
              <a:t>. Retrieved October 21, 2015, from: </a:t>
            </a:r>
            <a:r>
              <a:rPr lang="en-US" sz="700" u="sng" dirty="0" smtClean="0">
                <a:hlinkClick r:id="rId15"/>
              </a:rPr>
              <a:t>http://escholarship.org/uc/item/6h72j1fz#page-1</a:t>
            </a:r>
            <a:endParaRPr lang="en-US" sz="700" u="sng" dirty="0" smtClean="0"/>
          </a:p>
          <a:p>
            <a:endParaRPr lang="en-US" sz="700" u="sng" dirty="0" smtClean="0"/>
          </a:p>
          <a:p>
            <a:r>
              <a:rPr lang="en-US" sz="700" dirty="0" smtClean="0"/>
              <a:t>Scarfe, B.E., Healy, T.R., Rennie, H.G., &amp; Mead, S.T. (2009). Sustainable Management of Surfing Breaks – An Overview. </a:t>
            </a:r>
            <a:r>
              <a:rPr lang="en-US" sz="700" i="1" dirty="0" smtClean="0"/>
              <a:t>Reef Journal, 1(1)</a:t>
            </a:r>
            <a:r>
              <a:rPr lang="en-US" sz="700" dirty="0" smtClean="0"/>
              <a:t>, 44-73. Retrieved October 20, 2015, from: </a:t>
            </a:r>
            <a:r>
              <a:rPr lang="en-US" sz="700" u="sng" dirty="0" smtClean="0">
                <a:hlinkClick r:id="rId16"/>
              </a:rPr>
              <a:t>http://thereefjournal.com/files/4._Scarfe_Healy_Rennie_and_Mead.pdf</a:t>
            </a:r>
            <a:r>
              <a:rPr lang="en-US" sz="700" u="sng" dirty="0" smtClean="0"/>
              <a:t> </a:t>
            </a:r>
          </a:p>
          <a:p>
            <a:endParaRPr lang="en-US" sz="700" u="sng" dirty="0"/>
          </a:p>
          <a:p>
            <a:r>
              <a:rPr lang="en-US" sz="700" dirty="0"/>
              <a:t>Slotkin, </a:t>
            </a:r>
            <a:r>
              <a:rPr lang="en-US" sz="700" dirty="0" smtClean="0"/>
              <a:t>M.H</a:t>
            </a:r>
            <a:r>
              <a:rPr lang="en-US" sz="700" dirty="0"/>
              <a:t>., Chambliss, K., Vamosi, </a:t>
            </a:r>
            <a:r>
              <a:rPr lang="en-US" sz="700" dirty="0" smtClean="0"/>
              <a:t>A.R</a:t>
            </a:r>
            <a:r>
              <a:rPr lang="en-US" sz="700" dirty="0"/>
              <a:t>., &amp; Lindo, C. (2008). Feasibility Study of Multi-Purpose Artificial Surf Reefs for Brevard County, Florida (Economic Segment). </a:t>
            </a:r>
            <a:r>
              <a:rPr lang="en-US" sz="700" i="1" dirty="0"/>
              <a:t>PRÆCIPIO EFS, Inc</a:t>
            </a:r>
            <a:r>
              <a:rPr lang="en-US" sz="700" dirty="0"/>
              <a:t>. Retrieved October 23, 2015, from: </a:t>
            </a:r>
            <a:r>
              <a:rPr lang="en-US" sz="700" u="sng" dirty="0">
                <a:hlinkClick r:id="rId17"/>
              </a:rPr>
              <a:t>http://www.brevardcounty.us/docs/default-source/natural-resources-documents/appendix-a---praecipio.pdf?sfvrsn=2</a:t>
            </a:r>
            <a:endParaRPr lang="en-US" sz="700" u="sng" dirty="0" smtClean="0"/>
          </a:p>
          <a:p>
            <a:endParaRPr lang="en-US" sz="700" u="sng" dirty="0" smtClean="0"/>
          </a:p>
          <a:p>
            <a:r>
              <a:rPr lang="en-US" sz="700" dirty="0" smtClean="0"/>
              <a:t>Surfrider Foundation. (2014). Delaware Mid-Atlantic Coastal and Ocean Recreation Study. </a:t>
            </a:r>
            <a:r>
              <a:rPr lang="en-US" sz="700" i="1" dirty="0" smtClean="0"/>
              <a:t>Surfrider Foundation</a:t>
            </a:r>
            <a:r>
              <a:rPr lang="en-US" sz="700" dirty="0" smtClean="0"/>
              <a:t>.</a:t>
            </a:r>
            <a:r>
              <a:rPr lang="en-US" sz="700" i="1" dirty="0" smtClean="0"/>
              <a:t> </a:t>
            </a:r>
            <a:r>
              <a:rPr lang="en-US" sz="700" dirty="0" smtClean="0"/>
              <a:t>Retrieved October 15, 2015, from: </a:t>
            </a:r>
            <a:r>
              <a:rPr lang="en-US" sz="700" u="sng" dirty="0" smtClean="0">
                <a:hlinkClick r:id="rId18"/>
              </a:rPr>
              <a:t>http://www.surfrider.org/images/uploads/publications/DE_Report.pdf</a:t>
            </a:r>
            <a:r>
              <a:rPr lang="en-US" sz="700" u="sng" dirty="0" smtClean="0"/>
              <a:t> </a:t>
            </a:r>
          </a:p>
          <a:p>
            <a:endParaRPr lang="en-US" sz="700" u="sng" dirty="0" smtClean="0"/>
          </a:p>
          <a:p>
            <a:r>
              <a:rPr lang="en-US" sz="700" dirty="0" smtClean="0"/>
              <a:t>Triantophyllou, E., &amp; Mann, S.H. (1995). Using The Analytic Hierarchy Process For Decision Making In Engineering Applications: Some Challenges. </a:t>
            </a:r>
            <a:r>
              <a:rPr lang="en-US" sz="700" i="1" dirty="0" smtClean="0"/>
              <a:t>International Journal of Industrial Engineering: Applications and Practice, 2(1)</a:t>
            </a:r>
            <a:r>
              <a:rPr lang="en-US" sz="700" dirty="0" smtClean="0"/>
              <a:t>, 35-44. Retrieved October 29, 2015, from: </a:t>
            </a:r>
            <a:r>
              <a:rPr lang="en-US" sz="700" dirty="0" smtClean="0">
                <a:hlinkClick r:id="rId19"/>
              </a:rPr>
              <a:t>http://bit.csc.lsu.edu/trianta/Journal_PAPERS1/AHPapls1.pdf</a:t>
            </a:r>
            <a:endParaRPr lang="en-US" sz="700" u="sng" dirty="0" smtClean="0"/>
          </a:p>
          <a:p>
            <a:endParaRPr lang="en-US" sz="700" u="sng" dirty="0" smtClean="0"/>
          </a:p>
          <a:p>
            <a:r>
              <a:rPr lang="en-US" sz="700" dirty="0" smtClean="0"/>
              <a:t>Tseng, C.T., Chen, S.C., Huang, C.S., &amp; Liu, C.C. (2001). GIS-assisted site selection for artificial reefs. </a:t>
            </a:r>
            <a:r>
              <a:rPr lang="en-US" sz="700" i="1" dirty="0" smtClean="0"/>
              <a:t>Fisheries Science, 67</a:t>
            </a:r>
            <a:r>
              <a:rPr lang="en-US" sz="700" dirty="0" smtClean="0"/>
              <a:t>, 1015-1022. Retrieved October, 24, 2015, from: </a:t>
            </a:r>
            <a:r>
              <a:rPr lang="en-US" sz="700" u="sng" dirty="0" smtClean="0">
                <a:hlinkClick r:id="rId20"/>
              </a:rPr>
              <a:t>https://www.jstage.jst.go.jp/article/fishsci1994/67/6/67_6_1015/_pdf</a:t>
            </a:r>
            <a:r>
              <a:rPr lang="en-US" sz="700" u="sng" dirty="0" smtClean="0"/>
              <a:t> </a:t>
            </a:r>
          </a:p>
          <a:p>
            <a:endParaRPr lang="en-US" sz="700" u="sng" dirty="0"/>
          </a:p>
          <a:p>
            <a:r>
              <a:rPr lang="en-US" sz="700" dirty="0"/>
              <a:t>Van Ettinger, </a:t>
            </a:r>
            <a:r>
              <a:rPr lang="en-US" sz="700" dirty="0" smtClean="0"/>
              <a:t>H.D</a:t>
            </a:r>
            <a:r>
              <a:rPr lang="en-US" sz="700" dirty="0"/>
              <a:t>. (2005). Artificial surf reef design – Dutch swell conditions. </a:t>
            </a:r>
            <a:r>
              <a:rPr lang="en-US" sz="700" i="1" dirty="0"/>
              <a:t>Delft University of Technology</a:t>
            </a:r>
            <a:r>
              <a:rPr lang="en-US" sz="700" dirty="0"/>
              <a:t>. Retrieved October 22, 2015, from: </a:t>
            </a:r>
            <a:r>
              <a:rPr lang="en-US" sz="700" u="sng" dirty="0">
                <a:hlinkClick r:id="rId21"/>
              </a:rPr>
              <a:t>https://www.google.com/url?sa=t&amp;rct=j&amp;q=&amp;esrc=s&amp;source=web&amp;cd=12&amp;ved=0CFcQFjALahUKEwisv4TJitXIAhUD2D4KHRukAQc&amp;url=http%3A%2F%2Frepository.tudelft.nl%2Fassets%2Fuuid%3A6d4fba4e-2868-4037-864d-f8f5da566404%2F2005VanEttinger.pdf&amp;usg=AFQjCNHuuHaTrmZ3M1kFAO9tB5W8j6kBNQ&amp;cad=rja</a:t>
            </a:r>
            <a:endParaRPr lang="en-US" sz="700" u="sng" dirty="0" smtClean="0"/>
          </a:p>
          <a:p>
            <a:endParaRPr lang="en-US" sz="700" u="sng" dirty="0" smtClean="0"/>
          </a:p>
          <a:p>
            <a:r>
              <a:rPr lang="en-US" sz="700" dirty="0" smtClean="0"/>
              <a:t>VisitDelaware.com. (2013). </a:t>
            </a:r>
            <a:r>
              <a:rPr lang="en-US" sz="700" i="1" dirty="0" smtClean="0"/>
              <a:t>Delaware Tourism Statistics</a:t>
            </a:r>
            <a:r>
              <a:rPr lang="en-US" sz="700" dirty="0" smtClean="0"/>
              <a:t>. Retrieved October 12, 2015, from: </a:t>
            </a:r>
            <a:r>
              <a:rPr lang="en-US" sz="700" u="sng" dirty="0" smtClean="0">
                <a:hlinkClick r:id="rId22"/>
              </a:rPr>
              <a:t>http://www.visitdelaware.com/industry/tourism-statistics/</a:t>
            </a:r>
            <a:endParaRPr lang="en-US" sz="700" u="sng" dirty="0" smtClean="0"/>
          </a:p>
          <a:p>
            <a:endParaRPr lang="en-US" sz="700" u="sng" dirty="0" smtClean="0"/>
          </a:p>
          <a:p>
            <a:r>
              <a:rPr lang="en-US" sz="700" dirty="0" smtClean="0"/>
              <a:t>Warshaw, M. (2005). </a:t>
            </a:r>
            <a:r>
              <a:rPr lang="en-US" sz="700" i="1" dirty="0" smtClean="0"/>
              <a:t>The Encyclopedia of Surfing</a:t>
            </a:r>
            <a:r>
              <a:rPr lang="en-US" sz="700" dirty="0" smtClean="0"/>
              <a:t>. Orlando, FL: Harcourt, Inc. Retrieved October 13, 2015, from: </a:t>
            </a:r>
            <a:r>
              <a:rPr lang="en-US" sz="700" u="sng" dirty="0" smtClean="0">
                <a:hlinkClick r:id="rId23"/>
              </a:rPr>
              <a:t>https://books.google.com/books?id=-DWQSYRx4MUC&amp;pg=PA154&amp;lpg=PA154&amp;dq=Delaware+surfing&amp;source=bl&amp;ots=UchR4DPwHV&amp;sig=0K7r3NNCx7APuhdExEAHCNYpSl4&amp;hl=en&amp;sa=X&amp;ved=0CBwQ6AEwADg8ahUKEwie3sOL9LrIAhVIFz4KHWLhB1M#v=onepage&amp;q=Delaware%20surfing&amp;f=false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68274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" y="2299156"/>
            <a:ext cx="3520440" cy="3520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GIS Suitability Analysis for ASR in Delaware, Fall 2015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Questions?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365760" y="5804356"/>
            <a:ext cx="3672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Hawaiian shorebreak</a:t>
            </a:r>
            <a:r>
              <a:rPr lang="en-US" sz="1000" dirty="0"/>
              <a:t>.</a:t>
            </a:r>
            <a:r>
              <a:rPr lang="en-US" sz="1000" dirty="0" smtClean="0"/>
              <a:t> Source: Clark Little Photography Facebook page</a:t>
            </a:r>
            <a:endParaRPr 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900332"/>
            <a:ext cx="327660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/>
                </a:solidFill>
              </a:rPr>
              <a:t>Acknowledgements</a:t>
            </a:r>
          </a:p>
          <a:p>
            <a:pPr algn="ctr"/>
            <a:endParaRPr lang="en-US" sz="22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tx2"/>
                </a:solidFill>
              </a:rPr>
              <a:t>Dr. Joseph Bishop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2"/>
                </a:solidFill>
              </a:rPr>
              <a:t>Bill </a:t>
            </a:r>
            <a:r>
              <a:rPr lang="en-US" sz="2200" dirty="0" smtClean="0">
                <a:solidFill>
                  <a:schemeClr val="tx2"/>
                </a:solidFill>
              </a:rPr>
              <a:t>Ballard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tx2"/>
                </a:solidFill>
              </a:rPr>
              <a:t>Family and friends</a:t>
            </a:r>
            <a:endParaRPr lang="en-US" sz="22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81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2286000"/>
            <a:ext cx="7408333" cy="3886200"/>
          </a:xfrm>
        </p:spPr>
        <p:txBody>
          <a:bodyPr>
            <a:normAutofit/>
          </a:bodyPr>
          <a:lstStyle/>
          <a:p>
            <a:pPr marL="342900" indent="-342900">
              <a:buSzPct val="75000"/>
              <a:buFont typeface="Wingdings" panose="05000000000000000000" pitchFamily="2" charset="2"/>
              <a:buChar char="Ø"/>
            </a:pPr>
            <a:r>
              <a:rPr lang="en-US" sz="2200" dirty="0" smtClean="0"/>
              <a:t>Coastal regions are important places</a:t>
            </a:r>
            <a:endParaRPr lang="en-US" sz="2200" dirty="0"/>
          </a:p>
          <a:p>
            <a:pPr marL="342900" indent="-342900">
              <a:buSzPct val="75000"/>
              <a:buFont typeface="Wingdings" panose="05000000000000000000" pitchFamily="2" charset="2"/>
              <a:buChar char="Ø"/>
            </a:pPr>
            <a:r>
              <a:rPr lang="en-US" sz="2200" dirty="0" smtClean="0"/>
              <a:t>Delaware, 2013 (VisitDelaware.com, 2013): </a:t>
            </a:r>
          </a:p>
          <a:p>
            <a:pPr marL="622300" lvl="2" indent="-342900">
              <a:buSzPct val="75000"/>
              <a:buFont typeface="Arial" panose="020B0604020202020204" pitchFamily="34" charset="0"/>
              <a:buChar char="•"/>
            </a:pPr>
            <a:r>
              <a:rPr lang="en-US" sz="1800" dirty="0" smtClean="0"/>
              <a:t>7.5 million visitors</a:t>
            </a:r>
          </a:p>
          <a:p>
            <a:pPr marL="622300" lvl="2" indent="-342900">
              <a:buSzPct val="75000"/>
              <a:buFont typeface="Arial" panose="020B0604020202020204" pitchFamily="34" charset="0"/>
              <a:buChar char="•"/>
            </a:pPr>
            <a:r>
              <a:rPr lang="en-US" sz="1800" dirty="0" smtClean="0"/>
              <a:t>$2.9 billion GDP from tourism</a:t>
            </a:r>
            <a:endParaRPr lang="en-US" sz="1800" dirty="0"/>
          </a:p>
          <a:p>
            <a:pPr marL="342900" lvl="1" indent="-342900">
              <a:buSzPct val="75000"/>
              <a:buFont typeface="Wingdings" panose="05000000000000000000" pitchFamily="2" charset="2"/>
              <a:buChar char="Ø"/>
            </a:pPr>
            <a:r>
              <a:rPr lang="en-US" dirty="0" smtClean="0"/>
              <a:t>Surfing a popular activity</a:t>
            </a:r>
          </a:p>
          <a:p>
            <a:pPr marL="342900" lvl="1" indent="-342900">
              <a:buSzPct val="75000"/>
              <a:buFont typeface="Wingdings" panose="05000000000000000000" pitchFamily="2" charset="2"/>
              <a:buChar char="Ø"/>
            </a:pPr>
            <a:r>
              <a:rPr lang="en-US" dirty="0" smtClean="0"/>
              <a:t>Significant global industry</a:t>
            </a:r>
          </a:p>
          <a:p>
            <a:pPr marL="622300" lvl="2" indent="-342900">
              <a:buSzPct val="75000"/>
              <a:buFont typeface="Arial" panose="020B0604020202020204" pitchFamily="34" charset="0"/>
              <a:buChar char="•"/>
            </a:pPr>
            <a:r>
              <a:rPr lang="en-US" sz="1800" dirty="0" smtClean="0"/>
              <a:t>~$130 billion annually (Martin, 2013)</a:t>
            </a:r>
          </a:p>
          <a:p>
            <a:pPr marL="342900" lvl="1" indent="-342900">
              <a:buSzPct val="75000"/>
              <a:buFont typeface="Wingdings" panose="05000000000000000000" pitchFamily="2" charset="2"/>
              <a:buChar char="Ø"/>
            </a:pPr>
            <a:r>
              <a:rPr lang="en-US" dirty="0" smtClean="0"/>
              <a:t>Non-economic value of surfing</a:t>
            </a:r>
          </a:p>
          <a:p>
            <a:pPr marL="622300" lvl="2" indent="-342900">
              <a:buSzPct val="75000"/>
              <a:buFont typeface="Arial" panose="020B0604020202020204" pitchFamily="34" charset="0"/>
              <a:buChar char="•"/>
            </a:pPr>
            <a:r>
              <a:rPr lang="en-US" sz="1800" dirty="0" smtClean="0"/>
              <a:t>environmental activism (Martin, 2013)</a:t>
            </a:r>
          </a:p>
          <a:p>
            <a:pPr marL="273050" lvl="1" indent="-273050">
              <a:buSzPct val="75000"/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Background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GIS Suitability Analysis for ASR in Delaware, Fall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352800"/>
            <a:ext cx="3352800" cy="2235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34001" y="3106579"/>
            <a:ext cx="3581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/>
              <a:t>Summer </a:t>
            </a:r>
            <a:r>
              <a:rPr lang="en-US" sz="1000" b="1" dirty="0" smtClean="0"/>
              <a:t>crowd in </a:t>
            </a:r>
            <a:r>
              <a:rPr lang="en-US" sz="1000" b="1" dirty="0"/>
              <a:t>Rehoboth </a:t>
            </a:r>
            <a:r>
              <a:rPr lang="en-US" sz="1000" b="1" dirty="0" smtClean="0"/>
              <a:t>Beach, DE</a:t>
            </a:r>
            <a:r>
              <a:rPr lang="en-US" sz="1000" dirty="0" smtClean="0"/>
              <a:t>. Source: UDaily, 2012</a:t>
            </a:r>
            <a:endParaRPr lang="en-US" sz="1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146875"/>
            <a:ext cx="2362201" cy="11884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315201" y="60006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Surfrider Foundation, 2010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6212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1000" y="2873904"/>
            <a:ext cx="7696200" cy="3450696"/>
          </a:xfrm>
        </p:spPr>
        <p:txBody>
          <a:bodyPr>
            <a:normAutofit/>
          </a:bodyPr>
          <a:lstStyle/>
          <a:p>
            <a:pPr marL="273050" indent="-273050">
              <a:buSzPct val="75000"/>
              <a:buFont typeface="Wingdings" pitchFamily="2" charset="2"/>
              <a:buChar char="Ø"/>
            </a:pPr>
            <a:r>
              <a:rPr lang="en-US" sz="2200" dirty="0" smtClean="0"/>
              <a:t>Began in 1960’s</a:t>
            </a:r>
          </a:p>
          <a:p>
            <a:pPr marL="273050" indent="-273050">
              <a:buSzPct val="75000"/>
              <a:buFont typeface="Wingdings" pitchFamily="2" charset="2"/>
              <a:buChar char="Ø"/>
            </a:pPr>
            <a:r>
              <a:rPr lang="en-US" sz="2200" dirty="0" smtClean="0"/>
              <a:t>Mainstream recreational activity</a:t>
            </a:r>
          </a:p>
          <a:p>
            <a:pPr marL="574993" lvl="1" indent="-273050">
              <a:buSzPct val="75000"/>
              <a:buFont typeface="Arial" pitchFamily="34" charset="0"/>
              <a:buChar char="•"/>
            </a:pPr>
            <a:r>
              <a:rPr lang="en-US" sz="1800" dirty="0" smtClean="0"/>
              <a:t>surf videos</a:t>
            </a:r>
          </a:p>
          <a:p>
            <a:pPr marL="574993" lvl="1" indent="-273050">
              <a:buSzPct val="75000"/>
              <a:buFont typeface="Arial" pitchFamily="34" charset="0"/>
              <a:buChar char="•"/>
            </a:pPr>
            <a:r>
              <a:rPr lang="en-US" sz="1800" dirty="0" smtClean="0"/>
              <a:t>ESA contests</a:t>
            </a:r>
          </a:p>
          <a:p>
            <a:pPr marL="574993" lvl="1" indent="-273050">
              <a:buSzPct val="75000"/>
              <a:buFont typeface="Arial" pitchFamily="34" charset="0"/>
              <a:buChar char="•"/>
            </a:pPr>
            <a:r>
              <a:rPr lang="en-US" sz="1800" dirty="0" smtClean="0"/>
              <a:t>Surfrider Foundation chapter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GIS Suitability Analysis for ASR in Delaware, Fall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Surfing in Delaware</a:t>
            </a:r>
            <a:endParaRPr lang="en-US" sz="3600" dirty="0"/>
          </a:p>
        </p:txBody>
      </p:sp>
      <p:pic>
        <p:nvPicPr>
          <p:cNvPr id="7" name="Picture 6" descr="surfers_herringpoi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962091"/>
            <a:ext cx="2686109" cy="26861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09600" y="46290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Surfers at Herring Point, Cape Henlopen, DE</a:t>
            </a:r>
            <a:r>
              <a:rPr lang="en-US" sz="1000" dirty="0" smtClean="0"/>
              <a:t>. </a:t>
            </a:r>
          </a:p>
          <a:p>
            <a:r>
              <a:rPr lang="en-US" sz="1000" dirty="0" smtClean="0"/>
              <a:t>Source: Kozlowski on flickr.com, 2012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5092005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Clr>
                <a:schemeClr val="accent1"/>
              </a:buClr>
              <a:buSzPct val="75000"/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2"/>
                </a:solidFill>
              </a:rPr>
              <a:t>2013 survey: 66.7% participated in surfing (Surfrider Foundation, 2014)</a:t>
            </a:r>
          </a:p>
          <a:p>
            <a:pPr marL="273050" indent="-273050">
              <a:buClr>
                <a:schemeClr val="accent1"/>
              </a:buClr>
              <a:buSzPct val="75000"/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2"/>
                </a:solidFill>
              </a:rPr>
              <a:t>Increase in participation ≠ increase in surfable conditions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69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369079"/>
            <a:ext cx="7408333" cy="3450696"/>
          </a:xfrm>
        </p:spPr>
        <p:txBody>
          <a:bodyPr>
            <a:normAutofit/>
          </a:bodyPr>
          <a:lstStyle/>
          <a:p>
            <a:pPr>
              <a:buSzPct val="75000"/>
              <a:buFont typeface="Wingdings" pitchFamily="2" charset="2"/>
              <a:buChar char="Ø"/>
            </a:pPr>
            <a:r>
              <a:rPr lang="en-US" sz="2200" dirty="0" smtClean="0"/>
              <a:t>Essential to control shoreline erosion in Delaware</a:t>
            </a:r>
          </a:p>
          <a:p>
            <a:pPr>
              <a:buSzPct val="75000"/>
              <a:buFont typeface="Wingdings" pitchFamily="2" charset="2"/>
              <a:buChar char="Ø"/>
            </a:pPr>
            <a:r>
              <a:rPr lang="en-US" sz="2200" dirty="0" smtClean="0"/>
              <a:t>Hard stabilization</a:t>
            </a:r>
          </a:p>
          <a:p>
            <a:pPr marL="574993" lvl="1" indent="-273050">
              <a:buSzPct val="75000"/>
              <a:buFont typeface="Arial" pitchFamily="34" charset="0"/>
              <a:buChar char="•"/>
            </a:pPr>
            <a:r>
              <a:rPr lang="en-US" sz="1800" dirty="0" smtClean="0"/>
              <a:t>Jetties</a:t>
            </a:r>
          </a:p>
          <a:p>
            <a:pPr marL="574993" lvl="1" indent="-273050">
              <a:buSzPct val="75000"/>
              <a:buFont typeface="Arial" pitchFamily="34" charset="0"/>
              <a:buChar char="•"/>
            </a:pPr>
            <a:r>
              <a:rPr lang="en-US" sz="1800" dirty="0" smtClean="0"/>
              <a:t>Groins</a:t>
            </a:r>
          </a:p>
          <a:p>
            <a:pPr marL="574993" lvl="1" indent="-273050">
              <a:buSzPct val="75000"/>
              <a:buFont typeface="Arial" pitchFamily="34" charset="0"/>
              <a:buChar char="•"/>
            </a:pPr>
            <a:r>
              <a:rPr lang="en-US" sz="1800" dirty="0" smtClean="0"/>
              <a:t>Surfable conditions</a:t>
            </a:r>
          </a:p>
          <a:p>
            <a:pPr marL="288925" indent="-273050">
              <a:buSzPct val="75000"/>
              <a:buFont typeface="Wingdings" pitchFamily="2" charset="2"/>
              <a:buChar char="Ø"/>
            </a:pPr>
            <a:r>
              <a:rPr lang="en-US" sz="2200" dirty="0" smtClean="0"/>
              <a:t>Soft stabilization</a:t>
            </a:r>
          </a:p>
          <a:p>
            <a:pPr marL="574993" lvl="1" indent="-273050">
              <a:buSzPct val="75000"/>
              <a:buFont typeface="Arial" pitchFamily="34" charset="0"/>
              <a:buChar char="•"/>
            </a:pPr>
            <a:r>
              <a:rPr lang="en-US" sz="1800" dirty="0" smtClean="0"/>
              <a:t>Beach replenishment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GIS Suitability Analysis for ASR in Delaware, Fall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Traditional Shoreline Management in Delaware</a:t>
            </a:r>
            <a:endParaRPr lang="en-US" sz="3600" dirty="0"/>
          </a:p>
        </p:txBody>
      </p:sp>
      <p:pic>
        <p:nvPicPr>
          <p:cNvPr id="8" name="Picture 7" descr="GroinAffectOnWav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5783" y="2819400"/>
            <a:ext cx="3347786" cy="16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DE_BeachBreakTyp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4343400"/>
            <a:ext cx="4580878" cy="121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705600" y="2743200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DE SRF, 2014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7772400" y="4097179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DE SRF, 2014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8172450" y="5924490"/>
            <a:ext cx="1200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DE SRF, 2014</a:t>
            </a:r>
            <a:endParaRPr lang="en-US" sz="1000" dirty="0"/>
          </a:p>
        </p:txBody>
      </p:sp>
      <p:pic>
        <p:nvPicPr>
          <p:cNvPr id="15" name="Picture 14" descr="beach-renourishment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2038" y="5029200"/>
            <a:ext cx="1868362" cy="12509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0" y="5770602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/>
              <a:t>Beach replenishment</a:t>
            </a:r>
            <a:r>
              <a:rPr lang="en-US" sz="1000" dirty="0" smtClean="0"/>
              <a:t>.</a:t>
            </a:r>
          </a:p>
          <a:p>
            <a:pPr algn="r"/>
            <a:r>
              <a:rPr lang="en-US" sz="1000" dirty="0" smtClean="0"/>
              <a:t>Source: CoastalCare.org, 2012</a:t>
            </a:r>
            <a:endParaRPr lang="en-US" sz="1000" dirty="0"/>
          </a:p>
        </p:txBody>
      </p:sp>
      <p:pic>
        <p:nvPicPr>
          <p:cNvPr id="13" name="Picture 12" descr="DE_BeachfillProjectYear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0" y="4953000"/>
            <a:ext cx="4912824" cy="137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60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14600"/>
            <a:ext cx="7408333" cy="3450696"/>
          </a:xfrm>
        </p:spPr>
        <p:txBody>
          <a:bodyPr>
            <a:normAutofit/>
          </a:bodyPr>
          <a:lstStyle/>
          <a:p>
            <a:pPr>
              <a:buSzPct val="75000"/>
              <a:buFont typeface="Wingdings" pitchFamily="2" charset="2"/>
              <a:buChar char="Ø"/>
            </a:pPr>
            <a:r>
              <a:rPr lang="en-US" sz="2200" dirty="0" smtClean="0"/>
              <a:t>Negatively affects surfing</a:t>
            </a:r>
          </a:p>
          <a:p>
            <a:pPr marL="574993" lvl="1" indent="-273050">
              <a:buSzPct val="75000"/>
              <a:buFont typeface="Arial" pitchFamily="34" charset="0"/>
              <a:buChar char="•"/>
            </a:pPr>
            <a:r>
              <a:rPr lang="en-US" sz="1800" dirty="0" smtClean="0"/>
              <a:t>Buries jetties/groins</a:t>
            </a:r>
          </a:p>
          <a:p>
            <a:pPr marL="574993" lvl="1" indent="-273050">
              <a:buSzPct val="75000"/>
              <a:buFont typeface="Arial" pitchFamily="34" charset="0"/>
              <a:buChar char="•"/>
            </a:pPr>
            <a:r>
              <a:rPr lang="en-US" sz="1800" dirty="0" smtClean="0"/>
              <a:t>Steepens shoreline slope</a:t>
            </a:r>
          </a:p>
          <a:p>
            <a:pPr marL="574993" lvl="1" indent="-273050">
              <a:buSzPct val="75000"/>
              <a:buFont typeface="Arial" pitchFamily="34" charset="0"/>
              <a:buChar char="•"/>
            </a:pPr>
            <a:r>
              <a:rPr lang="en-US" sz="1800" dirty="0" smtClean="0"/>
              <a:t>Reduction in natural sandbars</a:t>
            </a:r>
          </a:p>
          <a:p>
            <a:pPr>
              <a:buSzPct val="75000"/>
              <a:buFont typeface="Wingdings" pitchFamily="2" charset="2"/>
              <a:buChar char="Ø"/>
            </a:pPr>
            <a:r>
              <a:rPr lang="en-US" sz="2200" dirty="0" smtClean="0"/>
              <a:t>Dangerous water conditions</a:t>
            </a:r>
          </a:p>
          <a:p>
            <a:pPr marL="574993" lvl="1" indent="-273050">
              <a:buSzPct val="75000"/>
              <a:buFont typeface="Arial" pitchFamily="34" charset="0"/>
              <a:buChar char="•"/>
            </a:pPr>
            <a:r>
              <a:rPr lang="en-US" sz="1800" dirty="0" smtClean="0"/>
              <a:t>Ocean City, MD: 2006 – 87 injuries;                                                                          2007 – 345 injuries (Chesler, 2013)</a:t>
            </a:r>
          </a:p>
          <a:p>
            <a:pPr marL="288925" indent="-273050">
              <a:buSzPct val="75000"/>
              <a:buFont typeface="Wingdings" pitchFamily="2" charset="2"/>
              <a:buChar char="Ø"/>
            </a:pPr>
            <a:r>
              <a:rPr lang="en-US" sz="2200" dirty="0" smtClean="0"/>
              <a:t>Temporary solution</a:t>
            </a:r>
          </a:p>
          <a:p>
            <a:pPr marL="574993" lvl="1" indent="-273050">
              <a:buSzPct val="75000"/>
              <a:buFont typeface="Arial" pitchFamily="34" charset="0"/>
              <a:buChar char="•"/>
            </a:pPr>
            <a:r>
              <a:rPr lang="en-US" sz="1800" dirty="0" smtClean="0"/>
              <a:t>1 – 3 year beach life spans (Daniel, 2001)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GIS Suitability Analysis for ASR in Delaware, Fall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Effects of Beach Replenishment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4173379"/>
            <a:ext cx="411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Jetty buried by beach replenishment. </a:t>
            </a:r>
            <a:r>
              <a:rPr lang="en-US" sz="1000" dirty="0" smtClean="0"/>
              <a:t>Source: Ashbury Park Sun, 2014</a:t>
            </a:r>
            <a:endParaRPr lang="en-US" sz="1000" dirty="0"/>
          </a:p>
        </p:txBody>
      </p:sp>
      <p:pic>
        <p:nvPicPr>
          <p:cNvPr id="8" name="Picture 7" descr="jetty_buri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4920" y="2649379"/>
            <a:ext cx="3764280" cy="1568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Dangerous_Shorebreak_Sign_small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02204" y="4495800"/>
            <a:ext cx="1417796" cy="19811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620000" y="61530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Surfrider Foundation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5009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14800" y="2514600"/>
            <a:ext cx="7408333" cy="3450696"/>
          </a:xfrm>
        </p:spPr>
        <p:txBody>
          <a:bodyPr>
            <a:normAutofit/>
          </a:bodyPr>
          <a:lstStyle/>
          <a:p>
            <a:pPr marL="273050" indent="-273050">
              <a:buSzPct val="75000"/>
              <a:buFont typeface="Wingdings" pitchFamily="2" charset="2"/>
              <a:buChar char="Ø"/>
            </a:pPr>
            <a:r>
              <a:rPr lang="en-US" sz="2200" dirty="0" smtClean="0"/>
              <a:t>Submerged breakwater </a:t>
            </a:r>
          </a:p>
          <a:p>
            <a:pPr marL="273050" indent="-273050">
              <a:buSzPct val="75000"/>
              <a:buFont typeface="Wingdings" pitchFamily="2" charset="2"/>
              <a:buChar char="Ø"/>
            </a:pPr>
            <a:r>
              <a:rPr lang="en-US" sz="2200" dirty="0" smtClean="0"/>
              <a:t>Primary purpose of improving surf                                      conditions</a:t>
            </a:r>
          </a:p>
          <a:p>
            <a:pPr marL="3673475" indent="0">
              <a:buSzPct val="75000"/>
              <a:buNone/>
            </a:pPr>
            <a:endParaRPr lang="en-US" sz="22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GIS Suitability Analysis for ASR in Delaware, Fall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Artificial Surfing Reefs (ASR)</a:t>
            </a:r>
            <a:endParaRPr lang="en-US" sz="3600" dirty="0"/>
          </a:p>
        </p:txBody>
      </p:sp>
      <p:pic>
        <p:nvPicPr>
          <p:cNvPr id="11" name="Picture 10" descr="boscombe_AS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981200"/>
            <a:ext cx="3307341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 descr="BrevardCo_artificial_reef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3733800"/>
            <a:ext cx="3352800" cy="25176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04800" y="4097179"/>
            <a:ext cx="335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Boscombe ASR in England. </a:t>
            </a:r>
            <a:r>
              <a:rPr lang="en-US" sz="1000" dirty="0" smtClean="0"/>
              <a:t>Source: dailymail.co.uk, 2009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7543800" y="5715000"/>
            <a:ext cx="16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Brevard County ASR 3D Design. </a:t>
            </a:r>
            <a:r>
              <a:rPr lang="en-US" sz="1000" dirty="0" smtClean="0"/>
              <a:t>Source: sworlandoblog.com, 2007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4343400"/>
            <a:ext cx="6477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>
              <a:buClr>
                <a:schemeClr val="accent1"/>
              </a:buClr>
              <a:buSzPct val="75000"/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2"/>
                </a:solidFill>
              </a:rPr>
              <a:t>Secondary benefits</a:t>
            </a:r>
          </a:p>
          <a:p>
            <a:pPr marL="573088" lvl="1" indent="-273050"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Reducing coastal erosion</a:t>
            </a:r>
          </a:p>
          <a:p>
            <a:pPr marL="573088" lvl="1" indent="-273050"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Habitat formation</a:t>
            </a:r>
          </a:p>
          <a:p>
            <a:pPr marL="573088" lvl="1" indent="-273050"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Other recreation</a:t>
            </a:r>
          </a:p>
          <a:p>
            <a:pPr marL="284163" indent="-284163">
              <a:buClr>
                <a:schemeClr val="accent1"/>
              </a:buClr>
              <a:buSzPct val="75000"/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2"/>
                </a:solidFill>
              </a:rPr>
              <a:t>No reduction in beach                                                   amenity/aesthetics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60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waveshoalingbreakin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2133600"/>
            <a:ext cx="3657600" cy="17114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GIS Suitability Analysis for ASR in Delaware, Fall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Ocean Wave Mechanics &amp; ASRs</a:t>
            </a:r>
            <a:endParaRPr lang="en-US" sz="3600" dirty="0"/>
          </a:p>
        </p:txBody>
      </p:sp>
      <p:pic>
        <p:nvPicPr>
          <p:cNvPr id="8" name="Picture 7" descr="wavesrefract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" y="4257147"/>
            <a:ext cx="3042947" cy="16864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PeelAngle_Scarfe_etal_2003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46113" y="4495800"/>
            <a:ext cx="2116487" cy="144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surfinganASR_VanEttinger_200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38800" y="4108784"/>
            <a:ext cx="2667000" cy="2596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4097867" y="2362200"/>
            <a:ext cx="7713133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8925" marR="0" lvl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lang="en-US" sz="2200" noProof="0" dirty="0" smtClean="0">
                <a:solidFill>
                  <a:schemeClr val="tx2"/>
                </a:solidFill>
              </a:rPr>
              <a:t>Shoaling/Breaking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8925" marR="0" lvl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Refraction</a:t>
            </a:r>
          </a:p>
          <a:p>
            <a:pPr marL="288925" marR="0" lvl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Peel Angle</a:t>
            </a:r>
          </a:p>
          <a:p>
            <a:pPr marL="288925" marR="0" lvl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ASRs create optimally peeling waves</a:t>
            </a:r>
          </a:p>
          <a:p>
            <a:pPr marL="3946525" marR="0" lvl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823156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Wave interaction w/ nearshore bathymetry. </a:t>
            </a:r>
            <a:r>
              <a:rPr lang="en-US" sz="1000" dirty="0" smtClean="0"/>
              <a:t>Source: Hyndman &amp; Hyndman, 2006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59436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Wave refraction on California shoreline. </a:t>
            </a:r>
            <a:r>
              <a:rPr lang="en-US" sz="1000" dirty="0" smtClean="0"/>
              <a:t>Source: Phillips </a:t>
            </a:r>
            <a:r>
              <a:rPr lang="en-US" sz="1000" i="1" dirty="0" smtClean="0"/>
              <a:t>et al.</a:t>
            </a:r>
            <a:r>
              <a:rPr lang="en-US" sz="1000" dirty="0" smtClean="0"/>
              <a:t>, 2003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3352800" y="59436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Wave Peel Angle. </a:t>
            </a:r>
            <a:r>
              <a:rPr lang="en-US" sz="1000" dirty="0" smtClean="0"/>
              <a:t>Source: Scarfe </a:t>
            </a:r>
            <a:r>
              <a:rPr lang="en-US" sz="1000" i="1" dirty="0" smtClean="0"/>
              <a:t>et al.</a:t>
            </a:r>
            <a:r>
              <a:rPr lang="en-US" sz="1000" dirty="0" smtClean="0"/>
              <a:t>, 2003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8305800" y="4032584"/>
            <a:ext cx="91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Concept of surfing an ASR. </a:t>
            </a:r>
            <a:r>
              <a:rPr lang="en-US" sz="1000" dirty="0" smtClean="0"/>
              <a:t>Source: Van Ettinger, 2005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9810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222956"/>
            <a:ext cx="7408333" cy="4330244"/>
          </a:xfrm>
        </p:spPr>
        <p:txBody>
          <a:bodyPr>
            <a:normAutofit fontScale="92500" lnSpcReduction="20000"/>
          </a:bodyPr>
          <a:lstStyle/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en-US" dirty="0" smtClean="0"/>
              <a:t>Gold Coast, Queensland, Australia</a:t>
            </a:r>
          </a:p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en-US" dirty="0" smtClean="0"/>
              <a:t>Primary purpose: erosion control</a:t>
            </a:r>
          </a:p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en-US" dirty="0" smtClean="0"/>
              <a:t>Secondary purposes</a:t>
            </a:r>
          </a:p>
          <a:p>
            <a:pPr marL="574993" lvl="1" indent="-273050">
              <a:buSzPct val="75000"/>
              <a:buFont typeface="Arial" panose="020B0604020202020204" pitchFamily="34" charset="0"/>
              <a:buChar char="•"/>
            </a:pPr>
            <a:r>
              <a:rPr lang="en-US" sz="1900" dirty="0" smtClean="0"/>
              <a:t>Enhance surfing</a:t>
            </a:r>
          </a:p>
          <a:p>
            <a:pPr marL="574993" lvl="1" indent="-273050">
              <a:buSzPct val="75000"/>
              <a:buFont typeface="Arial" panose="020B0604020202020204" pitchFamily="34" charset="0"/>
              <a:buChar char="•"/>
            </a:pPr>
            <a:r>
              <a:rPr lang="en-US" sz="1900" dirty="0" smtClean="0"/>
              <a:t>Habitat, fishing, diving</a:t>
            </a:r>
            <a:endParaRPr lang="en-US" sz="1900" dirty="0"/>
          </a:p>
          <a:p>
            <a:pPr marL="285750" indent="-285750">
              <a:buSzPct val="75000"/>
              <a:buFont typeface="Wingdings" panose="05000000000000000000" pitchFamily="2" charset="2"/>
              <a:buChar char="Ø"/>
            </a:pPr>
            <a:r>
              <a:rPr lang="en-US" dirty="0" smtClean="0"/>
              <a:t>Site-specific</a:t>
            </a:r>
            <a:r>
              <a:rPr lang="en-US" dirty="0"/>
              <a:t> </a:t>
            </a:r>
            <a:r>
              <a:rPr lang="en-US" dirty="0" smtClean="0"/>
              <a:t>design &amp; continuous monitoring</a:t>
            </a:r>
          </a:p>
          <a:p>
            <a:pPr marL="285750" indent="-285750">
              <a:buSzPct val="75000"/>
              <a:buFont typeface="Wingdings" panose="05000000000000000000" pitchFamily="2" charset="2"/>
              <a:buChar char="Ø"/>
            </a:pPr>
            <a:r>
              <a:rPr lang="en-US" dirty="0" smtClean="0"/>
              <a:t>Results (Jackson</a:t>
            </a:r>
            <a:r>
              <a:rPr lang="en-US" dirty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,                                                                       2002):</a:t>
            </a:r>
          </a:p>
          <a:p>
            <a:pPr marL="584518" lvl="1" indent="-282575">
              <a:buSzPct val="75000"/>
              <a:buFont typeface="Arial" panose="020B0604020202020204" pitchFamily="34" charset="0"/>
              <a:buChar char="•"/>
            </a:pPr>
            <a:r>
              <a:rPr lang="en-US" sz="1900" dirty="0" smtClean="0"/>
              <a:t>20 – 30m beach widening</a:t>
            </a:r>
          </a:p>
          <a:p>
            <a:pPr marL="584518" lvl="1" indent="-282575">
              <a:buSzPct val="75000"/>
              <a:buFont typeface="Arial" panose="020B0604020202020204" pitchFamily="34" charset="0"/>
              <a:buChar char="•"/>
            </a:pPr>
            <a:r>
              <a:rPr lang="en-US" sz="1900" dirty="0" smtClean="0"/>
              <a:t>Improved surf conditions</a:t>
            </a:r>
          </a:p>
          <a:p>
            <a:pPr marL="584518" lvl="1" indent="-282575">
              <a:buSzPct val="75000"/>
              <a:buFont typeface="Arial" panose="020B0604020202020204" pitchFamily="34" charset="0"/>
              <a:buChar char="•"/>
            </a:pPr>
            <a:r>
              <a:rPr lang="en-US" sz="1900" dirty="0" smtClean="0"/>
              <a:t>Diverse habitat</a:t>
            </a:r>
          </a:p>
          <a:p>
            <a:pPr marL="284163" indent="-284163">
              <a:buSzPct val="75000"/>
              <a:buFont typeface="Wingdings" panose="05000000000000000000" pitchFamily="2" charset="2"/>
              <a:buChar char="Ø"/>
            </a:pPr>
            <a:r>
              <a:rPr lang="en-US" dirty="0" smtClean="0"/>
              <a:t>Informed design =                                                            successful results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GIS Suitability Analysis for ASR in Delaware, Fall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Case Study: Narrowneck Reef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890" y="4191000"/>
            <a:ext cx="2909236" cy="198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581401" y="3256002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Source: Jackson </a:t>
            </a:r>
            <a:r>
              <a:rPr lang="en-US" sz="1000" i="1" dirty="0" smtClean="0"/>
              <a:t>et al.</a:t>
            </a:r>
            <a:r>
              <a:rPr lang="en-US" sz="1000" dirty="0" smtClean="0"/>
              <a:t>, 2004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6230779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Jackson </a:t>
            </a:r>
            <a:r>
              <a:rPr lang="en-US" sz="1000" i="1" dirty="0" smtClean="0"/>
              <a:t>et al.</a:t>
            </a:r>
            <a:r>
              <a:rPr lang="en-US" sz="1000" dirty="0" smtClean="0"/>
              <a:t>, 2002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3429000" y="6172200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Jackson </a:t>
            </a:r>
            <a:r>
              <a:rPr lang="en-US" sz="1000" i="1" dirty="0" smtClean="0"/>
              <a:t>et al.</a:t>
            </a:r>
            <a:r>
              <a:rPr lang="en-US" sz="1000" dirty="0" smtClean="0"/>
              <a:t>, 2002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831" y="2514600"/>
            <a:ext cx="2092569" cy="12327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954179"/>
            <a:ext cx="2368287" cy="32896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84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12183</TotalTime>
  <Words>6447</Words>
  <Application>Microsoft Office PowerPoint</Application>
  <PresentationFormat>On-screen Show (4:3)</PresentationFormat>
  <Paragraphs>638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Candara</vt:lpstr>
      <vt:lpstr>Sylfaen</vt:lpstr>
      <vt:lpstr>Symbol</vt:lpstr>
      <vt:lpstr>Times New Roman</vt:lpstr>
      <vt:lpstr>Wingdings</vt:lpstr>
      <vt:lpstr>Waveform</vt:lpstr>
      <vt:lpstr>GIS-Based Site Suitability Analysis for an Artificial Surf Reef on Delaware’s Atlantic Coast</vt:lpstr>
      <vt:lpstr>Overview</vt:lpstr>
      <vt:lpstr>Background</vt:lpstr>
      <vt:lpstr>Surfing in Delaware</vt:lpstr>
      <vt:lpstr>Traditional Shoreline Management in Delaware</vt:lpstr>
      <vt:lpstr>Effects of Beach Replenishment</vt:lpstr>
      <vt:lpstr>Artificial Surfing Reefs (ASR)</vt:lpstr>
      <vt:lpstr>Ocean Wave Mechanics &amp; ASRs</vt:lpstr>
      <vt:lpstr>Case Study: Narrowneck Reef</vt:lpstr>
      <vt:lpstr>Case Study: Pratte’s Reef</vt:lpstr>
      <vt:lpstr>GIS in AR Studies</vt:lpstr>
      <vt:lpstr>GIS in AR Studies (cont.)</vt:lpstr>
      <vt:lpstr>Goals &amp; Objectives</vt:lpstr>
      <vt:lpstr>Study Area</vt:lpstr>
      <vt:lpstr>Analysis Criteria</vt:lpstr>
      <vt:lpstr>Methods</vt:lpstr>
      <vt:lpstr>PowerPoint Presentation</vt:lpstr>
      <vt:lpstr>PowerPoint Presentation</vt:lpstr>
      <vt:lpstr>PowerPoint Presentation</vt:lpstr>
      <vt:lpstr>PowerPoint Presentation</vt:lpstr>
      <vt:lpstr>Anticipated Results &amp; Implications</vt:lpstr>
      <vt:lpstr>Project Timeline</vt:lpstr>
      <vt:lpstr>References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P. Wilson</dc:creator>
  <cp:lastModifiedBy>Beth King</cp:lastModifiedBy>
  <cp:revision>1695</cp:revision>
  <dcterms:created xsi:type="dcterms:W3CDTF">2006-08-16T00:00:00Z</dcterms:created>
  <dcterms:modified xsi:type="dcterms:W3CDTF">2015-12-21T23:40:37Z</dcterms:modified>
</cp:coreProperties>
</file>