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2"/>
  </p:sldMasterIdLst>
  <p:notesMasterIdLst>
    <p:notesMasterId r:id="rId26"/>
  </p:notesMasterIdLst>
  <p:handoutMasterIdLst>
    <p:handoutMasterId r:id="rId27"/>
  </p:handoutMasterIdLst>
  <p:sldIdLst>
    <p:sldId id="277" r:id="rId3"/>
    <p:sldId id="269" r:id="rId4"/>
    <p:sldId id="282" r:id="rId5"/>
    <p:sldId id="290" r:id="rId6"/>
    <p:sldId id="291" r:id="rId7"/>
    <p:sldId id="292" r:id="rId8"/>
    <p:sldId id="297" r:id="rId9"/>
    <p:sldId id="296" r:id="rId10"/>
    <p:sldId id="295" r:id="rId11"/>
    <p:sldId id="305" r:id="rId12"/>
    <p:sldId id="306" r:id="rId13"/>
    <p:sldId id="271" r:id="rId14"/>
    <p:sldId id="304" r:id="rId15"/>
    <p:sldId id="294" r:id="rId16"/>
    <p:sldId id="273" r:id="rId17"/>
    <p:sldId id="280" r:id="rId18"/>
    <p:sldId id="299" r:id="rId19"/>
    <p:sldId id="281" r:id="rId20"/>
    <p:sldId id="301" r:id="rId21"/>
    <p:sldId id="300" r:id="rId22"/>
    <p:sldId id="302" r:id="rId23"/>
    <p:sldId id="278" r:id="rId24"/>
    <p:sldId id="276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0" userDrawn="1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pos="3839">
          <p15:clr>
            <a:srgbClr val="A4A3A4"/>
          </p15:clr>
        </p15:guide>
        <p15:guide id="7" pos="959">
          <p15:clr>
            <a:srgbClr val="A4A3A4"/>
          </p15:clr>
        </p15:guide>
        <p15:guide id="8" pos="6719">
          <p15:clr>
            <a:srgbClr val="A4A3A4"/>
          </p15:clr>
        </p15:guide>
        <p15:guide id="9" pos="383">
          <p15:clr>
            <a:srgbClr val="A4A3A4"/>
          </p15:clr>
        </p15:guide>
        <p15:guide id="10" pos="4703">
          <p15:clr>
            <a:srgbClr val="A4A3A4"/>
          </p15:clr>
        </p15:guide>
        <p15:guide id="11" pos="10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6187" autoAdjust="0"/>
  </p:normalViewPr>
  <p:slideViewPr>
    <p:cSldViewPr>
      <p:cViewPr varScale="1">
        <p:scale>
          <a:sx n="78" d="100"/>
          <a:sy n="78" d="100"/>
        </p:scale>
        <p:origin x="462" y="78"/>
      </p:cViewPr>
      <p:guideLst>
        <p:guide orient="horz" pos="2160"/>
        <p:guide orient="horz" pos="240"/>
        <p:guide orient="horz" pos="2496"/>
        <p:guide orient="horz" pos="1200"/>
        <p:guide orient="horz" pos="3888"/>
        <p:guide pos="3839"/>
        <p:guide pos="959"/>
        <p:guide pos="6719"/>
        <p:guide pos="383"/>
        <p:guide pos="4703"/>
        <p:guide pos="1007"/>
      </p:guideLst>
    </p:cSldViewPr>
  </p:slideViewPr>
  <p:outlineViewPr>
    <p:cViewPr>
      <p:scale>
        <a:sx n="33" d="100"/>
        <a:sy n="33" d="100"/>
      </p:scale>
      <p:origin x="0" y="126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12/14/2016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12/14/2016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6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 bwMode="ltGray"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16"/>
          <p:cNvSpPr/>
          <p:nvPr/>
        </p:nvSpPr>
        <p:spPr bwMode="ltGray">
          <a:xfrm flipH="1" flipV="1">
            <a:off x="0" y="3076712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0EEF0B-E8DE-42E1-BBBB-B5F4DA501025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ltGray">
          <a:xfrm>
            <a:off x="1501775" y="5638800"/>
            <a:ext cx="7335837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522413" y="35814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8" y="0"/>
            <a:ext cx="12188952" cy="24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8927-3BF7-4B1F-9A7C-CE36D9B418F4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67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1755925"/>
            <a:ext cx="1371602" cy="441627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1752600"/>
            <a:ext cx="7619999" cy="4406360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2493-29E3-42FE-AF35-7ED7BB86E08A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967-29E7-438C-9ECC-8CF795BE036C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50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 bwMode="ltGray"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5" name="Rectangle 12"/>
          <p:cNvSpPr/>
          <p:nvPr/>
        </p:nvSpPr>
        <p:spPr bwMode="ltGray"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ltGray"/>
        <p:txBody>
          <a:bodyPr/>
          <a:lstStyle/>
          <a:p>
            <a:fld id="{3C7D3B8A-B951-4F49-855E-6AB8465C5C2A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74638"/>
            <a:ext cx="10439401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184E-A15B-4003-8286-E185FA6E7589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74638"/>
            <a:ext cx="10439401" cy="10969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552F-4B0F-4080-9C6D-F1E527B4FD4C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4F8E-42C6-41B8-A1C9-68A8BCB2447F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659-F7C0-4DC5-83F0-909745FB444E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71DACE2-1661-442A-8E82-E20256C36275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27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/>
        </p:nvSpPr>
        <p:spPr bwMode="ltGray"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A7B796-56DD-4D5E-857C-0CD8255F25B6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68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" y="0"/>
            <a:ext cx="12188952" cy="1510922"/>
          </a:xfrm>
          <a:prstGeom prst="rect">
            <a:avLst/>
          </a:prstGeom>
        </p:spPr>
      </p:pic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8196B0-9515-4B7A-A89F-8A28EF7D22A2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27012" y="274638"/>
            <a:ext cx="10439402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873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herefugeeproject.org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opstats.unhcr.org/en/overview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35.jp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hyperlink" Target="http://www.personal.psu.edu/wxw519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bl.ocks.org/mbostock/394396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quare.github.io/crossfilter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.ocks.org/jasondavies/1341281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.ocks.org/jasondavies/1341281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jpg"/><Relationship Id="rId7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ion.ie/website/omi/omiwebv6.nsf/page/AXBN-A4LPWN18405825-en/$File/using%20eu%20indicators%20of%20immigrant%20integration.pdf" TargetMode="External"/><Relationship Id="rId7" Type="http://schemas.openxmlformats.org/officeDocument/2006/relationships/hyperlink" Target="http://www.unhcr.org/partners/donors/570669806/regional-refugee-migrant-response-plan-europe-january-december-2016-19.html" TargetMode="External"/><Relationship Id="rId2" Type="http://schemas.openxmlformats.org/officeDocument/2006/relationships/hyperlink" Target="http://ec.europa.eu/eu2020/pdf/COMPLET%20EN%20BARROSO%20%20%20007%20-%20Europe%202020%20-%20EN%20vers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hcr.org/564da0e20.pdf" TargetMode="External"/><Relationship Id="rId5" Type="http://schemas.openxmlformats.org/officeDocument/2006/relationships/hyperlink" Target="http://www.unhcr.org/en-us/protection/basic/3b66c2aa10/convention-protocol-relating-status-refugees.html" TargetMode="External"/><Relationship Id="rId4" Type="http://schemas.openxmlformats.org/officeDocument/2006/relationships/hyperlink" Target="http://www.eesc.europa.eu/resources/docs/common-basic-principles_e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40703" y="5257800"/>
            <a:ext cx="9164638" cy="1219200"/>
          </a:xfrm>
        </p:spPr>
        <p:txBody>
          <a:bodyPr/>
          <a:lstStyle/>
          <a:p>
            <a:r>
              <a:rPr lang="en-US" dirty="0"/>
              <a:t>Student: Rachel Wong | MGIS Capstone Project Peer Review | December 14, 2016</a:t>
            </a:r>
            <a:br>
              <a:rPr lang="en-US" dirty="0"/>
            </a:br>
            <a:r>
              <a:rPr lang="en-US" dirty="0"/>
              <a:t>Advisor: Jim Detwiler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40703" y="3733800"/>
            <a:ext cx="10515599" cy="1375046"/>
          </a:xfrm>
        </p:spPr>
        <p:txBody>
          <a:bodyPr/>
          <a:lstStyle/>
          <a:p>
            <a:r>
              <a:rPr lang="en-US" sz="3600" dirty="0"/>
              <a:t>An Open Source Approach to Visualizing Refugee and</a:t>
            </a:r>
            <a:br>
              <a:rPr lang="en-US" sz="3600" dirty="0"/>
            </a:br>
            <a:r>
              <a:rPr lang="en-US" sz="3600" dirty="0"/>
              <a:t>Immigrant Integration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4878"/>
                    </a14:imgEffect>
                    <a14:imgEffect>
                      <a14:saturation sat="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825" cy="2833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84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781439" cy="308927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Refugee Project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ltGray">
          <a:xfrm>
            <a:off x="7923211" y="457200"/>
            <a:ext cx="3781439" cy="297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Prior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Web Map Projects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4745736"/>
            <a:ext cx="2438400" cy="31652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u="sng" dirty="0">
                <a:hlinkClick r:id="rId2"/>
              </a:rPr>
              <a:t>http://www.therefugeeproject.org/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965"/>
            <a:ext cx="7466013" cy="3466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1016"/>
            <a:ext cx="7463026" cy="3465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1016"/>
            <a:ext cx="7482717" cy="3474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6200" y="2590800"/>
            <a:ext cx="303212" cy="30379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4597" y="2590800"/>
            <a:ext cx="303212" cy="30379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812" y="3962400"/>
            <a:ext cx="2811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Country as destination or origin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endCxn id="10" idx="5"/>
          </p:cNvCxnSpPr>
          <p:nvPr/>
        </p:nvCxnSpPr>
        <p:spPr>
          <a:xfrm flipH="1" flipV="1">
            <a:off x="335008" y="2850104"/>
            <a:ext cx="958804" cy="1264696"/>
          </a:xfrm>
          <a:prstGeom prst="straightConnector1">
            <a:avLst/>
          </a:prstGeom>
          <a:ln w="15875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50797" y="3449866"/>
            <a:ext cx="4710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Refugees by volume or by percent of population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732995" y="2680828"/>
            <a:ext cx="1717802" cy="938315"/>
          </a:xfrm>
          <a:prstGeom prst="straightConnector1">
            <a:avLst/>
          </a:prstGeom>
          <a:ln w="15875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/>
      <p:bldP spid="10" grpId="0" animBg="1"/>
      <p:bldP spid="11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781439" cy="308927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UNHCR Statistics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ltGray">
          <a:xfrm>
            <a:off x="7923211" y="457200"/>
            <a:ext cx="3781439" cy="297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Prior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Web Map Projects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0813" y="5942073"/>
            <a:ext cx="2895600" cy="31652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u="sng" dirty="0">
                <a:hlinkClick r:id="rId2"/>
              </a:rPr>
              <a:t>http://popstats.unhcr.org/en/overview</a:t>
            </a:r>
            <a:r>
              <a:rPr lang="en-US" sz="900" u="sng" dirty="0"/>
              <a:t>)</a:t>
            </a:r>
            <a:endParaRPr lang="en-U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1" y="838200"/>
            <a:ext cx="7143098" cy="509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841248"/>
            <a:ext cx="7170170" cy="510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841248"/>
            <a:ext cx="7187755" cy="509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7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685800"/>
            <a:ext cx="63245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Project Goal</a:t>
            </a:r>
          </a:p>
          <a:p>
            <a:r>
              <a:rPr lang="en-US" sz="1600" dirty="0"/>
              <a:t>To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develop</a:t>
            </a:r>
            <a:r>
              <a:rPr lang="en-US" sz="1600" dirty="0"/>
              <a:t> visual analytics tools for researchers and policy makers to interactively explore the refugee and immigrant integration data in EU countries.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Objectives</a:t>
            </a:r>
          </a:p>
          <a:p>
            <a:r>
              <a:rPr lang="en-US" sz="1600" dirty="0"/>
              <a:t>To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view </a:t>
            </a:r>
            <a:r>
              <a:rPr lang="en-US" sz="1600" dirty="0"/>
              <a:t>how many of asylum seekers and refugees have entered in EU countries over the years.</a:t>
            </a:r>
          </a:p>
          <a:p>
            <a:r>
              <a:rPr lang="en-US" sz="1600" dirty="0"/>
              <a:t>To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dirty="0"/>
              <a:t>who the refugees are.</a:t>
            </a:r>
          </a:p>
          <a:p>
            <a:r>
              <a:rPr lang="en-US" sz="1600" dirty="0"/>
              <a:t>To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  <a:r>
              <a:rPr lang="en-US" sz="1600" dirty="0"/>
              <a:t> which country and group of people need assistance the most.</a:t>
            </a:r>
          </a:p>
          <a:p>
            <a:r>
              <a:rPr lang="en-US" sz="1600" dirty="0"/>
              <a:t>To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compare</a:t>
            </a:r>
            <a:r>
              <a:rPr lang="en-US" sz="1600" i="1" dirty="0"/>
              <a:t> </a:t>
            </a:r>
            <a:r>
              <a:rPr lang="en-US" sz="1600" dirty="0"/>
              <a:t>how well the host countries integrated the migrants in the past.</a:t>
            </a:r>
          </a:p>
          <a:p>
            <a:r>
              <a:rPr lang="en-US" sz="1600" dirty="0"/>
              <a:t>To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estimate</a:t>
            </a:r>
            <a:r>
              <a:rPr lang="en-US" sz="1600" dirty="0"/>
              <a:t> how well the host countries will integrate the migrants in the future.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4265613" cy="2971800"/>
          </a:xfrm>
        </p:spPr>
        <p:txBody>
          <a:bodyPr/>
          <a:lstStyle/>
          <a:p>
            <a:r>
              <a:rPr lang="en-US" dirty="0"/>
              <a:t>Project Goal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97140" y="1447800"/>
            <a:ext cx="6324600" cy="3893801"/>
            <a:chOff x="697140" y="1447800"/>
            <a:chExt cx="6324600" cy="3893801"/>
          </a:xfrm>
        </p:grpSpPr>
        <p:pic>
          <p:nvPicPr>
            <p:cNvPr id="36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40" y="1447800"/>
              <a:ext cx="6324600" cy="3893801"/>
            </a:xfrm>
            <a:prstGeom prst="rect">
              <a:avLst/>
            </a:prstGeom>
          </p:spPr>
        </p:pic>
        <p:pic>
          <p:nvPicPr>
            <p:cNvPr id="37" name="Picture 2" descr="Map showing the member states of the European Union (clickable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715" y="1806485"/>
              <a:ext cx="2057400" cy="190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45715" y="3781076"/>
              <a:ext cx="2057400" cy="38276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8270" y="2619582"/>
              <a:ext cx="2133600" cy="51876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8270" y="3217487"/>
              <a:ext cx="2133600" cy="98202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651050" y="4317752"/>
              <a:ext cx="304799" cy="155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3828270" y="1871460"/>
              <a:ext cx="2195941" cy="8076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SzPct val="80000"/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02920" indent="-22383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90000"/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85800" indent="-18288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Wingdings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90000"/>
                <a:buFont typeface="Arial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05156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Wingdings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23444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90000"/>
                <a:buFont typeface="Arial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4173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Wingdings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60020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90000"/>
                <a:buFont typeface="Arial" pitchFamily="34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178308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80000"/>
                <a:buFont typeface="Wingdings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Immigrant Integration</a:t>
              </a:r>
              <a:br>
                <a:rPr lang="en-US" sz="1600" dirty="0"/>
              </a:br>
              <a:r>
                <a:rPr lang="en-US" sz="1600" dirty="0"/>
                <a:t>Explorer 1.0</a:t>
              </a:r>
              <a:b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</a:br>
              <a:endParaRPr lang="en-US" sz="1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0" y="1644487"/>
            <a:ext cx="3562896" cy="21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923213" y="3429000"/>
            <a:ext cx="39624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FOSS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/>
              <a:t>Free and Open Source Software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4265613" cy="2971800"/>
          </a:xfrm>
        </p:spPr>
        <p:txBody>
          <a:bodyPr/>
          <a:lstStyle/>
          <a:p>
            <a:r>
              <a:rPr lang="en-US" dirty="0"/>
              <a:t>Proposed</a:t>
            </a:r>
            <a:br>
              <a:rPr lang="en-US" dirty="0"/>
            </a:br>
            <a:r>
              <a:rPr lang="en-US" dirty="0"/>
              <a:t>Methodology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Research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04800"/>
            <a:ext cx="3015455" cy="224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7486" y="2549770"/>
            <a:ext cx="1443526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D3js.org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3212" y="2740269"/>
            <a:ext cx="2819399" cy="754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D3, HTML, SVG and CSS</a:t>
            </a:r>
            <a:br>
              <a:rPr lang="en-US" sz="1800" dirty="0"/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Web-based Data Visualization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03278" y="632404"/>
            <a:ext cx="3907078" cy="108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Penn State</a:t>
            </a:r>
            <a:br>
              <a:rPr lang="en-US" sz="1800" dirty="0"/>
            </a:br>
            <a:r>
              <a:rPr lang="en-US" sz="1800" dirty="0"/>
              <a:t>Access Account Storage Space (PASS)</a:t>
            </a:r>
            <a:br>
              <a:rPr lang="en-US" sz="1800" dirty="0"/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Maximum 10GB Free</a:t>
            </a:r>
            <a:b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1100" u="sng" dirty="0">
                <a:hlinkClick r:id="rId9"/>
              </a:rPr>
              <a:t>http://www.personal.psu.edu/wxw5193/</a:t>
            </a:r>
            <a:endParaRPr lang="en-US" sz="18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73963" y="3762403"/>
            <a:ext cx="1882853" cy="218070"/>
          </a:xfrm>
          <a:prstGeom prst="rect">
            <a:avLst/>
          </a:prstGeom>
        </p:spPr>
        <p:txBody>
          <a:bodyPr lIns="45720" rIns="246888">
            <a:normAutofit lnSpcReduction="100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https://webfiles.psu.edu/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4763985"/>
            <a:ext cx="2040102" cy="586529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333546" y="3980472"/>
            <a:ext cx="2939808" cy="64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/>
              <a:t>Bootstrap</a:t>
            </a:r>
            <a:br>
              <a:rPr lang="en-US" dirty="0"/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Faster Web Development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" y="3467773"/>
            <a:ext cx="1914132" cy="1532831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454080" y="5016407"/>
            <a:ext cx="1905000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http://getbootstrap.com</a:t>
            </a:r>
            <a:r>
              <a:rPr lang="en-US" sz="1000" dirty="0"/>
              <a:t>/</a:t>
            </a:r>
          </a:p>
        </p:txBody>
      </p:sp>
      <p:sp>
        <p:nvSpPr>
          <p:cNvPr id="31" name="Text Placeholder 4"/>
          <p:cNvSpPr txBox="1">
            <a:spLocks/>
          </p:cNvSpPr>
          <p:nvPr/>
        </p:nvSpPr>
        <p:spPr bwMode="ltGray">
          <a:xfrm>
            <a:off x="7923212" y="6123907"/>
            <a:ext cx="3962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Web Design Framework</a:t>
            </a:r>
            <a:br>
              <a:rPr lang="en-US" u="sng" dirty="0"/>
            </a:br>
            <a:r>
              <a:rPr lang="en-US" dirty="0"/>
              <a:t>Bootstrap</a:t>
            </a:r>
          </a:p>
          <a:p>
            <a:endParaRPr lang="en-US" dirty="0"/>
          </a:p>
        </p:txBody>
      </p:sp>
      <p:sp>
        <p:nvSpPr>
          <p:cNvPr id="32" name="Text Placeholder 4"/>
          <p:cNvSpPr txBox="1">
            <a:spLocks/>
          </p:cNvSpPr>
          <p:nvPr/>
        </p:nvSpPr>
        <p:spPr bwMode="ltGray">
          <a:xfrm>
            <a:off x="7914174" y="3962400"/>
            <a:ext cx="3925643" cy="1022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Scripting Languages</a:t>
            </a:r>
            <a:br>
              <a:rPr lang="en-US" u="sng" dirty="0"/>
            </a:br>
            <a:r>
              <a:rPr lang="en-US" dirty="0"/>
              <a:t>D3, HTML,</a:t>
            </a:r>
            <a:br>
              <a:rPr lang="en-US" dirty="0"/>
            </a:br>
            <a:r>
              <a:rPr lang="en-US" dirty="0"/>
              <a:t>Scalable Vector Graphics (SVG) and</a:t>
            </a:r>
            <a:br>
              <a:rPr lang="en-US" dirty="0"/>
            </a:br>
            <a:r>
              <a:rPr lang="en-US" dirty="0"/>
              <a:t>Cascading Style Sheets (CSS)</a:t>
            </a:r>
          </a:p>
        </p:txBody>
      </p:sp>
      <p:sp>
        <p:nvSpPr>
          <p:cNvPr id="33" name="Text Placeholder 4"/>
          <p:cNvSpPr txBox="1">
            <a:spLocks/>
          </p:cNvSpPr>
          <p:nvPr/>
        </p:nvSpPr>
        <p:spPr bwMode="ltGray">
          <a:xfrm>
            <a:off x="7914174" y="5000604"/>
            <a:ext cx="3962400" cy="534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Formats</a:t>
            </a:r>
            <a:br>
              <a:rPr lang="en-US" u="sng" dirty="0"/>
            </a:br>
            <a:r>
              <a:rPr lang="en-US" dirty="0"/>
              <a:t>CSV, GeoJSON/TopoJSON</a:t>
            </a:r>
          </a:p>
        </p:txBody>
      </p:sp>
      <p:sp>
        <p:nvSpPr>
          <p:cNvPr id="34" name="Text Placeholder 4"/>
          <p:cNvSpPr txBox="1">
            <a:spLocks/>
          </p:cNvSpPr>
          <p:nvPr/>
        </p:nvSpPr>
        <p:spPr bwMode="ltGray">
          <a:xfrm>
            <a:off x="7914174" y="5535551"/>
            <a:ext cx="3962400" cy="57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Web Hosting and Data Storage</a:t>
            </a:r>
            <a:br>
              <a:rPr lang="en-US" u="sng" dirty="0"/>
            </a:br>
            <a:r>
              <a:rPr lang="en-US" dirty="0"/>
              <a:t>PASS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6476" y="5156089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TopoJSON</a:t>
            </a:r>
          </a:p>
        </p:txBody>
      </p:sp>
      <p:pic>
        <p:nvPicPr>
          <p:cNvPr id="29" name="Picture 28"/>
          <p:cNvPicPr/>
          <p:nvPr/>
        </p:nvPicPr>
        <p:blipFill>
          <a:blip r:embed="rId12"/>
          <a:stretch>
            <a:fillRect/>
          </a:stretch>
        </p:blipFill>
        <p:spPr>
          <a:xfrm>
            <a:off x="1466756" y="5535551"/>
            <a:ext cx="5943600" cy="1025525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1468523" y="6523893"/>
            <a:ext cx="2555120" cy="334107"/>
          </a:xfrm>
          <a:prstGeom prst="rect">
            <a:avLst/>
          </a:prstGeom>
        </p:spPr>
        <p:txBody>
          <a:bodyPr lIns="45720" rIns="246888">
            <a:normAutofit fontScale="92500"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1000" dirty="0"/>
              <a:t>http://geojson.org/geojson-spec.html#polygon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1898" y="4917541"/>
            <a:ext cx="3353913" cy="64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/>
              <a:t>CSV files and GeoJSON/TopoJSON</a:t>
            </a:r>
            <a:br>
              <a:rPr lang="en-US" sz="1800" dirty="0"/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Simplicity and Fast Loading Time</a:t>
            </a:r>
          </a:p>
        </p:txBody>
      </p:sp>
    </p:spTree>
    <p:extLst>
      <p:ext uri="{BB962C8B-B14F-4D97-AF65-F5344CB8AC3E}">
        <p14:creationId xmlns:p14="http://schemas.microsoft.com/office/powerpoint/2010/main" val="38543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 build="p"/>
      <p:bldP spid="12" grpId="0"/>
      <p:bldP spid="13" grpId="0"/>
      <p:bldP spid="15" grpId="0"/>
      <p:bldP spid="17" grpId="0"/>
      <p:bldP spid="31" grpId="0"/>
      <p:bldP spid="32" grpId="0"/>
      <p:bldP spid="33" grpId="0"/>
      <p:bldP spid="34" grpId="0"/>
      <p:bldP spid="6" grpId="0"/>
      <p:bldP spid="3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1" y="457200"/>
            <a:ext cx="3781439" cy="2971800"/>
          </a:xfrm>
        </p:spPr>
        <p:txBody>
          <a:bodyPr/>
          <a:lstStyle/>
          <a:p>
            <a:r>
              <a:rPr lang="en-US" dirty="0"/>
              <a:t>Proposed</a:t>
            </a:r>
            <a:br>
              <a:rPr lang="en-US" dirty="0"/>
            </a:br>
            <a:r>
              <a:rPr lang="en-US" dirty="0"/>
              <a:t>Methodology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Research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38397" y="1851069"/>
            <a:ext cx="1051213" cy="725559"/>
          </a:xfrm>
          <a:prstGeom prst="rect">
            <a:avLst/>
          </a:prstGeom>
        </p:spPr>
      </p:pic>
      <p:sp>
        <p:nvSpPr>
          <p:cNvPr id="6" name="Arrow: Bent-Up 5"/>
          <p:cNvSpPr/>
          <p:nvPr/>
        </p:nvSpPr>
        <p:spPr>
          <a:xfrm rot="5400000">
            <a:off x="370044" y="965475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/>
          <p:cNvSpPr/>
          <p:nvPr/>
        </p:nvSpPr>
        <p:spPr>
          <a:xfrm>
            <a:off x="198495" y="247708"/>
            <a:ext cx="1090009" cy="762971"/>
          </a:xfrm>
          <a:custGeom>
            <a:avLst/>
            <a:gdLst>
              <a:gd name="connsiteX0" fmla="*/ 0 w 1090009"/>
              <a:gd name="connsiteY0" fmla="*/ 127187 h 762971"/>
              <a:gd name="connsiteX1" fmla="*/ 127187 w 1090009"/>
              <a:gd name="connsiteY1" fmla="*/ 0 h 762971"/>
              <a:gd name="connsiteX2" fmla="*/ 962822 w 1090009"/>
              <a:gd name="connsiteY2" fmla="*/ 0 h 762971"/>
              <a:gd name="connsiteX3" fmla="*/ 1090009 w 1090009"/>
              <a:gd name="connsiteY3" fmla="*/ 127187 h 762971"/>
              <a:gd name="connsiteX4" fmla="*/ 1090009 w 1090009"/>
              <a:gd name="connsiteY4" fmla="*/ 635784 h 762971"/>
              <a:gd name="connsiteX5" fmla="*/ 962822 w 1090009"/>
              <a:gd name="connsiteY5" fmla="*/ 762971 h 762971"/>
              <a:gd name="connsiteX6" fmla="*/ 127187 w 1090009"/>
              <a:gd name="connsiteY6" fmla="*/ 762971 h 762971"/>
              <a:gd name="connsiteX7" fmla="*/ 0 w 1090009"/>
              <a:gd name="connsiteY7" fmla="*/ 635784 h 762971"/>
              <a:gd name="connsiteX8" fmla="*/ 0 w 1090009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09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962822" y="0"/>
                </a:lnTo>
                <a:cubicBezTo>
                  <a:pt x="1033065" y="0"/>
                  <a:pt x="1090009" y="56944"/>
                  <a:pt x="1090009" y="127187"/>
                </a:cubicBezTo>
                <a:lnTo>
                  <a:pt x="1090009" y="635784"/>
                </a:lnTo>
                <a:cubicBezTo>
                  <a:pt x="1090009" y="706027"/>
                  <a:pt x="1033065" y="762971"/>
                  <a:pt x="962822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Identify Data Source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8505" y="320475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rrow: Bent-Up 11"/>
          <p:cNvSpPr/>
          <p:nvPr/>
        </p:nvSpPr>
        <p:spPr>
          <a:xfrm rot="5400000">
            <a:off x="1273777" y="1822544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651705"/>
              <a:satOff val="-8891"/>
              <a:lumOff val="1817"/>
              <a:alphaOff val="0"/>
            </a:schemeClr>
          </a:fillRef>
          <a:effectRef idx="2">
            <a:schemeClr val="accent2">
              <a:tint val="50000"/>
              <a:hueOff val="651705"/>
              <a:satOff val="-8891"/>
              <a:lumOff val="18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/>
          <p:cNvSpPr/>
          <p:nvPr/>
        </p:nvSpPr>
        <p:spPr>
          <a:xfrm>
            <a:off x="1102229" y="1104777"/>
            <a:ext cx="1090009" cy="762971"/>
          </a:xfrm>
          <a:custGeom>
            <a:avLst/>
            <a:gdLst>
              <a:gd name="connsiteX0" fmla="*/ 0 w 1090009"/>
              <a:gd name="connsiteY0" fmla="*/ 127187 h 762971"/>
              <a:gd name="connsiteX1" fmla="*/ 127187 w 1090009"/>
              <a:gd name="connsiteY1" fmla="*/ 0 h 762971"/>
              <a:gd name="connsiteX2" fmla="*/ 962822 w 1090009"/>
              <a:gd name="connsiteY2" fmla="*/ 0 h 762971"/>
              <a:gd name="connsiteX3" fmla="*/ 1090009 w 1090009"/>
              <a:gd name="connsiteY3" fmla="*/ 127187 h 762971"/>
              <a:gd name="connsiteX4" fmla="*/ 1090009 w 1090009"/>
              <a:gd name="connsiteY4" fmla="*/ 635784 h 762971"/>
              <a:gd name="connsiteX5" fmla="*/ 962822 w 1090009"/>
              <a:gd name="connsiteY5" fmla="*/ 762971 h 762971"/>
              <a:gd name="connsiteX6" fmla="*/ 127187 w 1090009"/>
              <a:gd name="connsiteY6" fmla="*/ 762971 h 762971"/>
              <a:gd name="connsiteX7" fmla="*/ 0 w 1090009"/>
              <a:gd name="connsiteY7" fmla="*/ 635784 h 762971"/>
              <a:gd name="connsiteX8" fmla="*/ 0 w 1090009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09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962822" y="0"/>
                </a:lnTo>
                <a:cubicBezTo>
                  <a:pt x="1033065" y="0"/>
                  <a:pt x="1090009" y="56944"/>
                  <a:pt x="1090009" y="127187"/>
                </a:cubicBezTo>
                <a:lnTo>
                  <a:pt x="1090009" y="635784"/>
                </a:lnTo>
                <a:cubicBezTo>
                  <a:pt x="1090009" y="706027"/>
                  <a:pt x="1033065" y="762971"/>
                  <a:pt x="962822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57723"/>
              <a:satOff val="-8135"/>
              <a:lumOff val="262"/>
              <a:alphaOff val="0"/>
            </a:schemeClr>
          </a:fillRef>
          <a:effectRef idx="2">
            <a:schemeClr val="accent2">
              <a:hueOff val="457723"/>
              <a:satOff val="-8135"/>
              <a:lumOff val="2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402" tIns="94402" rIns="94402" bIns="9440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Data </a:t>
            </a:r>
            <a:r>
              <a:rPr lang="en-US" sz="1400" kern="1200" dirty="0"/>
              <a:t>Storage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2239" y="1177543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Arrow: Bent-Up 14"/>
          <p:cNvSpPr/>
          <p:nvPr/>
        </p:nvSpPr>
        <p:spPr>
          <a:xfrm rot="5400000">
            <a:off x="2177511" y="2679612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1303411"/>
              <a:satOff val="-17781"/>
              <a:lumOff val="3635"/>
              <a:alphaOff val="0"/>
            </a:schemeClr>
          </a:fillRef>
          <a:effectRef idx="2">
            <a:schemeClr val="accent2">
              <a:tint val="50000"/>
              <a:hueOff val="1303411"/>
              <a:satOff val="-17781"/>
              <a:lumOff val="363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/>
          <p:cNvSpPr/>
          <p:nvPr/>
        </p:nvSpPr>
        <p:spPr>
          <a:xfrm>
            <a:off x="2005963" y="1961845"/>
            <a:ext cx="1090009" cy="762971"/>
          </a:xfrm>
          <a:custGeom>
            <a:avLst/>
            <a:gdLst>
              <a:gd name="connsiteX0" fmla="*/ 0 w 1090009"/>
              <a:gd name="connsiteY0" fmla="*/ 127187 h 762971"/>
              <a:gd name="connsiteX1" fmla="*/ 127187 w 1090009"/>
              <a:gd name="connsiteY1" fmla="*/ 0 h 762971"/>
              <a:gd name="connsiteX2" fmla="*/ 962822 w 1090009"/>
              <a:gd name="connsiteY2" fmla="*/ 0 h 762971"/>
              <a:gd name="connsiteX3" fmla="*/ 1090009 w 1090009"/>
              <a:gd name="connsiteY3" fmla="*/ 127187 h 762971"/>
              <a:gd name="connsiteX4" fmla="*/ 1090009 w 1090009"/>
              <a:gd name="connsiteY4" fmla="*/ 635784 h 762971"/>
              <a:gd name="connsiteX5" fmla="*/ 962822 w 1090009"/>
              <a:gd name="connsiteY5" fmla="*/ 762971 h 762971"/>
              <a:gd name="connsiteX6" fmla="*/ 127187 w 1090009"/>
              <a:gd name="connsiteY6" fmla="*/ 762971 h 762971"/>
              <a:gd name="connsiteX7" fmla="*/ 0 w 1090009"/>
              <a:gd name="connsiteY7" fmla="*/ 635784 h 762971"/>
              <a:gd name="connsiteX8" fmla="*/ 0 w 1090009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09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962822" y="0"/>
                </a:lnTo>
                <a:cubicBezTo>
                  <a:pt x="1033065" y="0"/>
                  <a:pt x="1090009" y="56944"/>
                  <a:pt x="1090009" y="127187"/>
                </a:cubicBezTo>
                <a:lnTo>
                  <a:pt x="1090009" y="635784"/>
                </a:lnTo>
                <a:cubicBezTo>
                  <a:pt x="1090009" y="706027"/>
                  <a:pt x="1033065" y="762971"/>
                  <a:pt x="962822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15447"/>
              <a:satOff val="-16269"/>
              <a:lumOff val="523"/>
              <a:alphaOff val="0"/>
            </a:schemeClr>
          </a:fillRef>
          <a:effectRef idx="2">
            <a:schemeClr val="accent2">
              <a:hueOff val="915447"/>
              <a:satOff val="-16269"/>
              <a:lumOff val="5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Web Architecture &amp; Interface Design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5972" y="2034612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Arrow: Bent-Up 17"/>
          <p:cNvSpPr/>
          <p:nvPr/>
        </p:nvSpPr>
        <p:spPr>
          <a:xfrm rot="5400000">
            <a:off x="3081245" y="3536681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1955116"/>
              <a:satOff val="-26672"/>
              <a:lumOff val="5452"/>
              <a:alphaOff val="0"/>
            </a:schemeClr>
          </a:fillRef>
          <a:effectRef idx="2">
            <a:schemeClr val="accent2">
              <a:tint val="50000"/>
              <a:hueOff val="1955116"/>
              <a:satOff val="-26672"/>
              <a:lumOff val="545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/>
          <p:cNvSpPr/>
          <p:nvPr/>
        </p:nvSpPr>
        <p:spPr>
          <a:xfrm>
            <a:off x="2909697" y="2818914"/>
            <a:ext cx="1090009" cy="762971"/>
          </a:xfrm>
          <a:custGeom>
            <a:avLst/>
            <a:gdLst>
              <a:gd name="connsiteX0" fmla="*/ 0 w 1090009"/>
              <a:gd name="connsiteY0" fmla="*/ 127187 h 762971"/>
              <a:gd name="connsiteX1" fmla="*/ 127187 w 1090009"/>
              <a:gd name="connsiteY1" fmla="*/ 0 h 762971"/>
              <a:gd name="connsiteX2" fmla="*/ 962822 w 1090009"/>
              <a:gd name="connsiteY2" fmla="*/ 0 h 762971"/>
              <a:gd name="connsiteX3" fmla="*/ 1090009 w 1090009"/>
              <a:gd name="connsiteY3" fmla="*/ 127187 h 762971"/>
              <a:gd name="connsiteX4" fmla="*/ 1090009 w 1090009"/>
              <a:gd name="connsiteY4" fmla="*/ 635784 h 762971"/>
              <a:gd name="connsiteX5" fmla="*/ 962822 w 1090009"/>
              <a:gd name="connsiteY5" fmla="*/ 762971 h 762971"/>
              <a:gd name="connsiteX6" fmla="*/ 127187 w 1090009"/>
              <a:gd name="connsiteY6" fmla="*/ 762971 h 762971"/>
              <a:gd name="connsiteX7" fmla="*/ 0 w 1090009"/>
              <a:gd name="connsiteY7" fmla="*/ 635784 h 762971"/>
              <a:gd name="connsiteX8" fmla="*/ 0 w 1090009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09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962822" y="0"/>
                </a:lnTo>
                <a:cubicBezTo>
                  <a:pt x="1033065" y="0"/>
                  <a:pt x="1090009" y="56944"/>
                  <a:pt x="1090009" y="127187"/>
                </a:cubicBezTo>
                <a:lnTo>
                  <a:pt x="1090009" y="635784"/>
                </a:lnTo>
                <a:cubicBezTo>
                  <a:pt x="1090009" y="706027"/>
                  <a:pt x="1033065" y="762971"/>
                  <a:pt x="962822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373170"/>
              <a:satOff val="-24404"/>
              <a:lumOff val="785"/>
              <a:alphaOff val="0"/>
            </a:schemeClr>
          </a:fillRef>
          <a:effectRef idx="2">
            <a:schemeClr val="accent2">
              <a:hueOff val="1373170"/>
              <a:satOff val="-24404"/>
              <a:lumOff val="7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Prototyping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99706" y="2891681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Arrow: Bent-Up 21"/>
          <p:cNvSpPr/>
          <p:nvPr/>
        </p:nvSpPr>
        <p:spPr>
          <a:xfrm rot="5400000">
            <a:off x="3984979" y="4393750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2606822"/>
              <a:satOff val="-35562"/>
              <a:lumOff val="7270"/>
              <a:alphaOff val="0"/>
            </a:schemeClr>
          </a:fillRef>
          <a:effectRef idx="2">
            <a:schemeClr val="accent2">
              <a:tint val="50000"/>
              <a:hueOff val="2606822"/>
              <a:satOff val="-35562"/>
              <a:lumOff val="727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/>
          <p:cNvSpPr/>
          <p:nvPr/>
        </p:nvSpPr>
        <p:spPr>
          <a:xfrm>
            <a:off x="3813430" y="3675982"/>
            <a:ext cx="1090009" cy="762971"/>
          </a:xfrm>
          <a:custGeom>
            <a:avLst/>
            <a:gdLst>
              <a:gd name="connsiteX0" fmla="*/ 0 w 1090009"/>
              <a:gd name="connsiteY0" fmla="*/ 127187 h 762971"/>
              <a:gd name="connsiteX1" fmla="*/ 127187 w 1090009"/>
              <a:gd name="connsiteY1" fmla="*/ 0 h 762971"/>
              <a:gd name="connsiteX2" fmla="*/ 962822 w 1090009"/>
              <a:gd name="connsiteY2" fmla="*/ 0 h 762971"/>
              <a:gd name="connsiteX3" fmla="*/ 1090009 w 1090009"/>
              <a:gd name="connsiteY3" fmla="*/ 127187 h 762971"/>
              <a:gd name="connsiteX4" fmla="*/ 1090009 w 1090009"/>
              <a:gd name="connsiteY4" fmla="*/ 635784 h 762971"/>
              <a:gd name="connsiteX5" fmla="*/ 962822 w 1090009"/>
              <a:gd name="connsiteY5" fmla="*/ 762971 h 762971"/>
              <a:gd name="connsiteX6" fmla="*/ 127187 w 1090009"/>
              <a:gd name="connsiteY6" fmla="*/ 762971 h 762971"/>
              <a:gd name="connsiteX7" fmla="*/ 0 w 1090009"/>
              <a:gd name="connsiteY7" fmla="*/ 635784 h 762971"/>
              <a:gd name="connsiteX8" fmla="*/ 0 w 1090009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009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962822" y="0"/>
                </a:lnTo>
                <a:cubicBezTo>
                  <a:pt x="1033065" y="0"/>
                  <a:pt x="1090009" y="56944"/>
                  <a:pt x="1090009" y="127187"/>
                </a:cubicBezTo>
                <a:lnTo>
                  <a:pt x="1090009" y="635784"/>
                </a:lnTo>
                <a:cubicBezTo>
                  <a:pt x="1090009" y="706027"/>
                  <a:pt x="1033065" y="762971"/>
                  <a:pt x="962822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830893"/>
              <a:satOff val="-32539"/>
              <a:lumOff val="1046"/>
              <a:alphaOff val="0"/>
            </a:schemeClr>
          </a:fillRef>
          <a:effectRef idx="2">
            <a:schemeClr val="accent2">
              <a:hueOff val="1830893"/>
              <a:satOff val="-32539"/>
              <a:lumOff val="10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Evaluation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03440" y="3748749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Arrow: Bent-Up 24"/>
          <p:cNvSpPr/>
          <p:nvPr/>
        </p:nvSpPr>
        <p:spPr>
          <a:xfrm rot="5400000">
            <a:off x="5045167" y="5250818"/>
            <a:ext cx="647500" cy="73715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50000"/>
              <a:hueOff val="3258527"/>
              <a:satOff val="-44453"/>
              <a:lumOff val="9087"/>
              <a:alphaOff val="0"/>
            </a:schemeClr>
          </a:fillRef>
          <a:effectRef idx="2">
            <a:schemeClr val="accent2">
              <a:tint val="50000"/>
              <a:hueOff val="3258527"/>
              <a:satOff val="-44453"/>
              <a:lumOff val="90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/>
          <p:cNvSpPr/>
          <p:nvPr/>
        </p:nvSpPr>
        <p:spPr>
          <a:xfrm>
            <a:off x="4717164" y="4533051"/>
            <a:ext cx="1402918" cy="762971"/>
          </a:xfrm>
          <a:custGeom>
            <a:avLst/>
            <a:gdLst>
              <a:gd name="connsiteX0" fmla="*/ 0 w 1402918"/>
              <a:gd name="connsiteY0" fmla="*/ 127187 h 762971"/>
              <a:gd name="connsiteX1" fmla="*/ 127187 w 1402918"/>
              <a:gd name="connsiteY1" fmla="*/ 0 h 762971"/>
              <a:gd name="connsiteX2" fmla="*/ 1275731 w 1402918"/>
              <a:gd name="connsiteY2" fmla="*/ 0 h 762971"/>
              <a:gd name="connsiteX3" fmla="*/ 1402918 w 1402918"/>
              <a:gd name="connsiteY3" fmla="*/ 127187 h 762971"/>
              <a:gd name="connsiteX4" fmla="*/ 1402918 w 1402918"/>
              <a:gd name="connsiteY4" fmla="*/ 635784 h 762971"/>
              <a:gd name="connsiteX5" fmla="*/ 1275731 w 1402918"/>
              <a:gd name="connsiteY5" fmla="*/ 762971 h 762971"/>
              <a:gd name="connsiteX6" fmla="*/ 127187 w 1402918"/>
              <a:gd name="connsiteY6" fmla="*/ 762971 h 762971"/>
              <a:gd name="connsiteX7" fmla="*/ 0 w 1402918"/>
              <a:gd name="connsiteY7" fmla="*/ 635784 h 762971"/>
              <a:gd name="connsiteX8" fmla="*/ 0 w 1402918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2918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1275731" y="0"/>
                </a:lnTo>
                <a:cubicBezTo>
                  <a:pt x="1345974" y="0"/>
                  <a:pt x="1402918" y="56944"/>
                  <a:pt x="1402918" y="127187"/>
                </a:cubicBezTo>
                <a:lnTo>
                  <a:pt x="1402918" y="635784"/>
                </a:lnTo>
                <a:cubicBezTo>
                  <a:pt x="1402918" y="706027"/>
                  <a:pt x="1345974" y="762971"/>
                  <a:pt x="1275731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288616"/>
              <a:satOff val="-40673"/>
              <a:lumOff val="1308"/>
              <a:alphaOff val="0"/>
            </a:schemeClr>
          </a:fillRef>
          <a:effectRef idx="2">
            <a:schemeClr val="accent2">
              <a:hueOff val="2288616"/>
              <a:satOff val="-40673"/>
              <a:lumOff val="1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Implementation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63628" y="4605818"/>
            <a:ext cx="792769" cy="6166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/>
          <p:cNvSpPr/>
          <p:nvPr/>
        </p:nvSpPr>
        <p:spPr>
          <a:xfrm>
            <a:off x="5766959" y="5371213"/>
            <a:ext cx="1494217" cy="762971"/>
          </a:xfrm>
          <a:custGeom>
            <a:avLst/>
            <a:gdLst>
              <a:gd name="connsiteX0" fmla="*/ 0 w 1494217"/>
              <a:gd name="connsiteY0" fmla="*/ 127187 h 762971"/>
              <a:gd name="connsiteX1" fmla="*/ 127187 w 1494217"/>
              <a:gd name="connsiteY1" fmla="*/ 0 h 762971"/>
              <a:gd name="connsiteX2" fmla="*/ 1367030 w 1494217"/>
              <a:gd name="connsiteY2" fmla="*/ 0 h 762971"/>
              <a:gd name="connsiteX3" fmla="*/ 1494217 w 1494217"/>
              <a:gd name="connsiteY3" fmla="*/ 127187 h 762971"/>
              <a:gd name="connsiteX4" fmla="*/ 1494217 w 1494217"/>
              <a:gd name="connsiteY4" fmla="*/ 635784 h 762971"/>
              <a:gd name="connsiteX5" fmla="*/ 1367030 w 1494217"/>
              <a:gd name="connsiteY5" fmla="*/ 762971 h 762971"/>
              <a:gd name="connsiteX6" fmla="*/ 127187 w 1494217"/>
              <a:gd name="connsiteY6" fmla="*/ 762971 h 762971"/>
              <a:gd name="connsiteX7" fmla="*/ 0 w 1494217"/>
              <a:gd name="connsiteY7" fmla="*/ 635784 h 762971"/>
              <a:gd name="connsiteX8" fmla="*/ 0 w 1494217"/>
              <a:gd name="connsiteY8" fmla="*/ 127187 h 76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4217" h="762971">
                <a:moveTo>
                  <a:pt x="0" y="127187"/>
                </a:moveTo>
                <a:cubicBezTo>
                  <a:pt x="0" y="56944"/>
                  <a:pt x="56944" y="0"/>
                  <a:pt x="127187" y="0"/>
                </a:cubicBezTo>
                <a:lnTo>
                  <a:pt x="1367030" y="0"/>
                </a:lnTo>
                <a:cubicBezTo>
                  <a:pt x="1437273" y="0"/>
                  <a:pt x="1494217" y="56944"/>
                  <a:pt x="1494217" y="127187"/>
                </a:cubicBezTo>
                <a:lnTo>
                  <a:pt x="1494217" y="635784"/>
                </a:lnTo>
                <a:cubicBezTo>
                  <a:pt x="1494217" y="706027"/>
                  <a:pt x="1437273" y="762971"/>
                  <a:pt x="1367030" y="762971"/>
                </a:cubicBezTo>
                <a:lnTo>
                  <a:pt x="127187" y="762971"/>
                </a:lnTo>
                <a:cubicBezTo>
                  <a:pt x="56944" y="762971"/>
                  <a:pt x="0" y="706027"/>
                  <a:pt x="0" y="635784"/>
                </a:cubicBezTo>
                <a:lnTo>
                  <a:pt x="0" y="12718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746340"/>
              <a:satOff val="-48808"/>
              <a:lumOff val="1569"/>
              <a:alphaOff val="0"/>
            </a:schemeClr>
          </a:fillRef>
          <a:effectRef idx="2">
            <a:schemeClr val="accent2">
              <a:hueOff val="2746340"/>
              <a:satOff val="-48808"/>
              <a:lumOff val="1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92" tIns="90592" rIns="90592" bIns="90592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Documentation</a:t>
            </a:r>
          </a:p>
        </p:txBody>
      </p:sp>
      <p:sp>
        <p:nvSpPr>
          <p:cNvPr id="19" name="Arrow: Bent-Up 18"/>
          <p:cNvSpPr/>
          <p:nvPr/>
        </p:nvSpPr>
        <p:spPr>
          <a:xfrm rot="16200000">
            <a:off x="5065712" y="3619500"/>
            <a:ext cx="762000" cy="990600"/>
          </a:xfrm>
          <a:prstGeom prst="bent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1951" y="206620"/>
            <a:ext cx="3997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Download statistics from UNHCR and Eurostat</a:t>
            </a:r>
            <a:b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Download country boundaries from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51667" y="1108623"/>
            <a:ext cx="21125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CSV format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GeoJSON or TopoJSON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09544" y="1961075"/>
            <a:ext cx="17661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Directory structure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23947" y="2929563"/>
            <a:ext cx="19889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Small part of datasets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27" y="2173803"/>
            <a:ext cx="1254776" cy="4028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6353" y="351659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2012" y="403845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5879" y="4964286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7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25" y="3039358"/>
            <a:ext cx="985025" cy="9850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3" y="4440669"/>
            <a:ext cx="1045731" cy="1045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29" y="571869"/>
            <a:ext cx="1495649" cy="6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0" grpId="0" animBg="1"/>
      <p:bldP spid="23" grpId="0" animBg="1"/>
      <p:bldP spid="26" grpId="0" animBg="1"/>
      <p:bldP spid="28" grpId="0" animBg="1"/>
      <p:bldP spid="19" grpId="0" animBg="1"/>
      <p:bldP spid="4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214" y="511038"/>
            <a:ext cx="3352799" cy="70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map</a:t>
            </a:r>
            <a:r>
              <a:rPr lang="en-US" sz="1800" b="1" dirty="0"/>
              <a:t> </a:t>
            </a:r>
            <a:r>
              <a:rPr lang="en-US" sz="1800" dirty="0"/>
              <a:t>will show the boundaries of the EU countries.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</a:t>
            </a:r>
          </a:p>
          <a:p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view </a:t>
            </a:r>
            <a:r>
              <a:rPr lang="en-US" dirty="0"/>
              <a:t>how many of asylum seekers and refugees have entered in EU countries over the years.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/>
          <a:lstStyle/>
          <a:p>
            <a:r>
              <a:rPr lang="en-US" dirty="0"/>
              <a:t>Anticipated</a:t>
            </a:r>
            <a:br>
              <a:rPr lang="en-US" dirty="0"/>
            </a:br>
            <a:r>
              <a:rPr lang="en-US" dirty="0"/>
              <a:t>Results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Map and Stacked Bar Charts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1290" y="4673133"/>
            <a:ext cx="3881924" cy="9225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Map showing the member states of the European Union (clickab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" y="498846"/>
            <a:ext cx="3886200" cy="35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7014" y="4092770"/>
            <a:ext cx="1905000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https://en.wikipedia.org/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7014" y="5595730"/>
            <a:ext cx="3067171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u="sng" dirty="0">
                <a:hlinkClick r:id="rId4"/>
              </a:rPr>
              <a:t>http://bl.ocks.org/mbostock/3943967</a:t>
            </a:r>
            <a:r>
              <a:rPr lang="en-US" sz="900" u="sng" dirty="0"/>
              <a:t>/</a:t>
            </a:r>
            <a:endParaRPr lang="en-US" sz="9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11626" y="4673133"/>
            <a:ext cx="3216457" cy="1061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stacked bar chart</a:t>
            </a:r>
            <a:r>
              <a:rPr lang="en-US" sz="1800" dirty="0"/>
              <a:t> will change when the user chooses the host country by clicking the map.</a:t>
            </a:r>
          </a:p>
        </p:txBody>
      </p:sp>
    </p:spTree>
    <p:extLst>
      <p:ext uri="{BB962C8B-B14F-4D97-AF65-F5344CB8AC3E}">
        <p14:creationId xmlns:p14="http://schemas.microsoft.com/office/powerpoint/2010/main" val="41906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who the refugees are.</a:t>
            </a:r>
          </a:p>
          <a:p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  <a:r>
              <a:rPr lang="en-US" dirty="0"/>
              <a:t> which country and group of people need assistance the most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/>
          <a:lstStyle/>
          <a:p>
            <a:r>
              <a:rPr lang="en-US" dirty="0"/>
              <a:t>Anticipated Results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Crossfilters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3689" y="4965675"/>
            <a:ext cx="3067171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800" u="sng" dirty="0">
                <a:hlinkClick r:id="rId2"/>
              </a:rPr>
              <a:t>http</a:t>
            </a:r>
            <a:r>
              <a:rPr lang="en-US" sz="900" u="sng" dirty="0">
                <a:hlinkClick r:id="rId2"/>
              </a:rPr>
              <a:t>://square.github.io/crossfilter/</a:t>
            </a:r>
            <a:endParaRPr lang="en-US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25" y="2155800"/>
            <a:ext cx="6953235" cy="280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56" y="2184449"/>
            <a:ext cx="6941571" cy="27879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62277" y="1132332"/>
            <a:ext cx="6940111" cy="106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Crossfilter </a:t>
            </a:r>
            <a:r>
              <a:rPr lang="en-US" sz="1800" dirty="0"/>
              <a:t>is a combination bar charts. When users alter one of the variables, all of the other bar charts will update dynamically to show counts of the records meeting the filter conditions.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2276" y="5299782"/>
            <a:ext cx="6940111" cy="106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Five variables (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refugee age group, gender, origin countries, host countries and year</a:t>
            </a:r>
            <a:r>
              <a:rPr lang="en-US" sz="1800" dirty="0"/>
              <a:t>) will be used in the crossfilter.</a:t>
            </a:r>
          </a:p>
        </p:txBody>
      </p:sp>
    </p:spTree>
    <p:extLst>
      <p:ext uri="{BB962C8B-B14F-4D97-AF65-F5344CB8AC3E}">
        <p14:creationId xmlns:p14="http://schemas.microsoft.com/office/powerpoint/2010/main" val="40610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who the refugees are.</a:t>
            </a:r>
          </a:p>
          <a:p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  <a:r>
              <a:rPr lang="en-US" dirty="0"/>
              <a:t> which country and group of people need assistance the most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/>
          <a:lstStyle/>
          <a:p>
            <a:r>
              <a:rPr lang="en-US" dirty="0"/>
              <a:t>Anticipated Results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Crossfilters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2277" y="1132332"/>
            <a:ext cx="6940111" cy="65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Case Scenario  </a:t>
            </a:r>
            <a:r>
              <a:rPr lang="en-US" sz="1800" dirty="0"/>
              <a:t>Which country has higher number of female refugees from non-EU countries?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40" y="2549547"/>
            <a:ext cx="77152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3" y="2554134"/>
            <a:ext cx="2028825" cy="714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3" y="3793191"/>
            <a:ext cx="2857500" cy="75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864" y="3793984"/>
            <a:ext cx="2857500" cy="752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424" y="2525262"/>
            <a:ext cx="1409700" cy="75247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10481" y="2227057"/>
            <a:ext cx="1378592" cy="331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Age Group</a:t>
            </a:r>
            <a:endParaRPr lang="en-US" sz="1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4755" y="3458329"/>
            <a:ext cx="2322358" cy="337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Origin Countries</a:t>
            </a:r>
            <a:endParaRPr lang="en-US" sz="1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38274" y="3459890"/>
            <a:ext cx="2322358" cy="337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Host Countries</a:t>
            </a:r>
            <a:endParaRPr lang="en-US" sz="1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98179" y="2227057"/>
            <a:ext cx="1378592" cy="331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Gender</a:t>
            </a:r>
            <a:endParaRPr lang="en-US" sz="1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738060" y="2222327"/>
            <a:ext cx="1378592" cy="331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Year</a:t>
            </a:r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839" y="2544783"/>
            <a:ext cx="609600" cy="707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621" y="3806080"/>
            <a:ext cx="2676525" cy="7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4539" y="3806080"/>
            <a:ext cx="2790825" cy="723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1621" y="4880528"/>
            <a:ext cx="1652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Non-EU countries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14604" y="2541753"/>
            <a:ext cx="789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Female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3" idx="0"/>
          </p:cNvCxnSpPr>
          <p:nvPr/>
        </p:nvCxnSpPr>
        <p:spPr>
          <a:xfrm flipH="1" flipV="1">
            <a:off x="999087" y="4581196"/>
            <a:ext cx="338818" cy="299332"/>
          </a:xfrm>
          <a:prstGeom prst="straightConnector1">
            <a:avLst/>
          </a:prstGeom>
          <a:ln w="15875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</p:cNvCxnSpPr>
          <p:nvPr/>
        </p:nvCxnSpPr>
        <p:spPr>
          <a:xfrm flipH="1">
            <a:off x="5181392" y="2711030"/>
            <a:ext cx="733212" cy="351430"/>
          </a:xfrm>
          <a:prstGeom prst="straightConnector1">
            <a:avLst/>
          </a:prstGeom>
          <a:ln w="15875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compare</a:t>
            </a:r>
            <a:r>
              <a:rPr lang="en-US" i="1" dirty="0"/>
              <a:t> </a:t>
            </a:r>
            <a:r>
              <a:rPr lang="en-US" dirty="0"/>
              <a:t>how well the host countries integrated the migrants in the past.</a:t>
            </a:r>
          </a:p>
          <a:p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estimate</a:t>
            </a:r>
            <a:r>
              <a:rPr lang="en-US" dirty="0"/>
              <a:t> how well the host countries will integrate the migrants in the future.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 anchor="b"/>
          <a:lstStyle/>
          <a:p>
            <a:r>
              <a:rPr lang="en-US" dirty="0"/>
              <a:t>Anticipated</a:t>
            </a:r>
            <a:br>
              <a:rPr lang="en-US" dirty="0"/>
            </a:br>
            <a:r>
              <a:rPr lang="en-US" dirty="0"/>
              <a:t>Results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Parallel Coordinate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Plots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447800"/>
            <a:ext cx="6248399" cy="3061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8187" y="4586258"/>
            <a:ext cx="3067171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u="sng" dirty="0">
                <a:hlinkClick r:id="rId3"/>
              </a:rPr>
              <a:t>http://bl.ocks.org/jasondavies/1341281</a:t>
            </a:r>
            <a:endParaRPr lang="en-US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3" y="1447800"/>
            <a:ext cx="6214781" cy="306125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7013" y="609600"/>
            <a:ext cx="6940111" cy="74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Parallel coordinate plot </a:t>
            </a:r>
            <a:r>
              <a:rPr lang="en-US" sz="1800" dirty="0"/>
              <a:t>is a set of graphs that have multiple y axes showing a high-dimensional dataset.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4692" y="4938653"/>
            <a:ext cx="6940111" cy="70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4 parallel coordinate plots</a:t>
            </a:r>
            <a:br>
              <a:rPr lang="en-US" sz="1800" dirty="0"/>
            </a:b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Education, employment, social inclusion and active citizenship</a:t>
            </a:r>
            <a:r>
              <a:rPr lang="en-US" sz="1800" dirty="0"/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7013" y="5610195"/>
            <a:ext cx="6940111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Proposed y-axis from the left</a:t>
            </a:r>
            <a:br>
              <a:rPr lang="en-US" sz="1800" dirty="0"/>
            </a:b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Host country, selected core indicators, and year.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10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Objectives</a:t>
            </a:r>
          </a:p>
          <a:p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compare</a:t>
            </a:r>
            <a:r>
              <a:rPr lang="en-US" i="1" dirty="0"/>
              <a:t> </a:t>
            </a:r>
            <a:r>
              <a:rPr lang="en-US" dirty="0"/>
              <a:t>how well the host countries integrated the migrants in the past.</a:t>
            </a:r>
          </a:p>
          <a:p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estimate</a:t>
            </a:r>
            <a:r>
              <a:rPr lang="en-US" dirty="0"/>
              <a:t> how well the host countries will integrate the migrants in the future.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 anchor="b"/>
          <a:lstStyle/>
          <a:p>
            <a:r>
              <a:rPr lang="en-US" dirty="0"/>
              <a:t>Anticipated</a:t>
            </a:r>
            <a:br>
              <a:rPr lang="en-US" dirty="0"/>
            </a:br>
            <a:r>
              <a:rPr lang="en-US" dirty="0"/>
              <a:t>Results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Parallel Coordinate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Plots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5" y="1981200"/>
            <a:ext cx="6248399" cy="3061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3523" y="5064092"/>
            <a:ext cx="3067171" cy="334107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u="sng" dirty="0">
                <a:hlinkClick r:id="rId3"/>
              </a:rPr>
              <a:t>http://bl.ocks.org/jasondavies/1341281</a:t>
            </a:r>
            <a:endParaRPr lang="en-US" sz="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53" y="1981200"/>
            <a:ext cx="6214781" cy="306125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7013" y="609600"/>
            <a:ext cx="6940111" cy="74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Case Scenario </a:t>
            </a:r>
            <a:r>
              <a:rPr lang="en-US" sz="1800" dirty="0"/>
              <a:t>Which country has better immigrant integration in employment?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5424" y="1636953"/>
            <a:ext cx="1115719" cy="33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Country</a:t>
            </a:r>
            <a:endParaRPr lang="en-US" sz="1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11474" y="1661943"/>
            <a:ext cx="1115719" cy="33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Year</a:t>
            </a:r>
            <a:endParaRPr lang="en-US" sz="1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27272" y="1627809"/>
            <a:ext cx="1115719" cy="33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Employment</a:t>
            </a:r>
            <a:r>
              <a:rPr lang="en-US" sz="1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Rate</a:t>
            </a:r>
            <a:endParaRPr lang="en-US" sz="1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54541" y="1640305"/>
            <a:ext cx="1115719" cy="33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Activity Rate</a:t>
            </a:r>
            <a:endParaRPr lang="en-US" sz="1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58710" y="1640304"/>
            <a:ext cx="1115719" cy="331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Self-employment rate</a:t>
            </a:r>
            <a:endParaRPr lang="en-US" sz="1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12618" y="1606170"/>
            <a:ext cx="1233068" cy="331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Part-time employment rate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79412" y="1993694"/>
            <a:ext cx="6019800" cy="139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1822" y="1539290"/>
            <a:ext cx="733900" cy="36470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74080" y="1573217"/>
            <a:ext cx="733900" cy="36470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35169"/>
            <a:ext cx="6324599" cy="659206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Background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400" dirty="0"/>
              <a:t>Introduction</a:t>
            </a:r>
            <a:br>
              <a:rPr lang="en-US" sz="1400" dirty="0"/>
            </a:br>
            <a:r>
              <a:rPr lang="en-US" sz="1400" dirty="0"/>
              <a:t>	Refugees and Asylum Seekers</a:t>
            </a:r>
            <a:br>
              <a:rPr lang="en-US" sz="1400" dirty="0"/>
            </a:br>
            <a:r>
              <a:rPr lang="en-US" sz="1400" dirty="0"/>
              <a:t>	Needs Exceed Resources</a:t>
            </a:r>
            <a:br>
              <a:rPr lang="en-US" sz="1400" dirty="0"/>
            </a:br>
            <a:r>
              <a:rPr lang="en-US" sz="1400" dirty="0"/>
              <a:t>	Common Basic Principles (CBP)</a:t>
            </a:r>
            <a:br>
              <a:rPr lang="en-US" sz="1400" dirty="0"/>
            </a:br>
            <a:r>
              <a:rPr lang="en-US" sz="1400" dirty="0"/>
              <a:t>	Europe 2020</a:t>
            </a:r>
            <a:br>
              <a:rPr lang="en-US" sz="1400" dirty="0"/>
            </a:br>
            <a:r>
              <a:rPr lang="en-US" sz="1400" dirty="0"/>
              <a:t>	European Union (EU) Immigrant Integration Indicators</a:t>
            </a:r>
            <a:br>
              <a:rPr lang="en-US" sz="1400" dirty="0"/>
            </a:br>
            <a:r>
              <a:rPr lang="en-US" sz="1400" dirty="0"/>
              <a:t>	Integration Outcome</a:t>
            </a:r>
            <a:br>
              <a:rPr lang="en-US" sz="1400" dirty="0"/>
            </a:br>
            <a:r>
              <a:rPr lang="en-US" sz="1400" dirty="0"/>
              <a:t>	Prior Web Map Projects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Project Goal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400" dirty="0"/>
              <a:t>Objectives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Proposed Methodology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400" dirty="0"/>
              <a:t>Research Approach - Free and Open Source Software (FOSS)</a:t>
            </a:r>
            <a:br>
              <a:rPr lang="en-US" sz="1400" dirty="0"/>
            </a:br>
            <a:r>
              <a:rPr lang="en-US" sz="1400" dirty="0"/>
              <a:t>	Research Step - 1 to 7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Anticipated Results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400" dirty="0"/>
              <a:t>Map and Stacked Bar Charts</a:t>
            </a:r>
            <a:br>
              <a:rPr lang="en-US" sz="1400" dirty="0"/>
            </a:br>
            <a:r>
              <a:rPr lang="en-US" sz="1400" dirty="0"/>
              <a:t>	Crossfilters</a:t>
            </a:r>
            <a:br>
              <a:rPr lang="en-US" sz="1400" dirty="0"/>
            </a:br>
            <a:r>
              <a:rPr lang="en-US" sz="1400" dirty="0"/>
              <a:t>	Parallel Coordinate Plots</a:t>
            </a:r>
            <a:endParaRPr lang="en-US" sz="1800" dirty="0"/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Timeline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  <a:endParaRPr lang="en-US" sz="1800" dirty="0"/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Acknowledgment and References</a:t>
            </a:r>
          </a:p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Questions and Answers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429000"/>
            <a:ext cx="3781439" cy="236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 anchor="b"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6"/>
          <p:cNvSpPr/>
          <p:nvPr/>
        </p:nvSpPr>
        <p:spPr>
          <a:xfrm>
            <a:off x="152744" y="3108208"/>
            <a:ext cx="921636" cy="921636"/>
          </a:xfrm>
          <a:prstGeom prst="donut">
            <a:avLst>
              <a:gd name="adj" fmla="val 2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/>
          <p:cNvSpPr/>
          <p:nvPr/>
        </p:nvSpPr>
        <p:spPr>
          <a:xfrm rot="17700000">
            <a:off x="477487" y="2356886"/>
            <a:ext cx="1145697" cy="552137"/>
          </a:xfrm>
          <a:custGeom>
            <a:avLst/>
            <a:gdLst>
              <a:gd name="connsiteX0" fmla="*/ 0 w 1145697"/>
              <a:gd name="connsiteY0" fmla="*/ 0 h 552137"/>
              <a:gd name="connsiteX1" fmla="*/ 1145697 w 1145697"/>
              <a:gd name="connsiteY1" fmla="*/ 0 h 552137"/>
              <a:gd name="connsiteX2" fmla="*/ 1145697 w 1145697"/>
              <a:gd name="connsiteY2" fmla="*/ 552137 h 552137"/>
              <a:gd name="connsiteX3" fmla="*/ 0 w 1145697"/>
              <a:gd name="connsiteY3" fmla="*/ 552137 h 552137"/>
              <a:gd name="connsiteX4" fmla="*/ 0 w 1145697"/>
              <a:gd name="connsiteY4" fmla="*/ 0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97" h="552137">
                <a:moveTo>
                  <a:pt x="0" y="0"/>
                </a:moveTo>
                <a:lnTo>
                  <a:pt x="1145697" y="0"/>
                </a:lnTo>
                <a:lnTo>
                  <a:pt x="1145697" y="552137"/>
                </a:lnTo>
                <a:lnTo>
                  <a:pt x="0" y="552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99" tIns="0" rIns="0" bIns="-1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Jan – Feb 2017</a:t>
            </a:r>
          </a:p>
        </p:txBody>
      </p:sp>
      <p:sp>
        <p:nvSpPr>
          <p:cNvPr id="9" name="Oval 8"/>
          <p:cNvSpPr/>
          <p:nvPr/>
        </p:nvSpPr>
        <p:spPr>
          <a:xfrm>
            <a:off x="1143802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/>
          <p:cNvSpPr/>
          <p:nvPr/>
        </p:nvSpPr>
        <p:spPr>
          <a:xfrm rot="17700000">
            <a:off x="65768" y="4321503"/>
            <a:ext cx="1710108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Data Preparation</a:t>
            </a:r>
          </a:p>
        </p:txBody>
      </p:sp>
      <p:sp>
        <p:nvSpPr>
          <p:cNvPr id="11" name="Rectangle 10"/>
          <p:cNvSpPr/>
          <p:nvPr/>
        </p:nvSpPr>
        <p:spPr>
          <a:xfrm rot="17700000">
            <a:off x="1197693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1691537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57723"/>
              <a:satOff val="-8135"/>
              <a:lumOff val="262"/>
              <a:alphaOff val="0"/>
            </a:schemeClr>
          </a:fillRef>
          <a:effectRef idx="3">
            <a:schemeClr val="accent2">
              <a:hueOff val="457723"/>
              <a:satOff val="-8135"/>
              <a:lumOff val="26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/>
          <p:cNvSpPr/>
          <p:nvPr/>
        </p:nvSpPr>
        <p:spPr>
          <a:xfrm rot="17700000">
            <a:off x="823627" y="4187638"/>
            <a:ext cx="1414702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Design</a:t>
            </a:r>
          </a:p>
        </p:txBody>
      </p:sp>
      <p:sp>
        <p:nvSpPr>
          <p:cNvPr id="14" name="Rectangle 13"/>
          <p:cNvSpPr/>
          <p:nvPr/>
        </p:nvSpPr>
        <p:spPr>
          <a:xfrm rot="17700000">
            <a:off x="1745428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ircle: Hollow 14"/>
          <p:cNvSpPr/>
          <p:nvPr/>
        </p:nvSpPr>
        <p:spPr>
          <a:xfrm>
            <a:off x="2239346" y="3108208"/>
            <a:ext cx="921636" cy="921636"/>
          </a:xfrm>
          <a:prstGeom prst="donut">
            <a:avLst>
              <a:gd name="adj" fmla="val 2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: Shape 15"/>
          <p:cNvSpPr/>
          <p:nvPr/>
        </p:nvSpPr>
        <p:spPr>
          <a:xfrm rot="17700000">
            <a:off x="2564090" y="2356886"/>
            <a:ext cx="1145697" cy="552137"/>
          </a:xfrm>
          <a:custGeom>
            <a:avLst/>
            <a:gdLst>
              <a:gd name="connsiteX0" fmla="*/ 0 w 1145697"/>
              <a:gd name="connsiteY0" fmla="*/ 0 h 552137"/>
              <a:gd name="connsiteX1" fmla="*/ 1145697 w 1145697"/>
              <a:gd name="connsiteY1" fmla="*/ 0 h 552137"/>
              <a:gd name="connsiteX2" fmla="*/ 1145697 w 1145697"/>
              <a:gd name="connsiteY2" fmla="*/ 552137 h 552137"/>
              <a:gd name="connsiteX3" fmla="*/ 0 w 1145697"/>
              <a:gd name="connsiteY3" fmla="*/ 552137 h 552137"/>
              <a:gd name="connsiteX4" fmla="*/ 0 w 1145697"/>
              <a:gd name="connsiteY4" fmla="*/ 0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97" h="552137">
                <a:moveTo>
                  <a:pt x="0" y="0"/>
                </a:moveTo>
                <a:lnTo>
                  <a:pt x="1145697" y="0"/>
                </a:lnTo>
                <a:lnTo>
                  <a:pt x="1145697" y="552137"/>
                </a:lnTo>
                <a:lnTo>
                  <a:pt x="0" y="552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99" tIns="0" rIns="0" bIns="-1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Mar</a:t>
            </a:r>
            <a:r>
              <a:rPr lang="en-US" sz="2000" kern="1200" dirty="0"/>
              <a:t> - Jul 2017</a:t>
            </a:r>
          </a:p>
        </p:txBody>
      </p:sp>
      <p:sp>
        <p:nvSpPr>
          <p:cNvPr id="17" name="Oval 16"/>
          <p:cNvSpPr/>
          <p:nvPr/>
        </p:nvSpPr>
        <p:spPr>
          <a:xfrm>
            <a:off x="3230404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15447"/>
              <a:satOff val="-16269"/>
              <a:lumOff val="523"/>
              <a:alphaOff val="0"/>
            </a:schemeClr>
          </a:fillRef>
          <a:effectRef idx="3">
            <a:schemeClr val="accent2">
              <a:hueOff val="915447"/>
              <a:satOff val="-16269"/>
              <a:lumOff val="523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: Shape 17"/>
          <p:cNvSpPr/>
          <p:nvPr/>
        </p:nvSpPr>
        <p:spPr>
          <a:xfrm rot="17700000">
            <a:off x="2425125" y="4147738"/>
            <a:ext cx="1326651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Prototyping</a:t>
            </a:r>
          </a:p>
        </p:txBody>
      </p:sp>
      <p:sp>
        <p:nvSpPr>
          <p:cNvPr id="19" name="Rectangle 18"/>
          <p:cNvSpPr/>
          <p:nvPr/>
        </p:nvSpPr>
        <p:spPr>
          <a:xfrm rot="17700000">
            <a:off x="3284295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3778139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373170"/>
              <a:satOff val="-24404"/>
              <a:lumOff val="785"/>
              <a:alphaOff val="0"/>
            </a:schemeClr>
          </a:fillRef>
          <a:effectRef idx="3">
            <a:schemeClr val="accent2">
              <a:hueOff val="1373170"/>
              <a:satOff val="-24404"/>
              <a:lumOff val="785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: Shape 20"/>
          <p:cNvSpPr/>
          <p:nvPr/>
        </p:nvSpPr>
        <p:spPr>
          <a:xfrm rot="17700000">
            <a:off x="3211554" y="3995673"/>
            <a:ext cx="991081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Evaluation</a:t>
            </a:r>
          </a:p>
        </p:txBody>
      </p:sp>
      <p:sp>
        <p:nvSpPr>
          <p:cNvPr id="22" name="Rectangle 21"/>
          <p:cNvSpPr/>
          <p:nvPr/>
        </p:nvSpPr>
        <p:spPr>
          <a:xfrm rot="17700000">
            <a:off x="3832031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Circle: Hollow 22"/>
          <p:cNvSpPr/>
          <p:nvPr/>
        </p:nvSpPr>
        <p:spPr>
          <a:xfrm>
            <a:off x="4886589" y="3052753"/>
            <a:ext cx="921636" cy="921636"/>
          </a:xfrm>
          <a:prstGeom prst="donut">
            <a:avLst>
              <a:gd name="adj" fmla="val 2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: Shape 23"/>
          <p:cNvSpPr/>
          <p:nvPr/>
        </p:nvSpPr>
        <p:spPr>
          <a:xfrm rot="17700000">
            <a:off x="5211322" y="2301440"/>
            <a:ext cx="1145697" cy="552137"/>
          </a:xfrm>
          <a:custGeom>
            <a:avLst/>
            <a:gdLst>
              <a:gd name="connsiteX0" fmla="*/ 0 w 1145697"/>
              <a:gd name="connsiteY0" fmla="*/ 0 h 552137"/>
              <a:gd name="connsiteX1" fmla="*/ 1145697 w 1145697"/>
              <a:gd name="connsiteY1" fmla="*/ 0 h 552137"/>
              <a:gd name="connsiteX2" fmla="*/ 1145697 w 1145697"/>
              <a:gd name="connsiteY2" fmla="*/ 552137 h 552137"/>
              <a:gd name="connsiteX3" fmla="*/ 0 w 1145697"/>
              <a:gd name="connsiteY3" fmla="*/ 552137 h 552137"/>
              <a:gd name="connsiteX4" fmla="*/ 0 w 1145697"/>
              <a:gd name="connsiteY4" fmla="*/ 0 h 55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97" h="552137">
                <a:moveTo>
                  <a:pt x="0" y="0"/>
                </a:moveTo>
                <a:lnTo>
                  <a:pt x="1145697" y="0"/>
                </a:lnTo>
                <a:lnTo>
                  <a:pt x="1145697" y="552137"/>
                </a:lnTo>
                <a:lnTo>
                  <a:pt x="0" y="552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99" tIns="0" rIns="0" bIns="-1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Aug - Oct 2017</a:t>
            </a:r>
          </a:p>
        </p:txBody>
      </p:sp>
      <p:sp>
        <p:nvSpPr>
          <p:cNvPr id="25" name="Oval 24"/>
          <p:cNvSpPr/>
          <p:nvPr/>
        </p:nvSpPr>
        <p:spPr>
          <a:xfrm>
            <a:off x="4360589" y="3326178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830893"/>
              <a:satOff val="-32539"/>
              <a:lumOff val="1046"/>
              <a:alphaOff val="0"/>
            </a:schemeClr>
          </a:fillRef>
          <a:effectRef idx="3">
            <a:schemeClr val="accent2">
              <a:hueOff val="1830893"/>
              <a:satOff val="-32539"/>
              <a:lumOff val="1046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: Shape 25"/>
          <p:cNvSpPr/>
          <p:nvPr/>
        </p:nvSpPr>
        <p:spPr>
          <a:xfrm rot="17700000">
            <a:off x="3453207" y="4209129"/>
            <a:ext cx="1470188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Implementation</a:t>
            </a:r>
          </a:p>
        </p:txBody>
      </p:sp>
      <p:sp>
        <p:nvSpPr>
          <p:cNvPr id="27" name="Rectangle 26"/>
          <p:cNvSpPr/>
          <p:nvPr/>
        </p:nvSpPr>
        <p:spPr>
          <a:xfrm rot="17700000">
            <a:off x="5370897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5864742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288616"/>
              <a:satOff val="-40673"/>
              <a:lumOff val="1308"/>
              <a:alphaOff val="0"/>
            </a:schemeClr>
          </a:fillRef>
          <a:effectRef idx="3">
            <a:schemeClr val="accent2">
              <a:hueOff val="2288616"/>
              <a:satOff val="-40673"/>
              <a:lumOff val="1308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: Shape 28"/>
          <p:cNvSpPr/>
          <p:nvPr/>
        </p:nvSpPr>
        <p:spPr>
          <a:xfrm rot="17700000">
            <a:off x="5072873" y="4139195"/>
            <a:ext cx="1307799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Presentation</a:t>
            </a:r>
          </a:p>
        </p:txBody>
      </p:sp>
      <p:sp>
        <p:nvSpPr>
          <p:cNvPr id="30" name="Rectangle 29"/>
          <p:cNvSpPr/>
          <p:nvPr/>
        </p:nvSpPr>
        <p:spPr>
          <a:xfrm rot="17700000">
            <a:off x="5918633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6412477" y="3329832"/>
            <a:ext cx="478387" cy="47838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746340"/>
              <a:satOff val="-48808"/>
              <a:lumOff val="1569"/>
              <a:alphaOff val="0"/>
            </a:schemeClr>
          </a:fillRef>
          <a:effectRef idx="3">
            <a:schemeClr val="accent2">
              <a:hueOff val="2746340"/>
              <a:satOff val="-48808"/>
              <a:lumOff val="1569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: Shape 31"/>
          <p:cNvSpPr/>
          <p:nvPr/>
        </p:nvSpPr>
        <p:spPr>
          <a:xfrm rot="17700000">
            <a:off x="5579942" y="4165102"/>
            <a:ext cx="1364970" cy="477862"/>
          </a:xfrm>
          <a:custGeom>
            <a:avLst/>
            <a:gdLst>
              <a:gd name="connsiteX0" fmla="*/ 0 w 991081"/>
              <a:gd name="connsiteY0" fmla="*/ 0 h 477862"/>
              <a:gd name="connsiteX1" fmla="*/ 991081 w 991081"/>
              <a:gd name="connsiteY1" fmla="*/ 0 h 477862"/>
              <a:gd name="connsiteX2" fmla="*/ 991081 w 991081"/>
              <a:gd name="connsiteY2" fmla="*/ 477862 h 477862"/>
              <a:gd name="connsiteX3" fmla="*/ 0 w 991081"/>
              <a:gd name="connsiteY3" fmla="*/ 477862 h 477862"/>
              <a:gd name="connsiteX4" fmla="*/ 0 w 991081"/>
              <a:gd name="connsiteY4" fmla="*/ 0 h 4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081" h="477862">
                <a:moveTo>
                  <a:pt x="0" y="0"/>
                </a:moveTo>
                <a:lnTo>
                  <a:pt x="991081" y="0"/>
                </a:lnTo>
                <a:lnTo>
                  <a:pt x="991081" y="477862"/>
                </a:lnTo>
                <a:lnTo>
                  <a:pt x="0" y="477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7940" bIns="-1" numCol="1" spcCol="1270" anchor="ctr" anchorCtr="0">
            <a:noAutofit/>
          </a:bodyPr>
          <a:lstStyle/>
          <a:p>
            <a:pPr marL="0" lvl="0" indent="0" algn="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Documentation</a:t>
            </a:r>
          </a:p>
        </p:txBody>
      </p:sp>
      <p:sp>
        <p:nvSpPr>
          <p:cNvPr id="33" name="Rectangle 32"/>
          <p:cNvSpPr/>
          <p:nvPr/>
        </p:nvSpPr>
        <p:spPr>
          <a:xfrm rot="17700000">
            <a:off x="6466368" y="2664517"/>
            <a:ext cx="991081" cy="4778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428999"/>
            <a:ext cx="4265613" cy="1355694"/>
          </a:xfrm>
        </p:spPr>
        <p:txBody>
          <a:bodyPr>
            <a:normAutofit/>
          </a:bodyPr>
          <a:lstStyle/>
          <a:p>
            <a:r>
              <a:rPr lang="en-US" dirty="0"/>
              <a:t>Present at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FOSS4G</a:t>
            </a:r>
            <a:r>
              <a:rPr lang="en-US" dirty="0"/>
              <a:t> during the week of August 14-19, 2017.</a:t>
            </a:r>
          </a:p>
          <a:p>
            <a:r>
              <a:rPr lang="en-US" dirty="0"/>
              <a:t>Present at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SF Bay Area GIS User Group Meeting</a:t>
            </a:r>
            <a:r>
              <a:rPr lang="en-US" dirty="0"/>
              <a:t> on September 19,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/>
          <a:lstStyle/>
          <a:p>
            <a:r>
              <a:rPr lang="en-US" dirty="0"/>
              <a:t>Project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  <p:bldP spid="18" grpId="0"/>
      <p:bldP spid="21" grpId="0"/>
      <p:bldP spid="24" grpId="0"/>
      <p:bldP spid="26" grpId="0"/>
      <p:bldP spid="29" grpId="0"/>
      <p:bldP spid="3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457200"/>
            <a:ext cx="3781439" cy="29718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21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729" y="2681933"/>
            <a:ext cx="176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Europe 2020</a:t>
            </a:r>
          </a:p>
          <a:p>
            <a:r>
              <a:rPr lang="en-US" b="1" dirty="0"/>
              <a:t>Headline Targets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8" y="938709"/>
            <a:ext cx="2603665" cy="17278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03612" y="1143000"/>
            <a:ext cx="3711733" cy="2160032"/>
            <a:chOff x="3767109" y="685800"/>
            <a:chExt cx="3711733" cy="2160032"/>
          </a:xfrm>
        </p:grpSpPr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3767111" y="1057191"/>
              <a:ext cx="3698903" cy="314409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>
              <a:lvl1pPr marL="0" indent="0" algn="r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3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28600" indent="-228600" algn="l">
                <a:lnSpc>
                  <a:spcPct val="90000"/>
                </a:lnSpc>
                <a:spcBef>
                  <a:spcPts val="1800"/>
                </a:spcBef>
                <a:buSzPct val="80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tx2"/>
                  </a:solidFill>
                </a:rPr>
                <a:t>CBP 1 </a:t>
              </a:r>
              <a:r>
                <a:rPr lang="en-US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Dynamic, two-way process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9939" y="685800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 of 11 Common Basic Principles</a:t>
              </a:r>
            </a:p>
          </p:txBody>
        </p:sp>
        <p:sp>
          <p:nvSpPr>
            <p:cNvPr id="38" name="Subtitle 2"/>
            <p:cNvSpPr txBox="1">
              <a:spLocks/>
            </p:cNvSpPr>
            <p:nvPr/>
          </p:nvSpPr>
          <p:spPr>
            <a:xfrm>
              <a:off x="3767110" y="1398032"/>
              <a:ext cx="3698903" cy="1447800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>
              <a:lvl1pPr marL="0" indent="0" algn="r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3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28600" indent="-228600" algn="l">
                <a:lnSpc>
                  <a:spcPct val="90000"/>
                </a:lnSpc>
                <a:spcBef>
                  <a:spcPts val="1800"/>
                </a:spcBef>
                <a:buSzPct val="80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tx2"/>
                  </a:solidFill>
                </a:rPr>
                <a:t>CBP 3 </a:t>
              </a:r>
              <a:r>
                <a:rPr lang="en-US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Employment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3779939" y="2381940"/>
              <a:ext cx="3698903" cy="361260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>
              <a:lvl1pPr marL="0" indent="0" algn="r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3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28600" indent="-228600" algn="l">
                <a:lnSpc>
                  <a:spcPct val="90000"/>
                </a:lnSpc>
                <a:spcBef>
                  <a:spcPts val="1800"/>
                </a:spcBef>
                <a:buSzPct val="80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tx2"/>
                  </a:solidFill>
                </a:rPr>
                <a:t>CBP 5 </a:t>
              </a:r>
              <a:r>
                <a:rPr lang="en-US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Education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3767109" y="1714501"/>
              <a:ext cx="3698903" cy="800100"/>
            </a:xfrm>
            <a:prstGeom prst="rect">
              <a:avLst/>
            </a:prstGeom>
          </p:spPr>
          <p:txBody>
            <a:bodyPr lIns="45720" rIns="246888">
              <a:noAutofit/>
            </a:bodyPr>
            <a:lstStyle>
              <a:lvl1pPr marL="0" indent="0" algn="r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None/>
                <a:defRPr kumimoji="0" sz="3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None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228600" indent="-228600" algn="l">
                <a:lnSpc>
                  <a:spcPct val="90000"/>
                </a:lnSpc>
                <a:spcBef>
                  <a:spcPts val="1800"/>
                </a:spcBef>
                <a:buSzPct val="80000"/>
                <a:buFont typeface="Wingdings" pitchFamily="2" charset="2"/>
                <a:buChar char="§"/>
              </a:pPr>
              <a:r>
                <a:rPr lang="en-US" sz="1600" dirty="0">
                  <a:solidFill>
                    <a:schemeClr val="tx2"/>
                  </a:solidFill>
                </a:rPr>
                <a:t>CBP 4 </a:t>
              </a:r>
              <a:r>
                <a:rPr lang="en-US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Basic knowledge of the host society’s language, history, and institutions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1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65" y="3450409"/>
            <a:ext cx="3668528" cy="2089971"/>
          </a:xfrm>
          <a:prstGeom prst="rect">
            <a:avLst/>
          </a:prstGeom>
        </p:spPr>
      </p:pic>
      <p:sp>
        <p:nvSpPr>
          <p:cNvPr id="42" name="Text Placeholder 8"/>
          <p:cNvSpPr txBox="1">
            <a:spLocks/>
          </p:cNvSpPr>
          <p:nvPr/>
        </p:nvSpPr>
        <p:spPr bwMode="ltGray">
          <a:xfrm>
            <a:off x="7925743" y="3453541"/>
            <a:ext cx="3962401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Europe 2020 goal is to create the conditions for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smart,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sustainable and inclusive growth </a:t>
            </a:r>
            <a:r>
              <a:rPr lang="en-US" dirty="0"/>
              <a:t>(European Commission 2010).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9412" y="455141"/>
            <a:ext cx="6848762" cy="5488459"/>
            <a:chOff x="379412" y="455141"/>
            <a:chExt cx="6848762" cy="5488459"/>
          </a:xfrm>
        </p:grpSpPr>
        <p:sp>
          <p:nvSpPr>
            <p:cNvPr id="44" name="Rectangle 43"/>
            <p:cNvSpPr/>
            <p:nvPr/>
          </p:nvSpPr>
          <p:spPr>
            <a:xfrm>
              <a:off x="379412" y="455141"/>
              <a:ext cx="6848762" cy="548845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Content Placeholder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66" y="1371594"/>
              <a:ext cx="6324600" cy="389380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3562456" y="4241677"/>
              <a:ext cx="304799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2" descr="Map showing the member states of the European Union (clickabl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56" y="1727077"/>
            <a:ext cx="2057400" cy="19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/>
          <p:nvPr/>
        </p:nvPicPr>
        <p:blipFill>
          <a:blip r:embed="rId6"/>
          <a:stretch>
            <a:fillRect/>
          </a:stretch>
        </p:blipFill>
        <p:spPr>
          <a:xfrm>
            <a:off x="1505056" y="3708277"/>
            <a:ext cx="2057400" cy="3827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855" y="2501313"/>
            <a:ext cx="2133600" cy="5187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855" y="3109021"/>
            <a:ext cx="2133600" cy="982020"/>
          </a:xfrm>
          <a:prstGeom prst="rect">
            <a:avLst/>
          </a:prstGeom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3663283" y="1749183"/>
            <a:ext cx="2195941" cy="80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Immigrant Integration</a:t>
            </a:r>
            <a:br>
              <a:rPr lang="en-US" sz="1600" dirty="0"/>
            </a:br>
            <a:r>
              <a:rPr lang="en-US" sz="1600" dirty="0"/>
              <a:t>Explorer 1.0</a:t>
            </a:r>
            <a:b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sz="1600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half" idx="2"/>
          </p:nvPr>
        </p:nvSpPr>
        <p:spPr>
          <a:xfrm>
            <a:off x="7923211" y="4495800"/>
            <a:ext cx="3781439" cy="202247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Project Objectives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view and understand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identify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compare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52" grpId="0"/>
      <p:bldP spid="5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9218" y="2112270"/>
            <a:ext cx="11408793" cy="398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European Commission. </a:t>
            </a:r>
            <a:r>
              <a:rPr lang="en-US" sz="1200" i="1" dirty="0"/>
              <a:t>Europe 2020</a:t>
            </a:r>
            <a:r>
              <a:rPr lang="en-US" sz="1200" dirty="0"/>
              <a:t>, 2010. Retrieved September 26, 2016 from</a:t>
            </a:r>
            <a:br>
              <a:rPr lang="en-US" sz="1200" dirty="0"/>
            </a:br>
            <a:r>
              <a:rPr lang="en-US" sz="1200" dirty="0">
                <a:hlinkClick r:id="rId2"/>
              </a:rPr>
              <a:t>http://ec.europa.eu/eu2020/pdf/COMPLET%20EN%20BARROSO%20%20%20007%20-%20Europe%202020%20-%20EN%20version.pdf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European Commission</a:t>
            </a:r>
            <a:r>
              <a:rPr lang="en-US" sz="1200" i="1" dirty="0"/>
              <a:t>. Using EU Indicators of Immigrant Integration</a:t>
            </a:r>
            <a:r>
              <a:rPr lang="en-US" sz="1200" dirty="0"/>
              <a:t>, 2013. Retrieved on November 16, 2016 from</a:t>
            </a:r>
            <a:br>
              <a:rPr lang="en-US" sz="1200" dirty="0"/>
            </a:br>
            <a:r>
              <a:rPr lang="en-US" sz="1200" u="sng" dirty="0">
                <a:hlinkClick r:id="rId3"/>
              </a:rPr>
              <a:t>http://www.integration.ie/website/omi/omiwebv6.nsf/page/AXBN-A4LPWN18405825-en/$File/using%20eu%20indicators%20of%20immigrant%20integration.pdf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/>
              <a:t>European Economic and Social Committee (EESC). </a:t>
            </a:r>
            <a:r>
              <a:rPr lang="en-US" sz="1200" i="1" dirty="0"/>
              <a:t>Common Basic Principles for Immigrant Integration Policy</a:t>
            </a:r>
            <a:r>
              <a:rPr lang="en-US" sz="1200" dirty="0"/>
              <a:t>, 2004. Retrieved October 22, 2016 from</a:t>
            </a:r>
            <a:br>
              <a:rPr lang="en-US" sz="1200" dirty="0"/>
            </a:br>
            <a:r>
              <a:rPr lang="en-US" sz="1200" u="sng" dirty="0">
                <a:hlinkClick r:id="rId4"/>
              </a:rPr>
              <a:t>http://www.eesc.europa.eu/resources/docs/common-basic-principles_en.pdf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/>
              <a:t>UNHCR. </a:t>
            </a:r>
            <a:r>
              <a:rPr lang="en-US" sz="1200" i="1" dirty="0"/>
              <a:t>Convention and Protocol Relating to the Status of Refugees</a:t>
            </a:r>
            <a:r>
              <a:rPr lang="en-US" sz="1200" dirty="0"/>
              <a:t>, 2010. Retrieved October 24, 2016 from</a:t>
            </a:r>
            <a:br>
              <a:rPr lang="en-US" sz="1200" dirty="0"/>
            </a:br>
            <a:r>
              <a:rPr lang="en-US" sz="1200" u="sng" dirty="0">
                <a:hlinkClick r:id="rId5"/>
              </a:rPr>
              <a:t>http://www.unhcr.org/en-us/protection/basic/3b66c2aa10/convention-protocol-relating-status-refugees.html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/>
              <a:t>UNHCR. </a:t>
            </a:r>
            <a:r>
              <a:rPr lang="en-US" sz="1200" i="1" dirty="0"/>
              <a:t>Needs and Funding Requirements,</a:t>
            </a:r>
            <a:r>
              <a:rPr lang="en-US" sz="1200" dirty="0"/>
              <a:t> 2016a. Retrieved November 25, 2016 from</a:t>
            </a:r>
            <a:br>
              <a:rPr lang="en-US" sz="1200" dirty="0"/>
            </a:br>
            <a:r>
              <a:rPr lang="en-US" sz="1200" u="sng" dirty="0">
                <a:hlinkClick r:id="rId6"/>
              </a:rPr>
              <a:t>http://www.unhcr.org/564da0e20.pdf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/>
              <a:t>UNHCR. </a:t>
            </a:r>
            <a:r>
              <a:rPr lang="en-US" sz="1200" i="1" dirty="0"/>
              <a:t>Regional Refugee and Migrant Response Plan for Europe</a:t>
            </a:r>
            <a:r>
              <a:rPr lang="en-US" sz="1200" dirty="0"/>
              <a:t>, 2016b. Retrieved October 25, 2016 from</a:t>
            </a:r>
            <a:br>
              <a:rPr lang="en-US" sz="1200" dirty="0"/>
            </a:br>
            <a:r>
              <a:rPr lang="en-US" sz="1200" u="sng" dirty="0">
                <a:hlinkClick r:id="rId7"/>
              </a:rPr>
              <a:t>http://www.unhcr.org/partners/donors/570669806/regional-refugee-migrant-response-plan-europe-january-december-2016-19.html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8012" y="274638"/>
            <a:ext cx="9831387" cy="792162"/>
          </a:xfrm>
        </p:spPr>
        <p:txBody>
          <a:bodyPr>
            <a:normAutofit/>
          </a:bodyPr>
          <a:lstStyle/>
          <a:p>
            <a:r>
              <a:rPr lang="en-US" sz="3600" dirty="0"/>
              <a:t>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29219" y="1374648"/>
            <a:ext cx="9831387" cy="713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Resources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2999" y="1104900"/>
            <a:ext cx="853598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Advisor: Jim Detwiler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21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2412" y="5562600"/>
            <a:ext cx="7335837" cy="609600"/>
          </a:xfrm>
        </p:spPr>
        <p:txBody>
          <a:bodyPr>
            <a:normAutofit/>
          </a:bodyPr>
          <a:lstStyle/>
          <a:p>
            <a:r>
              <a:rPr lang="en-US" sz="2400" dirty="0"/>
              <a:t>Thank you!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878"/>
                    </a14:imgEffect>
                    <a14:imgEffect>
                      <a14:saturation sat="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825" cy="2833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16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934935" y="3434863"/>
            <a:ext cx="3950677" cy="6667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1.3 million asylum seekers</a:t>
            </a:r>
            <a:r>
              <a:rPr lang="en-US" dirty="0"/>
              <a:t> surged in Europe last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1" y="457199"/>
            <a:ext cx="3781439" cy="2971799"/>
          </a:xfrm>
        </p:spPr>
        <p:txBody>
          <a:bodyPr anchor="b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6" y="205326"/>
            <a:ext cx="3522990" cy="425427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13506" y="4484317"/>
            <a:ext cx="1195755" cy="293458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BBC News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3</a:t>
            </a:fld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586601"/>
            <a:ext cx="288131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4347063" y="3294746"/>
            <a:ext cx="2863362" cy="326931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UNHCR/Achilleas </a:t>
            </a:r>
            <a:r>
              <a:rPr lang="en-US" sz="900" dirty="0" err="1"/>
              <a:t>Zavallis</a:t>
            </a:r>
            <a:endParaRPr lang="en-US" sz="9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732938"/>
            <a:ext cx="2855912" cy="22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4367213" y="6058435"/>
            <a:ext cx="1531083" cy="246853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UNHCR/</a:t>
            </a:r>
            <a:r>
              <a:rPr lang="en-US" sz="900" dirty="0" err="1"/>
              <a:t>F.Ellul</a:t>
            </a:r>
            <a:endParaRPr lang="en-US" sz="9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3" y="4595182"/>
            <a:ext cx="2921492" cy="193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011383" y="6553403"/>
            <a:ext cx="1601761" cy="31652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The Independent Online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 bwMode="ltGray">
          <a:xfrm>
            <a:off x="7934934" y="4101613"/>
            <a:ext cx="3950677" cy="67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Nearly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90,000</a:t>
            </a:r>
            <a:r>
              <a:rPr lang="en-US" dirty="0"/>
              <a:t> were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unaccompanied children</a:t>
            </a:r>
            <a:r>
              <a:rPr lang="en-US" dirty="0"/>
              <a:t>.</a:t>
            </a:r>
          </a:p>
        </p:txBody>
      </p:sp>
      <p:sp>
        <p:nvSpPr>
          <p:cNvPr id="14" name="Text Placeholder 8"/>
          <p:cNvSpPr txBox="1">
            <a:spLocks/>
          </p:cNvSpPr>
          <p:nvPr/>
        </p:nvSpPr>
        <p:spPr bwMode="ltGray">
          <a:xfrm>
            <a:off x="7940791" y="4759813"/>
            <a:ext cx="3950677" cy="40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majority of influx arrived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 sea</a:t>
            </a:r>
            <a:r>
              <a:rPr lang="en-US" dirty="0"/>
              <a:t>.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 bwMode="ltGray">
          <a:xfrm>
            <a:off x="7946648" y="5169496"/>
            <a:ext cx="3950677" cy="69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than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3,700 people died</a:t>
            </a:r>
            <a:r>
              <a:rPr lang="en-US" dirty="0"/>
              <a:t> crossing the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Mediterranean</a:t>
            </a:r>
            <a:r>
              <a:rPr lang="en-US" dirty="0"/>
              <a:t> in 2015.</a:t>
            </a:r>
          </a:p>
        </p:txBody>
      </p:sp>
    </p:spTree>
    <p:extLst>
      <p:ext uri="{BB962C8B-B14F-4D97-AF65-F5344CB8AC3E}">
        <p14:creationId xmlns:p14="http://schemas.microsoft.com/office/powerpoint/2010/main" val="1685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3" y="3429000"/>
            <a:ext cx="4038599" cy="1600200"/>
          </a:xfrm>
        </p:spPr>
        <p:txBody>
          <a:bodyPr>
            <a:normAutofit/>
          </a:bodyPr>
          <a:lstStyle/>
          <a:p>
            <a:r>
              <a:rPr lang="en-US" dirty="0"/>
              <a:t>A person with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refugee status</a:t>
            </a:r>
            <a:r>
              <a:rPr lang="en-US" dirty="0"/>
              <a:t> can receive legal protection, other assistance and social rights from the countries who have signed the document under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Convention of 1951 and Protocol of 1967 </a:t>
            </a:r>
            <a:r>
              <a:rPr lang="en-US" dirty="0"/>
              <a:t>(UNHCR, 2010).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1" y="457200"/>
            <a:ext cx="3781439" cy="2971800"/>
          </a:xfrm>
        </p:spPr>
        <p:txBody>
          <a:bodyPr anchor="b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Refugees and Asylum Seekers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4" y="3688118"/>
            <a:ext cx="2819399" cy="240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3314" y="6090953"/>
            <a:ext cx="3048344" cy="391928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The 1951 Refugee Convention.</a:t>
            </a:r>
            <a:br>
              <a:rPr lang="en-US" sz="900" dirty="0"/>
            </a:br>
            <a:r>
              <a:rPr lang="en-US" sz="900" dirty="0"/>
              <a:t>UNHCR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37650" y="3052397"/>
            <a:ext cx="4112867" cy="44026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Syrian asylum seekers sleep inside a temporary camp.</a:t>
            </a:r>
            <a:br>
              <a:rPr lang="en-US" sz="900" dirty="0"/>
            </a:br>
            <a:r>
              <a:rPr lang="en-US" sz="900" dirty="0"/>
              <a:t>Fortune Insiders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87" y="445615"/>
            <a:ext cx="4538712" cy="26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1" y="3688118"/>
            <a:ext cx="4039387" cy="211182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75011" y="5822199"/>
            <a:ext cx="4114802" cy="44426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Temporary migrant camp in the northern Greek border.</a:t>
            </a:r>
            <a:br>
              <a:rPr lang="en-US" sz="900" dirty="0"/>
            </a:br>
            <a:r>
              <a:rPr lang="en-US" sz="900" dirty="0" err="1"/>
              <a:t>DipNote</a:t>
            </a:r>
            <a:endParaRPr lang="en-US" sz="900" dirty="0"/>
          </a:p>
          <a:p>
            <a:pPr algn="l"/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" y="446257"/>
            <a:ext cx="2297585" cy="229758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75794" y="2758766"/>
            <a:ext cx="2626125" cy="44026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United Nations High Commissioner for Refugees.</a:t>
            </a:r>
            <a:br>
              <a:rPr lang="en-US" sz="900" dirty="0"/>
            </a:br>
            <a:r>
              <a:rPr lang="en-US" sz="900" dirty="0"/>
              <a:t>UNHCR</a:t>
            </a:r>
          </a:p>
        </p:txBody>
      </p:sp>
      <p:sp>
        <p:nvSpPr>
          <p:cNvPr id="14" name="Text Placeholder 8"/>
          <p:cNvSpPr txBox="1">
            <a:spLocks/>
          </p:cNvSpPr>
          <p:nvPr/>
        </p:nvSpPr>
        <p:spPr bwMode="ltGray">
          <a:xfrm>
            <a:off x="7923211" y="5029200"/>
            <a:ext cx="4038599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Asylum seekers</a:t>
            </a:r>
            <a:r>
              <a:rPr lang="en-US" dirty="0"/>
              <a:t> are “Individuals who have sought international protection and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whose claims for refugee status have not yet been determined</a:t>
            </a:r>
            <a:r>
              <a:rPr lang="en-US" dirty="0"/>
              <a:t>, irrespective of when they may have been lodged (UNHCR, 2016b).”</a:t>
            </a:r>
          </a:p>
        </p:txBody>
      </p:sp>
    </p:spTree>
    <p:extLst>
      <p:ext uri="{BB962C8B-B14F-4D97-AF65-F5344CB8AC3E}">
        <p14:creationId xmlns:p14="http://schemas.microsoft.com/office/powerpoint/2010/main" val="23318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962401" cy="1143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funding budget</a:t>
            </a:r>
            <a:r>
              <a:rPr lang="en-US" dirty="0"/>
              <a:t> is insufficient to meet the needs for shelter, water and sanitation, food, medical assistance, education.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1" y="457200"/>
            <a:ext cx="3781439" cy="2971800"/>
          </a:xfrm>
        </p:spPr>
        <p:txBody>
          <a:bodyPr anchor="b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Needs Exceed Resources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7612" y="6313500"/>
            <a:ext cx="3124200" cy="409548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Examples of funding gaps in 2015 (as of October 2015)</a:t>
            </a:r>
          </a:p>
          <a:p>
            <a:pPr algn="l"/>
            <a:r>
              <a:rPr lang="en-US" sz="900" dirty="0"/>
              <a:t>UNHCR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338699"/>
            <a:ext cx="5065957" cy="59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 bwMode="ltGray">
          <a:xfrm>
            <a:off x="7923208" y="4572000"/>
            <a:ext cx="396240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actual funded amount</a:t>
            </a:r>
            <a:r>
              <a:rPr lang="en-US" dirty="0"/>
              <a:t> is less than the budgeted (UNHCR, 2016a).</a:t>
            </a:r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ltGray">
          <a:xfrm>
            <a:off x="7923209" y="5181600"/>
            <a:ext cx="3962401" cy="693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long term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sustainable solution</a:t>
            </a:r>
            <a:r>
              <a:rPr lang="en-US" dirty="0"/>
              <a:t> is critically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8999"/>
            <a:ext cx="3962401" cy="2209801"/>
          </a:xfrm>
        </p:spPr>
        <p:txBody>
          <a:bodyPr>
            <a:normAutofit/>
          </a:bodyPr>
          <a:lstStyle/>
          <a:p>
            <a:r>
              <a:rPr lang="en-US" dirty="0"/>
              <a:t>In 2004,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Common Basic Principles (CBP) for Immigrant Integration Policy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was adopted by Justice and Home Affairs Council and became the driving force integrating the migrants (EESC, 2004).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1" y="457200"/>
            <a:ext cx="3781439" cy="2971800"/>
          </a:xfrm>
        </p:spPr>
        <p:txBody>
          <a:bodyPr anchor="b"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Common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Basic Principles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33" y="761999"/>
            <a:ext cx="3463898" cy="231039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788805" y="4062134"/>
            <a:ext cx="3601007" cy="226246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28600" indent="-228600" algn="l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CBP 1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Dynamic, two-way process</a:t>
            </a:r>
          </a:p>
          <a:p>
            <a:pPr marL="228600" indent="-228600" algn="l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CBP 3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Employment</a:t>
            </a:r>
          </a:p>
          <a:p>
            <a:pPr marL="228600" indent="-228600" algn="l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CBP 4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Basic knowledge of the host society’s language, history, and institutions</a:t>
            </a:r>
          </a:p>
          <a:p>
            <a:pPr marL="228600" indent="-228600" algn="l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CBP 5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Education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9921" y="3084113"/>
            <a:ext cx="2198291" cy="445477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Justice and Home Affairs Council</a:t>
            </a:r>
            <a:br>
              <a:rPr lang="en-US" sz="900" dirty="0"/>
            </a:br>
            <a:r>
              <a:rPr lang="en-US" sz="900" dirty="0"/>
              <a:t>http://migrantreport.org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50359" y="3692802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 of 11 Common Basic Principles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" y="761999"/>
            <a:ext cx="343955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3093" y="392667"/>
            <a:ext cx="413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European Union (EU) 28 Member States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" y="3493475"/>
            <a:ext cx="3439551" cy="260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1399972" y="5339864"/>
            <a:ext cx="935860" cy="838199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7902" y="4417973"/>
            <a:ext cx="1254710" cy="838199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30084" y="3047998"/>
            <a:ext cx="2667000" cy="45720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www.emmeaservizinnovativi.it</a:t>
            </a:r>
            <a:endParaRPr lang="en-US" sz="1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48127" y="6174801"/>
            <a:ext cx="2667000" cy="360816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http://slideplayer.com/slide/5893925/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06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10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8999"/>
            <a:ext cx="3962401" cy="6096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Europe 2020</a:t>
            </a:r>
            <a:r>
              <a:rPr lang="en-US" dirty="0"/>
              <a:t> is the EU’s 10-year strategy for social and economic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23211" y="457200"/>
            <a:ext cx="3781439" cy="2971800"/>
          </a:xfrm>
        </p:spPr>
        <p:txBody>
          <a:bodyPr anchor="b"/>
          <a:lstStyle/>
          <a:p>
            <a:r>
              <a:rPr lang="en-US" dirty="0"/>
              <a:t>Background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Europe 2020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6596" y="4200318"/>
            <a:ext cx="1789653" cy="381000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l"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Employment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956" y="3542311"/>
            <a:ext cx="176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Europe 2020</a:t>
            </a:r>
          </a:p>
          <a:p>
            <a:r>
              <a:rPr lang="en-US" b="1" dirty="0"/>
              <a:t>Headline Targets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381000"/>
            <a:ext cx="4215084" cy="3161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405714"/>
            <a:ext cx="4215084" cy="3161314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046411" y="3615331"/>
            <a:ext cx="1382357" cy="298575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European Commission</a:t>
            </a:r>
          </a:p>
          <a:p>
            <a:pPr algn="l"/>
            <a:endParaRPr lang="en-US" sz="9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5" y="405714"/>
            <a:ext cx="2603665" cy="1727886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 bwMode="ltGray">
          <a:xfrm>
            <a:off x="7923210" y="4018262"/>
            <a:ext cx="3962401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goal is to create the conditions for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smart,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sustainable and inclusive growth </a:t>
            </a:r>
            <a:r>
              <a:rPr lang="en-US" dirty="0"/>
              <a:t>(European Commission 2010).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19282" y="4732241"/>
            <a:ext cx="6742214" cy="34531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SzPct val="80000"/>
            </a:pPr>
            <a:r>
              <a:rPr lang="en-US" sz="1600" dirty="0">
                <a:solidFill>
                  <a:schemeClr val="tx2"/>
                </a:solidFill>
              </a:rPr>
              <a:t> at least 40% of 30-40-year-olds completing university level education.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66597" y="4501026"/>
            <a:ext cx="1647838" cy="381001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l"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Education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66597" y="5026972"/>
            <a:ext cx="3794138" cy="36211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l"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Fighting poverty and social exclusion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66597" y="5538163"/>
            <a:ext cx="3229032" cy="36223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l"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Research and Development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66597" y="5835226"/>
            <a:ext cx="1954961" cy="350333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l">
              <a:buSzPct val="8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Climate/Energy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759233" y="4218989"/>
            <a:ext cx="4611586" cy="336949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SzPct val="80000"/>
            </a:pPr>
            <a:r>
              <a:rPr lang="en-US" sz="1600" dirty="0">
                <a:solidFill>
                  <a:schemeClr val="tx2"/>
                </a:solidFill>
              </a:rPr>
              <a:t>75% of the 20-64 year-olds to be employed.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468332" y="4480243"/>
            <a:ext cx="5484169" cy="304268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SzPct val="80000"/>
            </a:pPr>
            <a:r>
              <a:rPr lang="en-US" sz="1600" dirty="0">
                <a:solidFill>
                  <a:schemeClr val="tx2"/>
                </a:solidFill>
              </a:rPr>
              <a:t>reducing the rates of early school leaving below 10%, 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694522" y="5030865"/>
            <a:ext cx="3457834" cy="391631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SzPct val="80000"/>
            </a:pPr>
            <a:r>
              <a:rPr lang="en-US" sz="1600" dirty="0">
                <a:solidFill>
                  <a:schemeClr val="tx2"/>
                </a:solidFill>
              </a:rPr>
              <a:t>at least 20 million fewer people in or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81776" y="5241438"/>
            <a:ext cx="3478959" cy="362116"/>
          </a:xfrm>
          <a:prstGeom prst="rect">
            <a:avLst/>
          </a:prstGeom>
        </p:spPr>
        <p:txBody>
          <a:bodyPr lIns="45720" rIns="246888">
            <a:no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>
              <a:buSzPct val="80000"/>
            </a:pPr>
            <a:r>
              <a:rPr lang="en-US" sz="1600" dirty="0">
                <a:solidFill>
                  <a:schemeClr val="tx2"/>
                </a:solidFill>
              </a:rPr>
              <a:t>at risk of poverty and social exclusion.</a:t>
            </a:r>
          </a:p>
        </p:txBody>
      </p:sp>
    </p:spTree>
    <p:extLst>
      <p:ext uri="{BB962C8B-B14F-4D97-AF65-F5344CB8AC3E}">
        <p14:creationId xmlns:p14="http://schemas.microsoft.com/office/powerpoint/2010/main" val="20846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2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4114801" cy="914400"/>
          </a:xfrm>
        </p:spPr>
        <p:txBody>
          <a:bodyPr>
            <a:normAutofit/>
          </a:bodyPr>
          <a:lstStyle/>
          <a:p>
            <a:r>
              <a:rPr lang="en-US" dirty="0"/>
              <a:t>Researchers and policy makers are advised to use the indicators for (European Commission 2013):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3211" y="457200"/>
            <a:ext cx="4265614" cy="2971800"/>
          </a:xfrm>
        </p:spPr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EU Immigrant Integration Indicators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ltGray">
          <a:xfrm>
            <a:off x="7910854" y="5350476"/>
            <a:ext cx="4114801" cy="74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Using targets</a:t>
            </a:r>
            <a:r>
              <a:rPr lang="en-US" dirty="0"/>
              <a:t> to mainstream and improve integration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ltGray">
          <a:xfrm>
            <a:off x="7923211" y="4343400"/>
            <a:ext cx="4114801" cy="626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Understanding</a:t>
            </a:r>
            <a:r>
              <a:rPr lang="en-US" dirty="0"/>
              <a:t> the national contexts for integration in a comparative way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ltGray">
          <a:xfrm>
            <a:off x="7923211" y="4963298"/>
            <a:ext cx="4114801" cy="38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Evaluating</a:t>
            </a:r>
            <a:r>
              <a:rPr lang="en-US" dirty="0"/>
              <a:t> the results of policies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8643" y="5631591"/>
            <a:ext cx="1371600" cy="31652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European Commission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6" y="1472630"/>
            <a:ext cx="7184333" cy="413099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57361" y="4724399"/>
            <a:ext cx="1473263" cy="304801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57361" y="3033713"/>
            <a:ext cx="1473263" cy="304801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57359" y="3809999"/>
            <a:ext cx="1473263" cy="304801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57361" y="5328904"/>
            <a:ext cx="1473263" cy="304801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2" y="1094748"/>
            <a:ext cx="7303957" cy="45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  <p:bldP spid="12" grpId="0"/>
      <p:bldP spid="17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781439" cy="3089274"/>
          </a:xfrm>
        </p:spPr>
        <p:txBody>
          <a:bodyPr>
            <a:normAutofit/>
          </a:bodyPr>
          <a:lstStyle/>
          <a:p>
            <a:r>
              <a:rPr lang="en-US" dirty="0"/>
              <a:t>The characteristics of the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migration population</a:t>
            </a:r>
            <a:r>
              <a:rPr lang="en-US" dirty="0"/>
              <a:t> that have strong influence on the integration outcome are (European Commission 2013):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Age, gender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Time of residence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Education, job 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Household composition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Country of origin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ltGray">
          <a:xfrm>
            <a:off x="7923211" y="457200"/>
            <a:ext cx="3781439" cy="2971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Integration Outcome</a:t>
            </a:r>
          </a:p>
        </p:txBody>
      </p:sp>
      <p:sp>
        <p:nvSpPr>
          <p:cNvPr id="6" name="Freeform: Shape 5"/>
          <p:cNvSpPr/>
          <p:nvPr/>
        </p:nvSpPr>
        <p:spPr>
          <a:xfrm rot="2562597">
            <a:off x="4093403" y="4778104"/>
            <a:ext cx="781492" cy="664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222"/>
                </a:moveTo>
                <a:lnTo>
                  <a:pt x="781492" y="33222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/>
          <p:cNvSpPr/>
          <p:nvPr/>
        </p:nvSpPr>
        <p:spPr>
          <a:xfrm>
            <a:off x="4197030" y="3710270"/>
            <a:ext cx="998999" cy="664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222"/>
                </a:moveTo>
                <a:lnTo>
                  <a:pt x="998999" y="33222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/>
          <p:cNvSpPr/>
          <p:nvPr/>
        </p:nvSpPr>
        <p:spPr>
          <a:xfrm rot="19104670">
            <a:off x="4082155" y="2635938"/>
            <a:ext cx="911443" cy="664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222"/>
                </a:moveTo>
                <a:lnTo>
                  <a:pt x="911443" y="33222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: Rounded Corners 12"/>
          <p:cNvSpPr/>
          <p:nvPr/>
        </p:nvSpPr>
        <p:spPr>
          <a:xfrm>
            <a:off x="608014" y="2286001"/>
            <a:ext cx="4078672" cy="26998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: Shape 13"/>
          <p:cNvSpPr/>
          <p:nvPr/>
        </p:nvSpPr>
        <p:spPr>
          <a:xfrm>
            <a:off x="4703407" y="1209497"/>
            <a:ext cx="1391006" cy="1391006"/>
          </a:xfrm>
          <a:custGeom>
            <a:avLst/>
            <a:gdLst>
              <a:gd name="connsiteX0" fmla="*/ 0 w 1391006"/>
              <a:gd name="connsiteY0" fmla="*/ 695503 h 1391006"/>
              <a:gd name="connsiteX1" fmla="*/ 695503 w 1391006"/>
              <a:gd name="connsiteY1" fmla="*/ 0 h 1391006"/>
              <a:gd name="connsiteX2" fmla="*/ 1391006 w 1391006"/>
              <a:gd name="connsiteY2" fmla="*/ 695503 h 1391006"/>
              <a:gd name="connsiteX3" fmla="*/ 695503 w 1391006"/>
              <a:gd name="connsiteY3" fmla="*/ 1391006 h 1391006"/>
              <a:gd name="connsiteX4" fmla="*/ 0 w 1391006"/>
              <a:gd name="connsiteY4" fmla="*/ 695503 h 13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006" h="1391006">
                <a:moveTo>
                  <a:pt x="0" y="695503"/>
                </a:moveTo>
                <a:cubicBezTo>
                  <a:pt x="0" y="311387"/>
                  <a:pt x="311387" y="0"/>
                  <a:pt x="695503" y="0"/>
                </a:cubicBezTo>
                <a:cubicBezTo>
                  <a:pt x="1079619" y="0"/>
                  <a:pt x="1391006" y="311387"/>
                  <a:pt x="1391006" y="695503"/>
                </a:cubicBezTo>
                <a:cubicBezTo>
                  <a:pt x="1391006" y="1079619"/>
                  <a:pt x="1079619" y="1391006"/>
                  <a:pt x="695503" y="1391006"/>
                </a:cubicBezTo>
                <a:cubicBezTo>
                  <a:pt x="311387" y="1391006"/>
                  <a:pt x="0" y="1079619"/>
                  <a:pt x="0" y="69550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598" tIns="212598" rIns="212598" bIns="21259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Migration Population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5196030" y="3047990"/>
            <a:ext cx="1391006" cy="1391006"/>
          </a:xfrm>
          <a:custGeom>
            <a:avLst/>
            <a:gdLst>
              <a:gd name="connsiteX0" fmla="*/ 0 w 1391006"/>
              <a:gd name="connsiteY0" fmla="*/ 695503 h 1391006"/>
              <a:gd name="connsiteX1" fmla="*/ 695503 w 1391006"/>
              <a:gd name="connsiteY1" fmla="*/ 0 h 1391006"/>
              <a:gd name="connsiteX2" fmla="*/ 1391006 w 1391006"/>
              <a:gd name="connsiteY2" fmla="*/ 695503 h 1391006"/>
              <a:gd name="connsiteX3" fmla="*/ 695503 w 1391006"/>
              <a:gd name="connsiteY3" fmla="*/ 1391006 h 1391006"/>
              <a:gd name="connsiteX4" fmla="*/ 0 w 1391006"/>
              <a:gd name="connsiteY4" fmla="*/ 695503 h 13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006" h="1391006">
                <a:moveTo>
                  <a:pt x="0" y="695503"/>
                </a:moveTo>
                <a:cubicBezTo>
                  <a:pt x="0" y="311387"/>
                  <a:pt x="311387" y="0"/>
                  <a:pt x="695503" y="0"/>
                </a:cubicBezTo>
                <a:cubicBezTo>
                  <a:pt x="1079619" y="0"/>
                  <a:pt x="1391006" y="311387"/>
                  <a:pt x="1391006" y="695503"/>
                </a:cubicBezTo>
                <a:cubicBezTo>
                  <a:pt x="1391006" y="1079619"/>
                  <a:pt x="1079619" y="1391006"/>
                  <a:pt x="695503" y="1391006"/>
                </a:cubicBezTo>
                <a:cubicBezTo>
                  <a:pt x="311387" y="1391006"/>
                  <a:pt x="0" y="1079619"/>
                  <a:pt x="0" y="69550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598" tIns="212598" rIns="212598" bIns="21259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General Policies and Factors</a:t>
            </a:r>
          </a:p>
        </p:txBody>
      </p:sp>
      <p:sp>
        <p:nvSpPr>
          <p:cNvPr id="16" name="Freeform: Shape 15"/>
          <p:cNvSpPr/>
          <p:nvPr/>
        </p:nvSpPr>
        <p:spPr>
          <a:xfrm>
            <a:off x="4573576" y="4836548"/>
            <a:ext cx="1490876" cy="1490876"/>
          </a:xfrm>
          <a:custGeom>
            <a:avLst/>
            <a:gdLst>
              <a:gd name="connsiteX0" fmla="*/ 0 w 1490876"/>
              <a:gd name="connsiteY0" fmla="*/ 745438 h 1490876"/>
              <a:gd name="connsiteX1" fmla="*/ 745438 w 1490876"/>
              <a:gd name="connsiteY1" fmla="*/ 0 h 1490876"/>
              <a:gd name="connsiteX2" fmla="*/ 1490876 w 1490876"/>
              <a:gd name="connsiteY2" fmla="*/ 745438 h 1490876"/>
              <a:gd name="connsiteX3" fmla="*/ 745438 w 1490876"/>
              <a:gd name="connsiteY3" fmla="*/ 1490876 h 1490876"/>
              <a:gd name="connsiteX4" fmla="*/ 0 w 1490876"/>
              <a:gd name="connsiteY4" fmla="*/ 745438 h 149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876" h="1490876">
                <a:moveTo>
                  <a:pt x="0" y="745438"/>
                </a:moveTo>
                <a:cubicBezTo>
                  <a:pt x="0" y="333744"/>
                  <a:pt x="333744" y="0"/>
                  <a:pt x="745438" y="0"/>
                </a:cubicBezTo>
                <a:cubicBezTo>
                  <a:pt x="1157132" y="0"/>
                  <a:pt x="1490876" y="333744"/>
                  <a:pt x="1490876" y="745438"/>
                </a:cubicBezTo>
                <a:cubicBezTo>
                  <a:pt x="1490876" y="1157132"/>
                  <a:pt x="1157132" y="1490876"/>
                  <a:pt x="745438" y="1490876"/>
                </a:cubicBezTo>
                <a:cubicBezTo>
                  <a:pt x="333744" y="1490876"/>
                  <a:pt x="0" y="1157132"/>
                  <a:pt x="0" y="74543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224" tIns="227224" rIns="227224" bIns="22722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Migration and Integration Policies and Factors</a:t>
            </a:r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4" y="2579144"/>
            <a:ext cx="3668528" cy="208997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19977" y="4608539"/>
            <a:ext cx="1371600" cy="316524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900" dirty="0"/>
              <a:t>European Commission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349" y="699772"/>
            <a:ext cx="52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Three types of factors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influence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/>
              <a:t>integration outcome.</a:t>
            </a:r>
          </a:p>
        </p:txBody>
      </p:sp>
    </p:spTree>
    <p:extLst>
      <p:ext uri="{BB962C8B-B14F-4D97-AF65-F5344CB8AC3E}">
        <p14:creationId xmlns:p14="http://schemas.microsoft.com/office/powerpoint/2010/main" val="6884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animBg="1"/>
      <p:bldP spid="15" grpId="0" animBg="1"/>
      <p:bldP spid="16" grpId="0" animBg="1"/>
      <p:bldP spid="7" grpId="0"/>
    </p:bldLst>
  </p:timing>
</p:sld>
</file>

<file path=ppt/theme/theme1.xml><?xml version="1.0" encoding="utf-8"?>
<a:theme xmlns:a="http://schemas.openxmlformats.org/drawingml/2006/main" name="Women's History Month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men's History Month presentation" id="{5B6F0A8B-42F5-40EF-A782-A4410F466076}" vid="{B9D2FB75-F70E-4CC7-AAC7-6E94D6386B41}"/>
    </a:ext>
  </a:extLst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CC8DA7-0D59-4E06-B499-3565952F67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Women's History Month presentation</Template>
  <TotalTime>0</TotalTime>
  <Words>1288</Words>
  <Application>Microsoft Office PowerPoint</Application>
  <PresentationFormat>Custom</PresentationFormat>
  <Paragraphs>242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Cooper Black</vt:lpstr>
      <vt:lpstr>Euphemia</vt:lpstr>
      <vt:lpstr>Wingdings</vt:lpstr>
      <vt:lpstr>Wingdings 2</vt:lpstr>
      <vt:lpstr>Women's History Month presentation</vt:lpstr>
      <vt:lpstr>An Open Source Approach to Visualizing Refugee and Immigrant Integration Data</vt:lpstr>
      <vt:lpstr>Agenda</vt:lpstr>
      <vt:lpstr>Background Introduction</vt:lpstr>
      <vt:lpstr>Background Refugees and Asylum Seekers</vt:lpstr>
      <vt:lpstr>Background Needs Exceed Resources</vt:lpstr>
      <vt:lpstr>Background Common Basic Principles</vt:lpstr>
      <vt:lpstr>Background Europe 2020</vt:lpstr>
      <vt:lpstr>Background EU Immigrant Integration Indicators</vt:lpstr>
      <vt:lpstr>PowerPoint Presentation</vt:lpstr>
      <vt:lpstr>PowerPoint Presentation</vt:lpstr>
      <vt:lpstr>PowerPoint Presentation</vt:lpstr>
      <vt:lpstr>Project Goal Objectives</vt:lpstr>
      <vt:lpstr>Proposed Methodology Research Approach</vt:lpstr>
      <vt:lpstr>Proposed Methodology Research Step</vt:lpstr>
      <vt:lpstr>Anticipated Results Map and Stacked Bar Charts</vt:lpstr>
      <vt:lpstr>Anticipated Results Crossfilters</vt:lpstr>
      <vt:lpstr>Anticipated Results Crossfilters</vt:lpstr>
      <vt:lpstr>Anticipated Results Parallel Coordinate Plots</vt:lpstr>
      <vt:lpstr>Anticipated Results Parallel Coordinate Plots</vt:lpstr>
      <vt:lpstr>Project Timeline</vt:lpstr>
      <vt:lpstr>Conclusion</vt:lpstr>
      <vt:lpstr>Acknowledgement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2016-11-20T17:43:17Z</dcterms:created>
  <dcterms:modified xsi:type="dcterms:W3CDTF">2016-12-14T19:34:44Z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TC034606189991</vt:lpwstr>
  </property>
</Properties>
</file>