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7"/>
  </p:notesMasterIdLst>
  <p:handoutMasterIdLst>
    <p:handoutMasterId r:id="rId18"/>
  </p:handoutMasterIdLst>
  <p:sldIdLst>
    <p:sldId id="277" r:id="rId3"/>
    <p:sldId id="296" r:id="rId4"/>
    <p:sldId id="297" r:id="rId5"/>
    <p:sldId id="299" r:id="rId6"/>
    <p:sldId id="303" r:id="rId7"/>
    <p:sldId id="305" r:id="rId8"/>
    <p:sldId id="306" r:id="rId9"/>
    <p:sldId id="307" r:id="rId10"/>
    <p:sldId id="308" r:id="rId11"/>
    <p:sldId id="311" r:id="rId12"/>
    <p:sldId id="301" r:id="rId13"/>
    <p:sldId id="309" r:id="rId14"/>
    <p:sldId id="310" r:id="rId15"/>
    <p:sldId id="30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00FF00"/>
    <a:srgbClr val="CCCCCC"/>
    <a:srgbClr val="0000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8" autoAdjust="0"/>
    <p:restoredTop sz="82686" autoAdjust="0"/>
  </p:normalViewPr>
  <p:slideViewPr>
    <p:cSldViewPr snapToGrid="0">
      <p:cViewPr varScale="1">
        <p:scale>
          <a:sx n="92" d="100"/>
          <a:sy n="92" d="100"/>
        </p:scale>
        <p:origin x="-1638"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3C536E-EB99-BC41-A6FB-2795D24820F8}" type="datetimeFigureOut">
              <a:rPr lang="en-US" smtClean="0"/>
              <a:pPr/>
              <a:t>12/13/2016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232AEC-235A-D942-AC15-D88B87283831}" type="slidenum">
              <a:rPr lang="en-US" smtClean="0"/>
              <a:pPr/>
              <a:t>‹#›</a:t>
            </a:fld>
            <a:endParaRPr lang="en-US"/>
          </a:p>
        </p:txBody>
      </p:sp>
    </p:spTree>
    <p:extLst>
      <p:ext uri="{BB962C8B-B14F-4D97-AF65-F5344CB8AC3E}">
        <p14:creationId xmlns:p14="http://schemas.microsoft.com/office/powerpoint/2010/main" xmlns="" val="158047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F130B-DC0E-457D-8268-1140731CCCB5}" type="datetimeFigureOut">
              <a:rPr lang="en-US" smtClean="0"/>
              <a:pPr/>
              <a:t>12/13/2016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3DFC0-F8A1-46A7-A540-0054B681A1F2}" type="slidenum">
              <a:rPr lang="en-US" smtClean="0"/>
              <a:pPr/>
              <a:t>‹#›</a:t>
            </a:fld>
            <a:endParaRPr lang="en-US"/>
          </a:p>
        </p:txBody>
      </p:sp>
    </p:spTree>
    <p:extLst>
      <p:ext uri="{BB962C8B-B14F-4D97-AF65-F5344CB8AC3E}">
        <p14:creationId xmlns:p14="http://schemas.microsoft.com/office/powerpoint/2010/main" xmlns="" val="359763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to those in attendance, I’m Gus Wright and today I’ll be presenting my Capstone proposal on Modernizing Authoritative Geospatial data creation by way of Machine Learning Algorithms. For</a:t>
            </a:r>
            <a:r>
              <a:rPr lang="en-US" baseline="0" dirty="0" smtClean="0"/>
              <a:t> those in attendance, Id like to thank you and I look forward to your candid feedback and suggestions afterwards. </a:t>
            </a:r>
            <a:endParaRPr lang="en-US" dirty="0" smtClean="0"/>
          </a:p>
        </p:txBody>
      </p:sp>
      <p:sp>
        <p:nvSpPr>
          <p:cNvPr id="4" name="Slide Number Placeholder 3"/>
          <p:cNvSpPr>
            <a:spLocks noGrp="1"/>
          </p:cNvSpPr>
          <p:nvPr>
            <p:ph type="sldNum" sz="quarter" idx="10"/>
          </p:nvPr>
        </p:nvSpPr>
        <p:spPr/>
        <p:txBody>
          <a:bodyPr/>
          <a:lstStyle/>
          <a:p>
            <a:pPr>
              <a:defRPr/>
            </a:pPr>
            <a:fld id="{BB5ED166-15B8-4215-94CE-83470517CCF4}"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xmlns="" val="271564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in previous slides you were shown basic examples of neural networks. Here’s an example of a more sophisticated Convolutional Neural Network (CNN) which is the model I plan to implement as I work to augment Authoritative vector creation. CNN’s are the engines behind image classification technology such as face recognition and other image classification achievements. This technology is also commonly referred to as Computer Vision.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what essentially happens in a CNN is a pooled sample of features are </a:t>
            </a:r>
            <a:r>
              <a:rPr lang="en-US" dirty="0" smtClean="0"/>
              <a:t>repeatedly applied as filtered iterations over an image. In other words, it is the act of comparing spectra and spatial patterns then making a classification decision,</a:t>
            </a:r>
            <a:r>
              <a:rPr lang="en-US" baseline="0" dirty="0" smtClean="0"/>
              <a:t> </a:t>
            </a:r>
            <a:r>
              <a:rPr lang="en-US" dirty="0" smtClean="0"/>
              <a:t>trying every possible match. The</a:t>
            </a:r>
            <a:r>
              <a:rPr lang="en-US" baseline="0" dirty="0" smtClean="0"/>
              <a:t> difficulty and beauty in this is that computers are far more literal than humans. This creates difficulty because explicitness is a necessity, otherwise the outcome won’t be as expected.  The beauty of it is that once the labor intensive training is done, the machine will be able to discern classification to an explicitly set standard much faster and more thoroughly than human extractors without any personal subjectivity aside from that which might exist in the code. </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This approach also takes into account </a:t>
            </a:r>
            <a:r>
              <a:rPr lang="en-US" baseline="0" dirty="0" err="1" smtClean="0"/>
              <a:t>autocorrealtion</a:t>
            </a:r>
            <a:r>
              <a:rPr lang="en-US" baseline="0" dirty="0" smtClean="0"/>
              <a:t>, considering the fact that things closer together tend to be more often related than things further away.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to the top left of this chart is a graphic example of a pooled filter being applied to an image array, resulting in a newly classified array. Filtering is basically the math behind matching parts of the image which takes place when each pixel is multiplied by the corresponding filter pixel then divided by the number of pixels. </a:t>
            </a:r>
          </a:p>
          <a:p>
            <a:endParaRPr lang="en-US" dirty="0" smtClean="0"/>
          </a:p>
          <a:p>
            <a:r>
              <a:rPr lang="en-US" dirty="0" smtClean="0"/>
              <a:t>Simultaneously,</a:t>
            </a:r>
            <a:r>
              <a:rPr lang="en-US" baseline="0" dirty="0" smtClean="0"/>
              <a:t> </a:t>
            </a:r>
            <a:r>
              <a:rPr lang="en-US" dirty="0" err="1" smtClean="0"/>
              <a:t>Backpropogation</a:t>
            </a:r>
            <a:r>
              <a:rPr lang="en-US" baseline="0" dirty="0" smtClean="0"/>
              <a:t> occurs. This is essentially a </a:t>
            </a:r>
            <a:r>
              <a:rPr lang="en-US" dirty="0" smtClean="0"/>
              <a:t>fail-safe</a:t>
            </a:r>
            <a:r>
              <a:rPr lang="en-US" baseline="0" dirty="0" smtClean="0"/>
              <a:t> which prevents </a:t>
            </a:r>
            <a:r>
              <a:rPr lang="en-US" baseline="0" dirty="0" err="1" smtClean="0"/>
              <a:t>overfitting</a:t>
            </a:r>
            <a:r>
              <a:rPr lang="en-US" baseline="0" dirty="0" smtClean="0"/>
              <a:t>. During </a:t>
            </a:r>
            <a:r>
              <a:rPr lang="en-US" baseline="0" dirty="0" err="1" smtClean="0"/>
              <a:t>backpropogation</a:t>
            </a:r>
            <a:r>
              <a:rPr lang="en-US" baseline="0" dirty="0" smtClean="0"/>
              <a:t>, the neural network will determine best fit parameters such as feature sample size for the convolution layer and voting weights on an image by image basis. Therefore its important to ensure these values aren’t hard coded. This ensures the neural network doesn’t learn the image versus the task. This is also known as </a:t>
            </a:r>
            <a:r>
              <a:rPr lang="en-US" baseline="0" dirty="0" err="1" smtClean="0"/>
              <a:t>overfitting</a:t>
            </a:r>
            <a:r>
              <a:rPr lang="en-US" baseline="0" dirty="0" smtClean="0"/>
              <a:t>. </a:t>
            </a:r>
            <a:r>
              <a:rPr lang="en-US" baseline="0" dirty="0" err="1" smtClean="0"/>
              <a:t>Overfitting</a:t>
            </a:r>
            <a:r>
              <a:rPr lang="en-US" baseline="0" dirty="0" smtClean="0"/>
              <a:t> will be ruled out by testing the training results on an adjacent image. </a:t>
            </a:r>
          </a:p>
          <a:p>
            <a:endParaRPr lang="en-US" baseline="0" dirty="0" smtClean="0"/>
          </a:p>
          <a:p>
            <a:r>
              <a:rPr lang="en-US" baseline="0" dirty="0" err="1" smtClean="0"/>
              <a:t>Backpropogation</a:t>
            </a:r>
            <a:r>
              <a:rPr lang="en-US" baseline="0" dirty="0" smtClean="0"/>
              <a:t> will lend itself to Gradient descent which is depicted in the graph at the lower right. By not hard coding parameters that require </a:t>
            </a:r>
            <a:r>
              <a:rPr lang="en-US" baseline="0" dirty="0" err="1" smtClean="0"/>
              <a:t>backpropogation</a:t>
            </a:r>
            <a:r>
              <a:rPr lang="en-US" baseline="0" dirty="0" smtClean="0"/>
              <a:t>, Best fit parameters such as voting weight is allowed to fluctuate up and down depending on changes in error computations compiled by the hidden filter layers. This is what essentially enables the machine to learn the task. </a:t>
            </a:r>
            <a:endParaRPr lang="en-US" dirty="0" smtClean="0"/>
          </a:p>
          <a:p>
            <a:endParaRPr lang="en-US" dirty="0" smtClean="0"/>
          </a:p>
          <a:p>
            <a:r>
              <a:rPr lang="en-US" dirty="0" smtClean="0"/>
              <a:t>So, to</a:t>
            </a:r>
            <a:r>
              <a:rPr lang="en-US" baseline="0" dirty="0" smtClean="0"/>
              <a:t> the top right is a graphic labeled </a:t>
            </a:r>
            <a:r>
              <a:rPr lang="en-US" baseline="0" dirty="0" err="1" smtClean="0"/>
              <a:t>Backprop</a:t>
            </a:r>
            <a:r>
              <a:rPr lang="en-US" baseline="0" dirty="0" smtClean="0"/>
              <a:t>. This is an example of a CNN designed to classify an image as an X or an O. This model best fits what I intend to do in my research. </a:t>
            </a:r>
          </a:p>
          <a:p>
            <a:endParaRPr lang="en-US" baseline="0" dirty="0" smtClean="0"/>
          </a:p>
          <a:p>
            <a:r>
              <a:rPr lang="en-US" baseline="0" dirty="0" smtClean="0"/>
              <a:t>In this example you have an X image as an input layer and at the end/output tier you have a decision point where the Machine determines if the image is an X or an O based on the </a:t>
            </a:r>
            <a:r>
              <a:rPr lang="en-US" baseline="0" dirty="0" err="1" smtClean="0"/>
              <a:t>backpropgation</a:t>
            </a:r>
            <a:r>
              <a:rPr lang="en-US" baseline="0" dirty="0" smtClean="0"/>
              <a:t> weighting criteria decided by the multiple hidden filter convolutional layers in between. </a:t>
            </a:r>
          </a:p>
          <a:p>
            <a:endParaRPr lang="en-US" dirty="0" smtClean="0"/>
          </a:p>
          <a:p>
            <a:r>
              <a:rPr lang="en-US" dirty="0" smtClean="0"/>
              <a:t>Convolution is repeated application of a filter over and over again across an image. In other words, the act of trying every possible match.</a:t>
            </a:r>
            <a:r>
              <a:rPr lang="en-US" baseline="0" dirty="0" smtClean="0"/>
              <a:t> In some instances </a:t>
            </a:r>
            <a:r>
              <a:rPr lang="en-US" dirty="0" smtClean="0"/>
              <a:t>Pooling (down-sampling) helps offset the literal nature of machines by match smaller</a:t>
            </a:r>
            <a:r>
              <a:rPr lang="mr-IN" dirty="0" smtClean="0"/>
              <a:t>…</a:t>
            </a:r>
            <a:r>
              <a:rPr lang="en-US" dirty="0" smtClean="0"/>
              <a:t> say  (2x2</a:t>
            </a:r>
            <a:r>
              <a:rPr lang="en-US" baseline="0" dirty="0" smtClean="0"/>
              <a:t> pixels) </a:t>
            </a:r>
            <a:r>
              <a:rPr lang="en-US" dirty="0" smtClean="0"/>
              <a:t>parts of the image rather than the</a:t>
            </a:r>
            <a:r>
              <a:rPr lang="en-US" baseline="0" dirty="0" smtClean="0"/>
              <a:t> whole thing at once. </a:t>
            </a:r>
            <a:endParaRPr lang="en-US" dirty="0" smtClean="0"/>
          </a:p>
          <a:p>
            <a:endParaRPr lang="en-US" dirty="0" smtClean="0"/>
          </a:p>
          <a:p>
            <a:r>
              <a:rPr lang="en-US" dirty="0" smtClean="0"/>
              <a:t>Lastly,</a:t>
            </a:r>
            <a:r>
              <a:rPr lang="en-US" baseline="0" dirty="0" smtClean="0"/>
              <a:t> t</a:t>
            </a:r>
            <a:r>
              <a:rPr lang="en-US" dirty="0" smtClean="0"/>
              <a:t>o round out the design there are </a:t>
            </a:r>
            <a:r>
              <a:rPr lang="en-US" dirty="0" err="1" smtClean="0"/>
              <a:t>Hyperparameters</a:t>
            </a:r>
            <a:r>
              <a:rPr lang="en-US" dirty="0" smtClean="0"/>
              <a:t>.</a:t>
            </a:r>
            <a:r>
              <a:rPr lang="en-US" baseline="0" dirty="0" smtClean="0"/>
              <a:t> </a:t>
            </a:r>
            <a:endParaRPr lang="en-US" dirty="0" smtClean="0"/>
          </a:p>
          <a:p>
            <a:r>
              <a:rPr lang="en-US" dirty="0" err="1" smtClean="0"/>
              <a:t>Hyperparameters</a:t>
            </a:r>
            <a:r>
              <a:rPr lang="en-US" dirty="0" smtClean="0"/>
              <a:t> are decisions the designer gets to make. Things such as:</a:t>
            </a:r>
          </a:p>
          <a:p>
            <a:r>
              <a:rPr lang="en-US" dirty="0" smtClean="0"/>
              <a:t>Number of hidden neurons</a:t>
            </a:r>
          </a:p>
          <a:p>
            <a:r>
              <a:rPr lang="en-US" dirty="0" smtClean="0"/>
              <a:t>What types of layers will they be</a:t>
            </a:r>
          </a:p>
          <a:p>
            <a:r>
              <a:rPr lang="en-US" dirty="0" smtClean="0"/>
              <a:t>What order should they fire</a:t>
            </a:r>
          </a:p>
          <a:p>
            <a:r>
              <a:rPr lang="en-US" dirty="0" smtClean="0"/>
              <a:t>Pooling size and stride</a:t>
            </a:r>
          </a:p>
          <a:p>
            <a:r>
              <a:rPr lang="en-US" dirty="0" smtClean="0"/>
              <a:t>Number of features</a:t>
            </a:r>
          </a:p>
          <a:p>
            <a:endParaRPr lang="en-US" dirty="0" smtClean="0"/>
          </a:p>
          <a:p>
            <a:r>
              <a:rPr lang="en-US" dirty="0" smtClean="0"/>
              <a:t>Research has determined that there are </a:t>
            </a:r>
            <a:r>
              <a:rPr lang="en-US" dirty="0" err="1" smtClean="0"/>
              <a:t>hyperparameters</a:t>
            </a:r>
            <a:r>
              <a:rPr lang="en-US" dirty="0" smtClean="0"/>
              <a:t> that tend to work better than others, depending on the task. However there are no steadfast or principle rules in place</a:t>
            </a:r>
            <a:r>
              <a:rPr lang="en-US" baseline="0" dirty="0" smtClean="0"/>
              <a:t> for the science at this time. Keeping this in mind, documentation of lessons learned along the way is one of my top priorities. </a:t>
            </a:r>
          </a:p>
          <a:p>
            <a:endParaRPr lang="en-US" baseline="0" dirty="0" smtClean="0"/>
          </a:p>
          <a:p>
            <a:endParaRPr lang="en-US" baseline="0" dirty="0" smtClean="0"/>
          </a:p>
          <a:p>
            <a:endParaRPr lang="en-US" baseline="0" dirty="0" smtClean="0"/>
          </a:p>
          <a:p>
            <a:endParaRPr lang="en-US" baseline="0" dirty="0" smtClean="0"/>
          </a:p>
          <a:p>
            <a:r>
              <a:rPr lang="en-US" sz="1200" kern="1200" dirty="0" smtClean="0">
                <a:solidFill>
                  <a:schemeClr val="tx1"/>
                </a:solidFill>
                <a:latin typeface="+mn-lt"/>
                <a:ea typeface="+mn-ea"/>
                <a:cs typeface="+mn-cs"/>
              </a:rPr>
              <a:t>How Convolutional Neural Networks work</a:t>
            </a:r>
          </a:p>
          <a:p>
            <a:r>
              <a:rPr lang="en-US" sz="1200" kern="1200" dirty="0" smtClean="0">
                <a:solidFill>
                  <a:schemeClr val="tx1"/>
                </a:solidFill>
                <a:latin typeface="+mn-lt"/>
                <a:ea typeface="+mn-ea"/>
                <a:cs typeface="+mn-cs"/>
              </a:rPr>
              <a:t>Brandon Rohrer </a:t>
            </a:r>
            <a:endParaRPr lang="en-US" dirty="0" smtClean="0"/>
          </a:p>
          <a:p>
            <a:r>
              <a:rPr lang="en-US" baseline="0" dirty="0" smtClean="0"/>
              <a:t>https://</a:t>
            </a:r>
            <a:r>
              <a:rPr lang="en-US" baseline="0" dirty="0" err="1" smtClean="0"/>
              <a:t>youtu.be</a:t>
            </a:r>
            <a:r>
              <a:rPr lang="en-US" baseline="0" dirty="0" smtClean="0"/>
              <a:t>/</a:t>
            </a:r>
            <a:r>
              <a:rPr lang="en-US" baseline="0" dirty="0" err="1" smtClean="0"/>
              <a:t>FmpDIaiMIeA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D13DFC0-F8A1-46A7-A540-0054B681A1F2}" type="slidenum">
              <a:rPr lang="en-US" smtClean="0"/>
              <a:pPr/>
              <a:t>10</a:t>
            </a:fld>
            <a:endParaRPr lang="en-US"/>
          </a:p>
        </p:txBody>
      </p:sp>
    </p:spTree>
    <p:extLst>
      <p:ext uri="{BB962C8B-B14F-4D97-AF65-F5344CB8AC3E}">
        <p14:creationId xmlns:p14="http://schemas.microsoft.com/office/powerpoint/2010/main" xmlns="" val="137349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D13DFC0-F8A1-46A7-A540-0054B681A1F2}" type="slidenum">
              <a:rPr lang="en-US" smtClean="0"/>
              <a:pPr/>
              <a:t>11</a:t>
            </a:fld>
            <a:endParaRPr lang="en-US"/>
          </a:p>
        </p:txBody>
      </p:sp>
    </p:spTree>
    <p:extLst>
      <p:ext uri="{BB962C8B-B14F-4D97-AF65-F5344CB8AC3E}">
        <p14:creationId xmlns:p14="http://schemas.microsoft.com/office/powerpoint/2010/main" xmlns="" val="333162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D13DFC0-F8A1-46A7-A540-0054B681A1F2}" type="slidenum">
              <a:rPr lang="en-US" smtClean="0"/>
              <a:pPr/>
              <a:t>12</a:t>
            </a:fld>
            <a:endParaRPr lang="en-US"/>
          </a:p>
        </p:txBody>
      </p:sp>
    </p:spTree>
    <p:extLst>
      <p:ext uri="{BB962C8B-B14F-4D97-AF65-F5344CB8AC3E}">
        <p14:creationId xmlns:p14="http://schemas.microsoft.com/office/powerpoint/2010/main" xmlns="" val="333162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D13DFC0-F8A1-46A7-A540-0054B681A1F2}" type="slidenum">
              <a:rPr lang="en-US" smtClean="0"/>
              <a:pPr/>
              <a:t>13</a:t>
            </a:fld>
            <a:endParaRPr lang="en-US"/>
          </a:p>
        </p:txBody>
      </p:sp>
    </p:spTree>
    <p:extLst>
      <p:ext uri="{BB962C8B-B14F-4D97-AF65-F5344CB8AC3E}">
        <p14:creationId xmlns:p14="http://schemas.microsoft.com/office/powerpoint/2010/main" xmlns="" val="333162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Times" pitchFamily="18" charset="0"/>
              </a:rPr>
              <a:t>Web 2001</a:t>
            </a:r>
          </a:p>
        </p:txBody>
      </p:sp>
      <p:sp>
        <p:nvSpPr>
          <p:cNvPr id="24579"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a:latin typeface="Times" pitchFamily="18" charset="0"/>
              </a:rPr>
              <a:t>June 26, 2001</a:t>
            </a: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xmlns="" val="209918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charset="0"/>
                <a:cs typeface="Arial" charset="0"/>
              </a:rPr>
              <a:t>After attending this presentation, you should be able to identify with problems within conventional methods currently in place for authoritative vector data creation, how Machine Learning can augment these works, my research questions &amp; approach, and the anticipated outcomes.</a:t>
            </a:r>
          </a:p>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D13DFC0-F8A1-46A7-A540-0054B681A1F2}" type="slidenum">
              <a:rPr lang="en-US" smtClean="0"/>
              <a:pPr/>
              <a:t>2</a:t>
            </a:fld>
            <a:endParaRPr lang="en-US"/>
          </a:p>
        </p:txBody>
      </p:sp>
    </p:spTree>
    <p:extLst>
      <p:ext uri="{BB962C8B-B14F-4D97-AF65-F5344CB8AC3E}">
        <p14:creationId xmlns:p14="http://schemas.microsoft.com/office/powerpoint/2010/main" xmlns="" val="295719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During the presentation I’m just </a:t>
            </a:r>
            <a:r>
              <a:rPr lang="en-US" altLang="en-US" dirty="0" err="1" smtClean="0">
                <a:latin typeface="Arial" charset="0"/>
                <a:cs typeface="Arial" charset="0"/>
              </a:rPr>
              <a:t>gonna</a:t>
            </a:r>
            <a:r>
              <a:rPr lang="en-US" altLang="en-US" dirty="0" smtClean="0">
                <a:latin typeface="Arial" charset="0"/>
                <a:cs typeface="Arial" charset="0"/>
              </a:rPr>
              <a:t> go over the current workflow, some limitations myself and colleagues have identified.</a:t>
            </a:r>
            <a:r>
              <a:rPr lang="en-US" altLang="en-US" baseline="0" dirty="0" smtClean="0">
                <a:latin typeface="Arial" charset="0"/>
                <a:cs typeface="Arial" charset="0"/>
              </a:rPr>
              <a:t> Then I’ll talk briefly about Machine Learning, what it is, some ways its currently being used and how I think it can modernize authoritative data creation. Next I’ll discuss my research questions, the approach and what I anticipate the outcomes to be along with some deliverables. </a:t>
            </a:r>
            <a:endParaRPr lang="en-US" alt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9D13DFC0-F8A1-46A7-A540-0054B681A1F2}" type="slidenum">
              <a:rPr lang="en-US" smtClean="0"/>
              <a:pPr/>
              <a:t>3</a:t>
            </a:fld>
            <a:endParaRPr lang="en-US"/>
          </a:p>
        </p:txBody>
      </p:sp>
    </p:spTree>
    <p:extLst>
      <p:ext uri="{BB962C8B-B14F-4D97-AF65-F5344CB8AC3E}">
        <p14:creationId xmlns:p14="http://schemas.microsoft.com/office/powerpoint/2010/main" xmlns="" val="413418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charset="0"/>
                <a:cs typeface="Arial" charset="0"/>
              </a:rPr>
              <a:t>Geospatial Planning Cells primarily perform heads-up digitizing by hand to generate authoritative data which populates the Geospatial Enterprise. The Topographic Data Store (TDS) schema, specified by The National System for Geospatial Intelligence,  is one of the commonly accepted standards for which these data are extracted, stored and managed for planning and analysis. The intent is to prevent duplication of effort by establishing a standard feature foundation dataset, which is regularly maintained. In my experience, several</a:t>
            </a:r>
            <a:r>
              <a:rPr lang="en-US" altLang="en-US" sz="1200" baseline="0" dirty="0" smtClean="0">
                <a:latin typeface="Arial" charset="0"/>
                <a:cs typeface="Arial" charset="0"/>
              </a:rPr>
              <a:t> colleagues and</a:t>
            </a:r>
            <a:r>
              <a:rPr lang="en-US" altLang="en-US" sz="1200" dirty="0" smtClean="0">
                <a:latin typeface="Arial" charset="0"/>
                <a:cs typeface="Arial" charset="0"/>
              </a:rPr>
              <a:t> I have observed a high level of inconsistency in both civilian and military digitizers due to innate human subjectivity when selecting features by hand. Through the years there have been unpredictable levels of productivity mainly in part due to diverse skill levels and experience.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charset="0"/>
                <a:cs typeface="Arial" charset="0"/>
              </a:rPr>
              <a:t>Here before you, is a flow chart which generally delineates</a:t>
            </a:r>
            <a:r>
              <a:rPr lang="en-US" altLang="en-US" sz="1200" baseline="0" dirty="0" smtClean="0">
                <a:latin typeface="Arial" charset="0"/>
                <a:cs typeface="Arial" charset="0"/>
              </a:rPr>
              <a:t> the workflow as it stands. </a:t>
            </a:r>
            <a:r>
              <a:rPr lang="en-US" altLang="en-US" sz="1200" dirty="0" smtClean="0">
                <a:latin typeface="Arial" charset="0"/>
                <a:cs typeface="Arial" charset="0"/>
              </a:rPr>
              <a:t>An extraction team is generally made up of 9-15</a:t>
            </a:r>
            <a:r>
              <a:rPr lang="en-US" altLang="en-US" sz="1200" baseline="0" dirty="0" smtClean="0">
                <a:latin typeface="Arial" charset="0"/>
                <a:cs typeface="Arial" charset="0"/>
              </a:rPr>
              <a:t> civilian and military digitizers, a lead cartographer, a Data Stewart and sometimes an IT guru since the workflow is typically carried out in a net-centric environment tethered by enterprise geodatabases. Extraction teams are typically responsible for digitizing one specific region. For example, the last team I was a part of was the Army’s 60</a:t>
            </a:r>
            <a:r>
              <a:rPr lang="en-US" altLang="en-US" sz="1200" baseline="30000" dirty="0" smtClean="0">
                <a:latin typeface="Arial" charset="0"/>
                <a:cs typeface="Arial" charset="0"/>
              </a:rPr>
              <a:t>th</a:t>
            </a:r>
            <a:r>
              <a:rPr lang="en-US" altLang="en-US" sz="1200" baseline="0" dirty="0" smtClean="0">
                <a:latin typeface="Arial" charset="0"/>
                <a:cs typeface="Arial" charset="0"/>
              </a:rPr>
              <a:t> Geospatial Planning Cell which was responsible for </a:t>
            </a:r>
            <a:r>
              <a:rPr lang="en-US" dirty="0" smtClean="0"/>
              <a:t>geospatial data production, analysis, management and dissemination to Europe.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charset="0"/>
                <a:cs typeface="Arial" charset="0"/>
              </a:rPr>
              <a:t>The regions of responsibility are indexed into manageable</a:t>
            </a:r>
            <a:r>
              <a:rPr lang="en-US" altLang="en-US" sz="1200" baseline="0" dirty="0" smtClean="0">
                <a:latin typeface="Arial" charset="0"/>
                <a:cs typeface="Arial" charset="0"/>
              </a:rPr>
              <a:t> sheets to support collaborative data generation. </a:t>
            </a:r>
            <a:endParaRPr lang="en-US" altLang="en-US" sz="1200"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latin typeface="Arial" charset="0"/>
                <a:cs typeface="Arial" charset="0"/>
              </a:rPr>
              <a:t>The sheet index </a:t>
            </a:r>
            <a:r>
              <a:rPr lang="en-US" dirty="0" smtClean="0"/>
              <a:t>defines the spatial extent, the spatial reference, and other properties of the map page, as well as label adjacent pages.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step 1 the digitizers check out a</a:t>
            </a:r>
            <a:r>
              <a:rPr lang="en-US" baseline="0" dirty="0" smtClean="0"/>
              <a:t>n index also called an extraction package. This consists of </a:t>
            </a:r>
            <a:r>
              <a:rPr lang="en-US" baseline="0" dirty="0" err="1" smtClean="0"/>
              <a:t>ortho</a:t>
            </a:r>
            <a:r>
              <a:rPr lang="en-US" baseline="0" dirty="0" smtClean="0"/>
              <a:t>-rectified imagery and a local file geodatabase with TDS schema and topology rules. The digitizers populate the file geodatabase by heads-up digitizing.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step 2 these data are then reconciled to an enterprise silver dataset.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the Data Stewart performs advanced Quality Control to include edge-matching.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t>
            </a:r>
            <a:r>
              <a:rPr lang="en-US" baseline="0" dirty="0" err="1" smtClean="0"/>
              <a:t>QC’d</a:t>
            </a:r>
            <a:r>
              <a:rPr lang="en-US" baseline="0" dirty="0" smtClean="0"/>
              <a:t> data are then either sent back to the digitizers for corrections or passed to the GAIT Tool to check TDS Schema integrity.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data passes the GAIT it is then accepted into the Authoritative holdings for consumption for either analysis and/or production of Topographic Line Maps.</a:t>
            </a:r>
            <a:endParaRPr lang="en-US" dirty="0" smtClean="0"/>
          </a:p>
          <a:p>
            <a:endParaRPr lang="en-US" dirty="0"/>
          </a:p>
        </p:txBody>
      </p:sp>
      <p:sp>
        <p:nvSpPr>
          <p:cNvPr id="4" name="Slide Number Placeholder 3"/>
          <p:cNvSpPr>
            <a:spLocks noGrp="1"/>
          </p:cNvSpPr>
          <p:nvPr>
            <p:ph type="sldNum" sz="quarter" idx="10"/>
          </p:nvPr>
        </p:nvSpPr>
        <p:spPr/>
        <p:txBody>
          <a:bodyPr/>
          <a:lstStyle/>
          <a:p>
            <a:fld id="{9D13DFC0-F8A1-46A7-A540-0054B681A1F2}" type="slidenum">
              <a:rPr lang="en-US" smtClean="0"/>
              <a:pPr/>
              <a:t>4</a:t>
            </a:fld>
            <a:endParaRPr lang="en-US"/>
          </a:p>
        </p:txBody>
      </p:sp>
    </p:spTree>
    <p:extLst>
      <p:ext uri="{BB962C8B-B14F-4D97-AF65-F5344CB8AC3E}">
        <p14:creationId xmlns:p14="http://schemas.microsoft.com/office/powerpoint/2010/main" xmlns="" val="258367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FontTx/>
              <a:buNone/>
            </a:pPr>
            <a:r>
              <a:rPr lang="en-US" sz="1200" kern="1200" dirty="0" smtClean="0">
                <a:solidFill>
                  <a:schemeClr val="tx1"/>
                </a:solidFill>
                <a:latin typeface="+mn-lt"/>
                <a:ea typeface="+mn-ea"/>
                <a:cs typeface="+mn-cs"/>
              </a:rPr>
              <a:t>The limitations revolve</a:t>
            </a:r>
            <a:r>
              <a:rPr lang="en-US" sz="1200" kern="1200" baseline="0" dirty="0" smtClean="0">
                <a:solidFill>
                  <a:schemeClr val="tx1"/>
                </a:solidFill>
                <a:latin typeface="+mn-lt"/>
                <a:ea typeface="+mn-ea"/>
                <a:cs typeface="+mn-cs"/>
              </a:rPr>
              <a:t> between steps 1 and 3.</a:t>
            </a:r>
          </a:p>
          <a:p>
            <a:pPr>
              <a:spcBef>
                <a:spcPts val="600"/>
              </a:spcBef>
              <a:spcAft>
                <a:spcPts val="600"/>
              </a:spcAft>
              <a:buFontTx/>
              <a:buNone/>
            </a:pPr>
            <a:endParaRPr lang="en-US" sz="1200" kern="1200" baseline="0" dirty="0" smtClean="0">
              <a:solidFill>
                <a:schemeClr val="tx1"/>
              </a:solidFill>
              <a:latin typeface="+mn-lt"/>
              <a:ea typeface="+mn-ea"/>
              <a:cs typeface="+mn-cs"/>
            </a:endParaRPr>
          </a:p>
          <a:p>
            <a:pPr>
              <a:spcBef>
                <a:spcPts val="600"/>
              </a:spcBef>
              <a:spcAft>
                <a:spcPts val="600"/>
              </a:spcAft>
              <a:buFontTx/>
              <a:buNone/>
            </a:pPr>
            <a:r>
              <a:rPr lang="en-US" sz="1200" kern="1200" dirty="0" smtClean="0">
                <a:solidFill>
                  <a:schemeClr val="tx1"/>
                </a:solidFill>
                <a:latin typeface="+mn-lt"/>
                <a:ea typeface="+mn-ea"/>
                <a:cs typeface="+mn-cs"/>
              </a:rPr>
              <a:t>In 1979 George </a:t>
            </a:r>
            <a:r>
              <a:rPr lang="en-US" sz="1200" kern="1200" dirty="0" err="1" smtClean="0">
                <a:solidFill>
                  <a:schemeClr val="tx1"/>
                </a:solidFill>
                <a:latin typeface="+mn-lt"/>
                <a:ea typeface="+mn-ea"/>
                <a:cs typeface="+mn-cs"/>
              </a:rPr>
              <a:t>Hanuschak</a:t>
            </a:r>
            <a:r>
              <a:rPr lang="en-US" sz="1200" kern="1200" dirty="0" smtClean="0">
                <a:solidFill>
                  <a:schemeClr val="tx1"/>
                </a:solidFill>
                <a:latin typeface="+mn-lt"/>
                <a:ea typeface="+mn-ea"/>
                <a:cs typeface="+mn-cs"/>
              </a:rPr>
              <a:t> performed an empirical analysis to record the cost of digitizing crop areas by hand from LANDSAT imagery. The results of his analysis found that on average a 2.59 Square Kilometer map sheet took roughly 1 hour to digitize once the environment was set for extraction. The project comprised 298 map sheets and cost the United States Department of Agriculture $300,000 to complete over an 11 month period. Computers and software have advanced since then, but methods used, for the most part, are the same. </a:t>
            </a:r>
          </a:p>
          <a:p>
            <a:pPr>
              <a:spcBef>
                <a:spcPts val="600"/>
              </a:spcBef>
              <a:spcAft>
                <a:spcPts val="600"/>
              </a:spcAft>
              <a:buFontTx/>
              <a:buNone/>
            </a:pPr>
            <a:endParaRPr lang="en-US" sz="1200" kern="1200" dirty="0" smtClean="0">
              <a:solidFill>
                <a:schemeClr val="tx1"/>
              </a:solidFill>
              <a:latin typeface="+mn-lt"/>
              <a:ea typeface="+mn-ea"/>
              <a:cs typeface="+mn-cs"/>
            </a:endParaRPr>
          </a:p>
          <a:p>
            <a:pPr>
              <a:spcBef>
                <a:spcPts val="600"/>
              </a:spcBef>
              <a:spcAft>
                <a:spcPts val="600"/>
              </a:spcAft>
              <a:buFontTx/>
              <a:buNone/>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name of this report is</a:t>
            </a:r>
            <a:endParaRPr lang="en-US" sz="1200" kern="1200" dirty="0" smtClean="0">
              <a:solidFill>
                <a:schemeClr val="tx1"/>
              </a:solidFill>
              <a:latin typeface="+mn-lt"/>
              <a:ea typeface="+mn-ea"/>
              <a:cs typeface="+mn-cs"/>
            </a:endParaRPr>
          </a:p>
          <a:p>
            <a:pPr>
              <a:spcBef>
                <a:spcPts val="600"/>
              </a:spcBef>
              <a:spcAft>
                <a:spcPts val="600"/>
              </a:spcAft>
              <a:buFontTx/>
              <a:buNone/>
            </a:pPr>
            <a:r>
              <a:rPr lang="en-US" sz="1200" kern="1200" dirty="0" smtClean="0">
                <a:solidFill>
                  <a:schemeClr val="tx1"/>
                </a:solidFill>
                <a:latin typeface="+mn-lt"/>
                <a:ea typeface="+mn-ea"/>
                <a:cs typeface="+mn-cs"/>
              </a:rPr>
              <a:t>“Obtaining timely crop area estimates using ground-gathered and LANDSAT data” for those that wish to read further in to it. </a:t>
            </a:r>
          </a:p>
          <a:p>
            <a:pPr>
              <a:spcBef>
                <a:spcPts val="600"/>
              </a:spcBef>
              <a:spcAft>
                <a:spcPts val="600"/>
              </a:spcAft>
              <a:buFontTx/>
              <a:buNone/>
            </a:pPr>
            <a:endParaRPr lang="en-US" sz="1200" kern="1200" dirty="0" smtClean="0">
              <a:solidFill>
                <a:schemeClr val="tx1"/>
              </a:solidFill>
              <a:latin typeface="+mn-lt"/>
              <a:ea typeface="+mn-ea"/>
              <a:cs typeface="+mn-cs"/>
            </a:endParaRPr>
          </a:p>
          <a:p>
            <a:pPr>
              <a:spcBef>
                <a:spcPts val="600"/>
              </a:spcBef>
              <a:spcAft>
                <a:spcPts val="600"/>
              </a:spcAft>
              <a:buFontTx/>
              <a:buNone/>
            </a:pPr>
            <a:r>
              <a:rPr lang="en-US" sz="1200" kern="1200" dirty="0" smtClean="0">
                <a:solidFill>
                  <a:schemeClr val="tx1"/>
                </a:solidFill>
                <a:latin typeface="+mn-lt"/>
                <a:ea typeface="+mn-ea"/>
                <a:cs typeface="+mn-cs"/>
              </a:rPr>
              <a:t>More recently, in 2010 a comrade of mine, Scott </a:t>
            </a:r>
            <a:r>
              <a:rPr lang="en-US" sz="1200" kern="1200" dirty="0" err="1" smtClean="0">
                <a:solidFill>
                  <a:schemeClr val="tx1"/>
                </a:solidFill>
                <a:latin typeface="+mn-lt"/>
                <a:ea typeface="+mn-ea"/>
                <a:cs typeface="+mn-cs"/>
              </a:rPr>
              <a:t>Hashagen</a:t>
            </a:r>
            <a:r>
              <a:rPr lang="en-US" sz="1200" kern="1200" dirty="0" smtClean="0">
                <a:solidFill>
                  <a:schemeClr val="tx1"/>
                </a:solidFill>
                <a:latin typeface="+mn-lt"/>
                <a:ea typeface="+mn-ea"/>
                <a:cs typeface="+mn-cs"/>
              </a:rPr>
              <a:t>, performed a Lean Six Sigma analysis on an Army Geospatial Planning Cell’s annual production cycle. The results determined that up to 2 man months were lost</a:t>
            </a:r>
            <a:r>
              <a:rPr lang="en-US" sz="1200" kern="1200" baseline="0" dirty="0" smtClean="0">
                <a:solidFill>
                  <a:schemeClr val="tx1"/>
                </a:solidFill>
                <a:latin typeface="+mn-lt"/>
                <a:ea typeface="+mn-ea"/>
                <a:cs typeface="+mn-cs"/>
              </a:rPr>
              <a:t> per sheet as a result of poor ergonomics and effort being duplicated at step 3 causing a backlog for the data Stewart. Inexperience, subjectivity and the need to recreate blatantly bad data from scratch also contributed to this inefficiency. It all equates to even greater labor percentage costs when salaries are taken into account. </a:t>
            </a:r>
            <a:endParaRPr lang="en-US" sz="1200" kern="1200" dirty="0" smtClean="0">
              <a:solidFill>
                <a:schemeClr val="tx1"/>
              </a:solidFill>
              <a:latin typeface="+mn-lt"/>
              <a:ea typeface="+mn-ea"/>
              <a:cs typeface="+mn-cs"/>
            </a:endParaRPr>
          </a:p>
          <a:p>
            <a:pPr>
              <a:spcBef>
                <a:spcPts val="600"/>
              </a:spcBef>
              <a:spcAft>
                <a:spcPts val="600"/>
              </a:spcAft>
              <a:buFontTx/>
              <a:buNone/>
            </a:pPr>
            <a:endParaRPr lang="en-US" sz="1200" kern="1200" dirty="0" smtClean="0">
              <a:solidFill>
                <a:schemeClr val="tx1"/>
              </a:solidFill>
              <a:latin typeface="+mn-lt"/>
              <a:ea typeface="+mn-ea"/>
              <a:cs typeface="+mn-cs"/>
            </a:endParaRPr>
          </a:p>
          <a:p>
            <a:pPr>
              <a:spcBef>
                <a:spcPts val="600"/>
              </a:spcBef>
              <a:spcAft>
                <a:spcPts val="600"/>
              </a:spcAft>
              <a:buFontTx/>
              <a:buNone/>
            </a:pPr>
            <a:endParaRPr lang="en-US" sz="1200" kern="1200" dirty="0" smtClean="0">
              <a:solidFill>
                <a:schemeClr val="tx1"/>
              </a:solidFill>
              <a:latin typeface="+mn-lt"/>
              <a:ea typeface="+mn-ea"/>
              <a:cs typeface="+mn-cs"/>
            </a:endParaRPr>
          </a:p>
          <a:p>
            <a:pPr>
              <a:spcBef>
                <a:spcPts val="600"/>
              </a:spcBef>
              <a:spcAft>
                <a:spcPts val="600"/>
              </a:spcAft>
              <a:buFontTx/>
              <a:buNone/>
            </a:pPr>
            <a:r>
              <a:rPr lang="en-US" sz="1200" kern="1200" dirty="0" smtClean="0">
                <a:solidFill>
                  <a:schemeClr val="tx1"/>
                </a:solidFill>
                <a:latin typeface="+mn-lt"/>
                <a:ea typeface="+mn-ea"/>
                <a:cs typeface="+mn-cs"/>
              </a:rPr>
              <a:t>So</a:t>
            </a:r>
            <a:r>
              <a:rPr lang="en-US" sz="1200" kern="1200" baseline="0" dirty="0" smtClean="0">
                <a:solidFill>
                  <a:schemeClr val="tx1"/>
                </a:solidFill>
                <a:latin typeface="+mn-lt"/>
                <a:ea typeface="+mn-ea"/>
                <a:cs typeface="+mn-cs"/>
              </a:rPr>
              <a:t> the main limitations in the current workflow are a result of:</a:t>
            </a:r>
          </a:p>
          <a:p>
            <a:pPr>
              <a:spcBef>
                <a:spcPts val="600"/>
              </a:spcBef>
              <a:spcAft>
                <a:spcPts val="600"/>
              </a:spcAft>
              <a:buFontTx/>
              <a:buNone/>
            </a:pPr>
            <a:r>
              <a:rPr lang="en-US" sz="1200" kern="1200" baseline="0" dirty="0" smtClean="0">
                <a:solidFill>
                  <a:schemeClr val="tx1"/>
                </a:solidFill>
                <a:latin typeface="+mn-lt"/>
                <a:ea typeface="+mn-ea"/>
                <a:cs typeface="+mn-cs"/>
              </a:rPr>
              <a:t>Experience Disparities</a:t>
            </a:r>
          </a:p>
          <a:p>
            <a:pPr>
              <a:spcBef>
                <a:spcPts val="600"/>
              </a:spcBef>
              <a:spcAft>
                <a:spcPts val="600"/>
              </a:spcAft>
              <a:buFontTx/>
              <a:buNone/>
            </a:pPr>
            <a:r>
              <a:rPr lang="en-US" sz="1200" kern="1200" baseline="0" dirty="0" smtClean="0">
                <a:solidFill>
                  <a:schemeClr val="tx1"/>
                </a:solidFill>
                <a:latin typeface="+mn-lt"/>
                <a:ea typeface="+mn-ea"/>
                <a:cs typeface="+mn-cs"/>
              </a:rPr>
              <a:t>Subjectivity</a:t>
            </a:r>
          </a:p>
          <a:p>
            <a:pPr>
              <a:spcBef>
                <a:spcPts val="600"/>
              </a:spcBef>
              <a:spcAft>
                <a:spcPts val="600"/>
              </a:spcAft>
              <a:buFontTx/>
              <a:buNone/>
            </a:pPr>
            <a:r>
              <a:rPr lang="en-US" sz="1200" kern="1200" baseline="0" dirty="0" smtClean="0">
                <a:solidFill>
                  <a:schemeClr val="tx1"/>
                </a:solidFill>
                <a:latin typeface="+mn-lt"/>
                <a:ea typeface="+mn-ea"/>
                <a:cs typeface="+mn-cs"/>
              </a:rPr>
              <a:t>Duplicated Effort </a:t>
            </a:r>
          </a:p>
          <a:p>
            <a:pPr>
              <a:spcBef>
                <a:spcPts val="600"/>
              </a:spcBef>
              <a:spcAft>
                <a:spcPts val="600"/>
              </a:spcAft>
              <a:buFontTx/>
              <a:buNone/>
            </a:pPr>
            <a:endParaRPr lang="en-US" sz="1200" kern="1200" baseline="0" dirty="0" smtClean="0">
              <a:solidFill>
                <a:schemeClr val="tx1"/>
              </a:solidFill>
              <a:latin typeface="+mn-lt"/>
              <a:ea typeface="+mn-ea"/>
              <a:cs typeface="+mn-cs"/>
            </a:endParaRPr>
          </a:p>
          <a:p>
            <a:pPr>
              <a:spcBef>
                <a:spcPts val="600"/>
              </a:spcBef>
              <a:spcAft>
                <a:spcPts val="600"/>
              </a:spcAft>
              <a:buFontTx/>
              <a:buNone/>
            </a:pPr>
            <a:r>
              <a:rPr lang="en-US" sz="1200" kern="1200" baseline="0" dirty="0" smtClean="0">
                <a:solidFill>
                  <a:schemeClr val="tx1"/>
                </a:solidFill>
                <a:latin typeface="+mn-lt"/>
                <a:ea typeface="+mn-ea"/>
                <a:cs typeface="+mn-cs"/>
              </a:rPr>
              <a:t>Equate to:</a:t>
            </a:r>
          </a:p>
          <a:p>
            <a:pPr>
              <a:spcBef>
                <a:spcPts val="600"/>
              </a:spcBef>
              <a:spcAft>
                <a:spcPts val="600"/>
              </a:spcAft>
              <a:buFontTx/>
              <a:buNone/>
            </a:pPr>
            <a:r>
              <a:rPr lang="en-US" sz="1200" kern="1200" baseline="0" dirty="0" smtClean="0">
                <a:solidFill>
                  <a:schemeClr val="tx1"/>
                </a:solidFill>
                <a:latin typeface="+mn-lt"/>
                <a:ea typeface="+mn-ea"/>
                <a:cs typeface="+mn-cs"/>
              </a:rPr>
              <a:t>Man hours at large</a:t>
            </a:r>
          </a:p>
          <a:p>
            <a:pPr>
              <a:spcBef>
                <a:spcPts val="600"/>
              </a:spcBef>
              <a:spcAft>
                <a:spcPts val="600"/>
              </a:spcAft>
              <a:buNone/>
            </a:pPr>
            <a:endParaRPr lang="en-US" sz="1200" kern="1200" dirty="0" smtClean="0">
              <a:solidFill>
                <a:schemeClr val="tx1"/>
              </a:solidFill>
              <a:latin typeface="+mn-lt"/>
              <a:ea typeface="+mn-ea"/>
              <a:cs typeface="+mn-cs"/>
            </a:endParaRPr>
          </a:p>
          <a:p>
            <a:pPr>
              <a:spcBef>
                <a:spcPts val="600"/>
              </a:spcBef>
              <a:spcAft>
                <a:spcPts val="600"/>
              </a:spcAft>
              <a:buNone/>
            </a:pPr>
            <a:r>
              <a:rPr lang="en-US" sz="1200" kern="1200" dirty="0" smtClean="0">
                <a:solidFill>
                  <a:schemeClr val="tx1"/>
                </a:solidFill>
                <a:latin typeface="+mn-lt"/>
                <a:ea typeface="+mn-ea"/>
                <a:cs typeface="+mn-cs"/>
              </a:rPr>
              <a:t>Another concern is that capability goes</a:t>
            </a:r>
            <a:r>
              <a:rPr lang="en-US" sz="1200" kern="1200" baseline="0" dirty="0" smtClean="0">
                <a:solidFill>
                  <a:schemeClr val="tx1"/>
                </a:solidFill>
                <a:latin typeface="+mn-lt"/>
                <a:ea typeface="+mn-ea"/>
                <a:cs typeface="+mn-cs"/>
              </a:rPr>
              <a:t> unleveraged.</a:t>
            </a:r>
          </a:p>
          <a:p>
            <a:pPr>
              <a:spcBef>
                <a:spcPts val="600"/>
              </a:spcBef>
              <a:spcAft>
                <a:spcPts val="600"/>
              </a:spcAft>
              <a:buNone/>
            </a:pPr>
            <a:endParaRPr lang="en-US" sz="1200" kern="1200" baseline="0" dirty="0" smtClean="0">
              <a:solidFill>
                <a:schemeClr val="tx1"/>
              </a:solidFill>
              <a:latin typeface="+mn-lt"/>
              <a:ea typeface="+mn-ea"/>
              <a:cs typeface="+mn-cs"/>
            </a:endParaRPr>
          </a:p>
          <a:p>
            <a:pPr>
              <a:spcBef>
                <a:spcPts val="600"/>
              </a:spcBef>
              <a:spcAft>
                <a:spcPts val="600"/>
              </a:spcAft>
              <a:buNone/>
            </a:pPr>
            <a:r>
              <a:rPr lang="en-US" sz="1200" kern="1200" baseline="0" dirty="0" smtClean="0">
                <a:solidFill>
                  <a:schemeClr val="tx1"/>
                </a:solidFill>
                <a:latin typeface="+mn-lt"/>
                <a:ea typeface="+mn-ea"/>
                <a:cs typeface="+mn-cs"/>
              </a:rPr>
              <a:t>The current workflow:</a:t>
            </a:r>
            <a:endParaRPr lang="en-US" sz="1200" kern="1200" dirty="0" smtClean="0">
              <a:solidFill>
                <a:schemeClr val="tx1"/>
              </a:solidFill>
              <a:latin typeface="+mn-lt"/>
              <a:ea typeface="+mn-ea"/>
              <a:cs typeface="+mn-cs"/>
            </a:endParaRPr>
          </a:p>
          <a:p>
            <a:pPr>
              <a:spcBef>
                <a:spcPts val="600"/>
              </a:spcBef>
              <a:spcAft>
                <a:spcPts val="600"/>
              </a:spcAft>
              <a:buNone/>
            </a:pPr>
            <a:r>
              <a:rPr lang="en-US" sz="1200" b="1" kern="1200" dirty="0" smtClean="0">
                <a:solidFill>
                  <a:schemeClr val="tx1"/>
                </a:solidFill>
                <a:latin typeface="+mn-lt"/>
                <a:ea typeface="+mn-ea"/>
                <a:cs typeface="Arial" charset="0"/>
              </a:rPr>
              <a:t>Doesn’t leverage data values:</a:t>
            </a:r>
          </a:p>
          <a:p>
            <a:pPr>
              <a:spcBef>
                <a:spcPts val="600"/>
              </a:spcBef>
              <a:spcAft>
                <a:spcPts val="600"/>
              </a:spcAft>
              <a:buFontTx/>
              <a:buNone/>
            </a:pPr>
            <a:r>
              <a:rPr lang="en-US" sz="1200" kern="1200" dirty="0" smtClean="0">
                <a:solidFill>
                  <a:schemeClr val="tx1"/>
                </a:solidFill>
                <a:latin typeface="+mn-lt"/>
                <a:ea typeface="+mn-ea"/>
                <a:cs typeface="+mn-cs"/>
              </a:rPr>
              <a:t>Panchromatic Imagery: Pixel Value	Multi-Spectral Imagery: Spectral Profile </a:t>
            </a:r>
          </a:p>
          <a:p>
            <a:pPr>
              <a:spcBef>
                <a:spcPts val="600"/>
              </a:spcBef>
              <a:spcAft>
                <a:spcPts val="600"/>
              </a:spcAft>
              <a:buFontTx/>
              <a:buNone/>
            </a:pPr>
            <a:endParaRPr lang="en-US" sz="1200" kern="1200" dirty="0" smtClean="0">
              <a:solidFill>
                <a:schemeClr val="tx1"/>
              </a:solidFill>
              <a:latin typeface="+mn-lt"/>
              <a:ea typeface="+mn-ea"/>
              <a:cs typeface="+mn-cs"/>
            </a:endParaRPr>
          </a:p>
          <a:p>
            <a:pPr>
              <a:spcBef>
                <a:spcPts val="600"/>
              </a:spcBef>
              <a:spcAft>
                <a:spcPts val="600"/>
              </a:spcAft>
              <a:buFontTx/>
              <a:buNone/>
            </a:pPr>
            <a:r>
              <a:rPr lang="en-US" altLang="en-US" sz="1200" b="1" kern="1200" dirty="0" smtClean="0">
                <a:solidFill>
                  <a:schemeClr val="tx1"/>
                </a:solidFill>
                <a:latin typeface="+mn-lt"/>
                <a:ea typeface="+mn-ea"/>
                <a:cs typeface="Arial" charset="0"/>
              </a:rPr>
              <a:t>Relies solely on literal interpretation:</a:t>
            </a:r>
          </a:p>
          <a:p>
            <a:pPr>
              <a:spcBef>
                <a:spcPts val="600"/>
              </a:spcBef>
              <a:spcAft>
                <a:spcPts val="600"/>
              </a:spcAft>
              <a:buNone/>
            </a:pPr>
            <a:r>
              <a:rPr lang="en-US" sz="1200" kern="1200" dirty="0" smtClean="0">
                <a:solidFill>
                  <a:schemeClr val="tx1"/>
                </a:solidFill>
                <a:latin typeface="+mn-lt"/>
                <a:ea typeface="+mn-ea"/>
                <a:cs typeface="+mn-cs"/>
              </a:rPr>
              <a:t>High levels of subjectivity </a:t>
            </a:r>
          </a:p>
          <a:p>
            <a:pPr>
              <a:spcBef>
                <a:spcPts val="600"/>
              </a:spcBef>
              <a:spcAft>
                <a:spcPts val="600"/>
              </a:spcAft>
              <a:buFontTx/>
              <a:buNone/>
            </a:pPr>
            <a:endParaRPr lang="en-US" sz="1200" kern="1200" dirty="0" smtClean="0">
              <a:solidFill>
                <a:schemeClr val="tx1"/>
              </a:solidFill>
              <a:latin typeface="+mn-lt"/>
              <a:ea typeface="+mn-ea"/>
              <a:cs typeface="+mn-cs"/>
            </a:endParaRPr>
          </a:p>
          <a:p>
            <a:pPr>
              <a:spcBef>
                <a:spcPts val="600"/>
              </a:spcBef>
              <a:spcAft>
                <a:spcPts val="600"/>
              </a:spcAft>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13DFC0-F8A1-46A7-A540-0054B681A1F2}" type="slidenum">
              <a:rPr lang="en-US" smtClean="0"/>
              <a:pPr/>
              <a:t>5</a:t>
            </a:fld>
            <a:endParaRPr lang="en-US"/>
          </a:p>
        </p:txBody>
      </p:sp>
    </p:spTree>
    <p:extLst>
      <p:ext uri="{BB962C8B-B14F-4D97-AF65-F5344CB8AC3E}">
        <p14:creationId xmlns:p14="http://schemas.microsoft.com/office/powerpoint/2010/main" xmlns="" val="137349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FontTx/>
              <a:buNone/>
            </a:pPr>
            <a:r>
              <a:rPr lang="en-US" sz="1200" kern="1200" dirty="0" smtClean="0">
                <a:solidFill>
                  <a:schemeClr val="tx1"/>
                </a:solidFill>
                <a:latin typeface="+mn-lt"/>
                <a:ea typeface="+mn-ea"/>
                <a:cs typeface="+mn-cs"/>
              </a:rPr>
              <a:t>In my Capstone I intend to experiment with augmenting the current workflow with ML at step 1. </a:t>
            </a:r>
          </a:p>
          <a:p>
            <a:pPr>
              <a:spcBef>
                <a:spcPts val="600"/>
              </a:spcBef>
              <a:spcAft>
                <a:spcPts val="600"/>
              </a:spcAft>
              <a:buFontTx/>
              <a:buNone/>
            </a:pPr>
            <a:endParaRPr lang="en-US" sz="1200" kern="1200" dirty="0" smtClean="0">
              <a:solidFill>
                <a:schemeClr val="tx1"/>
              </a:solidFill>
              <a:latin typeface="+mn-lt"/>
              <a:ea typeface="+mn-ea"/>
              <a:cs typeface="+mn-cs"/>
            </a:endParaRPr>
          </a:p>
          <a:p>
            <a:pPr>
              <a:spcBef>
                <a:spcPts val="600"/>
              </a:spcBef>
              <a:spcAft>
                <a:spcPts val="600"/>
              </a:spcAft>
              <a:buFontTx/>
              <a:buNone/>
            </a:pPr>
            <a:r>
              <a:rPr lang="en-US" sz="1200" kern="1200" dirty="0" smtClean="0">
                <a:solidFill>
                  <a:schemeClr val="tx1"/>
                </a:solidFill>
                <a:latin typeface="+mn-lt"/>
                <a:ea typeface="+mn-ea"/>
                <a:cs typeface="+mn-cs"/>
              </a:rPr>
              <a:t>Machine Learning (ML) essentially involves the implementation of artificial neural networks to analyze inputs to determine what they are. A neural network is essentially a computer-coded model of the human brain. (Programmer, 2016) Neural networks, also known as artificial intelligence (</a:t>
            </a:r>
            <a:r>
              <a:rPr lang="en-US" sz="1200" kern="1200" dirty="0" err="1" smtClean="0">
                <a:solidFill>
                  <a:schemeClr val="tx1"/>
                </a:solidFill>
                <a:latin typeface="+mn-lt"/>
                <a:ea typeface="+mn-ea"/>
                <a:cs typeface="+mn-cs"/>
              </a:rPr>
              <a:t>ai</a:t>
            </a:r>
            <a:r>
              <a:rPr lang="en-US" sz="1200" kern="1200" dirty="0" smtClean="0">
                <a:solidFill>
                  <a:schemeClr val="tx1"/>
                </a:solidFill>
                <a:latin typeface="+mn-lt"/>
                <a:ea typeface="+mn-ea"/>
                <a:cs typeface="+mn-cs"/>
              </a:rPr>
              <a:t>), are not anywhere near stages of sophistication depicted in TV science fiction, although they are complex enough for tasks such as image/data classification. (M. </a:t>
            </a:r>
            <a:r>
              <a:rPr lang="en-US" sz="1200" kern="1200" dirty="0" err="1" smtClean="0">
                <a:solidFill>
                  <a:schemeClr val="tx1"/>
                </a:solidFill>
                <a:latin typeface="+mn-lt"/>
                <a:ea typeface="+mn-ea"/>
                <a:cs typeface="+mn-cs"/>
              </a:rPr>
              <a:t>Kanevski</a:t>
            </a:r>
            <a:r>
              <a:rPr lang="en-US" sz="1200" kern="1200" dirty="0" smtClean="0">
                <a:solidFill>
                  <a:schemeClr val="tx1"/>
                </a:solidFill>
                <a:latin typeface="+mn-lt"/>
                <a:ea typeface="+mn-ea"/>
                <a:cs typeface="+mn-cs"/>
              </a:rPr>
              <a:t>, 2008) .  </a:t>
            </a:r>
          </a:p>
          <a:p>
            <a:pPr>
              <a:spcBef>
                <a:spcPts val="600"/>
              </a:spcBef>
              <a:spcAft>
                <a:spcPts val="600"/>
              </a:spcAft>
              <a:buFontTx/>
              <a:buNone/>
            </a:pPr>
            <a:endParaRPr lang="en-US" sz="1600" b="1" kern="1200" dirty="0" smtClean="0">
              <a:solidFill>
                <a:schemeClr val="tx1"/>
              </a:solidFill>
              <a:latin typeface="+mn-lt"/>
              <a:ea typeface="+mn-ea"/>
              <a:cs typeface="+mn-cs"/>
            </a:endParaRPr>
          </a:p>
          <a:p>
            <a:pPr>
              <a:spcBef>
                <a:spcPts val="600"/>
              </a:spcBef>
              <a:spcAft>
                <a:spcPts val="600"/>
              </a:spcAft>
              <a:buFontTx/>
              <a:buNone/>
            </a:pPr>
            <a:r>
              <a:rPr lang="en-US" sz="1600" b="1" kern="1200" dirty="0" smtClean="0">
                <a:solidFill>
                  <a:schemeClr val="tx1"/>
                </a:solidFill>
                <a:latin typeface="+mn-lt"/>
                <a:ea typeface="+mn-ea"/>
                <a:cs typeface="+mn-cs"/>
              </a:rPr>
              <a:t>Neural networks consist of:  </a:t>
            </a:r>
          </a:p>
          <a:p>
            <a:pPr marL="171450" indent="-171450">
              <a:spcBef>
                <a:spcPts val="600"/>
              </a:spcBef>
              <a:spcAft>
                <a:spcPts val="600"/>
              </a:spcAft>
            </a:pPr>
            <a:r>
              <a:rPr lang="en-US" sz="1200" kern="1200" dirty="0" smtClean="0">
                <a:solidFill>
                  <a:schemeClr val="tx1"/>
                </a:solidFill>
                <a:latin typeface="+mn-lt"/>
                <a:ea typeface="+mn-ea"/>
                <a:cs typeface="+mn-cs"/>
              </a:rPr>
              <a:t>input layer for data entry</a:t>
            </a:r>
          </a:p>
          <a:p>
            <a:pPr marL="171450" indent="-171450">
              <a:spcBef>
                <a:spcPts val="600"/>
              </a:spcBef>
              <a:spcAft>
                <a:spcPts val="600"/>
              </a:spcAft>
            </a:pPr>
            <a:r>
              <a:rPr lang="en-US" sz="1200" kern="1200" dirty="0" smtClean="0">
                <a:solidFill>
                  <a:schemeClr val="tx1"/>
                </a:solidFill>
                <a:latin typeface="+mn-lt"/>
                <a:ea typeface="+mn-ea"/>
                <a:cs typeface="+mn-cs"/>
              </a:rPr>
              <a:t>one or more hidden computational layers </a:t>
            </a:r>
          </a:p>
          <a:p>
            <a:pPr marL="171450" indent="-171450">
              <a:spcBef>
                <a:spcPts val="600"/>
              </a:spcBef>
              <a:spcAft>
                <a:spcPts val="600"/>
              </a:spcAft>
            </a:pPr>
            <a:r>
              <a:rPr lang="en-US" sz="1200" kern="1200" dirty="0" smtClean="0">
                <a:solidFill>
                  <a:schemeClr val="tx1"/>
                </a:solidFill>
                <a:latin typeface="+mn-lt"/>
                <a:ea typeface="+mn-ea"/>
                <a:cs typeface="+mn-cs"/>
              </a:rPr>
              <a:t>output decisive classifier tier</a:t>
            </a:r>
          </a:p>
          <a:p>
            <a:pPr marL="171450" indent="-171450">
              <a:spcBef>
                <a:spcPts val="600"/>
              </a:spcBef>
              <a:spcAft>
                <a:spcPts val="600"/>
              </a:spcAft>
            </a:pPr>
            <a:endParaRPr lang="en-US" sz="1200" kern="1200" dirty="0" smtClean="0">
              <a:solidFill>
                <a:schemeClr val="tx1"/>
              </a:solidFill>
              <a:latin typeface="+mn-lt"/>
              <a:ea typeface="+mn-ea"/>
              <a:cs typeface="+mn-cs"/>
            </a:endParaRPr>
          </a:p>
          <a:p>
            <a:pPr marL="171450" indent="-171450">
              <a:spcBef>
                <a:spcPts val="600"/>
              </a:spcBef>
              <a:spcAft>
                <a:spcPts val="600"/>
              </a:spcAft>
            </a:pPr>
            <a:r>
              <a:rPr lang="en-US" sz="1200" kern="1200" dirty="0" smtClean="0">
                <a:solidFill>
                  <a:schemeClr val="tx1"/>
                </a:solidFill>
                <a:latin typeface="+mn-lt"/>
                <a:ea typeface="+mn-ea"/>
                <a:cs typeface="+mn-cs"/>
              </a:rPr>
              <a:t>Its</a:t>
            </a:r>
            <a:r>
              <a:rPr lang="en-US" sz="1200" kern="1200" baseline="0" dirty="0" smtClean="0">
                <a:solidFill>
                  <a:schemeClr val="tx1"/>
                </a:solidFill>
                <a:latin typeface="+mn-lt"/>
                <a:ea typeface="+mn-ea"/>
                <a:cs typeface="+mn-cs"/>
              </a:rPr>
              <a:t> important to note that subjectivity remains a factor when implementing ML algorithms because humans write the code. However it is easier to code a standard into an ML algorithm than it is to enforce consistent interpretation from every individual within a group of human digitizers. </a:t>
            </a:r>
            <a:r>
              <a:rPr lang="en-US" sz="1200" kern="1200" dirty="0" smtClean="0">
                <a:solidFill>
                  <a:schemeClr val="tx1"/>
                </a:solidFill>
                <a:latin typeface="+mn-lt"/>
                <a:ea typeface="+mn-ea"/>
                <a:cs typeface="+mn-cs"/>
              </a:rPr>
              <a:t>The main assumption is that skill and experience disparities among</a:t>
            </a:r>
            <a:r>
              <a:rPr lang="en-US" sz="1200" kern="1200" baseline="0" dirty="0" smtClean="0">
                <a:solidFill>
                  <a:schemeClr val="tx1"/>
                </a:solidFill>
                <a:latin typeface="+mn-lt"/>
                <a:ea typeface="+mn-ea"/>
                <a:cs typeface="+mn-cs"/>
              </a:rPr>
              <a:t> digitizers will be offset  with standardization and there will be a significant reduction in both subjectivity and man hours.</a:t>
            </a:r>
            <a:endParaRPr lang="en-US" sz="1200" kern="1200" dirty="0" smtClean="0">
              <a:solidFill>
                <a:schemeClr val="tx1"/>
              </a:solidFill>
              <a:latin typeface="+mn-lt"/>
              <a:ea typeface="+mn-ea"/>
              <a:cs typeface="+mn-cs"/>
            </a:endParaRPr>
          </a:p>
          <a:p>
            <a:pPr marL="171450" indent="-171450">
              <a:spcBef>
                <a:spcPts val="600"/>
              </a:spcBef>
              <a:spcAft>
                <a:spcPts val="600"/>
              </a:spcAft>
            </a:pPr>
            <a:endParaRPr lang="en-US" sz="1200" kern="1200" dirty="0" smtClean="0">
              <a:solidFill>
                <a:schemeClr val="tx1"/>
              </a:solidFill>
              <a:latin typeface="+mn-lt"/>
              <a:ea typeface="+mn-ea"/>
              <a:cs typeface="+mn-cs"/>
            </a:endParaRPr>
          </a:p>
          <a:p>
            <a:pPr marL="171450" indent="-171450">
              <a:spcBef>
                <a:spcPts val="600"/>
              </a:spcBef>
              <a:spcAft>
                <a:spcPts val="600"/>
              </a:spcAft>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13DFC0-F8A1-46A7-A540-0054B681A1F2}" type="slidenum">
              <a:rPr lang="en-US" smtClean="0"/>
              <a:pPr/>
              <a:t>6</a:t>
            </a:fld>
            <a:endParaRPr lang="en-US"/>
          </a:p>
        </p:txBody>
      </p:sp>
    </p:spTree>
    <p:extLst>
      <p:ext uri="{BB962C8B-B14F-4D97-AF65-F5344CB8AC3E}">
        <p14:creationId xmlns:p14="http://schemas.microsoft.com/office/powerpoint/2010/main" xmlns="" val="137349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3DFC0-F8A1-46A7-A540-0054B681A1F2}" type="slidenum">
              <a:rPr lang="en-US" smtClean="0"/>
              <a:pPr/>
              <a:t>7</a:t>
            </a:fld>
            <a:endParaRPr lang="en-US"/>
          </a:p>
        </p:txBody>
      </p:sp>
    </p:spTree>
    <p:extLst>
      <p:ext uri="{BB962C8B-B14F-4D97-AF65-F5344CB8AC3E}">
        <p14:creationId xmlns:p14="http://schemas.microsoft.com/office/powerpoint/2010/main" xmlns="" val="137349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There are several Free and Open Source ML Libraries as well as</a:t>
            </a:r>
            <a:r>
              <a:rPr lang="en-US" baseline="0" dirty="0" smtClean="0">
                <a:latin typeface="Times New Roman" charset="0"/>
              </a:rPr>
              <a:t> others that are proprietary and provided by commercial vendors. Along the right of this chart I’ve listed Google’s </a:t>
            </a:r>
            <a:r>
              <a:rPr lang="en-US" baseline="0" dirty="0" err="1" smtClean="0">
                <a:latin typeface="Times New Roman" charset="0"/>
              </a:rPr>
              <a:t>Tensorflow</a:t>
            </a:r>
            <a:r>
              <a:rPr lang="en-US" baseline="0" dirty="0" smtClean="0">
                <a:latin typeface="Times New Roman" charset="0"/>
              </a:rPr>
              <a:t>, H2O.ai, MEGA, developed by Harris Geospatial which is not open source and Open AI, just to name a few in no particular order. I first be came interested in how this technology could improve authoritative vector data creation workflows last year. From August 2015 to August 2016 I was fortunate enough to take part in a government exchange program called Training With Industry in which I spent a year at Harris Geospatial working with the team that develops ENVI software. ENVI stands for the Environment for Visualizing Imagery. </a:t>
            </a:r>
          </a:p>
          <a:p>
            <a:endParaRPr lang="en-US" baseline="0" dirty="0" smtClean="0">
              <a:latin typeface="Times New Roman" charset="0"/>
            </a:endParaRPr>
          </a:p>
          <a:p>
            <a:r>
              <a:rPr lang="en-US" baseline="0" dirty="0" smtClean="0">
                <a:latin typeface="Times New Roman" charset="0"/>
              </a:rPr>
              <a:t>In terms of Geospatial application of ML algorithms, the team at ENVI are doing amazing things in several arenas to include agricultural. Applications include auto crop damage detection, auto anomaly detection among many others. In terms of resources and personnel, Harris Geospatial possesses a great deal of expertise in this area of research. </a:t>
            </a:r>
            <a:endParaRPr lang="en-US" dirty="0" smtClean="0">
              <a:latin typeface="Times New Roman" charset="0"/>
            </a:endParaRPr>
          </a:p>
          <a:p>
            <a:endParaRPr lang="en-US" dirty="0" smtClean="0">
              <a:latin typeface="Times New Roman" charset="0"/>
            </a:endParaRPr>
          </a:p>
          <a:p>
            <a:r>
              <a:rPr lang="en-US" dirty="0" smtClean="0">
                <a:latin typeface="Times New Roman" charset="0"/>
              </a:rPr>
              <a:t>In my capstone I’ll be taking the FOSS approach. Initially I began trials using </a:t>
            </a:r>
            <a:r>
              <a:rPr lang="en-US" dirty="0" err="1" smtClean="0">
                <a:latin typeface="Times New Roman" charset="0"/>
              </a:rPr>
              <a:t>TensorFlow</a:t>
            </a:r>
            <a:r>
              <a:rPr lang="en-US" dirty="0" smtClean="0">
                <a:latin typeface="Times New Roman" charset="0"/>
              </a:rPr>
              <a:t>, but I ran into several compatibility issues since </a:t>
            </a:r>
            <a:r>
              <a:rPr lang="en-US" dirty="0" err="1" smtClean="0">
                <a:latin typeface="Times New Roman" charset="0"/>
              </a:rPr>
              <a:t>Tensorflow</a:t>
            </a:r>
            <a:r>
              <a:rPr lang="en-US" dirty="0" smtClean="0">
                <a:latin typeface="Times New Roman" charset="0"/>
              </a:rPr>
              <a:t> isn’t supported on Windows yet. With</a:t>
            </a:r>
            <a:r>
              <a:rPr lang="en-US" baseline="0" dirty="0" smtClean="0">
                <a:latin typeface="Times New Roman" charset="0"/>
              </a:rPr>
              <a:t> ESRI being my tool of choice for extraction, that was an mighty hindrance. Over the last month or so I’ve been running trials using H2O.ai and so far I haven’t encountered any major obstacles. </a:t>
            </a:r>
          </a:p>
          <a:p>
            <a:endParaRPr lang="en-US" baseline="0" dirty="0" smtClean="0">
              <a:latin typeface="Times New Roman" charset="0"/>
            </a:endParaRPr>
          </a:p>
          <a:p>
            <a:r>
              <a:rPr lang="en-US" sz="1200" b="1" kern="1200" dirty="0" smtClean="0">
                <a:solidFill>
                  <a:schemeClr val="tx1"/>
                </a:solidFill>
                <a:latin typeface="+mn-lt"/>
                <a:ea typeface="+mn-ea"/>
                <a:cs typeface="+mn-cs"/>
              </a:rPr>
              <a:t>H2O</a:t>
            </a:r>
            <a:r>
              <a:rPr lang="en-US" sz="1200" b="0" kern="1200" dirty="0" smtClean="0">
                <a:solidFill>
                  <a:schemeClr val="tx1"/>
                </a:solidFill>
                <a:latin typeface="+mn-lt"/>
                <a:ea typeface="+mn-ea"/>
                <a:cs typeface="+mn-cs"/>
              </a:rPr>
              <a:t> is open-source software for big-data analysis. It is produced by the start-up </a:t>
            </a:r>
            <a:r>
              <a:rPr lang="en-US" sz="1200" b="1" kern="1200" dirty="0" smtClean="0">
                <a:solidFill>
                  <a:schemeClr val="tx1"/>
                </a:solidFill>
                <a:latin typeface="+mn-lt"/>
                <a:ea typeface="+mn-ea"/>
                <a:cs typeface="+mn-cs"/>
              </a:rPr>
              <a:t>H2O</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ai</a:t>
            </a:r>
            <a:r>
              <a:rPr lang="en-US" sz="1200" b="0" kern="1200" dirty="0" smtClean="0">
                <a:solidFill>
                  <a:schemeClr val="tx1"/>
                </a:solidFill>
                <a:latin typeface="+mn-lt"/>
                <a:ea typeface="+mn-ea"/>
                <a:cs typeface="+mn-cs"/>
              </a:rPr>
              <a:t> (formerly 0xdata), which launched in 2011 in Silicon Valley. The speed and flexibility of </a:t>
            </a:r>
            <a:r>
              <a:rPr lang="en-US" sz="1200" b="1" kern="1200" dirty="0" smtClean="0">
                <a:solidFill>
                  <a:schemeClr val="tx1"/>
                </a:solidFill>
                <a:latin typeface="+mn-lt"/>
                <a:ea typeface="+mn-ea"/>
                <a:cs typeface="+mn-cs"/>
              </a:rPr>
              <a:t>H2O</a:t>
            </a:r>
            <a:r>
              <a:rPr lang="en-US" sz="1200" b="0" kern="1200" dirty="0" smtClean="0">
                <a:solidFill>
                  <a:schemeClr val="tx1"/>
                </a:solidFill>
                <a:latin typeface="+mn-lt"/>
                <a:ea typeface="+mn-ea"/>
                <a:cs typeface="+mn-cs"/>
              </a:rPr>
              <a:t> allow users to fit hundreds or thousands of potential models as part of discovering patterns in data. (H2O, 2016)</a:t>
            </a:r>
            <a:endParaRPr lang="en-US" baseline="0" dirty="0" smtClean="0">
              <a:latin typeface="Times New Roman" charset="0"/>
            </a:endParaRPr>
          </a:p>
          <a:p>
            <a:endParaRPr lang="en-US" baseline="0" dirty="0" smtClean="0">
              <a:latin typeface="Times New Roman" charset="0"/>
            </a:endParaRPr>
          </a:p>
          <a:p>
            <a:r>
              <a:rPr lang="en-US" dirty="0" smtClean="0">
                <a:latin typeface="Times New Roman" charset="0"/>
              </a:rPr>
              <a:t>The</a:t>
            </a:r>
            <a:r>
              <a:rPr lang="en-US" baseline="0" dirty="0" smtClean="0">
                <a:latin typeface="Times New Roman" charset="0"/>
              </a:rPr>
              <a:t> Approach graphic in the center of this chart draws out what I’ve done so far. </a:t>
            </a:r>
          </a:p>
          <a:p>
            <a:endParaRPr lang="en-US" baseline="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charset="0"/>
              </a:rPr>
              <a:t>Starting from the top left, I’ve downloaded H2O </a:t>
            </a:r>
            <a:r>
              <a:rPr lang="en-US" dirty="0" smtClean="0">
                <a:latin typeface="Times New Roman" charset="0"/>
              </a:rPr>
              <a:t>3.10.0.9</a:t>
            </a:r>
            <a:r>
              <a:rPr lang="en-US" baseline="0" dirty="0" smtClean="0">
                <a:latin typeface="Times New Roman" charset="0"/>
              </a:rPr>
              <a:t> for both a local install instance in a Java runtime environment as well as the associated python package. Next I’ve installed Anaconda which enables me to bridge 3</a:t>
            </a:r>
            <a:r>
              <a:rPr lang="en-US" baseline="30000" dirty="0" smtClean="0">
                <a:latin typeface="Times New Roman" charset="0"/>
              </a:rPr>
              <a:t>rd</a:t>
            </a:r>
            <a:r>
              <a:rPr lang="en-US" baseline="0" dirty="0" smtClean="0">
                <a:latin typeface="Times New Roman" charset="0"/>
              </a:rPr>
              <a:t> party python packages such as H2O and </a:t>
            </a:r>
            <a:r>
              <a:rPr lang="en-US" baseline="0" dirty="0" err="1" smtClean="0">
                <a:latin typeface="Times New Roman" charset="0"/>
              </a:rPr>
              <a:t>numpy</a:t>
            </a:r>
            <a:r>
              <a:rPr lang="en-US" baseline="0" dirty="0" smtClean="0">
                <a:latin typeface="Times New Roman" charset="0"/>
              </a:rPr>
              <a:t> with ESRI’s </a:t>
            </a:r>
            <a:r>
              <a:rPr lang="en-US" baseline="0" dirty="0" err="1" smtClean="0">
                <a:latin typeface="Times New Roman" charset="0"/>
              </a:rPr>
              <a:t>arcpy</a:t>
            </a:r>
            <a:r>
              <a:rPr lang="en-US" baseline="0" dirty="0" smtClean="0">
                <a:latin typeface="Times New Roman" charset="0"/>
              </a:rPr>
              <a:t> in one environment. USGS has a very comprehensive </a:t>
            </a:r>
            <a:r>
              <a:rPr lang="en-US" baseline="0" dirty="0" err="1" smtClean="0">
                <a:latin typeface="Times New Roman" charset="0"/>
              </a:rPr>
              <a:t>walkthru</a:t>
            </a:r>
            <a:r>
              <a:rPr lang="en-US" baseline="0" dirty="0" smtClean="0">
                <a:latin typeface="Times New Roman" charset="0"/>
              </a:rPr>
              <a:t> on how this is done. </a:t>
            </a:r>
          </a:p>
          <a:p>
            <a:endParaRPr lang="en-US" altLang="en-US" sz="1200" dirty="0" smtClean="0">
              <a:latin typeface="Arial" charset="0"/>
              <a:cs typeface="Arial" charset="0"/>
            </a:endParaRPr>
          </a:p>
          <a:p>
            <a:r>
              <a:rPr lang="en-US" altLang="en-US" sz="1200" dirty="0" smtClean="0">
                <a:latin typeface="Arial" charset="0"/>
                <a:cs typeface="Arial" charset="0"/>
              </a:rPr>
              <a:t>The</a:t>
            </a:r>
            <a:r>
              <a:rPr lang="en-US" altLang="en-US" sz="1200" baseline="0" dirty="0" smtClean="0">
                <a:latin typeface="Arial" charset="0"/>
                <a:cs typeface="Arial" charset="0"/>
              </a:rPr>
              <a:t> setup also allows me to call </a:t>
            </a:r>
            <a:r>
              <a:rPr lang="en-US" altLang="en-US" sz="1200" dirty="0" err="1" smtClean="0">
                <a:latin typeface="Arial" charset="0"/>
                <a:cs typeface="Arial" charset="0"/>
              </a:rPr>
              <a:t>scipy</a:t>
            </a:r>
            <a:r>
              <a:rPr lang="en-US" altLang="en-US" sz="1200" baseline="0" dirty="0" smtClean="0">
                <a:latin typeface="Arial" charset="0"/>
                <a:cs typeface="Arial" charset="0"/>
              </a:rPr>
              <a:t> and </a:t>
            </a:r>
            <a:r>
              <a:rPr lang="en-US" altLang="en-US" sz="1200" dirty="0" err="1" smtClean="0">
                <a:latin typeface="Arial" charset="0"/>
                <a:cs typeface="Arial" charset="0"/>
              </a:rPr>
              <a:t>matplotlib</a:t>
            </a:r>
            <a:r>
              <a:rPr lang="en-US" altLang="en-US" sz="1200" dirty="0" smtClean="0">
                <a:latin typeface="Arial" charset="0"/>
                <a:cs typeface="Arial" charset="0"/>
              </a:rPr>
              <a:t>,</a:t>
            </a:r>
            <a:r>
              <a:rPr lang="en-US" altLang="en-US" sz="1200" baseline="0" dirty="0" smtClean="0">
                <a:latin typeface="Arial" charset="0"/>
                <a:cs typeface="Arial" charset="0"/>
              </a:rPr>
              <a:t> which I anticipate to be useful as I develop the workflow. </a:t>
            </a:r>
          </a:p>
          <a:p>
            <a:endParaRPr lang="en-US" altLang="en-US" sz="1200" baseline="0" dirty="0" smtClean="0">
              <a:latin typeface="Arial" charset="0"/>
              <a:cs typeface="Arial" charset="0"/>
            </a:endParaRPr>
          </a:p>
          <a:p>
            <a:r>
              <a:rPr lang="en-US" altLang="en-US" sz="1200" baseline="0" dirty="0" smtClean="0">
                <a:latin typeface="Arial" charset="0"/>
                <a:cs typeface="Arial" charset="0"/>
              </a:rPr>
              <a:t>The initial trials will be done 90% in Python IDLE 2.7.8 while calling the </a:t>
            </a:r>
            <a:r>
              <a:rPr lang="en-US" altLang="en-US" sz="1200" baseline="0" dirty="0" err="1" smtClean="0">
                <a:latin typeface="Arial" charset="0"/>
                <a:cs typeface="Arial" charset="0"/>
              </a:rPr>
              <a:t>arcpy</a:t>
            </a:r>
            <a:r>
              <a:rPr lang="en-US" altLang="en-US" sz="1200" baseline="0" dirty="0" smtClean="0">
                <a:latin typeface="Arial" charset="0"/>
                <a:cs typeface="Arial" charset="0"/>
              </a:rPr>
              <a:t> module headless of the GUI. This is because I’ve experienced problems launching H2O’s neural network from the python interface in </a:t>
            </a:r>
            <a:r>
              <a:rPr lang="en-US" altLang="en-US" sz="1200" baseline="0" dirty="0" err="1" smtClean="0">
                <a:latin typeface="Arial" charset="0"/>
                <a:cs typeface="Arial" charset="0"/>
              </a:rPr>
              <a:t>ArcMap</a:t>
            </a:r>
            <a:r>
              <a:rPr lang="en-US" altLang="en-US" sz="1200" baseline="0" dirty="0" smtClean="0">
                <a:latin typeface="Arial" charset="0"/>
                <a:cs typeface="Arial" charset="0"/>
              </a:rPr>
              <a:t> due to interoperability issues with java runtime which H2O requires. </a:t>
            </a:r>
          </a:p>
          <a:p>
            <a:endParaRPr lang="en-US" altLang="en-US" sz="1200" baseline="0" dirty="0" smtClean="0">
              <a:latin typeface="Arial" charset="0"/>
              <a:cs typeface="Arial" charset="0"/>
            </a:endParaRPr>
          </a:p>
          <a:p>
            <a:r>
              <a:rPr lang="en-US" altLang="en-US" sz="1200" baseline="0" dirty="0" smtClean="0">
                <a:latin typeface="Arial" charset="0"/>
                <a:cs typeface="Arial" charset="0"/>
              </a:rPr>
              <a:t>This is not a concern because everything works fine in command line so far and I’ve already mapped out a work around which enables me to call Python IDLE through a </a:t>
            </a:r>
            <a:r>
              <a:rPr lang="en-US" altLang="en-US" sz="1200" baseline="0" dirty="0" err="1" smtClean="0">
                <a:latin typeface="Arial" charset="0"/>
                <a:cs typeface="Arial" charset="0"/>
              </a:rPr>
              <a:t>ArcMap</a:t>
            </a:r>
            <a:r>
              <a:rPr lang="en-US" altLang="en-US" sz="1200" baseline="0" dirty="0" smtClean="0">
                <a:latin typeface="Arial" charset="0"/>
                <a:cs typeface="Arial" charset="0"/>
              </a:rPr>
              <a:t> C# </a:t>
            </a:r>
            <a:r>
              <a:rPr lang="en-US" altLang="en-US" sz="1200" baseline="0" dirty="0" err="1" smtClean="0">
                <a:latin typeface="Arial" charset="0"/>
                <a:cs typeface="Arial" charset="0"/>
              </a:rPr>
              <a:t>Addin</a:t>
            </a:r>
            <a:r>
              <a:rPr lang="en-US" altLang="en-US" sz="1200" baseline="0" dirty="0" smtClean="0">
                <a:latin typeface="Arial" charset="0"/>
                <a:cs typeface="Arial" charset="0"/>
              </a:rPr>
              <a:t>.</a:t>
            </a:r>
            <a:endParaRPr lang="en-US" altLang="en-US" sz="1200" dirty="0" smtClean="0">
              <a:latin typeface="Arial" charset="0"/>
              <a:cs typeface="Arial" charset="0"/>
            </a:endParaRPr>
          </a:p>
          <a:p>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9D13DFC0-F8A1-46A7-A540-0054B681A1F2}" type="slidenum">
              <a:rPr lang="en-US" smtClean="0"/>
              <a:pPr/>
              <a:t>8</a:t>
            </a:fld>
            <a:endParaRPr lang="en-US"/>
          </a:p>
        </p:txBody>
      </p:sp>
    </p:spTree>
    <p:extLst>
      <p:ext uri="{BB962C8B-B14F-4D97-AF65-F5344CB8AC3E}">
        <p14:creationId xmlns:p14="http://schemas.microsoft.com/office/powerpoint/2010/main" xmlns="" val="1649167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Now that the environment is set its time to start ingesting data. I’ve pulled down 5 or 6 adjacent 1 meter 4 band </a:t>
            </a:r>
            <a:r>
              <a:rPr lang="en-US" dirty="0" err="1" smtClean="0">
                <a:latin typeface="Times New Roman" charset="0"/>
              </a:rPr>
              <a:t>ortho</a:t>
            </a:r>
            <a:r>
              <a:rPr lang="en-US" dirty="0" smtClean="0">
                <a:latin typeface="Times New Roman" charset="0"/>
              </a:rPr>
              <a:t>-images</a:t>
            </a:r>
            <a:r>
              <a:rPr lang="en-US" baseline="0" dirty="0" smtClean="0">
                <a:latin typeface="Times New Roman" charset="0"/>
              </a:rPr>
              <a:t> from USGS’s National Agricultural Imagery Program via the National Map.</a:t>
            </a:r>
          </a:p>
          <a:p>
            <a:endParaRPr lang="en-US" baseline="0" dirty="0" smtClean="0">
              <a:latin typeface="Times New Roman" charset="0"/>
            </a:endParaRPr>
          </a:p>
          <a:p>
            <a:r>
              <a:rPr lang="en-US" baseline="0" dirty="0" smtClean="0">
                <a:latin typeface="Times New Roman" charset="0"/>
              </a:rPr>
              <a:t>I’ve also written code to convert the imagery to a </a:t>
            </a:r>
            <a:r>
              <a:rPr lang="en-US" baseline="0" dirty="0" err="1" smtClean="0">
                <a:latin typeface="Times New Roman" charset="0"/>
              </a:rPr>
              <a:t>numpy</a:t>
            </a:r>
            <a:r>
              <a:rPr lang="en-US" baseline="0" dirty="0" smtClean="0">
                <a:latin typeface="Times New Roman" charset="0"/>
              </a:rPr>
              <a:t> array. This in turn enables me to ingest these data into H2O’s neural network as a </a:t>
            </a:r>
            <a:r>
              <a:rPr lang="en-US" baseline="0" dirty="0" err="1" smtClean="0">
                <a:latin typeface="Times New Roman" charset="0"/>
              </a:rPr>
              <a:t>dataframe</a:t>
            </a:r>
            <a:r>
              <a:rPr lang="en-US" baseline="0" dirty="0" smtClean="0">
                <a:latin typeface="Times New Roman" charset="0"/>
              </a:rPr>
              <a:t>. </a:t>
            </a:r>
          </a:p>
          <a:p>
            <a:endParaRPr lang="en-US" baseline="0" dirty="0" smtClean="0">
              <a:latin typeface="Times New Roman" charset="0"/>
            </a:endParaRPr>
          </a:p>
          <a:p>
            <a:r>
              <a:rPr lang="en-US" baseline="0" dirty="0" smtClean="0">
                <a:latin typeface="Times New Roman" charset="0"/>
              </a:rPr>
              <a:t>Next I need to identify how many hidden computational layers will be needed to classify the array properly for extraction. This is where I see the bulk of the work taking place. </a:t>
            </a:r>
          </a:p>
          <a:p>
            <a:endParaRPr lang="en-US" baseline="0" dirty="0" smtClean="0">
              <a:latin typeface="Times New Roman" charset="0"/>
            </a:endParaRPr>
          </a:p>
          <a:p>
            <a:r>
              <a:rPr lang="en-US" sz="1200" kern="1200" dirty="0" smtClean="0">
                <a:solidFill>
                  <a:schemeClr val="tx1"/>
                </a:solidFill>
                <a:effectLst/>
                <a:latin typeface="+mn-lt"/>
                <a:ea typeface="+mn-ea"/>
                <a:cs typeface="+mn-cs"/>
              </a:rPr>
              <a:t>It’s important to note that this is an upfront labor-intensive undertaking so scope management is paramount to successful tests. Training the neural network will require numerous test iterations that eventually lead to </a:t>
            </a:r>
            <a:r>
              <a:rPr lang="en-US" sz="1200" kern="1200" dirty="0" err="1" smtClean="0">
                <a:solidFill>
                  <a:schemeClr val="tx1"/>
                </a:solidFill>
                <a:effectLst/>
                <a:latin typeface="+mn-lt"/>
                <a:ea typeface="+mn-ea"/>
                <a:cs typeface="+mn-cs"/>
              </a:rPr>
              <a:t>backpropogation</a:t>
            </a:r>
            <a:r>
              <a:rPr lang="en-US" sz="1200" kern="1200" dirty="0" smtClean="0">
                <a:solidFill>
                  <a:schemeClr val="tx1"/>
                </a:solidFill>
                <a:effectLst/>
                <a:latin typeface="+mn-lt"/>
                <a:ea typeface="+mn-ea"/>
                <a:cs typeface="+mn-cs"/>
              </a:rPr>
              <a:t> which</a:t>
            </a:r>
            <a:r>
              <a:rPr lang="en-US" sz="1200" kern="1200" baseline="0" dirty="0" smtClean="0">
                <a:solidFill>
                  <a:schemeClr val="tx1"/>
                </a:solidFill>
                <a:effectLst/>
                <a:latin typeface="+mn-lt"/>
                <a:ea typeface="+mn-ea"/>
                <a:cs typeface="+mn-cs"/>
              </a:rPr>
              <a:t> I’ll discuss further on the next chart</a:t>
            </a:r>
            <a:r>
              <a:rPr lang="en-US" sz="1200" kern="1200" dirty="0" smtClean="0">
                <a:solidFill>
                  <a:schemeClr val="tx1"/>
                </a:solidFill>
                <a:effectLst/>
                <a:latin typeface="+mn-lt"/>
                <a:ea typeface="+mn-ea"/>
                <a:cs typeface="+mn-cs"/>
              </a:rPr>
              <a:t>. (Programmer, 2016) </a:t>
            </a:r>
            <a:r>
              <a:rPr lang="en-US" sz="1200" kern="1200" dirty="0" err="1" smtClean="0">
                <a:solidFill>
                  <a:schemeClr val="tx1"/>
                </a:solidFill>
                <a:effectLst/>
                <a:latin typeface="+mn-lt"/>
                <a:ea typeface="+mn-ea"/>
                <a:cs typeface="+mn-cs"/>
              </a:rPr>
              <a:t>Backpropagation</a:t>
            </a:r>
            <a:r>
              <a:rPr lang="en-US" sz="1200" kern="1200" dirty="0" smtClean="0">
                <a:solidFill>
                  <a:schemeClr val="tx1"/>
                </a:solidFill>
                <a:effectLst/>
                <a:latin typeface="+mn-lt"/>
                <a:ea typeface="+mn-ea"/>
                <a:cs typeface="+mn-cs"/>
              </a:rPr>
              <a:t>, is shortened for "backward propagation of errors". </a:t>
            </a:r>
            <a:endParaRPr lang="en-US" baseline="0" dirty="0" smtClean="0">
              <a:latin typeface="Times New Roman" charset="0"/>
            </a:endParaRPr>
          </a:p>
          <a:p>
            <a:endParaRPr lang="en-US" baseline="0" dirty="0" smtClean="0">
              <a:latin typeface="Times New Roman" charset="0"/>
            </a:endParaRPr>
          </a:p>
          <a:p>
            <a:r>
              <a:rPr lang="en-US" baseline="0" dirty="0" smtClean="0">
                <a:latin typeface="Times New Roman" charset="0"/>
              </a:rPr>
              <a:t>First I intend to manually sample spectra for the two features in question then determine some basic statistics before exploring advanced stats. I also anticipate the need to consider how autocorrelation could play a role in helping the ML algorithm make the correct decisions. </a:t>
            </a: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9D13DFC0-F8A1-46A7-A540-0054B681A1F2}" type="slidenum">
              <a:rPr lang="en-US" smtClean="0"/>
              <a:pPr/>
              <a:t>9</a:t>
            </a:fld>
            <a:endParaRPr lang="en-US"/>
          </a:p>
        </p:txBody>
      </p:sp>
    </p:spTree>
    <p:extLst>
      <p:ext uri="{BB962C8B-B14F-4D97-AF65-F5344CB8AC3E}">
        <p14:creationId xmlns:p14="http://schemas.microsoft.com/office/powerpoint/2010/main" xmlns="" val="164916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xmlns="" val="851104196"/>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4" name="Picture 12" descr="58&quot;solidShort1orange.gif                                       00000010Jeff                           ABA78158:"/>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5969000"/>
            <a:ext cx="12192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userDrawn="1"/>
        </p:nvSpPr>
        <p:spPr>
          <a:xfrm>
            <a:off x="7243763" y="6030913"/>
            <a:ext cx="1595437" cy="769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lvl="0" algn="ctr">
              <a:defRPr sz="4400">
                <a:solidFill>
                  <a:schemeClr val="tx2"/>
                </a:solidFill>
                <a:latin typeface="+mj-l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pPr>
              <a:defRPr/>
            </a:pPr>
            <a:r>
              <a:rPr lang="en-US" sz="2400" dirty="0" smtClean="0">
                <a:solidFill>
                  <a:srgbClr val="F8F200"/>
                </a:solidFill>
              </a:rPr>
              <a:t>MGIS</a:t>
            </a:r>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Date Placeholder 2"/>
          <p:cNvSpPr>
            <a:spLocks noGrp="1"/>
          </p:cNvSpPr>
          <p:nvPr>
            <p:ph type="dt" sz="half" idx="10"/>
          </p:nvPr>
        </p:nvSpPr>
        <p:spPr>
          <a:xfrm>
            <a:off x="685800" y="6248400"/>
            <a:ext cx="1905000" cy="457200"/>
          </a:xfrm>
          <a:prstGeom prst="rect">
            <a:avLst/>
          </a:prstGeom>
        </p:spPr>
        <p:txBody>
          <a:bodyPr/>
          <a:lstStyle>
            <a:lvl1pPr>
              <a:defRPr smtClean="0"/>
            </a:lvl1pPr>
          </a:lstStyle>
          <a:p>
            <a:pPr>
              <a:defRPr/>
            </a:pPr>
            <a:endParaRPr lang="en-US" altLang="en-US"/>
          </a:p>
        </p:txBody>
      </p:sp>
      <p:sp>
        <p:nvSpPr>
          <p:cNvPr id="7" name="Footer Placeholder 3"/>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ltLang="en-US"/>
          </a:p>
        </p:txBody>
      </p:sp>
    </p:spTree>
    <p:extLst>
      <p:ext uri="{BB962C8B-B14F-4D97-AF65-F5344CB8AC3E}">
        <p14:creationId xmlns:p14="http://schemas.microsoft.com/office/powerpoint/2010/main" xmlns="" val="2365277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0" descr="PowerpointHeader6smaller4b.png"/>
          <p:cNvPicPr>
            <a:picLocks noChangeAspect="1"/>
          </p:cNvPicPr>
          <p:nvPr userDrawn="1"/>
        </p:nvPicPr>
        <p:blipFill rotWithShape="1">
          <a:blip r:embed="rId4" cstate="print"/>
          <a:srcRect l="9326" r="12554" b="33795"/>
          <a:stretch/>
        </p:blipFill>
        <p:spPr bwMode="auto">
          <a:xfrm>
            <a:off x="0" y="0"/>
            <a:ext cx="9144000" cy="817684"/>
          </a:xfrm>
          <a:prstGeom prst="rect">
            <a:avLst/>
          </a:prstGeom>
          <a:noFill/>
          <a:ln w="9525">
            <a:noFill/>
            <a:miter lim="800000"/>
            <a:headEnd/>
            <a:tailEnd/>
          </a:ln>
        </p:spPr>
      </p:pic>
      <p:sp>
        <p:nvSpPr>
          <p:cNvPr id="8" name="TextBox 7"/>
          <p:cNvSpPr txBox="1"/>
          <p:nvPr userDrawn="1"/>
        </p:nvSpPr>
        <p:spPr>
          <a:xfrm>
            <a:off x="7531872" y="6596390"/>
            <a:ext cx="1612128" cy="253916"/>
          </a:xfrm>
          <a:prstGeom prst="rect">
            <a:avLst/>
          </a:prstGeom>
          <a:noFill/>
          <a:ln>
            <a:noFill/>
          </a:ln>
        </p:spPr>
        <p:txBody>
          <a:bodyPr wrap="none" rtlCol="0">
            <a:spAutoFit/>
          </a:bodyPr>
          <a:lstStyle/>
          <a:p>
            <a:pPr algn="r"/>
            <a:r>
              <a:rPr lang="en-US" sz="1050" dirty="0" smtClean="0">
                <a:solidFill>
                  <a:srgbClr val="000000"/>
                </a:solidFill>
              </a:rPr>
              <a:t>As of 1 December 2016</a:t>
            </a:r>
          </a:p>
        </p:txBody>
      </p:sp>
    </p:spTree>
    <p:extLst>
      <p:ext uri="{BB962C8B-B14F-4D97-AF65-F5344CB8AC3E}">
        <p14:creationId xmlns:p14="http://schemas.microsoft.com/office/powerpoint/2010/main" xmlns="" val="1495902735"/>
      </p:ext>
    </p:extLst>
  </p:cSld>
  <p:clrMap bg1="lt1" tx1="dk1" bg2="lt2" tx2="dk2" accent1="accent1" accent2="accent2" accent3="accent3" accent4="accent4" accent5="accent5" accent6="accent6" hlink="hlink" folHlink="folHlink"/>
  <p:sldLayoutIdLst>
    <p:sldLayoutId id="2147483673" r:id="rId1"/>
    <p:sldLayoutId id="2147483697" r:id="rId2"/>
  </p:sldLayoutIdLst>
  <p:transition spd="med"/>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60" descr="PowerpointHeader6smaller4b.png"/>
          <p:cNvPicPr>
            <a:picLocks noChangeAspect="1"/>
          </p:cNvPicPr>
          <p:nvPr userDrawn="1"/>
        </p:nvPicPr>
        <p:blipFill rotWithShape="1">
          <a:blip r:embed="rId2" cstate="print"/>
          <a:srcRect l="9326" r="12554" b="33795"/>
          <a:stretch/>
        </p:blipFill>
        <p:spPr bwMode="auto">
          <a:xfrm>
            <a:off x="0" y="0"/>
            <a:ext cx="9144000" cy="817684"/>
          </a:xfrm>
          <a:prstGeom prst="rect">
            <a:avLst/>
          </a:prstGeom>
          <a:noFill/>
          <a:ln w="9525">
            <a:noFill/>
            <a:miter lim="800000"/>
            <a:headEnd/>
            <a:tailEnd/>
          </a:ln>
        </p:spPr>
      </p:pic>
      <p:sp>
        <p:nvSpPr>
          <p:cNvPr id="23" name="TextBox 22"/>
          <p:cNvSpPr txBox="1"/>
          <p:nvPr userDrawn="1"/>
        </p:nvSpPr>
        <p:spPr>
          <a:xfrm>
            <a:off x="7745860" y="6596390"/>
            <a:ext cx="1398140" cy="253916"/>
          </a:xfrm>
          <a:prstGeom prst="rect">
            <a:avLst/>
          </a:prstGeom>
          <a:noFill/>
          <a:ln>
            <a:noFill/>
          </a:ln>
        </p:spPr>
        <p:txBody>
          <a:bodyPr wrap="none" rtlCol="0">
            <a:spAutoFit/>
          </a:bodyPr>
          <a:lstStyle/>
          <a:p>
            <a:pPr algn="r"/>
            <a:r>
              <a:rPr lang="en-US" sz="1050" dirty="0" smtClean="0">
                <a:solidFill>
                  <a:srgbClr val="000000"/>
                </a:solidFill>
              </a:rPr>
              <a:t>As of 1 August 2015</a:t>
            </a:r>
          </a:p>
        </p:txBody>
      </p:sp>
    </p:spTree>
    <p:extLst>
      <p:ext uri="{BB962C8B-B14F-4D97-AF65-F5344CB8AC3E}">
        <p14:creationId xmlns:p14="http://schemas.microsoft.com/office/powerpoint/2010/main" xmlns="" val="1062842127"/>
      </p:ext>
    </p:extLst>
  </p:cSld>
  <p:clrMap bg1="lt1" tx1="dk1" bg2="lt2" tx2="dk2" accent1="accent1" accent2="accent2" accent3="accent3" accent4="accent4" accent5="accent5" accent6="accent6" hlink="hlink" folHlink="folHlink"/>
  <p:transition spd="med"/>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4.gif"/><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838200" y="0"/>
            <a:ext cx="7772400" cy="1470025"/>
          </a:xfrm>
        </p:spPr>
        <p:txBody>
          <a:bodyPr/>
          <a:lstStyle/>
          <a:p>
            <a:pPr>
              <a:defRPr/>
            </a:pPr>
            <a:r>
              <a:rPr lang="en-US" sz="3600" b="1" i="1" dirty="0" smtClean="0">
                <a:solidFill>
                  <a:srgbClr val="FF0000"/>
                </a:solidFill>
                <a:effectLst>
                  <a:outerShdw blurRad="25400" dist="50800" dir="2700000" algn="l" rotWithShape="0">
                    <a:srgbClr val="000000"/>
                  </a:outerShdw>
                </a:effectLst>
                <a:latin typeface="Calibri" pitchFamily="34" charset="0"/>
              </a:rPr>
              <a:t/>
            </a:r>
            <a:br>
              <a:rPr lang="en-US" sz="3600" b="1" i="1" dirty="0" smtClean="0">
                <a:solidFill>
                  <a:srgbClr val="FF0000"/>
                </a:solidFill>
                <a:effectLst>
                  <a:outerShdw blurRad="25400" dist="50800" dir="2700000" algn="l" rotWithShape="0">
                    <a:srgbClr val="000000"/>
                  </a:outerShdw>
                </a:effectLst>
                <a:latin typeface="Calibri" pitchFamily="34" charset="0"/>
              </a:rPr>
            </a:br>
            <a:endParaRPr lang="en-US" dirty="0"/>
          </a:p>
        </p:txBody>
      </p:sp>
      <p:sp>
        <p:nvSpPr>
          <p:cNvPr id="13" name="TextBox 12"/>
          <p:cNvSpPr txBox="1"/>
          <p:nvPr/>
        </p:nvSpPr>
        <p:spPr>
          <a:xfrm>
            <a:off x="300342" y="5849331"/>
            <a:ext cx="2347583" cy="253916"/>
          </a:xfrm>
          <a:prstGeom prst="rect">
            <a:avLst/>
          </a:prstGeom>
          <a:noFill/>
          <a:ln>
            <a:noFill/>
          </a:ln>
        </p:spPr>
        <p:txBody>
          <a:bodyPr wrap="none" rtlCol="0">
            <a:spAutoFit/>
          </a:bodyPr>
          <a:lstStyle/>
          <a:p>
            <a:r>
              <a:rPr lang="en-US" sz="1050" dirty="0" smtClean="0">
                <a:solidFill>
                  <a:srgbClr val="000000"/>
                </a:solidFill>
              </a:rPr>
              <a:t>Image Source: (</a:t>
            </a:r>
            <a:r>
              <a:rPr lang="en-US" sz="1050" dirty="0" err="1" smtClean="0">
                <a:solidFill>
                  <a:srgbClr val="000000"/>
                </a:solidFill>
              </a:rPr>
              <a:t>ExtremeTech</a:t>
            </a:r>
            <a:r>
              <a:rPr lang="en-US" sz="1050" dirty="0" smtClean="0">
                <a:solidFill>
                  <a:srgbClr val="000000"/>
                </a:solidFill>
              </a:rPr>
              <a:t>, 2016) </a:t>
            </a:r>
          </a:p>
        </p:txBody>
      </p:sp>
      <p:pic>
        <p:nvPicPr>
          <p:cNvPr id="8" name="Picture 7" descr="pr_front.png"/>
          <p:cNvPicPr>
            <a:picLocks noChangeAspect="1"/>
          </p:cNvPicPr>
          <p:nvPr/>
        </p:nvPicPr>
        <p:blipFill>
          <a:blip r:embed="rId3" cstate="print"/>
          <a:stretch>
            <a:fillRect/>
          </a:stretch>
        </p:blipFill>
        <p:spPr>
          <a:xfrm>
            <a:off x="299057" y="1024326"/>
            <a:ext cx="8545886" cy="4809347"/>
          </a:xfrm>
          <a:prstGeom prst="rect">
            <a:avLst/>
          </a:prstGeom>
        </p:spPr>
      </p:pic>
    </p:spTree>
    <p:extLst>
      <p:ext uri="{BB962C8B-B14F-4D97-AF65-F5344CB8AC3E}">
        <p14:creationId xmlns:p14="http://schemas.microsoft.com/office/powerpoint/2010/main" xmlns="" val="27931216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6999" y="3556000"/>
            <a:ext cx="4166573" cy="3162300"/>
          </a:xfrm>
          <a:prstGeom prst="rect">
            <a:avLst/>
          </a:prstGeom>
          <a:solidFill>
            <a:srgbClr val="FF9900">
              <a:alpha val="21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8440" name="Title 1"/>
          <p:cNvSpPr txBox="1">
            <a:spLocks/>
          </p:cNvSpPr>
          <p:nvPr/>
        </p:nvSpPr>
        <p:spPr bwMode="auto">
          <a:xfrm>
            <a:off x="457200" y="8794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Filling the Gaps</a:t>
            </a:r>
            <a:endParaRPr lang="en-US" altLang="en-US" sz="2800" b="1" dirty="0">
              <a:latin typeface="Arial" charset="0"/>
              <a:cs typeface="Arial" charset="0"/>
            </a:endParaRPr>
          </a:p>
        </p:txBody>
      </p:sp>
      <p:cxnSp>
        <p:nvCxnSpPr>
          <p:cNvPr id="22" name="Straight Connector 21"/>
          <p:cNvCxnSpPr/>
          <p:nvPr/>
        </p:nvCxnSpPr>
        <p:spPr>
          <a:xfrm>
            <a:off x="392748" y="3499302"/>
            <a:ext cx="8492957" cy="0"/>
          </a:xfrm>
          <a:prstGeom prst="line">
            <a:avLst/>
          </a:prstGeom>
          <a:ln w="47625">
            <a:gradFill>
              <a:gsLst>
                <a:gs pos="0">
                  <a:srgbClr val="FFC000"/>
                </a:gs>
                <a:gs pos="50000">
                  <a:srgbClr val="FF9900"/>
                </a:gs>
                <a:gs pos="100000">
                  <a:srgbClr val="FFC000"/>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814224" y="3732176"/>
            <a:ext cx="2871531" cy="253916"/>
          </a:xfrm>
          <a:prstGeom prst="rect">
            <a:avLst/>
          </a:prstGeom>
          <a:noFill/>
          <a:ln>
            <a:noFill/>
          </a:ln>
        </p:spPr>
        <p:txBody>
          <a:bodyPr wrap="none" rtlCol="0">
            <a:spAutoFit/>
          </a:bodyPr>
          <a:lstStyle/>
          <a:p>
            <a:r>
              <a:rPr lang="en-US" sz="1050" dirty="0" smtClean="0"/>
              <a:t>Convolutional Neural Network (</a:t>
            </a:r>
            <a:r>
              <a:rPr lang="en-US" sz="1050" dirty="0"/>
              <a:t>Rohrer</a:t>
            </a:r>
            <a:r>
              <a:rPr lang="en-US" sz="1050" dirty="0" smtClean="0"/>
              <a:t>, </a:t>
            </a:r>
            <a:r>
              <a:rPr lang="en-US" sz="1050" dirty="0"/>
              <a:t>2016)</a:t>
            </a:r>
          </a:p>
        </p:txBody>
      </p:sp>
      <p:sp>
        <p:nvSpPr>
          <p:cNvPr id="37" name="Rectangle 3"/>
          <p:cNvSpPr txBox="1">
            <a:spLocks noChangeArrowheads="1"/>
          </p:cNvSpPr>
          <p:nvPr/>
        </p:nvSpPr>
        <p:spPr bwMode="auto">
          <a:xfrm>
            <a:off x="-94287" y="3556717"/>
            <a:ext cx="4831317" cy="2888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685800" indent="-228600">
              <a:spcBef>
                <a:spcPct val="20000"/>
              </a:spcBef>
              <a:buChar char="–"/>
              <a:defRPr sz="2800">
                <a:solidFill>
                  <a:schemeClr val="tx1"/>
                </a:solidFill>
                <a:latin typeface="Times New Roman" pitchFamily="18" charset="0"/>
              </a:defRPr>
            </a:lvl2pPr>
            <a:lvl3pPr marL="1028700" indent="-228600">
              <a:spcBef>
                <a:spcPct val="20000"/>
              </a:spcBef>
              <a:buChar char="•"/>
              <a:defRPr sz="2400">
                <a:solidFill>
                  <a:schemeClr val="tx1"/>
                </a:solidFill>
                <a:latin typeface="Times New Roman" pitchFamily="18" charset="0"/>
              </a:defRPr>
            </a:lvl3pPr>
            <a:lvl4pPr indent="-228600">
              <a:spcBef>
                <a:spcPct val="20000"/>
              </a:spcBef>
              <a:buChar char="–"/>
              <a:defRPr sz="2000">
                <a:solidFill>
                  <a:schemeClr val="tx1"/>
                </a:solidFill>
                <a:latin typeface="Times New Roman" pitchFamily="18" charset="0"/>
              </a:defRPr>
            </a:lvl4pPr>
            <a:lvl5pPr marL="1714500" indent="-228600">
              <a:spcBef>
                <a:spcPct val="20000"/>
              </a:spcBef>
              <a:buChar char="»"/>
              <a:defRPr sz="2000">
                <a:solidFill>
                  <a:schemeClr val="tx1"/>
                </a:solidFill>
                <a:latin typeface="Times New Roman" pitchFamily="18" charset="0"/>
              </a:defRPr>
            </a:lvl5pPr>
            <a:lvl6pPr marL="2171700" indent="-228600" eaLnBrk="0" fontAlgn="base" hangingPunct="0">
              <a:spcBef>
                <a:spcPct val="20000"/>
              </a:spcBef>
              <a:spcAft>
                <a:spcPct val="0"/>
              </a:spcAft>
              <a:buChar char="»"/>
              <a:defRPr sz="2000">
                <a:solidFill>
                  <a:schemeClr val="tx1"/>
                </a:solidFill>
                <a:latin typeface="Times New Roman" pitchFamily="18" charset="0"/>
              </a:defRPr>
            </a:lvl6pPr>
            <a:lvl7pPr marL="2628900" indent="-228600" eaLnBrk="0" fontAlgn="base" hangingPunct="0">
              <a:spcBef>
                <a:spcPct val="20000"/>
              </a:spcBef>
              <a:spcAft>
                <a:spcPct val="0"/>
              </a:spcAft>
              <a:buChar char="»"/>
              <a:defRPr sz="2000">
                <a:solidFill>
                  <a:schemeClr val="tx1"/>
                </a:solidFill>
                <a:latin typeface="Times New Roman" pitchFamily="18" charset="0"/>
              </a:defRPr>
            </a:lvl7pPr>
            <a:lvl8pPr marL="3086100" indent="-228600" eaLnBrk="0" fontAlgn="base" hangingPunct="0">
              <a:spcBef>
                <a:spcPct val="20000"/>
              </a:spcBef>
              <a:spcAft>
                <a:spcPct val="0"/>
              </a:spcAft>
              <a:buChar char="»"/>
              <a:defRPr sz="2000">
                <a:solidFill>
                  <a:schemeClr val="tx1"/>
                </a:solidFill>
                <a:latin typeface="Times New Roman" pitchFamily="18" charset="0"/>
              </a:defRPr>
            </a:lvl8pPr>
            <a:lvl9pPr marL="3543300" indent="-228600" eaLnBrk="0" fontAlgn="base" hangingPunct="0">
              <a:spcBef>
                <a:spcPct val="20000"/>
              </a:spcBef>
              <a:spcAft>
                <a:spcPct val="0"/>
              </a:spcAft>
              <a:buChar char="»"/>
              <a:defRPr sz="2000">
                <a:solidFill>
                  <a:schemeClr val="tx1"/>
                </a:solidFill>
                <a:latin typeface="Times New Roman" pitchFamily="18" charset="0"/>
              </a:defRPr>
            </a:lvl9pPr>
          </a:lstStyle>
          <a:p>
            <a:pPr lvl="1">
              <a:spcBef>
                <a:spcPts val="600"/>
              </a:spcBef>
              <a:spcAft>
                <a:spcPts val="600"/>
              </a:spcAft>
              <a:buFont typeface="Arial" charset="0"/>
              <a:buChar char="•"/>
            </a:pPr>
            <a:r>
              <a:rPr lang="en-US" altLang="en-US" sz="1600" dirty="0" smtClean="0">
                <a:latin typeface="Arial" charset="0"/>
                <a:cs typeface="Arial" charset="0"/>
              </a:rPr>
              <a:t>Autocorrelation </a:t>
            </a:r>
          </a:p>
          <a:p>
            <a:pPr lvl="1">
              <a:spcBef>
                <a:spcPts val="600"/>
              </a:spcBef>
              <a:spcAft>
                <a:spcPts val="600"/>
              </a:spcAft>
              <a:buFont typeface="Arial" charset="0"/>
              <a:buChar char="•"/>
            </a:pPr>
            <a:r>
              <a:rPr lang="en-US" altLang="en-US" sz="1600" dirty="0">
                <a:latin typeface="Arial" charset="0"/>
                <a:cs typeface="Arial" charset="0"/>
              </a:rPr>
              <a:t>Convolutional Neural Network (CNN</a:t>
            </a:r>
            <a:r>
              <a:rPr lang="en-US" altLang="en-US" sz="1600" dirty="0" smtClean="0">
                <a:latin typeface="Arial" charset="0"/>
                <a:cs typeface="Arial" charset="0"/>
              </a:rPr>
              <a:t>)</a:t>
            </a:r>
          </a:p>
          <a:p>
            <a:pPr lvl="1">
              <a:spcBef>
                <a:spcPts val="600"/>
              </a:spcBef>
              <a:spcAft>
                <a:spcPts val="600"/>
              </a:spcAft>
              <a:buFont typeface="Arial" charset="0"/>
              <a:buChar char="•"/>
            </a:pPr>
            <a:r>
              <a:rPr lang="en-US" altLang="en-US" sz="1600" dirty="0" smtClean="0">
                <a:latin typeface="Arial" charset="0"/>
                <a:cs typeface="Arial" charset="0"/>
              </a:rPr>
              <a:t>Pooling (down-sampling)</a:t>
            </a:r>
          </a:p>
          <a:p>
            <a:pPr lvl="1">
              <a:spcBef>
                <a:spcPts val="600"/>
              </a:spcBef>
              <a:spcAft>
                <a:spcPts val="600"/>
              </a:spcAft>
              <a:buFont typeface="Arial" charset="0"/>
              <a:buChar char="•"/>
            </a:pPr>
            <a:r>
              <a:rPr lang="en-US" altLang="en-US" sz="1600" dirty="0" smtClean="0">
                <a:latin typeface="Arial" charset="0"/>
                <a:cs typeface="Arial" charset="0"/>
              </a:rPr>
              <a:t>Normalization: -# convert to 0</a:t>
            </a:r>
          </a:p>
          <a:p>
            <a:pPr lvl="1">
              <a:spcBef>
                <a:spcPts val="600"/>
              </a:spcBef>
              <a:spcAft>
                <a:spcPts val="600"/>
              </a:spcAft>
              <a:buFont typeface="Arial" charset="0"/>
              <a:buChar char="•"/>
            </a:pPr>
            <a:r>
              <a:rPr lang="en-US" altLang="en-US" sz="1600" dirty="0" smtClean="0">
                <a:latin typeface="Arial" charset="0"/>
                <a:cs typeface="Arial" charset="0"/>
              </a:rPr>
              <a:t>Gradient Descent</a:t>
            </a:r>
          </a:p>
          <a:p>
            <a:pPr lvl="1">
              <a:spcBef>
                <a:spcPts val="600"/>
              </a:spcBef>
              <a:spcAft>
                <a:spcPts val="600"/>
              </a:spcAft>
              <a:buFont typeface="Arial" charset="0"/>
              <a:buChar char="•"/>
            </a:pPr>
            <a:r>
              <a:rPr lang="en-US" altLang="en-US" sz="1600" dirty="0" err="1" smtClean="0">
                <a:latin typeface="Arial" charset="0"/>
                <a:cs typeface="Arial" charset="0"/>
              </a:rPr>
              <a:t>Backpropogation</a:t>
            </a:r>
            <a:endParaRPr lang="en-US" altLang="en-US" sz="1600" dirty="0" smtClean="0">
              <a:latin typeface="Arial" charset="0"/>
              <a:cs typeface="Arial" charset="0"/>
            </a:endParaRPr>
          </a:p>
          <a:p>
            <a:pPr lvl="1">
              <a:spcBef>
                <a:spcPts val="600"/>
              </a:spcBef>
              <a:spcAft>
                <a:spcPts val="600"/>
              </a:spcAft>
              <a:buFont typeface="Arial" charset="0"/>
              <a:buChar char="•"/>
            </a:pPr>
            <a:r>
              <a:rPr lang="en-US" altLang="en-US" sz="1600" dirty="0" err="1" smtClean="0">
                <a:latin typeface="Arial" charset="0"/>
                <a:cs typeface="Arial" charset="0"/>
              </a:rPr>
              <a:t>Hyperparameters</a:t>
            </a:r>
            <a:endParaRPr lang="en-US" altLang="en-US" sz="1600" dirty="0">
              <a:latin typeface="Arial" charset="0"/>
              <a:cs typeface="Arial" charset="0"/>
            </a:endParaRPr>
          </a:p>
        </p:txBody>
      </p:sp>
      <p:pic>
        <p:nvPicPr>
          <p:cNvPr id="2" name="Picture 1" descr="Screen Shot 2016-12-11 at 12.11.36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52968" y="3986757"/>
            <a:ext cx="4449932" cy="2362310"/>
          </a:xfrm>
          <a:prstGeom prst="rect">
            <a:avLst/>
          </a:prstGeom>
        </p:spPr>
      </p:pic>
      <p:pic>
        <p:nvPicPr>
          <p:cNvPr id="3" name="Picture 2" descr="Screen Shot 2016-12-11 at 12.12.06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69267" y="1368452"/>
            <a:ext cx="5637463" cy="2052174"/>
          </a:xfrm>
          <a:prstGeom prst="rect">
            <a:avLst/>
          </a:prstGeom>
        </p:spPr>
      </p:pic>
      <p:grpSp>
        <p:nvGrpSpPr>
          <p:cNvPr id="5" name="Group 4"/>
          <p:cNvGrpSpPr/>
          <p:nvPr/>
        </p:nvGrpSpPr>
        <p:grpSpPr>
          <a:xfrm>
            <a:off x="103670" y="945931"/>
            <a:ext cx="3174194" cy="2449055"/>
            <a:chOff x="103670" y="945931"/>
            <a:chExt cx="3174194" cy="2449055"/>
          </a:xfrm>
        </p:grpSpPr>
        <p:pic>
          <p:nvPicPr>
            <p:cNvPr id="4" name="Picture 3"/>
            <p:cNvPicPr>
              <a:picLocks noChangeAspect="1"/>
            </p:cNvPicPr>
            <p:nvPr/>
          </p:nvPicPr>
          <p:blipFill>
            <a:blip r:embed="rId5" cstate="print"/>
            <a:stretch>
              <a:fillRect/>
            </a:stretch>
          </p:blipFill>
          <p:spPr>
            <a:xfrm>
              <a:off x="103670" y="945931"/>
              <a:ext cx="3174194" cy="2449055"/>
            </a:xfrm>
            <a:prstGeom prst="rect">
              <a:avLst/>
            </a:prstGeom>
          </p:spPr>
        </p:pic>
        <p:sp>
          <p:nvSpPr>
            <p:cNvPr id="12" name="Rectangle 11"/>
            <p:cNvSpPr/>
            <p:nvPr/>
          </p:nvSpPr>
          <p:spPr>
            <a:xfrm>
              <a:off x="797749" y="948354"/>
              <a:ext cx="2390097" cy="51589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3" name="Rectangle 12"/>
            <p:cNvSpPr/>
            <p:nvPr/>
          </p:nvSpPr>
          <p:spPr>
            <a:xfrm>
              <a:off x="2552869" y="1100754"/>
              <a:ext cx="634977" cy="93364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grpSp>
    </p:spTree>
    <p:extLst>
      <p:ext uri="{BB962C8B-B14F-4D97-AF65-F5344CB8AC3E}">
        <p14:creationId xmlns:p14="http://schemas.microsoft.com/office/powerpoint/2010/main" xmlns="" val="157467842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457200" y="10064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Anticipated Results</a:t>
            </a:r>
            <a:endParaRPr lang="en-US" altLang="en-US" sz="2800" b="1" dirty="0">
              <a:latin typeface="Arial" charset="0"/>
              <a:cs typeface="Arial" charset="0"/>
            </a:endParaRPr>
          </a:p>
        </p:txBody>
      </p:sp>
      <p:sp>
        <p:nvSpPr>
          <p:cNvPr id="20483" name="Rectangle 3"/>
          <p:cNvSpPr txBox="1">
            <a:spLocks noChangeArrowheads="1"/>
          </p:cNvSpPr>
          <p:nvPr/>
        </p:nvSpPr>
        <p:spPr bwMode="auto">
          <a:xfrm>
            <a:off x="457200" y="1554163"/>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685800" indent="-228600">
              <a:spcBef>
                <a:spcPct val="20000"/>
              </a:spcBef>
              <a:buChar char="–"/>
              <a:defRPr sz="2800">
                <a:solidFill>
                  <a:schemeClr val="tx1"/>
                </a:solidFill>
                <a:latin typeface="Times New Roman" pitchFamily="18" charset="0"/>
              </a:defRPr>
            </a:lvl2pPr>
            <a:lvl3pPr marL="1028700" indent="-228600">
              <a:spcBef>
                <a:spcPct val="20000"/>
              </a:spcBef>
              <a:buChar char="•"/>
              <a:defRPr sz="2400">
                <a:solidFill>
                  <a:schemeClr val="tx1"/>
                </a:solidFill>
                <a:latin typeface="Times New Roman" pitchFamily="18" charset="0"/>
              </a:defRPr>
            </a:lvl3pPr>
            <a:lvl4pPr indent="-228600">
              <a:spcBef>
                <a:spcPct val="20000"/>
              </a:spcBef>
              <a:buChar char="–"/>
              <a:defRPr sz="2000">
                <a:solidFill>
                  <a:schemeClr val="tx1"/>
                </a:solidFill>
                <a:latin typeface="Times New Roman" pitchFamily="18" charset="0"/>
              </a:defRPr>
            </a:lvl4pPr>
            <a:lvl5pPr marL="1714500" indent="-228600">
              <a:spcBef>
                <a:spcPct val="20000"/>
              </a:spcBef>
              <a:buChar char="»"/>
              <a:defRPr sz="2000">
                <a:solidFill>
                  <a:schemeClr val="tx1"/>
                </a:solidFill>
                <a:latin typeface="Times New Roman" pitchFamily="18" charset="0"/>
              </a:defRPr>
            </a:lvl5pPr>
            <a:lvl6pPr marL="2171700" indent="-228600" eaLnBrk="0" fontAlgn="base" hangingPunct="0">
              <a:spcBef>
                <a:spcPct val="20000"/>
              </a:spcBef>
              <a:spcAft>
                <a:spcPct val="0"/>
              </a:spcAft>
              <a:buChar char="»"/>
              <a:defRPr sz="2000">
                <a:solidFill>
                  <a:schemeClr val="tx1"/>
                </a:solidFill>
                <a:latin typeface="Times New Roman" pitchFamily="18" charset="0"/>
              </a:defRPr>
            </a:lvl6pPr>
            <a:lvl7pPr marL="2628900" indent="-228600" eaLnBrk="0" fontAlgn="base" hangingPunct="0">
              <a:spcBef>
                <a:spcPct val="20000"/>
              </a:spcBef>
              <a:spcAft>
                <a:spcPct val="0"/>
              </a:spcAft>
              <a:buChar char="»"/>
              <a:defRPr sz="2000">
                <a:solidFill>
                  <a:schemeClr val="tx1"/>
                </a:solidFill>
                <a:latin typeface="Times New Roman" pitchFamily="18" charset="0"/>
              </a:defRPr>
            </a:lvl7pPr>
            <a:lvl8pPr marL="3086100" indent="-228600" eaLnBrk="0" fontAlgn="base" hangingPunct="0">
              <a:spcBef>
                <a:spcPct val="20000"/>
              </a:spcBef>
              <a:spcAft>
                <a:spcPct val="0"/>
              </a:spcAft>
              <a:buChar char="»"/>
              <a:defRPr sz="2000">
                <a:solidFill>
                  <a:schemeClr val="tx1"/>
                </a:solidFill>
                <a:latin typeface="Times New Roman" pitchFamily="18" charset="0"/>
              </a:defRPr>
            </a:lvl8pPr>
            <a:lvl9pPr marL="35433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spcAft>
                <a:spcPts val="600"/>
              </a:spcAft>
              <a:buFontTx/>
              <a:buNone/>
            </a:pPr>
            <a:r>
              <a:rPr lang="en-US" altLang="en-US" sz="2400" dirty="0" smtClean="0">
                <a:latin typeface="Arial" charset="0"/>
                <a:cs typeface="Arial" charset="0"/>
              </a:rPr>
              <a:t>Training results:</a:t>
            </a:r>
            <a:endParaRPr lang="en-US" altLang="en-US" sz="2400" dirty="0">
              <a:latin typeface="Arial" charset="0"/>
              <a:cs typeface="Arial" charset="0"/>
            </a:endParaRPr>
          </a:p>
          <a:p>
            <a:pPr lvl="1">
              <a:spcBef>
                <a:spcPts val="600"/>
              </a:spcBef>
              <a:spcAft>
                <a:spcPts val="600"/>
              </a:spcAft>
              <a:buFont typeface="Arial" charset="0"/>
              <a:buChar char="•"/>
            </a:pPr>
            <a:r>
              <a:rPr lang="en-US" altLang="en-US" sz="2000" dirty="0" smtClean="0">
                <a:latin typeface="Arial" charset="0"/>
                <a:cs typeface="Arial" charset="0"/>
              </a:rPr>
              <a:t>75-80% accurately classified new </a:t>
            </a:r>
            <a:r>
              <a:rPr lang="en-US" altLang="en-US" sz="2000" dirty="0" err="1" smtClean="0">
                <a:latin typeface="Arial" charset="0"/>
                <a:cs typeface="Arial" charset="0"/>
              </a:rPr>
              <a:t>numpy</a:t>
            </a:r>
            <a:r>
              <a:rPr lang="en-US" altLang="en-US" sz="2000" dirty="0" smtClean="0">
                <a:latin typeface="Arial" charset="0"/>
                <a:cs typeface="Arial" charset="0"/>
              </a:rPr>
              <a:t> array per feature</a:t>
            </a:r>
          </a:p>
          <a:p>
            <a:pPr lvl="1">
              <a:spcBef>
                <a:spcPts val="600"/>
              </a:spcBef>
              <a:spcAft>
                <a:spcPts val="600"/>
              </a:spcAft>
              <a:buFont typeface="Arial" charset="0"/>
              <a:buChar char="•"/>
            </a:pPr>
            <a:r>
              <a:rPr lang="en-US" altLang="en-US" sz="2000" dirty="0" smtClean="0">
                <a:solidFill>
                  <a:srgbClr val="FF0000"/>
                </a:solidFill>
                <a:latin typeface="Arial" charset="0"/>
                <a:cs typeface="Arial" charset="0"/>
              </a:rPr>
              <a:t>Potential </a:t>
            </a:r>
            <a:r>
              <a:rPr lang="en-US" altLang="en-US" sz="2000" dirty="0" err="1" smtClean="0">
                <a:solidFill>
                  <a:srgbClr val="FF0000"/>
                </a:solidFill>
                <a:latin typeface="Arial" charset="0"/>
                <a:cs typeface="Arial" charset="0"/>
              </a:rPr>
              <a:t>Overfitting</a:t>
            </a:r>
            <a:r>
              <a:rPr lang="en-US" altLang="en-US" sz="2000" dirty="0" smtClean="0">
                <a:solidFill>
                  <a:srgbClr val="FF0000"/>
                </a:solidFill>
                <a:latin typeface="Arial" charset="0"/>
                <a:cs typeface="Arial" charset="0"/>
              </a:rPr>
              <a:t> </a:t>
            </a:r>
            <a:r>
              <a:rPr lang="en-US" altLang="en-US" sz="2000" dirty="0" smtClean="0">
                <a:latin typeface="Arial" charset="0"/>
                <a:cs typeface="Arial" charset="0"/>
              </a:rPr>
              <a:t>(mitigation via trial and error)</a:t>
            </a:r>
          </a:p>
          <a:p>
            <a:pPr lvl="1">
              <a:spcBef>
                <a:spcPts val="600"/>
              </a:spcBef>
              <a:spcAft>
                <a:spcPts val="600"/>
              </a:spcAft>
              <a:buFont typeface="Arial" charset="0"/>
              <a:buChar char="•"/>
            </a:pPr>
            <a:r>
              <a:rPr lang="en-US" altLang="en-US" sz="2000" dirty="0" smtClean="0">
                <a:latin typeface="Arial" charset="0"/>
                <a:cs typeface="Arial" charset="0"/>
              </a:rPr>
              <a:t>Pass binary </a:t>
            </a:r>
            <a:r>
              <a:rPr lang="en-US" altLang="en-US" sz="2000" dirty="0" err="1" smtClean="0">
                <a:latin typeface="Arial" charset="0"/>
                <a:cs typeface="Arial" charset="0"/>
              </a:rPr>
              <a:t>numpy</a:t>
            </a:r>
            <a:r>
              <a:rPr lang="en-US" altLang="en-US" sz="2000" dirty="0" smtClean="0">
                <a:latin typeface="Arial" charset="0"/>
                <a:cs typeface="Arial" charset="0"/>
              </a:rPr>
              <a:t> array back into </a:t>
            </a:r>
            <a:r>
              <a:rPr lang="en-US" altLang="en-US" sz="2000" dirty="0" err="1" smtClean="0">
                <a:latin typeface="Arial" charset="0"/>
                <a:cs typeface="Arial" charset="0"/>
              </a:rPr>
              <a:t>esri</a:t>
            </a:r>
            <a:r>
              <a:rPr lang="en-US" altLang="en-US" sz="2000" dirty="0" smtClean="0">
                <a:latin typeface="Arial" charset="0"/>
                <a:cs typeface="Arial" charset="0"/>
              </a:rPr>
              <a:t> as a new feature class</a:t>
            </a:r>
          </a:p>
          <a:p>
            <a:pPr lvl="1">
              <a:spcBef>
                <a:spcPts val="600"/>
              </a:spcBef>
              <a:spcAft>
                <a:spcPts val="600"/>
              </a:spcAft>
              <a:buFont typeface="Arial" charset="0"/>
              <a:buChar char="•"/>
            </a:pPr>
            <a:r>
              <a:rPr lang="en-US" altLang="en-US" sz="2000" dirty="0" smtClean="0">
                <a:latin typeface="Arial" charset="0"/>
                <a:cs typeface="Arial" charset="0"/>
              </a:rPr>
              <a:t>Convert </a:t>
            </a:r>
            <a:r>
              <a:rPr lang="en-US" altLang="en-US" sz="2000" dirty="0" err="1" smtClean="0">
                <a:latin typeface="Arial" charset="0"/>
                <a:cs typeface="Arial" charset="0"/>
              </a:rPr>
              <a:t>numpy</a:t>
            </a:r>
            <a:r>
              <a:rPr lang="en-US" altLang="en-US" sz="2000" dirty="0" smtClean="0">
                <a:latin typeface="Arial" charset="0"/>
                <a:cs typeface="Arial" charset="0"/>
              </a:rPr>
              <a:t> using </a:t>
            </a:r>
            <a:r>
              <a:rPr lang="en-US" altLang="en-US" sz="2000" dirty="0" err="1" smtClean="0">
                <a:latin typeface="Arial" charset="0"/>
                <a:cs typeface="Arial" charset="0"/>
              </a:rPr>
              <a:t>arcpy</a:t>
            </a:r>
            <a:r>
              <a:rPr lang="en-US" altLang="en-US" sz="2000" dirty="0">
                <a:latin typeface="Arial" charset="0"/>
                <a:cs typeface="Arial" charset="0"/>
              </a:rPr>
              <a:t>. </a:t>
            </a:r>
            <a:r>
              <a:rPr lang="en-US" altLang="en-US" sz="2000" dirty="0" err="1" smtClean="0">
                <a:latin typeface="Arial" charset="0"/>
                <a:cs typeface="Arial" charset="0"/>
              </a:rPr>
              <a:t>NumPyArrayToFeatureClass</a:t>
            </a:r>
            <a:endParaRPr lang="en-US" altLang="en-US" sz="2000" dirty="0" smtClean="0">
              <a:latin typeface="Arial" charset="0"/>
              <a:cs typeface="Arial" charset="0"/>
            </a:endParaRPr>
          </a:p>
          <a:p>
            <a:pPr lvl="1">
              <a:spcBef>
                <a:spcPts val="600"/>
              </a:spcBef>
              <a:spcAft>
                <a:spcPts val="600"/>
              </a:spcAft>
              <a:buFont typeface="Arial" charset="0"/>
              <a:buChar char="•"/>
            </a:pPr>
            <a:r>
              <a:rPr lang="en-US" altLang="en-US" sz="2000" dirty="0" smtClean="0">
                <a:latin typeface="Arial" charset="0"/>
                <a:cs typeface="Arial" charset="0"/>
              </a:rPr>
              <a:t>Keep 1 delete No Data 0</a:t>
            </a:r>
            <a:endParaRPr lang="en-US" altLang="en-US" sz="2000" dirty="0">
              <a:latin typeface="Arial" charset="0"/>
              <a:cs typeface="Arial" charset="0"/>
            </a:endParaRPr>
          </a:p>
          <a:p>
            <a:pPr>
              <a:spcBef>
                <a:spcPts val="600"/>
              </a:spcBef>
              <a:spcAft>
                <a:spcPts val="600"/>
              </a:spcAft>
              <a:buFontTx/>
              <a:buNone/>
            </a:pPr>
            <a:r>
              <a:rPr lang="en-US" altLang="en-US" sz="2400" dirty="0" smtClean="0">
                <a:latin typeface="Arial" charset="0"/>
                <a:cs typeface="Arial" charset="0"/>
              </a:rPr>
              <a:t>Deliverable:</a:t>
            </a:r>
            <a:endParaRPr lang="en-US" altLang="en-US" sz="2400" dirty="0">
              <a:latin typeface="Arial" charset="0"/>
              <a:cs typeface="Arial" charset="0"/>
            </a:endParaRPr>
          </a:p>
          <a:p>
            <a:pPr lvl="1">
              <a:spcBef>
                <a:spcPts val="600"/>
              </a:spcBef>
              <a:spcAft>
                <a:spcPts val="600"/>
              </a:spcAft>
              <a:buFont typeface="Arial" charset="0"/>
              <a:buChar char="•"/>
            </a:pPr>
            <a:r>
              <a:rPr lang="en-US" altLang="en-US" sz="2000" dirty="0" smtClean="0">
                <a:latin typeface="Arial" charset="0"/>
                <a:cs typeface="Arial" charset="0"/>
              </a:rPr>
              <a:t>Python Script (Tool)</a:t>
            </a:r>
            <a:endParaRPr lang="en-US" altLang="en-US" sz="2000" dirty="0">
              <a:latin typeface="Arial" charset="0"/>
              <a:cs typeface="Arial" charset="0"/>
            </a:endParaRPr>
          </a:p>
          <a:p>
            <a:pPr lvl="1">
              <a:spcBef>
                <a:spcPts val="600"/>
              </a:spcBef>
              <a:spcAft>
                <a:spcPts val="600"/>
              </a:spcAft>
              <a:buFont typeface="Arial" charset="0"/>
              <a:buChar char="•"/>
            </a:pPr>
            <a:r>
              <a:rPr lang="en-US" altLang="en-US" sz="2000" dirty="0" smtClean="0">
                <a:latin typeface="Arial" charset="0"/>
                <a:cs typeface="Arial" charset="0"/>
              </a:rPr>
              <a:t>Potentially ESRI C# </a:t>
            </a:r>
            <a:r>
              <a:rPr lang="en-US" altLang="en-US" sz="2000" dirty="0" err="1" smtClean="0">
                <a:latin typeface="Arial" charset="0"/>
                <a:cs typeface="Arial" charset="0"/>
              </a:rPr>
              <a:t>Addin</a:t>
            </a:r>
            <a:r>
              <a:rPr lang="en-US" altLang="en-US" sz="2000" dirty="0" smtClean="0">
                <a:latin typeface="Arial" charset="0"/>
                <a:cs typeface="Arial" charset="0"/>
              </a:rPr>
              <a:t>	</a:t>
            </a:r>
          </a:p>
          <a:p>
            <a:pPr>
              <a:spcBef>
                <a:spcPts val="600"/>
              </a:spcBef>
              <a:spcAft>
                <a:spcPts val="600"/>
              </a:spcAft>
              <a:buFontTx/>
              <a:buNone/>
            </a:pPr>
            <a:endParaRPr lang="en-US" altLang="en-US" sz="2400" dirty="0">
              <a:latin typeface="Arial" charset="0"/>
              <a:cs typeface="Arial" charset="0"/>
            </a:endParaRPr>
          </a:p>
        </p:txBody>
      </p:sp>
    </p:spTree>
    <p:extLst>
      <p:ext uri="{BB962C8B-B14F-4D97-AF65-F5344CB8AC3E}">
        <p14:creationId xmlns:p14="http://schemas.microsoft.com/office/powerpoint/2010/main" xmlns="" val="40447824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457200" y="10064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Timeline</a:t>
            </a:r>
            <a:endParaRPr lang="en-US" altLang="en-US" sz="2800" b="1" dirty="0">
              <a:latin typeface="Arial" charset="0"/>
              <a:cs typeface="Arial" charset="0"/>
            </a:endParaRPr>
          </a:p>
        </p:txBody>
      </p:sp>
      <p:sp>
        <p:nvSpPr>
          <p:cNvPr id="20483" name="Rectangle 3"/>
          <p:cNvSpPr txBox="1">
            <a:spLocks noChangeArrowheads="1"/>
          </p:cNvSpPr>
          <p:nvPr/>
        </p:nvSpPr>
        <p:spPr bwMode="auto">
          <a:xfrm>
            <a:off x="457200" y="1554163"/>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685800" indent="-228600">
              <a:spcBef>
                <a:spcPct val="20000"/>
              </a:spcBef>
              <a:buChar char="–"/>
              <a:defRPr sz="2800">
                <a:solidFill>
                  <a:schemeClr val="tx1"/>
                </a:solidFill>
                <a:latin typeface="Times New Roman" pitchFamily="18" charset="0"/>
              </a:defRPr>
            </a:lvl2pPr>
            <a:lvl3pPr marL="1028700" indent="-228600">
              <a:spcBef>
                <a:spcPct val="20000"/>
              </a:spcBef>
              <a:buChar char="•"/>
              <a:defRPr sz="2400">
                <a:solidFill>
                  <a:schemeClr val="tx1"/>
                </a:solidFill>
                <a:latin typeface="Times New Roman" pitchFamily="18" charset="0"/>
              </a:defRPr>
            </a:lvl3pPr>
            <a:lvl4pPr indent="-228600">
              <a:spcBef>
                <a:spcPct val="20000"/>
              </a:spcBef>
              <a:buChar char="–"/>
              <a:defRPr sz="2000">
                <a:solidFill>
                  <a:schemeClr val="tx1"/>
                </a:solidFill>
                <a:latin typeface="Times New Roman" pitchFamily="18" charset="0"/>
              </a:defRPr>
            </a:lvl4pPr>
            <a:lvl5pPr marL="1714500" indent="-228600">
              <a:spcBef>
                <a:spcPct val="20000"/>
              </a:spcBef>
              <a:buChar char="»"/>
              <a:defRPr sz="2000">
                <a:solidFill>
                  <a:schemeClr val="tx1"/>
                </a:solidFill>
                <a:latin typeface="Times New Roman" pitchFamily="18" charset="0"/>
              </a:defRPr>
            </a:lvl5pPr>
            <a:lvl6pPr marL="2171700" indent="-228600" eaLnBrk="0" fontAlgn="base" hangingPunct="0">
              <a:spcBef>
                <a:spcPct val="20000"/>
              </a:spcBef>
              <a:spcAft>
                <a:spcPct val="0"/>
              </a:spcAft>
              <a:buChar char="»"/>
              <a:defRPr sz="2000">
                <a:solidFill>
                  <a:schemeClr val="tx1"/>
                </a:solidFill>
                <a:latin typeface="Times New Roman" pitchFamily="18" charset="0"/>
              </a:defRPr>
            </a:lvl6pPr>
            <a:lvl7pPr marL="2628900" indent="-228600" eaLnBrk="0" fontAlgn="base" hangingPunct="0">
              <a:spcBef>
                <a:spcPct val="20000"/>
              </a:spcBef>
              <a:spcAft>
                <a:spcPct val="0"/>
              </a:spcAft>
              <a:buChar char="»"/>
              <a:defRPr sz="2000">
                <a:solidFill>
                  <a:schemeClr val="tx1"/>
                </a:solidFill>
                <a:latin typeface="Times New Roman" pitchFamily="18" charset="0"/>
              </a:defRPr>
            </a:lvl7pPr>
            <a:lvl8pPr marL="3086100" indent="-228600" eaLnBrk="0" fontAlgn="base" hangingPunct="0">
              <a:spcBef>
                <a:spcPct val="20000"/>
              </a:spcBef>
              <a:spcAft>
                <a:spcPct val="0"/>
              </a:spcAft>
              <a:buChar char="»"/>
              <a:defRPr sz="2000">
                <a:solidFill>
                  <a:schemeClr val="tx1"/>
                </a:solidFill>
                <a:latin typeface="Times New Roman" pitchFamily="18" charset="0"/>
              </a:defRPr>
            </a:lvl8pPr>
            <a:lvl9pPr marL="35433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spcAft>
                <a:spcPts val="600"/>
              </a:spcAft>
              <a:buFontTx/>
              <a:buNone/>
            </a:pPr>
            <a:r>
              <a:rPr lang="en-US" altLang="en-US" sz="2400" dirty="0" smtClean="0">
                <a:latin typeface="Arial" charset="0"/>
                <a:cs typeface="Arial" charset="0"/>
              </a:rPr>
              <a:t>Training results:</a:t>
            </a:r>
            <a:endParaRPr lang="en-US" altLang="en-US" sz="2400" dirty="0">
              <a:latin typeface="Arial" charset="0"/>
              <a:cs typeface="Arial" charset="0"/>
            </a:endParaRPr>
          </a:p>
          <a:p>
            <a:pPr marL="457200" lvl="1" indent="0">
              <a:spcBef>
                <a:spcPts val="600"/>
              </a:spcBef>
              <a:spcAft>
                <a:spcPts val="600"/>
              </a:spcAft>
              <a:buNone/>
            </a:pPr>
            <a:r>
              <a:rPr lang="en-US" altLang="en-US" sz="2000" dirty="0" smtClean="0">
                <a:latin typeface="Arial" charset="0"/>
                <a:cs typeface="Arial" charset="0"/>
              </a:rPr>
              <a:t>DEC 2016 </a:t>
            </a:r>
            <a:r>
              <a:rPr lang="mr-IN" altLang="en-US" sz="2000" dirty="0" smtClean="0">
                <a:latin typeface="Arial" charset="0"/>
                <a:cs typeface="Arial" charset="0"/>
              </a:rPr>
              <a:t>–</a:t>
            </a:r>
            <a:r>
              <a:rPr lang="en-US" altLang="en-US" sz="2000" dirty="0" smtClean="0">
                <a:latin typeface="Arial" charset="0"/>
                <a:cs typeface="Arial" charset="0"/>
              </a:rPr>
              <a:t> FEB 2017: </a:t>
            </a:r>
            <a:r>
              <a:rPr lang="en-US" altLang="en-US" sz="2000" dirty="0">
                <a:latin typeface="Arial" charset="0"/>
                <a:cs typeface="Arial" charset="0"/>
              </a:rPr>
              <a:t>T</a:t>
            </a:r>
            <a:r>
              <a:rPr lang="en-US" altLang="en-US" sz="2000" dirty="0" smtClean="0">
                <a:latin typeface="Arial" charset="0"/>
                <a:cs typeface="Arial" charset="0"/>
              </a:rPr>
              <a:t>rials and training the neural network</a:t>
            </a:r>
          </a:p>
          <a:p>
            <a:pPr marL="457200" lvl="1" indent="0">
              <a:spcBef>
                <a:spcPts val="600"/>
              </a:spcBef>
              <a:spcAft>
                <a:spcPts val="600"/>
              </a:spcAft>
              <a:buNone/>
            </a:pPr>
            <a:r>
              <a:rPr lang="en-US" altLang="en-US" sz="2000" dirty="0" smtClean="0">
                <a:latin typeface="Arial" charset="0"/>
                <a:cs typeface="Arial" charset="0"/>
              </a:rPr>
              <a:t>FEB 2017</a:t>
            </a:r>
            <a:r>
              <a:rPr lang="mr-IN" altLang="en-US" sz="2000" dirty="0" smtClean="0">
                <a:latin typeface="Arial" charset="0"/>
                <a:cs typeface="Arial" charset="0"/>
              </a:rPr>
              <a:t>–</a:t>
            </a:r>
            <a:r>
              <a:rPr lang="en-US" altLang="en-US" sz="2000" dirty="0" smtClean="0">
                <a:latin typeface="Arial" charset="0"/>
                <a:cs typeface="Arial" charset="0"/>
              </a:rPr>
              <a:t> MAR </a:t>
            </a:r>
            <a:r>
              <a:rPr lang="en-US" altLang="en-US" sz="2000" dirty="0">
                <a:latin typeface="Arial" charset="0"/>
                <a:cs typeface="Arial" charset="0"/>
              </a:rPr>
              <a:t>2017: </a:t>
            </a:r>
            <a:r>
              <a:rPr lang="en-US" altLang="en-US" sz="2000" dirty="0" smtClean="0">
                <a:latin typeface="Arial" charset="0"/>
                <a:cs typeface="Arial" charset="0"/>
              </a:rPr>
              <a:t>Refine outputs</a:t>
            </a:r>
            <a:endParaRPr lang="en-US" altLang="en-US" sz="2000" dirty="0">
              <a:latin typeface="Arial" charset="0"/>
              <a:cs typeface="Arial" charset="0"/>
            </a:endParaRPr>
          </a:p>
          <a:p>
            <a:pPr marL="457200" lvl="1" indent="0">
              <a:spcBef>
                <a:spcPts val="600"/>
              </a:spcBef>
              <a:spcAft>
                <a:spcPts val="600"/>
              </a:spcAft>
              <a:buNone/>
            </a:pPr>
            <a:r>
              <a:rPr lang="en-US" altLang="en-US" sz="2000" dirty="0" smtClean="0">
                <a:latin typeface="Arial" charset="0"/>
                <a:cs typeface="Arial" charset="0"/>
              </a:rPr>
              <a:t>MAR 2017 </a:t>
            </a:r>
            <a:r>
              <a:rPr lang="mr-IN" altLang="en-US" sz="2000" dirty="0" smtClean="0">
                <a:latin typeface="Arial" charset="0"/>
                <a:cs typeface="Arial" charset="0"/>
              </a:rPr>
              <a:t>–</a:t>
            </a:r>
            <a:r>
              <a:rPr lang="en-US" altLang="en-US" sz="2000" dirty="0" smtClean="0">
                <a:latin typeface="Arial" charset="0"/>
                <a:cs typeface="Arial" charset="0"/>
              </a:rPr>
              <a:t> APR 2017: Develop Script Tool and/or C# </a:t>
            </a:r>
            <a:r>
              <a:rPr lang="en-US" altLang="en-US" sz="2000" dirty="0" err="1" smtClean="0">
                <a:latin typeface="Arial" charset="0"/>
                <a:cs typeface="Arial" charset="0"/>
              </a:rPr>
              <a:t>Addin</a:t>
            </a:r>
            <a:endParaRPr lang="en-US" altLang="en-US" sz="2000" dirty="0" smtClean="0">
              <a:latin typeface="Arial" charset="0"/>
              <a:cs typeface="Arial" charset="0"/>
            </a:endParaRPr>
          </a:p>
          <a:p>
            <a:pPr>
              <a:spcBef>
                <a:spcPts val="600"/>
              </a:spcBef>
              <a:spcAft>
                <a:spcPts val="600"/>
              </a:spcAft>
              <a:buFontTx/>
              <a:buNone/>
            </a:pPr>
            <a:r>
              <a:rPr lang="en-US" altLang="en-US" sz="2400" dirty="0" smtClean="0">
                <a:latin typeface="Arial" charset="0"/>
                <a:cs typeface="Arial" charset="0"/>
              </a:rPr>
              <a:t>Deliverable:</a:t>
            </a:r>
            <a:endParaRPr lang="en-US" altLang="en-US" sz="2400" dirty="0">
              <a:latin typeface="Arial" charset="0"/>
              <a:cs typeface="Arial" charset="0"/>
            </a:endParaRPr>
          </a:p>
          <a:p>
            <a:pPr lvl="1">
              <a:spcBef>
                <a:spcPts val="600"/>
              </a:spcBef>
              <a:spcAft>
                <a:spcPts val="600"/>
              </a:spcAft>
              <a:buFont typeface="Arial" charset="0"/>
              <a:buChar char="•"/>
            </a:pPr>
            <a:r>
              <a:rPr lang="en-US" altLang="en-US" sz="2000" dirty="0" smtClean="0">
                <a:latin typeface="Arial" charset="0"/>
                <a:cs typeface="Arial" charset="0"/>
              </a:rPr>
              <a:t>Python Script (Tool)</a:t>
            </a:r>
            <a:endParaRPr lang="en-US" altLang="en-US" sz="2000" dirty="0">
              <a:latin typeface="Arial" charset="0"/>
              <a:cs typeface="Arial" charset="0"/>
            </a:endParaRPr>
          </a:p>
          <a:p>
            <a:pPr lvl="1">
              <a:spcBef>
                <a:spcPts val="600"/>
              </a:spcBef>
              <a:spcAft>
                <a:spcPts val="600"/>
              </a:spcAft>
              <a:buFont typeface="Arial" charset="0"/>
              <a:buChar char="•"/>
            </a:pPr>
            <a:r>
              <a:rPr lang="en-US" altLang="en-US" sz="2000" dirty="0" smtClean="0">
                <a:latin typeface="Arial" charset="0"/>
                <a:cs typeface="Arial" charset="0"/>
              </a:rPr>
              <a:t>Potentially ESRI C# </a:t>
            </a:r>
            <a:r>
              <a:rPr lang="en-US" altLang="en-US" sz="2000" dirty="0" err="1" smtClean="0">
                <a:latin typeface="Arial" charset="0"/>
                <a:cs typeface="Arial" charset="0"/>
              </a:rPr>
              <a:t>Addin</a:t>
            </a:r>
            <a:r>
              <a:rPr lang="en-US" altLang="en-US" sz="2000" dirty="0" smtClean="0">
                <a:latin typeface="Arial" charset="0"/>
                <a:cs typeface="Arial" charset="0"/>
              </a:rPr>
              <a:t>	</a:t>
            </a:r>
          </a:p>
          <a:p>
            <a:pPr>
              <a:spcBef>
                <a:spcPts val="600"/>
              </a:spcBef>
              <a:spcAft>
                <a:spcPts val="600"/>
              </a:spcAft>
              <a:buFontTx/>
              <a:buNone/>
            </a:pPr>
            <a:r>
              <a:rPr lang="en-US" altLang="en-US" sz="2400" dirty="0" smtClean="0">
                <a:latin typeface="Arial" charset="0"/>
                <a:cs typeface="Arial" charset="0"/>
              </a:rPr>
              <a:t>Venue:</a:t>
            </a:r>
            <a:endParaRPr lang="en-US" altLang="en-US" sz="2400" dirty="0">
              <a:latin typeface="Arial" charset="0"/>
              <a:cs typeface="Arial" charset="0"/>
            </a:endParaRPr>
          </a:p>
          <a:p>
            <a:pPr lvl="1">
              <a:spcBef>
                <a:spcPts val="600"/>
              </a:spcBef>
              <a:spcAft>
                <a:spcPts val="600"/>
              </a:spcAft>
              <a:buFont typeface="Arial" charset="0"/>
              <a:buChar char="•"/>
            </a:pPr>
            <a:r>
              <a:rPr lang="en-US" altLang="en-US" sz="2000" dirty="0" smtClean="0">
                <a:latin typeface="Arial" charset="0"/>
                <a:cs typeface="Arial" charset="0"/>
              </a:rPr>
              <a:t>Army Geospatial Planning Cell Co-production WG: April 2017</a:t>
            </a:r>
            <a:endParaRPr lang="en-US" altLang="en-US" sz="2000" dirty="0">
              <a:latin typeface="Arial" charset="0"/>
              <a:cs typeface="Arial" charset="0"/>
            </a:endParaRPr>
          </a:p>
          <a:p>
            <a:pPr lvl="1">
              <a:spcBef>
                <a:spcPts val="600"/>
              </a:spcBef>
              <a:spcAft>
                <a:spcPts val="600"/>
              </a:spcAft>
              <a:buFont typeface="Arial" charset="0"/>
              <a:buChar char="•"/>
            </a:pPr>
            <a:r>
              <a:rPr lang="en-US" altLang="en-US" sz="2000" dirty="0" smtClean="0">
                <a:latin typeface="Arial" charset="0"/>
                <a:cs typeface="Arial" charset="0"/>
              </a:rPr>
              <a:t>NGA St. Louis Brown Bag: Summer 2017</a:t>
            </a:r>
            <a:endParaRPr lang="en-US" altLang="en-US" sz="2000" b="1" dirty="0" smtClean="0">
              <a:latin typeface="Arial" charset="0"/>
              <a:cs typeface="Arial" charset="0"/>
            </a:endParaRPr>
          </a:p>
          <a:p>
            <a:pPr>
              <a:spcBef>
                <a:spcPts val="600"/>
              </a:spcBef>
              <a:spcAft>
                <a:spcPts val="600"/>
              </a:spcAft>
              <a:buFontTx/>
              <a:buNone/>
            </a:pPr>
            <a:endParaRPr lang="en-US" altLang="en-US" sz="2400" dirty="0">
              <a:latin typeface="Arial" charset="0"/>
              <a:cs typeface="Arial" charset="0"/>
            </a:endParaRPr>
          </a:p>
        </p:txBody>
      </p:sp>
    </p:spTree>
    <p:extLst>
      <p:ext uri="{BB962C8B-B14F-4D97-AF65-F5344CB8AC3E}">
        <p14:creationId xmlns:p14="http://schemas.microsoft.com/office/powerpoint/2010/main" xmlns="" val="209258960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457200" y="10064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References</a:t>
            </a:r>
            <a:endParaRPr lang="en-US" altLang="en-US" sz="2800" b="1" dirty="0">
              <a:latin typeface="Arial" charset="0"/>
              <a:cs typeface="Arial" charset="0"/>
            </a:endParaRPr>
          </a:p>
        </p:txBody>
      </p:sp>
      <p:sp>
        <p:nvSpPr>
          <p:cNvPr id="20483" name="Rectangle 3"/>
          <p:cNvSpPr txBox="1">
            <a:spLocks noChangeArrowheads="1"/>
          </p:cNvSpPr>
          <p:nvPr/>
        </p:nvSpPr>
        <p:spPr bwMode="auto">
          <a:xfrm>
            <a:off x="355600" y="1325880"/>
            <a:ext cx="8229600" cy="5532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685800" indent="-228600">
              <a:spcBef>
                <a:spcPct val="20000"/>
              </a:spcBef>
              <a:buChar char="–"/>
              <a:defRPr sz="2800">
                <a:solidFill>
                  <a:schemeClr val="tx1"/>
                </a:solidFill>
                <a:latin typeface="Times New Roman" pitchFamily="18" charset="0"/>
              </a:defRPr>
            </a:lvl2pPr>
            <a:lvl3pPr marL="1028700" indent="-228600">
              <a:spcBef>
                <a:spcPct val="20000"/>
              </a:spcBef>
              <a:buChar char="•"/>
              <a:defRPr sz="2400">
                <a:solidFill>
                  <a:schemeClr val="tx1"/>
                </a:solidFill>
                <a:latin typeface="Times New Roman" pitchFamily="18" charset="0"/>
              </a:defRPr>
            </a:lvl3pPr>
            <a:lvl4pPr indent="-228600">
              <a:spcBef>
                <a:spcPct val="20000"/>
              </a:spcBef>
              <a:buChar char="–"/>
              <a:defRPr sz="2000">
                <a:solidFill>
                  <a:schemeClr val="tx1"/>
                </a:solidFill>
                <a:latin typeface="Times New Roman" pitchFamily="18" charset="0"/>
              </a:defRPr>
            </a:lvl4pPr>
            <a:lvl5pPr marL="1714500" indent="-228600">
              <a:spcBef>
                <a:spcPct val="20000"/>
              </a:spcBef>
              <a:buChar char="»"/>
              <a:defRPr sz="2000">
                <a:solidFill>
                  <a:schemeClr val="tx1"/>
                </a:solidFill>
                <a:latin typeface="Times New Roman" pitchFamily="18" charset="0"/>
              </a:defRPr>
            </a:lvl5pPr>
            <a:lvl6pPr marL="2171700" indent="-228600" eaLnBrk="0" fontAlgn="base" hangingPunct="0">
              <a:spcBef>
                <a:spcPct val="20000"/>
              </a:spcBef>
              <a:spcAft>
                <a:spcPct val="0"/>
              </a:spcAft>
              <a:buChar char="»"/>
              <a:defRPr sz="2000">
                <a:solidFill>
                  <a:schemeClr val="tx1"/>
                </a:solidFill>
                <a:latin typeface="Times New Roman" pitchFamily="18" charset="0"/>
              </a:defRPr>
            </a:lvl6pPr>
            <a:lvl7pPr marL="2628900" indent="-228600" eaLnBrk="0" fontAlgn="base" hangingPunct="0">
              <a:spcBef>
                <a:spcPct val="20000"/>
              </a:spcBef>
              <a:spcAft>
                <a:spcPct val="0"/>
              </a:spcAft>
              <a:buChar char="»"/>
              <a:defRPr sz="2000">
                <a:solidFill>
                  <a:schemeClr val="tx1"/>
                </a:solidFill>
                <a:latin typeface="Times New Roman" pitchFamily="18" charset="0"/>
              </a:defRPr>
            </a:lvl7pPr>
            <a:lvl8pPr marL="3086100" indent="-228600" eaLnBrk="0" fontAlgn="base" hangingPunct="0">
              <a:spcBef>
                <a:spcPct val="20000"/>
              </a:spcBef>
              <a:spcAft>
                <a:spcPct val="0"/>
              </a:spcAft>
              <a:buChar char="»"/>
              <a:defRPr sz="2000">
                <a:solidFill>
                  <a:schemeClr val="tx1"/>
                </a:solidFill>
                <a:latin typeface="Times New Roman" pitchFamily="18" charset="0"/>
              </a:defRPr>
            </a:lvl8pPr>
            <a:lvl9pPr marL="35433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pPr>
            <a:r>
              <a:rPr lang="en-US" sz="850" b="1" dirty="0"/>
              <a:t>Works Cited</a:t>
            </a:r>
          </a:p>
          <a:p>
            <a:pPr>
              <a:buNone/>
            </a:pPr>
            <a:r>
              <a:rPr lang="en-US" sz="850" dirty="0"/>
              <a:t> </a:t>
            </a:r>
          </a:p>
          <a:p>
            <a:pPr>
              <a:buNone/>
            </a:pPr>
            <a:r>
              <a:rPr lang="en-US" sz="850" dirty="0"/>
              <a:t>D. G. Brown †*, B. C. (2000). </a:t>
            </a:r>
            <a:r>
              <a:rPr lang="en-US" sz="850" i="1" dirty="0"/>
              <a:t>Modeling the relationships between land use and land cover on private lands in the Upper Midwest, USA.</a:t>
            </a:r>
            <a:r>
              <a:rPr lang="en-US" sz="850" dirty="0"/>
              <a:t> Journal of Environmental Management. Midwest, USA: Academic Press.</a:t>
            </a:r>
          </a:p>
          <a:p>
            <a:pPr>
              <a:buNone/>
            </a:pPr>
            <a:r>
              <a:rPr lang="en-US" sz="850" dirty="0"/>
              <a:t> </a:t>
            </a:r>
          </a:p>
          <a:p>
            <a:pPr>
              <a:buNone/>
            </a:pPr>
            <a:r>
              <a:rPr lang="en-US" sz="850" dirty="0"/>
              <a:t>Data Mining, Analytics, Big Data, and Data Science. (2016, November). Data Mining, Analytics, Big Data, and Data Science. USA.</a:t>
            </a:r>
          </a:p>
          <a:p>
            <a:pPr>
              <a:buNone/>
            </a:pPr>
            <a:r>
              <a:rPr lang="en-US" sz="850" dirty="0"/>
              <a:t> </a:t>
            </a:r>
          </a:p>
          <a:p>
            <a:pPr>
              <a:buNone/>
            </a:pPr>
            <a:r>
              <a:rPr lang="en-US" sz="850" dirty="0"/>
              <a:t>H2oai. (2016, November 14). H2O, Sparkling Water, and Steam Documentation. USA</a:t>
            </a:r>
            <a:r>
              <a:rPr lang="en-US" sz="850" dirty="0" smtClean="0"/>
              <a:t>.</a:t>
            </a:r>
          </a:p>
          <a:p>
            <a:pPr>
              <a:buNone/>
            </a:pPr>
            <a:endParaRPr lang="en-US" sz="850" dirty="0" smtClean="0"/>
          </a:p>
          <a:p>
            <a:pPr>
              <a:buNone/>
            </a:pPr>
            <a:r>
              <a:rPr lang="en-US" sz="850" dirty="0" err="1" smtClean="0"/>
              <a:t>Hanuschak</a:t>
            </a:r>
            <a:r>
              <a:rPr lang="en-US" sz="850" dirty="0" smtClean="0"/>
              <a:t>, G. (1979). Obtaining timely crop area estimates using ground-gathered and LANDSAT data. Washington DC</a:t>
            </a:r>
            <a:r>
              <a:rPr lang="en-US" sz="850" dirty="0" smtClean="0"/>
              <a:t>.</a:t>
            </a:r>
          </a:p>
          <a:p>
            <a:pPr>
              <a:buNone/>
            </a:pPr>
            <a:endParaRPr lang="en-US" sz="850" dirty="0" smtClean="0"/>
          </a:p>
          <a:p>
            <a:pPr>
              <a:buNone/>
            </a:pPr>
            <a:r>
              <a:rPr lang="en-US" sz="850" dirty="0" err="1" smtClean="0"/>
              <a:t>Hashagen</a:t>
            </a:r>
            <a:r>
              <a:rPr lang="en-US" sz="850" dirty="0" smtClean="0"/>
              <a:t>, S. (2010). Lean Six Sigma Improve geospatial production process. Wiesbaden Germany.</a:t>
            </a:r>
          </a:p>
          <a:p>
            <a:pPr>
              <a:buNone/>
            </a:pPr>
            <a:endParaRPr lang="en-US" sz="850" dirty="0"/>
          </a:p>
          <a:p>
            <a:pPr>
              <a:buNone/>
            </a:pPr>
            <a:r>
              <a:rPr lang="en-US" sz="850" dirty="0"/>
              <a:t>Harris Visualization ENVI. (2016). </a:t>
            </a:r>
            <a:r>
              <a:rPr lang="en-US" sz="850" i="1" dirty="0"/>
              <a:t>ENVI Analytics Symposium Proceedings on MEGA.</a:t>
            </a:r>
            <a:r>
              <a:rPr lang="en-US" sz="850" dirty="0"/>
              <a:t> Boulder, CO: Harris Corporation.</a:t>
            </a:r>
          </a:p>
          <a:p>
            <a:pPr>
              <a:buNone/>
            </a:pPr>
            <a:r>
              <a:rPr lang="en-US" sz="850" dirty="0"/>
              <a:t> </a:t>
            </a:r>
          </a:p>
          <a:p>
            <a:pPr>
              <a:buNone/>
            </a:pPr>
            <a:r>
              <a:rPr lang="en-US" sz="850" dirty="0"/>
              <a:t>M. </a:t>
            </a:r>
            <a:r>
              <a:rPr lang="en-US" sz="850" dirty="0" err="1"/>
              <a:t>Kanevski</a:t>
            </a:r>
            <a:r>
              <a:rPr lang="en-US" sz="850" dirty="0"/>
              <a:t>, A. P. (2008). </a:t>
            </a:r>
            <a:r>
              <a:rPr lang="en-US" sz="850" i="1" dirty="0"/>
              <a:t>Machine Learning Algorithms for </a:t>
            </a:r>
            <a:r>
              <a:rPr lang="en-US" sz="850" i="1" dirty="0" err="1"/>
              <a:t>GeoSpatial</a:t>
            </a:r>
            <a:r>
              <a:rPr lang="en-US" sz="850" i="1" dirty="0"/>
              <a:t> Data. Applications and Software Tools.</a:t>
            </a:r>
            <a:r>
              <a:rPr lang="en-US" sz="850" dirty="0"/>
              <a:t> Institute of </a:t>
            </a:r>
            <a:r>
              <a:rPr lang="en-US" sz="850" dirty="0" err="1"/>
              <a:t>Geomatics</a:t>
            </a:r>
            <a:r>
              <a:rPr lang="en-US" sz="850" dirty="0"/>
              <a:t> and Analysis of Risk (IGAR), Faculty of Geosciences and Environment, University of Lausanne. Lausanne, Switzerland: University of Lausanne.</a:t>
            </a:r>
          </a:p>
          <a:p>
            <a:pPr>
              <a:buNone/>
            </a:pPr>
            <a:r>
              <a:rPr lang="en-US" sz="850" dirty="0"/>
              <a:t> </a:t>
            </a:r>
          </a:p>
          <a:p>
            <a:pPr>
              <a:buNone/>
            </a:pPr>
            <a:r>
              <a:rPr lang="en-US" sz="850" dirty="0"/>
              <a:t>MIROSLAV KUBAT, R. C. (1998). </a:t>
            </a:r>
            <a:r>
              <a:rPr lang="en-US" sz="850" i="1" dirty="0"/>
              <a:t>Machine Learning for the Detection of Oil Spills in Satellite Radar Images.</a:t>
            </a:r>
            <a:r>
              <a:rPr lang="en-US" sz="850" dirty="0"/>
              <a:t> School of Information Technology and Engineering, University of Ottawa. Boston: Kluwer Academic Publishers, Boston.</a:t>
            </a:r>
          </a:p>
          <a:p>
            <a:pPr>
              <a:buNone/>
            </a:pPr>
            <a:r>
              <a:rPr lang="en-US" sz="850" dirty="0"/>
              <a:t> </a:t>
            </a:r>
          </a:p>
          <a:p>
            <a:pPr>
              <a:buNone/>
            </a:pPr>
            <a:r>
              <a:rPr lang="en-US" sz="850" dirty="0"/>
              <a:t>Nielsen, M. (2016, 01 01). Neural Networks and Deep Learning. </a:t>
            </a:r>
            <a:r>
              <a:rPr lang="en-US" sz="850" i="1" dirty="0"/>
              <a:t>Determination Press</a:t>
            </a:r>
            <a:r>
              <a:rPr lang="en-US" sz="850" dirty="0"/>
              <a:t> . USA.</a:t>
            </a:r>
          </a:p>
          <a:p>
            <a:pPr>
              <a:buNone/>
            </a:pPr>
            <a:r>
              <a:rPr lang="en-US" sz="850" dirty="0"/>
              <a:t> </a:t>
            </a:r>
          </a:p>
          <a:p>
            <a:pPr>
              <a:buNone/>
            </a:pPr>
            <a:r>
              <a:rPr lang="en-US" sz="850" dirty="0" err="1"/>
              <a:t>Nitesh</a:t>
            </a:r>
            <a:r>
              <a:rPr lang="en-US" sz="850" dirty="0"/>
              <a:t> V. </a:t>
            </a:r>
            <a:r>
              <a:rPr lang="en-US" sz="850" dirty="0" err="1"/>
              <a:t>Chawla</a:t>
            </a:r>
            <a:r>
              <a:rPr lang="en-US" sz="850" dirty="0"/>
              <a:t>, K. W. (2002). </a:t>
            </a:r>
            <a:r>
              <a:rPr lang="en-US" sz="850" i="1" dirty="0"/>
              <a:t>SMOTE: Synthetic Minority Over-sampling Technique.</a:t>
            </a:r>
            <a:r>
              <a:rPr lang="en-US" sz="850" dirty="0"/>
              <a:t> Journal of Artificial Intelligence Research. Tampa, FL: Journal of Artificial Intelligence Research.</a:t>
            </a:r>
          </a:p>
          <a:p>
            <a:pPr>
              <a:buNone/>
            </a:pPr>
            <a:r>
              <a:rPr lang="en-US" sz="850" dirty="0"/>
              <a:t> </a:t>
            </a:r>
          </a:p>
          <a:p>
            <a:pPr>
              <a:buNone/>
            </a:pPr>
            <a:r>
              <a:rPr lang="en-US" sz="850" dirty="0" err="1"/>
              <a:t>Ostermann</a:t>
            </a:r>
            <a:r>
              <a:rPr lang="en-US" sz="850" dirty="0"/>
              <a:t>, F. O. (2015). </a:t>
            </a:r>
            <a:r>
              <a:rPr lang="en-US" sz="850" i="1" dirty="0"/>
              <a:t>Hybrid geo-information processing: </a:t>
            </a:r>
            <a:r>
              <a:rPr lang="en-US" sz="850" i="1" dirty="0" err="1"/>
              <a:t>Crowdsourced</a:t>
            </a:r>
            <a:r>
              <a:rPr lang="en-US" sz="850" i="1" dirty="0"/>
              <a:t> supervision of geo-spatial machine learning tasks .</a:t>
            </a:r>
            <a:r>
              <a:rPr lang="en-US" sz="850" dirty="0"/>
              <a:t> University of </a:t>
            </a:r>
            <a:r>
              <a:rPr lang="en-US" sz="850" dirty="0" err="1"/>
              <a:t>Twente</a:t>
            </a:r>
            <a:r>
              <a:rPr lang="en-US" sz="850" dirty="0"/>
              <a:t> . AE </a:t>
            </a:r>
            <a:r>
              <a:rPr lang="en-US" sz="850" dirty="0" err="1"/>
              <a:t>Enschede</a:t>
            </a:r>
            <a:r>
              <a:rPr lang="en-US" sz="850" dirty="0"/>
              <a:t>, The Netherlands : University of </a:t>
            </a:r>
            <a:r>
              <a:rPr lang="en-US" sz="850" dirty="0" err="1"/>
              <a:t>Twente</a:t>
            </a:r>
            <a:r>
              <a:rPr lang="en-US" sz="850" dirty="0"/>
              <a:t> .</a:t>
            </a:r>
          </a:p>
          <a:p>
            <a:pPr>
              <a:buNone/>
            </a:pPr>
            <a:r>
              <a:rPr lang="en-US" sz="850" dirty="0"/>
              <a:t> </a:t>
            </a:r>
          </a:p>
          <a:p>
            <a:pPr>
              <a:buNone/>
            </a:pPr>
            <a:r>
              <a:rPr lang="en-US" sz="850" dirty="0" err="1"/>
              <a:t>Pintado</a:t>
            </a:r>
            <a:r>
              <a:rPr lang="en-US" sz="850" dirty="0"/>
              <a:t>, J. H. (2016, October 01). Errors Are Imminent. </a:t>
            </a:r>
            <a:r>
              <a:rPr lang="en-US" sz="850" i="1" dirty="0"/>
              <a:t>Computer Science, Programming, </a:t>
            </a:r>
            <a:r>
              <a:rPr lang="en-US" sz="850" i="1" dirty="0" err="1"/>
              <a:t>Maths</a:t>
            </a:r>
            <a:r>
              <a:rPr lang="en-US" sz="850" i="1" dirty="0"/>
              <a:t> and Big Data</a:t>
            </a:r>
            <a:r>
              <a:rPr lang="en-US" sz="850" dirty="0"/>
              <a:t> . Somewhere, Over the Rainbow, USA.</a:t>
            </a:r>
          </a:p>
          <a:p>
            <a:pPr>
              <a:buNone/>
            </a:pPr>
            <a:r>
              <a:rPr lang="en-US" sz="850" dirty="0"/>
              <a:t> </a:t>
            </a:r>
          </a:p>
          <a:p>
            <a:pPr>
              <a:buNone/>
            </a:pPr>
            <a:r>
              <a:rPr lang="en-US" sz="850" dirty="0" err="1"/>
              <a:t>Poulson</a:t>
            </a:r>
            <a:r>
              <a:rPr lang="en-US" sz="850" dirty="0"/>
              <a:t>, B. (2015, 1 1). Introduction to Data Science. State College, PA, USA.</a:t>
            </a:r>
          </a:p>
          <a:p>
            <a:pPr>
              <a:buNone/>
            </a:pPr>
            <a:r>
              <a:rPr lang="en-US" sz="850" dirty="0"/>
              <a:t>Programmer, L. (2016). </a:t>
            </a:r>
            <a:r>
              <a:rPr lang="en-US" sz="850" i="1" dirty="0"/>
              <a:t>Deep Learning Fundamentals in Python.</a:t>
            </a:r>
            <a:r>
              <a:rPr lang="en-US" sz="850" dirty="0"/>
              <a:t> </a:t>
            </a:r>
            <a:r>
              <a:rPr lang="en-US" sz="850" dirty="0" err="1"/>
              <a:t>LazyProgrammer</a:t>
            </a:r>
            <a:r>
              <a:rPr lang="en-US" sz="850" dirty="0"/>
              <a:t>.</a:t>
            </a:r>
          </a:p>
          <a:p>
            <a:pPr>
              <a:buNone/>
            </a:pPr>
            <a:r>
              <a:rPr lang="en-US" sz="850" dirty="0"/>
              <a:t>  </a:t>
            </a:r>
          </a:p>
          <a:p>
            <a:pPr>
              <a:buNone/>
            </a:pPr>
            <a:r>
              <a:rPr lang="en-US" sz="850" dirty="0"/>
              <a:t>USGS. (2014, JAN). Using Anaconda modules from the ESRI python environment (All Users). Rolla, MO, USA.</a:t>
            </a:r>
          </a:p>
          <a:p>
            <a:pPr>
              <a:buNone/>
            </a:pPr>
            <a:r>
              <a:rPr lang="en-US" sz="850" dirty="0"/>
              <a:t> </a:t>
            </a:r>
          </a:p>
          <a:p>
            <a:pPr>
              <a:spcBef>
                <a:spcPts val="600"/>
              </a:spcBef>
              <a:spcAft>
                <a:spcPts val="600"/>
              </a:spcAft>
              <a:buNone/>
            </a:pPr>
            <a:endParaRPr lang="en-US" altLang="en-US" sz="850" dirty="0">
              <a:latin typeface="Arial" charset="0"/>
              <a:cs typeface="Arial" charset="0"/>
            </a:endParaRPr>
          </a:p>
        </p:txBody>
      </p:sp>
    </p:spTree>
    <p:extLst>
      <p:ext uri="{BB962C8B-B14F-4D97-AF65-F5344CB8AC3E}">
        <p14:creationId xmlns:p14="http://schemas.microsoft.com/office/powerpoint/2010/main" xmlns="" val="191636450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_bak.png"/>
          <p:cNvPicPr>
            <a:picLocks noChangeAspect="1"/>
          </p:cNvPicPr>
          <p:nvPr/>
        </p:nvPicPr>
        <p:blipFill>
          <a:blip r:embed="rId3" cstate="print"/>
          <a:stretch>
            <a:fillRect/>
          </a:stretch>
        </p:blipFill>
        <p:spPr>
          <a:xfrm>
            <a:off x="299057" y="1006040"/>
            <a:ext cx="8545886" cy="4845920"/>
          </a:xfrm>
          <a:prstGeom prst="rect">
            <a:avLst/>
          </a:prstGeom>
        </p:spPr>
      </p:pic>
    </p:spTree>
    <p:extLst>
      <p:ext uri="{BB962C8B-B14F-4D97-AF65-F5344CB8AC3E}">
        <p14:creationId xmlns:p14="http://schemas.microsoft.com/office/powerpoint/2010/main" xmlns="" val="334965087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txBox="1">
            <a:spLocks noChangeArrowheads="1"/>
          </p:cNvSpPr>
          <p:nvPr/>
        </p:nvSpPr>
        <p:spPr bwMode="auto">
          <a:xfrm>
            <a:off x="457200" y="10064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Presentation </a:t>
            </a:r>
            <a:r>
              <a:rPr lang="en-US" altLang="en-US" sz="2800" b="1" dirty="0">
                <a:latin typeface="Arial" charset="0"/>
                <a:cs typeface="Arial" charset="0"/>
              </a:rPr>
              <a:t>Objectives</a:t>
            </a:r>
          </a:p>
        </p:txBody>
      </p:sp>
      <p:sp>
        <p:nvSpPr>
          <p:cNvPr id="15364" name="Rectangle 3"/>
          <p:cNvSpPr txBox="1">
            <a:spLocks noChangeArrowheads="1"/>
          </p:cNvSpPr>
          <p:nvPr/>
        </p:nvSpPr>
        <p:spPr bwMode="auto">
          <a:xfrm>
            <a:off x="457200" y="1554163"/>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685800" indent="-228600">
              <a:spcBef>
                <a:spcPct val="20000"/>
              </a:spcBef>
              <a:buChar char="–"/>
              <a:defRPr sz="2800">
                <a:solidFill>
                  <a:schemeClr val="tx1"/>
                </a:solidFill>
                <a:latin typeface="Times New Roman" pitchFamily="18" charset="0"/>
              </a:defRPr>
            </a:lvl2pPr>
            <a:lvl3pPr marL="1028700" indent="-228600">
              <a:spcBef>
                <a:spcPct val="20000"/>
              </a:spcBef>
              <a:buChar char="•"/>
              <a:defRPr sz="2400">
                <a:solidFill>
                  <a:schemeClr val="tx1"/>
                </a:solidFill>
                <a:latin typeface="Times New Roman" pitchFamily="18" charset="0"/>
              </a:defRPr>
            </a:lvl3pPr>
            <a:lvl4pPr indent="-228600">
              <a:spcBef>
                <a:spcPct val="20000"/>
              </a:spcBef>
              <a:buChar char="–"/>
              <a:defRPr sz="2000">
                <a:solidFill>
                  <a:schemeClr val="tx1"/>
                </a:solidFill>
                <a:latin typeface="Times New Roman" pitchFamily="18" charset="0"/>
              </a:defRPr>
            </a:lvl4pPr>
            <a:lvl5pPr marL="1714500" indent="-228600">
              <a:spcBef>
                <a:spcPct val="20000"/>
              </a:spcBef>
              <a:buChar char="»"/>
              <a:defRPr sz="2000">
                <a:solidFill>
                  <a:schemeClr val="tx1"/>
                </a:solidFill>
                <a:latin typeface="Times New Roman" pitchFamily="18" charset="0"/>
              </a:defRPr>
            </a:lvl5pPr>
            <a:lvl6pPr marL="2171700" indent="-228600" eaLnBrk="0" fontAlgn="base" hangingPunct="0">
              <a:spcBef>
                <a:spcPct val="20000"/>
              </a:spcBef>
              <a:spcAft>
                <a:spcPct val="0"/>
              </a:spcAft>
              <a:buChar char="»"/>
              <a:defRPr sz="2000">
                <a:solidFill>
                  <a:schemeClr val="tx1"/>
                </a:solidFill>
                <a:latin typeface="Times New Roman" pitchFamily="18" charset="0"/>
              </a:defRPr>
            </a:lvl6pPr>
            <a:lvl7pPr marL="2628900" indent="-228600" eaLnBrk="0" fontAlgn="base" hangingPunct="0">
              <a:spcBef>
                <a:spcPct val="20000"/>
              </a:spcBef>
              <a:spcAft>
                <a:spcPct val="0"/>
              </a:spcAft>
              <a:buChar char="»"/>
              <a:defRPr sz="2000">
                <a:solidFill>
                  <a:schemeClr val="tx1"/>
                </a:solidFill>
                <a:latin typeface="Times New Roman" pitchFamily="18" charset="0"/>
              </a:defRPr>
            </a:lvl7pPr>
            <a:lvl8pPr marL="3086100" indent="-228600" eaLnBrk="0" fontAlgn="base" hangingPunct="0">
              <a:spcBef>
                <a:spcPct val="20000"/>
              </a:spcBef>
              <a:spcAft>
                <a:spcPct val="0"/>
              </a:spcAft>
              <a:buChar char="»"/>
              <a:defRPr sz="2000">
                <a:solidFill>
                  <a:schemeClr val="tx1"/>
                </a:solidFill>
                <a:latin typeface="Times New Roman" pitchFamily="18" charset="0"/>
              </a:defRPr>
            </a:lvl8pPr>
            <a:lvl9pPr marL="3543300" indent="-228600" eaLnBrk="0" fontAlgn="base" hangingPunct="0">
              <a:spcBef>
                <a:spcPct val="20000"/>
              </a:spcBef>
              <a:spcAft>
                <a:spcPct val="0"/>
              </a:spcAft>
              <a:buChar char="»"/>
              <a:defRPr sz="2000">
                <a:solidFill>
                  <a:schemeClr val="tx1"/>
                </a:solidFill>
                <a:latin typeface="Times New Roman" pitchFamily="18" charset="0"/>
              </a:defRPr>
            </a:lvl9pPr>
          </a:lstStyle>
          <a:p>
            <a:pPr lvl="1">
              <a:spcBef>
                <a:spcPts val="600"/>
              </a:spcBef>
              <a:spcAft>
                <a:spcPts val="600"/>
              </a:spcAft>
              <a:buFont typeface="Arial" charset="0"/>
              <a:buChar char="•"/>
            </a:pPr>
            <a:r>
              <a:rPr lang="en-US" altLang="en-US" sz="3200" dirty="0" smtClean="0">
                <a:latin typeface="Arial" charset="0"/>
                <a:cs typeface="Arial" charset="0"/>
              </a:rPr>
              <a:t>Identify the problem</a:t>
            </a:r>
          </a:p>
          <a:p>
            <a:pPr lvl="1">
              <a:spcBef>
                <a:spcPts val="600"/>
              </a:spcBef>
              <a:spcAft>
                <a:spcPts val="600"/>
              </a:spcAft>
              <a:buFont typeface="Arial" charset="0"/>
              <a:buChar char="•"/>
            </a:pPr>
            <a:r>
              <a:rPr lang="en-US" altLang="en-US" sz="3200" dirty="0" smtClean="0">
                <a:latin typeface="Arial" charset="0"/>
                <a:cs typeface="Arial" charset="0"/>
              </a:rPr>
              <a:t>Machine learning augmentation</a:t>
            </a:r>
          </a:p>
          <a:p>
            <a:pPr lvl="1">
              <a:spcBef>
                <a:spcPts val="600"/>
              </a:spcBef>
              <a:spcAft>
                <a:spcPts val="600"/>
              </a:spcAft>
              <a:buFont typeface="Arial" charset="0"/>
              <a:buChar char="•"/>
            </a:pPr>
            <a:r>
              <a:rPr lang="en-US" altLang="en-US" sz="3200" dirty="0" smtClean="0">
                <a:latin typeface="Arial" charset="0"/>
                <a:cs typeface="Arial" charset="0"/>
              </a:rPr>
              <a:t>Research questions &amp; approach</a:t>
            </a:r>
            <a:endParaRPr lang="en-US" altLang="en-US" sz="3200" dirty="0">
              <a:latin typeface="Arial" charset="0"/>
              <a:cs typeface="Arial" charset="0"/>
            </a:endParaRPr>
          </a:p>
          <a:p>
            <a:pPr lvl="1">
              <a:spcBef>
                <a:spcPts val="600"/>
              </a:spcBef>
              <a:spcAft>
                <a:spcPts val="600"/>
              </a:spcAft>
              <a:buFont typeface="Arial" charset="0"/>
              <a:buChar char="•"/>
            </a:pPr>
            <a:r>
              <a:rPr lang="en-US" altLang="en-US" sz="3200" dirty="0" smtClean="0">
                <a:latin typeface="Arial" charset="0"/>
                <a:cs typeface="Arial" charset="0"/>
              </a:rPr>
              <a:t>Anticipated outcomes</a:t>
            </a:r>
            <a:endParaRPr lang="en-US" altLang="en-US" sz="3200" dirty="0">
              <a:latin typeface="Arial" charset="0"/>
              <a:cs typeface="Arial" charset="0"/>
            </a:endParaRPr>
          </a:p>
          <a:p>
            <a:pPr lvl="1">
              <a:spcBef>
                <a:spcPts val="600"/>
              </a:spcBef>
              <a:spcAft>
                <a:spcPts val="600"/>
              </a:spcAft>
              <a:buFont typeface="Arial" charset="0"/>
              <a:buChar char="•"/>
            </a:pPr>
            <a:endParaRPr lang="en-US" altLang="en-US" sz="2000" dirty="0">
              <a:latin typeface="Arial" charset="0"/>
              <a:cs typeface="Arial" charset="0"/>
            </a:endParaRPr>
          </a:p>
          <a:p>
            <a:pPr>
              <a:spcBef>
                <a:spcPts val="600"/>
              </a:spcBef>
              <a:spcAft>
                <a:spcPts val="600"/>
              </a:spcAft>
              <a:buFontTx/>
              <a:buNone/>
            </a:pPr>
            <a:endParaRPr lang="en-US" altLang="en-US" sz="2400" dirty="0">
              <a:latin typeface="Arial" charset="0"/>
              <a:cs typeface="Arial" charset="0"/>
            </a:endParaRPr>
          </a:p>
        </p:txBody>
      </p:sp>
      <p:pic>
        <p:nvPicPr>
          <p:cNvPr id="3" name="Picture 2"/>
          <p:cNvPicPr>
            <a:picLocks noChangeAspect="1"/>
          </p:cNvPicPr>
          <p:nvPr/>
        </p:nvPicPr>
        <p:blipFill>
          <a:blip r:embed="rId3" cstate="print"/>
          <a:stretch>
            <a:fillRect/>
          </a:stretch>
        </p:blipFill>
        <p:spPr>
          <a:xfrm>
            <a:off x="5447553" y="3644014"/>
            <a:ext cx="3239247" cy="2429435"/>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738930" y="6073449"/>
            <a:ext cx="2671590" cy="253916"/>
          </a:xfrm>
          <a:prstGeom prst="rect">
            <a:avLst/>
          </a:prstGeom>
          <a:noFill/>
          <a:ln>
            <a:noFill/>
          </a:ln>
        </p:spPr>
        <p:txBody>
          <a:bodyPr wrap="none" rtlCol="0">
            <a:spAutoFit/>
          </a:bodyPr>
          <a:lstStyle/>
          <a:p>
            <a:r>
              <a:rPr lang="en-US" sz="1050" dirty="0" smtClean="0">
                <a:solidFill>
                  <a:srgbClr val="000000"/>
                </a:solidFill>
              </a:rPr>
              <a:t>Image Source: (WACOM Digitizing, 2016) </a:t>
            </a:r>
          </a:p>
        </p:txBody>
      </p:sp>
    </p:spTree>
    <p:extLst>
      <p:ext uri="{BB962C8B-B14F-4D97-AF65-F5344CB8AC3E}">
        <p14:creationId xmlns:p14="http://schemas.microsoft.com/office/powerpoint/2010/main" xmlns="" val="85025638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457200" y="10064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latin typeface="Arial" charset="0"/>
                <a:cs typeface="Arial" charset="0"/>
              </a:rPr>
              <a:t>Overview</a:t>
            </a:r>
          </a:p>
        </p:txBody>
      </p:sp>
      <p:sp>
        <p:nvSpPr>
          <p:cNvPr id="16387" name="Content Placeholder 2"/>
          <p:cNvSpPr txBox="1">
            <a:spLocks/>
          </p:cNvSpPr>
          <p:nvPr/>
        </p:nvSpPr>
        <p:spPr bwMode="auto">
          <a:xfrm>
            <a:off x="457200" y="1554163"/>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028700" indent="-228600">
              <a:defRPr sz="2400">
                <a:solidFill>
                  <a:schemeClr val="tx1"/>
                </a:solidFill>
                <a:latin typeface="Times New Roman" pitchFamily="18" charset="0"/>
              </a:defRPr>
            </a:lvl3pPr>
            <a:lvl4pPr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eaLnBrk="0" fontAlgn="base" hangingPunct="0">
              <a:spcBef>
                <a:spcPct val="0"/>
              </a:spcBef>
              <a:spcAft>
                <a:spcPct val="0"/>
              </a:spcAft>
              <a:defRPr sz="2400">
                <a:solidFill>
                  <a:schemeClr val="tx1"/>
                </a:solidFill>
                <a:latin typeface="Times New Roman" pitchFamily="18" charset="0"/>
              </a:defRPr>
            </a:lvl6pPr>
            <a:lvl7pPr marL="2628900" indent="-228600" eaLnBrk="0" fontAlgn="base" hangingPunct="0">
              <a:spcBef>
                <a:spcPct val="0"/>
              </a:spcBef>
              <a:spcAft>
                <a:spcPct val="0"/>
              </a:spcAft>
              <a:defRPr sz="2400">
                <a:solidFill>
                  <a:schemeClr val="tx1"/>
                </a:solidFill>
                <a:latin typeface="Times New Roman" pitchFamily="18" charset="0"/>
              </a:defRPr>
            </a:lvl7pPr>
            <a:lvl8pPr marL="3086100" indent="-228600" eaLnBrk="0" fontAlgn="base" hangingPunct="0">
              <a:spcBef>
                <a:spcPct val="0"/>
              </a:spcBef>
              <a:spcAft>
                <a:spcPct val="0"/>
              </a:spcAft>
              <a:defRPr sz="2400">
                <a:solidFill>
                  <a:schemeClr val="tx1"/>
                </a:solidFill>
                <a:latin typeface="Times New Roman" pitchFamily="18" charset="0"/>
              </a:defRPr>
            </a:lvl8pPr>
            <a:lvl9pPr marL="3543300" indent="-228600" eaLnBrk="0" fontAlgn="base" hangingPunct="0">
              <a:spcBef>
                <a:spcPct val="0"/>
              </a:spcBef>
              <a:spcAft>
                <a:spcPct val="0"/>
              </a:spcAft>
              <a:defRPr sz="2400">
                <a:solidFill>
                  <a:schemeClr val="tx1"/>
                </a:solidFill>
                <a:latin typeface="Times New Roman" pitchFamily="18" charset="0"/>
              </a:defRPr>
            </a:lvl9pPr>
          </a:lstStyle>
          <a:p>
            <a:pPr lvl="1">
              <a:spcBef>
                <a:spcPts val="600"/>
              </a:spcBef>
              <a:spcAft>
                <a:spcPts val="600"/>
              </a:spcAft>
              <a:buFont typeface="Arial" charset="0"/>
              <a:buChar char="•"/>
            </a:pPr>
            <a:r>
              <a:rPr lang="en-US" altLang="en-US" sz="3200" dirty="0" smtClean="0">
                <a:latin typeface="Arial" charset="0"/>
                <a:cs typeface="Arial" charset="0"/>
              </a:rPr>
              <a:t>Current </a:t>
            </a:r>
            <a:r>
              <a:rPr lang="en-US" altLang="en-US" sz="3200" dirty="0">
                <a:latin typeface="Arial" charset="0"/>
                <a:cs typeface="Arial" charset="0"/>
              </a:rPr>
              <a:t>w</a:t>
            </a:r>
            <a:r>
              <a:rPr lang="en-US" altLang="en-US" sz="3200" dirty="0" smtClean="0">
                <a:latin typeface="Arial" charset="0"/>
                <a:cs typeface="Arial" charset="0"/>
              </a:rPr>
              <a:t>orkflow</a:t>
            </a:r>
          </a:p>
          <a:p>
            <a:pPr lvl="1">
              <a:spcBef>
                <a:spcPts val="600"/>
              </a:spcBef>
              <a:spcAft>
                <a:spcPts val="600"/>
              </a:spcAft>
              <a:buFont typeface="Arial" charset="0"/>
              <a:buChar char="•"/>
            </a:pPr>
            <a:r>
              <a:rPr lang="en-US" altLang="en-US" sz="3200" dirty="0" smtClean="0">
                <a:latin typeface="Arial" charset="0"/>
                <a:cs typeface="Arial" charset="0"/>
              </a:rPr>
              <a:t>Limitations</a:t>
            </a:r>
          </a:p>
          <a:p>
            <a:pPr lvl="1">
              <a:spcBef>
                <a:spcPts val="600"/>
              </a:spcBef>
              <a:spcAft>
                <a:spcPts val="600"/>
              </a:spcAft>
              <a:buFont typeface="Arial" charset="0"/>
              <a:buChar char="•"/>
            </a:pPr>
            <a:r>
              <a:rPr lang="en-US" altLang="en-US" sz="3200" dirty="0" smtClean="0">
                <a:latin typeface="Arial" charset="0"/>
                <a:cs typeface="Arial" charset="0"/>
              </a:rPr>
              <a:t>Machine learning</a:t>
            </a:r>
          </a:p>
          <a:p>
            <a:pPr lvl="1">
              <a:spcBef>
                <a:spcPts val="600"/>
              </a:spcBef>
              <a:spcAft>
                <a:spcPts val="600"/>
              </a:spcAft>
              <a:buFont typeface="Arial" charset="0"/>
              <a:buChar char="•"/>
            </a:pPr>
            <a:r>
              <a:rPr lang="en-US" altLang="en-US" sz="3200" dirty="0">
                <a:latin typeface="Arial" charset="0"/>
                <a:cs typeface="Arial" charset="0"/>
              </a:rPr>
              <a:t>Research </a:t>
            </a:r>
            <a:r>
              <a:rPr lang="en-US" altLang="en-US" sz="3200" dirty="0" smtClean="0">
                <a:latin typeface="Arial" charset="0"/>
                <a:cs typeface="Arial" charset="0"/>
              </a:rPr>
              <a:t>questions</a:t>
            </a:r>
          </a:p>
          <a:p>
            <a:pPr lvl="1">
              <a:spcBef>
                <a:spcPts val="600"/>
              </a:spcBef>
              <a:spcAft>
                <a:spcPts val="600"/>
              </a:spcAft>
              <a:buFont typeface="Arial" charset="0"/>
              <a:buChar char="•"/>
            </a:pPr>
            <a:r>
              <a:rPr lang="en-US" altLang="en-US" sz="3200" dirty="0" smtClean="0">
                <a:latin typeface="Arial" charset="0"/>
                <a:cs typeface="Arial" charset="0"/>
              </a:rPr>
              <a:t>Approach</a:t>
            </a:r>
            <a:endParaRPr lang="en-US" altLang="en-US" sz="3200" dirty="0">
              <a:latin typeface="Arial" charset="0"/>
              <a:cs typeface="Arial" charset="0"/>
            </a:endParaRPr>
          </a:p>
          <a:p>
            <a:pPr lvl="1">
              <a:spcBef>
                <a:spcPts val="600"/>
              </a:spcBef>
              <a:spcAft>
                <a:spcPts val="600"/>
              </a:spcAft>
              <a:buFont typeface="Arial" charset="0"/>
              <a:buChar char="•"/>
            </a:pPr>
            <a:r>
              <a:rPr lang="en-US" altLang="en-US" sz="3200" dirty="0">
                <a:latin typeface="Arial" charset="0"/>
                <a:cs typeface="Arial" charset="0"/>
              </a:rPr>
              <a:t>Anticipated </a:t>
            </a:r>
            <a:r>
              <a:rPr lang="en-US" altLang="en-US" sz="3200" dirty="0" smtClean="0">
                <a:latin typeface="Arial" charset="0"/>
                <a:cs typeface="Arial" charset="0"/>
              </a:rPr>
              <a:t>outcomes</a:t>
            </a:r>
            <a:endParaRPr lang="en-US" altLang="en-US" sz="3200" dirty="0">
              <a:latin typeface="Arial" charset="0"/>
              <a:cs typeface="Arial" charset="0"/>
            </a:endParaRPr>
          </a:p>
        </p:txBody>
      </p:sp>
    </p:spTree>
    <p:extLst>
      <p:ext uri="{BB962C8B-B14F-4D97-AF65-F5344CB8AC3E}">
        <p14:creationId xmlns:p14="http://schemas.microsoft.com/office/powerpoint/2010/main" xmlns="" val="342483720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cstate="print"/>
          <a:stretch>
            <a:fillRect/>
          </a:stretch>
        </p:blipFill>
        <p:spPr>
          <a:xfrm>
            <a:off x="5596467" y="4021672"/>
            <a:ext cx="838200" cy="838200"/>
          </a:xfrm>
          <a:prstGeom prst="rect">
            <a:avLst/>
          </a:prstGeom>
        </p:spPr>
      </p:pic>
      <p:pic>
        <p:nvPicPr>
          <p:cNvPr id="3" name="Picture 2"/>
          <p:cNvPicPr>
            <a:picLocks noChangeAspect="1"/>
          </p:cNvPicPr>
          <p:nvPr/>
        </p:nvPicPr>
        <p:blipFill>
          <a:blip r:embed="rId4" cstate="print"/>
          <a:stretch>
            <a:fillRect/>
          </a:stretch>
        </p:blipFill>
        <p:spPr>
          <a:xfrm>
            <a:off x="5473217" y="5050846"/>
            <a:ext cx="1189708" cy="791156"/>
          </a:xfrm>
          <a:prstGeom prst="rect">
            <a:avLst/>
          </a:prstGeom>
          <a:noFill/>
          <a:effectLst>
            <a:glow rad="101600">
              <a:schemeClr val="tx1">
                <a:lumMod val="50000"/>
                <a:alpha val="60000"/>
              </a:schemeClr>
            </a:glow>
          </a:effectLst>
        </p:spPr>
      </p:pic>
      <p:pic>
        <p:nvPicPr>
          <p:cNvPr id="17" name="Picture 16" descr="gdb.png"/>
          <p:cNvPicPr>
            <a:picLocks noChangeAspect="1"/>
          </p:cNvPicPr>
          <p:nvPr/>
        </p:nvPicPr>
        <p:blipFill rotWithShape="1">
          <a:blip r:embed="rId5" cstate="print">
            <a:duotone>
              <a:prstClr val="black"/>
              <a:srgbClr val="CCCCCC">
                <a:tint val="45000"/>
                <a:satMod val="400000"/>
              </a:srgbClr>
            </a:duotone>
            <a:extLst>
              <a:ext uri="{28A0092B-C50C-407E-A947-70E740481C1C}">
                <a14:useLocalDpi xmlns:a14="http://schemas.microsoft.com/office/drawing/2010/main" xmlns="" val="0"/>
              </a:ext>
            </a:extLst>
          </a:blip>
          <a:srcRect l="6852" t="8194" r="69444" b="16468"/>
          <a:stretch/>
        </p:blipFill>
        <p:spPr>
          <a:xfrm>
            <a:off x="3841321" y="4555070"/>
            <a:ext cx="1374145" cy="1857241"/>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pic>
        <p:nvPicPr>
          <p:cNvPr id="96260" name="Picture 4" descr="http://www.goarmy.com/content/videolibrary/marquee_videos/defy-expectations/_jcr_content/videopar/videoentry.image.thumb.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06170" y="4734690"/>
            <a:ext cx="980497" cy="582917"/>
          </a:xfrm>
          <a:prstGeom prst="rect">
            <a:avLst/>
          </a:prstGeom>
          <a:noFill/>
          <a:effectLst>
            <a:glow rad="101600">
              <a:schemeClr val="tx1">
                <a:lumMod val="50000"/>
                <a:alpha val="60000"/>
              </a:schemeClr>
            </a:glow>
          </a:effectLst>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7" cstate="print"/>
          <a:srcRect l="19241" t="28587" r="30804" b="7020"/>
          <a:stretch/>
        </p:blipFill>
        <p:spPr>
          <a:xfrm>
            <a:off x="2387605" y="5462539"/>
            <a:ext cx="956978" cy="724736"/>
          </a:xfrm>
          <a:prstGeom prst="rect">
            <a:avLst/>
          </a:prstGeom>
          <a:noFill/>
          <a:effectLst>
            <a:glow rad="101600">
              <a:schemeClr val="tx1">
                <a:lumMod val="50000"/>
                <a:alpha val="60000"/>
              </a:schemeClr>
            </a:glow>
          </a:effectLst>
        </p:spPr>
      </p:pic>
      <p:sp>
        <p:nvSpPr>
          <p:cNvPr id="74" name="Left Arrow 73"/>
          <p:cNvSpPr/>
          <p:nvPr/>
        </p:nvSpPr>
        <p:spPr>
          <a:xfrm rot="10800000">
            <a:off x="5079998" y="5238667"/>
            <a:ext cx="558801" cy="440755"/>
          </a:xfrm>
          <a:prstGeom prst="leftArrow">
            <a:avLst/>
          </a:prstGeom>
          <a:gradFill>
            <a:gsLst>
              <a:gs pos="0">
                <a:srgbClr val="000000">
                  <a:alpha val="63000"/>
                </a:srgbClr>
              </a:gs>
              <a:gs pos="50000">
                <a:srgbClr val="FFC000">
                  <a:alpha val="68000"/>
                </a:srgbClr>
              </a:gs>
              <a:gs pos="100000">
                <a:schemeClr val="accent1">
                  <a:shade val="100000"/>
                  <a:satMod val="11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440" name="Title 1"/>
          <p:cNvSpPr txBox="1">
            <a:spLocks/>
          </p:cNvSpPr>
          <p:nvPr/>
        </p:nvSpPr>
        <p:spPr bwMode="auto">
          <a:xfrm>
            <a:off x="457200" y="767419"/>
            <a:ext cx="8229600" cy="78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i="1" dirty="0" smtClean="0">
                <a:latin typeface="Arial" charset="0"/>
                <a:cs typeface="Arial" charset="0"/>
              </a:rPr>
              <a:t>Background</a:t>
            </a:r>
          </a:p>
          <a:p>
            <a:pPr algn="ctr">
              <a:spcBef>
                <a:spcPct val="0"/>
              </a:spcBef>
              <a:buFontTx/>
              <a:buNone/>
            </a:pPr>
            <a:r>
              <a:rPr lang="en-US" altLang="en-US" sz="2800" b="1" dirty="0" smtClean="0">
                <a:latin typeface="Arial" charset="0"/>
                <a:cs typeface="Arial" charset="0"/>
              </a:rPr>
              <a:t>Current Workflow</a:t>
            </a:r>
            <a:endParaRPr lang="en-US" altLang="en-US" sz="2800" b="1" dirty="0">
              <a:latin typeface="Arial" charset="0"/>
              <a:cs typeface="Arial" charset="0"/>
            </a:endParaRPr>
          </a:p>
        </p:txBody>
      </p:sp>
      <p:cxnSp>
        <p:nvCxnSpPr>
          <p:cNvPr id="22" name="Straight Connector 21"/>
          <p:cNvCxnSpPr/>
          <p:nvPr/>
        </p:nvCxnSpPr>
        <p:spPr>
          <a:xfrm>
            <a:off x="193843" y="3605755"/>
            <a:ext cx="8492957" cy="0"/>
          </a:xfrm>
          <a:prstGeom prst="line">
            <a:avLst/>
          </a:prstGeom>
          <a:ln w="47625">
            <a:gradFill>
              <a:gsLst>
                <a:gs pos="0">
                  <a:srgbClr val="FFC000"/>
                </a:gs>
                <a:gs pos="50000">
                  <a:srgbClr val="FF9900"/>
                </a:gs>
                <a:gs pos="100000">
                  <a:srgbClr val="FFC000"/>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bwMode="auto">
          <a:xfrm>
            <a:off x="457200" y="3639094"/>
            <a:ext cx="8229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fontAlgn="base">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600" b="0" dirty="0" smtClean="0">
                <a:solidFill>
                  <a:srgbClr val="FF0000"/>
                </a:solidFill>
                <a:effectLst>
                  <a:outerShdw blurRad="38100" dist="38100" dir="2700000" algn="tl">
                    <a:srgbClr val="000000">
                      <a:alpha val="43137"/>
                    </a:srgbClr>
                  </a:outerShdw>
                </a:effectLst>
                <a:latin typeface="Arial Narrow" panose="020B0606020202030204" pitchFamily="34" charset="0"/>
                <a:cs typeface="Arial" charset="0"/>
              </a:rPr>
              <a:t>CURRENT WORKFLOW</a:t>
            </a:r>
          </a:p>
        </p:txBody>
      </p:sp>
      <p:grpSp>
        <p:nvGrpSpPr>
          <p:cNvPr id="8" name="Group 7"/>
          <p:cNvGrpSpPr/>
          <p:nvPr/>
        </p:nvGrpSpPr>
        <p:grpSpPr>
          <a:xfrm>
            <a:off x="179295" y="4586571"/>
            <a:ext cx="1696571" cy="1828800"/>
            <a:chOff x="179295" y="4396067"/>
            <a:chExt cx="1696571" cy="1828800"/>
          </a:xfrm>
        </p:grpSpPr>
        <p:pic>
          <p:nvPicPr>
            <p:cNvPr id="6" name="Picture 5" descr="pan.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9295" y="4811058"/>
              <a:ext cx="1696571" cy="1413809"/>
            </a:xfrm>
            <a:prstGeom prst="rect">
              <a:avLst/>
            </a:prstGeom>
          </p:spPr>
        </p:pic>
        <p:sp>
          <p:nvSpPr>
            <p:cNvPr id="7" name="Rectangle 6"/>
            <p:cNvSpPr/>
            <p:nvPr/>
          </p:nvSpPr>
          <p:spPr>
            <a:xfrm>
              <a:off x="194235" y="4796117"/>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28" name="Rectangle 27"/>
            <p:cNvSpPr/>
            <p:nvPr/>
          </p:nvSpPr>
          <p:spPr>
            <a:xfrm>
              <a:off x="566643" y="4799106"/>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29" name="Rectangle 28"/>
            <p:cNvSpPr/>
            <p:nvPr/>
          </p:nvSpPr>
          <p:spPr>
            <a:xfrm>
              <a:off x="943535" y="4796117"/>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315943" y="4799106"/>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32" name="Rectangle 31"/>
            <p:cNvSpPr/>
            <p:nvPr/>
          </p:nvSpPr>
          <p:spPr>
            <a:xfrm>
              <a:off x="194235" y="5196167"/>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33" name="Rectangle 32"/>
            <p:cNvSpPr/>
            <p:nvPr/>
          </p:nvSpPr>
          <p:spPr>
            <a:xfrm>
              <a:off x="566643" y="5199156"/>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sp>
          <p:nvSpPr>
            <p:cNvPr id="34" name="Rectangle 33"/>
            <p:cNvSpPr/>
            <p:nvPr/>
          </p:nvSpPr>
          <p:spPr>
            <a:xfrm>
              <a:off x="943535" y="5196167"/>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a:t>
              </a:r>
              <a:endParaRPr lang="en-US" dirty="0"/>
            </a:p>
          </p:txBody>
        </p:sp>
        <p:sp>
          <p:nvSpPr>
            <p:cNvPr id="35" name="Rectangle 34"/>
            <p:cNvSpPr/>
            <p:nvPr/>
          </p:nvSpPr>
          <p:spPr>
            <a:xfrm>
              <a:off x="1315943" y="5199156"/>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9</a:t>
              </a:r>
              <a:endParaRPr lang="en-US" dirty="0"/>
            </a:p>
          </p:txBody>
        </p:sp>
        <p:sp>
          <p:nvSpPr>
            <p:cNvPr id="36" name="Rectangle 35"/>
            <p:cNvSpPr/>
            <p:nvPr/>
          </p:nvSpPr>
          <p:spPr>
            <a:xfrm>
              <a:off x="568885" y="5602567"/>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mr-IN" dirty="0" smtClean="0"/>
                <a:t>…</a:t>
              </a:r>
              <a:endParaRPr lang="en-US" dirty="0"/>
            </a:p>
          </p:txBody>
        </p:sp>
        <p:sp>
          <p:nvSpPr>
            <p:cNvPr id="37" name="Rectangle 36"/>
            <p:cNvSpPr/>
            <p:nvPr/>
          </p:nvSpPr>
          <p:spPr>
            <a:xfrm>
              <a:off x="941293" y="5605556"/>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mr-IN" dirty="0" smtClean="0"/>
                <a:t>…</a:t>
              </a:r>
              <a:endParaRPr lang="en-US" dirty="0"/>
            </a:p>
          </p:txBody>
        </p:sp>
        <p:sp>
          <p:nvSpPr>
            <p:cNvPr id="39" name="Rectangle 38"/>
            <p:cNvSpPr/>
            <p:nvPr/>
          </p:nvSpPr>
          <p:spPr>
            <a:xfrm>
              <a:off x="937185" y="4396067"/>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40" name="Rectangle 39"/>
            <p:cNvSpPr/>
            <p:nvPr/>
          </p:nvSpPr>
          <p:spPr>
            <a:xfrm>
              <a:off x="1309593" y="4399056"/>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grpSp>
      <p:cxnSp>
        <p:nvCxnSpPr>
          <p:cNvPr id="10" name="Straight Arrow Connector 9"/>
          <p:cNvCxnSpPr>
            <a:stCxn id="31" idx="3"/>
            <a:endCxn id="96260" idx="1"/>
          </p:cNvCxnSpPr>
          <p:nvPr/>
        </p:nvCxnSpPr>
        <p:spPr>
          <a:xfrm flipV="1">
            <a:off x="1689472" y="5026149"/>
            <a:ext cx="716698" cy="165167"/>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5" idx="3"/>
            <a:endCxn id="4" idx="1"/>
          </p:cNvCxnSpPr>
          <p:nvPr/>
        </p:nvCxnSpPr>
        <p:spPr>
          <a:xfrm>
            <a:off x="1689472" y="5591366"/>
            <a:ext cx="698133" cy="233541"/>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9" cstate="print"/>
          <a:stretch>
            <a:fillRect/>
          </a:stretch>
        </p:blipFill>
        <p:spPr>
          <a:xfrm>
            <a:off x="4121986" y="5554136"/>
            <a:ext cx="771751" cy="509356"/>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0" cstate="print"/>
          <a:stretch>
            <a:fillRect/>
          </a:stretch>
        </p:blipFill>
        <p:spPr>
          <a:xfrm>
            <a:off x="4114804" y="4766736"/>
            <a:ext cx="795867" cy="516469"/>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cxnSp>
        <p:nvCxnSpPr>
          <p:cNvPr id="51" name="Straight Arrow Connector 50"/>
          <p:cNvCxnSpPr>
            <a:stCxn id="96260" idx="3"/>
            <a:endCxn id="14" idx="1"/>
          </p:cNvCxnSpPr>
          <p:nvPr/>
        </p:nvCxnSpPr>
        <p:spPr>
          <a:xfrm flipV="1">
            <a:off x="3386667" y="5024971"/>
            <a:ext cx="728137" cy="1178"/>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 idx="3"/>
            <a:endCxn id="13" idx="1"/>
          </p:cNvCxnSpPr>
          <p:nvPr/>
        </p:nvCxnSpPr>
        <p:spPr>
          <a:xfrm flipV="1">
            <a:off x="3344583" y="5808814"/>
            <a:ext cx="777403" cy="16093"/>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pic>
        <p:nvPicPr>
          <p:cNvPr id="62" name="Picture 61" descr="gdb.png"/>
          <p:cNvPicPr>
            <a:picLocks noChangeAspect="1"/>
          </p:cNvPicPr>
          <p:nvPr/>
        </p:nvPicPr>
        <p:blipFill rotWithShape="1">
          <a:blip r:embed="rId5" cstate="print">
            <a:duotone>
              <a:prstClr val="black"/>
              <a:srgbClr val="FFFF00">
                <a:tint val="45000"/>
                <a:satMod val="400000"/>
              </a:srgbClr>
            </a:duotone>
            <a:extLst>
              <a:ext uri="{28A0092B-C50C-407E-A947-70E740481C1C}">
                <a14:useLocalDpi xmlns:a14="http://schemas.microsoft.com/office/drawing/2010/main" xmlns="" val="0"/>
              </a:ext>
            </a:extLst>
          </a:blip>
          <a:srcRect l="6852" t="8193" r="69444" b="26723"/>
          <a:stretch/>
        </p:blipFill>
        <p:spPr>
          <a:xfrm>
            <a:off x="7721601" y="3826942"/>
            <a:ext cx="957172" cy="1117600"/>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sp>
        <p:nvSpPr>
          <p:cNvPr id="63" name="Left Arrow 62"/>
          <p:cNvSpPr/>
          <p:nvPr/>
        </p:nvSpPr>
        <p:spPr>
          <a:xfrm rot="5400000">
            <a:off x="5740397" y="4679867"/>
            <a:ext cx="558801" cy="440755"/>
          </a:xfrm>
          <a:prstGeom prst="leftArrow">
            <a:avLst/>
          </a:prstGeom>
          <a:gradFill>
            <a:gsLst>
              <a:gs pos="0">
                <a:srgbClr val="000000">
                  <a:alpha val="63000"/>
                </a:srgbClr>
              </a:gs>
              <a:gs pos="50000">
                <a:srgbClr val="FFC000">
                  <a:alpha val="68000"/>
                </a:srgbClr>
              </a:gs>
              <a:gs pos="100000">
                <a:schemeClr val="accent1">
                  <a:shade val="100000"/>
                  <a:satMod val="11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5" name="Left Arrow 64"/>
          <p:cNvSpPr/>
          <p:nvPr/>
        </p:nvSpPr>
        <p:spPr>
          <a:xfrm rot="10800000">
            <a:off x="6333064" y="4205733"/>
            <a:ext cx="1439335" cy="440755"/>
          </a:xfrm>
          <a:prstGeom prst="leftArrow">
            <a:avLst/>
          </a:prstGeom>
          <a:gradFill>
            <a:gsLst>
              <a:gs pos="0">
                <a:srgbClr val="000000">
                  <a:alpha val="63000"/>
                </a:srgbClr>
              </a:gs>
              <a:gs pos="50000">
                <a:srgbClr val="FFC000">
                  <a:alpha val="68000"/>
                </a:srgbClr>
              </a:gs>
              <a:gs pos="100000">
                <a:schemeClr val="accent1">
                  <a:shade val="100000"/>
                  <a:satMod val="11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8" name="Oval 47"/>
          <p:cNvSpPr>
            <a:spLocks noChangeAspect="1"/>
          </p:cNvSpPr>
          <p:nvPr/>
        </p:nvSpPr>
        <p:spPr>
          <a:xfrm>
            <a:off x="2235200" y="6079068"/>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1</a:t>
            </a:r>
            <a:endParaRPr lang="en-US" dirty="0">
              <a:solidFill>
                <a:schemeClr val="tx1"/>
              </a:solidFill>
            </a:endParaRPr>
          </a:p>
        </p:txBody>
      </p:sp>
      <p:sp>
        <p:nvSpPr>
          <p:cNvPr id="67" name="Oval 66"/>
          <p:cNvSpPr>
            <a:spLocks noChangeAspect="1"/>
          </p:cNvSpPr>
          <p:nvPr/>
        </p:nvSpPr>
        <p:spPr>
          <a:xfrm>
            <a:off x="3640667" y="6265335"/>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2</a:t>
            </a:r>
            <a:endParaRPr lang="en-US" dirty="0">
              <a:solidFill>
                <a:schemeClr val="tx1"/>
              </a:solidFill>
            </a:endParaRPr>
          </a:p>
        </p:txBody>
      </p:sp>
      <p:sp>
        <p:nvSpPr>
          <p:cNvPr id="68" name="Oval 67"/>
          <p:cNvSpPr>
            <a:spLocks noChangeAspect="1"/>
          </p:cNvSpPr>
          <p:nvPr/>
        </p:nvSpPr>
        <p:spPr>
          <a:xfrm>
            <a:off x="5334000" y="5740402"/>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3</a:t>
            </a:r>
            <a:endParaRPr lang="en-US" dirty="0">
              <a:solidFill>
                <a:schemeClr val="tx1"/>
              </a:solidFill>
            </a:endParaRPr>
          </a:p>
        </p:txBody>
      </p:sp>
      <p:sp>
        <p:nvSpPr>
          <p:cNvPr id="69" name="Oval 68"/>
          <p:cNvSpPr>
            <a:spLocks noChangeAspect="1"/>
          </p:cNvSpPr>
          <p:nvPr/>
        </p:nvSpPr>
        <p:spPr>
          <a:xfrm>
            <a:off x="5317067" y="4030136"/>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4</a:t>
            </a:r>
            <a:endParaRPr lang="en-US" dirty="0">
              <a:solidFill>
                <a:schemeClr val="tx1"/>
              </a:solidFill>
            </a:endParaRPr>
          </a:p>
        </p:txBody>
      </p:sp>
      <p:sp>
        <p:nvSpPr>
          <p:cNvPr id="70" name="Oval 69"/>
          <p:cNvSpPr>
            <a:spLocks noChangeAspect="1"/>
          </p:cNvSpPr>
          <p:nvPr/>
        </p:nvSpPr>
        <p:spPr>
          <a:xfrm>
            <a:off x="8551334" y="4809070"/>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5</a:t>
            </a:r>
            <a:endParaRPr lang="en-US" dirty="0">
              <a:solidFill>
                <a:schemeClr val="tx1"/>
              </a:solidFill>
            </a:endParaRPr>
          </a:p>
        </p:txBody>
      </p:sp>
      <p:sp>
        <p:nvSpPr>
          <p:cNvPr id="49" name="TextBox 48"/>
          <p:cNvSpPr txBox="1"/>
          <p:nvPr/>
        </p:nvSpPr>
        <p:spPr>
          <a:xfrm>
            <a:off x="304800" y="4182535"/>
            <a:ext cx="1416711" cy="369332"/>
          </a:xfrm>
          <a:prstGeom prst="rect">
            <a:avLst/>
          </a:prstGeom>
          <a:noFill/>
        </p:spPr>
        <p:txBody>
          <a:bodyPr wrap="none" rtlCol="0">
            <a:spAutoFit/>
          </a:bodyPr>
          <a:lstStyle/>
          <a:p>
            <a:r>
              <a:rPr lang="en-US" dirty="0" smtClean="0"/>
              <a:t>Sheet Index</a:t>
            </a:r>
            <a:endParaRPr lang="en-US" dirty="0"/>
          </a:p>
        </p:txBody>
      </p:sp>
      <p:sp>
        <p:nvSpPr>
          <p:cNvPr id="73" name="TextBox 72"/>
          <p:cNvSpPr txBox="1"/>
          <p:nvPr/>
        </p:nvSpPr>
        <p:spPr>
          <a:xfrm>
            <a:off x="7467601" y="5147734"/>
            <a:ext cx="1506404" cy="646331"/>
          </a:xfrm>
          <a:prstGeom prst="rect">
            <a:avLst/>
          </a:prstGeom>
          <a:noFill/>
        </p:spPr>
        <p:txBody>
          <a:bodyPr wrap="none" rtlCol="0">
            <a:spAutoFit/>
          </a:bodyPr>
          <a:lstStyle/>
          <a:p>
            <a:r>
              <a:rPr lang="en-US" dirty="0" smtClean="0"/>
              <a:t>Authoritative</a:t>
            </a:r>
          </a:p>
          <a:p>
            <a:r>
              <a:rPr lang="en-US" dirty="0" smtClean="0"/>
              <a:t>Gold dataset</a:t>
            </a:r>
            <a:endParaRPr lang="en-US" dirty="0"/>
          </a:p>
        </p:txBody>
      </p:sp>
      <p:sp>
        <p:nvSpPr>
          <p:cNvPr id="75" name="TextBox 74"/>
          <p:cNvSpPr txBox="1"/>
          <p:nvPr/>
        </p:nvSpPr>
        <p:spPr>
          <a:xfrm>
            <a:off x="5909735" y="5960531"/>
            <a:ext cx="1518940" cy="369332"/>
          </a:xfrm>
          <a:prstGeom prst="rect">
            <a:avLst/>
          </a:prstGeom>
          <a:noFill/>
        </p:spPr>
        <p:txBody>
          <a:bodyPr wrap="none" rtlCol="0">
            <a:spAutoFit/>
          </a:bodyPr>
          <a:lstStyle/>
          <a:p>
            <a:r>
              <a:rPr lang="en-US" dirty="0" smtClean="0"/>
              <a:t>Data Stewart</a:t>
            </a:r>
            <a:endParaRPr lang="en-US" dirty="0"/>
          </a:p>
        </p:txBody>
      </p:sp>
      <p:sp>
        <p:nvSpPr>
          <p:cNvPr id="78" name="TextBox 77"/>
          <p:cNvSpPr txBox="1"/>
          <p:nvPr/>
        </p:nvSpPr>
        <p:spPr>
          <a:xfrm>
            <a:off x="3742268" y="3945466"/>
            <a:ext cx="1439332" cy="646331"/>
          </a:xfrm>
          <a:prstGeom prst="rect">
            <a:avLst/>
          </a:prstGeom>
          <a:noFill/>
        </p:spPr>
        <p:txBody>
          <a:bodyPr wrap="square" rtlCol="0">
            <a:spAutoFit/>
          </a:bodyPr>
          <a:lstStyle/>
          <a:p>
            <a:r>
              <a:rPr lang="en-US" dirty="0" smtClean="0"/>
              <a:t>Silver dataset</a:t>
            </a:r>
            <a:endParaRPr lang="en-US" dirty="0"/>
          </a:p>
        </p:txBody>
      </p:sp>
      <p:sp>
        <p:nvSpPr>
          <p:cNvPr id="79" name="TextBox 78"/>
          <p:cNvSpPr txBox="1"/>
          <p:nvPr/>
        </p:nvSpPr>
        <p:spPr>
          <a:xfrm>
            <a:off x="2269064" y="6370137"/>
            <a:ext cx="1287544" cy="369332"/>
          </a:xfrm>
          <a:prstGeom prst="rect">
            <a:avLst/>
          </a:prstGeom>
          <a:noFill/>
        </p:spPr>
        <p:txBody>
          <a:bodyPr wrap="none" rtlCol="0">
            <a:spAutoFit/>
          </a:bodyPr>
          <a:lstStyle/>
          <a:p>
            <a:r>
              <a:rPr lang="en-US" dirty="0" smtClean="0"/>
              <a:t>Digitizer(s)</a:t>
            </a:r>
            <a:endParaRPr lang="en-US" dirty="0"/>
          </a:p>
        </p:txBody>
      </p:sp>
      <p:sp>
        <p:nvSpPr>
          <p:cNvPr id="80" name="TextBox 79"/>
          <p:cNvSpPr txBox="1"/>
          <p:nvPr/>
        </p:nvSpPr>
        <p:spPr>
          <a:xfrm>
            <a:off x="6045202" y="3725332"/>
            <a:ext cx="723275" cy="369332"/>
          </a:xfrm>
          <a:prstGeom prst="rect">
            <a:avLst/>
          </a:prstGeom>
          <a:noFill/>
        </p:spPr>
        <p:txBody>
          <a:bodyPr wrap="none" rtlCol="0">
            <a:spAutoFit/>
          </a:bodyPr>
          <a:lstStyle/>
          <a:p>
            <a:r>
              <a:rPr lang="en-US" dirty="0" smtClean="0"/>
              <a:t>GAIT</a:t>
            </a:r>
            <a:endParaRPr lang="en-US" dirty="0"/>
          </a:p>
        </p:txBody>
      </p:sp>
      <p:sp>
        <p:nvSpPr>
          <p:cNvPr id="81" name="Oval 80"/>
          <p:cNvSpPr>
            <a:spLocks noChangeAspect="1"/>
          </p:cNvSpPr>
          <p:nvPr/>
        </p:nvSpPr>
        <p:spPr>
          <a:xfrm>
            <a:off x="1309593" y="1714083"/>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1</a:t>
            </a:r>
            <a:endParaRPr lang="en-US" dirty="0">
              <a:solidFill>
                <a:schemeClr val="tx1"/>
              </a:solidFill>
            </a:endParaRPr>
          </a:p>
        </p:txBody>
      </p:sp>
      <p:sp>
        <p:nvSpPr>
          <p:cNvPr id="82" name="Oval 81"/>
          <p:cNvSpPr>
            <a:spLocks noChangeAspect="1"/>
          </p:cNvSpPr>
          <p:nvPr/>
        </p:nvSpPr>
        <p:spPr>
          <a:xfrm>
            <a:off x="1309593" y="2222083"/>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2</a:t>
            </a:r>
            <a:endParaRPr lang="en-US" dirty="0">
              <a:solidFill>
                <a:schemeClr val="tx1"/>
              </a:solidFill>
            </a:endParaRPr>
          </a:p>
        </p:txBody>
      </p:sp>
      <p:sp>
        <p:nvSpPr>
          <p:cNvPr id="83" name="Oval 82"/>
          <p:cNvSpPr>
            <a:spLocks noChangeAspect="1"/>
          </p:cNvSpPr>
          <p:nvPr/>
        </p:nvSpPr>
        <p:spPr>
          <a:xfrm>
            <a:off x="1309593" y="2780883"/>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3</a:t>
            </a:r>
            <a:endParaRPr lang="en-US" dirty="0">
              <a:solidFill>
                <a:schemeClr val="tx1"/>
              </a:solidFill>
            </a:endParaRPr>
          </a:p>
        </p:txBody>
      </p:sp>
      <p:sp>
        <p:nvSpPr>
          <p:cNvPr id="84" name="Oval 83"/>
          <p:cNvSpPr>
            <a:spLocks noChangeAspect="1"/>
          </p:cNvSpPr>
          <p:nvPr/>
        </p:nvSpPr>
        <p:spPr>
          <a:xfrm>
            <a:off x="4380884" y="1715796"/>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4</a:t>
            </a:r>
            <a:endParaRPr lang="en-US" dirty="0">
              <a:solidFill>
                <a:schemeClr val="tx1"/>
              </a:solidFill>
            </a:endParaRPr>
          </a:p>
        </p:txBody>
      </p:sp>
      <p:sp>
        <p:nvSpPr>
          <p:cNvPr id="85" name="Oval 84"/>
          <p:cNvSpPr>
            <a:spLocks noChangeAspect="1"/>
          </p:cNvSpPr>
          <p:nvPr/>
        </p:nvSpPr>
        <p:spPr>
          <a:xfrm>
            <a:off x="4380884" y="2257663"/>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5</a:t>
            </a:r>
            <a:endParaRPr lang="en-US" dirty="0">
              <a:solidFill>
                <a:schemeClr val="tx1"/>
              </a:solidFill>
            </a:endParaRPr>
          </a:p>
        </p:txBody>
      </p:sp>
      <p:sp>
        <p:nvSpPr>
          <p:cNvPr id="86" name="TextBox 85"/>
          <p:cNvSpPr txBox="1"/>
          <p:nvPr/>
        </p:nvSpPr>
        <p:spPr>
          <a:xfrm>
            <a:off x="1631329" y="1714083"/>
            <a:ext cx="1881232" cy="307777"/>
          </a:xfrm>
          <a:prstGeom prst="rect">
            <a:avLst/>
          </a:prstGeom>
          <a:noFill/>
        </p:spPr>
        <p:txBody>
          <a:bodyPr wrap="none" rtlCol="0">
            <a:spAutoFit/>
          </a:bodyPr>
          <a:lstStyle/>
          <a:p>
            <a:r>
              <a:rPr lang="en-US" sz="1400" dirty="0" smtClean="0"/>
              <a:t>Check out map sheet</a:t>
            </a:r>
          </a:p>
        </p:txBody>
      </p:sp>
      <p:sp>
        <p:nvSpPr>
          <p:cNvPr id="87" name="TextBox 86"/>
          <p:cNvSpPr txBox="1"/>
          <p:nvPr/>
        </p:nvSpPr>
        <p:spPr>
          <a:xfrm>
            <a:off x="1631329" y="2272883"/>
            <a:ext cx="1571865" cy="307777"/>
          </a:xfrm>
          <a:prstGeom prst="rect">
            <a:avLst/>
          </a:prstGeom>
          <a:noFill/>
        </p:spPr>
        <p:txBody>
          <a:bodyPr wrap="none" rtlCol="0">
            <a:spAutoFit/>
          </a:bodyPr>
          <a:lstStyle/>
          <a:p>
            <a:r>
              <a:rPr lang="en-US" sz="1400" dirty="0" smtClean="0"/>
              <a:t>Heads-up digitize</a:t>
            </a:r>
          </a:p>
        </p:txBody>
      </p:sp>
      <p:sp>
        <p:nvSpPr>
          <p:cNvPr id="88" name="TextBox 87"/>
          <p:cNvSpPr txBox="1"/>
          <p:nvPr/>
        </p:nvSpPr>
        <p:spPr>
          <a:xfrm>
            <a:off x="1631329" y="2797816"/>
            <a:ext cx="2056973" cy="307777"/>
          </a:xfrm>
          <a:prstGeom prst="rect">
            <a:avLst/>
          </a:prstGeom>
          <a:noFill/>
        </p:spPr>
        <p:txBody>
          <a:bodyPr wrap="none" rtlCol="0">
            <a:spAutoFit/>
          </a:bodyPr>
          <a:lstStyle/>
          <a:p>
            <a:r>
              <a:rPr lang="en-US" sz="1400" dirty="0" smtClean="0"/>
              <a:t>Edge match &amp; topology</a:t>
            </a:r>
          </a:p>
        </p:txBody>
      </p:sp>
      <p:sp>
        <p:nvSpPr>
          <p:cNvPr id="89" name="TextBox 88"/>
          <p:cNvSpPr txBox="1"/>
          <p:nvPr/>
        </p:nvSpPr>
        <p:spPr>
          <a:xfrm>
            <a:off x="4702620" y="1749663"/>
            <a:ext cx="1787694" cy="523220"/>
          </a:xfrm>
          <a:prstGeom prst="rect">
            <a:avLst/>
          </a:prstGeom>
          <a:noFill/>
        </p:spPr>
        <p:txBody>
          <a:bodyPr wrap="none" rtlCol="0">
            <a:spAutoFit/>
          </a:bodyPr>
          <a:lstStyle/>
          <a:p>
            <a:r>
              <a:rPr lang="en-US" sz="1400" dirty="0"/>
              <a:t>Geospatial Analysis </a:t>
            </a:r>
            <a:endParaRPr lang="en-US" sz="1400" dirty="0" smtClean="0"/>
          </a:p>
          <a:p>
            <a:r>
              <a:rPr lang="en-US" sz="1400" dirty="0" smtClean="0"/>
              <a:t>Integrity Tool (GAIT)</a:t>
            </a:r>
          </a:p>
        </p:txBody>
      </p:sp>
      <p:sp>
        <p:nvSpPr>
          <p:cNvPr id="90" name="TextBox 89"/>
          <p:cNvSpPr txBox="1"/>
          <p:nvPr/>
        </p:nvSpPr>
        <p:spPr>
          <a:xfrm>
            <a:off x="4702620" y="2308463"/>
            <a:ext cx="1721595" cy="307777"/>
          </a:xfrm>
          <a:prstGeom prst="rect">
            <a:avLst/>
          </a:prstGeom>
          <a:noFill/>
        </p:spPr>
        <p:txBody>
          <a:bodyPr wrap="none" rtlCol="0">
            <a:spAutoFit/>
          </a:bodyPr>
          <a:lstStyle/>
          <a:p>
            <a:r>
              <a:rPr lang="en-US" sz="1400" dirty="0" smtClean="0"/>
              <a:t>Enterprise holdings</a:t>
            </a:r>
          </a:p>
        </p:txBody>
      </p:sp>
      <p:sp>
        <p:nvSpPr>
          <p:cNvPr id="91" name="Rectangle 90"/>
          <p:cNvSpPr/>
          <p:nvPr/>
        </p:nvSpPr>
        <p:spPr>
          <a:xfrm>
            <a:off x="4347010" y="4837210"/>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F7F7F"/>
                </a:solidFill>
              </a:rPr>
              <a:t>5</a:t>
            </a:r>
            <a:endParaRPr lang="en-US" dirty="0">
              <a:solidFill>
                <a:srgbClr val="7F7F7F"/>
              </a:solidFill>
            </a:endParaRPr>
          </a:p>
        </p:txBody>
      </p:sp>
      <p:sp>
        <p:nvSpPr>
          <p:cNvPr id="92" name="Rectangle 91"/>
          <p:cNvSpPr/>
          <p:nvPr/>
        </p:nvSpPr>
        <p:spPr>
          <a:xfrm>
            <a:off x="4347009" y="5592859"/>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50000"/>
                  </a:schemeClr>
                </a:solidFill>
              </a:rPr>
              <a:t>9</a:t>
            </a:r>
            <a:endParaRPr lang="en-US" dirty="0">
              <a:solidFill>
                <a:schemeClr val="accent3">
                  <a:lumMod val="50000"/>
                </a:schemeClr>
              </a:solidFill>
            </a:endParaRPr>
          </a:p>
        </p:txBody>
      </p:sp>
      <p:sp>
        <p:nvSpPr>
          <p:cNvPr id="93" name="Rectangle 92"/>
          <p:cNvSpPr/>
          <p:nvPr/>
        </p:nvSpPr>
        <p:spPr>
          <a:xfrm>
            <a:off x="8021543" y="3990544"/>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5</a:t>
            </a:r>
            <a:endParaRPr lang="en-US" dirty="0">
              <a:solidFill>
                <a:srgbClr val="FFFF00"/>
              </a:solidFill>
            </a:endParaRPr>
          </a:p>
        </p:txBody>
      </p:sp>
      <p:sp>
        <p:nvSpPr>
          <p:cNvPr id="94" name="Rectangle 93"/>
          <p:cNvSpPr/>
          <p:nvPr/>
        </p:nvSpPr>
        <p:spPr>
          <a:xfrm>
            <a:off x="8021542" y="4407526"/>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9</a:t>
            </a:r>
            <a:endParaRPr lang="en-US" dirty="0">
              <a:solidFill>
                <a:srgbClr val="FFFF00"/>
              </a:solidFill>
            </a:endParaRPr>
          </a:p>
        </p:txBody>
      </p:sp>
    </p:spTree>
    <p:extLst>
      <p:ext uri="{BB962C8B-B14F-4D97-AF65-F5344CB8AC3E}">
        <p14:creationId xmlns:p14="http://schemas.microsoft.com/office/powerpoint/2010/main" xmlns="" val="258421170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139476" y="3703697"/>
            <a:ext cx="8870449" cy="3133616"/>
          </a:xfrm>
          <a:prstGeom prst="rect">
            <a:avLst/>
          </a:prstGeom>
        </p:spPr>
      </p:pic>
      <p:sp>
        <p:nvSpPr>
          <p:cNvPr id="18440" name="Title 1"/>
          <p:cNvSpPr txBox="1">
            <a:spLocks/>
          </p:cNvSpPr>
          <p:nvPr/>
        </p:nvSpPr>
        <p:spPr bwMode="auto">
          <a:xfrm>
            <a:off x="457200" y="8540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Limitations</a:t>
            </a:r>
            <a:endParaRPr lang="en-US" altLang="en-US" sz="2800" b="1" dirty="0">
              <a:latin typeface="Arial" charset="0"/>
              <a:cs typeface="Arial" charset="0"/>
            </a:endParaRPr>
          </a:p>
        </p:txBody>
      </p:sp>
      <p:cxnSp>
        <p:nvCxnSpPr>
          <p:cNvPr id="22" name="Straight Connector 21"/>
          <p:cNvCxnSpPr/>
          <p:nvPr/>
        </p:nvCxnSpPr>
        <p:spPr>
          <a:xfrm>
            <a:off x="261381" y="3747005"/>
            <a:ext cx="8492957" cy="0"/>
          </a:xfrm>
          <a:prstGeom prst="line">
            <a:avLst/>
          </a:prstGeom>
          <a:ln w="47625">
            <a:gradFill>
              <a:gsLst>
                <a:gs pos="0">
                  <a:srgbClr val="FFC000"/>
                </a:gs>
                <a:gs pos="50000">
                  <a:srgbClr val="FF9900"/>
                </a:gs>
                <a:gs pos="100000">
                  <a:srgbClr val="FFC000"/>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stretch>
            <a:fillRect/>
          </a:stretch>
        </p:blipFill>
        <p:spPr>
          <a:xfrm>
            <a:off x="5473217" y="5050846"/>
            <a:ext cx="1189708" cy="791156"/>
          </a:xfrm>
          <a:prstGeom prst="rect">
            <a:avLst/>
          </a:prstGeom>
          <a:noFill/>
          <a:effectLst>
            <a:glow rad="101600">
              <a:schemeClr val="tx1">
                <a:lumMod val="50000"/>
                <a:alpha val="60000"/>
              </a:schemeClr>
            </a:glow>
          </a:effectLst>
        </p:spPr>
      </p:pic>
      <p:pic>
        <p:nvPicPr>
          <p:cNvPr id="12" name="Picture 11" descr="gdb.png"/>
          <p:cNvPicPr>
            <a:picLocks noChangeAspect="1"/>
          </p:cNvPicPr>
          <p:nvPr/>
        </p:nvPicPr>
        <p:blipFill rotWithShape="1">
          <a:blip r:embed="rId5" cstate="print">
            <a:duotone>
              <a:prstClr val="black"/>
              <a:srgbClr val="CCCCCC">
                <a:tint val="45000"/>
                <a:satMod val="400000"/>
              </a:srgbClr>
            </a:duotone>
            <a:extLst>
              <a:ext uri="{28A0092B-C50C-407E-A947-70E740481C1C}">
                <a14:useLocalDpi xmlns:a14="http://schemas.microsoft.com/office/drawing/2010/main" xmlns="" val="0"/>
              </a:ext>
            </a:extLst>
          </a:blip>
          <a:srcRect l="6852" t="8194" r="69444" b="16468"/>
          <a:stretch/>
        </p:blipFill>
        <p:spPr>
          <a:xfrm>
            <a:off x="3841321" y="4555070"/>
            <a:ext cx="1374145" cy="1857241"/>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4" descr="http://www.goarmy.com/content/videolibrary/marquee_videos/defy-expectations/_jcr_content/videopar/videoentry.image.thumb.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06170" y="4734690"/>
            <a:ext cx="980497" cy="582917"/>
          </a:xfrm>
          <a:prstGeom prst="rect">
            <a:avLst/>
          </a:prstGeom>
          <a:noFill/>
          <a:effectLst>
            <a:glow rad="101600">
              <a:schemeClr val="tx1">
                <a:lumMod val="50000"/>
                <a:alpha val="60000"/>
              </a:schemeClr>
            </a:glow>
          </a:effectLst>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rotWithShape="1">
          <a:blip r:embed="rId7" cstate="print"/>
          <a:srcRect l="19241" t="28587" r="30804" b="7020"/>
          <a:stretch/>
        </p:blipFill>
        <p:spPr>
          <a:xfrm>
            <a:off x="2387605" y="5462539"/>
            <a:ext cx="956978" cy="724736"/>
          </a:xfrm>
          <a:prstGeom prst="rect">
            <a:avLst/>
          </a:prstGeom>
          <a:noFill/>
          <a:effectLst>
            <a:glow rad="101600">
              <a:schemeClr val="tx1">
                <a:lumMod val="50000"/>
                <a:alpha val="60000"/>
              </a:schemeClr>
            </a:glow>
          </a:effectLst>
        </p:spPr>
      </p:pic>
      <p:sp>
        <p:nvSpPr>
          <p:cNvPr id="15" name="Left Arrow 14"/>
          <p:cNvSpPr/>
          <p:nvPr/>
        </p:nvSpPr>
        <p:spPr>
          <a:xfrm rot="10800000">
            <a:off x="5079998" y="5238667"/>
            <a:ext cx="558801" cy="440755"/>
          </a:xfrm>
          <a:prstGeom prst="leftArrow">
            <a:avLst/>
          </a:prstGeom>
          <a:gradFill>
            <a:gsLst>
              <a:gs pos="0">
                <a:srgbClr val="000000">
                  <a:alpha val="63000"/>
                </a:srgbClr>
              </a:gs>
              <a:gs pos="50000">
                <a:srgbClr val="FFC000">
                  <a:alpha val="68000"/>
                </a:srgbClr>
              </a:gs>
              <a:gs pos="100000">
                <a:schemeClr val="accent1">
                  <a:shade val="100000"/>
                  <a:satMod val="11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6" name="Picture 15"/>
          <p:cNvPicPr>
            <a:picLocks noChangeAspect="1"/>
          </p:cNvPicPr>
          <p:nvPr/>
        </p:nvPicPr>
        <p:blipFill>
          <a:blip r:embed="rId8" cstate="print"/>
          <a:stretch>
            <a:fillRect/>
          </a:stretch>
        </p:blipFill>
        <p:spPr>
          <a:xfrm>
            <a:off x="4121986" y="5554136"/>
            <a:ext cx="771751" cy="509356"/>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9" cstate="print"/>
          <a:stretch>
            <a:fillRect/>
          </a:stretch>
        </p:blipFill>
        <p:spPr>
          <a:xfrm>
            <a:off x="4114804" y="4766736"/>
            <a:ext cx="795867" cy="516469"/>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cxnSp>
        <p:nvCxnSpPr>
          <p:cNvPr id="18" name="Straight Arrow Connector 17"/>
          <p:cNvCxnSpPr>
            <a:stCxn id="13" idx="3"/>
            <a:endCxn id="17" idx="1"/>
          </p:cNvCxnSpPr>
          <p:nvPr/>
        </p:nvCxnSpPr>
        <p:spPr>
          <a:xfrm flipV="1">
            <a:off x="3386667" y="5024971"/>
            <a:ext cx="728137" cy="1178"/>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3"/>
            <a:endCxn id="16" idx="1"/>
          </p:cNvCxnSpPr>
          <p:nvPr/>
        </p:nvCxnSpPr>
        <p:spPr>
          <a:xfrm flipV="1">
            <a:off x="3344583" y="5808814"/>
            <a:ext cx="777403" cy="16093"/>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2235200" y="6079068"/>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1</a:t>
            </a:r>
            <a:endParaRPr lang="en-US" dirty="0">
              <a:solidFill>
                <a:schemeClr val="tx1"/>
              </a:solidFill>
            </a:endParaRPr>
          </a:p>
        </p:txBody>
      </p:sp>
      <p:sp>
        <p:nvSpPr>
          <p:cNvPr id="23" name="Oval 22"/>
          <p:cNvSpPr>
            <a:spLocks noChangeAspect="1"/>
          </p:cNvSpPr>
          <p:nvPr/>
        </p:nvSpPr>
        <p:spPr>
          <a:xfrm>
            <a:off x="3640667" y="6265335"/>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2</a:t>
            </a:r>
            <a:endParaRPr lang="en-US" dirty="0">
              <a:solidFill>
                <a:schemeClr val="tx1"/>
              </a:solidFill>
            </a:endParaRPr>
          </a:p>
        </p:txBody>
      </p:sp>
      <p:sp>
        <p:nvSpPr>
          <p:cNvPr id="24" name="Oval 23"/>
          <p:cNvSpPr>
            <a:spLocks noChangeAspect="1"/>
          </p:cNvSpPr>
          <p:nvPr/>
        </p:nvSpPr>
        <p:spPr>
          <a:xfrm>
            <a:off x="5334000" y="5740402"/>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3</a:t>
            </a:r>
            <a:endParaRPr lang="en-US" dirty="0">
              <a:solidFill>
                <a:schemeClr val="tx1"/>
              </a:solidFill>
            </a:endParaRPr>
          </a:p>
        </p:txBody>
      </p:sp>
      <p:sp>
        <p:nvSpPr>
          <p:cNvPr id="26" name="TextBox 25"/>
          <p:cNvSpPr txBox="1"/>
          <p:nvPr/>
        </p:nvSpPr>
        <p:spPr>
          <a:xfrm>
            <a:off x="5903455" y="5945200"/>
            <a:ext cx="1518940" cy="369332"/>
          </a:xfrm>
          <a:prstGeom prst="rect">
            <a:avLst/>
          </a:prstGeom>
          <a:noFill/>
        </p:spPr>
        <p:txBody>
          <a:bodyPr wrap="none" rtlCol="0">
            <a:spAutoFit/>
          </a:bodyPr>
          <a:lstStyle/>
          <a:p>
            <a:r>
              <a:rPr lang="en-US" dirty="0" smtClean="0"/>
              <a:t>Data Stewart</a:t>
            </a:r>
            <a:endParaRPr lang="en-US" dirty="0"/>
          </a:p>
        </p:txBody>
      </p:sp>
      <p:sp>
        <p:nvSpPr>
          <p:cNvPr id="27" name="TextBox 26"/>
          <p:cNvSpPr txBox="1"/>
          <p:nvPr/>
        </p:nvSpPr>
        <p:spPr>
          <a:xfrm>
            <a:off x="3738036" y="3953135"/>
            <a:ext cx="1329262" cy="646331"/>
          </a:xfrm>
          <a:prstGeom prst="rect">
            <a:avLst/>
          </a:prstGeom>
          <a:noFill/>
        </p:spPr>
        <p:txBody>
          <a:bodyPr wrap="square" rtlCol="0">
            <a:spAutoFit/>
          </a:bodyPr>
          <a:lstStyle/>
          <a:p>
            <a:r>
              <a:rPr lang="en-US" dirty="0" smtClean="0"/>
              <a:t>Silver dataset</a:t>
            </a:r>
            <a:endParaRPr lang="en-US" dirty="0"/>
          </a:p>
        </p:txBody>
      </p:sp>
      <p:sp>
        <p:nvSpPr>
          <p:cNvPr id="28" name="TextBox 27"/>
          <p:cNvSpPr txBox="1"/>
          <p:nvPr/>
        </p:nvSpPr>
        <p:spPr>
          <a:xfrm>
            <a:off x="2269064" y="6370137"/>
            <a:ext cx="1287544" cy="369332"/>
          </a:xfrm>
          <a:prstGeom prst="rect">
            <a:avLst/>
          </a:prstGeom>
          <a:noFill/>
        </p:spPr>
        <p:txBody>
          <a:bodyPr wrap="none" rtlCol="0">
            <a:spAutoFit/>
          </a:bodyPr>
          <a:lstStyle/>
          <a:p>
            <a:r>
              <a:rPr lang="en-US" dirty="0" smtClean="0"/>
              <a:t>Digitizer(s)</a:t>
            </a:r>
            <a:endParaRPr lang="en-US" dirty="0"/>
          </a:p>
        </p:txBody>
      </p:sp>
      <p:sp>
        <p:nvSpPr>
          <p:cNvPr id="30" name="Rectangle 29"/>
          <p:cNvSpPr/>
          <p:nvPr/>
        </p:nvSpPr>
        <p:spPr>
          <a:xfrm>
            <a:off x="4347010" y="4837210"/>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F7F7F"/>
                </a:solidFill>
              </a:rPr>
              <a:t>5</a:t>
            </a:r>
            <a:endParaRPr lang="en-US" dirty="0">
              <a:solidFill>
                <a:srgbClr val="7F7F7F"/>
              </a:solidFill>
            </a:endParaRPr>
          </a:p>
        </p:txBody>
      </p:sp>
      <p:sp>
        <p:nvSpPr>
          <p:cNvPr id="31" name="Rectangle 30"/>
          <p:cNvSpPr/>
          <p:nvPr/>
        </p:nvSpPr>
        <p:spPr>
          <a:xfrm>
            <a:off x="4347009" y="5592859"/>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50000"/>
                  </a:schemeClr>
                </a:solidFill>
              </a:rPr>
              <a:t>9</a:t>
            </a:r>
            <a:endParaRPr lang="en-US" dirty="0">
              <a:solidFill>
                <a:schemeClr val="accent3">
                  <a:lumMod val="50000"/>
                </a:schemeClr>
              </a:solidFill>
            </a:endParaRPr>
          </a:p>
        </p:txBody>
      </p:sp>
      <p:sp>
        <p:nvSpPr>
          <p:cNvPr id="32" name="Title 1"/>
          <p:cNvSpPr txBox="1">
            <a:spLocks/>
          </p:cNvSpPr>
          <p:nvPr/>
        </p:nvSpPr>
        <p:spPr bwMode="auto">
          <a:xfrm>
            <a:off x="842430" y="2003958"/>
            <a:ext cx="2235200" cy="138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pPr>
            <a:r>
              <a:rPr lang="en-US" altLang="en-US" sz="1600" b="1" dirty="0" smtClean="0">
                <a:solidFill>
                  <a:srgbClr val="FF0000"/>
                </a:solidFill>
                <a:latin typeface="Arial" charset="0"/>
                <a:cs typeface="Arial" charset="0"/>
              </a:rPr>
              <a:t>Experience</a:t>
            </a:r>
          </a:p>
          <a:p>
            <a:pPr>
              <a:spcBef>
                <a:spcPct val="0"/>
              </a:spcBef>
              <a:buNone/>
            </a:pPr>
            <a:r>
              <a:rPr lang="en-US" altLang="en-US" sz="1600" b="1" dirty="0">
                <a:solidFill>
                  <a:srgbClr val="FF0000"/>
                </a:solidFill>
                <a:latin typeface="Arial" charset="0"/>
                <a:cs typeface="Arial" charset="0"/>
              </a:rPr>
              <a:t> </a:t>
            </a:r>
            <a:r>
              <a:rPr lang="en-US" altLang="en-US" sz="1600" b="1" dirty="0" smtClean="0">
                <a:solidFill>
                  <a:srgbClr val="FF0000"/>
                </a:solidFill>
                <a:latin typeface="Arial" charset="0"/>
                <a:cs typeface="Arial" charset="0"/>
              </a:rPr>
              <a:t>     disparities</a:t>
            </a:r>
          </a:p>
          <a:p>
            <a:pPr>
              <a:spcBef>
                <a:spcPct val="0"/>
              </a:spcBef>
              <a:buNone/>
            </a:pPr>
            <a:endParaRPr lang="en-US" altLang="en-US" sz="1600" b="1" dirty="0" smtClean="0">
              <a:solidFill>
                <a:srgbClr val="FF0000"/>
              </a:solidFill>
              <a:latin typeface="Arial" charset="0"/>
              <a:cs typeface="Arial" charset="0"/>
            </a:endParaRPr>
          </a:p>
          <a:p>
            <a:pPr marL="285750" indent="-285750">
              <a:spcBef>
                <a:spcPct val="0"/>
              </a:spcBef>
            </a:pPr>
            <a:r>
              <a:rPr lang="en-US" altLang="en-US" sz="1600" b="1" dirty="0" smtClean="0">
                <a:solidFill>
                  <a:srgbClr val="FF0000"/>
                </a:solidFill>
                <a:latin typeface="Arial" charset="0"/>
                <a:cs typeface="Arial" charset="0"/>
              </a:rPr>
              <a:t> Subjectivity</a:t>
            </a:r>
          </a:p>
          <a:p>
            <a:pPr marL="285750" indent="-285750">
              <a:spcBef>
                <a:spcPct val="0"/>
              </a:spcBef>
            </a:pPr>
            <a:endParaRPr lang="en-US" altLang="en-US" sz="1600" b="1" dirty="0" smtClean="0">
              <a:solidFill>
                <a:srgbClr val="FF0000"/>
              </a:solidFill>
              <a:latin typeface="Arial" charset="0"/>
              <a:cs typeface="Arial" charset="0"/>
            </a:endParaRPr>
          </a:p>
          <a:p>
            <a:pPr marL="342900" indent="-342900">
              <a:spcBef>
                <a:spcPct val="0"/>
              </a:spcBef>
            </a:pPr>
            <a:r>
              <a:rPr lang="en-US" altLang="en-US" sz="1600" b="1" dirty="0" smtClean="0">
                <a:solidFill>
                  <a:srgbClr val="FF0000"/>
                </a:solidFill>
                <a:latin typeface="Arial" charset="0"/>
                <a:cs typeface="Arial" charset="0"/>
              </a:rPr>
              <a:t>Man hours</a:t>
            </a:r>
          </a:p>
        </p:txBody>
      </p:sp>
      <p:sp>
        <p:nvSpPr>
          <p:cNvPr id="33" name="Title 1"/>
          <p:cNvSpPr txBox="1">
            <a:spLocks/>
          </p:cNvSpPr>
          <p:nvPr/>
        </p:nvSpPr>
        <p:spPr bwMode="auto">
          <a:xfrm>
            <a:off x="6256869" y="2043846"/>
            <a:ext cx="2235200" cy="138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pPr>
            <a:r>
              <a:rPr lang="en-US" altLang="en-US" sz="1600" b="1" dirty="0" smtClean="0">
                <a:solidFill>
                  <a:srgbClr val="FF0000"/>
                </a:solidFill>
                <a:latin typeface="Arial" charset="0"/>
                <a:cs typeface="Arial" charset="0"/>
              </a:rPr>
              <a:t>Duplicated effort</a:t>
            </a:r>
          </a:p>
          <a:p>
            <a:pPr>
              <a:spcBef>
                <a:spcPct val="0"/>
              </a:spcBef>
              <a:buNone/>
            </a:pPr>
            <a:endParaRPr lang="en-US" altLang="en-US" sz="1600" b="1" dirty="0" smtClean="0">
              <a:solidFill>
                <a:srgbClr val="FF0000"/>
              </a:solidFill>
              <a:latin typeface="Arial" charset="0"/>
              <a:cs typeface="Arial" charset="0"/>
            </a:endParaRPr>
          </a:p>
          <a:p>
            <a:pPr marL="285750" indent="-285750">
              <a:spcBef>
                <a:spcPct val="0"/>
              </a:spcBef>
            </a:pPr>
            <a:r>
              <a:rPr lang="en-US" altLang="en-US" sz="1600" b="1" dirty="0" smtClean="0">
                <a:solidFill>
                  <a:srgbClr val="FF0000"/>
                </a:solidFill>
                <a:latin typeface="Arial" charset="0"/>
                <a:cs typeface="Arial" charset="0"/>
              </a:rPr>
              <a:t> Subjectivity</a:t>
            </a:r>
          </a:p>
          <a:p>
            <a:pPr marL="285750" indent="-285750">
              <a:spcBef>
                <a:spcPct val="0"/>
              </a:spcBef>
            </a:pPr>
            <a:endParaRPr lang="en-US" altLang="en-US" sz="1600" b="1" dirty="0" smtClean="0">
              <a:solidFill>
                <a:srgbClr val="FF0000"/>
              </a:solidFill>
              <a:latin typeface="Arial" charset="0"/>
              <a:cs typeface="Arial" charset="0"/>
            </a:endParaRPr>
          </a:p>
          <a:p>
            <a:pPr marL="342900" indent="-342900">
              <a:spcBef>
                <a:spcPct val="0"/>
              </a:spcBef>
            </a:pPr>
            <a:r>
              <a:rPr lang="en-US" altLang="en-US" sz="1600" b="1" dirty="0" smtClean="0">
                <a:solidFill>
                  <a:srgbClr val="FF0000"/>
                </a:solidFill>
                <a:latin typeface="Arial" charset="0"/>
                <a:cs typeface="Arial" charset="0"/>
              </a:rPr>
              <a:t>Compounded Man hours</a:t>
            </a:r>
          </a:p>
        </p:txBody>
      </p:sp>
      <p:pic>
        <p:nvPicPr>
          <p:cNvPr id="6" name="Picture 5" descr="edge match.gif"/>
          <p:cNvPicPr>
            <a:picLocks noChangeAspect="1"/>
          </p:cNvPicPr>
          <p:nvPr/>
        </p:nvPicPr>
        <p:blipFill rotWithShape="1">
          <a:blip r:embed="rId10" cstate="print">
            <a:extLst>
              <a:ext uri="{28A0092B-C50C-407E-A947-70E740481C1C}">
                <a14:useLocalDpi xmlns:a14="http://schemas.microsoft.com/office/drawing/2010/main" xmlns="" val="0"/>
              </a:ext>
            </a:extLst>
          </a:blip>
          <a:srcRect l="7604" t="5228" r="6540" b="6704"/>
          <a:stretch/>
        </p:blipFill>
        <p:spPr>
          <a:xfrm rot="5400000">
            <a:off x="3559955" y="1754937"/>
            <a:ext cx="1937946" cy="1500815"/>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306896" y="1654162"/>
            <a:ext cx="442993" cy="830997"/>
          </a:xfrm>
          <a:prstGeom prst="rect">
            <a:avLst/>
          </a:prstGeom>
          <a:noFill/>
        </p:spPr>
        <p:txBody>
          <a:bodyPr wrap="square" rtlCol="0">
            <a:spAutoFit/>
          </a:bodyPr>
          <a:lstStyle/>
          <a:p>
            <a:r>
              <a:rPr lang="en-US" sz="4800" dirty="0" smtClean="0">
                <a:solidFill>
                  <a:schemeClr val="accent3">
                    <a:lumMod val="50000"/>
                  </a:schemeClr>
                </a:solidFill>
              </a:rPr>
              <a:t>5</a:t>
            </a:r>
            <a:endParaRPr lang="en-US" sz="4800" dirty="0">
              <a:solidFill>
                <a:schemeClr val="accent3">
                  <a:lumMod val="50000"/>
                </a:schemeClr>
              </a:solidFill>
            </a:endParaRPr>
          </a:p>
        </p:txBody>
      </p:sp>
      <p:sp>
        <p:nvSpPr>
          <p:cNvPr id="36" name="TextBox 35"/>
          <p:cNvSpPr txBox="1"/>
          <p:nvPr/>
        </p:nvSpPr>
        <p:spPr>
          <a:xfrm>
            <a:off x="4286364" y="2559535"/>
            <a:ext cx="442993" cy="830997"/>
          </a:xfrm>
          <a:prstGeom prst="rect">
            <a:avLst/>
          </a:prstGeom>
          <a:noFill/>
        </p:spPr>
        <p:txBody>
          <a:bodyPr wrap="square" rtlCol="0">
            <a:spAutoFit/>
          </a:bodyPr>
          <a:lstStyle/>
          <a:p>
            <a:r>
              <a:rPr lang="en-US" sz="4800" dirty="0" smtClean="0">
                <a:solidFill>
                  <a:schemeClr val="accent3">
                    <a:lumMod val="50000"/>
                  </a:schemeClr>
                </a:solidFill>
              </a:rPr>
              <a:t>9</a:t>
            </a:r>
            <a:endParaRPr lang="en-US" sz="4800" dirty="0">
              <a:solidFill>
                <a:schemeClr val="accent3">
                  <a:lumMod val="50000"/>
                </a:schemeClr>
              </a:solidFill>
            </a:endParaRPr>
          </a:p>
        </p:txBody>
      </p:sp>
      <p:sp>
        <p:nvSpPr>
          <p:cNvPr id="38" name="TextBox 37"/>
          <p:cNvSpPr txBox="1"/>
          <p:nvPr/>
        </p:nvSpPr>
        <p:spPr>
          <a:xfrm>
            <a:off x="3695181" y="3493089"/>
            <a:ext cx="2678938" cy="253916"/>
          </a:xfrm>
          <a:prstGeom prst="rect">
            <a:avLst/>
          </a:prstGeom>
          <a:noFill/>
          <a:ln>
            <a:noFill/>
          </a:ln>
        </p:spPr>
        <p:txBody>
          <a:bodyPr wrap="none" rtlCol="0">
            <a:spAutoFit/>
          </a:bodyPr>
          <a:lstStyle/>
          <a:p>
            <a:r>
              <a:rPr lang="en-US" sz="1050" dirty="0" smtClean="0">
                <a:solidFill>
                  <a:srgbClr val="000000"/>
                </a:solidFill>
              </a:rPr>
              <a:t>Image Source: (GISCommons.org, 2016) </a:t>
            </a:r>
          </a:p>
        </p:txBody>
      </p:sp>
    </p:spTree>
    <p:extLst>
      <p:ext uri="{BB962C8B-B14F-4D97-AF65-F5344CB8AC3E}">
        <p14:creationId xmlns:p14="http://schemas.microsoft.com/office/powerpoint/2010/main" xmlns="" val="153447003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139476" y="3703697"/>
            <a:ext cx="8870449" cy="3133616"/>
          </a:xfrm>
          <a:prstGeom prst="rect">
            <a:avLst/>
          </a:prstGeom>
        </p:spPr>
      </p:pic>
      <p:sp>
        <p:nvSpPr>
          <p:cNvPr id="18440" name="Title 1"/>
          <p:cNvSpPr txBox="1">
            <a:spLocks/>
          </p:cNvSpPr>
          <p:nvPr/>
        </p:nvSpPr>
        <p:spPr bwMode="auto">
          <a:xfrm>
            <a:off x="457200" y="8794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Augment the Workflow</a:t>
            </a:r>
            <a:endParaRPr lang="en-US" altLang="en-US" sz="2800" b="1" dirty="0">
              <a:latin typeface="Arial" charset="0"/>
              <a:cs typeface="Arial" charset="0"/>
            </a:endParaRPr>
          </a:p>
        </p:txBody>
      </p:sp>
      <p:pic>
        <p:nvPicPr>
          <p:cNvPr id="11" name="Picture 10"/>
          <p:cNvPicPr>
            <a:picLocks noChangeAspect="1"/>
          </p:cNvPicPr>
          <p:nvPr/>
        </p:nvPicPr>
        <p:blipFill>
          <a:blip r:embed="rId4" cstate="print"/>
          <a:stretch>
            <a:fillRect/>
          </a:stretch>
        </p:blipFill>
        <p:spPr>
          <a:xfrm>
            <a:off x="5612917" y="5050846"/>
            <a:ext cx="1189708" cy="791156"/>
          </a:xfrm>
          <a:prstGeom prst="rect">
            <a:avLst/>
          </a:prstGeom>
          <a:noFill/>
          <a:effectLst>
            <a:glow rad="101600">
              <a:schemeClr val="tx1">
                <a:lumMod val="50000"/>
                <a:alpha val="60000"/>
              </a:schemeClr>
            </a:glow>
          </a:effectLst>
        </p:spPr>
      </p:pic>
      <p:pic>
        <p:nvPicPr>
          <p:cNvPr id="12" name="Picture 11" descr="gdb.png"/>
          <p:cNvPicPr>
            <a:picLocks noChangeAspect="1"/>
          </p:cNvPicPr>
          <p:nvPr/>
        </p:nvPicPr>
        <p:blipFill rotWithShape="1">
          <a:blip r:embed="rId5" cstate="print">
            <a:duotone>
              <a:prstClr val="black"/>
              <a:srgbClr val="CCCCCC">
                <a:tint val="45000"/>
                <a:satMod val="400000"/>
              </a:srgbClr>
            </a:duotone>
            <a:extLst>
              <a:ext uri="{28A0092B-C50C-407E-A947-70E740481C1C}">
                <a14:useLocalDpi xmlns:a14="http://schemas.microsoft.com/office/drawing/2010/main" xmlns="" val="0"/>
              </a:ext>
            </a:extLst>
          </a:blip>
          <a:srcRect l="6852" t="8194" r="69444" b="16468"/>
          <a:stretch/>
        </p:blipFill>
        <p:spPr>
          <a:xfrm>
            <a:off x="3866721" y="4555070"/>
            <a:ext cx="1374145" cy="1857241"/>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4" descr="http://www.goarmy.com/content/videolibrary/marquee_videos/defy-expectations/_jcr_content/videopar/videoentry.image.thumb.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88771" y="4847480"/>
            <a:ext cx="705330" cy="419327"/>
          </a:xfrm>
          <a:prstGeom prst="rect">
            <a:avLst/>
          </a:prstGeom>
          <a:noFill/>
          <a:effectLst>
            <a:glow rad="101600">
              <a:schemeClr val="tx1">
                <a:lumMod val="50000"/>
                <a:alpha val="60000"/>
              </a:schemeClr>
            </a:glow>
          </a:effectLst>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rotWithShape="1">
          <a:blip r:embed="rId7" cstate="print"/>
          <a:srcRect l="19241" t="28587" r="30804" b="7020"/>
          <a:stretch/>
        </p:blipFill>
        <p:spPr>
          <a:xfrm>
            <a:off x="2895605" y="5348429"/>
            <a:ext cx="688411" cy="521346"/>
          </a:xfrm>
          <a:prstGeom prst="rect">
            <a:avLst/>
          </a:prstGeom>
          <a:noFill/>
          <a:effectLst>
            <a:glow rad="101600">
              <a:schemeClr val="tx1">
                <a:lumMod val="50000"/>
                <a:alpha val="60000"/>
              </a:schemeClr>
            </a:glow>
          </a:effectLst>
        </p:spPr>
      </p:pic>
      <p:sp>
        <p:nvSpPr>
          <p:cNvPr id="15" name="Left Arrow 14"/>
          <p:cNvSpPr/>
          <p:nvPr/>
        </p:nvSpPr>
        <p:spPr>
          <a:xfrm rot="10800000">
            <a:off x="5219698" y="5238667"/>
            <a:ext cx="558801" cy="440755"/>
          </a:xfrm>
          <a:prstGeom prst="leftArrow">
            <a:avLst/>
          </a:prstGeom>
          <a:gradFill>
            <a:gsLst>
              <a:gs pos="0">
                <a:srgbClr val="000000">
                  <a:alpha val="63000"/>
                </a:srgbClr>
              </a:gs>
              <a:gs pos="50000">
                <a:srgbClr val="FFC000">
                  <a:alpha val="68000"/>
                </a:srgbClr>
              </a:gs>
              <a:gs pos="100000">
                <a:schemeClr val="accent1">
                  <a:shade val="100000"/>
                  <a:satMod val="11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6" name="Picture 15"/>
          <p:cNvPicPr>
            <a:picLocks noChangeAspect="1"/>
          </p:cNvPicPr>
          <p:nvPr/>
        </p:nvPicPr>
        <p:blipFill>
          <a:blip r:embed="rId8" cstate="print"/>
          <a:stretch>
            <a:fillRect/>
          </a:stretch>
        </p:blipFill>
        <p:spPr>
          <a:xfrm>
            <a:off x="4147386" y="5554136"/>
            <a:ext cx="771751" cy="509356"/>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9" cstate="print"/>
          <a:stretch>
            <a:fillRect/>
          </a:stretch>
        </p:blipFill>
        <p:spPr>
          <a:xfrm>
            <a:off x="4140204" y="4766736"/>
            <a:ext cx="795867" cy="516469"/>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cxnSp>
        <p:nvCxnSpPr>
          <p:cNvPr id="18" name="Straight Arrow Connector 17"/>
          <p:cNvCxnSpPr>
            <a:endCxn id="17" idx="1"/>
          </p:cNvCxnSpPr>
          <p:nvPr/>
        </p:nvCxnSpPr>
        <p:spPr>
          <a:xfrm flipV="1">
            <a:off x="2501900" y="5024971"/>
            <a:ext cx="1638304" cy="372529"/>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6" idx="1"/>
          </p:cNvCxnSpPr>
          <p:nvPr/>
        </p:nvCxnSpPr>
        <p:spPr>
          <a:xfrm>
            <a:off x="2489200" y="5359400"/>
            <a:ext cx="1658186" cy="449414"/>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3780367" y="6303435"/>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2</a:t>
            </a:r>
            <a:endParaRPr lang="en-US" dirty="0">
              <a:solidFill>
                <a:schemeClr val="tx1"/>
              </a:solidFill>
            </a:endParaRPr>
          </a:p>
        </p:txBody>
      </p:sp>
      <p:sp>
        <p:nvSpPr>
          <p:cNvPr id="24" name="Oval 23"/>
          <p:cNvSpPr>
            <a:spLocks noChangeAspect="1"/>
          </p:cNvSpPr>
          <p:nvPr/>
        </p:nvSpPr>
        <p:spPr>
          <a:xfrm>
            <a:off x="5473700" y="5740402"/>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3</a:t>
            </a:r>
            <a:endParaRPr lang="en-US" dirty="0">
              <a:solidFill>
                <a:schemeClr val="tx1"/>
              </a:solidFill>
            </a:endParaRPr>
          </a:p>
        </p:txBody>
      </p:sp>
      <p:sp>
        <p:nvSpPr>
          <p:cNvPr id="26" name="TextBox 25"/>
          <p:cNvSpPr txBox="1"/>
          <p:nvPr/>
        </p:nvSpPr>
        <p:spPr>
          <a:xfrm>
            <a:off x="5911497" y="5958923"/>
            <a:ext cx="1518940" cy="369332"/>
          </a:xfrm>
          <a:prstGeom prst="rect">
            <a:avLst/>
          </a:prstGeom>
          <a:noFill/>
        </p:spPr>
        <p:txBody>
          <a:bodyPr wrap="none" rtlCol="0">
            <a:spAutoFit/>
          </a:bodyPr>
          <a:lstStyle/>
          <a:p>
            <a:r>
              <a:rPr lang="en-US" dirty="0" smtClean="0"/>
              <a:t>Data Stewart</a:t>
            </a:r>
            <a:endParaRPr lang="en-US" dirty="0"/>
          </a:p>
        </p:txBody>
      </p:sp>
      <p:sp>
        <p:nvSpPr>
          <p:cNvPr id="28" name="TextBox 27"/>
          <p:cNvSpPr txBox="1"/>
          <p:nvPr/>
        </p:nvSpPr>
        <p:spPr>
          <a:xfrm>
            <a:off x="2726264" y="5887537"/>
            <a:ext cx="1210588" cy="369332"/>
          </a:xfrm>
          <a:prstGeom prst="rect">
            <a:avLst/>
          </a:prstGeom>
          <a:noFill/>
        </p:spPr>
        <p:txBody>
          <a:bodyPr wrap="none" rtlCol="0">
            <a:spAutoFit/>
          </a:bodyPr>
          <a:lstStyle/>
          <a:p>
            <a:r>
              <a:rPr lang="en-US" dirty="0" smtClean="0"/>
              <a:t>Digitizer(s</a:t>
            </a:r>
            <a:endParaRPr lang="en-US" dirty="0"/>
          </a:p>
        </p:txBody>
      </p:sp>
      <p:sp>
        <p:nvSpPr>
          <p:cNvPr id="30" name="Rectangle 29"/>
          <p:cNvSpPr/>
          <p:nvPr/>
        </p:nvSpPr>
        <p:spPr>
          <a:xfrm>
            <a:off x="4372410" y="4837210"/>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F7F7F"/>
                </a:solidFill>
              </a:rPr>
              <a:t>5</a:t>
            </a:r>
            <a:endParaRPr lang="en-US" dirty="0">
              <a:solidFill>
                <a:srgbClr val="7F7F7F"/>
              </a:solidFill>
            </a:endParaRPr>
          </a:p>
        </p:txBody>
      </p:sp>
      <p:sp>
        <p:nvSpPr>
          <p:cNvPr id="31" name="Rectangle 30"/>
          <p:cNvSpPr/>
          <p:nvPr/>
        </p:nvSpPr>
        <p:spPr>
          <a:xfrm>
            <a:off x="4372409" y="5592859"/>
            <a:ext cx="373529" cy="403412"/>
          </a:xfrm>
          <a:prstGeom prst="rect">
            <a:avLst/>
          </a:prstGeom>
          <a:solidFill>
            <a:srgbClr val="FF99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50000"/>
                  </a:schemeClr>
                </a:solidFill>
              </a:rPr>
              <a:t>9</a:t>
            </a:r>
            <a:endParaRPr lang="en-US" dirty="0">
              <a:solidFill>
                <a:schemeClr val="accent3">
                  <a:lumMod val="50000"/>
                </a:schemeClr>
              </a:solidFill>
            </a:endParaRPr>
          </a:p>
        </p:txBody>
      </p:sp>
      <p:sp>
        <p:nvSpPr>
          <p:cNvPr id="32" name="Title 1"/>
          <p:cNvSpPr txBox="1">
            <a:spLocks/>
          </p:cNvSpPr>
          <p:nvPr/>
        </p:nvSpPr>
        <p:spPr bwMode="auto">
          <a:xfrm>
            <a:off x="758186" y="1722136"/>
            <a:ext cx="2235200" cy="138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pPr>
            <a:r>
              <a:rPr lang="en-US" altLang="en-US" sz="1600" b="1" dirty="0" smtClean="0">
                <a:solidFill>
                  <a:srgbClr val="FF0000"/>
                </a:solidFill>
                <a:latin typeface="Arial" charset="0"/>
                <a:cs typeface="Arial" charset="0"/>
              </a:rPr>
              <a:t>Standardization</a:t>
            </a:r>
          </a:p>
          <a:p>
            <a:pPr>
              <a:spcBef>
                <a:spcPct val="0"/>
              </a:spcBef>
              <a:buNone/>
            </a:pPr>
            <a:endParaRPr lang="en-US" altLang="en-US" sz="1600" b="1" dirty="0" smtClean="0">
              <a:solidFill>
                <a:srgbClr val="FF0000"/>
              </a:solidFill>
              <a:latin typeface="Arial" charset="0"/>
              <a:cs typeface="Arial" charset="0"/>
            </a:endParaRPr>
          </a:p>
          <a:p>
            <a:pPr marL="285750" indent="-285750">
              <a:spcBef>
                <a:spcPct val="0"/>
              </a:spcBef>
            </a:pPr>
            <a:r>
              <a:rPr lang="en-US" altLang="en-US" sz="1600" b="1" dirty="0" smtClean="0">
                <a:solidFill>
                  <a:srgbClr val="FF0000"/>
                </a:solidFill>
                <a:latin typeface="Arial" charset="0"/>
                <a:cs typeface="Arial" charset="0"/>
              </a:rPr>
              <a:t> Less</a:t>
            </a:r>
          </a:p>
          <a:p>
            <a:pPr>
              <a:spcBef>
                <a:spcPct val="0"/>
              </a:spcBef>
              <a:buNone/>
            </a:pPr>
            <a:r>
              <a:rPr lang="en-US" altLang="en-US" sz="1600" b="1" dirty="0">
                <a:solidFill>
                  <a:srgbClr val="FF0000"/>
                </a:solidFill>
                <a:latin typeface="Arial" charset="0"/>
                <a:cs typeface="Arial" charset="0"/>
              </a:rPr>
              <a:t> </a:t>
            </a:r>
            <a:r>
              <a:rPr lang="en-US" altLang="en-US" sz="1600" b="1" dirty="0" smtClean="0">
                <a:solidFill>
                  <a:srgbClr val="FF0000"/>
                </a:solidFill>
                <a:latin typeface="Arial" charset="0"/>
                <a:cs typeface="Arial" charset="0"/>
              </a:rPr>
              <a:t>     Subjectivity</a:t>
            </a:r>
          </a:p>
          <a:p>
            <a:pPr marL="285750" indent="-285750">
              <a:spcBef>
                <a:spcPct val="0"/>
              </a:spcBef>
            </a:pPr>
            <a:endParaRPr lang="en-US" altLang="en-US" sz="1600" b="1" dirty="0" smtClean="0">
              <a:solidFill>
                <a:srgbClr val="FF0000"/>
              </a:solidFill>
              <a:latin typeface="Arial" charset="0"/>
              <a:cs typeface="Arial" charset="0"/>
            </a:endParaRPr>
          </a:p>
          <a:p>
            <a:pPr marL="342900" indent="-342900">
              <a:spcBef>
                <a:spcPct val="0"/>
              </a:spcBef>
            </a:pPr>
            <a:r>
              <a:rPr lang="en-US" altLang="en-US" sz="1600" b="1" dirty="0" smtClean="0">
                <a:solidFill>
                  <a:srgbClr val="FF0000"/>
                </a:solidFill>
                <a:latin typeface="Arial" charset="0"/>
                <a:cs typeface="Arial" charset="0"/>
              </a:rPr>
              <a:t>Man hours</a:t>
            </a:r>
          </a:p>
        </p:txBody>
      </p:sp>
      <p:sp>
        <p:nvSpPr>
          <p:cNvPr id="33" name="Title 1"/>
          <p:cNvSpPr txBox="1">
            <a:spLocks/>
          </p:cNvSpPr>
          <p:nvPr/>
        </p:nvSpPr>
        <p:spPr bwMode="auto">
          <a:xfrm>
            <a:off x="6053669" y="1700470"/>
            <a:ext cx="2235200" cy="138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pPr>
            <a:r>
              <a:rPr lang="en-US" altLang="en-US" sz="1600" b="1" dirty="0" smtClean="0">
                <a:solidFill>
                  <a:srgbClr val="FF0000"/>
                </a:solidFill>
                <a:latin typeface="Arial" charset="0"/>
                <a:cs typeface="Arial" charset="0"/>
              </a:rPr>
              <a:t>Duplicated effort</a:t>
            </a:r>
          </a:p>
          <a:p>
            <a:pPr>
              <a:spcBef>
                <a:spcPct val="0"/>
              </a:spcBef>
              <a:buNone/>
            </a:pPr>
            <a:endParaRPr lang="en-US" altLang="en-US" sz="1600" b="1" dirty="0" smtClean="0">
              <a:solidFill>
                <a:srgbClr val="FF0000"/>
              </a:solidFill>
              <a:latin typeface="Arial" charset="0"/>
              <a:cs typeface="Arial" charset="0"/>
            </a:endParaRPr>
          </a:p>
          <a:p>
            <a:pPr marL="285750" indent="-285750">
              <a:spcBef>
                <a:spcPct val="0"/>
              </a:spcBef>
            </a:pPr>
            <a:r>
              <a:rPr lang="en-US" altLang="en-US" sz="1600" b="1" dirty="0" smtClean="0">
                <a:solidFill>
                  <a:srgbClr val="FF0000"/>
                </a:solidFill>
                <a:latin typeface="Arial" charset="0"/>
                <a:cs typeface="Arial" charset="0"/>
              </a:rPr>
              <a:t> Less</a:t>
            </a:r>
          </a:p>
          <a:p>
            <a:pPr>
              <a:spcBef>
                <a:spcPct val="0"/>
              </a:spcBef>
              <a:buNone/>
            </a:pPr>
            <a:r>
              <a:rPr lang="en-US" altLang="en-US" sz="1600" b="1" dirty="0">
                <a:solidFill>
                  <a:srgbClr val="FF0000"/>
                </a:solidFill>
                <a:latin typeface="Arial" charset="0"/>
                <a:cs typeface="Arial" charset="0"/>
              </a:rPr>
              <a:t> </a:t>
            </a:r>
            <a:r>
              <a:rPr lang="en-US" altLang="en-US" sz="1600" b="1" dirty="0" smtClean="0">
                <a:solidFill>
                  <a:srgbClr val="FF0000"/>
                </a:solidFill>
                <a:latin typeface="Arial" charset="0"/>
                <a:cs typeface="Arial" charset="0"/>
              </a:rPr>
              <a:t>     Subjectivity</a:t>
            </a:r>
          </a:p>
          <a:p>
            <a:pPr marL="285750" indent="-285750">
              <a:spcBef>
                <a:spcPct val="0"/>
              </a:spcBef>
            </a:pPr>
            <a:endParaRPr lang="en-US" altLang="en-US" sz="1600" b="1" dirty="0" smtClean="0">
              <a:solidFill>
                <a:srgbClr val="FF0000"/>
              </a:solidFill>
              <a:latin typeface="Arial" charset="0"/>
              <a:cs typeface="Arial" charset="0"/>
            </a:endParaRPr>
          </a:p>
          <a:p>
            <a:pPr marL="342900" indent="-342900">
              <a:spcBef>
                <a:spcPct val="0"/>
              </a:spcBef>
            </a:pPr>
            <a:r>
              <a:rPr lang="en-US" altLang="en-US" sz="1600" b="1" dirty="0" smtClean="0">
                <a:solidFill>
                  <a:srgbClr val="FF0000"/>
                </a:solidFill>
                <a:latin typeface="Arial" charset="0"/>
                <a:cs typeface="Arial" charset="0"/>
              </a:rPr>
              <a:t>Compounded Man hours</a:t>
            </a:r>
          </a:p>
        </p:txBody>
      </p:sp>
      <p:pic>
        <p:nvPicPr>
          <p:cNvPr id="34" name="Picture 2" descr="https://upload.wikimedia.org/wikipedia/commons/thumb/c/c3/Python-logo-notext.svg/2000px-Python-logo-notext.svg.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142905" y="4705033"/>
            <a:ext cx="654367" cy="654367"/>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11" cstate="print"/>
          <a:stretch>
            <a:fillRect/>
          </a:stretch>
        </p:blipFill>
        <p:spPr>
          <a:xfrm>
            <a:off x="2133600" y="5372100"/>
            <a:ext cx="660400" cy="6604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sp>
        <p:nvSpPr>
          <p:cNvPr id="21" name="Oval 20"/>
          <p:cNvSpPr>
            <a:spLocks noChangeAspect="1"/>
          </p:cNvSpPr>
          <p:nvPr/>
        </p:nvSpPr>
        <p:spPr>
          <a:xfrm>
            <a:off x="2044700" y="5939368"/>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1</a:t>
            </a:r>
            <a:endParaRPr lang="en-US" dirty="0">
              <a:solidFill>
                <a:schemeClr val="tx1"/>
              </a:solidFill>
            </a:endParaRPr>
          </a:p>
        </p:txBody>
      </p:sp>
      <p:sp>
        <p:nvSpPr>
          <p:cNvPr id="39" name="TextBox 38"/>
          <p:cNvSpPr txBox="1"/>
          <p:nvPr/>
        </p:nvSpPr>
        <p:spPr>
          <a:xfrm>
            <a:off x="1672164" y="6319337"/>
            <a:ext cx="2019716" cy="369332"/>
          </a:xfrm>
          <a:prstGeom prst="rect">
            <a:avLst/>
          </a:prstGeom>
          <a:noFill/>
        </p:spPr>
        <p:txBody>
          <a:bodyPr wrap="none" rtlCol="0">
            <a:spAutoFit/>
          </a:bodyPr>
          <a:lstStyle/>
          <a:p>
            <a:r>
              <a:rPr lang="en-US" dirty="0" smtClean="0"/>
              <a:t>Machine Learning</a:t>
            </a:r>
            <a:endParaRPr lang="en-US" dirty="0"/>
          </a:p>
        </p:txBody>
      </p:sp>
      <p:cxnSp>
        <p:nvCxnSpPr>
          <p:cNvPr id="38" name="Straight Connector 37"/>
          <p:cNvCxnSpPr/>
          <p:nvPr/>
        </p:nvCxnSpPr>
        <p:spPr>
          <a:xfrm flipV="1">
            <a:off x="1185756" y="2980484"/>
            <a:ext cx="10795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211156" y="2993184"/>
            <a:ext cx="1054100" cy="279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692900" y="1752318"/>
            <a:ext cx="10795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18300" y="1765018"/>
            <a:ext cx="1054100" cy="279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6515100" y="2920718"/>
            <a:ext cx="1143000"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616700" y="2984218"/>
            <a:ext cx="1104900" cy="571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9" name="Picture 58"/>
          <p:cNvPicPr/>
          <p:nvPr/>
        </p:nvPicPr>
        <p:blipFill>
          <a:blip r:embed="rId12" cstate="print">
            <a:extLst>
              <a:ext uri="{28A0092B-C50C-407E-A947-70E740481C1C}">
                <a14:useLocalDpi xmlns:a14="http://schemas.microsoft.com/office/drawing/2010/main" xmlns="" val="0"/>
              </a:ext>
            </a:extLst>
          </a:blip>
          <a:stretch>
            <a:fillRect/>
          </a:stretch>
        </p:blipFill>
        <p:spPr>
          <a:xfrm>
            <a:off x="3361686" y="1372762"/>
            <a:ext cx="2416813" cy="210491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60" name="TextBox 59"/>
          <p:cNvSpPr txBox="1"/>
          <p:nvPr/>
        </p:nvSpPr>
        <p:spPr>
          <a:xfrm>
            <a:off x="3279487" y="3493266"/>
            <a:ext cx="2632010" cy="253916"/>
          </a:xfrm>
          <a:prstGeom prst="rect">
            <a:avLst/>
          </a:prstGeom>
          <a:noFill/>
          <a:ln>
            <a:noFill/>
          </a:ln>
        </p:spPr>
        <p:txBody>
          <a:bodyPr wrap="none" rtlCol="0">
            <a:spAutoFit/>
          </a:bodyPr>
          <a:lstStyle/>
          <a:p>
            <a:r>
              <a:rPr lang="en-US" sz="1050" dirty="0"/>
              <a:t>Example Neural Network (</a:t>
            </a:r>
            <a:r>
              <a:rPr lang="en-US" sz="1050" dirty="0" err="1"/>
              <a:t>Pintado</a:t>
            </a:r>
            <a:r>
              <a:rPr lang="en-US" sz="1050" dirty="0"/>
              <a:t>, 2016)</a:t>
            </a:r>
          </a:p>
        </p:txBody>
      </p:sp>
      <p:cxnSp>
        <p:nvCxnSpPr>
          <p:cNvPr id="37" name="Straight Connector 36"/>
          <p:cNvCxnSpPr/>
          <p:nvPr/>
        </p:nvCxnSpPr>
        <p:spPr>
          <a:xfrm>
            <a:off x="261381" y="3747005"/>
            <a:ext cx="8492957" cy="0"/>
          </a:xfrm>
          <a:prstGeom prst="line">
            <a:avLst/>
          </a:prstGeom>
          <a:ln w="47625">
            <a:gradFill>
              <a:gsLst>
                <a:gs pos="0">
                  <a:srgbClr val="FFC000"/>
                </a:gs>
                <a:gs pos="50000">
                  <a:srgbClr val="FF9900"/>
                </a:gs>
                <a:gs pos="100000">
                  <a:srgbClr val="FFC000"/>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38036" y="3953135"/>
            <a:ext cx="1329262" cy="646331"/>
          </a:xfrm>
          <a:prstGeom prst="rect">
            <a:avLst/>
          </a:prstGeom>
          <a:noFill/>
        </p:spPr>
        <p:txBody>
          <a:bodyPr wrap="square" rtlCol="0">
            <a:spAutoFit/>
          </a:bodyPr>
          <a:lstStyle/>
          <a:p>
            <a:r>
              <a:rPr lang="en-US" dirty="0" smtClean="0"/>
              <a:t>Silver dataset</a:t>
            </a:r>
            <a:endParaRPr lang="en-US" dirty="0"/>
          </a:p>
        </p:txBody>
      </p:sp>
    </p:spTree>
    <p:extLst>
      <p:ext uri="{BB962C8B-B14F-4D97-AF65-F5344CB8AC3E}">
        <p14:creationId xmlns:p14="http://schemas.microsoft.com/office/powerpoint/2010/main" xmlns="" val="257530482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itle 1"/>
          <p:cNvSpPr txBox="1">
            <a:spLocks/>
          </p:cNvSpPr>
          <p:nvPr/>
        </p:nvSpPr>
        <p:spPr bwMode="auto">
          <a:xfrm>
            <a:off x="457200" y="87947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Research Questions</a:t>
            </a:r>
            <a:endParaRPr lang="en-US" altLang="en-US" sz="2800" b="1" dirty="0">
              <a:latin typeface="Arial" charset="0"/>
              <a:cs typeface="Arial" charset="0"/>
            </a:endParaRPr>
          </a:p>
        </p:txBody>
      </p:sp>
      <p:cxnSp>
        <p:nvCxnSpPr>
          <p:cNvPr id="22" name="Straight Connector 21"/>
          <p:cNvCxnSpPr/>
          <p:nvPr/>
        </p:nvCxnSpPr>
        <p:spPr>
          <a:xfrm>
            <a:off x="392748" y="3499302"/>
            <a:ext cx="8492957" cy="0"/>
          </a:xfrm>
          <a:prstGeom prst="line">
            <a:avLst/>
          </a:prstGeom>
          <a:ln w="47625">
            <a:gradFill>
              <a:gsLst>
                <a:gs pos="0">
                  <a:srgbClr val="FFC000"/>
                </a:gs>
                <a:gs pos="50000">
                  <a:srgbClr val="FF9900"/>
                </a:gs>
                <a:gs pos="100000">
                  <a:srgbClr val="FFC000"/>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5" name="Picture 34"/>
          <p:cNvPicPr/>
          <p:nvPr/>
        </p:nvPicPr>
        <p:blipFill>
          <a:blip r:embed="rId3" cstate="print">
            <a:extLst>
              <a:ext uri="{28A0092B-C50C-407E-A947-70E740481C1C}">
                <a14:useLocalDpi xmlns:a14="http://schemas.microsoft.com/office/drawing/2010/main" xmlns="" val="0"/>
              </a:ext>
            </a:extLst>
          </a:blip>
          <a:stretch>
            <a:fillRect/>
          </a:stretch>
        </p:blipFill>
        <p:spPr>
          <a:xfrm>
            <a:off x="706257" y="1350230"/>
            <a:ext cx="7732350" cy="177727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36" name="TextBox 35"/>
          <p:cNvSpPr txBox="1"/>
          <p:nvPr/>
        </p:nvSpPr>
        <p:spPr>
          <a:xfrm>
            <a:off x="5814224" y="3127503"/>
            <a:ext cx="2624383" cy="253916"/>
          </a:xfrm>
          <a:prstGeom prst="rect">
            <a:avLst/>
          </a:prstGeom>
          <a:noFill/>
          <a:ln>
            <a:noFill/>
          </a:ln>
        </p:spPr>
        <p:txBody>
          <a:bodyPr wrap="none" rtlCol="0">
            <a:spAutoFit/>
          </a:bodyPr>
          <a:lstStyle/>
          <a:p>
            <a:r>
              <a:rPr lang="en-US" sz="1050" dirty="0"/>
              <a:t>Example Neural Network (Nielsen, 2016)</a:t>
            </a:r>
          </a:p>
        </p:txBody>
      </p:sp>
      <p:sp>
        <p:nvSpPr>
          <p:cNvPr id="37" name="Rectangle 3"/>
          <p:cNvSpPr txBox="1">
            <a:spLocks noChangeArrowheads="1"/>
          </p:cNvSpPr>
          <p:nvPr/>
        </p:nvSpPr>
        <p:spPr bwMode="auto">
          <a:xfrm>
            <a:off x="449980" y="3617185"/>
            <a:ext cx="8217852" cy="2888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685800" indent="-228600">
              <a:spcBef>
                <a:spcPct val="20000"/>
              </a:spcBef>
              <a:buChar char="–"/>
              <a:defRPr sz="2800">
                <a:solidFill>
                  <a:schemeClr val="tx1"/>
                </a:solidFill>
                <a:latin typeface="Times New Roman" pitchFamily="18" charset="0"/>
              </a:defRPr>
            </a:lvl2pPr>
            <a:lvl3pPr marL="1028700" indent="-228600">
              <a:spcBef>
                <a:spcPct val="20000"/>
              </a:spcBef>
              <a:buChar char="•"/>
              <a:defRPr sz="2400">
                <a:solidFill>
                  <a:schemeClr val="tx1"/>
                </a:solidFill>
                <a:latin typeface="Times New Roman" pitchFamily="18" charset="0"/>
              </a:defRPr>
            </a:lvl3pPr>
            <a:lvl4pPr indent="-228600">
              <a:spcBef>
                <a:spcPct val="20000"/>
              </a:spcBef>
              <a:buChar char="–"/>
              <a:defRPr sz="2000">
                <a:solidFill>
                  <a:schemeClr val="tx1"/>
                </a:solidFill>
                <a:latin typeface="Times New Roman" pitchFamily="18" charset="0"/>
              </a:defRPr>
            </a:lvl4pPr>
            <a:lvl5pPr marL="1714500" indent="-228600">
              <a:spcBef>
                <a:spcPct val="20000"/>
              </a:spcBef>
              <a:buChar char="»"/>
              <a:defRPr sz="2000">
                <a:solidFill>
                  <a:schemeClr val="tx1"/>
                </a:solidFill>
                <a:latin typeface="Times New Roman" pitchFamily="18" charset="0"/>
              </a:defRPr>
            </a:lvl5pPr>
            <a:lvl6pPr marL="2171700" indent="-228600" eaLnBrk="0" fontAlgn="base" hangingPunct="0">
              <a:spcBef>
                <a:spcPct val="20000"/>
              </a:spcBef>
              <a:spcAft>
                <a:spcPct val="0"/>
              </a:spcAft>
              <a:buChar char="»"/>
              <a:defRPr sz="2000">
                <a:solidFill>
                  <a:schemeClr val="tx1"/>
                </a:solidFill>
                <a:latin typeface="Times New Roman" pitchFamily="18" charset="0"/>
              </a:defRPr>
            </a:lvl6pPr>
            <a:lvl7pPr marL="2628900" indent="-228600" eaLnBrk="0" fontAlgn="base" hangingPunct="0">
              <a:spcBef>
                <a:spcPct val="20000"/>
              </a:spcBef>
              <a:spcAft>
                <a:spcPct val="0"/>
              </a:spcAft>
              <a:buChar char="»"/>
              <a:defRPr sz="2000">
                <a:solidFill>
                  <a:schemeClr val="tx1"/>
                </a:solidFill>
                <a:latin typeface="Times New Roman" pitchFamily="18" charset="0"/>
              </a:defRPr>
            </a:lvl7pPr>
            <a:lvl8pPr marL="3086100" indent="-228600" eaLnBrk="0" fontAlgn="base" hangingPunct="0">
              <a:spcBef>
                <a:spcPct val="20000"/>
              </a:spcBef>
              <a:spcAft>
                <a:spcPct val="0"/>
              </a:spcAft>
              <a:buChar char="»"/>
              <a:defRPr sz="2000">
                <a:solidFill>
                  <a:schemeClr val="tx1"/>
                </a:solidFill>
                <a:latin typeface="Times New Roman" pitchFamily="18" charset="0"/>
              </a:defRPr>
            </a:lvl8pPr>
            <a:lvl9pPr marL="3543300" indent="-228600" eaLnBrk="0" fontAlgn="base" hangingPunct="0">
              <a:spcBef>
                <a:spcPct val="20000"/>
              </a:spcBef>
              <a:spcAft>
                <a:spcPct val="0"/>
              </a:spcAft>
              <a:buChar char="»"/>
              <a:defRPr sz="2000">
                <a:solidFill>
                  <a:schemeClr val="tx1"/>
                </a:solidFill>
                <a:latin typeface="Times New Roman" pitchFamily="18" charset="0"/>
              </a:defRPr>
            </a:lvl9pPr>
          </a:lstStyle>
          <a:p>
            <a:pPr lvl="1">
              <a:spcBef>
                <a:spcPts val="600"/>
              </a:spcBef>
              <a:spcAft>
                <a:spcPts val="600"/>
              </a:spcAft>
              <a:buFont typeface="Arial" charset="0"/>
              <a:buChar char="•"/>
            </a:pPr>
            <a:r>
              <a:rPr lang="en-US" altLang="en-US" sz="2400" dirty="0" smtClean="0">
                <a:latin typeface="Arial" charset="0"/>
                <a:cs typeface="Arial" charset="0"/>
              </a:rPr>
              <a:t>How to best implement ML in a GIS extraction environment?</a:t>
            </a:r>
          </a:p>
          <a:p>
            <a:pPr lvl="1">
              <a:spcBef>
                <a:spcPts val="600"/>
              </a:spcBef>
              <a:spcAft>
                <a:spcPts val="600"/>
              </a:spcAft>
              <a:buFont typeface="Arial" charset="0"/>
              <a:buChar char="•"/>
            </a:pPr>
            <a:r>
              <a:rPr lang="en-US" altLang="en-US" sz="2400" dirty="0" smtClean="0">
                <a:latin typeface="Arial" charset="0"/>
                <a:cs typeface="Arial" charset="0"/>
              </a:rPr>
              <a:t>What hidden layer(s)/ statistic(s) best support the desired result?</a:t>
            </a:r>
          </a:p>
          <a:p>
            <a:pPr lvl="1">
              <a:spcBef>
                <a:spcPts val="600"/>
              </a:spcBef>
              <a:spcAft>
                <a:spcPts val="600"/>
              </a:spcAft>
              <a:buFont typeface="Arial" charset="0"/>
              <a:buChar char="•"/>
            </a:pPr>
            <a:r>
              <a:rPr lang="en-US" altLang="en-US" sz="2400" dirty="0" smtClean="0">
                <a:latin typeface="Arial" charset="0"/>
                <a:cs typeface="Arial" charset="0"/>
              </a:rPr>
              <a:t>Are the results repeatable on an adjacent sheet?</a:t>
            </a:r>
            <a:endParaRPr lang="en-US" altLang="en-US" sz="2400" dirty="0">
              <a:latin typeface="Arial" charset="0"/>
              <a:cs typeface="Arial" charset="0"/>
            </a:endParaRPr>
          </a:p>
          <a:p>
            <a:pPr>
              <a:spcBef>
                <a:spcPts val="600"/>
              </a:spcBef>
              <a:spcAft>
                <a:spcPts val="600"/>
              </a:spcAft>
              <a:buFontTx/>
              <a:buNone/>
            </a:pPr>
            <a:r>
              <a:rPr lang="en-US" altLang="en-US" sz="2400" dirty="0" smtClean="0">
                <a:latin typeface="Arial" charset="0"/>
                <a:cs typeface="Arial" charset="0"/>
              </a:rPr>
              <a:t>Scope Management: Tree Canopies, Open Water ONLY</a:t>
            </a:r>
            <a:endParaRPr lang="en-US" altLang="en-US" sz="2400" dirty="0">
              <a:latin typeface="Arial" charset="0"/>
              <a:cs typeface="Arial" charset="0"/>
            </a:endParaRPr>
          </a:p>
        </p:txBody>
      </p:sp>
    </p:spTree>
    <p:extLst>
      <p:ext uri="{BB962C8B-B14F-4D97-AF65-F5344CB8AC3E}">
        <p14:creationId xmlns:p14="http://schemas.microsoft.com/office/powerpoint/2010/main" xmlns="" val="348090318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ircular Arrow 29"/>
          <p:cNvSpPr/>
          <p:nvPr/>
        </p:nvSpPr>
        <p:spPr>
          <a:xfrm rot="10800000" flipH="1">
            <a:off x="-3327882" y="1598584"/>
            <a:ext cx="10295294" cy="4334303"/>
          </a:xfrm>
          <a:prstGeom prst="circularArrow">
            <a:avLst>
              <a:gd name="adj1" fmla="val 15474"/>
              <a:gd name="adj2" fmla="val 2283303"/>
              <a:gd name="adj3" fmla="val 3312663"/>
              <a:gd name="adj4" fmla="val 21414080"/>
              <a:gd name="adj5" fmla="val 14383"/>
            </a:avLst>
          </a:prstGeom>
          <a:solidFill>
            <a:srgbClr val="FF9900">
              <a:alpha val="21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460" name="Title 1"/>
          <p:cNvSpPr txBox="1">
            <a:spLocks/>
          </p:cNvSpPr>
          <p:nvPr/>
        </p:nvSpPr>
        <p:spPr bwMode="auto">
          <a:xfrm>
            <a:off x="457200" y="1006475"/>
            <a:ext cx="8229600" cy="606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Approach</a:t>
            </a:r>
            <a:endParaRPr lang="en-US" altLang="en-US" sz="2800" b="1" dirty="0">
              <a:latin typeface="Arial" charset="0"/>
              <a:cs typeface="Arial" charset="0"/>
            </a:endParaRPr>
          </a:p>
        </p:txBody>
      </p:sp>
      <p:cxnSp>
        <p:nvCxnSpPr>
          <p:cNvPr id="52" name="Straight Connector 51"/>
          <p:cNvCxnSpPr/>
          <p:nvPr/>
        </p:nvCxnSpPr>
        <p:spPr>
          <a:xfrm flipV="1">
            <a:off x="7053263" y="1333500"/>
            <a:ext cx="7937" cy="5287111"/>
          </a:xfrm>
          <a:prstGeom prst="line">
            <a:avLst/>
          </a:prstGeom>
          <a:ln w="47625">
            <a:gradFill>
              <a:gsLst>
                <a:gs pos="0">
                  <a:srgbClr val="FFC000"/>
                </a:gs>
                <a:gs pos="50000">
                  <a:srgbClr val="FF9900"/>
                </a:gs>
                <a:gs pos="100000">
                  <a:srgbClr val="FFC000"/>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stretch>
            <a:fillRect/>
          </a:stretch>
        </p:blipFill>
        <p:spPr>
          <a:xfrm>
            <a:off x="7759700" y="2616200"/>
            <a:ext cx="660400" cy="6604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cstate="print"/>
          <a:srcRect l="18530" r="17941"/>
          <a:stretch/>
        </p:blipFill>
        <p:spPr>
          <a:xfrm>
            <a:off x="7632700" y="1638300"/>
            <a:ext cx="903642" cy="8001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stretch>
            <a:fillRect/>
          </a:stretch>
        </p:blipFill>
        <p:spPr>
          <a:xfrm>
            <a:off x="7708900" y="4584700"/>
            <a:ext cx="812800" cy="8128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202981" y="1168400"/>
            <a:ext cx="1941019" cy="307777"/>
          </a:xfrm>
          <a:prstGeom prst="rect">
            <a:avLst/>
          </a:prstGeom>
          <a:noFill/>
        </p:spPr>
        <p:txBody>
          <a:bodyPr wrap="none" rtlCol="0">
            <a:spAutoFit/>
          </a:bodyPr>
          <a:lstStyle/>
          <a:p>
            <a:r>
              <a:rPr lang="en-US" sz="1400" dirty="0" smtClean="0"/>
              <a:t>Available ML Libraries</a:t>
            </a:r>
            <a:endParaRPr lang="en-US" sz="1400" dirty="0"/>
          </a:p>
        </p:txBody>
      </p:sp>
      <p:sp>
        <p:nvSpPr>
          <p:cNvPr id="23" name="TextBox 22"/>
          <p:cNvSpPr txBox="1"/>
          <p:nvPr/>
        </p:nvSpPr>
        <p:spPr>
          <a:xfrm>
            <a:off x="7418881" y="5588000"/>
            <a:ext cx="1382072" cy="954107"/>
          </a:xfrm>
          <a:prstGeom prst="rect">
            <a:avLst/>
          </a:prstGeom>
          <a:noFill/>
        </p:spPr>
        <p:txBody>
          <a:bodyPr wrap="none" rtlCol="0">
            <a:spAutoFit/>
          </a:bodyPr>
          <a:lstStyle/>
          <a:p>
            <a:pPr algn="ctr"/>
            <a:r>
              <a:rPr lang="en-US" sz="1400" dirty="0" smtClean="0"/>
              <a:t>Several Others</a:t>
            </a:r>
          </a:p>
          <a:p>
            <a:pPr algn="ctr"/>
            <a:r>
              <a:rPr lang="en-US" sz="1400" dirty="0" smtClean="0"/>
              <a:t>.</a:t>
            </a:r>
          </a:p>
          <a:p>
            <a:pPr algn="ctr"/>
            <a:r>
              <a:rPr lang="en-US" sz="1400" dirty="0" smtClean="0"/>
              <a:t>.</a:t>
            </a:r>
          </a:p>
          <a:p>
            <a:pPr algn="ctr"/>
            <a:r>
              <a:rPr lang="en-US" sz="1400" dirty="0"/>
              <a:t>.</a:t>
            </a:r>
          </a:p>
        </p:txBody>
      </p:sp>
      <p:pic>
        <p:nvPicPr>
          <p:cNvPr id="10" name="Picture 9"/>
          <p:cNvPicPr>
            <a:picLocks noChangeAspect="1"/>
          </p:cNvPicPr>
          <p:nvPr/>
        </p:nvPicPr>
        <p:blipFill>
          <a:blip r:embed="rId6" cstate="print"/>
          <a:stretch>
            <a:fillRect/>
          </a:stretch>
        </p:blipFill>
        <p:spPr>
          <a:xfrm>
            <a:off x="1765300" y="1574800"/>
            <a:ext cx="1892300" cy="946150"/>
          </a:xfrm>
          <a:prstGeom prst="rect">
            <a:avLst/>
          </a:prstGeom>
        </p:spPr>
      </p:pic>
      <p:pic>
        <p:nvPicPr>
          <p:cNvPr id="25" name="Picture 24"/>
          <p:cNvPicPr>
            <a:picLocks noChangeAspect="1"/>
          </p:cNvPicPr>
          <p:nvPr/>
        </p:nvPicPr>
        <p:blipFill>
          <a:blip r:embed="rId3" cstate="print"/>
          <a:stretch>
            <a:fillRect/>
          </a:stretch>
        </p:blipFill>
        <p:spPr>
          <a:xfrm>
            <a:off x="495300" y="1854200"/>
            <a:ext cx="660400" cy="6604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blip>
          <a:stretch>
            <a:fillRect/>
          </a:stretch>
        </p:blipFill>
        <p:spPr>
          <a:xfrm>
            <a:off x="4749800" y="2616200"/>
            <a:ext cx="1158306" cy="711200"/>
          </a:xfrm>
          <a:prstGeom prst="rect">
            <a:avLst/>
          </a:prstGeom>
        </p:spPr>
      </p:pic>
      <p:pic>
        <p:nvPicPr>
          <p:cNvPr id="27" name="Picture 2" descr="https://upload.wikimedia.org/wikipedia/commons/thumb/c/c3/Python-logo-notext.svg/2000px-Python-logo-notext.sv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73699" y="3536633"/>
            <a:ext cx="1285973" cy="1285973"/>
          </a:xfrm>
          <a:prstGeom prst="rect">
            <a:avLst/>
          </a:prstGeom>
          <a:extLst>
            <a:ext uri="{909E8E84-426E-40dd-AFC4-6F175D3DCCD1}">
              <a14:hiddenFill xmlns:a14="http://schemas.microsoft.com/office/drawing/2010/main" xmlns="">
                <a:solidFill>
                  <a:srgbClr val="FFFFFF"/>
                </a:solidFill>
              </a14:hiddenFill>
            </a:ext>
          </a:extLst>
        </p:spPr>
      </p:pic>
      <p:sp>
        <p:nvSpPr>
          <p:cNvPr id="12" name="Right Brace 11"/>
          <p:cNvSpPr/>
          <p:nvPr/>
        </p:nvSpPr>
        <p:spPr>
          <a:xfrm>
            <a:off x="1219200" y="1714500"/>
            <a:ext cx="431800" cy="1003300"/>
          </a:xfrm>
          <a:prstGeom prst="rightBrace">
            <a:avLst/>
          </a:prstGeom>
          <a:ln w="1270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29" name="Right Brace 28"/>
          <p:cNvSpPr/>
          <p:nvPr/>
        </p:nvSpPr>
        <p:spPr>
          <a:xfrm>
            <a:off x="3797300" y="1905000"/>
            <a:ext cx="431800" cy="1003300"/>
          </a:xfrm>
          <a:prstGeom prst="rightBrace">
            <a:avLst/>
          </a:prstGeom>
          <a:ln w="1270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grpSp>
        <p:nvGrpSpPr>
          <p:cNvPr id="19" name="Group 18"/>
          <p:cNvGrpSpPr/>
          <p:nvPr/>
        </p:nvGrpSpPr>
        <p:grpSpPr>
          <a:xfrm>
            <a:off x="7391400" y="3416300"/>
            <a:ext cx="1374454" cy="901700"/>
            <a:chOff x="7391400" y="3365500"/>
            <a:chExt cx="1374454" cy="901700"/>
          </a:xfrm>
        </p:grpSpPr>
        <p:sp>
          <p:nvSpPr>
            <p:cNvPr id="4" name="TextBox 3"/>
            <p:cNvSpPr txBox="1"/>
            <p:nvPr/>
          </p:nvSpPr>
          <p:spPr>
            <a:xfrm>
              <a:off x="7670800" y="3365500"/>
              <a:ext cx="864339" cy="369332"/>
            </a:xfrm>
            <a:prstGeom prst="rect">
              <a:avLst/>
            </a:prstGeom>
            <a:noFill/>
          </p:spPr>
          <p:txBody>
            <a:bodyPr wrap="none" rtlCol="0">
              <a:spAutoFit/>
            </a:bodyPr>
            <a:lstStyle/>
            <a:p>
              <a:r>
                <a:rPr lang="en-US" dirty="0" smtClean="0"/>
                <a:t>MEGA</a:t>
              </a:r>
              <a:endParaRPr lang="en-US" dirty="0"/>
            </a:p>
          </p:txBody>
        </p:sp>
        <p:pic>
          <p:nvPicPr>
            <p:cNvPr id="14" name="Picture 13" descr="Harris-Geospatial-Solutions_online.jpg"/>
            <p:cNvPicPr>
              <a:picLocks noChangeAspect="1"/>
            </p:cNvPicPr>
            <p:nvPr/>
          </p:nvPicPr>
          <p:blipFill rotWithShape="1">
            <a:blip r:embed="rId9" cstate="print">
              <a:extLst>
                <a:ext uri="{28A0092B-C50C-407E-A947-70E740481C1C}">
                  <a14:useLocalDpi xmlns:a14="http://schemas.microsoft.com/office/drawing/2010/main" xmlns="" val="0"/>
                </a:ext>
              </a:extLst>
            </a:blip>
            <a:srcRect l="11188" t="8491" r="10489" b="7547"/>
            <a:stretch/>
          </p:blipFill>
          <p:spPr>
            <a:xfrm>
              <a:off x="7391400" y="3721100"/>
              <a:ext cx="1374454" cy="5461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grpSp>
      <p:sp>
        <p:nvSpPr>
          <p:cNvPr id="34" name="Content Placeholder 2"/>
          <p:cNvSpPr txBox="1">
            <a:spLocks/>
          </p:cNvSpPr>
          <p:nvPr/>
        </p:nvSpPr>
        <p:spPr bwMode="auto">
          <a:xfrm>
            <a:off x="431800" y="3103563"/>
            <a:ext cx="5080000" cy="245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028700" indent="-228600">
              <a:defRPr sz="2400">
                <a:solidFill>
                  <a:schemeClr val="tx1"/>
                </a:solidFill>
                <a:latin typeface="Times New Roman" pitchFamily="18" charset="0"/>
              </a:defRPr>
            </a:lvl3pPr>
            <a:lvl4pPr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eaLnBrk="0" fontAlgn="base" hangingPunct="0">
              <a:spcBef>
                <a:spcPct val="0"/>
              </a:spcBef>
              <a:spcAft>
                <a:spcPct val="0"/>
              </a:spcAft>
              <a:defRPr sz="2400">
                <a:solidFill>
                  <a:schemeClr val="tx1"/>
                </a:solidFill>
                <a:latin typeface="Times New Roman" pitchFamily="18" charset="0"/>
              </a:defRPr>
            </a:lvl6pPr>
            <a:lvl7pPr marL="2628900" indent="-228600" eaLnBrk="0" fontAlgn="base" hangingPunct="0">
              <a:spcBef>
                <a:spcPct val="0"/>
              </a:spcBef>
              <a:spcAft>
                <a:spcPct val="0"/>
              </a:spcAft>
              <a:defRPr sz="2400">
                <a:solidFill>
                  <a:schemeClr val="tx1"/>
                </a:solidFill>
                <a:latin typeface="Times New Roman" pitchFamily="18" charset="0"/>
              </a:defRPr>
            </a:lvl7pPr>
            <a:lvl8pPr marL="3086100" indent="-228600" eaLnBrk="0" fontAlgn="base" hangingPunct="0">
              <a:spcBef>
                <a:spcPct val="0"/>
              </a:spcBef>
              <a:spcAft>
                <a:spcPct val="0"/>
              </a:spcAft>
              <a:defRPr sz="2400">
                <a:solidFill>
                  <a:schemeClr val="tx1"/>
                </a:solidFill>
                <a:latin typeface="Times New Roman" pitchFamily="18" charset="0"/>
              </a:defRPr>
            </a:lvl8pPr>
            <a:lvl9pPr marL="35433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spcAft>
                <a:spcPts val="600"/>
              </a:spcAft>
              <a:buFont typeface="Arial" charset="0"/>
              <a:buNone/>
            </a:pPr>
            <a:r>
              <a:rPr lang="en-US" altLang="en-US" dirty="0" smtClean="0">
                <a:latin typeface="Arial" charset="0"/>
                <a:cs typeface="Arial" charset="0"/>
              </a:rPr>
              <a:t>Implement ML in a GIS extraction environment:</a:t>
            </a:r>
            <a:endParaRPr lang="en-US" altLang="en-US" dirty="0">
              <a:latin typeface="Arial" charset="0"/>
              <a:cs typeface="Arial" charset="0"/>
            </a:endParaRPr>
          </a:p>
          <a:p>
            <a:pPr lvl="1">
              <a:spcBef>
                <a:spcPts val="600"/>
              </a:spcBef>
              <a:spcAft>
                <a:spcPts val="600"/>
              </a:spcAft>
              <a:buFont typeface="Arial" charset="0"/>
              <a:buChar char="•"/>
            </a:pPr>
            <a:r>
              <a:rPr lang="en-US" altLang="en-US" dirty="0" smtClean="0">
                <a:latin typeface="Arial" charset="0"/>
                <a:cs typeface="Arial" charset="0"/>
              </a:rPr>
              <a:t>Installed H2o.ai (versions must match on both)</a:t>
            </a:r>
          </a:p>
          <a:p>
            <a:pPr lvl="1">
              <a:spcBef>
                <a:spcPts val="600"/>
              </a:spcBef>
              <a:spcAft>
                <a:spcPts val="600"/>
              </a:spcAft>
              <a:buFont typeface="Arial" charset="0"/>
              <a:buChar char="•"/>
            </a:pPr>
            <a:r>
              <a:rPr lang="en-US" altLang="en-US" dirty="0" smtClean="0">
                <a:latin typeface="Arial" charset="0"/>
                <a:cs typeface="Arial" charset="0"/>
              </a:rPr>
              <a:t>Installed Anaconda</a:t>
            </a:r>
          </a:p>
          <a:p>
            <a:pPr lvl="1">
              <a:spcBef>
                <a:spcPts val="600"/>
              </a:spcBef>
              <a:spcAft>
                <a:spcPts val="600"/>
              </a:spcAft>
              <a:buFont typeface="Arial" charset="0"/>
              <a:buChar char="•"/>
            </a:pPr>
            <a:r>
              <a:rPr lang="en-US" altLang="en-US" dirty="0" smtClean="0">
                <a:latin typeface="Arial" charset="0"/>
                <a:cs typeface="Arial" charset="0"/>
              </a:rPr>
              <a:t>Running ESRI thru Python IDLE 2.7.8</a:t>
            </a:r>
            <a:endParaRPr lang="en-US" altLang="en-US" dirty="0">
              <a:latin typeface="Arial" charset="0"/>
              <a:cs typeface="Arial" charset="0"/>
            </a:endParaRPr>
          </a:p>
        </p:txBody>
      </p:sp>
      <p:pic>
        <p:nvPicPr>
          <p:cNvPr id="3" name="Picture 2" descr="esri.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727700" y="5676900"/>
            <a:ext cx="939800" cy="939800"/>
          </a:xfrm>
          <a:prstGeom prst="rect">
            <a:avLst/>
          </a:prstGeom>
        </p:spPr>
      </p:pic>
      <p:sp>
        <p:nvSpPr>
          <p:cNvPr id="22" name="Right Brace 21"/>
          <p:cNvSpPr/>
          <p:nvPr/>
        </p:nvSpPr>
        <p:spPr>
          <a:xfrm rot="16200000">
            <a:off x="5984875" y="4556125"/>
            <a:ext cx="431800" cy="1314450"/>
          </a:xfrm>
          <a:prstGeom prst="rightBrace">
            <a:avLst/>
          </a:prstGeom>
          <a:ln w="1270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24" name="TextBox 23"/>
          <p:cNvSpPr txBox="1"/>
          <p:nvPr/>
        </p:nvSpPr>
        <p:spPr>
          <a:xfrm>
            <a:off x="5725646" y="5181600"/>
            <a:ext cx="933143" cy="523220"/>
          </a:xfrm>
          <a:prstGeom prst="rect">
            <a:avLst/>
          </a:prstGeom>
          <a:noFill/>
        </p:spPr>
        <p:txBody>
          <a:bodyPr wrap="none" rtlCol="0">
            <a:spAutoFit/>
          </a:bodyPr>
          <a:lstStyle/>
          <a:p>
            <a:pPr algn="ctr"/>
            <a:r>
              <a:rPr lang="en-US" sz="1400" dirty="0" smtClean="0"/>
              <a:t>Headless</a:t>
            </a:r>
          </a:p>
          <a:p>
            <a:pPr algn="ctr"/>
            <a:r>
              <a:rPr lang="en-US" sz="1400" dirty="0" smtClean="0"/>
              <a:t>w/o GUI</a:t>
            </a:r>
            <a:endParaRPr lang="en-US" sz="1400" dirty="0"/>
          </a:p>
        </p:txBody>
      </p:sp>
    </p:spTree>
    <p:extLst>
      <p:ext uri="{BB962C8B-B14F-4D97-AF65-F5344CB8AC3E}">
        <p14:creationId xmlns:p14="http://schemas.microsoft.com/office/powerpoint/2010/main" xmlns="" val="28602677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000" y="3556000"/>
            <a:ext cx="2832100" cy="3162300"/>
          </a:xfrm>
          <a:prstGeom prst="rect">
            <a:avLst/>
          </a:prstGeom>
          <a:solidFill>
            <a:srgbClr val="FF9900">
              <a:alpha val="21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9460" name="Title 1"/>
          <p:cNvSpPr txBox="1">
            <a:spLocks/>
          </p:cNvSpPr>
          <p:nvPr/>
        </p:nvSpPr>
        <p:spPr bwMode="auto">
          <a:xfrm>
            <a:off x="457200" y="1006475"/>
            <a:ext cx="8229600" cy="606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smtClean="0">
                <a:latin typeface="Arial" charset="0"/>
                <a:cs typeface="Arial" charset="0"/>
              </a:rPr>
              <a:t>Approach</a:t>
            </a:r>
            <a:endParaRPr lang="en-US" altLang="en-US" sz="2800" b="1" dirty="0">
              <a:latin typeface="Arial" charset="0"/>
              <a:cs typeface="Arial" charset="0"/>
            </a:endParaRPr>
          </a:p>
        </p:txBody>
      </p:sp>
      <p:cxnSp>
        <p:nvCxnSpPr>
          <p:cNvPr id="52" name="Straight Connector 51"/>
          <p:cNvCxnSpPr/>
          <p:nvPr/>
        </p:nvCxnSpPr>
        <p:spPr>
          <a:xfrm flipV="1">
            <a:off x="7053263" y="1333500"/>
            <a:ext cx="7937" cy="5287111"/>
          </a:xfrm>
          <a:prstGeom prst="line">
            <a:avLst/>
          </a:prstGeom>
          <a:ln w="47625">
            <a:gradFill>
              <a:gsLst>
                <a:gs pos="0">
                  <a:srgbClr val="FFC000"/>
                </a:gs>
                <a:gs pos="50000">
                  <a:srgbClr val="FF9900"/>
                </a:gs>
                <a:gs pos="100000">
                  <a:srgbClr val="FFC000"/>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stretch>
            <a:fillRect/>
          </a:stretch>
        </p:blipFill>
        <p:spPr>
          <a:xfrm>
            <a:off x="7759700" y="2616200"/>
            <a:ext cx="660400" cy="6604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cstate="print"/>
          <a:srcRect l="18530" r="17941"/>
          <a:stretch/>
        </p:blipFill>
        <p:spPr>
          <a:xfrm>
            <a:off x="7632700" y="1638300"/>
            <a:ext cx="903642" cy="8001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stretch>
            <a:fillRect/>
          </a:stretch>
        </p:blipFill>
        <p:spPr>
          <a:xfrm>
            <a:off x="7708900" y="4584700"/>
            <a:ext cx="812800" cy="8128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202981" y="1168400"/>
            <a:ext cx="1941019" cy="307777"/>
          </a:xfrm>
          <a:prstGeom prst="rect">
            <a:avLst/>
          </a:prstGeom>
          <a:noFill/>
        </p:spPr>
        <p:txBody>
          <a:bodyPr wrap="none" rtlCol="0">
            <a:spAutoFit/>
          </a:bodyPr>
          <a:lstStyle/>
          <a:p>
            <a:r>
              <a:rPr lang="en-US" sz="1400" dirty="0" smtClean="0"/>
              <a:t>Available ML Libraries</a:t>
            </a:r>
            <a:endParaRPr lang="en-US" sz="1400" dirty="0"/>
          </a:p>
        </p:txBody>
      </p:sp>
      <p:sp>
        <p:nvSpPr>
          <p:cNvPr id="23" name="TextBox 22"/>
          <p:cNvSpPr txBox="1"/>
          <p:nvPr/>
        </p:nvSpPr>
        <p:spPr>
          <a:xfrm>
            <a:off x="7418881" y="5588000"/>
            <a:ext cx="1382072" cy="954107"/>
          </a:xfrm>
          <a:prstGeom prst="rect">
            <a:avLst/>
          </a:prstGeom>
          <a:noFill/>
        </p:spPr>
        <p:txBody>
          <a:bodyPr wrap="none" rtlCol="0">
            <a:spAutoFit/>
          </a:bodyPr>
          <a:lstStyle/>
          <a:p>
            <a:pPr algn="ctr"/>
            <a:r>
              <a:rPr lang="en-US" sz="1400" dirty="0" smtClean="0"/>
              <a:t>Several Others</a:t>
            </a:r>
          </a:p>
          <a:p>
            <a:pPr algn="ctr"/>
            <a:r>
              <a:rPr lang="en-US" sz="1400" dirty="0" smtClean="0"/>
              <a:t>.</a:t>
            </a:r>
          </a:p>
          <a:p>
            <a:pPr algn="ctr"/>
            <a:r>
              <a:rPr lang="en-US" sz="1400" dirty="0" smtClean="0"/>
              <a:t>.</a:t>
            </a:r>
          </a:p>
          <a:p>
            <a:pPr algn="ctr"/>
            <a:r>
              <a:rPr lang="en-US" sz="1400" dirty="0"/>
              <a:t>.</a:t>
            </a:r>
          </a:p>
        </p:txBody>
      </p:sp>
      <p:grpSp>
        <p:nvGrpSpPr>
          <p:cNvPr id="19" name="Group 18"/>
          <p:cNvGrpSpPr/>
          <p:nvPr/>
        </p:nvGrpSpPr>
        <p:grpSpPr>
          <a:xfrm>
            <a:off x="7391400" y="3416300"/>
            <a:ext cx="1374454" cy="901700"/>
            <a:chOff x="7391400" y="3365500"/>
            <a:chExt cx="1374454" cy="901700"/>
          </a:xfrm>
        </p:grpSpPr>
        <p:sp>
          <p:nvSpPr>
            <p:cNvPr id="4" name="TextBox 3"/>
            <p:cNvSpPr txBox="1"/>
            <p:nvPr/>
          </p:nvSpPr>
          <p:spPr>
            <a:xfrm>
              <a:off x="7670800" y="3365500"/>
              <a:ext cx="864339" cy="369332"/>
            </a:xfrm>
            <a:prstGeom prst="rect">
              <a:avLst/>
            </a:prstGeom>
            <a:noFill/>
          </p:spPr>
          <p:txBody>
            <a:bodyPr wrap="none" rtlCol="0">
              <a:spAutoFit/>
            </a:bodyPr>
            <a:lstStyle/>
            <a:p>
              <a:r>
                <a:rPr lang="en-US" dirty="0" smtClean="0"/>
                <a:t>MEGA</a:t>
              </a:r>
              <a:endParaRPr lang="en-US" dirty="0"/>
            </a:p>
          </p:txBody>
        </p:sp>
        <p:pic>
          <p:nvPicPr>
            <p:cNvPr id="14" name="Picture 13" descr="Harris-Geospatial-Solutions_online.jpg"/>
            <p:cNvPicPr>
              <a:picLocks noChangeAspect="1"/>
            </p:cNvPicPr>
            <p:nvPr/>
          </p:nvPicPr>
          <p:blipFill rotWithShape="1">
            <a:blip r:embed="rId6" cstate="print">
              <a:extLst>
                <a:ext uri="{28A0092B-C50C-407E-A947-70E740481C1C}">
                  <a14:useLocalDpi xmlns:a14="http://schemas.microsoft.com/office/drawing/2010/main" xmlns="" val="0"/>
                </a:ext>
              </a:extLst>
            </a:blip>
            <a:srcRect l="11188" t="8491" r="10489" b="7547"/>
            <a:stretch/>
          </p:blipFill>
          <p:spPr>
            <a:xfrm>
              <a:off x="7391400" y="3721100"/>
              <a:ext cx="1374454" cy="5461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grpSp>
      <p:pic>
        <p:nvPicPr>
          <p:cNvPr id="21" name="Picture 2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31465" y="1991662"/>
            <a:ext cx="1408231" cy="1413809"/>
          </a:xfrm>
          <a:prstGeom prst="rect">
            <a:avLst/>
          </a:prstGeom>
        </p:spPr>
      </p:pic>
      <p:sp>
        <p:nvSpPr>
          <p:cNvPr id="40" name="Right Brace 39"/>
          <p:cNvSpPr/>
          <p:nvPr/>
        </p:nvSpPr>
        <p:spPr>
          <a:xfrm>
            <a:off x="2603500" y="2006600"/>
            <a:ext cx="431800" cy="1358900"/>
          </a:xfrm>
          <a:prstGeom prst="rightBrace">
            <a:avLst/>
          </a:prstGeom>
          <a:ln w="1270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pic>
        <p:nvPicPr>
          <p:cNvPr id="2" name="Picture 1" descr="Screen Shot 2016-12-03 at 3.38.30 PM.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62300" y="1943100"/>
            <a:ext cx="3403600" cy="20828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sp>
        <p:nvSpPr>
          <p:cNvPr id="41" name="Right Brace 40"/>
          <p:cNvSpPr/>
          <p:nvPr/>
        </p:nvSpPr>
        <p:spPr>
          <a:xfrm rot="5400000">
            <a:off x="4664075" y="2663825"/>
            <a:ext cx="431800" cy="3397250"/>
          </a:xfrm>
          <a:prstGeom prst="rightBrace">
            <a:avLst/>
          </a:prstGeom>
          <a:ln w="1270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pic>
        <p:nvPicPr>
          <p:cNvPr id="42" name="Picture 41"/>
          <p:cNvPicPr>
            <a:picLocks noChangeAspect="1"/>
          </p:cNvPicPr>
          <p:nvPr/>
        </p:nvPicPr>
        <p:blipFill>
          <a:blip r:embed="rId3" cstate="print"/>
          <a:stretch>
            <a:fillRect/>
          </a:stretch>
        </p:blipFill>
        <p:spPr>
          <a:xfrm>
            <a:off x="4572000" y="5181600"/>
            <a:ext cx="660400" cy="6604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sp>
        <p:nvSpPr>
          <p:cNvPr id="43" name="TextBox 42"/>
          <p:cNvSpPr txBox="1"/>
          <p:nvPr/>
        </p:nvSpPr>
        <p:spPr>
          <a:xfrm>
            <a:off x="362521" y="1587500"/>
            <a:ext cx="2216810" cy="307777"/>
          </a:xfrm>
          <a:prstGeom prst="rect">
            <a:avLst/>
          </a:prstGeom>
          <a:noFill/>
        </p:spPr>
        <p:txBody>
          <a:bodyPr wrap="none" rtlCol="0">
            <a:spAutoFit/>
          </a:bodyPr>
          <a:lstStyle/>
          <a:p>
            <a:r>
              <a:rPr lang="en-US" sz="1400" dirty="0" smtClean="0"/>
              <a:t>USGS NAIP Ortho-Image</a:t>
            </a:r>
            <a:endParaRPr lang="en-US" sz="1400" dirty="0"/>
          </a:p>
        </p:txBody>
      </p:sp>
      <p:sp>
        <p:nvSpPr>
          <p:cNvPr id="44" name="TextBox 43"/>
          <p:cNvSpPr txBox="1"/>
          <p:nvPr/>
        </p:nvSpPr>
        <p:spPr>
          <a:xfrm>
            <a:off x="3088181" y="1435100"/>
            <a:ext cx="2403222" cy="523220"/>
          </a:xfrm>
          <a:prstGeom prst="rect">
            <a:avLst/>
          </a:prstGeom>
          <a:noFill/>
        </p:spPr>
        <p:txBody>
          <a:bodyPr wrap="none" rtlCol="0">
            <a:spAutoFit/>
          </a:bodyPr>
          <a:lstStyle/>
          <a:p>
            <a:r>
              <a:rPr lang="en-US" sz="1400" dirty="0" err="1" smtClean="0"/>
              <a:t>Numpy</a:t>
            </a:r>
            <a:r>
              <a:rPr lang="en-US" sz="1400" dirty="0"/>
              <a:t> Array: </a:t>
            </a:r>
            <a:endParaRPr lang="en-US" sz="1400" dirty="0" smtClean="0"/>
          </a:p>
          <a:p>
            <a:r>
              <a:rPr lang="en-US" sz="1400" dirty="0" err="1" smtClean="0"/>
              <a:t>arcpy.RasterToNumPyArray</a:t>
            </a:r>
            <a:endParaRPr lang="en-US" sz="1400" dirty="0"/>
          </a:p>
        </p:txBody>
      </p:sp>
      <p:sp>
        <p:nvSpPr>
          <p:cNvPr id="3" name="Rectangle 2"/>
          <p:cNvSpPr/>
          <p:nvPr/>
        </p:nvSpPr>
        <p:spPr>
          <a:xfrm>
            <a:off x="3352800" y="4617135"/>
            <a:ext cx="3075481" cy="461665"/>
          </a:xfrm>
          <a:prstGeom prst="rect">
            <a:avLst/>
          </a:prstGeom>
          <a:noFill/>
        </p:spPr>
        <p:txBody>
          <a:bodyPr wrap="none" rtlCol="0">
            <a:spAutoFit/>
          </a:bodyPr>
          <a:lstStyle/>
          <a:p>
            <a:r>
              <a:rPr lang="en-US" sz="1200" dirty="0">
                <a:solidFill>
                  <a:srgbClr val="008000"/>
                </a:solidFill>
              </a:rPr>
              <a:t># Create H2o </a:t>
            </a:r>
            <a:r>
              <a:rPr lang="en-US" sz="1200" dirty="0" err="1">
                <a:solidFill>
                  <a:srgbClr val="008000"/>
                </a:solidFill>
              </a:rPr>
              <a:t>Dataframe</a:t>
            </a:r>
            <a:r>
              <a:rPr lang="en-US" sz="1200" dirty="0">
                <a:solidFill>
                  <a:srgbClr val="008000"/>
                </a:solidFill>
              </a:rPr>
              <a:t> from image Array</a:t>
            </a:r>
          </a:p>
          <a:p>
            <a:r>
              <a:rPr lang="en-US" sz="1200" dirty="0" err="1"/>
              <a:t>df</a:t>
            </a:r>
            <a:r>
              <a:rPr lang="en-US" sz="1200" dirty="0"/>
              <a:t> = ml.H2OFrame(zip(*(</a:t>
            </a:r>
            <a:r>
              <a:rPr lang="en-US" sz="1200" dirty="0" err="1"/>
              <a:t>myArray</a:t>
            </a:r>
            <a:r>
              <a:rPr lang="en-US" sz="1200" dirty="0"/>
              <a:t>)))</a:t>
            </a:r>
          </a:p>
        </p:txBody>
      </p:sp>
      <p:sp>
        <p:nvSpPr>
          <p:cNvPr id="45" name="Right Brace 44"/>
          <p:cNvSpPr/>
          <p:nvPr/>
        </p:nvSpPr>
        <p:spPr>
          <a:xfrm rot="5400000">
            <a:off x="4679950" y="5359400"/>
            <a:ext cx="431800" cy="1231900"/>
          </a:xfrm>
          <a:prstGeom prst="rightBrace">
            <a:avLst/>
          </a:prstGeom>
          <a:ln w="1270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46" name="Rectangle 45"/>
          <p:cNvSpPr/>
          <p:nvPr/>
        </p:nvSpPr>
        <p:spPr>
          <a:xfrm>
            <a:off x="3060700" y="6128435"/>
            <a:ext cx="3697572" cy="646331"/>
          </a:xfrm>
          <a:prstGeom prst="rect">
            <a:avLst/>
          </a:prstGeom>
          <a:noFill/>
        </p:spPr>
        <p:txBody>
          <a:bodyPr wrap="none" rtlCol="0">
            <a:spAutoFit/>
          </a:bodyPr>
          <a:lstStyle/>
          <a:p>
            <a:r>
              <a:rPr lang="en-US" sz="1200" dirty="0">
                <a:solidFill>
                  <a:srgbClr val="008000"/>
                </a:solidFill>
              </a:rPr>
              <a:t># </a:t>
            </a:r>
            <a:r>
              <a:rPr lang="en-US" sz="1200" dirty="0" smtClean="0">
                <a:solidFill>
                  <a:srgbClr val="008000"/>
                </a:solidFill>
              </a:rPr>
              <a:t>Train to classify tree canopy based on Pixel Value</a:t>
            </a:r>
          </a:p>
          <a:p>
            <a:r>
              <a:rPr lang="en-US" sz="1200" dirty="0" smtClean="0">
                <a:solidFill>
                  <a:srgbClr val="008000"/>
                </a:solidFill>
              </a:rPr>
              <a:t># Train </a:t>
            </a:r>
            <a:r>
              <a:rPr lang="en-US" sz="1200" dirty="0">
                <a:solidFill>
                  <a:srgbClr val="008000"/>
                </a:solidFill>
              </a:rPr>
              <a:t>to classify </a:t>
            </a:r>
            <a:r>
              <a:rPr lang="en-US" sz="1200" dirty="0" smtClean="0">
                <a:solidFill>
                  <a:srgbClr val="008000"/>
                </a:solidFill>
              </a:rPr>
              <a:t>open water based </a:t>
            </a:r>
            <a:r>
              <a:rPr lang="en-US" sz="1200" dirty="0">
                <a:solidFill>
                  <a:srgbClr val="008000"/>
                </a:solidFill>
              </a:rPr>
              <a:t>on Pixel Value</a:t>
            </a:r>
          </a:p>
          <a:p>
            <a:endParaRPr lang="en-US" sz="1200" dirty="0">
              <a:solidFill>
                <a:srgbClr val="008000"/>
              </a:solidFill>
            </a:endParaRPr>
          </a:p>
        </p:txBody>
      </p:sp>
      <p:sp>
        <p:nvSpPr>
          <p:cNvPr id="47" name="Content Placeholder 2"/>
          <p:cNvSpPr txBox="1">
            <a:spLocks/>
          </p:cNvSpPr>
          <p:nvPr/>
        </p:nvSpPr>
        <p:spPr bwMode="auto">
          <a:xfrm>
            <a:off x="-279400" y="3611563"/>
            <a:ext cx="3327400" cy="313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028700" indent="-228600">
              <a:defRPr sz="2400">
                <a:solidFill>
                  <a:schemeClr val="tx1"/>
                </a:solidFill>
                <a:latin typeface="Times New Roman" pitchFamily="18" charset="0"/>
              </a:defRPr>
            </a:lvl3pPr>
            <a:lvl4pPr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eaLnBrk="0" fontAlgn="base" hangingPunct="0">
              <a:spcBef>
                <a:spcPct val="0"/>
              </a:spcBef>
              <a:spcAft>
                <a:spcPct val="0"/>
              </a:spcAft>
              <a:defRPr sz="2400">
                <a:solidFill>
                  <a:schemeClr val="tx1"/>
                </a:solidFill>
                <a:latin typeface="Times New Roman" pitchFamily="18" charset="0"/>
              </a:defRPr>
            </a:lvl6pPr>
            <a:lvl7pPr marL="2628900" indent="-228600" eaLnBrk="0" fontAlgn="base" hangingPunct="0">
              <a:spcBef>
                <a:spcPct val="0"/>
              </a:spcBef>
              <a:spcAft>
                <a:spcPct val="0"/>
              </a:spcAft>
              <a:defRPr sz="2400">
                <a:solidFill>
                  <a:schemeClr val="tx1"/>
                </a:solidFill>
                <a:latin typeface="Times New Roman" pitchFamily="18" charset="0"/>
              </a:defRPr>
            </a:lvl7pPr>
            <a:lvl8pPr marL="3086100" indent="-228600" eaLnBrk="0" fontAlgn="base" hangingPunct="0">
              <a:spcBef>
                <a:spcPct val="0"/>
              </a:spcBef>
              <a:spcAft>
                <a:spcPct val="0"/>
              </a:spcAft>
              <a:defRPr sz="2400">
                <a:solidFill>
                  <a:schemeClr val="tx1"/>
                </a:solidFill>
                <a:latin typeface="Times New Roman" pitchFamily="18" charset="0"/>
              </a:defRPr>
            </a:lvl8pPr>
            <a:lvl9pPr marL="3543300" indent="-228600" eaLnBrk="0" fontAlgn="base" hangingPunct="0">
              <a:spcBef>
                <a:spcPct val="0"/>
              </a:spcBef>
              <a:spcAft>
                <a:spcPct val="0"/>
              </a:spcAft>
              <a:defRPr sz="2400">
                <a:solidFill>
                  <a:schemeClr val="tx1"/>
                </a:solidFill>
                <a:latin typeface="Times New Roman" pitchFamily="18" charset="0"/>
              </a:defRPr>
            </a:lvl9pPr>
          </a:lstStyle>
          <a:p>
            <a:pPr lvl="1">
              <a:spcBef>
                <a:spcPts val="600"/>
              </a:spcBef>
              <a:spcAft>
                <a:spcPts val="600"/>
              </a:spcAft>
              <a:buFont typeface="Arial" charset="0"/>
              <a:buChar char="•"/>
            </a:pPr>
            <a:r>
              <a:rPr lang="en-US" altLang="en-US" sz="1600" dirty="0" smtClean="0">
                <a:latin typeface="Arial" charset="0"/>
                <a:cs typeface="Arial" charset="0"/>
              </a:rPr>
              <a:t>Things to consider</a:t>
            </a:r>
            <a:endParaRPr lang="en-US" altLang="en-US" sz="1100" dirty="0" smtClean="0">
              <a:latin typeface="Arial" charset="0"/>
              <a:cs typeface="Arial" charset="0"/>
            </a:endParaRPr>
          </a:p>
          <a:p>
            <a:pPr lvl="2">
              <a:spcBef>
                <a:spcPts val="600"/>
              </a:spcBef>
              <a:spcAft>
                <a:spcPts val="600"/>
              </a:spcAft>
              <a:buFont typeface="Arial" charset="0"/>
              <a:buChar char="•"/>
            </a:pPr>
            <a:r>
              <a:rPr lang="en-US" altLang="en-US" sz="1050" dirty="0" smtClean="0">
                <a:latin typeface="Arial" charset="0"/>
                <a:cs typeface="Arial" charset="0"/>
              </a:rPr>
              <a:t>Pixel value</a:t>
            </a:r>
          </a:p>
          <a:p>
            <a:pPr lvl="2">
              <a:spcBef>
                <a:spcPts val="600"/>
              </a:spcBef>
              <a:spcAft>
                <a:spcPts val="600"/>
              </a:spcAft>
              <a:buFont typeface="Arial" charset="0"/>
              <a:buChar char="•"/>
            </a:pPr>
            <a:r>
              <a:rPr lang="en-US" altLang="en-US" sz="1050" dirty="0" smtClean="0">
                <a:latin typeface="Arial" charset="0"/>
                <a:cs typeface="Arial" charset="0"/>
              </a:rPr>
              <a:t>Autocorrelation</a:t>
            </a:r>
            <a:endParaRPr lang="en-US" altLang="en-US" sz="1050" dirty="0">
              <a:latin typeface="Arial" charset="0"/>
              <a:cs typeface="Arial" charset="0"/>
            </a:endParaRPr>
          </a:p>
          <a:p>
            <a:pPr lvl="1">
              <a:spcBef>
                <a:spcPts val="600"/>
              </a:spcBef>
              <a:spcAft>
                <a:spcPts val="600"/>
              </a:spcAft>
              <a:buFont typeface="Arial" charset="0"/>
              <a:buChar char="•"/>
            </a:pPr>
            <a:r>
              <a:rPr lang="en-US" altLang="en-US" sz="1600" dirty="0" smtClean="0">
                <a:latin typeface="Arial" charset="0"/>
                <a:cs typeface="Arial" charset="0"/>
              </a:rPr>
              <a:t>Manually sample first</a:t>
            </a:r>
          </a:p>
          <a:p>
            <a:pPr lvl="2">
              <a:spcBef>
                <a:spcPts val="600"/>
              </a:spcBef>
              <a:spcAft>
                <a:spcPts val="600"/>
              </a:spcAft>
              <a:buFont typeface="Arial" charset="0"/>
              <a:buChar char="•"/>
            </a:pPr>
            <a:r>
              <a:rPr lang="en-US" altLang="en-US" sz="1100" dirty="0" smtClean="0">
                <a:latin typeface="Arial" charset="0"/>
                <a:cs typeface="Arial" charset="0"/>
              </a:rPr>
              <a:t>Determine mean</a:t>
            </a:r>
          </a:p>
          <a:p>
            <a:pPr lvl="2">
              <a:spcBef>
                <a:spcPts val="600"/>
              </a:spcBef>
              <a:spcAft>
                <a:spcPts val="600"/>
              </a:spcAft>
              <a:buFont typeface="Arial" charset="0"/>
              <a:buChar char="•"/>
            </a:pPr>
            <a:r>
              <a:rPr lang="en-US" altLang="en-US" sz="1100" dirty="0" smtClean="0">
                <a:latin typeface="Arial" charset="0"/>
                <a:cs typeface="Arial" charset="0"/>
              </a:rPr>
              <a:t>Determine median</a:t>
            </a:r>
          </a:p>
          <a:p>
            <a:pPr lvl="2">
              <a:spcBef>
                <a:spcPts val="600"/>
              </a:spcBef>
              <a:spcAft>
                <a:spcPts val="600"/>
              </a:spcAft>
              <a:buFont typeface="Arial" charset="0"/>
              <a:buChar char="•"/>
            </a:pPr>
            <a:r>
              <a:rPr lang="en-US" altLang="en-US" sz="1100" dirty="0" smtClean="0">
                <a:latin typeface="Arial" charset="0"/>
                <a:cs typeface="Arial" charset="0"/>
              </a:rPr>
              <a:t>Determine mode</a:t>
            </a:r>
          </a:p>
          <a:p>
            <a:pPr lvl="2">
              <a:spcBef>
                <a:spcPts val="600"/>
              </a:spcBef>
              <a:spcAft>
                <a:spcPts val="600"/>
              </a:spcAft>
              <a:buFont typeface="Arial" charset="0"/>
              <a:buChar char="•"/>
            </a:pPr>
            <a:r>
              <a:rPr lang="en-US" altLang="en-US" sz="1100" dirty="0" smtClean="0">
                <a:latin typeface="Arial" charset="0"/>
                <a:cs typeface="Arial" charset="0"/>
              </a:rPr>
              <a:t>Determine midrange</a:t>
            </a:r>
          </a:p>
          <a:p>
            <a:pPr lvl="1">
              <a:spcBef>
                <a:spcPts val="600"/>
              </a:spcBef>
              <a:spcAft>
                <a:spcPts val="600"/>
              </a:spcAft>
              <a:buFont typeface="Arial" charset="0"/>
              <a:buChar char="•"/>
            </a:pPr>
            <a:r>
              <a:rPr lang="en-US" altLang="en-US" sz="1600" dirty="0" smtClean="0">
                <a:latin typeface="Arial" charset="0"/>
                <a:cs typeface="Arial" charset="0"/>
              </a:rPr>
              <a:t>How many hidden layers</a:t>
            </a:r>
            <a:endParaRPr lang="en-US" altLang="en-US" sz="1600" dirty="0">
              <a:latin typeface="Arial" charset="0"/>
              <a:cs typeface="Arial" charset="0"/>
            </a:endParaRPr>
          </a:p>
        </p:txBody>
      </p:sp>
      <p:sp>
        <p:nvSpPr>
          <p:cNvPr id="49" name="Oval 48"/>
          <p:cNvSpPr>
            <a:spLocks noChangeAspect="1"/>
          </p:cNvSpPr>
          <p:nvPr/>
        </p:nvSpPr>
        <p:spPr>
          <a:xfrm>
            <a:off x="6337300" y="1761068"/>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1</a:t>
            </a:r>
            <a:endParaRPr lang="en-US" dirty="0">
              <a:solidFill>
                <a:schemeClr val="tx1"/>
              </a:solidFill>
            </a:endParaRPr>
          </a:p>
        </p:txBody>
      </p:sp>
      <p:sp>
        <p:nvSpPr>
          <p:cNvPr id="50" name="Oval 49"/>
          <p:cNvSpPr>
            <a:spLocks noChangeAspect="1"/>
          </p:cNvSpPr>
          <p:nvPr/>
        </p:nvSpPr>
        <p:spPr>
          <a:xfrm>
            <a:off x="5063067" y="5071535"/>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2</a:t>
            </a:r>
            <a:endParaRPr lang="en-US" dirty="0">
              <a:solidFill>
                <a:schemeClr val="tx1"/>
              </a:solidFill>
            </a:endParaRPr>
          </a:p>
        </p:txBody>
      </p:sp>
      <p:sp>
        <p:nvSpPr>
          <p:cNvPr id="51" name="Oval 50"/>
          <p:cNvSpPr>
            <a:spLocks noChangeAspect="1"/>
          </p:cNvSpPr>
          <p:nvPr/>
        </p:nvSpPr>
        <p:spPr>
          <a:xfrm>
            <a:off x="6642100" y="6248402"/>
            <a:ext cx="320040" cy="320040"/>
          </a:xfrm>
          <a:prstGeom prst="ellipse">
            <a:avLst/>
          </a:prstGeom>
          <a:solidFill>
            <a:srgbClr val="00FF00"/>
          </a:solidFill>
        </p:spPr>
        <p:style>
          <a:lnRef idx="0">
            <a:schemeClr val="dk1"/>
          </a:lnRef>
          <a:fillRef idx="3">
            <a:schemeClr val="dk1"/>
          </a:fillRef>
          <a:effectRef idx="3">
            <a:schemeClr val="dk1"/>
          </a:effectRef>
          <a:fontRef idx="minor">
            <a:schemeClr val="lt1"/>
          </a:fontRef>
        </p:style>
        <p:txBody>
          <a:bodyPr rtlCol="0" anchor="ctr"/>
          <a:lstStyle/>
          <a:p>
            <a:r>
              <a:rPr lang="en-US" dirty="0" smtClean="0">
                <a:solidFill>
                  <a:schemeClr val="tx1"/>
                </a:solidFill>
              </a:rPr>
              <a:t>3</a:t>
            </a:r>
            <a:endParaRPr lang="en-US" dirty="0">
              <a:solidFill>
                <a:schemeClr val="tx1"/>
              </a:solidFill>
            </a:endParaRPr>
          </a:p>
        </p:txBody>
      </p:sp>
    </p:spTree>
    <p:extLst>
      <p:ext uri="{BB962C8B-B14F-4D97-AF65-F5344CB8AC3E}">
        <p14:creationId xmlns:p14="http://schemas.microsoft.com/office/powerpoint/2010/main" xmlns="" val="425478211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3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41275">
          <a:solidFill>
            <a:schemeClr val="tx1"/>
          </a:solidFill>
        </a:ln>
      </a:spPr>
      <a:bodyPr wrap="square" rtlCol="0">
        <a:spAutoFit/>
      </a:bodyPr>
      <a:lstStyle>
        <a:defPPr algn="ctr">
          <a:defRPr sz="48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4015</TotalTime>
  <Words>2975</Words>
  <Application>Microsoft Office PowerPoint</Application>
  <PresentationFormat>On-screen Show (4:3)</PresentationFormat>
  <Paragraphs>343</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3_Default Design</vt:lpstr>
      <vt:lpstr>4_Default Design</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United States Army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GEOG596A Peer Review</dc:title>
  <dc:subject>Authoritative Geospatial Data Modernization via ML Algorithms</dc:subject>
  <dc:creator>Wright, Augustus CW3 MIL USA TRADOC</dc:creator>
  <cp:lastModifiedBy>Wrights</cp:lastModifiedBy>
  <cp:revision>286</cp:revision>
  <cp:lastPrinted>2016-05-05T06:40:19Z</cp:lastPrinted>
  <dcterms:created xsi:type="dcterms:W3CDTF">2015-02-26T19:06:47Z</dcterms:created>
  <dcterms:modified xsi:type="dcterms:W3CDTF">2016-12-13T16:45:22Z</dcterms:modified>
</cp:coreProperties>
</file>