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0" r:id="rId3"/>
    <p:sldId id="257" r:id="rId4"/>
    <p:sldId id="258" r:id="rId5"/>
    <p:sldId id="259" r:id="rId6"/>
    <p:sldId id="260" r:id="rId7"/>
    <p:sldId id="261" r:id="rId8"/>
    <p:sldId id="272" r:id="rId9"/>
    <p:sldId id="273" r:id="rId10"/>
    <p:sldId id="267" r:id="rId11"/>
    <p:sldId id="271" r:id="rId12"/>
    <p:sldId id="274" r:id="rId13"/>
    <p:sldId id="269" r:id="rId14"/>
    <p:sldId id="275" r:id="rId15"/>
    <p:sldId id="277" r:id="rId16"/>
    <p:sldId id="279" r:id="rId17"/>
    <p:sldId id="280" r:id="rId18"/>
    <p:sldId id="281" r:id="rId19"/>
    <p:sldId id="282"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BDF"/>
    <a:srgbClr val="EB8162"/>
    <a:srgbClr val="EB6B46"/>
    <a:srgbClr val="DAD6CC"/>
    <a:srgbClr val="97ABB4"/>
    <a:srgbClr val="C6D1D6"/>
    <a:srgbClr val="50EC2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70517" autoAdjust="0"/>
  </p:normalViewPr>
  <p:slideViewPr>
    <p:cSldViewPr>
      <p:cViewPr varScale="1">
        <p:scale>
          <a:sx n="64" d="100"/>
          <a:sy n="64" d="100"/>
        </p:scale>
        <p:origin x="-816" y="-108"/>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890" y="-7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ECFB81D-22DF-4929-AC40-DD5F35B5D165}" type="datetimeFigureOut">
              <a:rPr lang="en-US" smtClean="0"/>
              <a:pPr/>
              <a:t>9/29/2010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8C119D8-D7D6-4B67-9D18-67269860478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3135630"/>
          </a:xfrm>
        </p:spPr>
        <p:txBody>
          <a:bodyPr>
            <a:normAutofit/>
          </a:bodyPr>
          <a:lstStyle/>
          <a:p>
            <a:r>
              <a:rPr lang="en-US" dirty="0" smtClean="0"/>
              <a:t>My name is Howard Yamaguchi, and I’m really happy to see so many familiar names in the audience!</a:t>
            </a:r>
          </a:p>
          <a:p>
            <a:endParaRPr lang="en-US" dirty="0" smtClean="0"/>
          </a:p>
          <a:p>
            <a:r>
              <a:rPr lang="en-US" dirty="0" smtClean="0"/>
              <a:t>My project is called “Open Web Mapping for Local Units of Government.”</a:t>
            </a:r>
          </a:p>
          <a:p>
            <a:endParaRPr lang="en-US" dirty="0" smtClean="0"/>
          </a:p>
          <a:p>
            <a:r>
              <a:rPr lang="en-US" dirty="0" smtClean="0"/>
              <a:t>My interest in this project really started when I was one</a:t>
            </a:r>
            <a:r>
              <a:rPr lang="en-US" baseline="0" dirty="0" smtClean="0"/>
              <a:t> of the planners </a:t>
            </a:r>
            <a:r>
              <a:rPr lang="en-US" dirty="0" smtClean="0"/>
              <a:t>in Antrim Co., in NW part of the Michigan’s lower peninsula.   There, we set up</a:t>
            </a:r>
            <a:r>
              <a:rPr lang="en-US" baseline="0" dirty="0" smtClean="0"/>
              <a:t> the county’s GIS-oriented website</a:t>
            </a:r>
            <a:r>
              <a:rPr lang="en-US" dirty="0" smtClean="0"/>
              <a:t> with lots of web mapping built in. </a:t>
            </a:r>
          </a:p>
          <a:p>
            <a:endParaRPr lang="en-US" baseline="0" dirty="0" smtClean="0"/>
          </a:p>
          <a:p>
            <a:r>
              <a:rPr lang="en-US" baseline="0" dirty="0" smtClean="0"/>
              <a:t>I always</a:t>
            </a:r>
            <a:r>
              <a:rPr lang="en-US" dirty="0" smtClean="0"/>
              <a:t> wondered if it would be possible to deploy similar, but more localized, web mapping applications for township and village websites</a:t>
            </a:r>
          </a:p>
          <a:p>
            <a:endParaRPr lang="en-US" baseline="0" dirty="0" smtClean="0"/>
          </a:p>
          <a:p>
            <a:r>
              <a:rPr lang="en-US" dirty="0" smtClean="0"/>
              <a:t>Then in the Penn program I took classes on </a:t>
            </a:r>
            <a:r>
              <a:rPr lang="en-US" dirty="0" err="1" smtClean="0"/>
              <a:t>mashups</a:t>
            </a:r>
            <a:r>
              <a:rPr lang="en-US" dirty="0" smtClean="0"/>
              <a:t> and open web mapping.  And I learned that</a:t>
            </a:r>
            <a:r>
              <a:rPr lang="en-US" baseline="0" dirty="0" smtClean="0"/>
              <a:t> the technology DOES exists in the open-source world.  It’s definitely</a:t>
            </a:r>
            <a:r>
              <a:rPr lang="en-US" dirty="0" smtClean="0"/>
              <a:t> do-able now!  And furthermore, it won’t break local government </a:t>
            </a:r>
            <a:r>
              <a:rPr lang="en-US" baseline="0" dirty="0" smtClean="0"/>
              <a:t>budgets --- unthinkable just a few years back!</a:t>
            </a:r>
            <a:endParaRPr lang="en-US" dirty="0"/>
          </a:p>
        </p:txBody>
      </p:sp>
      <p:sp>
        <p:nvSpPr>
          <p:cNvPr id="4" name="Slide Number Placeholder 3"/>
          <p:cNvSpPr>
            <a:spLocks noGrp="1"/>
          </p:cNvSpPr>
          <p:nvPr>
            <p:ph type="sldNum" sz="quarter" idx="10"/>
          </p:nvPr>
        </p:nvSpPr>
        <p:spPr/>
        <p:txBody>
          <a:bodyPr/>
          <a:lstStyle/>
          <a:p>
            <a:fld id="{F8C119D8-D7D6-4B67-9D18-67269860478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this slide, I thought I’d show you one of nicer web map applications I came across, by a large</a:t>
            </a:r>
            <a:r>
              <a:rPr lang="en-US" baseline="0" dirty="0" smtClean="0"/>
              <a:t> township with a professional GIS staff. </a:t>
            </a:r>
          </a:p>
          <a:p>
            <a:endParaRPr lang="en-US" baseline="0" dirty="0" smtClean="0"/>
          </a:p>
          <a:p>
            <a:r>
              <a:rPr lang="en-US" baseline="0" dirty="0" smtClean="0"/>
              <a:t>This is Waterford Township in Oakland County, just north of Detroit.  This twp has a population of 73,500 (</a:t>
            </a:r>
            <a:r>
              <a:rPr lang="en-US" baseline="0" dirty="0" err="1" smtClean="0"/>
              <a:t>est</a:t>
            </a:r>
            <a:r>
              <a:rPr lang="en-US" baseline="0" dirty="0" smtClean="0"/>
              <a:t> 2009) , 34 lakes, and lots of hi-valued lakeside properties.</a:t>
            </a:r>
          </a:p>
          <a:p>
            <a:endParaRPr lang="en-US" baseline="0" dirty="0" smtClean="0"/>
          </a:p>
          <a:p>
            <a:r>
              <a:rPr lang="en-US" baseline="0" dirty="0" smtClean="0"/>
              <a:t>The twp has a professional GIS department who either had this sophisticated map created by consultants, or possibly created it in-house.  The screen shows a parcel map with clickable parcels that would display property info upon click.</a:t>
            </a:r>
            <a:endParaRPr lang="en-US" dirty="0"/>
          </a:p>
        </p:txBody>
      </p:sp>
      <p:sp>
        <p:nvSpPr>
          <p:cNvPr id="4" name="Slide Number Placeholder 3"/>
          <p:cNvSpPr>
            <a:spLocks noGrp="1"/>
          </p:cNvSpPr>
          <p:nvPr>
            <p:ph type="sldNum" sz="quarter" idx="10"/>
          </p:nvPr>
        </p:nvSpPr>
        <p:spPr/>
        <p:txBody>
          <a:bodyPr/>
          <a:lstStyle/>
          <a:p>
            <a:fld id="{F8C119D8-D7D6-4B67-9D18-67269860478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kind of info</a:t>
            </a:r>
            <a:r>
              <a:rPr lang="en-US" baseline="0" dirty="0" smtClean="0"/>
              <a:t> layers </a:t>
            </a:r>
            <a:r>
              <a:rPr lang="en-US" dirty="0" smtClean="0"/>
              <a:t>are typically available in web maps?</a:t>
            </a:r>
          </a:p>
          <a:p>
            <a:endParaRPr lang="en-US" dirty="0" smtClean="0"/>
          </a:p>
          <a:p>
            <a:r>
              <a:rPr lang="en-US" b="0" baseline="0" dirty="0" smtClean="0"/>
              <a:t>As you can see from the list, it’s just about anything that the local</a:t>
            </a:r>
            <a:r>
              <a:rPr lang="en-US" b="0" dirty="0" smtClean="0"/>
              <a:t> </a:t>
            </a:r>
            <a:r>
              <a:rPr lang="en-US" b="0" dirty="0" err="1" smtClean="0"/>
              <a:t>gov’t</a:t>
            </a:r>
            <a:r>
              <a:rPr lang="en-US" b="0" dirty="0" smtClean="0"/>
              <a:t> wishes to present to the public.  The information that it deems most important should go up first.</a:t>
            </a:r>
          </a:p>
          <a:p>
            <a:endParaRPr lang="en-US" baseline="0" dirty="0" smtClean="0"/>
          </a:p>
          <a:p>
            <a:r>
              <a:rPr lang="en-US" b="0" dirty="0" smtClean="0"/>
              <a:t>The common thread in just about all LUG web maps is the parcel tax data.  As I said earlier, LUGs assess property values and collect taxes.  They also do land use regulation.  This creates a demand for parcel and othe</a:t>
            </a:r>
            <a:r>
              <a:rPr lang="en-US" dirty="0" smtClean="0"/>
              <a:t>r land </a:t>
            </a:r>
            <a:r>
              <a:rPr lang="en-US" b="0" dirty="0" smtClean="0"/>
              <a:t>information from the public, and this is one application that all LUGs carry as web apps on their websites.</a:t>
            </a:r>
            <a:endParaRPr lang="en-US" b="0" baseline="0" dirty="0" smtClean="0"/>
          </a:p>
          <a:p>
            <a:endParaRPr lang="en-US" baseline="0" dirty="0" smtClean="0"/>
          </a:p>
          <a:p>
            <a:r>
              <a:rPr lang="en-US" baseline="0" dirty="0" smtClean="0"/>
              <a:t>OK… so how do I plan on making these web maps ?</a:t>
            </a:r>
            <a:endParaRPr lang="en-US" dirty="0"/>
          </a:p>
        </p:txBody>
      </p:sp>
      <p:sp>
        <p:nvSpPr>
          <p:cNvPr id="4" name="Slide Number Placeholder 3"/>
          <p:cNvSpPr>
            <a:spLocks noGrp="1"/>
          </p:cNvSpPr>
          <p:nvPr>
            <p:ph type="sldNum" sz="quarter" idx="10"/>
          </p:nvPr>
        </p:nvSpPr>
        <p:spPr/>
        <p:txBody>
          <a:bodyPr/>
          <a:lstStyle/>
          <a:p>
            <a:fld id="{F8C119D8-D7D6-4B67-9D18-67269860478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 map creation is a</a:t>
            </a:r>
            <a:r>
              <a:rPr lang="en-US" baseline="0" dirty="0" smtClean="0"/>
              <a:t> two-step process:</a:t>
            </a:r>
          </a:p>
          <a:p>
            <a:endParaRPr lang="en-US" baseline="0" dirty="0" smtClean="0"/>
          </a:p>
          <a:p>
            <a:pPr marL="228600" indent="-228600">
              <a:buFont typeface="+mj-lt"/>
              <a:buNone/>
            </a:pPr>
            <a:r>
              <a:rPr lang="en-US" baseline="0" dirty="0" smtClean="0"/>
              <a:t>The first step is for the township or village to produce a GIS map.  Unless the township already has GIS software, they will be using QGIS, an open-source full-featured desktop GIS client.  I will be riding herd.  (Herding cats.)</a:t>
            </a:r>
          </a:p>
          <a:p>
            <a:pPr marL="228600" indent="-228600">
              <a:buFont typeface="+mj-lt"/>
              <a:buNone/>
            </a:pPr>
            <a:endParaRPr lang="en-US" baseline="0" dirty="0" smtClean="0"/>
          </a:p>
          <a:p>
            <a:pPr marL="228600" indent="-228600">
              <a:buFont typeface="+mj-lt"/>
              <a:buNone/>
            </a:pPr>
            <a:r>
              <a:rPr lang="en-US" baseline="0" dirty="0" smtClean="0"/>
              <a:t>The next step is to take the completed QGIS “project” and create web apps from it, either as a </a:t>
            </a:r>
            <a:r>
              <a:rPr lang="en-US" baseline="0" dirty="0" err="1" smtClean="0"/>
              <a:t>mashup</a:t>
            </a:r>
            <a:r>
              <a:rPr lang="en-US" baseline="0" dirty="0" smtClean="0"/>
              <a:t> (Google/Bing) or as a thin web client app.</a:t>
            </a:r>
          </a:p>
          <a:p>
            <a:pPr marL="228600" indent="-228600">
              <a:buFont typeface="+mj-lt"/>
              <a:buNone/>
            </a:pPr>
            <a:endParaRPr lang="en-US" dirty="0" smtClean="0"/>
          </a:p>
          <a:p>
            <a:pPr marL="228600" indent="-228600">
              <a:buFont typeface="+mj-lt"/>
              <a:buNone/>
            </a:pPr>
            <a:r>
              <a:rPr lang="en-US" baseline="0" dirty="0" smtClean="0"/>
              <a:t>I’ll elaborate</a:t>
            </a:r>
            <a:r>
              <a:rPr lang="en-US" dirty="0" smtClean="0"/>
              <a:t> more in the next couple of slides.</a:t>
            </a:r>
            <a:endParaRPr lang="en-US" baseline="0" dirty="0" smtClean="0"/>
          </a:p>
          <a:p>
            <a:pPr marL="228600" indent="-228600">
              <a:buFont typeface="+mj-lt"/>
              <a:buNone/>
            </a:pPr>
            <a:endParaRPr lang="en-US" baseline="0" dirty="0" smtClean="0"/>
          </a:p>
          <a:p>
            <a:pPr marL="228600" indent="-228600">
              <a:buFont typeface="+mj-lt"/>
              <a:buNone/>
            </a:pPr>
            <a:endParaRPr lang="en-US" dirty="0"/>
          </a:p>
        </p:txBody>
      </p:sp>
      <p:sp>
        <p:nvSpPr>
          <p:cNvPr id="4" name="Slide Number Placeholder 3"/>
          <p:cNvSpPr>
            <a:spLocks noGrp="1"/>
          </p:cNvSpPr>
          <p:nvPr>
            <p:ph type="sldNum" sz="quarter" idx="10"/>
          </p:nvPr>
        </p:nvSpPr>
        <p:spPr/>
        <p:txBody>
          <a:bodyPr/>
          <a:lstStyle/>
          <a:p>
            <a:fld id="{F8C119D8-D7D6-4B67-9D18-67269860478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is our open-source tool of choice?</a:t>
            </a:r>
          </a:p>
          <a:p>
            <a:endParaRPr lang="en-US" dirty="0" smtClean="0"/>
          </a:p>
          <a:p>
            <a:r>
              <a:rPr lang="en-US" dirty="0" smtClean="0"/>
              <a:t>QGIS stands for “Quantum GIS,” and is freely</a:t>
            </a:r>
            <a:r>
              <a:rPr lang="en-US" baseline="0" dirty="0" smtClean="0"/>
              <a:t> downloadable from qgis.org.  It’s one of the projects of the Open Source Geo Foundation, and is currently at version 1.5.  It’s a full-featured GIS desktop client in its own right.  Support via several on-line forums.</a:t>
            </a:r>
          </a:p>
          <a:p>
            <a:endParaRPr lang="en-US" baseline="0" dirty="0" smtClean="0"/>
          </a:p>
          <a:p>
            <a:r>
              <a:rPr lang="en-US" baseline="0" dirty="0" smtClean="0"/>
              <a:t>Open-source products have little or no up-front installation costs, and no maintenance fees, but support is hard to get other than via forums.  I expect to have to provide continual hand-holding to some of the LUG participants</a:t>
            </a:r>
            <a:r>
              <a:rPr lang="en-US" dirty="0" smtClean="0"/>
              <a:t>.</a:t>
            </a:r>
            <a:r>
              <a:rPr lang="en-US" baseline="0" dirty="0" smtClean="0"/>
              <a:t> And here I am, learning this product as we go along!</a:t>
            </a:r>
          </a:p>
          <a:p>
            <a:endParaRPr lang="en-US" baseline="0" dirty="0" smtClean="0"/>
          </a:p>
        </p:txBody>
      </p:sp>
      <p:sp>
        <p:nvSpPr>
          <p:cNvPr id="4" name="Slide Number Placeholder 3"/>
          <p:cNvSpPr>
            <a:spLocks noGrp="1"/>
          </p:cNvSpPr>
          <p:nvPr>
            <p:ph type="sldNum" sz="quarter" idx="10"/>
          </p:nvPr>
        </p:nvSpPr>
        <p:spPr/>
        <p:txBody>
          <a:bodyPr/>
          <a:lstStyle/>
          <a:p>
            <a:fld id="{F8C119D8-D7D6-4B67-9D18-67269860478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you the two kinds of web maps that we can make:  </a:t>
            </a:r>
            <a:r>
              <a:rPr lang="en-US" baseline="0" dirty="0" smtClean="0"/>
              <a:t>a Google/Bing </a:t>
            </a:r>
            <a:r>
              <a:rPr lang="en-US" baseline="0" dirty="0" err="1" smtClean="0"/>
              <a:t>Mashup</a:t>
            </a:r>
            <a:r>
              <a:rPr lang="en-US" baseline="0" dirty="0" smtClean="0"/>
              <a:t> and a thin web client.</a:t>
            </a:r>
          </a:p>
          <a:p>
            <a:endParaRPr lang="en-US" dirty="0" smtClean="0"/>
          </a:p>
          <a:p>
            <a:pPr marL="228600" indent="-228600">
              <a:buFont typeface="+mj-lt"/>
              <a:buNone/>
            </a:pPr>
            <a:r>
              <a:rPr lang="en-US" dirty="0" smtClean="0"/>
              <a:t> A </a:t>
            </a:r>
            <a:r>
              <a:rPr lang="en-US" dirty="0" err="1" smtClean="0"/>
              <a:t>mashup</a:t>
            </a:r>
            <a:r>
              <a:rPr lang="en-US" dirty="0" smtClean="0"/>
              <a:t> is a webpage that invokes an Application Programming Interface (API) from Bing, for example.  The API and code on the web page instructs Bing Maps to read and render our layer and data files onto Bing base maps, and that creates an interactive mapping app on a webpage.</a:t>
            </a:r>
          </a:p>
          <a:p>
            <a:pPr marL="228600" indent="-228600">
              <a:buFont typeface="+mj-lt"/>
              <a:buNone/>
            </a:pPr>
            <a:endParaRPr lang="en-US" dirty="0" smtClean="0"/>
          </a:p>
          <a:p>
            <a:pPr marL="228600" indent="-228600">
              <a:buFont typeface="+mj-lt"/>
              <a:buNone/>
            </a:pPr>
            <a:r>
              <a:rPr lang="en-US" dirty="0" smtClean="0"/>
              <a:t>A thin client is web page that calls up the </a:t>
            </a:r>
            <a:r>
              <a:rPr lang="en-US" dirty="0" err="1" smtClean="0"/>
              <a:t>OpenLayers</a:t>
            </a:r>
            <a:r>
              <a:rPr lang="en-US" dirty="0" smtClean="0"/>
              <a:t> JavaScript library.  The </a:t>
            </a:r>
            <a:r>
              <a:rPr lang="en-US" dirty="0" err="1" smtClean="0"/>
              <a:t>OpenLayers</a:t>
            </a:r>
            <a:r>
              <a:rPr lang="en-US" dirty="0" smtClean="0"/>
              <a:t> commands send requests to various map servers, which then respond by sending map images and data layers to be displayed and interacted with in the browser. </a:t>
            </a:r>
          </a:p>
          <a:p>
            <a:pPr marL="228600" indent="-228600">
              <a:buFont typeface="+mj-lt"/>
              <a:buNone/>
            </a:pPr>
            <a:endParaRPr lang="en-US" dirty="0" smtClean="0"/>
          </a:p>
          <a:p>
            <a:pPr marL="228600" indent="-228600">
              <a:buFont typeface="+mj-lt"/>
              <a:buNone/>
            </a:pPr>
            <a:r>
              <a:rPr lang="en-US" dirty="0" smtClean="0"/>
              <a:t>It’s similar to </a:t>
            </a:r>
            <a:r>
              <a:rPr lang="en-US" dirty="0" err="1" smtClean="0"/>
              <a:t>mashup</a:t>
            </a:r>
            <a:r>
              <a:rPr lang="en-US" dirty="0" smtClean="0"/>
              <a:t>, but we have more control over the </a:t>
            </a:r>
            <a:r>
              <a:rPr lang="en-US" dirty="0" err="1" smtClean="0"/>
              <a:t>basemaps</a:t>
            </a:r>
            <a:r>
              <a:rPr lang="en-US" dirty="0" smtClean="0"/>
              <a:t> and the layers we want served and what we can do with them.  But the system is somewhat more complex to set up and operate than </a:t>
            </a:r>
            <a:r>
              <a:rPr lang="en-US" dirty="0" err="1" smtClean="0"/>
              <a:t>mashups</a:t>
            </a:r>
            <a:r>
              <a:rPr lang="en-US" dirty="0" smtClean="0"/>
              <a:t>.</a:t>
            </a:r>
          </a:p>
          <a:p>
            <a:endParaRPr lang="en-US" baseline="0" dirty="0" smtClean="0"/>
          </a:p>
          <a:p>
            <a:r>
              <a:rPr lang="en-US" baseline="0" dirty="0" smtClean="0"/>
              <a:t>Both the maps are outlines of Acme Township, but the Google Map uses a Mercator projection, while the thin client uses GCS (both with WGS84 datum).  What a difference in apparent shape!</a:t>
            </a:r>
          </a:p>
          <a:p>
            <a:endParaRPr lang="en-US" baseline="0" dirty="0" smtClean="0"/>
          </a:p>
          <a:p>
            <a:r>
              <a:rPr lang="en-US" baseline="0" dirty="0" smtClean="0"/>
              <a:t>The next slide shows the web map production workflow in nauseating detail.</a:t>
            </a:r>
            <a:endParaRPr lang="en-US" dirty="0"/>
          </a:p>
        </p:txBody>
      </p:sp>
      <p:sp>
        <p:nvSpPr>
          <p:cNvPr id="4" name="Slide Number Placeholder 3"/>
          <p:cNvSpPr>
            <a:spLocks noGrp="1"/>
          </p:cNvSpPr>
          <p:nvPr>
            <p:ph type="sldNum" sz="quarter" idx="10"/>
          </p:nvPr>
        </p:nvSpPr>
        <p:spPr/>
        <p:txBody>
          <a:bodyPr/>
          <a:lstStyle/>
          <a:p>
            <a:fld id="{F8C119D8-D7D6-4B67-9D18-67269860478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685800"/>
            <a:ext cx="4800600" cy="3600450"/>
          </a:xfrm>
        </p:spPr>
      </p:sp>
      <p:sp>
        <p:nvSpPr>
          <p:cNvPr id="3" name="Notes Placeholder 2"/>
          <p:cNvSpPr>
            <a:spLocks noGrp="1"/>
          </p:cNvSpPr>
          <p:nvPr>
            <p:ph type="body" idx="1"/>
          </p:nvPr>
        </p:nvSpPr>
        <p:spPr>
          <a:xfrm>
            <a:off x="762000" y="4495800"/>
            <a:ext cx="5852160" cy="4648200"/>
          </a:xfrm>
        </p:spPr>
        <p:txBody>
          <a:bodyPr>
            <a:noAutofit/>
          </a:bodyPr>
          <a:lstStyle/>
          <a:p>
            <a:pPr>
              <a:buFont typeface="Arial" pitchFamily="34" charset="0"/>
              <a:buNone/>
            </a:pPr>
            <a:r>
              <a:rPr lang="en-US" sz="1050" baseline="0" dirty="0" smtClean="0"/>
              <a:t>I envision three paths that a map from the LUG will take.  One is the </a:t>
            </a:r>
            <a:r>
              <a:rPr lang="en-US" sz="1050" baseline="0" dirty="0" err="1" smtClean="0"/>
              <a:t>Mashup</a:t>
            </a:r>
            <a:r>
              <a:rPr lang="en-US" sz="1050" baseline="0" dirty="0" smtClean="0"/>
              <a:t> route, probably using Bing Maps (more later).</a:t>
            </a:r>
          </a:p>
          <a:p>
            <a:pPr>
              <a:buFont typeface="Arial" pitchFamily="34" charset="0"/>
              <a:buNone/>
            </a:pPr>
            <a:endParaRPr lang="en-US" sz="1050" baseline="0" dirty="0" smtClean="0"/>
          </a:p>
          <a:p>
            <a:pPr>
              <a:buFont typeface="Arial" pitchFamily="34" charset="0"/>
              <a:buNone/>
            </a:pPr>
            <a:r>
              <a:rPr lang="en-US" sz="1050" baseline="0" dirty="0" smtClean="0"/>
              <a:t>The other two are thin clients calling on </a:t>
            </a:r>
            <a:r>
              <a:rPr lang="en-US" sz="1050" baseline="0" dirty="0" err="1" smtClean="0"/>
              <a:t>mapservers</a:t>
            </a:r>
            <a:r>
              <a:rPr lang="en-US" sz="1050" baseline="0" dirty="0" smtClean="0"/>
              <a:t> for files.  I anticipate trying out two </a:t>
            </a:r>
            <a:r>
              <a:rPr lang="en-US" sz="1050" baseline="0" dirty="0" err="1" smtClean="0"/>
              <a:t>mapservers</a:t>
            </a:r>
            <a:r>
              <a:rPr lang="en-US" sz="1050" baseline="0" dirty="0" smtClean="0"/>
              <a:t>, “QGIS </a:t>
            </a:r>
            <a:r>
              <a:rPr lang="en-US" sz="1050" baseline="0" dirty="0" err="1" smtClean="0"/>
              <a:t>Mapserver</a:t>
            </a:r>
            <a:r>
              <a:rPr lang="en-US" sz="1050" baseline="0" dirty="0" smtClean="0"/>
              <a:t>” and “</a:t>
            </a:r>
            <a:r>
              <a:rPr lang="en-US" sz="1050" baseline="0" dirty="0" err="1" smtClean="0"/>
              <a:t>GeoServer</a:t>
            </a:r>
            <a:r>
              <a:rPr lang="en-US" sz="1050" baseline="0" dirty="0" smtClean="0"/>
              <a:t>.”  The two</a:t>
            </a:r>
            <a:r>
              <a:rPr lang="en-US" sz="1050" dirty="0" smtClean="0"/>
              <a:t> </a:t>
            </a:r>
            <a:r>
              <a:rPr lang="en-US" sz="1050" baseline="0" dirty="0" err="1" smtClean="0"/>
              <a:t>mapserver</a:t>
            </a:r>
            <a:r>
              <a:rPr lang="en-US" sz="1050" dirty="0" smtClean="0"/>
              <a:t> software packages need to be </a:t>
            </a:r>
            <a:r>
              <a:rPr lang="en-US" sz="1050" baseline="0" dirty="0" smtClean="0"/>
              <a:t>set up and maintained.</a:t>
            </a:r>
          </a:p>
          <a:p>
            <a:pPr>
              <a:buFont typeface="Arial" pitchFamily="34" charset="0"/>
              <a:buNone/>
            </a:pPr>
            <a:endParaRPr lang="en-US" sz="1050" baseline="0" dirty="0" smtClean="0"/>
          </a:p>
          <a:p>
            <a:pPr>
              <a:buFont typeface="Arial" pitchFamily="34" charset="0"/>
              <a:buNone/>
            </a:pPr>
            <a:r>
              <a:rPr lang="en-US" sz="1050" baseline="0" dirty="0" smtClean="0"/>
              <a:t>All three paths have analogous sets of tasks.</a:t>
            </a:r>
          </a:p>
          <a:p>
            <a:pPr>
              <a:buFont typeface="Arial" pitchFamily="34" charset="0"/>
              <a:buNone/>
            </a:pPr>
            <a:endParaRPr lang="en-US" sz="1050" baseline="0" dirty="0" smtClean="0"/>
          </a:p>
          <a:p>
            <a:pPr>
              <a:buFont typeface="Arial" pitchFamily="34" charset="0"/>
              <a:buNone/>
            </a:pPr>
            <a:r>
              <a:rPr lang="en-US" sz="1050" baseline="0" dirty="0" smtClean="0"/>
              <a:t>The first set contain tasks that take the QGIS project and converts the spatial and styling information therein to something that a web app can use.  </a:t>
            </a:r>
          </a:p>
          <a:p>
            <a:pPr>
              <a:buFont typeface="Arial" pitchFamily="34" charset="0"/>
              <a:buNone/>
            </a:pPr>
            <a:endParaRPr lang="en-US" sz="1050" baseline="0" dirty="0" smtClean="0"/>
          </a:p>
          <a:p>
            <a:pPr>
              <a:buFont typeface="Arial" pitchFamily="34" charset="0"/>
              <a:buNone/>
            </a:pPr>
            <a:r>
              <a:rPr lang="en-US" sz="1050" baseline="0" dirty="0" smtClean="0"/>
              <a:t>For Bing Maps, we’ll need to take the </a:t>
            </a:r>
            <a:r>
              <a:rPr lang="en-US" sz="1050" baseline="0" dirty="0" err="1" smtClean="0"/>
              <a:t>shapefiles</a:t>
            </a:r>
            <a:r>
              <a:rPr lang="en-US" sz="1050" baseline="0" dirty="0" smtClean="0"/>
              <a:t> and convert them to KML files (or other text files).</a:t>
            </a:r>
          </a:p>
          <a:p>
            <a:pPr>
              <a:buFont typeface="Arial" pitchFamily="34" charset="0"/>
              <a:buNone/>
            </a:pPr>
            <a:endParaRPr lang="en-US" sz="1050" baseline="0" dirty="0" smtClean="0"/>
          </a:p>
          <a:p>
            <a:pPr>
              <a:buFont typeface="Arial" pitchFamily="34" charset="0"/>
              <a:buNone/>
            </a:pPr>
            <a:r>
              <a:rPr lang="en-US" sz="1050" baseline="0" dirty="0" smtClean="0"/>
              <a:t>For the two </a:t>
            </a:r>
            <a:r>
              <a:rPr lang="en-US" sz="1050" baseline="0" dirty="0" err="1" smtClean="0"/>
              <a:t>mapservers</a:t>
            </a:r>
            <a:r>
              <a:rPr lang="en-US" sz="1050" baseline="0" dirty="0" smtClean="0"/>
              <a:t> we can</a:t>
            </a:r>
            <a:r>
              <a:rPr lang="en-US" sz="1050" dirty="0" smtClean="0"/>
              <a:t> use the </a:t>
            </a:r>
            <a:r>
              <a:rPr lang="en-US" sz="1050" dirty="0" err="1" smtClean="0"/>
              <a:t>shapefiles</a:t>
            </a:r>
            <a:r>
              <a:rPr lang="en-US" sz="1050" dirty="0" smtClean="0"/>
              <a:t> directly, but we also need to take the styling information from QGIS project files to create styled layer description (SLD).  (Or for </a:t>
            </a:r>
            <a:r>
              <a:rPr lang="en-US" sz="1050" dirty="0" err="1" smtClean="0"/>
              <a:t>GeoServer</a:t>
            </a:r>
            <a:r>
              <a:rPr lang="en-US" sz="1050" dirty="0" smtClean="0"/>
              <a:t>, we can also create CSS files for styling as well.)</a:t>
            </a:r>
          </a:p>
          <a:p>
            <a:pPr>
              <a:buFont typeface="Arial" pitchFamily="34" charset="0"/>
              <a:buNone/>
            </a:pPr>
            <a:endParaRPr lang="en-US" sz="1050" baseline="0" dirty="0" smtClean="0"/>
          </a:p>
          <a:p>
            <a:pPr>
              <a:buFont typeface="Arial" pitchFamily="34" charset="0"/>
              <a:buNone/>
            </a:pPr>
            <a:r>
              <a:rPr lang="en-US" sz="1050" baseline="0" dirty="0" smtClean="0"/>
              <a:t>The second row of boxes describes the creation of the web page that displays the maps.  I already talked about that at length in the previous slide.</a:t>
            </a:r>
            <a:r>
              <a:rPr lang="en-US" sz="1050" dirty="0" smtClean="0"/>
              <a:t>  </a:t>
            </a:r>
            <a:r>
              <a:rPr lang="en-US" sz="1050" baseline="0" dirty="0" smtClean="0"/>
              <a:t>All of three of these  HTML pages</a:t>
            </a:r>
            <a:r>
              <a:rPr lang="en-US" sz="1050" dirty="0" smtClean="0"/>
              <a:t> </a:t>
            </a:r>
            <a:r>
              <a:rPr lang="en-US" sz="1050" baseline="0" dirty="0" smtClean="0"/>
              <a:t>can reach out via APIs or </a:t>
            </a:r>
            <a:r>
              <a:rPr lang="en-US" sz="1050" baseline="0" dirty="0" err="1" smtClean="0"/>
              <a:t>OpenLayers</a:t>
            </a:r>
            <a:r>
              <a:rPr lang="en-US" sz="1050" dirty="0" smtClean="0"/>
              <a:t> </a:t>
            </a:r>
            <a:r>
              <a:rPr lang="en-US" sz="1050" baseline="0" dirty="0" smtClean="0"/>
              <a:t>to third-party</a:t>
            </a:r>
            <a:r>
              <a:rPr lang="en-US" sz="1050" dirty="0" smtClean="0"/>
              <a:t> </a:t>
            </a:r>
            <a:r>
              <a:rPr lang="en-US" sz="1050" baseline="0" dirty="0" smtClean="0"/>
              <a:t>public servers on the internet to grab additional base maps and layers.</a:t>
            </a:r>
          </a:p>
          <a:p>
            <a:pPr>
              <a:buFont typeface="Arial" pitchFamily="34" charset="0"/>
              <a:buNone/>
            </a:pPr>
            <a:endParaRPr lang="en-US" sz="1050" baseline="0" dirty="0" smtClean="0"/>
          </a:p>
          <a:p>
            <a:pPr>
              <a:buFont typeface="Arial" pitchFamily="34" charset="0"/>
              <a:buNone/>
            </a:pPr>
            <a:r>
              <a:rPr lang="en-US" sz="1050" baseline="0" dirty="0" smtClean="0"/>
              <a:t>The third row of boxes just tells us that after we’ve created all these necessary files using our PCs, we have to upload them to the appropriate web and map servers so the web maps can go on-line and the public can start</a:t>
            </a:r>
            <a:r>
              <a:rPr lang="en-US" sz="1050" dirty="0" smtClean="0"/>
              <a:t> using them</a:t>
            </a:r>
            <a:r>
              <a:rPr lang="en-US" sz="1050" baseline="0" dirty="0" smtClean="0"/>
              <a:t>!</a:t>
            </a:r>
            <a:endParaRPr lang="en-US" sz="1050" dirty="0"/>
          </a:p>
        </p:txBody>
      </p:sp>
      <p:sp>
        <p:nvSpPr>
          <p:cNvPr id="4" name="Slide Number Placeholder 3"/>
          <p:cNvSpPr>
            <a:spLocks noGrp="1"/>
          </p:cNvSpPr>
          <p:nvPr>
            <p:ph type="sldNum" sz="quarter" idx="10"/>
          </p:nvPr>
        </p:nvSpPr>
        <p:spPr/>
        <p:txBody>
          <a:bodyPr/>
          <a:lstStyle/>
          <a:p>
            <a:fld id="{F8C119D8-D7D6-4B67-9D18-67269860478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once we have web maps, how do we keep them going sustainably?</a:t>
            </a:r>
          </a:p>
          <a:p>
            <a:endParaRPr lang="en-US" dirty="0" smtClean="0"/>
          </a:p>
          <a:p>
            <a:r>
              <a:rPr lang="en-US" dirty="0" smtClean="0"/>
              <a:t>I think that a guiding principle</a:t>
            </a:r>
            <a:r>
              <a:rPr lang="en-US" baseline="0" dirty="0" smtClean="0"/>
              <a:t> at this early stage would be to seek simplicity.  </a:t>
            </a:r>
            <a:r>
              <a:rPr lang="en-US" b="1" baseline="0" dirty="0" smtClean="0"/>
              <a:t>Read first bullet.</a:t>
            </a:r>
            <a:r>
              <a:rPr lang="en-US" dirty="0" smtClean="0"/>
              <a:t> </a:t>
            </a:r>
            <a:endParaRPr lang="en-US" b="0" baseline="0" dirty="0" smtClean="0"/>
          </a:p>
          <a:p>
            <a:endParaRPr lang="en-US" b="0" baseline="0" dirty="0" smtClean="0"/>
          </a:p>
          <a:p>
            <a:r>
              <a:rPr lang="en-US" b="0" baseline="0" dirty="0" smtClean="0"/>
              <a:t>Employing familiar tools in the care and feeding of data layers and files would be a plus.  I’ve listed a few techniques</a:t>
            </a:r>
            <a:r>
              <a:rPr lang="en-US" b="0" dirty="0" smtClean="0"/>
              <a:t> that would automate some updating tasks.</a:t>
            </a:r>
            <a:endParaRPr lang="en-US" b="0" baseline="0" dirty="0" smtClean="0"/>
          </a:p>
          <a:p>
            <a:endParaRPr lang="en-US" b="0" baseline="0" dirty="0" smtClean="0"/>
          </a:p>
          <a:p>
            <a:r>
              <a:rPr lang="en-US" b="0" baseline="0" dirty="0" smtClean="0"/>
              <a:t>In the end, depends on the GIS and computer skill level of the LUG staff.  Going</a:t>
            </a:r>
            <a:r>
              <a:rPr lang="en-US" b="0" dirty="0" smtClean="0"/>
              <a:t> back to text database </a:t>
            </a:r>
            <a:r>
              <a:rPr lang="en-US" b="0" dirty="0" err="1" smtClean="0"/>
              <a:t>vs</a:t>
            </a:r>
            <a:r>
              <a:rPr lang="en-US" b="0" dirty="0" smtClean="0"/>
              <a:t> geodatabase,</a:t>
            </a:r>
            <a:r>
              <a:rPr lang="en-US" dirty="0" smtClean="0"/>
              <a:t> for our young zoning administrator that minored in GIS, maintaining a geodatabase may be more appropriate!</a:t>
            </a:r>
            <a:endParaRPr lang="en-US" b="0" baseline="0" dirty="0" smtClean="0"/>
          </a:p>
          <a:p>
            <a:endParaRPr lang="en-US" b="0" baseline="0" dirty="0" smtClean="0"/>
          </a:p>
          <a:p>
            <a:r>
              <a:rPr lang="en-US" b="0" baseline="0" dirty="0" smtClean="0"/>
              <a:t>Also, at another level, it may be a “sustainable” practice to use Bing map </a:t>
            </a:r>
            <a:r>
              <a:rPr lang="en-US" b="0" baseline="0" dirty="0" err="1" smtClean="0"/>
              <a:t>mashups</a:t>
            </a:r>
            <a:r>
              <a:rPr lang="en-US" b="0" baseline="0" dirty="0" smtClean="0"/>
              <a:t> instead of Google because the state of Michigan has just entered into a contract with Microsoft Corp. to make Bing Maps Enterprise Version available for use by all levels of government in the state  There is promise of additional state map layers and data layers that will be served via Bing Maps.</a:t>
            </a:r>
          </a:p>
          <a:p>
            <a:endParaRPr lang="en-US" b="0" baseline="0" dirty="0" smtClean="0"/>
          </a:p>
          <a:p>
            <a:r>
              <a:rPr lang="en-US" b="0" baseline="0" dirty="0" smtClean="0"/>
              <a:t>As we go into the project and start maintaining</a:t>
            </a:r>
            <a:r>
              <a:rPr lang="en-US" b="0" dirty="0" smtClean="0"/>
              <a:t> maps, we’ll start out with these principles and see how it goes.</a:t>
            </a:r>
            <a:endParaRPr lang="en-US" b="1" dirty="0"/>
          </a:p>
        </p:txBody>
      </p:sp>
      <p:sp>
        <p:nvSpPr>
          <p:cNvPr id="4" name="Slide Number Placeholder 3"/>
          <p:cNvSpPr>
            <a:spLocks noGrp="1"/>
          </p:cNvSpPr>
          <p:nvPr>
            <p:ph type="sldNum" sz="quarter" idx="10"/>
          </p:nvPr>
        </p:nvSpPr>
        <p:spPr/>
        <p:txBody>
          <a:bodyPr/>
          <a:lstStyle/>
          <a:p>
            <a:fld id="{F8C119D8-D7D6-4B67-9D18-67269860478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here are the deliverables I’ve set for</a:t>
            </a:r>
            <a:r>
              <a:rPr lang="en-US" baseline="0" dirty="0" smtClean="0"/>
              <a:t> the Capstone Project.</a:t>
            </a:r>
          </a:p>
          <a:p>
            <a:endParaRPr lang="en-US" baseline="0" dirty="0" smtClean="0"/>
          </a:p>
          <a:p>
            <a:r>
              <a:rPr lang="en-US" b="1" baseline="0" dirty="0" smtClean="0"/>
              <a:t>Read bullets.</a:t>
            </a:r>
            <a:endParaRPr lang="en-US" b="1" dirty="0"/>
          </a:p>
        </p:txBody>
      </p:sp>
      <p:sp>
        <p:nvSpPr>
          <p:cNvPr id="4" name="Slide Number Placeholder 3"/>
          <p:cNvSpPr>
            <a:spLocks noGrp="1"/>
          </p:cNvSpPr>
          <p:nvPr>
            <p:ph type="sldNum" sz="quarter" idx="10"/>
          </p:nvPr>
        </p:nvSpPr>
        <p:spPr/>
        <p:txBody>
          <a:bodyPr/>
          <a:lstStyle/>
          <a:p>
            <a:fld id="{F8C119D8-D7D6-4B67-9D18-67269860478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main</a:t>
            </a:r>
            <a:r>
              <a:rPr lang="en-US" baseline="0" dirty="0" smtClean="0"/>
              <a:t> tasks and their timelines.  My conference, assuming my talk is accepted, won’t be until September next year, so I have time.  Which I need, since I’m dealing with LUG officials who’ll be doing this in addition to all their regular tasks.</a:t>
            </a:r>
          </a:p>
          <a:p>
            <a:endParaRPr lang="en-US" baseline="0" dirty="0" smtClean="0"/>
          </a:p>
          <a:p>
            <a:r>
              <a:rPr lang="en-US" baseline="0" dirty="0" smtClean="0"/>
              <a:t>I expect to finish up the “Lessons Learnt” document in April in time for submitting an abstract to the conference, and God willing, I’ll be able to present at FOSS4G next year in Denver!</a:t>
            </a:r>
            <a:endParaRPr lang="en-US" dirty="0"/>
          </a:p>
        </p:txBody>
      </p:sp>
      <p:sp>
        <p:nvSpPr>
          <p:cNvPr id="4" name="Slide Number Placeholder 3"/>
          <p:cNvSpPr>
            <a:spLocks noGrp="1"/>
          </p:cNvSpPr>
          <p:nvPr>
            <p:ph type="sldNum" sz="quarter" idx="10"/>
          </p:nvPr>
        </p:nvSpPr>
        <p:spPr/>
        <p:txBody>
          <a:bodyPr/>
          <a:lstStyle/>
          <a:p>
            <a:fld id="{F8C119D8-D7D6-4B67-9D18-67269860478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C119D8-D7D6-4B67-9D18-67269860478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project goals are twofold:</a:t>
            </a:r>
          </a:p>
          <a:p>
            <a:endParaRPr lang="en-US" dirty="0" smtClean="0"/>
          </a:p>
          <a:p>
            <a:pPr marL="228600" indent="-228600">
              <a:buFont typeface="+mj-lt"/>
              <a:buNone/>
            </a:pPr>
            <a:r>
              <a:rPr lang="en-US" dirty="0" smtClean="0"/>
              <a:t>* The first</a:t>
            </a:r>
            <a:r>
              <a:rPr lang="en-US" baseline="0" dirty="0" smtClean="0"/>
              <a:t> is to help small townships and villages acquire in-house GIS capability;</a:t>
            </a:r>
          </a:p>
          <a:p>
            <a:pPr marL="228600" indent="-228600">
              <a:buFont typeface="+mj-lt"/>
              <a:buNone/>
            </a:pPr>
            <a:endParaRPr lang="en-US" baseline="0" dirty="0" smtClean="0"/>
          </a:p>
          <a:p>
            <a:pPr marL="228600" indent="-228600">
              <a:buFont typeface="+mj-lt"/>
              <a:buNone/>
            </a:pPr>
            <a:r>
              <a:rPr lang="en-US" baseline="0" dirty="0" smtClean="0"/>
              <a:t>* The second is to create web mapping apps from the maps and products created using the in-house GIS.  And making these sustainable.</a:t>
            </a:r>
          </a:p>
          <a:p>
            <a:pPr marL="228600" indent="-228600">
              <a:buFont typeface="+mj-lt"/>
              <a:buNone/>
            </a:pPr>
            <a:endParaRPr lang="en-US" dirty="0" smtClean="0"/>
          </a:p>
          <a:p>
            <a:r>
              <a:rPr lang="en-US" dirty="0" smtClean="0"/>
              <a:t>By “small” </a:t>
            </a:r>
            <a:r>
              <a:rPr lang="en-US" dirty="0" err="1" smtClean="0"/>
              <a:t>twps</a:t>
            </a:r>
            <a:r>
              <a:rPr lang="en-US" dirty="0" smtClean="0"/>
              <a:t> and villages, I don’t necessarily mean</a:t>
            </a:r>
            <a:r>
              <a:rPr lang="en-US" baseline="0" dirty="0" smtClean="0"/>
              <a:t> physically small.</a:t>
            </a:r>
            <a:r>
              <a:rPr lang="en-US" dirty="0" smtClean="0"/>
              <a:t>  </a:t>
            </a:r>
            <a:r>
              <a:rPr lang="en-US" baseline="0" dirty="0" smtClean="0"/>
              <a:t>I actually mean low population and hence low resources --- cash-strapped!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C119D8-D7D6-4B67-9D18-67269860478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evening,</a:t>
            </a:r>
            <a:r>
              <a:rPr lang="en-US" baseline="0" dirty="0" smtClean="0"/>
              <a:t> my presentation will cover five topics.</a:t>
            </a:r>
          </a:p>
          <a:p>
            <a:endParaRPr lang="en-US" baseline="0" dirty="0" smtClean="0"/>
          </a:p>
          <a:p>
            <a:pPr marL="228600" indent="-228600">
              <a:buFont typeface="+mj-lt"/>
              <a:buNone/>
            </a:pPr>
            <a:r>
              <a:rPr lang="en-US" baseline="0" dirty="0" smtClean="0"/>
              <a:t>1.  The first is a very brief (and incomplete) overview of local government in Michigan.  (bear with me, Michiganders!)</a:t>
            </a:r>
          </a:p>
          <a:p>
            <a:pPr marL="228600" indent="-228600">
              <a:buFont typeface="+mj-lt"/>
              <a:buNone/>
            </a:pPr>
            <a:endParaRPr lang="en-US" baseline="0" dirty="0" smtClean="0"/>
          </a:p>
          <a:p>
            <a:pPr marL="228600" indent="-228600">
              <a:buFont typeface="+mj-lt"/>
              <a:buNone/>
            </a:pPr>
            <a:r>
              <a:rPr lang="en-US" baseline="0" dirty="0" smtClean="0"/>
              <a:t>2.  The second is a quick glimpse into a couple of existing web map pages</a:t>
            </a:r>
          </a:p>
          <a:p>
            <a:pPr marL="228600" indent="-228600">
              <a:buFont typeface="+mj-lt"/>
              <a:buNone/>
            </a:pPr>
            <a:endParaRPr lang="en-US" baseline="0" dirty="0" smtClean="0"/>
          </a:p>
          <a:p>
            <a:pPr marL="228600" indent="-228600">
              <a:buFont typeface="+mj-lt"/>
              <a:buNone/>
            </a:pPr>
            <a:r>
              <a:rPr lang="en-US" baseline="0" dirty="0" smtClean="0"/>
              <a:t>3.  I’ll then briefly describe how I plan to use open-source software in this project, followed by</a:t>
            </a:r>
          </a:p>
          <a:p>
            <a:pPr marL="228600" indent="-228600">
              <a:buFont typeface="+mj-lt"/>
              <a:buNone/>
            </a:pPr>
            <a:endParaRPr lang="en-US" baseline="0" dirty="0" smtClean="0"/>
          </a:p>
          <a:p>
            <a:pPr marL="228600" indent="-228600">
              <a:buFont typeface="+mj-lt"/>
              <a:buNone/>
            </a:pPr>
            <a:r>
              <a:rPr lang="en-US" baseline="0" dirty="0" smtClean="0"/>
              <a:t>4.  A brief discussion on making these web maps sustainable</a:t>
            </a:r>
            <a:r>
              <a:rPr lang="en-US" dirty="0" smtClean="0"/>
              <a:t> by LUGs</a:t>
            </a:r>
            <a:endParaRPr lang="en-US" baseline="0" dirty="0" smtClean="0"/>
          </a:p>
          <a:p>
            <a:pPr marL="228600" indent="-228600">
              <a:buFont typeface="+mj-lt"/>
              <a:buNone/>
            </a:pPr>
            <a:endParaRPr lang="en-US" baseline="0" dirty="0" smtClean="0"/>
          </a:p>
          <a:p>
            <a:pPr marL="228600" indent="-228600">
              <a:buFont typeface="+mj-lt"/>
              <a:buNone/>
            </a:pPr>
            <a:r>
              <a:rPr lang="en-US" baseline="0" dirty="0" smtClean="0"/>
              <a:t>5.  Finally, I’ll finish up by giving you an outline of the deliverables and the project timeline.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C119D8-D7D6-4B67-9D18-67269860478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begin our civics lesson.</a:t>
            </a:r>
          </a:p>
          <a:p>
            <a:endParaRPr lang="en-US" baseline="0" dirty="0" smtClean="0"/>
          </a:p>
          <a:p>
            <a:r>
              <a:rPr lang="en-US" baseline="0" dirty="0" smtClean="0"/>
              <a:t>Michigan has 83 counties.  Inside them, there are 1,242 </a:t>
            </a:r>
            <a:r>
              <a:rPr lang="en-US" baseline="0" dirty="0" err="1" smtClean="0"/>
              <a:t>twps</a:t>
            </a:r>
            <a:r>
              <a:rPr lang="en-US" baseline="0" dirty="0" smtClean="0"/>
              <a:t>, 279 cities, and 259 </a:t>
            </a:r>
            <a:r>
              <a:rPr lang="en-US" baseline="0" dirty="0" err="1" smtClean="0"/>
              <a:t>vlgs</a:t>
            </a:r>
            <a:r>
              <a:rPr lang="en-US" baseline="0" dirty="0" smtClean="0"/>
              <a:t>.  That’s a lot of local governments !!!</a:t>
            </a:r>
          </a:p>
          <a:p>
            <a:endParaRPr lang="en-US" baseline="0" dirty="0" smtClean="0"/>
          </a:p>
          <a:p>
            <a:r>
              <a:rPr lang="en-US" baseline="0" dirty="0" smtClean="0"/>
              <a:t>“Local Unit of Government” (abbrev. LUG) is Michigan government-speak for townships, cities, and villages.</a:t>
            </a:r>
          </a:p>
          <a:p>
            <a:endParaRPr lang="en-US" baseline="0" dirty="0" smtClean="0"/>
          </a:p>
          <a:p>
            <a:r>
              <a:rPr lang="en-US" baseline="0" dirty="0" smtClean="0"/>
              <a:t>Local </a:t>
            </a:r>
            <a:r>
              <a:rPr lang="en-US" baseline="0" dirty="0" err="1" smtClean="0"/>
              <a:t>gov’t</a:t>
            </a:r>
            <a:r>
              <a:rPr lang="en-US" baseline="0" dirty="0" smtClean="0"/>
              <a:t> have populations as “small” as 100 souls, while the city of Detroit has an </a:t>
            </a:r>
            <a:r>
              <a:rPr lang="en-US" baseline="0" dirty="0" err="1" smtClean="0"/>
              <a:t>est</a:t>
            </a:r>
            <a:r>
              <a:rPr lang="en-US" baseline="0" dirty="0" smtClean="0"/>
              <a:t> 2009 population of 910,000.  As you can imagine, there’s also a huge difference in the levels of government budgets and resources represented by what’s known as LUGs.</a:t>
            </a:r>
            <a:endParaRPr lang="en-US" baseline="0" dirty="0"/>
          </a:p>
        </p:txBody>
      </p:sp>
      <p:sp>
        <p:nvSpPr>
          <p:cNvPr id="4" name="Slide Number Placeholder 3"/>
          <p:cNvSpPr>
            <a:spLocks noGrp="1"/>
          </p:cNvSpPr>
          <p:nvPr>
            <p:ph type="sldNum" sz="quarter" idx="10"/>
          </p:nvPr>
        </p:nvSpPr>
        <p:spPr/>
        <p:txBody>
          <a:bodyPr/>
          <a:lstStyle/>
          <a:p>
            <a:fld id="{F8C119D8-D7D6-4B67-9D18-67269860478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3592830"/>
          </a:xfrm>
        </p:spPr>
        <p:txBody>
          <a:bodyPr>
            <a:normAutofit/>
          </a:bodyPr>
          <a:lstStyle/>
          <a:p>
            <a:r>
              <a:rPr lang="en-US" dirty="0" smtClean="0"/>
              <a:t>The picture here is township hall of</a:t>
            </a:r>
            <a:r>
              <a:rPr lang="en-US" baseline="0" dirty="0" smtClean="0"/>
              <a:t> Custer Township, </a:t>
            </a:r>
            <a:r>
              <a:rPr lang="en-US" dirty="0" smtClean="0"/>
              <a:t>one of the rural townships</a:t>
            </a:r>
            <a:r>
              <a:rPr lang="en-US" baseline="0" dirty="0" smtClean="0"/>
              <a:t> in Antrim County. </a:t>
            </a:r>
          </a:p>
          <a:p>
            <a:endParaRPr lang="en-US" baseline="0" dirty="0" smtClean="0"/>
          </a:p>
          <a:p>
            <a:r>
              <a:rPr lang="en-US" baseline="0" dirty="0" smtClean="0"/>
              <a:t>Townships like this can regulate land use by doing their own zoning and planning.  </a:t>
            </a:r>
          </a:p>
          <a:p>
            <a:endParaRPr lang="en-US" dirty="0" smtClean="0"/>
          </a:p>
          <a:p>
            <a:r>
              <a:rPr lang="en-US" baseline="0" dirty="0" smtClean="0"/>
              <a:t>Township assessors evaluate property values annually to determine property taxes, and the Townships</a:t>
            </a:r>
            <a:r>
              <a:rPr lang="en-US" dirty="0" smtClean="0"/>
              <a:t> </a:t>
            </a:r>
            <a:r>
              <a:rPr lang="en-US" baseline="0" dirty="0" smtClean="0"/>
              <a:t>issue twice-a-year </a:t>
            </a:r>
            <a:r>
              <a:rPr lang="en-US" dirty="0" smtClean="0"/>
              <a:t>property tax bills </a:t>
            </a:r>
            <a:r>
              <a:rPr lang="en-US" baseline="0" dirty="0" smtClean="0"/>
              <a:t>and collect the taxes on behalf of the county and state.</a:t>
            </a:r>
          </a:p>
          <a:p>
            <a:endParaRPr lang="en-US" baseline="0" dirty="0" smtClean="0"/>
          </a:p>
          <a:p>
            <a:r>
              <a:rPr lang="en-US" baseline="0" dirty="0" smtClean="0"/>
              <a:t>They can also provide emergency management and police services and utility management, if the township is populous enough.  </a:t>
            </a:r>
          </a:p>
          <a:p>
            <a:endParaRPr lang="en-US" baseline="0" dirty="0" smtClean="0"/>
          </a:p>
          <a:p>
            <a:r>
              <a:rPr lang="en-US" baseline="0" dirty="0" smtClean="0"/>
              <a:t>All townships also operate polling stations for local and national elections.</a:t>
            </a:r>
          </a:p>
          <a:p>
            <a:endParaRPr lang="en-US" dirty="0" smtClean="0"/>
          </a:p>
          <a:p>
            <a:r>
              <a:rPr lang="en-US" baseline="0" dirty="0" smtClean="0"/>
              <a:t>Townships (and villages and cities) all have</a:t>
            </a:r>
            <a:r>
              <a:rPr lang="en-US" dirty="0" smtClean="0"/>
              <a:t> elected officials to represent local residents at the township level.</a:t>
            </a:r>
          </a:p>
          <a:p>
            <a:endParaRPr lang="en-US" baseline="0" dirty="0" smtClean="0"/>
          </a:p>
          <a:p>
            <a:r>
              <a:rPr lang="en-US" dirty="0" smtClean="0"/>
              <a:t>In general, Townships deal with issues that are close to the everyday lives of their residents.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8C119D8-D7D6-4B67-9D18-67269860478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3059430"/>
          </a:xfrm>
        </p:spPr>
        <p:txBody>
          <a:bodyPr>
            <a:normAutofit/>
          </a:bodyPr>
          <a:lstStyle/>
          <a:p>
            <a:r>
              <a:rPr lang="en-US" dirty="0" smtClean="0"/>
              <a:t>Townships</a:t>
            </a:r>
            <a:r>
              <a:rPr lang="en-US" baseline="0" dirty="0" smtClean="0"/>
              <a:t> and villages with small staffs usually depend to a great degree on local citizen participation.  </a:t>
            </a:r>
          </a:p>
          <a:p>
            <a:endParaRPr lang="en-US" baseline="0" dirty="0" smtClean="0"/>
          </a:p>
          <a:p>
            <a:r>
              <a:rPr lang="en-US" baseline="0" dirty="0" smtClean="0"/>
              <a:t>Locals advise the township’s elected officials make land-use and other administrative decisions.  </a:t>
            </a:r>
          </a:p>
          <a:p>
            <a:endParaRPr lang="en-US" baseline="0" dirty="0" smtClean="0"/>
          </a:p>
          <a:p>
            <a:r>
              <a:rPr lang="en-US" baseline="0" dirty="0" smtClean="0"/>
              <a:t>They do this by serving on planning commissions, parks and recreation advisory commissions, infrastructure management, and farmland preservation committees, just to give you some examples.</a:t>
            </a:r>
          </a:p>
          <a:p>
            <a:endParaRPr lang="en-US" baseline="0" dirty="0" smtClean="0"/>
          </a:p>
          <a:p>
            <a:r>
              <a:rPr lang="en-US" baseline="0" dirty="0" smtClean="0"/>
              <a:t>Many of the “smaller” townships often don’t have access to planning resources such as GIS and web-based mapping capabilities.  They miss out on many opportunities to communicate important information to their residents.</a:t>
            </a:r>
            <a:endParaRPr lang="en-US" dirty="0"/>
          </a:p>
        </p:txBody>
      </p:sp>
      <p:sp>
        <p:nvSpPr>
          <p:cNvPr id="4" name="Slide Number Placeholder 3"/>
          <p:cNvSpPr>
            <a:spLocks noGrp="1"/>
          </p:cNvSpPr>
          <p:nvPr>
            <p:ph type="sldNum" sz="quarter" idx="10"/>
          </p:nvPr>
        </p:nvSpPr>
        <p:spPr/>
        <p:txBody>
          <a:bodyPr/>
          <a:lstStyle/>
          <a:p>
            <a:fld id="{F8C119D8-D7D6-4B67-9D18-67269860478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I</a:t>
            </a:r>
            <a:r>
              <a:rPr lang="en-US" baseline="0" dirty="0" smtClean="0"/>
              <a:t> feel that providing spatial information to the public via </a:t>
            </a:r>
            <a:r>
              <a:rPr lang="en-US" u="none" baseline="0" dirty="0" smtClean="0"/>
              <a:t>township and village </a:t>
            </a:r>
            <a:r>
              <a:rPr lang="en-US" baseline="0" dirty="0" smtClean="0"/>
              <a:t>websites is a fundamental service that a LUG owes its residents.  </a:t>
            </a:r>
          </a:p>
          <a:p>
            <a:pPr algn="l"/>
            <a:endParaRPr lang="en-US" baseline="0" dirty="0" smtClean="0"/>
          </a:p>
          <a:p>
            <a:pPr algn="l"/>
            <a:r>
              <a:rPr lang="en-US" baseline="0" dirty="0" smtClean="0"/>
              <a:t>I think that providing a township or village with the means to create and disseminate spatial information products that inform local decision-making would be a major boon to our local democratic process.</a:t>
            </a:r>
          </a:p>
          <a:p>
            <a:pPr algn="l"/>
            <a:endParaRPr lang="en-US" baseline="0" dirty="0" smtClean="0"/>
          </a:p>
          <a:p>
            <a:pPr algn="l"/>
            <a:r>
              <a:rPr lang="en-US" baseline="0" dirty="0" smtClean="0"/>
              <a:t>My Capstone Project would, in part, provide give some local </a:t>
            </a:r>
            <a:r>
              <a:rPr lang="en-US" baseline="0" dirty="0" err="1" smtClean="0"/>
              <a:t>gov’ts</a:t>
            </a:r>
            <a:r>
              <a:rPr lang="en-US" baseline="0" dirty="0" smtClean="0"/>
              <a:t> the ability to inform the public thru interactive web mapping applications</a:t>
            </a:r>
            <a:r>
              <a:rPr lang="en-US" dirty="0" smtClean="0"/>
              <a:t> and downloadable PDF files.</a:t>
            </a:r>
            <a:endParaRPr lang="en-US" dirty="0"/>
          </a:p>
        </p:txBody>
      </p:sp>
      <p:sp>
        <p:nvSpPr>
          <p:cNvPr id="4" name="Slide Number Placeholder 3"/>
          <p:cNvSpPr>
            <a:spLocks noGrp="1"/>
          </p:cNvSpPr>
          <p:nvPr>
            <p:ph type="sldNum" sz="quarter" idx="10"/>
          </p:nvPr>
        </p:nvSpPr>
        <p:spPr/>
        <p:txBody>
          <a:bodyPr/>
          <a:lstStyle/>
          <a:p>
            <a:fld id="{F8C119D8-D7D6-4B67-9D18-67269860478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which</a:t>
            </a:r>
            <a:r>
              <a:rPr lang="en-US" baseline="0" dirty="0" smtClean="0"/>
              <a:t> local governments to enroll for the project?</a:t>
            </a:r>
            <a:endParaRPr lang="en-US" dirty="0" smtClean="0"/>
          </a:p>
          <a:p>
            <a:endParaRPr lang="en-US" dirty="0" smtClean="0"/>
          </a:p>
          <a:p>
            <a:r>
              <a:rPr lang="en-US" dirty="0" smtClean="0"/>
              <a:t>I needed to find LUGs that had some permanent staff that were interested and willing to put the time into using a GIS.</a:t>
            </a:r>
          </a:p>
          <a:p>
            <a:endParaRPr lang="en-US" dirty="0" smtClean="0"/>
          </a:p>
          <a:p>
            <a:r>
              <a:rPr lang="en-US" dirty="0" smtClean="0"/>
              <a:t>The LUG couldn’t be too small, or they wouldn’t have permanent staff.  If it were too big, then they’d have </a:t>
            </a:r>
            <a:r>
              <a:rPr lang="en-US" dirty="0" err="1" smtClean="0"/>
              <a:t>gov’t</a:t>
            </a:r>
            <a:r>
              <a:rPr lang="en-US" dirty="0" smtClean="0"/>
              <a:t> departments staffed with professionals paid to do the work.</a:t>
            </a:r>
          </a:p>
          <a:p>
            <a:endParaRPr lang="en-US" dirty="0" smtClean="0"/>
          </a:p>
          <a:p>
            <a:r>
              <a:rPr lang="en-US" dirty="0" smtClean="0"/>
              <a:t>So I decided on LUGs with population of around 5,000, give or take a couple of thousand.  They’d have a permanent office and staff, but may or may not have a full- or part-time planner or tech specialist.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8C119D8-D7D6-4B67-9D18-67269860478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4431030"/>
          </a:xfrm>
        </p:spPr>
        <p:txBody>
          <a:bodyPr>
            <a:normAutofit/>
          </a:bodyPr>
          <a:lstStyle/>
          <a:p>
            <a:r>
              <a:rPr lang="en-US" sz="1100" dirty="0" smtClean="0"/>
              <a:t>I’ve had two LUGs on board</a:t>
            </a:r>
            <a:r>
              <a:rPr lang="en-US" sz="1100" baseline="0" dirty="0" smtClean="0"/>
              <a:t> now, and they have already started making maps using open-source GIS.  </a:t>
            </a:r>
          </a:p>
          <a:p>
            <a:endParaRPr lang="en-US" sz="1100" baseline="0" dirty="0" smtClean="0"/>
          </a:p>
          <a:p>
            <a:r>
              <a:rPr lang="en-US" sz="1100" baseline="0" dirty="0" smtClean="0"/>
              <a:t>One is Acme Township, where I live.  The township manager is the interested party there.</a:t>
            </a:r>
          </a:p>
          <a:p>
            <a:endParaRPr lang="en-US" sz="1100" baseline="0" dirty="0" smtClean="0"/>
          </a:p>
          <a:p>
            <a:r>
              <a:rPr lang="en-US" sz="1100" baseline="0" dirty="0" smtClean="0"/>
              <a:t>The other is the Village of Elk Rapids, about 10 miles to the north. The village’s zoning administrator is the main mover there.</a:t>
            </a:r>
          </a:p>
          <a:p>
            <a:endParaRPr lang="en-US" sz="1100" baseline="0" dirty="0" smtClean="0"/>
          </a:p>
          <a:p>
            <a:r>
              <a:rPr lang="en-US" sz="1100" baseline="0" dirty="0" smtClean="0"/>
              <a:t>Yesterday, two other townships signed up:  Whitewater Twp, a neighbor to Acme Twp.  Their part-time twp planner is the main party there.</a:t>
            </a:r>
          </a:p>
          <a:p>
            <a:endParaRPr lang="en-US" sz="1100" baseline="0" dirty="0" smtClean="0"/>
          </a:p>
          <a:p>
            <a:r>
              <a:rPr lang="en-US" sz="1100" baseline="0" dirty="0" smtClean="0"/>
              <a:t>The other is Blair township, where their brand-new, just-out-of-college planning and zoning administrator is very enthusiastic.</a:t>
            </a:r>
          </a:p>
          <a:p>
            <a:endParaRPr lang="en-US" sz="1100" baseline="0" dirty="0" smtClean="0"/>
          </a:p>
          <a:p>
            <a:r>
              <a:rPr lang="en-US" sz="1100" baseline="0" dirty="0" smtClean="0"/>
              <a:t>This young zoning administrator minored in GIS in college --- very familiar with </a:t>
            </a:r>
            <a:r>
              <a:rPr lang="en-US" sz="1100" baseline="0" dirty="0" err="1" smtClean="0"/>
              <a:t>mashups</a:t>
            </a:r>
            <a:r>
              <a:rPr lang="en-US" sz="1100" baseline="0" dirty="0" smtClean="0"/>
              <a:t> and web maps.</a:t>
            </a:r>
          </a:p>
          <a:p>
            <a:endParaRPr lang="en-US" sz="1100" baseline="0" dirty="0" smtClean="0"/>
          </a:p>
          <a:p>
            <a:r>
              <a:rPr lang="en-US" sz="1100" dirty="0" smtClean="0"/>
              <a:t>At</a:t>
            </a:r>
            <a:r>
              <a:rPr lang="en-US" sz="1100" baseline="0" dirty="0" smtClean="0"/>
              <a:t> the other extreme, Elk Rapids’ zoning administrator is a complete newbie to GIS, and needs to be taught the use of GIS software.</a:t>
            </a:r>
          </a:p>
          <a:p>
            <a:endParaRPr lang="en-US" sz="1100" baseline="0" dirty="0" smtClean="0"/>
          </a:p>
          <a:p>
            <a:r>
              <a:rPr lang="en-US" sz="1100" baseline="0" dirty="0" smtClean="0"/>
              <a:t>The Acme twp manager and Whitewater twp planner both have good GIS skills, so after getting them set up, my assistance there should be minimal.  </a:t>
            </a:r>
          </a:p>
          <a:p>
            <a:endParaRPr lang="en-US" sz="1100" baseline="0" dirty="0" smtClean="0"/>
          </a:p>
          <a:p>
            <a:r>
              <a:rPr lang="en-US" sz="1100" dirty="0" smtClean="0"/>
              <a:t>This range of skill</a:t>
            </a:r>
            <a:r>
              <a:rPr lang="en-US" sz="1100" baseline="0" dirty="0" smtClean="0"/>
              <a:t> sets represented here will give me an interesting set of “lessons learnt” guidelines for web map sustainability at the LUG level!</a:t>
            </a:r>
          </a:p>
        </p:txBody>
      </p:sp>
      <p:sp>
        <p:nvSpPr>
          <p:cNvPr id="4" name="Slide Number Placeholder 3"/>
          <p:cNvSpPr>
            <a:spLocks noGrp="1"/>
          </p:cNvSpPr>
          <p:nvPr>
            <p:ph type="sldNum" sz="quarter" idx="10"/>
          </p:nvPr>
        </p:nvSpPr>
        <p:spPr/>
        <p:txBody>
          <a:bodyPr/>
          <a:lstStyle/>
          <a:p>
            <a:fld id="{F8C119D8-D7D6-4B67-9D18-67269860478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130425"/>
            <a:ext cx="7010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981200" y="3886200"/>
            <a:ext cx="6019800" cy="1295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4876800" y="6324600"/>
            <a:ext cx="457200" cy="365125"/>
          </a:xfrm>
        </p:spPr>
        <p:txBody>
          <a:bodyPr/>
          <a:lstStyle/>
          <a:p>
            <a:fld id="{BF3AFA1E-0B53-4B77-A265-71968FCAD0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876800" y="6324600"/>
            <a:ext cx="457200" cy="365125"/>
          </a:xfrm>
        </p:spPr>
        <p:txBody>
          <a:bodyPr/>
          <a:lstStyle/>
          <a:p>
            <a:fld id="{BF3AFA1E-0B53-4B77-A265-71968FCAD0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524000" y="274638"/>
            <a:ext cx="5181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876800" y="6356350"/>
            <a:ext cx="457200" cy="365125"/>
          </a:xfrm>
        </p:spPr>
        <p:txBody>
          <a:bodyPr/>
          <a:lstStyle/>
          <a:p>
            <a:fld id="{BF3AFA1E-0B53-4B77-A265-71968FCAD0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F3AFA1E-0B53-4B77-A265-71968FCAD0F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800600" y="6356350"/>
            <a:ext cx="457200" cy="365125"/>
          </a:xfrm>
        </p:spPr>
        <p:txBody>
          <a:bodyPr/>
          <a:lstStyle/>
          <a:p>
            <a:fld id="{BF3AFA1E-0B53-4B77-A265-71968FCAD0F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38800" y="1600200"/>
            <a:ext cx="304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16002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4876800" y="6324600"/>
            <a:ext cx="457200" cy="365125"/>
          </a:xfrm>
        </p:spPr>
        <p:txBody>
          <a:bodyPr/>
          <a:lstStyle/>
          <a:p>
            <a:fld id="{BF3AFA1E-0B53-4B77-A265-71968FCAD0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0200" y="1524000"/>
            <a:ext cx="38877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600200" y="2163762"/>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562600" y="1535113"/>
            <a:ext cx="31242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562600" y="2174875"/>
            <a:ext cx="3124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4876800" y="6356350"/>
            <a:ext cx="457200" cy="365125"/>
          </a:xfrm>
        </p:spPr>
        <p:txBody>
          <a:bodyPr/>
          <a:lstStyle/>
          <a:p>
            <a:fld id="{BF3AFA1E-0B53-4B77-A265-71968FCAD0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4800600" y="6356350"/>
            <a:ext cx="457200" cy="365125"/>
          </a:xfrm>
        </p:spPr>
        <p:txBody>
          <a:bodyPr/>
          <a:lstStyle/>
          <a:p>
            <a:fld id="{BF3AFA1E-0B53-4B77-A265-71968FCAD0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800600" y="6356350"/>
            <a:ext cx="457200" cy="365125"/>
          </a:xfrm>
        </p:spPr>
        <p:txBody>
          <a:bodyPr/>
          <a:lstStyle/>
          <a:p>
            <a:fld id="{BF3AFA1E-0B53-4B77-A265-71968FCAD0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273050"/>
            <a:ext cx="24749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114800" y="273050"/>
            <a:ext cx="45720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47800" y="1435100"/>
            <a:ext cx="2474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4800600" y="6356350"/>
            <a:ext cx="457200" cy="365125"/>
          </a:xfrm>
        </p:spPr>
        <p:txBody>
          <a:bodyPr/>
          <a:lstStyle/>
          <a:p>
            <a:fld id="{BF3AFA1E-0B53-4B77-A265-71968FCAD0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0" y="4800600"/>
            <a:ext cx="6705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05000" y="612775"/>
            <a:ext cx="6705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05000" y="5367338"/>
            <a:ext cx="6705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4876800" y="6324600"/>
            <a:ext cx="457200" cy="365125"/>
          </a:xfrm>
        </p:spPr>
        <p:txBody>
          <a:bodyPr/>
          <a:lstStyle/>
          <a:p>
            <a:fld id="{BF3AFA1E-0B53-4B77-A265-71968FCAD0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grayscl/>
            <a:lum contrast="-3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00200" y="1600200"/>
            <a:ext cx="7086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49530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AFA1E-0B53-4B77-A265-71968FCAD0F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www.qgis.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685800"/>
            <a:ext cx="7010400" cy="3048000"/>
          </a:xfrm>
        </p:spPr>
        <p:txBody>
          <a:bodyPr>
            <a:normAutofit/>
          </a:bodyPr>
          <a:lstStyle/>
          <a:p>
            <a:r>
              <a:rPr lang="en-US" sz="6000" dirty="0" smtClean="0">
                <a:solidFill>
                  <a:srgbClr val="EB8162"/>
                </a:solidFill>
                <a:latin typeface="Arial Unicode MS" pitchFamily="34" charset="-128"/>
                <a:ea typeface="Arial Unicode MS" pitchFamily="34" charset="-128"/>
                <a:cs typeface="Arial Unicode MS" pitchFamily="34" charset="-128"/>
              </a:rPr>
              <a:t>Open Web Mapping</a:t>
            </a:r>
            <a:r>
              <a:rPr lang="en-US" sz="4000" dirty="0" smtClean="0">
                <a:solidFill>
                  <a:srgbClr val="EB8162"/>
                </a:solidFill>
                <a:latin typeface="Arial Unicode MS" pitchFamily="34" charset="-128"/>
                <a:ea typeface="Arial Unicode MS" pitchFamily="34" charset="-128"/>
                <a:cs typeface="Arial Unicode MS" pitchFamily="34" charset="-128"/>
              </a:rPr>
              <a:t/>
            </a:r>
            <a:br>
              <a:rPr lang="en-US" sz="4000" dirty="0" smtClean="0">
                <a:solidFill>
                  <a:srgbClr val="EB8162"/>
                </a:solidFill>
                <a:latin typeface="Arial Unicode MS" pitchFamily="34" charset="-128"/>
                <a:ea typeface="Arial Unicode MS" pitchFamily="34" charset="-128"/>
                <a:cs typeface="Arial Unicode MS" pitchFamily="34" charset="-128"/>
              </a:rPr>
            </a:br>
            <a:r>
              <a:rPr lang="en-US" sz="4000" dirty="0" smtClean="0">
                <a:solidFill>
                  <a:srgbClr val="EB8162"/>
                </a:solidFill>
                <a:latin typeface="Arial Unicode MS" pitchFamily="34" charset="-128"/>
                <a:ea typeface="Arial Unicode MS" pitchFamily="34" charset="-128"/>
                <a:cs typeface="Arial Unicode MS" pitchFamily="34" charset="-128"/>
              </a:rPr>
              <a:t>for</a:t>
            </a:r>
            <a:br>
              <a:rPr lang="en-US" sz="4000" dirty="0" smtClean="0">
                <a:solidFill>
                  <a:srgbClr val="EB8162"/>
                </a:solidFill>
                <a:latin typeface="Arial Unicode MS" pitchFamily="34" charset="-128"/>
                <a:ea typeface="Arial Unicode MS" pitchFamily="34" charset="-128"/>
                <a:cs typeface="Arial Unicode MS" pitchFamily="34" charset="-128"/>
              </a:rPr>
            </a:br>
            <a:r>
              <a:rPr lang="en-US" sz="4000" dirty="0" smtClean="0">
                <a:solidFill>
                  <a:srgbClr val="EB8162"/>
                </a:solidFill>
                <a:latin typeface="Arial Unicode MS" pitchFamily="34" charset="-128"/>
                <a:ea typeface="Arial Unicode MS" pitchFamily="34" charset="-128"/>
                <a:cs typeface="Arial Unicode MS" pitchFamily="34" charset="-128"/>
              </a:rPr>
              <a:t>Local Units of Government</a:t>
            </a:r>
            <a:endParaRPr lang="en-US" sz="4000" dirty="0">
              <a:solidFill>
                <a:srgbClr val="EB8162"/>
              </a:solidFill>
              <a:latin typeface="Arial Unicode MS" pitchFamily="34" charset="-128"/>
              <a:ea typeface="Arial Unicode MS" pitchFamily="34" charset="-128"/>
              <a:cs typeface="Arial Unicode MS" pitchFamily="34" charset="-128"/>
            </a:endParaRPr>
          </a:p>
        </p:txBody>
      </p:sp>
      <p:sp>
        <p:nvSpPr>
          <p:cNvPr id="3" name="Subtitle 2"/>
          <p:cNvSpPr>
            <a:spLocks noGrp="1"/>
          </p:cNvSpPr>
          <p:nvPr>
            <p:ph type="subTitle" idx="1"/>
          </p:nvPr>
        </p:nvSpPr>
        <p:spPr>
          <a:xfrm>
            <a:off x="2057400" y="3886200"/>
            <a:ext cx="6019800" cy="1295400"/>
          </a:xfrm>
        </p:spPr>
        <p:txBody>
          <a:bodyPr>
            <a:noAutofit/>
          </a:bodyPr>
          <a:lstStyle/>
          <a:p>
            <a:r>
              <a:rPr lang="en-US" sz="2400" dirty="0" smtClean="0">
                <a:solidFill>
                  <a:srgbClr val="DAD6CC"/>
                </a:solidFill>
                <a:latin typeface="Arial Unicode MS" pitchFamily="34" charset="-128"/>
                <a:ea typeface="Arial Unicode MS" pitchFamily="34" charset="-128"/>
                <a:cs typeface="Arial Unicode MS" pitchFamily="34" charset="-128"/>
              </a:rPr>
              <a:t>Developing a Sustainable Framework</a:t>
            </a:r>
          </a:p>
          <a:p>
            <a:r>
              <a:rPr lang="en-US" sz="2400" dirty="0" smtClean="0">
                <a:solidFill>
                  <a:srgbClr val="DAD6CC"/>
                </a:solidFill>
                <a:latin typeface="Arial Unicode MS" pitchFamily="34" charset="-128"/>
                <a:ea typeface="Arial Unicode MS" pitchFamily="34" charset="-128"/>
                <a:cs typeface="Arial Unicode MS" pitchFamily="34" charset="-128"/>
              </a:rPr>
              <a:t>for</a:t>
            </a:r>
          </a:p>
          <a:p>
            <a:r>
              <a:rPr lang="en-US" sz="2400" dirty="0" smtClean="0">
                <a:solidFill>
                  <a:srgbClr val="DAD6CC"/>
                </a:solidFill>
                <a:latin typeface="Arial Unicode MS" pitchFamily="34" charset="-128"/>
                <a:ea typeface="Arial Unicode MS" pitchFamily="34" charset="-128"/>
                <a:cs typeface="Arial Unicode MS" pitchFamily="34" charset="-128"/>
              </a:rPr>
              <a:t>Small Townships and Villages</a:t>
            </a:r>
          </a:p>
        </p:txBody>
      </p:sp>
      <p:sp>
        <p:nvSpPr>
          <p:cNvPr id="4" name="Subtitle 2"/>
          <p:cNvSpPr txBox="1">
            <a:spLocks/>
          </p:cNvSpPr>
          <p:nvPr/>
        </p:nvSpPr>
        <p:spPr>
          <a:xfrm>
            <a:off x="2057400" y="5638800"/>
            <a:ext cx="6019800" cy="914400"/>
          </a:xfrm>
          <a:prstGeom prst="rect">
            <a:avLst/>
          </a:prstGeom>
        </p:spPr>
        <p:txBody>
          <a:bodyPr vert="horz" lIns="91440" tIns="45720" rIns="91440" bIns="45720" rtlCol="0">
            <a:normAutofit fontScale="25000" lnSpcReduction="20000"/>
          </a:bodyPr>
          <a:lstStyle/>
          <a:p>
            <a:pPr lvl="0" algn="ctr">
              <a:spcBef>
                <a:spcPct val="20000"/>
              </a:spcBef>
            </a:pPr>
            <a:r>
              <a:rPr kumimoji="0" lang="en-US" sz="7200" b="0" i="0" u="none" strike="noStrike" kern="1200" cap="none" spc="0" normalizeH="0" baseline="0" noProof="0" dirty="0" smtClean="0">
                <a:ln>
                  <a:noFill/>
                </a:ln>
                <a:solidFill>
                  <a:srgbClr val="C6D1D6"/>
                </a:solidFill>
                <a:effectLst/>
                <a:uLnTx/>
                <a:uFillTx/>
                <a:latin typeface="Arial" pitchFamily="34" charset="0"/>
                <a:ea typeface="Arial Unicode MS" pitchFamily="34" charset="-128"/>
                <a:cs typeface="Arial" pitchFamily="34" charset="0"/>
              </a:rPr>
              <a:t>Howard Yamaguchi </a:t>
            </a:r>
            <a:r>
              <a:rPr lang="en-US" sz="7200" dirty="0" smtClean="0">
                <a:solidFill>
                  <a:srgbClr val="C6D1D6"/>
                </a:solidFill>
                <a:latin typeface="Arial" pitchFamily="34" charset="0"/>
                <a:ea typeface="Arial Unicode MS" pitchFamily="34" charset="-128"/>
                <a:cs typeface="Arial" pitchFamily="34" charset="0"/>
              </a:rPr>
              <a:t>–</a:t>
            </a:r>
            <a:r>
              <a:rPr kumimoji="0" lang="en-US" sz="7200" b="0" i="0" u="none" strike="noStrike" kern="1200" cap="none" spc="0" normalizeH="0" baseline="0" noProof="0" dirty="0" smtClean="0">
                <a:ln>
                  <a:noFill/>
                </a:ln>
                <a:solidFill>
                  <a:srgbClr val="C6D1D6"/>
                </a:solidFill>
                <a:effectLst/>
                <a:uLnTx/>
                <a:uFillTx/>
                <a:latin typeface="Arial" pitchFamily="34" charset="0"/>
                <a:ea typeface="Arial Unicode MS" pitchFamily="34" charset="-128"/>
                <a:cs typeface="Arial" pitchFamily="34" charset="0"/>
              </a:rPr>
              <a:t> </a:t>
            </a:r>
            <a:r>
              <a:rPr lang="en-US" sz="7200" dirty="0" smtClean="0">
                <a:solidFill>
                  <a:srgbClr val="C6D1D6"/>
                </a:solidFill>
                <a:latin typeface="Arial" pitchFamily="34" charset="0"/>
                <a:ea typeface="Arial Unicode MS" pitchFamily="34" charset="-128"/>
                <a:cs typeface="Arial" pitchFamily="34" charset="0"/>
              </a:rPr>
              <a:t>Geog 596A – Spring 2010</a:t>
            </a:r>
          </a:p>
          <a:p>
            <a:pPr lvl="0" algn="ctr">
              <a:spcBef>
                <a:spcPct val="20000"/>
              </a:spcBef>
            </a:pPr>
            <a:r>
              <a:rPr lang="en-US" sz="7200" dirty="0" smtClean="0">
                <a:solidFill>
                  <a:srgbClr val="C6D1D6"/>
                </a:solidFill>
                <a:latin typeface="Arial" pitchFamily="34" charset="0"/>
                <a:ea typeface="Arial Unicode MS" pitchFamily="34" charset="-128"/>
                <a:cs typeface="Arial" pitchFamily="34" charset="0"/>
              </a:rPr>
              <a:t>Project Proposal for Peer Review</a:t>
            </a:r>
          </a:p>
          <a:p>
            <a:pPr lvl="0" algn="ctr">
              <a:spcBef>
                <a:spcPct val="20000"/>
              </a:spcBef>
            </a:pPr>
            <a:r>
              <a:rPr lang="en-US" sz="7200" dirty="0" smtClean="0">
                <a:solidFill>
                  <a:srgbClr val="FFC000"/>
                </a:solidFill>
                <a:latin typeface="Arial" pitchFamily="34" charset="0"/>
                <a:ea typeface="Arial Unicode MS" pitchFamily="34" charset="-128"/>
                <a:cs typeface="Arial" pitchFamily="34" charset="0"/>
              </a:rPr>
              <a:t>Advisor – Dr. Ian Turton</a:t>
            </a:r>
          </a:p>
          <a:p>
            <a:pPr lvl="0" algn="ctr">
              <a:spcBef>
                <a:spcPct val="20000"/>
              </a:spcBef>
            </a:pPr>
            <a:endParaRPr lang="en-US" dirty="0" smtClean="0">
              <a:solidFill>
                <a:srgbClr val="C6D1D6"/>
              </a:solidFill>
              <a:latin typeface="Arial Unicode MS" pitchFamily="34" charset="-128"/>
              <a:ea typeface="Arial Unicode MS" pitchFamily="34" charset="-128"/>
              <a:cs typeface="Arial Unicode MS" pitchFamily="34" charset="-128"/>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rgbClr val="97ABB4"/>
              </a:solidFill>
              <a:effectLst/>
              <a:uLnTx/>
              <a:uFillTx/>
              <a:latin typeface="Arial Unicode MS" pitchFamily="34" charset="-128"/>
              <a:ea typeface="Arial Unicode MS" pitchFamily="34" charset="-128"/>
              <a:cs typeface="Arial Unicode MS" pitchFamily="34" charset="-128"/>
            </a:endParaRPr>
          </a:p>
        </p:txBody>
      </p:sp>
      <p:sp>
        <p:nvSpPr>
          <p:cNvPr id="7" name="Slide Number Placeholder 6"/>
          <p:cNvSpPr>
            <a:spLocks noGrp="1"/>
          </p:cNvSpPr>
          <p:nvPr>
            <p:ph type="sldNum" sz="quarter" idx="12"/>
          </p:nvPr>
        </p:nvSpPr>
        <p:spPr>
          <a:xfrm>
            <a:off x="8534400" y="6324600"/>
            <a:ext cx="457200" cy="365125"/>
          </a:xfrm>
        </p:spPr>
        <p:txBody>
          <a:bodyPr/>
          <a:lstStyle/>
          <a:p>
            <a:fld id="{BF3AFA1E-0B53-4B77-A265-71968FCAD0F4}" type="slidenum">
              <a:rPr lang="en-US" smtClean="0">
                <a:solidFill>
                  <a:srgbClr val="50EC26"/>
                </a:solidFill>
              </a:rPr>
              <a:pPr/>
              <a:t>1</a:t>
            </a:fld>
            <a:endParaRPr lang="en-US" dirty="0">
              <a:solidFill>
                <a:srgbClr val="50EC2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447800" y="457200"/>
            <a:ext cx="2209800" cy="990600"/>
          </a:xfrm>
        </p:spPr>
        <p:txBody>
          <a:bodyPr>
            <a:noAutofit/>
          </a:bodyPr>
          <a:lstStyle/>
          <a:p>
            <a:r>
              <a:rPr lang="en-US" sz="3200" dirty="0" smtClean="0">
                <a:solidFill>
                  <a:srgbClr val="EB8162"/>
                </a:solidFill>
                <a:latin typeface="Arial" pitchFamily="34" charset="0"/>
                <a:cs typeface="Arial" pitchFamily="34" charset="0"/>
              </a:rPr>
              <a:t>Waterford Township</a:t>
            </a:r>
            <a:endParaRPr lang="en-US" sz="3200" dirty="0">
              <a:solidFill>
                <a:srgbClr val="EB8162"/>
              </a:solidFill>
              <a:latin typeface="Arial" pitchFamily="34" charset="0"/>
              <a:cs typeface="Arial" pitchFamily="34" charset="0"/>
            </a:endParaRPr>
          </a:p>
        </p:txBody>
      </p:sp>
      <p:sp>
        <p:nvSpPr>
          <p:cNvPr id="17" name="Text Placeholder 16"/>
          <p:cNvSpPr>
            <a:spLocks noGrp="1"/>
          </p:cNvSpPr>
          <p:nvPr>
            <p:ph type="body" sz="half" idx="2"/>
          </p:nvPr>
        </p:nvSpPr>
        <p:spPr>
          <a:xfrm>
            <a:off x="1371600" y="3276600"/>
            <a:ext cx="2474913" cy="2743200"/>
          </a:xfrm>
        </p:spPr>
        <p:txBody>
          <a:bodyPr>
            <a:normAutofit/>
          </a:bodyPr>
          <a:lstStyle/>
          <a:p>
            <a:pPr>
              <a:buFont typeface="Wingdings" pitchFamily="2" charset="2"/>
              <a:buChar char="ü"/>
            </a:pPr>
            <a:r>
              <a:rPr lang="en-US" sz="1600" dirty="0" smtClean="0">
                <a:solidFill>
                  <a:srgbClr val="D2DBDF"/>
                </a:solidFill>
              </a:rPr>
              <a:t>  Sophisticated system maintained  by professional GIS Department</a:t>
            </a:r>
            <a:br>
              <a:rPr lang="en-US" sz="1600" dirty="0" smtClean="0">
                <a:solidFill>
                  <a:srgbClr val="D2DBDF"/>
                </a:solidFill>
              </a:rPr>
            </a:br>
            <a:endParaRPr lang="en-US" sz="1600" dirty="0" smtClean="0">
              <a:solidFill>
                <a:srgbClr val="D2DBDF"/>
              </a:solidFill>
            </a:endParaRPr>
          </a:p>
          <a:p>
            <a:pPr>
              <a:buFont typeface="Wingdings" pitchFamily="2" charset="2"/>
              <a:buChar char="ü"/>
            </a:pPr>
            <a:r>
              <a:rPr lang="en-US" sz="1600" dirty="0" smtClean="0">
                <a:solidFill>
                  <a:srgbClr val="D2DBDF"/>
                </a:solidFill>
              </a:rPr>
              <a:t>  </a:t>
            </a:r>
            <a:r>
              <a:rPr lang="en-US" sz="1600" dirty="0" err="1" smtClean="0">
                <a:solidFill>
                  <a:srgbClr val="D2DBDF"/>
                </a:solidFill>
              </a:rPr>
              <a:t>Rec</a:t>
            </a:r>
            <a:r>
              <a:rPr lang="en-US" sz="1600" dirty="0" smtClean="0">
                <a:solidFill>
                  <a:srgbClr val="D2DBDF"/>
                </a:solidFill>
              </a:rPr>
              <a:t> facilities, political boundaries (voting and school), parcel data, aerial DOQs, educational facilities, etc.</a:t>
            </a:r>
          </a:p>
          <a:p>
            <a:pPr>
              <a:buFont typeface="Wingdings" pitchFamily="2" charset="2"/>
              <a:buChar char="ü"/>
            </a:pPr>
            <a:endParaRPr lang="en-US" sz="1600" dirty="0">
              <a:solidFill>
                <a:srgbClr val="D2DBDF"/>
              </a:solidFill>
            </a:endParaRPr>
          </a:p>
        </p:txBody>
      </p:sp>
      <p:pic>
        <p:nvPicPr>
          <p:cNvPr id="21" name="Content Placeholder 20" descr="WaterfordWebmap.jpg"/>
          <p:cNvPicPr>
            <a:picLocks noGrp="1" noChangeAspect="1"/>
          </p:cNvPicPr>
          <p:nvPr>
            <p:ph idx="1"/>
          </p:nvPr>
        </p:nvPicPr>
        <p:blipFill>
          <a:blip r:embed="rId3" cstate="print"/>
          <a:stretch>
            <a:fillRect/>
          </a:stretch>
        </p:blipFill>
        <p:spPr>
          <a:xfrm>
            <a:off x="4191000" y="457200"/>
            <a:ext cx="4572000" cy="5461989"/>
          </a:xfrm>
        </p:spPr>
      </p:pic>
      <p:pic>
        <p:nvPicPr>
          <p:cNvPr id="22" name="Picture 21" descr="WaterfordLocator.jpg"/>
          <p:cNvPicPr>
            <a:picLocks noChangeAspect="1"/>
          </p:cNvPicPr>
          <p:nvPr/>
        </p:nvPicPr>
        <p:blipFill>
          <a:blip r:embed="rId4" cstate="print"/>
          <a:stretch>
            <a:fillRect/>
          </a:stretch>
        </p:blipFill>
        <p:spPr>
          <a:xfrm>
            <a:off x="1752600" y="1524000"/>
            <a:ext cx="1676400" cy="1687392"/>
          </a:xfrm>
          <a:prstGeom prst="rect">
            <a:avLst/>
          </a:prstGeom>
        </p:spPr>
      </p:pic>
      <p:sp>
        <p:nvSpPr>
          <p:cNvPr id="23" name="TextBox 22"/>
          <p:cNvSpPr txBox="1"/>
          <p:nvPr/>
        </p:nvSpPr>
        <p:spPr>
          <a:xfrm>
            <a:off x="4495800" y="5867400"/>
            <a:ext cx="3962400" cy="677108"/>
          </a:xfrm>
          <a:prstGeom prst="rect">
            <a:avLst/>
          </a:prstGeom>
          <a:noFill/>
        </p:spPr>
        <p:txBody>
          <a:bodyPr wrap="square" rtlCol="0">
            <a:spAutoFit/>
          </a:bodyPr>
          <a:lstStyle/>
          <a:p>
            <a:pPr algn="ctr"/>
            <a:r>
              <a:rPr lang="en-US" sz="1400" dirty="0" smtClean="0">
                <a:solidFill>
                  <a:schemeClr val="accent6">
                    <a:lumMod val="40000"/>
                    <a:lumOff val="60000"/>
                  </a:schemeClr>
                </a:solidFill>
              </a:rPr>
              <a:t>Population 73,500</a:t>
            </a:r>
          </a:p>
          <a:p>
            <a:pPr algn="ctr"/>
            <a:r>
              <a:rPr lang="en-US" sz="1400" dirty="0" smtClean="0">
                <a:solidFill>
                  <a:schemeClr val="accent6">
                    <a:lumMod val="40000"/>
                    <a:lumOff val="60000"/>
                  </a:schemeClr>
                </a:solidFill>
              </a:rPr>
              <a:t>34 lakes and numerous hi-valued properties</a:t>
            </a:r>
          </a:p>
          <a:p>
            <a:pPr algn="ctr"/>
            <a:r>
              <a:rPr lang="en-US" sz="1000" dirty="0" smtClean="0">
                <a:solidFill>
                  <a:schemeClr val="accent6">
                    <a:lumMod val="40000"/>
                    <a:lumOff val="60000"/>
                  </a:schemeClr>
                </a:solidFill>
              </a:rPr>
              <a:t>(http://maps.twp.waterford.mi.us)</a:t>
            </a:r>
            <a:endParaRPr lang="en-US" sz="1000" dirty="0">
              <a:solidFill>
                <a:schemeClr val="accent6">
                  <a:lumMod val="40000"/>
                  <a:lumOff val="60000"/>
                </a:schemeClr>
              </a:solidFill>
            </a:endParaRPr>
          </a:p>
        </p:txBody>
      </p:sp>
      <p:sp>
        <p:nvSpPr>
          <p:cNvPr id="7" name="TextBox 6"/>
          <p:cNvSpPr txBox="1"/>
          <p:nvPr/>
        </p:nvSpPr>
        <p:spPr>
          <a:xfrm>
            <a:off x="1371600" y="152400"/>
            <a:ext cx="2514600" cy="276999"/>
          </a:xfrm>
          <a:prstGeom prst="rect">
            <a:avLst/>
          </a:prstGeom>
          <a:noFill/>
        </p:spPr>
        <p:txBody>
          <a:bodyPr wrap="square" rtlCol="0">
            <a:spAutoFit/>
          </a:bodyPr>
          <a:lstStyle/>
          <a:p>
            <a:r>
              <a:rPr lang="en-US" sz="1200" dirty="0" smtClean="0">
                <a:solidFill>
                  <a:srgbClr val="C6D1D6"/>
                </a:solidFill>
              </a:rPr>
              <a:t>&gt; LUG  Web Maps</a:t>
            </a:r>
            <a:endParaRPr lang="en-US" sz="1200" dirty="0">
              <a:solidFill>
                <a:srgbClr val="C6D1D6"/>
              </a:solidFill>
            </a:endParaRPr>
          </a:p>
        </p:txBody>
      </p:sp>
      <p:sp>
        <p:nvSpPr>
          <p:cNvPr id="8" name="Slide Number Placeholder 7"/>
          <p:cNvSpPr>
            <a:spLocks noGrp="1"/>
          </p:cNvSpPr>
          <p:nvPr>
            <p:ph type="sldNum" sz="quarter" idx="12"/>
          </p:nvPr>
        </p:nvSpPr>
        <p:spPr>
          <a:xfrm>
            <a:off x="8534400" y="6324600"/>
            <a:ext cx="457200" cy="365125"/>
          </a:xfrm>
        </p:spPr>
        <p:txBody>
          <a:bodyPr/>
          <a:lstStyle/>
          <a:p>
            <a:fld id="{BF3AFA1E-0B53-4B77-A265-71968FCAD0F4}" type="slidenum">
              <a:rPr lang="en-US" smtClean="0">
                <a:solidFill>
                  <a:srgbClr val="50EC26"/>
                </a:solidFill>
              </a:rPr>
              <a:pPr/>
              <a:t>10</a:t>
            </a:fld>
            <a:endParaRPr lang="en-US" dirty="0">
              <a:solidFill>
                <a:srgbClr val="50EC2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457200"/>
            <a:ext cx="2474913" cy="1143000"/>
          </a:xfrm>
        </p:spPr>
        <p:txBody>
          <a:bodyPr>
            <a:noAutofit/>
          </a:bodyPr>
          <a:lstStyle/>
          <a:p>
            <a:r>
              <a:rPr lang="en-US" sz="2200" dirty="0" smtClean="0">
                <a:solidFill>
                  <a:srgbClr val="EB8162"/>
                </a:solidFill>
                <a:latin typeface="Arial" pitchFamily="34" charset="0"/>
                <a:cs typeface="Arial" pitchFamily="34" charset="0"/>
              </a:rPr>
              <a:t>What interactive layers are in the LUG Web Maps?</a:t>
            </a:r>
            <a:endParaRPr lang="en-US" sz="2200" dirty="0">
              <a:solidFill>
                <a:srgbClr val="EB8162"/>
              </a:solidFill>
              <a:latin typeface="Arial" pitchFamily="34" charset="0"/>
              <a:cs typeface="Arial" pitchFamily="34" charset="0"/>
            </a:endParaRPr>
          </a:p>
        </p:txBody>
      </p:sp>
      <p:pic>
        <p:nvPicPr>
          <p:cNvPr id="7" name="Content Placeholder 6" descr="EmpireWebmap.jpg"/>
          <p:cNvPicPr>
            <a:picLocks noGrp="1" noChangeAspect="1"/>
          </p:cNvPicPr>
          <p:nvPr>
            <p:ph idx="1"/>
          </p:nvPr>
        </p:nvPicPr>
        <p:blipFill>
          <a:blip r:embed="rId3" cstate="print"/>
          <a:stretch>
            <a:fillRect/>
          </a:stretch>
        </p:blipFill>
        <p:spPr>
          <a:xfrm>
            <a:off x="4038600" y="457200"/>
            <a:ext cx="4522304" cy="5334000"/>
          </a:xfrm>
        </p:spPr>
      </p:pic>
      <p:sp>
        <p:nvSpPr>
          <p:cNvPr id="6" name="Text Placeholder 5"/>
          <p:cNvSpPr>
            <a:spLocks noGrp="1"/>
          </p:cNvSpPr>
          <p:nvPr>
            <p:ph type="body" sz="half" idx="2"/>
          </p:nvPr>
        </p:nvSpPr>
        <p:spPr>
          <a:xfrm>
            <a:off x="1447800" y="1676400"/>
            <a:ext cx="2474913" cy="4800600"/>
          </a:xfrm>
        </p:spPr>
        <p:txBody>
          <a:bodyPr>
            <a:noAutofit/>
          </a:bodyPr>
          <a:lstStyle/>
          <a:p>
            <a:pPr>
              <a:buFont typeface="Wingdings" pitchFamily="2" charset="2"/>
              <a:buChar char="ü"/>
            </a:pPr>
            <a:r>
              <a:rPr lang="en-US" sz="1600" dirty="0" smtClean="0">
                <a:solidFill>
                  <a:srgbClr val="C6D1D6"/>
                </a:solidFill>
                <a:latin typeface="Arial" pitchFamily="34" charset="0"/>
                <a:cs typeface="Arial" pitchFamily="34" charset="0"/>
              </a:rPr>
              <a:t> </a:t>
            </a:r>
            <a:r>
              <a:rPr lang="en-US" sz="1600" dirty="0" smtClean="0">
                <a:solidFill>
                  <a:schemeClr val="bg1"/>
                </a:solidFill>
                <a:latin typeface="Arial Black" pitchFamily="34" charset="0"/>
                <a:cs typeface="Arial" pitchFamily="34" charset="0"/>
              </a:rPr>
              <a:t>Parcel data </a:t>
            </a:r>
            <a:r>
              <a:rPr lang="en-US" sz="1600" dirty="0" smtClean="0">
                <a:solidFill>
                  <a:srgbClr val="C6D1D6"/>
                </a:solidFill>
                <a:latin typeface="Arial" pitchFamily="34" charset="0"/>
                <a:cs typeface="Arial" pitchFamily="34" charset="0"/>
              </a:rPr>
              <a:t>(tax info, assessment and sales info, ownership)</a:t>
            </a:r>
          </a:p>
          <a:p>
            <a:pPr>
              <a:buFont typeface="Wingdings" pitchFamily="2" charset="2"/>
              <a:buChar char="ü"/>
            </a:pPr>
            <a:r>
              <a:rPr lang="en-US" sz="1600" dirty="0" smtClean="0">
                <a:solidFill>
                  <a:srgbClr val="C6D1D6"/>
                </a:solidFill>
                <a:latin typeface="Arial" pitchFamily="34" charset="0"/>
                <a:cs typeface="Arial" pitchFamily="34" charset="0"/>
              </a:rPr>
              <a:t>  Base layers of aerial photo DOQs, USGS </a:t>
            </a:r>
            <a:r>
              <a:rPr lang="en-US" sz="1600" dirty="0" err="1" smtClean="0">
                <a:solidFill>
                  <a:srgbClr val="C6D1D6"/>
                </a:solidFill>
                <a:latin typeface="Arial" pitchFamily="34" charset="0"/>
                <a:cs typeface="Arial" pitchFamily="34" charset="0"/>
              </a:rPr>
              <a:t>topos</a:t>
            </a:r>
            <a:r>
              <a:rPr lang="en-US" sz="1600" dirty="0" smtClean="0">
                <a:solidFill>
                  <a:srgbClr val="C6D1D6"/>
                </a:solidFill>
                <a:latin typeface="Arial" pitchFamily="34" charset="0"/>
                <a:cs typeface="Arial" pitchFamily="34" charset="0"/>
              </a:rPr>
              <a:t>, historical maps</a:t>
            </a:r>
          </a:p>
          <a:p>
            <a:pPr>
              <a:buFont typeface="Wingdings" pitchFamily="2" charset="2"/>
              <a:buChar char="ü"/>
            </a:pPr>
            <a:r>
              <a:rPr lang="en-US" sz="1600" dirty="0" smtClean="0">
                <a:solidFill>
                  <a:srgbClr val="C6D1D6"/>
                </a:solidFill>
                <a:latin typeface="Arial" pitchFamily="34" charset="0"/>
                <a:cs typeface="Arial" pitchFamily="34" charset="0"/>
              </a:rPr>
              <a:t>  USDA Soil Survey use suitability layers;</a:t>
            </a:r>
          </a:p>
          <a:p>
            <a:pPr>
              <a:buFont typeface="Wingdings" pitchFamily="2" charset="2"/>
              <a:buChar char="ü"/>
            </a:pPr>
            <a:r>
              <a:rPr lang="en-US" sz="1600" dirty="0" smtClean="0">
                <a:solidFill>
                  <a:srgbClr val="C6D1D6"/>
                </a:solidFill>
                <a:latin typeface="Arial" pitchFamily="34" charset="0"/>
                <a:cs typeface="Arial" pitchFamily="34" charset="0"/>
              </a:rPr>
              <a:t>  FEMA flood insurance layers;</a:t>
            </a:r>
          </a:p>
          <a:p>
            <a:pPr>
              <a:buFont typeface="Wingdings" pitchFamily="2" charset="2"/>
              <a:buChar char="ü"/>
            </a:pPr>
            <a:r>
              <a:rPr lang="en-US" sz="1600" dirty="0" smtClean="0">
                <a:solidFill>
                  <a:srgbClr val="C6D1D6"/>
                </a:solidFill>
                <a:latin typeface="Arial" pitchFamily="34" charset="0"/>
                <a:cs typeface="Arial" pitchFamily="34" charset="0"/>
              </a:rPr>
              <a:t>  EMS, 9-1-1 street addresses, and utility lines, and zoning;</a:t>
            </a:r>
          </a:p>
          <a:p>
            <a:pPr>
              <a:buFont typeface="Wingdings" pitchFamily="2" charset="2"/>
              <a:buChar char="ü"/>
            </a:pPr>
            <a:r>
              <a:rPr lang="en-US" sz="1600" dirty="0" smtClean="0">
                <a:solidFill>
                  <a:srgbClr val="C6D1D6"/>
                </a:solidFill>
                <a:latin typeface="Arial" pitchFamily="34" charset="0"/>
                <a:cs typeface="Arial" pitchFamily="34" charset="0"/>
              </a:rPr>
              <a:t>  Ag land preservation and </a:t>
            </a:r>
            <a:r>
              <a:rPr lang="en-US" sz="1600" dirty="0" err="1" smtClean="0">
                <a:solidFill>
                  <a:srgbClr val="C6D1D6"/>
                </a:solidFill>
                <a:latin typeface="Arial" pitchFamily="34" charset="0"/>
                <a:cs typeface="Arial" pitchFamily="34" charset="0"/>
              </a:rPr>
              <a:t>nat’l</a:t>
            </a:r>
            <a:r>
              <a:rPr lang="en-US" sz="1600" dirty="0" smtClean="0">
                <a:solidFill>
                  <a:srgbClr val="C6D1D6"/>
                </a:solidFill>
                <a:latin typeface="Arial" pitchFamily="34" charset="0"/>
                <a:cs typeface="Arial" pitchFamily="34" charset="0"/>
              </a:rPr>
              <a:t> resource conservation ;</a:t>
            </a:r>
          </a:p>
          <a:p>
            <a:pPr>
              <a:buFont typeface="Wingdings" pitchFamily="2" charset="2"/>
              <a:buChar char="ü"/>
            </a:pPr>
            <a:r>
              <a:rPr lang="en-US" sz="1600" dirty="0" smtClean="0">
                <a:solidFill>
                  <a:srgbClr val="C6D1D6"/>
                </a:solidFill>
                <a:latin typeface="Arial" pitchFamily="34" charset="0"/>
                <a:cs typeface="Arial" pitchFamily="34" charset="0"/>
              </a:rPr>
              <a:t>  Local POIs</a:t>
            </a:r>
          </a:p>
          <a:p>
            <a:pPr>
              <a:buFont typeface="Wingdings" pitchFamily="2" charset="2"/>
              <a:buChar char="ü"/>
            </a:pPr>
            <a:r>
              <a:rPr lang="en-US" sz="1600" dirty="0" smtClean="0">
                <a:solidFill>
                  <a:srgbClr val="C6D1D6"/>
                </a:solidFill>
                <a:latin typeface="Arial" pitchFamily="34" charset="0"/>
                <a:cs typeface="Arial" pitchFamily="34" charset="0"/>
              </a:rPr>
              <a:t>  Just about any layer!!</a:t>
            </a:r>
          </a:p>
        </p:txBody>
      </p:sp>
      <p:sp>
        <p:nvSpPr>
          <p:cNvPr id="8" name="TextBox 7"/>
          <p:cNvSpPr txBox="1"/>
          <p:nvPr/>
        </p:nvSpPr>
        <p:spPr>
          <a:xfrm>
            <a:off x="4114800" y="5791200"/>
            <a:ext cx="4572000" cy="677108"/>
          </a:xfrm>
          <a:prstGeom prst="rect">
            <a:avLst/>
          </a:prstGeom>
          <a:noFill/>
        </p:spPr>
        <p:txBody>
          <a:bodyPr wrap="square" rtlCol="0">
            <a:spAutoFit/>
          </a:bodyPr>
          <a:lstStyle/>
          <a:p>
            <a:pPr algn="ctr"/>
            <a:r>
              <a:rPr lang="en-US" sz="1400" dirty="0" smtClean="0">
                <a:solidFill>
                  <a:schemeClr val="accent6">
                    <a:lumMod val="40000"/>
                    <a:lumOff val="60000"/>
                  </a:schemeClr>
                </a:solidFill>
              </a:rPr>
              <a:t>Empire Township, Leelanau County, Michigan</a:t>
            </a:r>
          </a:p>
          <a:p>
            <a:pPr algn="ctr"/>
            <a:r>
              <a:rPr lang="en-US" sz="1400" dirty="0" smtClean="0">
                <a:solidFill>
                  <a:schemeClr val="accent6">
                    <a:lumMod val="40000"/>
                    <a:lumOff val="60000"/>
                  </a:schemeClr>
                </a:solidFill>
              </a:rPr>
              <a:t>Population 1,463 --- Sleeping Bear Dunes Nat’l Lakeshore</a:t>
            </a:r>
          </a:p>
          <a:p>
            <a:pPr algn="ctr"/>
            <a:r>
              <a:rPr lang="en-US" sz="1000" dirty="0" smtClean="0">
                <a:solidFill>
                  <a:schemeClr val="accent6">
                    <a:lumMod val="40000"/>
                    <a:lumOff val="60000"/>
                  </a:schemeClr>
                </a:solidFill>
              </a:rPr>
              <a:t>http://www.leelanau.cc/maps</a:t>
            </a:r>
            <a:endParaRPr lang="en-US" sz="1000" dirty="0">
              <a:solidFill>
                <a:schemeClr val="accent6">
                  <a:lumMod val="40000"/>
                  <a:lumOff val="60000"/>
                </a:schemeClr>
              </a:solidFill>
            </a:endParaRPr>
          </a:p>
        </p:txBody>
      </p:sp>
      <p:pic>
        <p:nvPicPr>
          <p:cNvPr id="9" name="Picture 8" descr="EmpireTwpLocator.jpg"/>
          <p:cNvPicPr>
            <a:picLocks noChangeAspect="1"/>
          </p:cNvPicPr>
          <p:nvPr/>
        </p:nvPicPr>
        <p:blipFill>
          <a:blip r:embed="rId4" cstate="print"/>
          <a:stretch>
            <a:fillRect/>
          </a:stretch>
        </p:blipFill>
        <p:spPr>
          <a:xfrm>
            <a:off x="4038600" y="4114800"/>
            <a:ext cx="1676400" cy="1676400"/>
          </a:xfrm>
          <a:prstGeom prst="rect">
            <a:avLst/>
          </a:prstGeom>
        </p:spPr>
      </p:pic>
      <p:sp>
        <p:nvSpPr>
          <p:cNvPr id="10" name="TextBox 9"/>
          <p:cNvSpPr txBox="1"/>
          <p:nvPr/>
        </p:nvSpPr>
        <p:spPr>
          <a:xfrm>
            <a:off x="1371600" y="304800"/>
            <a:ext cx="2133600" cy="276999"/>
          </a:xfrm>
          <a:prstGeom prst="rect">
            <a:avLst/>
          </a:prstGeom>
          <a:noFill/>
        </p:spPr>
        <p:txBody>
          <a:bodyPr wrap="square" rtlCol="0">
            <a:spAutoFit/>
          </a:bodyPr>
          <a:lstStyle/>
          <a:p>
            <a:r>
              <a:rPr lang="en-US" sz="1200" dirty="0" smtClean="0">
                <a:solidFill>
                  <a:srgbClr val="C6D1D6"/>
                </a:solidFill>
              </a:rPr>
              <a:t>&gt; LUG  Web Maps</a:t>
            </a:r>
            <a:endParaRPr lang="en-US" sz="1200" dirty="0">
              <a:solidFill>
                <a:srgbClr val="C6D1D6"/>
              </a:solidFill>
            </a:endParaRPr>
          </a:p>
        </p:txBody>
      </p:sp>
      <p:sp>
        <p:nvSpPr>
          <p:cNvPr id="11" name="Slide Number Placeholder 10"/>
          <p:cNvSpPr>
            <a:spLocks noGrp="1"/>
          </p:cNvSpPr>
          <p:nvPr>
            <p:ph type="sldNum" sz="quarter" idx="12"/>
          </p:nvPr>
        </p:nvSpPr>
        <p:spPr>
          <a:xfrm>
            <a:off x="8534400" y="6324600"/>
            <a:ext cx="457200" cy="365125"/>
          </a:xfrm>
        </p:spPr>
        <p:txBody>
          <a:bodyPr/>
          <a:lstStyle/>
          <a:p>
            <a:fld id="{BF3AFA1E-0B53-4B77-A265-71968FCAD0F4}" type="slidenum">
              <a:rPr lang="en-US" smtClean="0">
                <a:solidFill>
                  <a:srgbClr val="50EC26"/>
                </a:solidFill>
              </a:rPr>
              <a:pPr/>
              <a:t>11</a:t>
            </a:fld>
            <a:endParaRPr lang="en-US" dirty="0">
              <a:solidFill>
                <a:srgbClr val="50EC26"/>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00200" y="533400"/>
            <a:ext cx="7086600" cy="960438"/>
          </a:xfrm>
        </p:spPr>
        <p:txBody>
          <a:bodyPr>
            <a:normAutofit/>
          </a:bodyPr>
          <a:lstStyle/>
          <a:p>
            <a:r>
              <a:rPr lang="en-US" sz="1100" dirty="0" smtClean="0">
                <a:solidFill>
                  <a:srgbClr val="EB8162"/>
                </a:solidFill>
                <a:latin typeface="Arial" pitchFamily="34" charset="0"/>
                <a:cs typeface="Arial" pitchFamily="34" charset="0"/>
              </a:rPr>
              <a:t/>
            </a:r>
            <a:br>
              <a:rPr lang="en-US" sz="1100" dirty="0" smtClean="0">
                <a:solidFill>
                  <a:srgbClr val="EB8162"/>
                </a:solidFill>
                <a:latin typeface="Arial" pitchFamily="34" charset="0"/>
                <a:cs typeface="Arial" pitchFamily="34" charset="0"/>
              </a:rPr>
            </a:br>
            <a:r>
              <a:rPr lang="en-US" sz="4000" dirty="0" smtClean="0">
                <a:solidFill>
                  <a:srgbClr val="EB8162"/>
                </a:solidFill>
                <a:latin typeface="Arial" pitchFamily="34" charset="0"/>
                <a:cs typeface="Arial" pitchFamily="34" charset="0"/>
              </a:rPr>
              <a:t>Web Map Implementation</a:t>
            </a:r>
            <a:endParaRPr lang="en-US" sz="4000" dirty="0">
              <a:solidFill>
                <a:srgbClr val="EB8162"/>
              </a:solidFill>
              <a:latin typeface="Arial" pitchFamily="34" charset="0"/>
              <a:cs typeface="Arial" pitchFamily="34" charset="0"/>
            </a:endParaRPr>
          </a:p>
        </p:txBody>
      </p:sp>
      <p:sp>
        <p:nvSpPr>
          <p:cNvPr id="7" name="Content Placeholder 6"/>
          <p:cNvSpPr>
            <a:spLocks noGrp="1"/>
          </p:cNvSpPr>
          <p:nvPr>
            <p:ph idx="1"/>
          </p:nvPr>
        </p:nvSpPr>
        <p:spPr>
          <a:xfrm>
            <a:off x="1600200" y="1600200"/>
            <a:ext cx="6705600" cy="4648200"/>
          </a:xfrm>
        </p:spPr>
        <p:txBody>
          <a:bodyPr>
            <a:normAutofit fontScale="92500"/>
          </a:bodyPr>
          <a:lstStyle/>
          <a:p>
            <a:pPr algn="ctr">
              <a:buNone/>
            </a:pPr>
            <a:r>
              <a:rPr lang="en-US" sz="3000" u="sng" dirty="0" smtClean="0">
                <a:solidFill>
                  <a:srgbClr val="C6D1D6"/>
                </a:solidFill>
              </a:rPr>
              <a:t>Two-step Strategy</a:t>
            </a:r>
          </a:p>
          <a:p>
            <a:r>
              <a:rPr lang="en-US" sz="3000" dirty="0" smtClean="0">
                <a:solidFill>
                  <a:srgbClr val="C6D1D6"/>
                </a:solidFill>
              </a:rPr>
              <a:t>Create a GIS map/web app prototype at LUG using open source software (QGIS)  --- also create static PDF for download</a:t>
            </a:r>
            <a:r>
              <a:rPr lang="en-US" dirty="0" smtClean="0">
                <a:solidFill>
                  <a:srgbClr val="C6D1D6"/>
                </a:solidFill>
              </a:rPr>
              <a:t/>
            </a:r>
            <a:br>
              <a:rPr lang="en-US" dirty="0" smtClean="0">
                <a:solidFill>
                  <a:srgbClr val="C6D1D6"/>
                </a:solidFill>
              </a:rPr>
            </a:br>
            <a:endParaRPr lang="en-US" sz="1300" dirty="0" smtClean="0">
              <a:solidFill>
                <a:srgbClr val="C6D1D6"/>
              </a:solidFill>
            </a:endParaRPr>
          </a:p>
          <a:p>
            <a:r>
              <a:rPr lang="en-US" dirty="0" smtClean="0">
                <a:solidFill>
                  <a:srgbClr val="C6D1D6"/>
                </a:solidFill>
              </a:rPr>
              <a:t>Create web map from QGIS project using :</a:t>
            </a:r>
          </a:p>
          <a:p>
            <a:pPr lvl="1">
              <a:buClr>
                <a:srgbClr val="EB6B46"/>
              </a:buClr>
              <a:buFont typeface="Wingdings" pitchFamily="2" charset="2"/>
              <a:buChar char="Ø"/>
            </a:pPr>
            <a:r>
              <a:rPr lang="en-US" dirty="0" smtClean="0">
                <a:solidFill>
                  <a:srgbClr val="C6D1D6"/>
                </a:solidFill>
              </a:rPr>
              <a:t> Google or Bing Map </a:t>
            </a:r>
            <a:r>
              <a:rPr lang="en-US" dirty="0" err="1" smtClean="0">
                <a:solidFill>
                  <a:srgbClr val="C6D1D6"/>
                </a:solidFill>
              </a:rPr>
              <a:t>Mashups</a:t>
            </a:r>
            <a:r>
              <a:rPr lang="en-US" dirty="0" smtClean="0">
                <a:solidFill>
                  <a:srgbClr val="C6D1D6"/>
                </a:solidFill>
              </a:rPr>
              <a:t>, </a:t>
            </a:r>
            <a:r>
              <a:rPr lang="en-US" i="1" dirty="0" smtClean="0">
                <a:solidFill>
                  <a:srgbClr val="C6D1D6"/>
                </a:solidFill>
              </a:rPr>
              <a:t>and/or</a:t>
            </a:r>
          </a:p>
          <a:p>
            <a:pPr lvl="1">
              <a:buClr>
                <a:srgbClr val="EB6B46"/>
              </a:buClr>
              <a:buFont typeface="Wingdings" pitchFamily="2" charset="2"/>
              <a:buChar char="Ø"/>
            </a:pPr>
            <a:r>
              <a:rPr lang="en-US" dirty="0" smtClean="0">
                <a:solidFill>
                  <a:srgbClr val="C6D1D6"/>
                </a:solidFill>
              </a:rPr>
              <a:t> Thin web client (</a:t>
            </a:r>
            <a:r>
              <a:rPr lang="en-US" dirty="0" err="1" smtClean="0">
                <a:solidFill>
                  <a:srgbClr val="C6D1D6"/>
                </a:solidFill>
              </a:rPr>
              <a:t>OpenLayers</a:t>
            </a:r>
            <a:r>
              <a:rPr lang="en-US" dirty="0" smtClean="0">
                <a:solidFill>
                  <a:srgbClr val="C6D1D6"/>
                </a:solidFill>
              </a:rPr>
              <a:t>) using GIS layers served from a dedicated map server</a:t>
            </a:r>
            <a:endParaRPr lang="en-US" dirty="0">
              <a:solidFill>
                <a:srgbClr val="C6D1D6"/>
              </a:solidFill>
            </a:endParaRPr>
          </a:p>
        </p:txBody>
      </p:sp>
      <p:sp>
        <p:nvSpPr>
          <p:cNvPr id="8" name="TextBox 7"/>
          <p:cNvSpPr txBox="1"/>
          <p:nvPr/>
        </p:nvSpPr>
        <p:spPr>
          <a:xfrm>
            <a:off x="1524000" y="381001"/>
            <a:ext cx="4191000" cy="276999"/>
          </a:xfrm>
          <a:prstGeom prst="rect">
            <a:avLst/>
          </a:prstGeom>
          <a:noFill/>
        </p:spPr>
        <p:txBody>
          <a:bodyPr wrap="square" rtlCol="0">
            <a:spAutoFit/>
          </a:bodyPr>
          <a:lstStyle/>
          <a:p>
            <a:r>
              <a:rPr lang="en-US" sz="1200" dirty="0" smtClean="0">
                <a:solidFill>
                  <a:srgbClr val="C6D1D6"/>
                </a:solidFill>
              </a:rPr>
              <a:t>&gt; Open Source Web Map Strategy</a:t>
            </a:r>
            <a:endParaRPr lang="en-US" sz="1200" dirty="0">
              <a:solidFill>
                <a:srgbClr val="C6D1D6"/>
              </a:solidFill>
            </a:endParaRPr>
          </a:p>
        </p:txBody>
      </p:sp>
      <p:sp>
        <p:nvSpPr>
          <p:cNvPr id="9" name="Slide Number Placeholder 8"/>
          <p:cNvSpPr>
            <a:spLocks noGrp="1"/>
          </p:cNvSpPr>
          <p:nvPr>
            <p:ph type="sldNum" sz="quarter" idx="12"/>
          </p:nvPr>
        </p:nvSpPr>
        <p:spPr>
          <a:xfrm>
            <a:off x="8534400" y="6324600"/>
            <a:ext cx="457200" cy="365125"/>
          </a:xfrm>
        </p:spPr>
        <p:txBody>
          <a:bodyPr/>
          <a:lstStyle/>
          <a:p>
            <a:fld id="{BF3AFA1E-0B53-4B77-A265-71968FCAD0F4}" type="slidenum">
              <a:rPr lang="en-US" smtClean="0">
                <a:solidFill>
                  <a:srgbClr val="50EC26"/>
                </a:solidFill>
              </a:rPr>
              <a:pPr/>
              <a:t>12</a:t>
            </a:fld>
            <a:endParaRPr lang="en-US" dirty="0">
              <a:solidFill>
                <a:srgbClr val="50EC2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609600"/>
            <a:ext cx="7086600" cy="808038"/>
          </a:xfrm>
        </p:spPr>
        <p:txBody>
          <a:bodyPr>
            <a:normAutofit fontScale="90000"/>
          </a:bodyPr>
          <a:lstStyle/>
          <a:p>
            <a:r>
              <a:rPr lang="en-US" sz="3600" dirty="0" smtClean="0">
                <a:solidFill>
                  <a:srgbClr val="EB8162"/>
                </a:solidFill>
              </a:rPr>
              <a:t>Outfitting LUGs with QGIS software</a:t>
            </a:r>
            <a:br>
              <a:rPr lang="en-US" sz="3600" dirty="0" smtClean="0">
                <a:solidFill>
                  <a:srgbClr val="EB8162"/>
                </a:solidFill>
              </a:rPr>
            </a:br>
            <a:r>
              <a:rPr lang="en-US" sz="2200" dirty="0" smtClean="0">
                <a:solidFill>
                  <a:srgbClr val="EB8162"/>
                </a:solidFill>
              </a:rPr>
              <a:t>(open source)</a:t>
            </a:r>
            <a:endParaRPr lang="en-US" sz="2200" dirty="0">
              <a:solidFill>
                <a:srgbClr val="EB8162"/>
              </a:solidFill>
            </a:endParaRPr>
          </a:p>
        </p:txBody>
      </p:sp>
      <p:pic>
        <p:nvPicPr>
          <p:cNvPr id="11" name="Content Placeholder 10" descr="Quantum.jpg"/>
          <p:cNvPicPr>
            <a:picLocks noGrp="1" noChangeAspect="1"/>
          </p:cNvPicPr>
          <p:nvPr>
            <p:ph sz="half" idx="1"/>
          </p:nvPr>
        </p:nvPicPr>
        <p:blipFill>
          <a:blip r:embed="rId3" cstate="print"/>
          <a:stretch>
            <a:fillRect/>
          </a:stretch>
        </p:blipFill>
        <p:spPr>
          <a:xfrm>
            <a:off x="4694869" y="1600200"/>
            <a:ext cx="4068131" cy="3020396"/>
          </a:xfrm>
        </p:spPr>
      </p:pic>
      <p:sp>
        <p:nvSpPr>
          <p:cNvPr id="7" name="Content Placeholder 6"/>
          <p:cNvSpPr>
            <a:spLocks noGrp="1"/>
          </p:cNvSpPr>
          <p:nvPr>
            <p:ph sz="half" idx="2"/>
          </p:nvPr>
        </p:nvSpPr>
        <p:spPr>
          <a:xfrm>
            <a:off x="1295400" y="1447800"/>
            <a:ext cx="3276600" cy="4800599"/>
          </a:xfrm>
        </p:spPr>
        <p:txBody>
          <a:bodyPr>
            <a:normAutofit fontScale="92500" lnSpcReduction="20000"/>
          </a:bodyPr>
          <a:lstStyle/>
          <a:p>
            <a:r>
              <a:rPr lang="en-US" dirty="0" smtClean="0">
                <a:solidFill>
                  <a:srgbClr val="C6D1D6"/>
                </a:solidFill>
              </a:rPr>
              <a:t>Huge variation degree of in PC- and GIS- </a:t>
            </a:r>
            <a:r>
              <a:rPr lang="en-US" dirty="0" err="1" smtClean="0">
                <a:solidFill>
                  <a:srgbClr val="C6D1D6"/>
                </a:solidFill>
              </a:rPr>
              <a:t>savviness</a:t>
            </a:r>
            <a:r>
              <a:rPr lang="en-US" dirty="0" smtClean="0">
                <a:solidFill>
                  <a:srgbClr val="C6D1D6"/>
                </a:solidFill>
              </a:rPr>
              <a:t> in LUGs, may need much (or very little) tutoring</a:t>
            </a:r>
            <a:br>
              <a:rPr lang="en-US" dirty="0" smtClean="0">
                <a:solidFill>
                  <a:srgbClr val="C6D1D6"/>
                </a:solidFill>
              </a:rPr>
            </a:br>
            <a:endParaRPr lang="en-US" sz="1100" dirty="0" smtClean="0">
              <a:solidFill>
                <a:srgbClr val="C6D1D6"/>
              </a:solidFill>
            </a:endParaRPr>
          </a:p>
          <a:p>
            <a:r>
              <a:rPr lang="en-US" dirty="0" smtClean="0">
                <a:solidFill>
                  <a:srgbClr val="C6D1D6"/>
                </a:solidFill>
              </a:rPr>
              <a:t> QGIS is readily available from </a:t>
            </a:r>
            <a:r>
              <a:rPr lang="en-US" dirty="0" smtClean="0">
                <a:solidFill>
                  <a:srgbClr val="C6D1D6"/>
                </a:solidFill>
                <a:hlinkClick r:id="rId4"/>
              </a:rPr>
              <a:t>www.qgis.org</a:t>
            </a:r>
            <a:r>
              <a:rPr lang="en-US" dirty="0" smtClean="0">
                <a:solidFill>
                  <a:srgbClr val="C6D1D6"/>
                </a:solidFill>
              </a:rPr>
              <a:t>, reasonable amount of support in forums, frequent updates</a:t>
            </a:r>
          </a:p>
          <a:p>
            <a:endParaRPr lang="en-US" dirty="0">
              <a:solidFill>
                <a:srgbClr val="C6D1D6"/>
              </a:solidFill>
            </a:endParaRPr>
          </a:p>
        </p:txBody>
      </p:sp>
      <p:sp>
        <p:nvSpPr>
          <p:cNvPr id="9" name="TextBox 8"/>
          <p:cNvSpPr txBox="1"/>
          <p:nvPr/>
        </p:nvSpPr>
        <p:spPr>
          <a:xfrm>
            <a:off x="1524000" y="381001"/>
            <a:ext cx="4419600" cy="276999"/>
          </a:xfrm>
          <a:prstGeom prst="rect">
            <a:avLst/>
          </a:prstGeom>
          <a:noFill/>
        </p:spPr>
        <p:txBody>
          <a:bodyPr wrap="square" rtlCol="0">
            <a:spAutoFit/>
          </a:bodyPr>
          <a:lstStyle/>
          <a:p>
            <a:r>
              <a:rPr lang="en-US" sz="1200" dirty="0" smtClean="0">
                <a:solidFill>
                  <a:srgbClr val="C6D1D6"/>
                </a:solidFill>
              </a:rPr>
              <a:t>&gt; Open Source Web Map Strategy</a:t>
            </a:r>
            <a:endParaRPr lang="en-US" sz="1200" dirty="0">
              <a:solidFill>
                <a:srgbClr val="C6D1D6"/>
              </a:solidFill>
            </a:endParaRPr>
          </a:p>
        </p:txBody>
      </p:sp>
      <p:sp>
        <p:nvSpPr>
          <p:cNvPr id="10" name="Slide Number Placeholder 9"/>
          <p:cNvSpPr>
            <a:spLocks noGrp="1"/>
          </p:cNvSpPr>
          <p:nvPr>
            <p:ph type="sldNum" sz="quarter" idx="12"/>
          </p:nvPr>
        </p:nvSpPr>
        <p:spPr>
          <a:xfrm>
            <a:off x="8534400" y="6324600"/>
            <a:ext cx="457200" cy="365125"/>
          </a:xfrm>
        </p:spPr>
        <p:txBody>
          <a:bodyPr/>
          <a:lstStyle/>
          <a:p>
            <a:fld id="{BF3AFA1E-0B53-4B77-A265-71968FCAD0F4}" type="slidenum">
              <a:rPr lang="en-US" smtClean="0">
                <a:solidFill>
                  <a:srgbClr val="50EC26"/>
                </a:solidFill>
              </a:rPr>
              <a:pPr/>
              <a:t>13</a:t>
            </a:fld>
            <a:endParaRPr lang="en-US" dirty="0">
              <a:solidFill>
                <a:srgbClr val="50EC26"/>
              </a:solidFill>
            </a:endParaRPr>
          </a:p>
        </p:txBody>
      </p:sp>
      <p:sp>
        <p:nvSpPr>
          <p:cNvPr id="12" name="TextBox 11"/>
          <p:cNvSpPr txBox="1"/>
          <p:nvPr/>
        </p:nvSpPr>
        <p:spPr>
          <a:xfrm>
            <a:off x="5181600" y="4724400"/>
            <a:ext cx="3352800" cy="1077218"/>
          </a:xfrm>
          <a:prstGeom prst="rect">
            <a:avLst/>
          </a:prstGeom>
          <a:noFill/>
        </p:spPr>
        <p:txBody>
          <a:bodyPr wrap="square" rtlCol="0">
            <a:spAutoFit/>
          </a:bodyPr>
          <a:lstStyle/>
          <a:p>
            <a:pPr algn="ctr"/>
            <a:r>
              <a:rPr lang="en-US" sz="1600" dirty="0" smtClean="0">
                <a:solidFill>
                  <a:schemeClr val="accent6">
                    <a:lumMod val="60000"/>
                    <a:lumOff val="40000"/>
                  </a:schemeClr>
                </a:solidFill>
              </a:rPr>
              <a:t>QGIS screen showing Acme Twp parcel data from attribute table</a:t>
            </a:r>
          </a:p>
          <a:p>
            <a:pPr algn="ctr"/>
            <a:r>
              <a:rPr lang="en-US" sz="1600" dirty="0" smtClean="0">
                <a:solidFill>
                  <a:schemeClr val="accent6">
                    <a:lumMod val="60000"/>
                    <a:lumOff val="40000"/>
                  </a:schemeClr>
                </a:solidFill>
              </a:rPr>
              <a:t>(shape file obtained from Grand Traverse County)</a:t>
            </a:r>
            <a:endParaRPr lang="en-US" sz="1600" dirty="0">
              <a:solidFill>
                <a:schemeClr val="accent6">
                  <a:lumMod val="60000"/>
                  <a:lumOff val="4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00200" y="762000"/>
            <a:ext cx="7086600" cy="914400"/>
          </a:xfrm>
        </p:spPr>
        <p:txBody>
          <a:bodyPr>
            <a:normAutofit fontScale="90000"/>
          </a:bodyPr>
          <a:lstStyle/>
          <a:p>
            <a:r>
              <a:rPr lang="en-US" sz="4000" dirty="0" smtClean="0">
                <a:solidFill>
                  <a:srgbClr val="EB8162"/>
                </a:solidFill>
                <a:latin typeface="Arial" pitchFamily="34" charset="0"/>
                <a:cs typeface="Arial" pitchFamily="34" charset="0"/>
              </a:rPr>
              <a:t>Two Kinds of Web Maps</a:t>
            </a:r>
            <a:r>
              <a:rPr lang="en-US" dirty="0" smtClean="0">
                <a:solidFill>
                  <a:srgbClr val="EB8162"/>
                </a:solidFill>
                <a:latin typeface="Arial" pitchFamily="34" charset="0"/>
                <a:cs typeface="Arial" pitchFamily="34" charset="0"/>
              </a:rPr>
              <a:t/>
            </a:r>
            <a:br>
              <a:rPr lang="en-US" dirty="0" smtClean="0">
                <a:solidFill>
                  <a:srgbClr val="EB8162"/>
                </a:solidFill>
                <a:latin typeface="Arial" pitchFamily="34" charset="0"/>
                <a:cs typeface="Arial" pitchFamily="34" charset="0"/>
              </a:rPr>
            </a:br>
            <a:r>
              <a:rPr lang="en-US" sz="1800" dirty="0" smtClean="0">
                <a:solidFill>
                  <a:srgbClr val="D2DBDF"/>
                </a:solidFill>
                <a:latin typeface="Arial" pitchFamily="34" charset="0"/>
                <a:cs typeface="Arial" pitchFamily="34" charset="0"/>
              </a:rPr>
              <a:t>QGIS “projects” can be transformed into:</a:t>
            </a:r>
            <a:endParaRPr lang="en-US" sz="1800" dirty="0">
              <a:solidFill>
                <a:srgbClr val="D2DBDF"/>
              </a:solidFill>
              <a:latin typeface="Arial" pitchFamily="34" charset="0"/>
              <a:cs typeface="Arial" pitchFamily="34" charset="0"/>
            </a:endParaRPr>
          </a:p>
        </p:txBody>
      </p:sp>
      <p:sp>
        <p:nvSpPr>
          <p:cNvPr id="7" name="Text Placeholder 6"/>
          <p:cNvSpPr>
            <a:spLocks noGrp="1"/>
          </p:cNvSpPr>
          <p:nvPr>
            <p:ph type="body" idx="1"/>
          </p:nvPr>
        </p:nvSpPr>
        <p:spPr>
          <a:xfrm>
            <a:off x="1295400" y="1981200"/>
            <a:ext cx="3657600" cy="487362"/>
          </a:xfrm>
        </p:spPr>
        <p:txBody>
          <a:bodyPr>
            <a:normAutofit/>
          </a:bodyPr>
          <a:lstStyle/>
          <a:p>
            <a:pPr algn="ctr"/>
            <a:r>
              <a:rPr lang="en-US" dirty="0" smtClean="0">
                <a:solidFill>
                  <a:srgbClr val="FFC000"/>
                </a:solidFill>
              </a:rPr>
              <a:t>Google/Bing-type Map </a:t>
            </a:r>
            <a:r>
              <a:rPr lang="en-US" dirty="0" err="1" smtClean="0">
                <a:solidFill>
                  <a:srgbClr val="FFC000"/>
                </a:solidFill>
              </a:rPr>
              <a:t>Mashups</a:t>
            </a:r>
            <a:endParaRPr lang="en-US" dirty="0">
              <a:solidFill>
                <a:srgbClr val="FFC000"/>
              </a:solidFill>
            </a:endParaRPr>
          </a:p>
        </p:txBody>
      </p:sp>
      <p:pic>
        <p:nvPicPr>
          <p:cNvPr id="12" name="Content Placeholder 11" descr="GoogleMashup.jpg"/>
          <p:cNvPicPr>
            <a:picLocks noGrp="1" noChangeAspect="1"/>
          </p:cNvPicPr>
          <p:nvPr>
            <p:ph sz="half" idx="2"/>
          </p:nvPr>
        </p:nvPicPr>
        <p:blipFill>
          <a:blip r:embed="rId3" cstate="print"/>
          <a:stretch>
            <a:fillRect/>
          </a:stretch>
        </p:blipFill>
        <p:spPr>
          <a:xfrm>
            <a:off x="1371600" y="2590800"/>
            <a:ext cx="3657600" cy="2803095"/>
          </a:xfrm>
        </p:spPr>
      </p:pic>
      <p:sp>
        <p:nvSpPr>
          <p:cNvPr id="9" name="Text Placeholder 8"/>
          <p:cNvSpPr>
            <a:spLocks noGrp="1"/>
          </p:cNvSpPr>
          <p:nvPr>
            <p:ph type="body" sz="quarter" idx="3"/>
          </p:nvPr>
        </p:nvSpPr>
        <p:spPr>
          <a:xfrm>
            <a:off x="5257800" y="1981200"/>
            <a:ext cx="3429000" cy="639762"/>
          </a:xfrm>
        </p:spPr>
        <p:txBody>
          <a:bodyPr/>
          <a:lstStyle/>
          <a:p>
            <a:pPr algn="ctr"/>
            <a:r>
              <a:rPr lang="en-US" dirty="0" err="1" smtClean="0">
                <a:solidFill>
                  <a:srgbClr val="FFC000"/>
                </a:solidFill>
              </a:rPr>
              <a:t>OpenLayers</a:t>
            </a:r>
            <a:r>
              <a:rPr lang="en-US" dirty="0" smtClean="0">
                <a:solidFill>
                  <a:srgbClr val="FFC000"/>
                </a:solidFill>
              </a:rPr>
              <a:t> thin client with </a:t>
            </a:r>
            <a:r>
              <a:rPr lang="en-US" dirty="0" err="1" smtClean="0">
                <a:solidFill>
                  <a:srgbClr val="FFC000"/>
                </a:solidFill>
              </a:rPr>
              <a:t>GeoServer</a:t>
            </a:r>
            <a:r>
              <a:rPr lang="en-US" dirty="0" smtClean="0">
                <a:solidFill>
                  <a:srgbClr val="FFC000"/>
                </a:solidFill>
              </a:rPr>
              <a:t>/QGIS</a:t>
            </a:r>
            <a:r>
              <a:rPr lang="en-US" sz="1800" dirty="0" smtClean="0">
                <a:solidFill>
                  <a:srgbClr val="FFC000"/>
                </a:solidFill>
              </a:rPr>
              <a:t>-</a:t>
            </a:r>
            <a:r>
              <a:rPr lang="en-US" sz="1800" dirty="0" err="1" smtClean="0">
                <a:solidFill>
                  <a:srgbClr val="FFC000"/>
                </a:solidFill>
              </a:rPr>
              <a:t>Mapserver</a:t>
            </a:r>
            <a:endParaRPr lang="en-US" sz="1800" dirty="0">
              <a:solidFill>
                <a:srgbClr val="FFC000"/>
              </a:solidFill>
            </a:endParaRPr>
          </a:p>
        </p:txBody>
      </p:sp>
      <p:pic>
        <p:nvPicPr>
          <p:cNvPr id="13" name="Content Placeholder 12" descr="GeoserverMap.jpg"/>
          <p:cNvPicPr>
            <a:picLocks noGrp="1" noChangeAspect="1"/>
          </p:cNvPicPr>
          <p:nvPr>
            <p:ph sz="quarter" idx="4"/>
          </p:nvPr>
        </p:nvPicPr>
        <p:blipFill>
          <a:blip r:embed="rId4" cstate="print"/>
          <a:stretch>
            <a:fillRect/>
          </a:stretch>
        </p:blipFill>
        <p:spPr>
          <a:xfrm>
            <a:off x="5257800" y="2590800"/>
            <a:ext cx="3429000" cy="3020467"/>
          </a:xfrm>
        </p:spPr>
      </p:pic>
      <p:sp>
        <p:nvSpPr>
          <p:cNvPr id="5" name="Slide Number Placeholder 4"/>
          <p:cNvSpPr>
            <a:spLocks noGrp="1"/>
          </p:cNvSpPr>
          <p:nvPr>
            <p:ph type="sldNum" sz="quarter" idx="12"/>
          </p:nvPr>
        </p:nvSpPr>
        <p:spPr>
          <a:xfrm>
            <a:off x="8534400" y="6324600"/>
            <a:ext cx="457200" cy="365125"/>
          </a:xfrm>
        </p:spPr>
        <p:txBody>
          <a:bodyPr/>
          <a:lstStyle/>
          <a:p>
            <a:fld id="{BF3AFA1E-0B53-4B77-A265-71968FCAD0F4}" type="slidenum">
              <a:rPr lang="en-US" smtClean="0">
                <a:solidFill>
                  <a:srgbClr val="50EC26"/>
                </a:solidFill>
              </a:rPr>
              <a:pPr/>
              <a:t>14</a:t>
            </a:fld>
            <a:endParaRPr lang="en-US" dirty="0">
              <a:solidFill>
                <a:srgbClr val="50EC26"/>
              </a:solidFill>
            </a:endParaRPr>
          </a:p>
        </p:txBody>
      </p:sp>
      <p:sp>
        <p:nvSpPr>
          <p:cNvPr id="11" name="TextBox 10"/>
          <p:cNvSpPr txBox="1"/>
          <p:nvPr/>
        </p:nvSpPr>
        <p:spPr>
          <a:xfrm>
            <a:off x="1524000" y="381001"/>
            <a:ext cx="3733800" cy="276999"/>
          </a:xfrm>
          <a:prstGeom prst="rect">
            <a:avLst/>
          </a:prstGeom>
          <a:noFill/>
        </p:spPr>
        <p:txBody>
          <a:bodyPr wrap="square" rtlCol="0">
            <a:spAutoFit/>
          </a:bodyPr>
          <a:lstStyle/>
          <a:p>
            <a:r>
              <a:rPr lang="en-US" sz="1200" dirty="0" smtClean="0">
                <a:solidFill>
                  <a:srgbClr val="C6D1D6"/>
                </a:solidFill>
              </a:rPr>
              <a:t>&gt; Open Source Web Map Strategy</a:t>
            </a:r>
            <a:endParaRPr lang="en-US" sz="1200" dirty="0">
              <a:solidFill>
                <a:srgbClr val="C6D1D6"/>
              </a:solidFill>
            </a:endParaRPr>
          </a:p>
        </p:txBody>
      </p:sp>
      <p:sp>
        <p:nvSpPr>
          <p:cNvPr id="14" name="TextBox 13"/>
          <p:cNvSpPr txBox="1"/>
          <p:nvPr/>
        </p:nvSpPr>
        <p:spPr>
          <a:xfrm>
            <a:off x="1524000" y="6019800"/>
            <a:ext cx="7239000" cy="415498"/>
          </a:xfrm>
          <a:prstGeom prst="rect">
            <a:avLst/>
          </a:prstGeom>
          <a:noFill/>
        </p:spPr>
        <p:txBody>
          <a:bodyPr wrap="square" rtlCol="0">
            <a:spAutoFit/>
          </a:bodyPr>
          <a:lstStyle/>
          <a:p>
            <a:r>
              <a:rPr lang="en-US" sz="1050" dirty="0" smtClean="0">
                <a:solidFill>
                  <a:srgbClr val="DAD6CC"/>
                </a:solidFill>
              </a:rPr>
              <a:t>Note the different Acme Twp shapes in the two maps!  Google Maps uses Mercator Projection (WGS 84 datum) while the thin client in this case (using layers served by </a:t>
            </a:r>
            <a:r>
              <a:rPr lang="en-US" sz="1050" dirty="0" err="1" smtClean="0">
                <a:solidFill>
                  <a:srgbClr val="DAD6CC"/>
                </a:solidFill>
              </a:rPr>
              <a:t>GeoServer</a:t>
            </a:r>
            <a:r>
              <a:rPr lang="en-US" sz="1050" dirty="0" smtClean="0">
                <a:solidFill>
                  <a:srgbClr val="DAD6CC"/>
                </a:solidFill>
              </a:rPr>
              <a:t> and by a USGS map server) uses GCS (WGS 84).</a:t>
            </a:r>
            <a:endParaRPr lang="en-US" sz="1050" dirty="0">
              <a:solidFill>
                <a:srgbClr val="DAD6CC"/>
              </a:solidFill>
            </a:endParaRPr>
          </a:p>
        </p:txBody>
      </p:sp>
      <p:sp>
        <p:nvSpPr>
          <p:cNvPr id="15" name="TextBox 14"/>
          <p:cNvSpPr txBox="1"/>
          <p:nvPr/>
        </p:nvSpPr>
        <p:spPr>
          <a:xfrm>
            <a:off x="2590800" y="5410200"/>
            <a:ext cx="2438400" cy="276999"/>
          </a:xfrm>
          <a:prstGeom prst="rect">
            <a:avLst/>
          </a:prstGeom>
          <a:noFill/>
        </p:spPr>
        <p:txBody>
          <a:bodyPr wrap="square" rtlCol="0">
            <a:spAutoFit/>
          </a:bodyPr>
          <a:lstStyle/>
          <a:p>
            <a:r>
              <a:rPr lang="en-US" sz="1200" dirty="0" smtClean="0">
                <a:solidFill>
                  <a:srgbClr val="D2DBDF"/>
                </a:solidFill>
              </a:rPr>
              <a:t>Geog 497J</a:t>
            </a:r>
            <a:endParaRPr lang="en-US" sz="1200" dirty="0">
              <a:solidFill>
                <a:srgbClr val="D2DBDF"/>
              </a:solidFill>
            </a:endParaRPr>
          </a:p>
        </p:txBody>
      </p:sp>
      <p:sp>
        <p:nvSpPr>
          <p:cNvPr id="16" name="TextBox 15"/>
          <p:cNvSpPr txBox="1"/>
          <p:nvPr/>
        </p:nvSpPr>
        <p:spPr>
          <a:xfrm>
            <a:off x="6172200" y="5638801"/>
            <a:ext cx="2438400" cy="276999"/>
          </a:xfrm>
          <a:prstGeom prst="rect">
            <a:avLst/>
          </a:prstGeom>
          <a:noFill/>
        </p:spPr>
        <p:txBody>
          <a:bodyPr wrap="square" rtlCol="0">
            <a:spAutoFit/>
          </a:bodyPr>
          <a:lstStyle/>
          <a:p>
            <a:r>
              <a:rPr lang="en-US" sz="1200" dirty="0" smtClean="0">
                <a:solidFill>
                  <a:srgbClr val="D2DBDF"/>
                </a:solidFill>
              </a:rPr>
              <a:t>Geog  585</a:t>
            </a:r>
            <a:endParaRPr lang="en-US" sz="1200" dirty="0">
              <a:solidFill>
                <a:srgbClr val="D2DBD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orkFlow.jpg"/>
          <p:cNvPicPr>
            <a:picLocks noChangeAspect="1"/>
          </p:cNvPicPr>
          <p:nvPr/>
        </p:nvPicPr>
        <p:blipFill>
          <a:blip r:embed="rId3" cstate="print"/>
          <a:stretch>
            <a:fillRect/>
          </a:stretch>
        </p:blipFill>
        <p:spPr>
          <a:xfrm>
            <a:off x="1371600" y="1047172"/>
            <a:ext cx="7332022" cy="5443543"/>
          </a:xfrm>
          <a:prstGeom prst="rect">
            <a:avLst/>
          </a:prstGeom>
        </p:spPr>
      </p:pic>
      <p:sp>
        <p:nvSpPr>
          <p:cNvPr id="7" name="Slide Number Placeholder 6"/>
          <p:cNvSpPr>
            <a:spLocks noGrp="1"/>
          </p:cNvSpPr>
          <p:nvPr>
            <p:ph type="sldNum" sz="quarter" idx="12"/>
          </p:nvPr>
        </p:nvSpPr>
        <p:spPr>
          <a:xfrm>
            <a:off x="8534400" y="6324600"/>
            <a:ext cx="457200" cy="365125"/>
          </a:xfrm>
        </p:spPr>
        <p:txBody>
          <a:bodyPr/>
          <a:lstStyle/>
          <a:p>
            <a:fld id="{BF3AFA1E-0B53-4B77-A265-71968FCAD0F4}" type="slidenum">
              <a:rPr lang="en-US" smtClean="0">
                <a:solidFill>
                  <a:srgbClr val="50EC26"/>
                </a:solidFill>
              </a:rPr>
              <a:pPr/>
              <a:t>15</a:t>
            </a:fld>
            <a:endParaRPr lang="en-US" dirty="0">
              <a:solidFill>
                <a:srgbClr val="50EC26"/>
              </a:solidFill>
            </a:endParaRPr>
          </a:p>
        </p:txBody>
      </p:sp>
      <p:sp>
        <p:nvSpPr>
          <p:cNvPr id="12" name="TextBox 11"/>
          <p:cNvSpPr txBox="1"/>
          <p:nvPr/>
        </p:nvSpPr>
        <p:spPr>
          <a:xfrm>
            <a:off x="1447800" y="228600"/>
            <a:ext cx="4191000" cy="276999"/>
          </a:xfrm>
          <a:prstGeom prst="rect">
            <a:avLst/>
          </a:prstGeom>
          <a:noFill/>
        </p:spPr>
        <p:txBody>
          <a:bodyPr wrap="square" rtlCol="0">
            <a:spAutoFit/>
          </a:bodyPr>
          <a:lstStyle/>
          <a:p>
            <a:r>
              <a:rPr lang="en-US" sz="1200" dirty="0" smtClean="0">
                <a:solidFill>
                  <a:srgbClr val="C6D1D6"/>
                </a:solidFill>
              </a:rPr>
              <a:t>&gt; Open Source Web Map Strategy</a:t>
            </a:r>
            <a:endParaRPr lang="en-US" sz="1200" dirty="0">
              <a:solidFill>
                <a:srgbClr val="C6D1D6"/>
              </a:solidFill>
            </a:endParaRPr>
          </a:p>
        </p:txBody>
      </p:sp>
      <p:sp>
        <p:nvSpPr>
          <p:cNvPr id="15" name="TextBox 14"/>
          <p:cNvSpPr txBox="1"/>
          <p:nvPr/>
        </p:nvSpPr>
        <p:spPr>
          <a:xfrm>
            <a:off x="2286000" y="762000"/>
            <a:ext cx="4343400" cy="584775"/>
          </a:xfrm>
          <a:prstGeom prst="rect">
            <a:avLst/>
          </a:prstGeom>
          <a:noFill/>
        </p:spPr>
        <p:txBody>
          <a:bodyPr wrap="square" rtlCol="0">
            <a:spAutoFit/>
          </a:bodyPr>
          <a:lstStyle/>
          <a:p>
            <a:pPr algn="ctr"/>
            <a:r>
              <a:rPr lang="en-US" sz="3200" dirty="0" smtClean="0">
                <a:solidFill>
                  <a:srgbClr val="EB8162"/>
                </a:solidFill>
                <a:latin typeface="Arial" pitchFamily="34" charset="0"/>
                <a:cs typeface="Arial" pitchFamily="34" charset="0"/>
              </a:rPr>
              <a:t>Web Map Workflow</a:t>
            </a:r>
            <a:endParaRPr lang="en-US" sz="3200" dirty="0">
              <a:solidFill>
                <a:srgbClr val="EB8162"/>
              </a:solidFill>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457200"/>
            <a:ext cx="7391400" cy="1143000"/>
          </a:xfrm>
        </p:spPr>
        <p:txBody>
          <a:bodyPr vert="horz" lIns="91440" tIns="45720" rIns="91440" bIns="45720" rtlCol="0" anchor="ctr">
            <a:normAutofit/>
          </a:bodyPr>
          <a:lstStyle/>
          <a:p>
            <a:r>
              <a:rPr lang="en-US" sz="4000" dirty="0" smtClean="0">
                <a:solidFill>
                  <a:srgbClr val="EB8162"/>
                </a:solidFill>
                <a:latin typeface="Arial" pitchFamily="34" charset="0"/>
                <a:cs typeface="Arial" pitchFamily="34" charset="0"/>
              </a:rPr>
              <a:t>Sustainable Web Map Ideas</a:t>
            </a:r>
            <a:br>
              <a:rPr lang="en-US" sz="4000" dirty="0" smtClean="0">
                <a:solidFill>
                  <a:srgbClr val="EB8162"/>
                </a:solidFill>
                <a:latin typeface="Arial" pitchFamily="34" charset="0"/>
                <a:cs typeface="Arial" pitchFamily="34" charset="0"/>
              </a:rPr>
            </a:br>
            <a:r>
              <a:rPr lang="en-US" sz="1600" dirty="0" smtClean="0">
                <a:solidFill>
                  <a:schemeClr val="accent6">
                    <a:lumMod val="60000"/>
                    <a:lumOff val="40000"/>
                  </a:schemeClr>
                </a:solidFill>
                <a:latin typeface="Arial" pitchFamily="34" charset="0"/>
                <a:cs typeface="Arial" pitchFamily="34" charset="0"/>
              </a:rPr>
              <a:t>QGIS projects – Data Files and </a:t>
            </a:r>
            <a:r>
              <a:rPr lang="en-US" sz="1600" dirty="0" err="1" smtClean="0">
                <a:solidFill>
                  <a:schemeClr val="accent6">
                    <a:lumMod val="60000"/>
                    <a:lumOff val="40000"/>
                  </a:schemeClr>
                </a:solidFill>
                <a:latin typeface="Arial" pitchFamily="34" charset="0"/>
                <a:cs typeface="Arial" pitchFamily="34" charset="0"/>
              </a:rPr>
              <a:t>Datastores</a:t>
            </a:r>
            <a:r>
              <a:rPr lang="en-US" sz="1600" dirty="0" smtClean="0">
                <a:solidFill>
                  <a:schemeClr val="accent6">
                    <a:lumMod val="60000"/>
                    <a:lumOff val="40000"/>
                  </a:schemeClr>
                </a:solidFill>
                <a:latin typeface="Arial" pitchFamily="34" charset="0"/>
                <a:cs typeface="Arial" pitchFamily="34" charset="0"/>
              </a:rPr>
              <a:t>- HTMLs</a:t>
            </a:r>
          </a:p>
        </p:txBody>
      </p:sp>
      <p:sp>
        <p:nvSpPr>
          <p:cNvPr id="6" name="Content Placeholder 5"/>
          <p:cNvSpPr>
            <a:spLocks noGrp="1"/>
          </p:cNvSpPr>
          <p:nvPr>
            <p:ph idx="1"/>
          </p:nvPr>
        </p:nvSpPr>
        <p:spPr>
          <a:xfrm>
            <a:off x="1600200" y="1828800"/>
            <a:ext cx="6781800" cy="4343400"/>
          </a:xfrm>
        </p:spPr>
        <p:txBody>
          <a:bodyPr vert="horz" lIns="91440" tIns="45720" rIns="91440" bIns="45720" rtlCol="0" anchor="t" anchorCtr="0">
            <a:normAutofit fontScale="92500" lnSpcReduction="10000"/>
          </a:bodyPr>
          <a:lstStyle/>
          <a:p>
            <a:r>
              <a:rPr lang="en-US" sz="2200" dirty="0" smtClean="0">
                <a:solidFill>
                  <a:srgbClr val="D2DBDF"/>
                </a:solidFill>
              </a:rPr>
              <a:t>Strive for simplicity, not computational efficiency or elegance --- e.g., if updating a text file is easier than updating a powerful geodatabase, go for text file</a:t>
            </a:r>
            <a:r>
              <a:rPr lang="en-US" sz="2000" dirty="0" smtClean="0">
                <a:solidFill>
                  <a:srgbClr val="D2DBDF"/>
                </a:solidFill>
              </a:rPr>
              <a:t/>
            </a:r>
            <a:br>
              <a:rPr lang="en-US" sz="2000" dirty="0" smtClean="0">
                <a:solidFill>
                  <a:srgbClr val="D2DBDF"/>
                </a:solidFill>
              </a:rPr>
            </a:br>
            <a:endParaRPr lang="en-US" sz="2000" dirty="0" smtClean="0">
              <a:solidFill>
                <a:srgbClr val="D2DBDF"/>
              </a:solidFill>
            </a:endParaRPr>
          </a:p>
          <a:p>
            <a:r>
              <a:rPr lang="en-US" sz="2200" dirty="0" smtClean="0">
                <a:solidFill>
                  <a:srgbClr val="D2DBDF"/>
                </a:solidFill>
              </a:rPr>
              <a:t>Use tools familiar to LUG staff --- word processors and spreadsheets rather than desktop databases:</a:t>
            </a:r>
          </a:p>
          <a:p>
            <a:pPr lvl="1"/>
            <a:r>
              <a:rPr lang="en-US" sz="1800" dirty="0" smtClean="0">
                <a:solidFill>
                  <a:srgbClr val="D2DBDF"/>
                </a:solidFill>
              </a:rPr>
              <a:t>VBA macros for Excel and Word</a:t>
            </a:r>
          </a:p>
          <a:p>
            <a:pPr lvl="1"/>
            <a:r>
              <a:rPr lang="en-US" sz="1800" dirty="0" smtClean="0">
                <a:solidFill>
                  <a:srgbClr val="D2DBDF"/>
                </a:solidFill>
              </a:rPr>
              <a:t>Excel concatenation functions in spreadsheet cells</a:t>
            </a:r>
          </a:p>
          <a:p>
            <a:pPr lvl="1"/>
            <a:r>
              <a:rPr lang="en-US" sz="1800" dirty="0" smtClean="0">
                <a:solidFill>
                  <a:srgbClr val="D2DBDF"/>
                </a:solidFill>
              </a:rPr>
              <a:t>available web-based tools (“Mr. Data Converter,” etc.)</a:t>
            </a:r>
            <a:br>
              <a:rPr lang="en-US" sz="1800" dirty="0" smtClean="0">
                <a:solidFill>
                  <a:srgbClr val="D2DBDF"/>
                </a:solidFill>
              </a:rPr>
            </a:br>
            <a:endParaRPr lang="en-US" sz="1800" dirty="0" smtClean="0">
              <a:solidFill>
                <a:srgbClr val="D2DBDF"/>
              </a:solidFill>
            </a:endParaRPr>
          </a:p>
          <a:p>
            <a:r>
              <a:rPr lang="en-US" sz="2200" dirty="0" smtClean="0">
                <a:solidFill>
                  <a:srgbClr val="D2DBDF"/>
                </a:solidFill>
              </a:rPr>
              <a:t>Ultimately depends on computer skill level of LUG staff.</a:t>
            </a:r>
            <a:r>
              <a:rPr lang="en-US" sz="2000" dirty="0" smtClean="0">
                <a:solidFill>
                  <a:srgbClr val="D2DBDF"/>
                </a:solidFill>
              </a:rPr>
              <a:t/>
            </a:r>
            <a:br>
              <a:rPr lang="en-US" sz="2000" dirty="0" smtClean="0">
                <a:solidFill>
                  <a:srgbClr val="D2DBDF"/>
                </a:solidFill>
              </a:rPr>
            </a:br>
            <a:endParaRPr lang="en-US" sz="2000" dirty="0" smtClean="0">
              <a:solidFill>
                <a:srgbClr val="D2DBDF"/>
              </a:solidFill>
            </a:endParaRPr>
          </a:p>
          <a:p>
            <a:r>
              <a:rPr lang="en-US" sz="2200" dirty="0" smtClean="0">
                <a:solidFill>
                  <a:srgbClr val="D2DBDF"/>
                </a:solidFill>
              </a:rPr>
              <a:t>Bing API rather than Google: Michigan’s contract with MS for Bing Enterprise</a:t>
            </a:r>
          </a:p>
        </p:txBody>
      </p:sp>
      <p:sp>
        <p:nvSpPr>
          <p:cNvPr id="4" name="Slide Number Placeholder 3"/>
          <p:cNvSpPr>
            <a:spLocks noGrp="1"/>
          </p:cNvSpPr>
          <p:nvPr>
            <p:ph type="sldNum" sz="quarter" idx="12"/>
          </p:nvPr>
        </p:nvSpPr>
        <p:spPr>
          <a:xfrm>
            <a:off x="8534400" y="6324600"/>
            <a:ext cx="457200" cy="365125"/>
          </a:xfrm>
        </p:spPr>
        <p:txBody>
          <a:bodyPr/>
          <a:lstStyle/>
          <a:p>
            <a:fld id="{BF3AFA1E-0B53-4B77-A265-71968FCAD0F4}" type="slidenum">
              <a:rPr lang="en-US" smtClean="0">
                <a:solidFill>
                  <a:srgbClr val="50EC26"/>
                </a:solidFill>
              </a:rPr>
              <a:pPr/>
              <a:t>16</a:t>
            </a:fld>
            <a:endParaRPr lang="en-US" dirty="0">
              <a:solidFill>
                <a:srgbClr val="50EC26"/>
              </a:solidFill>
            </a:endParaRPr>
          </a:p>
        </p:txBody>
      </p:sp>
      <p:sp>
        <p:nvSpPr>
          <p:cNvPr id="7" name="TextBox 6"/>
          <p:cNvSpPr txBox="1"/>
          <p:nvPr/>
        </p:nvSpPr>
        <p:spPr>
          <a:xfrm>
            <a:off x="1447800" y="228601"/>
            <a:ext cx="1295400" cy="276999"/>
          </a:xfrm>
          <a:prstGeom prst="rect">
            <a:avLst/>
          </a:prstGeom>
          <a:noFill/>
        </p:spPr>
        <p:txBody>
          <a:bodyPr wrap="square" rtlCol="0">
            <a:spAutoFit/>
          </a:bodyPr>
          <a:lstStyle/>
          <a:p>
            <a:r>
              <a:rPr lang="en-US" sz="1200" dirty="0" smtClean="0">
                <a:solidFill>
                  <a:srgbClr val="C6D1D6"/>
                </a:solidFill>
              </a:rPr>
              <a:t>&gt; Sustainability</a:t>
            </a:r>
            <a:endParaRPr lang="en-US" sz="1200" dirty="0">
              <a:solidFill>
                <a:srgbClr val="C6D1D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4000" dirty="0" smtClean="0">
                <a:solidFill>
                  <a:srgbClr val="EB8162"/>
                </a:solidFill>
                <a:latin typeface="Arial" pitchFamily="34" charset="0"/>
                <a:cs typeface="Arial" pitchFamily="34" charset="0"/>
              </a:rPr>
              <a:t>Project Deliverables</a:t>
            </a:r>
          </a:p>
        </p:txBody>
      </p:sp>
      <p:sp>
        <p:nvSpPr>
          <p:cNvPr id="3" name="Content Placeholder 2"/>
          <p:cNvSpPr>
            <a:spLocks noGrp="1"/>
          </p:cNvSpPr>
          <p:nvPr>
            <p:ph idx="1"/>
          </p:nvPr>
        </p:nvSpPr>
        <p:spPr>
          <a:xfrm>
            <a:off x="1600200" y="1371600"/>
            <a:ext cx="6629400" cy="4343400"/>
          </a:xfrm>
        </p:spPr>
        <p:txBody>
          <a:bodyPr vert="horz" lIns="91440" tIns="45720" rIns="91440" bIns="45720" rtlCol="0" anchor="t" anchorCtr="0">
            <a:normAutofit fontScale="92500"/>
          </a:bodyPr>
          <a:lstStyle/>
          <a:p>
            <a:r>
              <a:rPr lang="en-US" sz="2800" dirty="0" smtClean="0">
                <a:solidFill>
                  <a:srgbClr val="D2DBDF"/>
                </a:solidFill>
              </a:rPr>
              <a:t>Web map applications for participating LUGs</a:t>
            </a:r>
            <a:br>
              <a:rPr lang="en-US" sz="2800" dirty="0" smtClean="0">
                <a:solidFill>
                  <a:srgbClr val="D2DBDF"/>
                </a:solidFill>
              </a:rPr>
            </a:br>
            <a:endParaRPr lang="en-US" sz="1200" dirty="0" smtClean="0">
              <a:solidFill>
                <a:srgbClr val="D2DBDF"/>
              </a:solidFill>
            </a:endParaRPr>
          </a:p>
          <a:p>
            <a:r>
              <a:rPr lang="en-US" sz="2800" dirty="0" smtClean="0">
                <a:solidFill>
                  <a:srgbClr val="D2DBDF"/>
                </a:solidFill>
              </a:rPr>
              <a:t>Documentation of various methods used to effectively and simply update web map components</a:t>
            </a:r>
            <a:r>
              <a:rPr lang="en-US" dirty="0" smtClean="0">
                <a:solidFill>
                  <a:srgbClr val="D2DBDF"/>
                </a:solidFill>
              </a:rPr>
              <a:t/>
            </a:r>
            <a:br>
              <a:rPr lang="en-US" dirty="0" smtClean="0">
                <a:solidFill>
                  <a:srgbClr val="D2DBDF"/>
                </a:solidFill>
              </a:rPr>
            </a:br>
            <a:endParaRPr lang="en-US" sz="1200" dirty="0" smtClean="0">
              <a:solidFill>
                <a:srgbClr val="D2DBDF"/>
              </a:solidFill>
            </a:endParaRPr>
          </a:p>
          <a:p>
            <a:r>
              <a:rPr lang="en-US" sz="2800" dirty="0" smtClean="0">
                <a:solidFill>
                  <a:srgbClr val="D2DBDF"/>
                </a:solidFill>
              </a:rPr>
              <a:t>A “lessons learnt” document/paper at end of project for use as guidance document by LUGs --- continually update document</a:t>
            </a:r>
            <a:r>
              <a:rPr lang="en-US" dirty="0" smtClean="0">
                <a:solidFill>
                  <a:srgbClr val="D2DBDF"/>
                </a:solidFill>
              </a:rPr>
              <a:t/>
            </a:r>
            <a:br>
              <a:rPr lang="en-US" dirty="0" smtClean="0">
                <a:solidFill>
                  <a:srgbClr val="D2DBDF"/>
                </a:solidFill>
              </a:rPr>
            </a:br>
            <a:endParaRPr lang="en-US" sz="1200" dirty="0" smtClean="0">
              <a:solidFill>
                <a:srgbClr val="D2DBDF"/>
              </a:solidFill>
            </a:endParaRPr>
          </a:p>
          <a:p>
            <a:r>
              <a:rPr lang="en-US" sz="2800" dirty="0" smtClean="0">
                <a:solidFill>
                  <a:srgbClr val="D2DBDF"/>
                </a:solidFill>
              </a:rPr>
              <a:t>Present paper at FOSS4G conference</a:t>
            </a:r>
          </a:p>
        </p:txBody>
      </p:sp>
      <p:sp>
        <p:nvSpPr>
          <p:cNvPr id="4" name="Slide Number Placeholder 3"/>
          <p:cNvSpPr>
            <a:spLocks noGrp="1"/>
          </p:cNvSpPr>
          <p:nvPr>
            <p:ph type="sldNum" sz="quarter" idx="12"/>
          </p:nvPr>
        </p:nvSpPr>
        <p:spPr>
          <a:xfrm>
            <a:off x="8534400" y="6324600"/>
            <a:ext cx="457200" cy="365125"/>
          </a:xfrm>
        </p:spPr>
        <p:txBody>
          <a:bodyPr/>
          <a:lstStyle/>
          <a:p>
            <a:fld id="{BF3AFA1E-0B53-4B77-A265-71968FCAD0F4}" type="slidenum">
              <a:rPr lang="en-US" smtClean="0">
                <a:solidFill>
                  <a:srgbClr val="50EC26"/>
                </a:solidFill>
              </a:rPr>
              <a:pPr/>
              <a:t>17</a:t>
            </a:fld>
            <a:endParaRPr lang="en-US" dirty="0">
              <a:solidFill>
                <a:srgbClr val="50EC26"/>
              </a:solidFill>
            </a:endParaRPr>
          </a:p>
        </p:txBody>
      </p:sp>
      <p:sp>
        <p:nvSpPr>
          <p:cNvPr id="5" name="TextBox 4"/>
          <p:cNvSpPr txBox="1"/>
          <p:nvPr/>
        </p:nvSpPr>
        <p:spPr>
          <a:xfrm>
            <a:off x="1447800" y="228601"/>
            <a:ext cx="2438400" cy="276999"/>
          </a:xfrm>
          <a:prstGeom prst="rect">
            <a:avLst/>
          </a:prstGeom>
          <a:noFill/>
        </p:spPr>
        <p:txBody>
          <a:bodyPr wrap="square" rtlCol="0">
            <a:spAutoFit/>
          </a:bodyPr>
          <a:lstStyle/>
          <a:p>
            <a:r>
              <a:rPr lang="en-US" sz="1200" dirty="0" smtClean="0">
                <a:solidFill>
                  <a:srgbClr val="C6D1D6"/>
                </a:solidFill>
              </a:rPr>
              <a:t>&gt; Tasks, Deliverables and Timetable</a:t>
            </a:r>
            <a:endParaRPr lang="en-US" sz="1200" dirty="0">
              <a:solidFill>
                <a:srgbClr val="C6D1D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4000" dirty="0" smtClean="0">
                <a:solidFill>
                  <a:srgbClr val="EB8162"/>
                </a:solidFill>
                <a:latin typeface="Arial" pitchFamily="34" charset="0"/>
                <a:cs typeface="Arial" pitchFamily="34" charset="0"/>
              </a:rPr>
              <a:t>Key Tasks and Timetable</a:t>
            </a:r>
          </a:p>
        </p:txBody>
      </p:sp>
      <p:graphicFrame>
        <p:nvGraphicFramePr>
          <p:cNvPr id="5" name="Content Placeholder 4"/>
          <p:cNvGraphicFramePr>
            <a:graphicFrameLocks noGrp="1"/>
          </p:cNvGraphicFramePr>
          <p:nvPr>
            <p:ph idx="1"/>
          </p:nvPr>
        </p:nvGraphicFramePr>
        <p:xfrm>
          <a:off x="1524000" y="1371600"/>
          <a:ext cx="7086600" cy="4419600"/>
        </p:xfrm>
        <a:graphic>
          <a:graphicData uri="http://schemas.openxmlformats.org/drawingml/2006/table">
            <a:tbl>
              <a:tblPr firstRow="1" bandRow="1">
                <a:tableStyleId>{E8B1032C-EA38-4F05-BA0D-38AFFFC7BED3}</a:tableStyleId>
              </a:tblPr>
              <a:tblGrid>
                <a:gridCol w="4572000"/>
                <a:gridCol w="2514600"/>
              </a:tblGrid>
              <a:tr h="370840">
                <a:tc>
                  <a:txBody>
                    <a:bodyPr/>
                    <a:lstStyle/>
                    <a:p>
                      <a:pPr algn="ctr"/>
                      <a:r>
                        <a:rPr lang="en-US" sz="1600" b="1" dirty="0" smtClean="0">
                          <a:solidFill>
                            <a:srgbClr val="D2DBDF"/>
                          </a:solidFill>
                        </a:rPr>
                        <a:t>Task</a:t>
                      </a:r>
                      <a:endParaRPr lang="en-US" sz="1600" b="1" dirty="0">
                        <a:solidFill>
                          <a:srgbClr val="D2DBDF"/>
                        </a:solidFill>
                      </a:endParaRPr>
                    </a:p>
                  </a:txBody>
                  <a:tcPr anchor="ctr">
                    <a:solidFill>
                      <a:schemeClr val="tx1">
                        <a:lumMod val="65000"/>
                        <a:lumOff val="35000"/>
                      </a:schemeClr>
                    </a:solidFill>
                  </a:tcPr>
                </a:tc>
                <a:tc>
                  <a:txBody>
                    <a:bodyPr/>
                    <a:lstStyle/>
                    <a:p>
                      <a:pPr algn="ctr"/>
                      <a:r>
                        <a:rPr lang="en-US" sz="1600" b="1" dirty="0" smtClean="0">
                          <a:solidFill>
                            <a:srgbClr val="D2DBDF"/>
                          </a:solidFill>
                        </a:rPr>
                        <a:t>Timetable</a:t>
                      </a:r>
                      <a:endParaRPr lang="en-US" sz="1600" b="1" dirty="0">
                        <a:solidFill>
                          <a:srgbClr val="D2DBDF"/>
                        </a:solidFill>
                      </a:endParaRPr>
                    </a:p>
                  </a:txBody>
                  <a:tcPr anchor="ctr">
                    <a:solidFill>
                      <a:schemeClr val="tx1">
                        <a:lumMod val="65000"/>
                        <a:lumOff val="35000"/>
                      </a:schemeClr>
                    </a:solidFill>
                  </a:tcPr>
                </a:tc>
              </a:tr>
              <a:tr h="370840">
                <a:tc>
                  <a:txBody>
                    <a:bodyPr/>
                    <a:lstStyle/>
                    <a:p>
                      <a:pPr algn="l"/>
                      <a:r>
                        <a:rPr lang="en-US" sz="1400" dirty="0" smtClean="0">
                          <a:solidFill>
                            <a:srgbClr val="D2DBDF"/>
                          </a:solidFill>
                        </a:rPr>
                        <a:t>Creation</a:t>
                      </a:r>
                      <a:r>
                        <a:rPr lang="en-US" sz="1400" baseline="0" dirty="0" smtClean="0">
                          <a:solidFill>
                            <a:srgbClr val="D2DBDF"/>
                          </a:solidFill>
                        </a:rPr>
                        <a:t> of QGIS Projects by LUG (at least two from each LUG – one </a:t>
                      </a:r>
                      <a:r>
                        <a:rPr lang="en-US" sz="1400" baseline="0" dirty="0" err="1" smtClean="0">
                          <a:solidFill>
                            <a:srgbClr val="D2DBDF"/>
                          </a:solidFill>
                        </a:rPr>
                        <a:t>mashup</a:t>
                      </a:r>
                      <a:r>
                        <a:rPr lang="en-US" sz="1400" baseline="0" dirty="0" smtClean="0">
                          <a:solidFill>
                            <a:srgbClr val="D2DBDF"/>
                          </a:solidFill>
                        </a:rPr>
                        <a:t>, one thin client)</a:t>
                      </a:r>
                      <a:endParaRPr lang="en-US" sz="1400" dirty="0">
                        <a:solidFill>
                          <a:srgbClr val="D2DBDF"/>
                        </a:solidFill>
                      </a:endParaRPr>
                    </a:p>
                  </a:txBody>
                  <a:tcPr marL="182880" anchor="ctr"/>
                </a:tc>
                <a:tc>
                  <a:txBody>
                    <a:bodyPr/>
                    <a:lstStyle/>
                    <a:p>
                      <a:pPr algn="l"/>
                      <a:r>
                        <a:rPr lang="en-US" sz="1400" dirty="0" smtClean="0">
                          <a:solidFill>
                            <a:srgbClr val="D2DBDF"/>
                          </a:solidFill>
                        </a:rPr>
                        <a:t>Ongoing, through January/February </a:t>
                      </a:r>
                      <a:r>
                        <a:rPr lang="en-US" sz="1400" baseline="0" dirty="0" smtClean="0">
                          <a:solidFill>
                            <a:srgbClr val="D2DBDF"/>
                          </a:solidFill>
                        </a:rPr>
                        <a:t> 2011</a:t>
                      </a:r>
                      <a:endParaRPr lang="en-US" sz="1400" dirty="0">
                        <a:solidFill>
                          <a:srgbClr val="D2DBDF"/>
                        </a:solidFill>
                      </a:endParaRPr>
                    </a:p>
                  </a:txBody>
                  <a:tcPr marL="182880" anchor="ctr"/>
                </a:tc>
              </a:tr>
              <a:tr h="863600">
                <a:tc>
                  <a:txBody>
                    <a:bodyPr/>
                    <a:lstStyle/>
                    <a:p>
                      <a:pPr algn="l"/>
                      <a:r>
                        <a:rPr lang="en-US" sz="1400" dirty="0" smtClean="0">
                          <a:solidFill>
                            <a:srgbClr val="D2DBDF"/>
                          </a:solidFill>
                        </a:rPr>
                        <a:t>Set up,</a:t>
                      </a:r>
                      <a:r>
                        <a:rPr lang="en-US" sz="1400" baseline="0" dirty="0" smtClean="0">
                          <a:solidFill>
                            <a:srgbClr val="D2DBDF"/>
                          </a:solidFill>
                        </a:rPr>
                        <a:t> operate w</a:t>
                      </a:r>
                      <a:r>
                        <a:rPr lang="en-US" sz="1400" dirty="0" smtClean="0">
                          <a:solidFill>
                            <a:srgbClr val="D2DBDF"/>
                          </a:solidFill>
                        </a:rPr>
                        <a:t>eb</a:t>
                      </a:r>
                      <a:r>
                        <a:rPr lang="en-US" sz="1400" baseline="0" dirty="0" smtClean="0">
                          <a:solidFill>
                            <a:srgbClr val="D2DBDF"/>
                          </a:solidFill>
                        </a:rPr>
                        <a:t> servers, map servers,  and </a:t>
                      </a:r>
                      <a:r>
                        <a:rPr lang="en-US" sz="1400" baseline="0" dirty="0" err="1" smtClean="0">
                          <a:solidFill>
                            <a:srgbClr val="D2DBDF"/>
                          </a:solidFill>
                        </a:rPr>
                        <a:t>datastores</a:t>
                      </a:r>
                      <a:r>
                        <a:rPr lang="en-US" sz="1400" baseline="0" dirty="0" smtClean="0">
                          <a:solidFill>
                            <a:srgbClr val="D2DBDF"/>
                          </a:solidFill>
                        </a:rPr>
                        <a:t> on PC and on Linux-based Map Server machine</a:t>
                      </a:r>
                      <a:endParaRPr lang="en-US" sz="1400" dirty="0">
                        <a:solidFill>
                          <a:srgbClr val="D2DBDF"/>
                        </a:solidFill>
                      </a:endParaRPr>
                    </a:p>
                  </a:txBody>
                  <a:tcPr marL="182880" anchor="ctr"/>
                </a:tc>
                <a:tc>
                  <a:txBody>
                    <a:bodyPr/>
                    <a:lstStyle/>
                    <a:p>
                      <a:pPr algn="l"/>
                      <a:r>
                        <a:rPr lang="en-US" sz="1400" dirty="0" smtClean="0">
                          <a:solidFill>
                            <a:srgbClr val="D2DBDF"/>
                          </a:solidFill>
                        </a:rPr>
                        <a:t>Setup in October 2010, operate</a:t>
                      </a:r>
                      <a:r>
                        <a:rPr lang="en-US" sz="1400" baseline="0" dirty="0" smtClean="0">
                          <a:solidFill>
                            <a:srgbClr val="D2DBDF"/>
                          </a:solidFill>
                        </a:rPr>
                        <a:t> through project life (and possibly beyond)</a:t>
                      </a:r>
                      <a:endParaRPr lang="en-US" sz="1400" dirty="0">
                        <a:solidFill>
                          <a:srgbClr val="D2DBDF"/>
                        </a:solidFill>
                      </a:endParaRPr>
                    </a:p>
                  </a:txBody>
                  <a:tcPr marL="182880" anchor="ctr"/>
                </a:tc>
              </a:tr>
              <a:tr h="370840">
                <a:tc>
                  <a:txBody>
                    <a:bodyPr/>
                    <a:lstStyle/>
                    <a:p>
                      <a:pPr algn="l"/>
                      <a:r>
                        <a:rPr lang="en-US" sz="1400" dirty="0" smtClean="0">
                          <a:solidFill>
                            <a:srgbClr val="D2DBDF"/>
                          </a:solidFill>
                        </a:rPr>
                        <a:t>Conversion of LUG</a:t>
                      </a:r>
                      <a:r>
                        <a:rPr lang="en-US" sz="1400" baseline="0" dirty="0" smtClean="0">
                          <a:solidFill>
                            <a:srgbClr val="D2DBDF"/>
                          </a:solidFill>
                        </a:rPr>
                        <a:t> QGIS Projects to  Web Maps (</a:t>
                      </a:r>
                      <a:r>
                        <a:rPr lang="en-US" sz="1400" baseline="0" dirty="0" err="1" smtClean="0">
                          <a:solidFill>
                            <a:srgbClr val="D2DBDF"/>
                          </a:solidFill>
                        </a:rPr>
                        <a:t>mashup</a:t>
                      </a:r>
                      <a:r>
                        <a:rPr lang="en-US" sz="1400" baseline="0" dirty="0" smtClean="0">
                          <a:solidFill>
                            <a:srgbClr val="D2DBDF"/>
                          </a:solidFill>
                        </a:rPr>
                        <a:t> and thin client)</a:t>
                      </a:r>
                      <a:endParaRPr lang="en-US" sz="1400" dirty="0">
                        <a:solidFill>
                          <a:srgbClr val="D2DBDF"/>
                        </a:solidFill>
                      </a:endParaRPr>
                    </a:p>
                  </a:txBody>
                  <a:tcPr marL="182880" anchor="ctr"/>
                </a:tc>
                <a:tc>
                  <a:txBody>
                    <a:bodyPr/>
                    <a:lstStyle/>
                    <a:p>
                      <a:pPr algn="l"/>
                      <a:r>
                        <a:rPr lang="en-US" sz="1400" dirty="0" smtClean="0">
                          <a:solidFill>
                            <a:srgbClr val="D2DBDF"/>
                          </a:solidFill>
                        </a:rPr>
                        <a:t>Oct/Nov</a:t>
                      </a:r>
                      <a:r>
                        <a:rPr lang="en-US" sz="1400" baseline="0" dirty="0" smtClean="0">
                          <a:solidFill>
                            <a:srgbClr val="D2DBDF"/>
                          </a:solidFill>
                        </a:rPr>
                        <a:t> 2010 – March 2011  (possibly beyond)</a:t>
                      </a:r>
                      <a:endParaRPr lang="en-US" sz="1400" dirty="0">
                        <a:solidFill>
                          <a:srgbClr val="D2DBDF"/>
                        </a:solidFill>
                      </a:endParaRPr>
                    </a:p>
                  </a:txBody>
                  <a:tcPr marL="182880" anchor="ctr"/>
                </a:tc>
              </a:tr>
              <a:tr h="370840">
                <a:tc>
                  <a:txBody>
                    <a:bodyPr/>
                    <a:lstStyle/>
                    <a:p>
                      <a:pPr algn="l"/>
                      <a:r>
                        <a:rPr lang="en-US" sz="1400" dirty="0" smtClean="0">
                          <a:solidFill>
                            <a:srgbClr val="D2DBDF"/>
                          </a:solidFill>
                        </a:rPr>
                        <a:t>Design</a:t>
                      </a:r>
                      <a:r>
                        <a:rPr lang="en-US" sz="1400" baseline="0" dirty="0" smtClean="0">
                          <a:solidFill>
                            <a:srgbClr val="D2DBDF"/>
                          </a:solidFill>
                        </a:rPr>
                        <a:t> and operate trial “sustainable” web map update/maintenance procedures</a:t>
                      </a:r>
                      <a:endParaRPr lang="en-US" sz="1400" dirty="0">
                        <a:solidFill>
                          <a:srgbClr val="D2DBDF"/>
                        </a:solidFill>
                      </a:endParaRPr>
                    </a:p>
                  </a:txBody>
                  <a:tcPr marL="182880" anchor="ctr"/>
                </a:tc>
                <a:tc>
                  <a:txBody>
                    <a:bodyPr/>
                    <a:lstStyle/>
                    <a:p>
                      <a:pPr algn="l"/>
                      <a:r>
                        <a:rPr lang="en-US" sz="1400" dirty="0" smtClean="0">
                          <a:solidFill>
                            <a:srgbClr val="D2DBDF"/>
                          </a:solidFill>
                        </a:rPr>
                        <a:t>Nov 2010  –  April 2011</a:t>
                      </a:r>
                      <a:endParaRPr lang="en-US" sz="1400" dirty="0">
                        <a:solidFill>
                          <a:srgbClr val="D2DBDF"/>
                        </a:solidFill>
                      </a:endParaRPr>
                    </a:p>
                  </a:txBody>
                  <a:tcPr marL="182880" anchor="ctr"/>
                </a:tc>
              </a:tr>
              <a:tr h="370840">
                <a:tc>
                  <a:txBody>
                    <a:bodyPr/>
                    <a:lstStyle/>
                    <a:p>
                      <a:pPr algn="l"/>
                      <a:r>
                        <a:rPr lang="en-US" sz="1400" dirty="0" smtClean="0">
                          <a:solidFill>
                            <a:srgbClr val="D2DBDF"/>
                          </a:solidFill>
                        </a:rPr>
                        <a:t>Compile “Lessons Learnt” guidelines for web map creation from QGIS and for map</a:t>
                      </a:r>
                      <a:r>
                        <a:rPr lang="en-US" sz="1400" baseline="0" dirty="0" smtClean="0">
                          <a:solidFill>
                            <a:srgbClr val="D2DBDF"/>
                          </a:solidFill>
                        </a:rPr>
                        <a:t> update/maintenance</a:t>
                      </a:r>
                      <a:endParaRPr lang="en-US" sz="1400" dirty="0">
                        <a:solidFill>
                          <a:srgbClr val="D2DBDF"/>
                        </a:solidFill>
                      </a:endParaRPr>
                    </a:p>
                  </a:txBody>
                  <a:tcPr marL="182880" anchor="ctr"/>
                </a:tc>
                <a:tc>
                  <a:txBody>
                    <a:bodyPr/>
                    <a:lstStyle/>
                    <a:p>
                      <a:pPr algn="l"/>
                      <a:r>
                        <a:rPr lang="en-US" sz="1400" dirty="0" smtClean="0">
                          <a:solidFill>
                            <a:srgbClr val="D2DBDF"/>
                          </a:solidFill>
                        </a:rPr>
                        <a:t>April 2011</a:t>
                      </a:r>
                      <a:endParaRPr lang="en-US" sz="1400" dirty="0">
                        <a:solidFill>
                          <a:srgbClr val="D2DBDF"/>
                        </a:solidFill>
                      </a:endParaRPr>
                    </a:p>
                  </a:txBody>
                  <a:tcPr marL="182880" anchor="ctr"/>
                </a:tc>
              </a:tr>
              <a:tr h="370840">
                <a:tc>
                  <a:txBody>
                    <a:bodyPr/>
                    <a:lstStyle/>
                    <a:p>
                      <a:pPr algn="l"/>
                      <a:r>
                        <a:rPr lang="en-US" sz="1400" dirty="0" smtClean="0">
                          <a:solidFill>
                            <a:srgbClr val="D2DBDF"/>
                          </a:solidFill>
                        </a:rPr>
                        <a:t>Submit conference abstract</a:t>
                      </a:r>
                      <a:endParaRPr lang="en-US" sz="1400" dirty="0">
                        <a:solidFill>
                          <a:srgbClr val="D2DBDF"/>
                        </a:solidFill>
                      </a:endParaRPr>
                    </a:p>
                  </a:txBody>
                  <a:tcPr marL="182880" anchor="ctr"/>
                </a:tc>
                <a:tc>
                  <a:txBody>
                    <a:bodyPr/>
                    <a:lstStyle/>
                    <a:p>
                      <a:pPr algn="l"/>
                      <a:r>
                        <a:rPr lang="en-US" sz="1400" dirty="0" smtClean="0">
                          <a:solidFill>
                            <a:srgbClr val="D2DBDF"/>
                          </a:solidFill>
                        </a:rPr>
                        <a:t>April 2011</a:t>
                      </a:r>
                      <a:endParaRPr lang="en-US" sz="1400" dirty="0">
                        <a:solidFill>
                          <a:srgbClr val="D2DBDF"/>
                        </a:solidFill>
                      </a:endParaRPr>
                    </a:p>
                  </a:txBody>
                  <a:tcPr marL="182880" anchor="ctr"/>
                </a:tc>
              </a:tr>
              <a:tr h="370840">
                <a:tc>
                  <a:txBody>
                    <a:bodyPr/>
                    <a:lstStyle/>
                    <a:p>
                      <a:pPr algn="l"/>
                      <a:r>
                        <a:rPr lang="en-US" sz="1400" dirty="0" smtClean="0">
                          <a:solidFill>
                            <a:srgbClr val="D2DBDF"/>
                          </a:solidFill>
                        </a:rPr>
                        <a:t>Complete/submit</a:t>
                      </a:r>
                      <a:r>
                        <a:rPr lang="en-US" sz="1400" baseline="0" dirty="0" smtClean="0">
                          <a:solidFill>
                            <a:srgbClr val="D2DBDF"/>
                          </a:solidFill>
                        </a:rPr>
                        <a:t> </a:t>
                      </a:r>
                      <a:r>
                        <a:rPr lang="en-US" sz="1400" dirty="0" smtClean="0">
                          <a:solidFill>
                            <a:srgbClr val="D2DBDF"/>
                          </a:solidFill>
                        </a:rPr>
                        <a:t>conference paper</a:t>
                      </a:r>
                      <a:endParaRPr lang="en-US" sz="1400" dirty="0">
                        <a:solidFill>
                          <a:srgbClr val="D2DBDF"/>
                        </a:solidFill>
                      </a:endParaRPr>
                    </a:p>
                  </a:txBody>
                  <a:tcPr marL="182880" anchor="ctr"/>
                </a:tc>
                <a:tc>
                  <a:txBody>
                    <a:bodyPr/>
                    <a:lstStyle/>
                    <a:p>
                      <a:pPr algn="l"/>
                      <a:r>
                        <a:rPr lang="en-US" sz="1400" dirty="0" smtClean="0">
                          <a:solidFill>
                            <a:srgbClr val="D2DBDF"/>
                          </a:solidFill>
                        </a:rPr>
                        <a:t>July 2011</a:t>
                      </a:r>
                      <a:endParaRPr lang="en-US" sz="1400" dirty="0">
                        <a:solidFill>
                          <a:srgbClr val="D2DBDF"/>
                        </a:solidFill>
                      </a:endParaRPr>
                    </a:p>
                  </a:txBody>
                  <a:tcPr marL="182880" anchor="ctr"/>
                </a:tc>
              </a:tr>
              <a:tr h="370840">
                <a:tc>
                  <a:txBody>
                    <a:bodyPr/>
                    <a:lstStyle/>
                    <a:p>
                      <a:pPr algn="l"/>
                      <a:r>
                        <a:rPr lang="en-US" sz="1400" dirty="0" smtClean="0">
                          <a:solidFill>
                            <a:srgbClr val="D2DBDF"/>
                          </a:solidFill>
                        </a:rPr>
                        <a:t>Present at FOSS4G Conference, Denver CO</a:t>
                      </a:r>
                      <a:endParaRPr lang="en-US" sz="1400" dirty="0">
                        <a:solidFill>
                          <a:srgbClr val="D2DBDF"/>
                        </a:solidFill>
                      </a:endParaRPr>
                    </a:p>
                  </a:txBody>
                  <a:tcPr marL="182880" anchor="ctr"/>
                </a:tc>
                <a:tc>
                  <a:txBody>
                    <a:bodyPr/>
                    <a:lstStyle/>
                    <a:p>
                      <a:pPr algn="l"/>
                      <a:r>
                        <a:rPr lang="en-US" sz="1400" dirty="0" smtClean="0">
                          <a:solidFill>
                            <a:srgbClr val="D2DBDF"/>
                          </a:solidFill>
                        </a:rPr>
                        <a:t>Sept 2011</a:t>
                      </a:r>
                      <a:endParaRPr lang="en-US" sz="1400" dirty="0">
                        <a:solidFill>
                          <a:srgbClr val="D2DBDF"/>
                        </a:solidFill>
                      </a:endParaRPr>
                    </a:p>
                  </a:txBody>
                  <a:tcPr marL="182880" anchor="ctr"/>
                </a:tc>
              </a:tr>
            </a:tbl>
          </a:graphicData>
        </a:graphic>
      </p:graphicFrame>
      <p:sp>
        <p:nvSpPr>
          <p:cNvPr id="4" name="Slide Number Placeholder 3"/>
          <p:cNvSpPr>
            <a:spLocks noGrp="1"/>
          </p:cNvSpPr>
          <p:nvPr>
            <p:ph type="sldNum" sz="quarter" idx="12"/>
          </p:nvPr>
        </p:nvSpPr>
        <p:spPr>
          <a:xfrm>
            <a:off x="8534400" y="6324600"/>
            <a:ext cx="457200" cy="365125"/>
          </a:xfrm>
        </p:spPr>
        <p:txBody>
          <a:bodyPr/>
          <a:lstStyle/>
          <a:p>
            <a:fld id="{BF3AFA1E-0B53-4B77-A265-71968FCAD0F4}" type="slidenum">
              <a:rPr lang="en-US" smtClean="0">
                <a:solidFill>
                  <a:srgbClr val="50EC26"/>
                </a:solidFill>
              </a:rPr>
              <a:pPr/>
              <a:t>18</a:t>
            </a:fld>
            <a:endParaRPr lang="en-US" dirty="0">
              <a:solidFill>
                <a:srgbClr val="50EC26"/>
              </a:solidFill>
            </a:endParaRPr>
          </a:p>
        </p:txBody>
      </p:sp>
      <p:sp>
        <p:nvSpPr>
          <p:cNvPr id="6" name="TextBox 5"/>
          <p:cNvSpPr txBox="1"/>
          <p:nvPr/>
        </p:nvSpPr>
        <p:spPr>
          <a:xfrm>
            <a:off x="1447800" y="228601"/>
            <a:ext cx="5410200" cy="276999"/>
          </a:xfrm>
          <a:prstGeom prst="rect">
            <a:avLst/>
          </a:prstGeom>
          <a:noFill/>
        </p:spPr>
        <p:txBody>
          <a:bodyPr wrap="square" rtlCol="0">
            <a:spAutoFit/>
          </a:bodyPr>
          <a:lstStyle/>
          <a:p>
            <a:r>
              <a:rPr lang="en-US" sz="1200" dirty="0" smtClean="0">
                <a:solidFill>
                  <a:srgbClr val="C6D1D6"/>
                </a:solidFill>
              </a:rPr>
              <a:t>&gt; Tasks, Deliverables and Timetable</a:t>
            </a:r>
            <a:endParaRPr lang="en-US" sz="1200" dirty="0">
              <a:solidFill>
                <a:srgbClr val="C6D1D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00200" y="228600"/>
            <a:ext cx="7086600" cy="1036638"/>
          </a:xfrm>
        </p:spPr>
        <p:txBody>
          <a:bodyPr vert="horz" lIns="91440" tIns="45720" rIns="91440" bIns="45720" rtlCol="0" anchor="ctr">
            <a:normAutofit/>
          </a:bodyPr>
          <a:lstStyle/>
          <a:p>
            <a:r>
              <a:rPr lang="en-US" sz="4000" dirty="0" smtClean="0">
                <a:solidFill>
                  <a:srgbClr val="FFFF00"/>
                </a:solidFill>
                <a:latin typeface="Arial" pitchFamily="34" charset="0"/>
                <a:cs typeface="Arial" pitchFamily="34" charset="0"/>
              </a:rPr>
              <a:t>We’re done!  Questions?</a:t>
            </a:r>
          </a:p>
        </p:txBody>
      </p:sp>
      <p:pic>
        <p:nvPicPr>
          <p:cNvPr id="10" name="Content Placeholder 9" descr="AcmeParcel.jpg"/>
          <p:cNvPicPr>
            <a:picLocks noGrp="1" noChangeAspect="1"/>
          </p:cNvPicPr>
          <p:nvPr>
            <p:ph idx="1"/>
          </p:nvPr>
        </p:nvPicPr>
        <p:blipFill>
          <a:blip r:embed="rId3" cstate="print"/>
          <a:stretch>
            <a:fillRect/>
          </a:stretch>
        </p:blipFill>
        <p:spPr>
          <a:xfrm>
            <a:off x="2043382" y="1143000"/>
            <a:ext cx="6200236" cy="5257800"/>
          </a:xfrm>
        </p:spPr>
      </p:pic>
      <p:sp>
        <p:nvSpPr>
          <p:cNvPr id="7" name="Slide Number Placeholder 6"/>
          <p:cNvSpPr>
            <a:spLocks noGrp="1"/>
          </p:cNvSpPr>
          <p:nvPr>
            <p:ph type="sldNum" sz="quarter" idx="12"/>
          </p:nvPr>
        </p:nvSpPr>
        <p:spPr>
          <a:xfrm>
            <a:off x="8534400" y="6324600"/>
            <a:ext cx="457200" cy="365125"/>
          </a:xfrm>
        </p:spPr>
        <p:txBody>
          <a:bodyPr/>
          <a:lstStyle/>
          <a:p>
            <a:fld id="{BF3AFA1E-0B53-4B77-A265-71968FCAD0F4}" type="slidenum">
              <a:rPr lang="en-US" smtClean="0">
                <a:solidFill>
                  <a:srgbClr val="50EC26"/>
                </a:solidFill>
              </a:rPr>
              <a:pPr/>
              <a:t>19</a:t>
            </a:fld>
            <a:endParaRPr lang="en-US" dirty="0">
              <a:solidFill>
                <a:srgbClr val="50EC26"/>
              </a:solidFill>
            </a:endParaRPr>
          </a:p>
        </p:txBody>
      </p:sp>
      <p:sp>
        <p:nvSpPr>
          <p:cNvPr id="11" name="TextBox 10"/>
          <p:cNvSpPr txBox="1"/>
          <p:nvPr/>
        </p:nvSpPr>
        <p:spPr>
          <a:xfrm>
            <a:off x="2438400" y="6400800"/>
            <a:ext cx="5410200" cy="276999"/>
          </a:xfrm>
          <a:prstGeom prst="rect">
            <a:avLst/>
          </a:prstGeom>
          <a:noFill/>
        </p:spPr>
        <p:txBody>
          <a:bodyPr wrap="square" rtlCol="0">
            <a:spAutoFit/>
          </a:bodyPr>
          <a:lstStyle/>
          <a:p>
            <a:pPr algn="ctr"/>
            <a:r>
              <a:rPr lang="en-US" sz="1200" dirty="0" smtClean="0">
                <a:solidFill>
                  <a:srgbClr val="FFC000"/>
                </a:solidFill>
              </a:rPr>
              <a:t>Prototype Township Parcel Data Web Map</a:t>
            </a:r>
            <a:endParaRPr lang="en-US" sz="1200" dirty="0">
              <a:solidFill>
                <a:srgbClr val="FFC000"/>
              </a:solidFill>
            </a:endParaRPr>
          </a:p>
        </p:txBody>
      </p:sp>
      <p:sp>
        <p:nvSpPr>
          <p:cNvPr id="6" name="TextBox 5"/>
          <p:cNvSpPr txBox="1"/>
          <p:nvPr/>
        </p:nvSpPr>
        <p:spPr>
          <a:xfrm>
            <a:off x="1447800" y="228601"/>
            <a:ext cx="2438400" cy="276999"/>
          </a:xfrm>
          <a:prstGeom prst="rect">
            <a:avLst/>
          </a:prstGeom>
          <a:noFill/>
        </p:spPr>
        <p:txBody>
          <a:bodyPr wrap="square" rtlCol="0">
            <a:spAutoFit/>
          </a:bodyPr>
          <a:lstStyle/>
          <a:p>
            <a:r>
              <a:rPr lang="en-US" sz="1200" dirty="0" smtClean="0">
                <a:solidFill>
                  <a:srgbClr val="C6D1D6"/>
                </a:solidFill>
              </a:rPr>
              <a:t>&gt;  Whew!</a:t>
            </a:r>
            <a:endParaRPr lang="en-US" sz="1200" dirty="0">
              <a:solidFill>
                <a:srgbClr val="C6D1D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096000" cy="1143000"/>
          </a:xfrm>
        </p:spPr>
        <p:txBody>
          <a:bodyPr>
            <a:normAutofit/>
          </a:bodyPr>
          <a:lstStyle/>
          <a:p>
            <a:r>
              <a:rPr lang="en-US" sz="4000" dirty="0" smtClean="0">
                <a:solidFill>
                  <a:srgbClr val="EB8162"/>
                </a:solidFill>
                <a:latin typeface="Arial" pitchFamily="34" charset="0"/>
                <a:cs typeface="Arial" pitchFamily="34" charset="0"/>
              </a:rPr>
              <a:t>Project Goals</a:t>
            </a:r>
            <a:endParaRPr lang="en-US" sz="4000" dirty="0">
              <a:solidFill>
                <a:srgbClr val="EB8162"/>
              </a:solidFill>
              <a:latin typeface="Arial" pitchFamily="34" charset="0"/>
              <a:cs typeface="Arial" pitchFamily="34" charset="0"/>
            </a:endParaRPr>
          </a:p>
        </p:txBody>
      </p:sp>
      <p:sp>
        <p:nvSpPr>
          <p:cNvPr id="10" name="Content Placeholder 9"/>
          <p:cNvSpPr>
            <a:spLocks noGrp="1"/>
          </p:cNvSpPr>
          <p:nvPr>
            <p:ph idx="1"/>
          </p:nvPr>
        </p:nvSpPr>
        <p:spPr>
          <a:xfrm>
            <a:off x="1600200" y="1524000"/>
            <a:ext cx="6553200" cy="4648200"/>
          </a:xfrm>
        </p:spPr>
        <p:txBody>
          <a:bodyPr>
            <a:normAutofit/>
          </a:bodyPr>
          <a:lstStyle/>
          <a:p>
            <a:r>
              <a:rPr lang="en-US" sz="2800" dirty="0" smtClean="0">
                <a:solidFill>
                  <a:srgbClr val="D2DBDF"/>
                </a:solidFill>
              </a:rPr>
              <a:t>Assist small, resource-strapped Local Units of Government (LUGs) establish a basic in-house GIS capability to create  local spatial information products;</a:t>
            </a:r>
            <a:br>
              <a:rPr lang="en-US" sz="2800" dirty="0" smtClean="0">
                <a:solidFill>
                  <a:srgbClr val="D2DBDF"/>
                </a:solidFill>
              </a:rPr>
            </a:br>
            <a:endParaRPr lang="en-US" sz="2800" dirty="0" smtClean="0">
              <a:solidFill>
                <a:srgbClr val="D2DBDF"/>
              </a:solidFill>
            </a:endParaRPr>
          </a:p>
          <a:p>
            <a:r>
              <a:rPr lang="en-US" sz="2800" dirty="0" smtClean="0">
                <a:solidFill>
                  <a:srgbClr val="D2DBDF"/>
                </a:solidFill>
              </a:rPr>
              <a:t>Determine how such LUGs can </a:t>
            </a:r>
            <a:r>
              <a:rPr lang="en-US" sz="2800" i="1" dirty="0" smtClean="0">
                <a:solidFill>
                  <a:srgbClr val="D2DBDF"/>
                </a:solidFill>
              </a:rPr>
              <a:t>easily</a:t>
            </a:r>
            <a:r>
              <a:rPr lang="en-US" sz="2800" dirty="0" smtClean="0">
                <a:solidFill>
                  <a:srgbClr val="D2DBDF"/>
                </a:solidFill>
              </a:rPr>
              <a:t> and </a:t>
            </a:r>
            <a:r>
              <a:rPr lang="en-US" sz="2800" i="1" dirty="0" smtClean="0">
                <a:solidFill>
                  <a:srgbClr val="D2DBDF"/>
                </a:solidFill>
              </a:rPr>
              <a:t>sustainably</a:t>
            </a:r>
            <a:r>
              <a:rPr lang="en-US" sz="2800" dirty="0" smtClean="0">
                <a:solidFill>
                  <a:srgbClr val="D2DBDF"/>
                </a:solidFill>
              </a:rPr>
              <a:t> create and maintain web mapping applications created using such products (maps, databases, etc.)</a:t>
            </a:r>
          </a:p>
        </p:txBody>
      </p:sp>
      <p:sp>
        <p:nvSpPr>
          <p:cNvPr id="11" name="Slide Number Placeholder 7"/>
          <p:cNvSpPr txBox="1">
            <a:spLocks/>
          </p:cNvSpPr>
          <p:nvPr/>
        </p:nvSpPr>
        <p:spPr>
          <a:xfrm>
            <a:off x="8534400" y="6324600"/>
            <a:ext cx="457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F3AFA1E-0B53-4B77-A265-71968FCAD0F4}" type="slidenum">
              <a:rPr kumimoji="0" lang="en-US" sz="1200" b="0" i="0" u="none" strike="noStrike" kern="1200" cap="none" spc="0" normalizeH="0" baseline="0" noProof="0" smtClean="0">
                <a:ln>
                  <a:noFill/>
                </a:ln>
                <a:solidFill>
                  <a:srgbClr val="50EC26"/>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50EC26"/>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0" y="914400"/>
            <a:ext cx="6477000" cy="914400"/>
          </a:xfrm>
        </p:spPr>
        <p:txBody>
          <a:bodyPr>
            <a:noAutofit/>
          </a:bodyPr>
          <a:lstStyle/>
          <a:p>
            <a:r>
              <a:rPr lang="en-US" sz="5400" dirty="0" smtClean="0">
                <a:solidFill>
                  <a:srgbClr val="EB8162"/>
                </a:solidFill>
                <a:latin typeface="Arial" pitchFamily="34" charset="0"/>
                <a:cs typeface="Arial" pitchFamily="34" charset="0"/>
              </a:rPr>
              <a:t>Overview</a:t>
            </a:r>
            <a:endParaRPr lang="en-US" sz="5400" dirty="0">
              <a:solidFill>
                <a:srgbClr val="EB8162"/>
              </a:solidFill>
              <a:latin typeface="Arial" pitchFamily="34" charset="0"/>
              <a:cs typeface="Arial" pitchFamily="34" charset="0"/>
            </a:endParaRPr>
          </a:p>
        </p:txBody>
      </p:sp>
      <p:sp>
        <p:nvSpPr>
          <p:cNvPr id="12" name="Content Placeholder 11"/>
          <p:cNvSpPr>
            <a:spLocks noGrp="1"/>
          </p:cNvSpPr>
          <p:nvPr>
            <p:ph idx="1"/>
          </p:nvPr>
        </p:nvSpPr>
        <p:spPr>
          <a:xfrm>
            <a:off x="1600200" y="2133600"/>
            <a:ext cx="6477000" cy="3276600"/>
          </a:xfrm>
        </p:spPr>
        <p:txBody>
          <a:bodyPr>
            <a:normAutofit/>
          </a:bodyPr>
          <a:lstStyle/>
          <a:p>
            <a:r>
              <a:rPr lang="en-US" dirty="0" smtClean="0">
                <a:solidFill>
                  <a:srgbClr val="D2DBDF"/>
                </a:solidFill>
                <a:cs typeface="Arial" pitchFamily="34" charset="0"/>
              </a:rPr>
              <a:t>Overview of Michigan LUGs</a:t>
            </a:r>
          </a:p>
          <a:p>
            <a:r>
              <a:rPr lang="en-US" dirty="0" smtClean="0">
                <a:solidFill>
                  <a:srgbClr val="D2DBDF"/>
                </a:solidFill>
                <a:cs typeface="Arial" pitchFamily="34" charset="0"/>
              </a:rPr>
              <a:t>What’s in a LUG Web Map?</a:t>
            </a:r>
          </a:p>
          <a:p>
            <a:r>
              <a:rPr lang="en-US" dirty="0" smtClean="0">
                <a:solidFill>
                  <a:srgbClr val="D2DBDF"/>
                </a:solidFill>
                <a:cs typeface="Arial" pitchFamily="34" charset="0"/>
              </a:rPr>
              <a:t>Open Source Strategy</a:t>
            </a:r>
          </a:p>
          <a:p>
            <a:r>
              <a:rPr lang="en-US" dirty="0" smtClean="0">
                <a:solidFill>
                  <a:srgbClr val="D2DBDF"/>
                </a:solidFill>
                <a:cs typeface="Arial" pitchFamily="34" charset="0"/>
              </a:rPr>
              <a:t>Sustainability</a:t>
            </a:r>
          </a:p>
          <a:p>
            <a:r>
              <a:rPr lang="en-US" dirty="0" smtClean="0">
                <a:solidFill>
                  <a:srgbClr val="D2DBDF"/>
                </a:solidFill>
                <a:cs typeface="Arial" pitchFamily="34" charset="0"/>
              </a:rPr>
              <a:t>Deliverables, Tasks, and Timeline</a:t>
            </a:r>
          </a:p>
          <a:p>
            <a:endParaRPr lang="en-US" sz="3600" dirty="0" smtClean="0">
              <a:solidFill>
                <a:srgbClr val="DAD6CC"/>
              </a:solidFill>
            </a:endParaRPr>
          </a:p>
        </p:txBody>
      </p:sp>
      <p:sp>
        <p:nvSpPr>
          <p:cNvPr id="4" name="Slide Number Placeholder 3"/>
          <p:cNvSpPr>
            <a:spLocks noGrp="1"/>
          </p:cNvSpPr>
          <p:nvPr>
            <p:ph type="sldNum" sz="quarter" idx="12"/>
          </p:nvPr>
        </p:nvSpPr>
        <p:spPr>
          <a:xfrm>
            <a:off x="8534400" y="6324600"/>
            <a:ext cx="457200" cy="365125"/>
          </a:xfrm>
        </p:spPr>
        <p:txBody>
          <a:bodyPr/>
          <a:lstStyle/>
          <a:p>
            <a:fld id="{BF3AFA1E-0B53-4B77-A265-71968FCAD0F4}" type="slidenum">
              <a:rPr lang="en-US" smtClean="0">
                <a:solidFill>
                  <a:srgbClr val="50EC26"/>
                </a:solidFill>
              </a:rPr>
              <a:pPr/>
              <a:t>3</a:t>
            </a:fld>
            <a:endParaRPr lang="en-US" dirty="0">
              <a:solidFill>
                <a:srgbClr val="50EC2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838200"/>
            <a:ext cx="6553200" cy="990600"/>
          </a:xfrm>
        </p:spPr>
        <p:txBody>
          <a:bodyPr>
            <a:normAutofit/>
          </a:bodyPr>
          <a:lstStyle/>
          <a:p>
            <a:r>
              <a:rPr lang="en-US" sz="3600" dirty="0" smtClean="0">
                <a:solidFill>
                  <a:srgbClr val="EB8162"/>
                </a:solidFill>
                <a:latin typeface="Arial" pitchFamily="34" charset="0"/>
                <a:cs typeface="Arial" pitchFamily="34" charset="0"/>
              </a:rPr>
              <a:t>Local Units of Government</a:t>
            </a:r>
            <a:endParaRPr lang="en-US" sz="3600" dirty="0">
              <a:solidFill>
                <a:srgbClr val="EB8162"/>
              </a:solidFill>
              <a:latin typeface="Arial" pitchFamily="34" charset="0"/>
              <a:cs typeface="Arial" pitchFamily="34" charset="0"/>
            </a:endParaRPr>
          </a:p>
        </p:txBody>
      </p:sp>
      <p:sp>
        <p:nvSpPr>
          <p:cNvPr id="3" name="Content Placeholder 2"/>
          <p:cNvSpPr>
            <a:spLocks noGrp="1"/>
          </p:cNvSpPr>
          <p:nvPr>
            <p:ph idx="1"/>
          </p:nvPr>
        </p:nvSpPr>
        <p:spPr>
          <a:xfrm>
            <a:off x="1600200" y="1828800"/>
            <a:ext cx="6553200" cy="3962400"/>
          </a:xfrm>
        </p:spPr>
        <p:txBody>
          <a:bodyPr>
            <a:normAutofit lnSpcReduction="10000"/>
          </a:bodyPr>
          <a:lstStyle/>
          <a:p>
            <a:r>
              <a:rPr lang="en-US" dirty="0" smtClean="0">
                <a:solidFill>
                  <a:srgbClr val="DAD6CC"/>
                </a:solidFill>
              </a:rPr>
              <a:t> </a:t>
            </a:r>
            <a:r>
              <a:rPr lang="en-US" dirty="0" smtClean="0">
                <a:solidFill>
                  <a:srgbClr val="D2DBDF"/>
                </a:solidFill>
              </a:rPr>
              <a:t>83 counties in Michigan, containing:</a:t>
            </a:r>
            <a:br>
              <a:rPr lang="en-US" dirty="0" smtClean="0">
                <a:solidFill>
                  <a:srgbClr val="D2DBDF"/>
                </a:solidFill>
              </a:rPr>
            </a:br>
            <a:endParaRPr lang="en-US" sz="1050" dirty="0" smtClean="0">
              <a:solidFill>
                <a:srgbClr val="D2DBDF"/>
              </a:solidFill>
            </a:endParaRPr>
          </a:p>
          <a:p>
            <a:pPr lvl="1"/>
            <a:r>
              <a:rPr lang="en-US" dirty="0" smtClean="0">
                <a:solidFill>
                  <a:srgbClr val="D2DBDF"/>
                </a:solidFill>
              </a:rPr>
              <a:t>1,242 townships</a:t>
            </a:r>
          </a:p>
          <a:p>
            <a:pPr lvl="1"/>
            <a:r>
              <a:rPr lang="en-US" dirty="0" smtClean="0">
                <a:solidFill>
                  <a:srgbClr val="D2DBDF"/>
                </a:solidFill>
              </a:rPr>
              <a:t>274 cities</a:t>
            </a:r>
          </a:p>
          <a:p>
            <a:pPr lvl="1"/>
            <a:r>
              <a:rPr lang="en-US" dirty="0" smtClean="0">
                <a:solidFill>
                  <a:srgbClr val="D2DBDF"/>
                </a:solidFill>
              </a:rPr>
              <a:t>259 villages</a:t>
            </a:r>
            <a:br>
              <a:rPr lang="en-US" dirty="0" smtClean="0">
                <a:solidFill>
                  <a:srgbClr val="D2DBDF"/>
                </a:solidFill>
              </a:rPr>
            </a:br>
            <a:r>
              <a:rPr lang="en-US" sz="1300" dirty="0" smtClean="0">
                <a:solidFill>
                  <a:srgbClr val="D2DBDF"/>
                </a:solidFill>
              </a:rPr>
              <a:t/>
            </a:r>
            <a:br>
              <a:rPr lang="en-US" sz="1300" dirty="0" smtClean="0">
                <a:solidFill>
                  <a:srgbClr val="D2DBDF"/>
                </a:solidFill>
              </a:rPr>
            </a:br>
            <a:endParaRPr lang="en-US" sz="1300" dirty="0" smtClean="0">
              <a:solidFill>
                <a:srgbClr val="D2DBDF"/>
              </a:solidFill>
            </a:endParaRPr>
          </a:p>
          <a:p>
            <a:r>
              <a:rPr lang="en-US" dirty="0" smtClean="0">
                <a:solidFill>
                  <a:srgbClr val="D2DBDF"/>
                </a:solidFill>
              </a:rPr>
              <a:t>Township, cities, &amp; villages: LUGs</a:t>
            </a:r>
          </a:p>
          <a:p>
            <a:r>
              <a:rPr lang="en-US" dirty="0" smtClean="0">
                <a:solidFill>
                  <a:srgbClr val="D2DBDF"/>
                </a:solidFill>
              </a:rPr>
              <a:t>Population: &lt; 100 to 910,000 </a:t>
            </a:r>
            <a:r>
              <a:rPr lang="en-US" sz="2600" dirty="0" smtClean="0">
                <a:solidFill>
                  <a:srgbClr val="D2DBDF"/>
                </a:solidFill>
              </a:rPr>
              <a:t>(Detroit)</a:t>
            </a:r>
            <a:endParaRPr lang="en-US" sz="2600" dirty="0">
              <a:solidFill>
                <a:srgbClr val="D2DBDF"/>
              </a:solidFill>
            </a:endParaRPr>
          </a:p>
        </p:txBody>
      </p:sp>
      <p:pic>
        <p:nvPicPr>
          <p:cNvPr id="6" name="Picture 5" descr="MI-locator.bmp"/>
          <p:cNvPicPr>
            <a:picLocks noChangeAspect="1"/>
          </p:cNvPicPr>
          <p:nvPr/>
        </p:nvPicPr>
        <p:blipFill>
          <a:blip r:embed="rId3" cstate="print"/>
          <a:stretch>
            <a:fillRect/>
          </a:stretch>
        </p:blipFill>
        <p:spPr>
          <a:xfrm>
            <a:off x="5943600" y="2286000"/>
            <a:ext cx="2136461" cy="2209800"/>
          </a:xfrm>
          <a:prstGeom prst="rect">
            <a:avLst/>
          </a:prstGeom>
        </p:spPr>
      </p:pic>
      <p:sp>
        <p:nvSpPr>
          <p:cNvPr id="5" name="TextBox 4"/>
          <p:cNvSpPr txBox="1"/>
          <p:nvPr/>
        </p:nvSpPr>
        <p:spPr>
          <a:xfrm>
            <a:off x="1524000" y="457200"/>
            <a:ext cx="2057400" cy="276999"/>
          </a:xfrm>
          <a:prstGeom prst="rect">
            <a:avLst/>
          </a:prstGeom>
          <a:noFill/>
        </p:spPr>
        <p:txBody>
          <a:bodyPr wrap="square" rtlCol="0">
            <a:spAutoFit/>
          </a:bodyPr>
          <a:lstStyle/>
          <a:p>
            <a:r>
              <a:rPr lang="en-US" sz="1200" dirty="0" smtClean="0">
                <a:solidFill>
                  <a:srgbClr val="C6D1D6"/>
                </a:solidFill>
              </a:rPr>
              <a:t>&gt; LUG Overview</a:t>
            </a:r>
            <a:endParaRPr lang="en-US" sz="1200" dirty="0">
              <a:solidFill>
                <a:srgbClr val="C6D1D6"/>
              </a:solidFill>
            </a:endParaRPr>
          </a:p>
        </p:txBody>
      </p:sp>
      <p:sp>
        <p:nvSpPr>
          <p:cNvPr id="7" name="Slide Number Placeholder 6"/>
          <p:cNvSpPr>
            <a:spLocks noGrp="1"/>
          </p:cNvSpPr>
          <p:nvPr>
            <p:ph type="sldNum" sz="quarter" idx="12"/>
          </p:nvPr>
        </p:nvSpPr>
        <p:spPr>
          <a:xfrm>
            <a:off x="8534400" y="6324600"/>
            <a:ext cx="457200" cy="365125"/>
          </a:xfrm>
        </p:spPr>
        <p:txBody>
          <a:bodyPr/>
          <a:lstStyle/>
          <a:p>
            <a:fld id="{BF3AFA1E-0B53-4B77-A265-71968FCAD0F4}" type="slidenum">
              <a:rPr lang="en-US" smtClean="0">
                <a:solidFill>
                  <a:srgbClr val="50EC26"/>
                </a:solidFill>
              </a:rPr>
              <a:pPr/>
              <a:t>4</a:t>
            </a:fld>
            <a:endParaRPr lang="en-US" dirty="0">
              <a:solidFill>
                <a:srgbClr val="50EC2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600200"/>
            <a:ext cx="3657600" cy="4419600"/>
          </a:xfrm>
        </p:spPr>
        <p:txBody>
          <a:bodyPr>
            <a:noAutofit/>
          </a:bodyPr>
          <a:lstStyle/>
          <a:p>
            <a:r>
              <a:rPr lang="en-US" sz="2200" dirty="0" smtClean="0">
                <a:solidFill>
                  <a:srgbClr val="D2DBDF"/>
                </a:solidFill>
              </a:rPr>
              <a:t>Planning, zoning, and (property) tax assessment, property tax collection</a:t>
            </a:r>
            <a:br>
              <a:rPr lang="en-US" sz="2200" dirty="0" smtClean="0">
                <a:solidFill>
                  <a:srgbClr val="D2DBDF"/>
                </a:solidFill>
              </a:rPr>
            </a:br>
            <a:endParaRPr lang="en-US" sz="2200" dirty="0" smtClean="0">
              <a:solidFill>
                <a:srgbClr val="D2DBDF"/>
              </a:solidFill>
            </a:endParaRPr>
          </a:p>
          <a:p>
            <a:r>
              <a:rPr lang="en-US" sz="2200" dirty="0" smtClean="0">
                <a:solidFill>
                  <a:srgbClr val="D2DBDF"/>
                </a:solidFill>
              </a:rPr>
              <a:t>Police and emergency mgmt services</a:t>
            </a:r>
            <a:br>
              <a:rPr lang="en-US" sz="2200" dirty="0" smtClean="0">
                <a:solidFill>
                  <a:srgbClr val="D2DBDF"/>
                </a:solidFill>
              </a:rPr>
            </a:br>
            <a:endParaRPr lang="en-US" sz="2200" dirty="0" smtClean="0">
              <a:solidFill>
                <a:srgbClr val="D2DBDF"/>
              </a:solidFill>
            </a:endParaRPr>
          </a:p>
          <a:p>
            <a:r>
              <a:rPr lang="en-US" sz="2200" dirty="0" smtClean="0">
                <a:solidFill>
                  <a:srgbClr val="D2DBDF"/>
                </a:solidFill>
              </a:rPr>
              <a:t>Utilities and other services</a:t>
            </a:r>
            <a:br>
              <a:rPr lang="en-US" sz="2200" dirty="0" smtClean="0">
                <a:solidFill>
                  <a:srgbClr val="D2DBDF"/>
                </a:solidFill>
              </a:rPr>
            </a:br>
            <a:endParaRPr lang="en-US" sz="2200" dirty="0" smtClean="0">
              <a:solidFill>
                <a:srgbClr val="D2DBDF"/>
              </a:solidFill>
            </a:endParaRPr>
          </a:p>
          <a:p>
            <a:r>
              <a:rPr lang="en-US" sz="2200" dirty="0" smtClean="0">
                <a:solidFill>
                  <a:srgbClr val="D2DBDF"/>
                </a:solidFill>
              </a:rPr>
              <a:t>Elections and political representation at LUG level</a:t>
            </a:r>
            <a:endParaRPr lang="en-US" sz="2200" dirty="0">
              <a:solidFill>
                <a:srgbClr val="D2DBDF"/>
              </a:solidFill>
            </a:endParaRPr>
          </a:p>
        </p:txBody>
      </p:sp>
      <p:sp>
        <p:nvSpPr>
          <p:cNvPr id="4" name="Title 1"/>
          <p:cNvSpPr>
            <a:spLocks noGrp="1"/>
          </p:cNvSpPr>
          <p:nvPr>
            <p:ph type="title"/>
          </p:nvPr>
        </p:nvSpPr>
        <p:spPr>
          <a:xfrm>
            <a:off x="1600200" y="685800"/>
            <a:ext cx="7086600" cy="762000"/>
          </a:xfrm>
        </p:spPr>
        <p:txBody>
          <a:bodyPr>
            <a:normAutofit/>
          </a:bodyPr>
          <a:lstStyle/>
          <a:p>
            <a:r>
              <a:rPr lang="en-US" sz="4000" dirty="0" smtClean="0">
                <a:solidFill>
                  <a:srgbClr val="EB8162"/>
                </a:solidFill>
                <a:latin typeface="Arial" pitchFamily="34" charset="0"/>
                <a:cs typeface="Arial" pitchFamily="34" charset="0"/>
              </a:rPr>
              <a:t>LUGs can provide …</a:t>
            </a:r>
            <a:endParaRPr lang="en-US" sz="4000" dirty="0">
              <a:solidFill>
                <a:srgbClr val="EB8162"/>
              </a:solidFill>
              <a:latin typeface="Arial" pitchFamily="34" charset="0"/>
              <a:cs typeface="Arial" pitchFamily="34" charset="0"/>
            </a:endParaRPr>
          </a:p>
        </p:txBody>
      </p:sp>
      <p:sp>
        <p:nvSpPr>
          <p:cNvPr id="5" name="TextBox 4"/>
          <p:cNvSpPr txBox="1"/>
          <p:nvPr/>
        </p:nvSpPr>
        <p:spPr>
          <a:xfrm>
            <a:off x="1524000" y="457200"/>
            <a:ext cx="1905000" cy="276999"/>
          </a:xfrm>
          <a:prstGeom prst="rect">
            <a:avLst/>
          </a:prstGeom>
          <a:noFill/>
        </p:spPr>
        <p:txBody>
          <a:bodyPr wrap="square" rtlCol="0">
            <a:spAutoFit/>
          </a:bodyPr>
          <a:lstStyle/>
          <a:p>
            <a:r>
              <a:rPr lang="en-US" sz="1200" dirty="0" smtClean="0">
                <a:solidFill>
                  <a:srgbClr val="C6D1D6"/>
                </a:solidFill>
              </a:rPr>
              <a:t>&gt; LUG Overview</a:t>
            </a:r>
            <a:endParaRPr lang="en-US" sz="1200" dirty="0">
              <a:solidFill>
                <a:srgbClr val="C6D1D6"/>
              </a:solidFill>
            </a:endParaRPr>
          </a:p>
        </p:txBody>
      </p:sp>
      <p:sp>
        <p:nvSpPr>
          <p:cNvPr id="6" name="Slide Number Placeholder 5"/>
          <p:cNvSpPr>
            <a:spLocks noGrp="1"/>
          </p:cNvSpPr>
          <p:nvPr>
            <p:ph type="sldNum" sz="quarter" idx="12"/>
          </p:nvPr>
        </p:nvSpPr>
        <p:spPr>
          <a:xfrm>
            <a:off x="8534400" y="6324600"/>
            <a:ext cx="457200" cy="365125"/>
          </a:xfrm>
        </p:spPr>
        <p:txBody>
          <a:bodyPr/>
          <a:lstStyle/>
          <a:p>
            <a:fld id="{BF3AFA1E-0B53-4B77-A265-71968FCAD0F4}" type="slidenum">
              <a:rPr lang="en-US" smtClean="0">
                <a:solidFill>
                  <a:srgbClr val="50EC26"/>
                </a:solidFill>
              </a:rPr>
              <a:pPr/>
              <a:t>5</a:t>
            </a:fld>
            <a:endParaRPr lang="en-US" dirty="0">
              <a:solidFill>
                <a:srgbClr val="50EC26"/>
              </a:solidFill>
            </a:endParaRPr>
          </a:p>
        </p:txBody>
      </p:sp>
      <p:pic>
        <p:nvPicPr>
          <p:cNvPr id="8" name="Picture 7" descr="CusterTwp.jpg"/>
          <p:cNvPicPr>
            <a:picLocks noChangeAspect="1"/>
          </p:cNvPicPr>
          <p:nvPr/>
        </p:nvPicPr>
        <p:blipFill>
          <a:blip r:embed="rId3" cstate="print"/>
          <a:stretch>
            <a:fillRect/>
          </a:stretch>
        </p:blipFill>
        <p:spPr>
          <a:xfrm>
            <a:off x="5105400" y="1981200"/>
            <a:ext cx="3689570" cy="3086100"/>
          </a:xfrm>
          <a:prstGeom prst="rect">
            <a:avLst/>
          </a:prstGeom>
        </p:spPr>
      </p:pic>
      <p:sp>
        <p:nvSpPr>
          <p:cNvPr id="9" name="TextBox 8"/>
          <p:cNvSpPr txBox="1"/>
          <p:nvPr/>
        </p:nvSpPr>
        <p:spPr>
          <a:xfrm>
            <a:off x="5334000" y="5181600"/>
            <a:ext cx="3200400" cy="830997"/>
          </a:xfrm>
          <a:prstGeom prst="rect">
            <a:avLst/>
          </a:prstGeom>
          <a:noFill/>
        </p:spPr>
        <p:txBody>
          <a:bodyPr wrap="square" rtlCol="0">
            <a:spAutoFit/>
          </a:bodyPr>
          <a:lstStyle/>
          <a:p>
            <a:pPr algn="ctr"/>
            <a:r>
              <a:rPr lang="en-US" sz="1600" dirty="0" smtClean="0">
                <a:solidFill>
                  <a:schemeClr val="accent6">
                    <a:lumMod val="60000"/>
                    <a:lumOff val="40000"/>
                  </a:schemeClr>
                </a:solidFill>
              </a:rPr>
              <a:t>Custer Township Hall</a:t>
            </a:r>
          </a:p>
          <a:p>
            <a:pPr algn="ctr"/>
            <a:r>
              <a:rPr lang="en-US" sz="1600" dirty="0" smtClean="0">
                <a:solidFill>
                  <a:schemeClr val="accent6">
                    <a:lumMod val="60000"/>
                    <a:lumOff val="40000"/>
                  </a:schemeClr>
                </a:solidFill>
              </a:rPr>
              <a:t>Custer Twp, Antrim County, MI</a:t>
            </a:r>
          </a:p>
          <a:p>
            <a:pPr algn="ctr"/>
            <a:r>
              <a:rPr lang="en-US" sz="1600" dirty="0" smtClean="0">
                <a:solidFill>
                  <a:schemeClr val="accent6">
                    <a:lumMod val="60000"/>
                    <a:lumOff val="40000"/>
                  </a:schemeClr>
                </a:solidFill>
              </a:rPr>
              <a:t>Est. 2009 Pop: 1,052</a:t>
            </a:r>
            <a:endParaRPr lang="en-US" sz="1600"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38200"/>
            <a:ext cx="7086600" cy="1143000"/>
          </a:xfrm>
        </p:spPr>
        <p:txBody>
          <a:bodyPr>
            <a:normAutofit/>
          </a:bodyPr>
          <a:lstStyle/>
          <a:p>
            <a:r>
              <a:rPr lang="en-US" sz="4000" dirty="0" smtClean="0">
                <a:solidFill>
                  <a:srgbClr val="EB8162"/>
                </a:solidFill>
                <a:latin typeface="Arial" pitchFamily="34" charset="0"/>
                <a:cs typeface="Arial" pitchFamily="34" charset="0"/>
              </a:rPr>
              <a:t>Local Units of Government</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1371600" y="1905000"/>
            <a:ext cx="3962400" cy="3429000"/>
          </a:xfrm>
        </p:spPr>
        <p:txBody>
          <a:bodyPr>
            <a:normAutofit/>
          </a:bodyPr>
          <a:lstStyle/>
          <a:p>
            <a:r>
              <a:rPr lang="en-US" sz="2000" dirty="0" smtClean="0">
                <a:solidFill>
                  <a:srgbClr val="D2DBDF"/>
                </a:solidFill>
              </a:rPr>
              <a:t>Often assume onus of local land-use planning</a:t>
            </a:r>
            <a:br>
              <a:rPr lang="en-US" sz="2000" dirty="0" smtClean="0">
                <a:solidFill>
                  <a:srgbClr val="D2DBDF"/>
                </a:solidFill>
              </a:rPr>
            </a:br>
            <a:endParaRPr lang="en-US" sz="1200" dirty="0" smtClean="0">
              <a:solidFill>
                <a:srgbClr val="D2DBDF"/>
              </a:solidFill>
            </a:endParaRPr>
          </a:p>
          <a:p>
            <a:r>
              <a:rPr lang="en-US" sz="2000" dirty="0" smtClean="0">
                <a:solidFill>
                  <a:srgbClr val="D2DBDF"/>
                </a:solidFill>
              </a:rPr>
              <a:t>Depend on citizen groups to advise elected officials in planning, park and asset management, etc. </a:t>
            </a:r>
            <a:br>
              <a:rPr lang="en-US" sz="2000" dirty="0" smtClean="0">
                <a:solidFill>
                  <a:srgbClr val="D2DBDF"/>
                </a:solidFill>
              </a:rPr>
            </a:br>
            <a:endParaRPr lang="en-US" sz="1200" dirty="0" smtClean="0">
              <a:solidFill>
                <a:srgbClr val="D2DBDF"/>
              </a:solidFill>
            </a:endParaRPr>
          </a:p>
          <a:p>
            <a:r>
              <a:rPr lang="en-US" sz="2000" dirty="0" smtClean="0">
                <a:solidFill>
                  <a:srgbClr val="D2DBDF"/>
                </a:solidFill>
              </a:rPr>
              <a:t>Often do not have access to planning resources such as GIS and web-based mapping</a:t>
            </a:r>
          </a:p>
          <a:p>
            <a:endParaRPr lang="en-US" sz="2000" dirty="0">
              <a:solidFill>
                <a:srgbClr val="DAD6CC"/>
              </a:solidFill>
            </a:endParaRPr>
          </a:p>
        </p:txBody>
      </p:sp>
      <p:sp>
        <p:nvSpPr>
          <p:cNvPr id="4" name="TextBox 3"/>
          <p:cNvSpPr txBox="1"/>
          <p:nvPr/>
        </p:nvSpPr>
        <p:spPr>
          <a:xfrm>
            <a:off x="1524000" y="457200"/>
            <a:ext cx="1905000" cy="276999"/>
          </a:xfrm>
          <a:prstGeom prst="rect">
            <a:avLst/>
          </a:prstGeom>
          <a:noFill/>
        </p:spPr>
        <p:txBody>
          <a:bodyPr wrap="square" rtlCol="0">
            <a:spAutoFit/>
          </a:bodyPr>
          <a:lstStyle/>
          <a:p>
            <a:r>
              <a:rPr lang="en-US" sz="1200" dirty="0" smtClean="0">
                <a:solidFill>
                  <a:srgbClr val="C6D1D6"/>
                </a:solidFill>
              </a:rPr>
              <a:t>&gt; LUG Overview</a:t>
            </a:r>
            <a:endParaRPr lang="en-US" sz="1200" dirty="0">
              <a:solidFill>
                <a:srgbClr val="C6D1D6"/>
              </a:solidFill>
            </a:endParaRPr>
          </a:p>
        </p:txBody>
      </p:sp>
      <p:sp>
        <p:nvSpPr>
          <p:cNvPr id="5" name="Slide Number Placeholder 4"/>
          <p:cNvSpPr>
            <a:spLocks noGrp="1"/>
          </p:cNvSpPr>
          <p:nvPr>
            <p:ph type="sldNum" sz="quarter" idx="12"/>
          </p:nvPr>
        </p:nvSpPr>
        <p:spPr>
          <a:xfrm>
            <a:off x="8534400" y="6324600"/>
            <a:ext cx="457200" cy="365125"/>
          </a:xfrm>
        </p:spPr>
        <p:txBody>
          <a:bodyPr/>
          <a:lstStyle/>
          <a:p>
            <a:fld id="{BF3AFA1E-0B53-4B77-A265-71968FCAD0F4}" type="slidenum">
              <a:rPr lang="en-US" smtClean="0">
                <a:solidFill>
                  <a:srgbClr val="50EC26"/>
                </a:solidFill>
              </a:rPr>
              <a:pPr/>
              <a:t>6</a:t>
            </a:fld>
            <a:endParaRPr lang="en-US" dirty="0">
              <a:solidFill>
                <a:srgbClr val="50EC26"/>
              </a:solidFill>
            </a:endParaRPr>
          </a:p>
        </p:txBody>
      </p:sp>
      <p:pic>
        <p:nvPicPr>
          <p:cNvPr id="6" name="Picture 5" descr="AcmeGandVision2.jpg"/>
          <p:cNvPicPr>
            <a:picLocks noChangeAspect="1"/>
          </p:cNvPicPr>
          <p:nvPr/>
        </p:nvPicPr>
        <p:blipFill>
          <a:blip r:embed="rId3" cstate="print"/>
          <a:stretch>
            <a:fillRect/>
          </a:stretch>
        </p:blipFill>
        <p:spPr>
          <a:xfrm>
            <a:off x="5334000" y="1905000"/>
            <a:ext cx="3352800" cy="2533507"/>
          </a:xfrm>
          <a:prstGeom prst="rect">
            <a:avLst/>
          </a:prstGeom>
        </p:spPr>
      </p:pic>
      <p:sp>
        <p:nvSpPr>
          <p:cNvPr id="7" name="TextBox 6"/>
          <p:cNvSpPr txBox="1"/>
          <p:nvPr/>
        </p:nvSpPr>
        <p:spPr>
          <a:xfrm>
            <a:off x="5410200" y="4572000"/>
            <a:ext cx="3200400" cy="830997"/>
          </a:xfrm>
          <a:prstGeom prst="rect">
            <a:avLst/>
          </a:prstGeom>
          <a:noFill/>
        </p:spPr>
        <p:txBody>
          <a:bodyPr wrap="square" rtlCol="0">
            <a:spAutoFit/>
          </a:bodyPr>
          <a:lstStyle/>
          <a:p>
            <a:pPr algn="ctr"/>
            <a:r>
              <a:rPr lang="en-US" sz="1200" dirty="0" smtClean="0">
                <a:solidFill>
                  <a:schemeClr val="accent6">
                    <a:lumMod val="60000"/>
                    <a:lumOff val="40000"/>
                  </a:schemeClr>
                </a:solidFill>
              </a:rPr>
              <a:t>A form of “Public Participation GIS” at local township halls as part of regional transportation planning exercise, Antrim and Grand Traverse Counties, 2007-2008</a:t>
            </a:r>
            <a:endParaRPr lang="en-US" sz="1200" dirty="0">
              <a:solidFill>
                <a:schemeClr val="accent6">
                  <a:lumMod val="60000"/>
                  <a:lumOff val="40000"/>
                </a:schemeClr>
              </a:solidFill>
            </a:endParaRPr>
          </a:p>
        </p:txBody>
      </p:sp>
      <p:sp>
        <p:nvSpPr>
          <p:cNvPr id="8" name="TextBox 7"/>
          <p:cNvSpPr txBox="1"/>
          <p:nvPr/>
        </p:nvSpPr>
        <p:spPr>
          <a:xfrm>
            <a:off x="5791200" y="5486400"/>
            <a:ext cx="2895600" cy="246221"/>
          </a:xfrm>
          <a:prstGeom prst="rect">
            <a:avLst/>
          </a:prstGeom>
          <a:noFill/>
        </p:spPr>
        <p:txBody>
          <a:bodyPr wrap="square" rtlCol="0">
            <a:spAutoFit/>
          </a:bodyPr>
          <a:lstStyle/>
          <a:p>
            <a:r>
              <a:rPr lang="en-US" sz="1000" dirty="0" smtClean="0">
                <a:solidFill>
                  <a:srgbClr val="EB8162"/>
                </a:solidFill>
              </a:rPr>
              <a:t>Photo Source:  The Grand Vision</a:t>
            </a:r>
            <a:endParaRPr lang="en-US" sz="1000" dirty="0">
              <a:solidFill>
                <a:srgbClr val="EB816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838200"/>
            <a:ext cx="7086600" cy="838200"/>
          </a:xfrm>
        </p:spPr>
        <p:txBody>
          <a:bodyPr>
            <a:noAutofit/>
          </a:bodyPr>
          <a:lstStyle/>
          <a:p>
            <a:r>
              <a:rPr lang="en-US" sz="3200" dirty="0" smtClean="0">
                <a:solidFill>
                  <a:srgbClr val="EB8162"/>
                </a:solidFill>
                <a:latin typeface="Arial" pitchFamily="34" charset="0"/>
                <a:cs typeface="Arial" pitchFamily="34" charset="0"/>
              </a:rPr>
              <a:t>Helping with GIS and Web-based Information Dissemination</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1524000" y="1828800"/>
            <a:ext cx="7086600" cy="3810000"/>
          </a:xfrm>
        </p:spPr>
        <p:txBody>
          <a:bodyPr>
            <a:normAutofit/>
          </a:bodyPr>
          <a:lstStyle/>
          <a:p>
            <a:pPr lvl="1">
              <a:buFont typeface="Arial" pitchFamily="34" charset="0"/>
              <a:buChar char="•"/>
            </a:pPr>
            <a:r>
              <a:rPr lang="en-US" sz="2400" dirty="0" smtClean="0">
                <a:solidFill>
                  <a:srgbClr val="D2DBDF"/>
                </a:solidFill>
              </a:rPr>
              <a:t>Basis for informed decision making by LUGs and their constituent citizenry</a:t>
            </a:r>
            <a:br>
              <a:rPr lang="en-US" sz="2400" dirty="0" smtClean="0">
                <a:solidFill>
                  <a:srgbClr val="D2DBDF"/>
                </a:solidFill>
              </a:rPr>
            </a:br>
            <a:endParaRPr lang="en-US" sz="1200" dirty="0" smtClean="0">
              <a:solidFill>
                <a:srgbClr val="D2DBDF"/>
              </a:solidFill>
            </a:endParaRPr>
          </a:p>
          <a:p>
            <a:pPr lvl="1">
              <a:buFont typeface="Arial" pitchFamily="34" charset="0"/>
              <a:buChar char="•"/>
            </a:pPr>
            <a:r>
              <a:rPr lang="en-US" sz="2400" dirty="0" smtClean="0">
                <a:solidFill>
                  <a:srgbClr val="D2DBDF"/>
                </a:solidFill>
              </a:rPr>
              <a:t>Help establish in-house desktop GIS capabilities to create spatial data products (maps, DBs)</a:t>
            </a:r>
            <a:br>
              <a:rPr lang="en-US" sz="2400" dirty="0" smtClean="0">
                <a:solidFill>
                  <a:srgbClr val="D2DBDF"/>
                </a:solidFill>
              </a:rPr>
            </a:br>
            <a:endParaRPr lang="en-US" sz="1200" dirty="0" smtClean="0">
              <a:solidFill>
                <a:srgbClr val="D2DBDF"/>
              </a:solidFill>
            </a:endParaRPr>
          </a:p>
          <a:p>
            <a:pPr lvl="1">
              <a:buFont typeface="Arial" pitchFamily="34" charset="0"/>
              <a:buChar char="•"/>
            </a:pPr>
            <a:r>
              <a:rPr lang="en-US" sz="2400" dirty="0" smtClean="0">
                <a:solidFill>
                  <a:srgbClr val="D2DBDF"/>
                </a:solidFill>
              </a:rPr>
              <a:t>Disseminate such info to general public via LUG website:</a:t>
            </a:r>
          </a:p>
          <a:p>
            <a:pPr lvl="2"/>
            <a:r>
              <a:rPr lang="en-US" sz="2000" dirty="0" smtClean="0">
                <a:solidFill>
                  <a:srgbClr val="D2DBDF"/>
                </a:solidFill>
              </a:rPr>
              <a:t>Static maps and info documents (PDF files)</a:t>
            </a:r>
          </a:p>
          <a:p>
            <a:pPr lvl="2"/>
            <a:r>
              <a:rPr lang="en-US" sz="2000" dirty="0" smtClean="0">
                <a:solidFill>
                  <a:srgbClr val="D2DBDF"/>
                </a:solidFill>
              </a:rPr>
              <a:t>Interactive web mapping applications</a:t>
            </a:r>
          </a:p>
          <a:p>
            <a:pPr lvl="1">
              <a:buFont typeface="Arial" pitchFamily="34" charset="0"/>
              <a:buChar char="•"/>
            </a:pPr>
            <a:endParaRPr lang="en-US" dirty="0" smtClean="0">
              <a:solidFill>
                <a:srgbClr val="DAD6CC"/>
              </a:solidFill>
            </a:endParaRPr>
          </a:p>
        </p:txBody>
      </p:sp>
      <p:sp>
        <p:nvSpPr>
          <p:cNvPr id="4" name="TextBox 3"/>
          <p:cNvSpPr txBox="1"/>
          <p:nvPr/>
        </p:nvSpPr>
        <p:spPr>
          <a:xfrm>
            <a:off x="1524000" y="457200"/>
            <a:ext cx="2057400" cy="276999"/>
          </a:xfrm>
          <a:prstGeom prst="rect">
            <a:avLst/>
          </a:prstGeom>
          <a:noFill/>
        </p:spPr>
        <p:txBody>
          <a:bodyPr wrap="square" rtlCol="0">
            <a:spAutoFit/>
          </a:bodyPr>
          <a:lstStyle/>
          <a:p>
            <a:r>
              <a:rPr lang="en-US" sz="1200" dirty="0" smtClean="0">
                <a:solidFill>
                  <a:srgbClr val="C6D1D6"/>
                </a:solidFill>
              </a:rPr>
              <a:t>&gt; LUG Overview</a:t>
            </a:r>
            <a:endParaRPr lang="en-US" sz="1200" dirty="0">
              <a:solidFill>
                <a:srgbClr val="C6D1D6"/>
              </a:solidFill>
            </a:endParaRPr>
          </a:p>
        </p:txBody>
      </p:sp>
      <p:sp>
        <p:nvSpPr>
          <p:cNvPr id="5" name="Slide Number Placeholder 4"/>
          <p:cNvSpPr>
            <a:spLocks noGrp="1"/>
          </p:cNvSpPr>
          <p:nvPr>
            <p:ph type="sldNum" sz="quarter" idx="12"/>
          </p:nvPr>
        </p:nvSpPr>
        <p:spPr>
          <a:xfrm>
            <a:off x="8534400" y="6324600"/>
            <a:ext cx="457200" cy="365125"/>
          </a:xfrm>
        </p:spPr>
        <p:txBody>
          <a:bodyPr/>
          <a:lstStyle/>
          <a:p>
            <a:fld id="{BF3AFA1E-0B53-4B77-A265-71968FCAD0F4}" type="slidenum">
              <a:rPr lang="en-US" smtClean="0">
                <a:solidFill>
                  <a:srgbClr val="50EC26"/>
                </a:solidFill>
              </a:rPr>
              <a:pPr/>
              <a:t>7</a:t>
            </a:fld>
            <a:endParaRPr lang="en-US" dirty="0">
              <a:solidFill>
                <a:srgbClr val="50EC2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838200"/>
            <a:ext cx="6781800" cy="960438"/>
          </a:xfrm>
        </p:spPr>
        <p:txBody>
          <a:bodyPr>
            <a:normAutofit/>
          </a:bodyPr>
          <a:lstStyle/>
          <a:p>
            <a:r>
              <a:rPr lang="en-US" sz="3600" dirty="0" smtClean="0">
                <a:solidFill>
                  <a:srgbClr val="EB8162"/>
                </a:solidFill>
                <a:latin typeface="Arial" pitchFamily="34" charset="0"/>
                <a:cs typeface="Arial" pitchFamily="34" charset="0"/>
              </a:rPr>
              <a:t>Selecting LUGs for My Project</a:t>
            </a:r>
            <a:endParaRPr lang="en-US" sz="3600" dirty="0">
              <a:solidFill>
                <a:srgbClr val="EB8162"/>
              </a:solidFill>
              <a:latin typeface="Arial" pitchFamily="34" charset="0"/>
              <a:cs typeface="Arial" pitchFamily="34" charset="0"/>
            </a:endParaRPr>
          </a:p>
        </p:txBody>
      </p:sp>
      <p:sp>
        <p:nvSpPr>
          <p:cNvPr id="3" name="Content Placeholder 2"/>
          <p:cNvSpPr>
            <a:spLocks noGrp="1"/>
          </p:cNvSpPr>
          <p:nvPr>
            <p:ph idx="1"/>
          </p:nvPr>
        </p:nvSpPr>
        <p:spPr>
          <a:xfrm>
            <a:off x="1600200" y="1905000"/>
            <a:ext cx="6781800" cy="3733800"/>
          </a:xfrm>
        </p:spPr>
        <p:txBody>
          <a:bodyPr>
            <a:normAutofit/>
          </a:bodyPr>
          <a:lstStyle/>
          <a:p>
            <a:r>
              <a:rPr lang="en-US" sz="2000" dirty="0" smtClean="0">
                <a:solidFill>
                  <a:srgbClr val="C6D1D6"/>
                </a:solidFill>
              </a:rPr>
              <a:t>LUGs with populations ≥ 1,000 and &lt;  5,000 usually have permanent office and staff, but not full-time professional planners and technical staff</a:t>
            </a:r>
            <a:br>
              <a:rPr lang="en-US" sz="2000" dirty="0" smtClean="0">
                <a:solidFill>
                  <a:srgbClr val="C6D1D6"/>
                </a:solidFill>
              </a:rPr>
            </a:br>
            <a:endParaRPr lang="en-US" sz="1200" dirty="0" smtClean="0">
              <a:solidFill>
                <a:srgbClr val="C6D1D6"/>
              </a:solidFill>
            </a:endParaRPr>
          </a:p>
          <a:p>
            <a:r>
              <a:rPr lang="en-US" sz="2000" dirty="0" smtClean="0">
                <a:solidFill>
                  <a:srgbClr val="C6D1D6"/>
                </a:solidFill>
              </a:rPr>
              <a:t>LUGs with populations ≥ 5,000  tend to have professional planners and technical specialists among full-time staff, with probability being much higher for larger populations</a:t>
            </a:r>
            <a:br>
              <a:rPr lang="en-US" sz="2000" dirty="0" smtClean="0">
                <a:solidFill>
                  <a:srgbClr val="C6D1D6"/>
                </a:solidFill>
              </a:rPr>
            </a:br>
            <a:endParaRPr lang="en-US" sz="1200" dirty="0" smtClean="0">
              <a:solidFill>
                <a:srgbClr val="C6D1D6"/>
              </a:solidFill>
            </a:endParaRPr>
          </a:p>
          <a:p>
            <a:r>
              <a:rPr lang="en-US" sz="2000" dirty="0" smtClean="0">
                <a:solidFill>
                  <a:schemeClr val="accent6">
                    <a:lumMod val="60000"/>
                    <a:lumOff val="40000"/>
                  </a:schemeClr>
                </a:solidFill>
              </a:rPr>
              <a:t>Target LUGs for this project will have populations around 5,000: permanent office and staff, but probably no full-time technical specialists</a:t>
            </a:r>
            <a:endParaRPr lang="en-US" sz="2000" dirty="0">
              <a:solidFill>
                <a:schemeClr val="accent6">
                  <a:lumMod val="60000"/>
                  <a:lumOff val="40000"/>
                </a:schemeClr>
              </a:solidFill>
            </a:endParaRPr>
          </a:p>
        </p:txBody>
      </p:sp>
      <p:sp>
        <p:nvSpPr>
          <p:cNvPr id="4" name="TextBox 3"/>
          <p:cNvSpPr txBox="1"/>
          <p:nvPr/>
        </p:nvSpPr>
        <p:spPr>
          <a:xfrm>
            <a:off x="1524000" y="457200"/>
            <a:ext cx="2286000" cy="276999"/>
          </a:xfrm>
          <a:prstGeom prst="rect">
            <a:avLst/>
          </a:prstGeom>
          <a:noFill/>
        </p:spPr>
        <p:txBody>
          <a:bodyPr wrap="square" rtlCol="0">
            <a:spAutoFit/>
          </a:bodyPr>
          <a:lstStyle/>
          <a:p>
            <a:r>
              <a:rPr lang="en-US" sz="1200" dirty="0" smtClean="0">
                <a:solidFill>
                  <a:srgbClr val="C6D1D6"/>
                </a:solidFill>
              </a:rPr>
              <a:t>&gt; LUG Overview</a:t>
            </a:r>
            <a:endParaRPr lang="en-US" sz="1200" dirty="0">
              <a:solidFill>
                <a:srgbClr val="C6D1D6"/>
              </a:solidFill>
            </a:endParaRPr>
          </a:p>
        </p:txBody>
      </p:sp>
      <p:sp>
        <p:nvSpPr>
          <p:cNvPr id="5" name="Slide Number Placeholder 4"/>
          <p:cNvSpPr>
            <a:spLocks noGrp="1"/>
          </p:cNvSpPr>
          <p:nvPr>
            <p:ph type="sldNum" sz="quarter" idx="12"/>
          </p:nvPr>
        </p:nvSpPr>
        <p:spPr>
          <a:xfrm>
            <a:off x="8534400" y="6324600"/>
            <a:ext cx="457200" cy="365125"/>
          </a:xfrm>
        </p:spPr>
        <p:txBody>
          <a:bodyPr/>
          <a:lstStyle/>
          <a:p>
            <a:fld id="{BF3AFA1E-0B53-4B77-A265-71968FCAD0F4}" type="slidenum">
              <a:rPr lang="en-US" smtClean="0">
                <a:solidFill>
                  <a:srgbClr val="50EC26"/>
                </a:solidFill>
              </a:rPr>
              <a:pPr/>
              <a:t>8</a:t>
            </a:fld>
            <a:endParaRPr lang="en-US" dirty="0">
              <a:solidFill>
                <a:srgbClr val="50EC2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304800"/>
            <a:ext cx="7315200" cy="990600"/>
          </a:xfrm>
        </p:spPr>
        <p:txBody>
          <a:bodyPr>
            <a:normAutofit/>
          </a:bodyPr>
          <a:lstStyle/>
          <a:p>
            <a:r>
              <a:rPr lang="en-US" sz="3200" dirty="0" smtClean="0">
                <a:solidFill>
                  <a:srgbClr val="EB8162"/>
                </a:solidFill>
                <a:latin typeface="Arial" pitchFamily="34" charset="0"/>
                <a:cs typeface="Arial" pitchFamily="34" charset="0"/>
              </a:rPr>
              <a:t>Capstone Project LUGs</a:t>
            </a:r>
            <a:br>
              <a:rPr lang="en-US" sz="3200" dirty="0" smtClean="0">
                <a:solidFill>
                  <a:srgbClr val="EB8162"/>
                </a:solidFill>
                <a:latin typeface="Arial" pitchFamily="34" charset="0"/>
                <a:cs typeface="Arial" pitchFamily="34" charset="0"/>
              </a:rPr>
            </a:br>
            <a:r>
              <a:rPr lang="en-US" sz="1600" dirty="0" smtClean="0">
                <a:solidFill>
                  <a:srgbClr val="EB8162"/>
                </a:solidFill>
                <a:latin typeface="Arial" pitchFamily="34" charset="0"/>
                <a:cs typeface="Arial" pitchFamily="34" charset="0"/>
              </a:rPr>
              <a:t>(Start with two, later add some more [Whitewater, Blair and Clearwater </a:t>
            </a:r>
            <a:r>
              <a:rPr lang="en-US" sz="1600" dirty="0" err="1" smtClean="0">
                <a:solidFill>
                  <a:srgbClr val="EB8162"/>
                </a:solidFill>
                <a:latin typeface="Arial" pitchFamily="34" charset="0"/>
                <a:cs typeface="Arial" pitchFamily="34" charset="0"/>
              </a:rPr>
              <a:t>Twps</a:t>
            </a:r>
            <a:r>
              <a:rPr lang="en-US" sz="1600" dirty="0" smtClean="0">
                <a:solidFill>
                  <a:srgbClr val="EB8162"/>
                </a:solidFill>
                <a:latin typeface="Arial" pitchFamily="34" charset="0"/>
                <a:cs typeface="Arial" pitchFamily="34" charset="0"/>
              </a:rPr>
              <a:t>?])</a:t>
            </a:r>
            <a:endParaRPr lang="en-US" sz="1600" dirty="0">
              <a:solidFill>
                <a:srgbClr val="EB8162"/>
              </a:solidFill>
              <a:latin typeface="Arial" pitchFamily="34" charset="0"/>
              <a:cs typeface="Arial" pitchFamily="34" charset="0"/>
            </a:endParaRPr>
          </a:p>
        </p:txBody>
      </p:sp>
      <p:sp>
        <p:nvSpPr>
          <p:cNvPr id="5" name="Text Placeholder 4"/>
          <p:cNvSpPr>
            <a:spLocks noGrp="1"/>
          </p:cNvSpPr>
          <p:nvPr>
            <p:ph type="body" idx="1"/>
          </p:nvPr>
        </p:nvSpPr>
        <p:spPr>
          <a:xfrm>
            <a:off x="1371600" y="1371600"/>
            <a:ext cx="3657600" cy="639762"/>
          </a:xfrm>
        </p:spPr>
        <p:txBody>
          <a:bodyPr>
            <a:normAutofit fontScale="92500" lnSpcReduction="20000"/>
          </a:bodyPr>
          <a:lstStyle/>
          <a:p>
            <a:pPr algn="ctr"/>
            <a:r>
              <a:rPr lang="en-US" sz="2600" b="0" dirty="0" smtClean="0">
                <a:solidFill>
                  <a:srgbClr val="FFC000"/>
                </a:solidFill>
                <a:latin typeface="Arial Rounded MT Bold" pitchFamily="34" charset="0"/>
              </a:rPr>
              <a:t>Acme Township</a:t>
            </a:r>
          </a:p>
          <a:p>
            <a:pPr algn="ctr"/>
            <a:r>
              <a:rPr lang="en-US" sz="1700" b="0" dirty="0" smtClean="0">
                <a:solidFill>
                  <a:srgbClr val="FFC000"/>
                </a:solidFill>
                <a:latin typeface="Arial Rounded MT Bold" pitchFamily="34" charset="0"/>
              </a:rPr>
              <a:t>Grand Traverse County, MI</a:t>
            </a:r>
            <a:endParaRPr lang="en-US" sz="1700" b="0" dirty="0">
              <a:solidFill>
                <a:srgbClr val="FFC000"/>
              </a:solidFill>
              <a:latin typeface="Arial Rounded MT Bold" pitchFamily="34" charset="0"/>
            </a:endParaRPr>
          </a:p>
        </p:txBody>
      </p:sp>
      <p:sp>
        <p:nvSpPr>
          <p:cNvPr id="7" name="Text Placeholder 6"/>
          <p:cNvSpPr>
            <a:spLocks noGrp="1"/>
          </p:cNvSpPr>
          <p:nvPr>
            <p:ph type="body" sz="quarter" idx="3"/>
          </p:nvPr>
        </p:nvSpPr>
        <p:spPr>
          <a:xfrm>
            <a:off x="5029200" y="1371600"/>
            <a:ext cx="3657600" cy="639762"/>
          </a:xfrm>
        </p:spPr>
        <p:txBody>
          <a:bodyPr/>
          <a:lstStyle/>
          <a:p>
            <a:pPr algn="ctr"/>
            <a:r>
              <a:rPr lang="en-US" sz="2400" b="0" dirty="0" smtClean="0">
                <a:solidFill>
                  <a:srgbClr val="FFC000"/>
                </a:solidFill>
                <a:latin typeface="Arial Rounded MT Bold" pitchFamily="34" charset="0"/>
              </a:rPr>
              <a:t>Village of Elk Rapids</a:t>
            </a:r>
          </a:p>
          <a:p>
            <a:pPr algn="ctr"/>
            <a:r>
              <a:rPr lang="en-US" sz="1600" b="0" dirty="0" smtClean="0">
                <a:solidFill>
                  <a:srgbClr val="FFC000"/>
                </a:solidFill>
                <a:latin typeface="Arial Rounded MT Bold" pitchFamily="34" charset="0"/>
              </a:rPr>
              <a:t>Antrim County, MI</a:t>
            </a:r>
          </a:p>
        </p:txBody>
      </p:sp>
      <p:pic>
        <p:nvPicPr>
          <p:cNvPr id="9" name="Content Placeholder 8" descr="AcmeAerial.jpg"/>
          <p:cNvPicPr>
            <a:picLocks noGrp="1" noChangeAspect="1"/>
          </p:cNvPicPr>
          <p:nvPr>
            <p:ph sz="half" idx="2"/>
          </p:nvPr>
        </p:nvPicPr>
        <p:blipFill>
          <a:blip r:embed="rId3" cstate="print"/>
          <a:stretch>
            <a:fillRect/>
          </a:stretch>
        </p:blipFill>
        <p:spPr>
          <a:xfrm>
            <a:off x="1447800" y="2057400"/>
            <a:ext cx="3376193" cy="2722469"/>
          </a:xfrm>
        </p:spPr>
      </p:pic>
      <p:sp>
        <p:nvSpPr>
          <p:cNvPr id="14" name="TextBox 13"/>
          <p:cNvSpPr txBox="1"/>
          <p:nvPr/>
        </p:nvSpPr>
        <p:spPr>
          <a:xfrm>
            <a:off x="1371600" y="4800600"/>
            <a:ext cx="3429000" cy="1731243"/>
          </a:xfrm>
          <a:prstGeom prst="rect">
            <a:avLst/>
          </a:prstGeom>
          <a:noFill/>
        </p:spPr>
        <p:txBody>
          <a:bodyPr wrap="square" rtlCol="0">
            <a:spAutoFit/>
          </a:bodyPr>
          <a:lstStyle/>
          <a:p>
            <a:r>
              <a:rPr lang="en-US" sz="1600" u="sng" dirty="0" smtClean="0">
                <a:solidFill>
                  <a:schemeClr val="accent6">
                    <a:lumMod val="60000"/>
                    <a:lumOff val="40000"/>
                  </a:schemeClr>
                </a:solidFill>
              </a:rPr>
              <a:t>Est. 2009 Populations:</a:t>
            </a:r>
          </a:p>
          <a:p>
            <a:r>
              <a:rPr lang="en-US" sz="1600" dirty="0" smtClean="0">
                <a:solidFill>
                  <a:schemeClr val="accent6">
                    <a:lumMod val="60000"/>
                    <a:lumOff val="40000"/>
                  </a:schemeClr>
                </a:solidFill>
              </a:rPr>
              <a:t>Acme Township:  4,579</a:t>
            </a:r>
          </a:p>
          <a:p>
            <a:r>
              <a:rPr lang="en-US" sz="1600" dirty="0" smtClean="0">
                <a:solidFill>
                  <a:schemeClr val="accent6">
                    <a:lumMod val="60000"/>
                    <a:lumOff val="40000"/>
                  </a:schemeClr>
                </a:solidFill>
              </a:rPr>
              <a:t>Village of Elk Rapids: 1,650</a:t>
            </a:r>
          </a:p>
          <a:p>
            <a:r>
              <a:rPr lang="en-US" sz="1600" dirty="0" smtClean="0">
                <a:solidFill>
                  <a:schemeClr val="accent6">
                    <a:lumMod val="60000"/>
                    <a:lumOff val="40000"/>
                  </a:schemeClr>
                </a:solidFill>
              </a:rPr>
              <a:t>Whitewater Township: 2,899</a:t>
            </a:r>
          </a:p>
          <a:p>
            <a:r>
              <a:rPr lang="en-US" sz="1600" dirty="0" smtClean="0">
                <a:solidFill>
                  <a:schemeClr val="accent6">
                    <a:lumMod val="60000"/>
                    <a:lumOff val="40000"/>
                  </a:schemeClr>
                </a:solidFill>
              </a:rPr>
              <a:t>Blair Township: 6,952</a:t>
            </a:r>
          </a:p>
          <a:p>
            <a:r>
              <a:rPr lang="en-US" sz="1600" dirty="0" smtClean="0">
                <a:solidFill>
                  <a:schemeClr val="accent6">
                    <a:lumMod val="60000"/>
                    <a:lumOff val="40000"/>
                  </a:schemeClr>
                </a:solidFill>
              </a:rPr>
              <a:t>Clearwater Township: 2,382</a:t>
            </a:r>
          </a:p>
          <a:p>
            <a:pPr algn="r"/>
            <a:r>
              <a:rPr lang="en-US" sz="1050" dirty="0" smtClean="0">
                <a:solidFill>
                  <a:schemeClr val="accent6">
                    <a:lumMod val="60000"/>
                    <a:lumOff val="40000"/>
                  </a:schemeClr>
                </a:solidFill>
              </a:rPr>
              <a:t>--- U.S. Census Bureau, June 2010</a:t>
            </a:r>
            <a:endParaRPr lang="en-US" sz="1050" dirty="0">
              <a:solidFill>
                <a:schemeClr val="accent6">
                  <a:lumMod val="60000"/>
                  <a:lumOff val="40000"/>
                </a:schemeClr>
              </a:solidFill>
            </a:endParaRPr>
          </a:p>
        </p:txBody>
      </p:sp>
      <p:sp>
        <p:nvSpPr>
          <p:cNvPr id="15" name="Slide Number Placeholder 14"/>
          <p:cNvSpPr>
            <a:spLocks noGrp="1"/>
          </p:cNvSpPr>
          <p:nvPr>
            <p:ph type="sldNum" sz="quarter" idx="12"/>
          </p:nvPr>
        </p:nvSpPr>
        <p:spPr>
          <a:xfrm>
            <a:off x="8534400" y="6324600"/>
            <a:ext cx="457200" cy="365125"/>
          </a:xfrm>
        </p:spPr>
        <p:txBody>
          <a:bodyPr/>
          <a:lstStyle/>
          <a:p>
            <a:fld id="{BF3AFA1E-0B53-4B77-A265-71968FCAD0F4}" type="slidenum">
              <a:rPr lang="en-US" smtClean="0">
                <a:solidFill>
                  <a:srgbClr val="50EC26"/>
                </a:solidFill>
              </a:rPr>
              <a:pPr/>
              <a:t>9</a:t>
            </a:fld>
            <a:endParaRPr lang="en-US" dirty="0">
              <a:solidFill>
                <a:srgbClr val="50EC26"/>
              </a:solidFill>
            </a:endParaRPr>
          </a:p>
        </p:txBody>
      </p:sp>
      <p:sp>
        <p:nvSpPr>
          <p:cNvPr id="11" name="TextBox 10"/>
          <p:cNvSpPr txBox="1"/>
          <p:nvPr/>
        </p:nvSpPr>
        <p:spPr>
          <a:xfrm>
            <a:off x="1447800" y="228600"/>
            <a:ext cx="2209800" cy="276999"/>
          </a:xfrm>
          <a:prstGeom prst="rect">
            <a:avLst/>
          </a:prstGeom>
          <a:noFill/>
        </p:spPr>
        <p:txBody>
          <a:bodyPr wrap="square" rtlCol="0">
            <a:spAutoFit/>
          </a:bodyPr>
          <a:lstStyle/>
          <a:p>
            <a:r>
              <a:rPr lang="en-US" sz="1200" dirty="0" smtClean="0">
                <a:solidFill>
                  <a:srgbClr val="C6D1D6"/>
                </a:solidFill>
              </a:rPr>
              <a:t>&gt; LUG Overview</a:t>
            </a:r>
            <a:endParaRPr lang="en-US" sz="1200" dirty="0">
              <a:solidFill>
                <a:srgbClr val="C6D1D6"/>
              </a:solidFill>
            </a:endParaRPr>
          </a:p>
        </p:txBody>
      </p:sp>
      <p:pic>
        <p:nvPicPr>
          <p:cNvPr id="22" name="Picture 21" descr="ProjectLUGlocator3.jpg"/>
          <p:cNvPicPr>
            <a:picLocks noChangeAspect="1"/>
          </p:cNvPicPr>
          <p:nvPr/>
        </p:nvPicPr>
        <p:blipFill>
          <a:blip r:embed="rId4" cstate="print"/>
          <a:stretch>
            <a:fillRect/>
          </a:stretch>
        </p:blipFill>
        <p:spPr>
          <a:xfrm>
            <a:off x="5334000" y="3962400"/>
            <a:ext cx="3200400" cy="2465396"/>
          </a:xfrm>
          <a:prstGeom prst="rect">
            <a:avLst/>
          </a:prstGeom>
        </p:spPr>
      </p:pic>
      <p:pic>
        <p:nvPicPr>
          <p:cNvPr id="10" name="Content Placeholder 9" descr="ERMarina.jpg"/>
          <p:cNvPicPr>
            <a:picLocks noGrp="1" noChangeAspect="1"/>
          </p:cNvPicPr>
          <p:nvPr>
            <p:ph sz="quarter" idx="4"/>
          </p:nvPr>
        </p:nvPicPr>
        <p:blipFill>
          <a:blip r:embed="rId5" cstate="print"/>
          <a:stretch>
            <a:fillRect/>
          </a:stretch>
        </p:blipFill>
        <p:spPr>
          <a:xfrm>
            <a:off x="5029200" y="2057400"/>
            <a:ext cx="3657600" cy="2691229"/>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4756</TotalTime>
  <Words>3147</Words>
  <Application>Microsoft Office PowerPoint</Application>
  <PresentationFormat>On-screen Show (4:3)</PresentationFormat>
  <Paragraphs>333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Open Web Mapping for Local Units of Government</vt:lpstr>
      <vt:lpstr>Project Goals</vt:lpstr>
      <vt:lpstr>Overview</vt:lpstr>
      <vt:lpstr>Local Units of Government</vt:lpstr>
      <vt:lpstr>LUGs can provide …</vt:lpstr>
      <vt:lpstr>Local Units of Government</vt:lpstr>
      <vt:lpstr>Helping with GIS and Web-based Information Dissemination</vt:lpstr>
      <vt:lpstr>Selecting LUGs for My Project</vt:lpstr>
      <vt:lpstr>Capstone Project LUGs (Start with two, later add some more [Whitewater, Blair and Clearwater Twps?])</vt:lpstr>
      <vt:lpstr>Waterford Township</vt:lpstr>
      <vt:lpstr>What interactive layers are in the LUG Web Maps?</vt:lpstr>
      <vt:lpstr> Web Map Implementation</vt:lpstr>
      <vt:lpstr>Outfitting LUGs with QGIS software (open source)</vt:lpstr>
      <vt:lpstr>Two Kinds of Web Maps QGIS “projects” can be transformed into:</vt:lpstr>
      <vt:lpstr>Slide 15</vt:lpstr>
      <vt:lpstr>Sustainable Web Map Ideas QGIS projects – Data Files and Datastores- HTMLs</vt:lpstr>
      <vt:lpstr>Project Deliverables</vt:lpstr>
      <vt:lpstr>Key Tasks and Timetable</vt:lpstr>
      <vt:lpstr>We’re done!  Questions?</vt:lpstr>
    </vt:vector>
  </TitlesOfParts>
  <Company>The Yamaguchi Family Singers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Howard Yamaguchi</dc:creator>
  <cp:lastModifiedBy>king</cp:lastModifiedBy>
  <cp:revision>508</cp:revision>
  <cp:lastPrinted>2010-09-27T19:57:01Z</cp:lastPrinted>
  <dcterms:created xsi:type="dcterms:W3CDTF">2010-09-16T15:55:06Z</dcterms:created>
  <dcterms:modified xsi:type="dcterms:W3CDTF">2010-09-29T15:44:17Z</dcterms:modified>
</cp:coreProperties>
</file>