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57" r:id="rId5"/>
    <p:sldId id="258" r:id="rId6"/>
    <p:sldId id="289" r:id="rId7"/>
    <p:sldId id="304" r:id="rId8"/>
    <p:sldId id="290" r:id="rId9"/>
    <p:sldId id="291" r:id="rId10"/>
    <p:sldId id="284" r:id="rId11"/>
    <p:sldId id="294" r:id="rId12"/>
    <p:sldId id="285" r:id="rId13"/>
    <p:sldId id="293" r:id="rId14"/>
    <p:sldId id="295" r:id="rId15"/>
    <p:sldId id="305" r:id="rId16"/>
    <p:sldId id="296" r:id="rId17"/>
    <p:sldId id="286" r:id="rId18"/>
    <p:sldId id="287" r:id="rId19"/>
    <p:sldId id="298" r:id="rId20"/>
    <p:sldId id="288" r:id="rId21"/>
    <p:sldId id="275" r:id="rId22"/>
  </p:sldIdLst>
  <p:sldSz cx="12192000" cy="6858000"/>
  <p:notesSz cx="6858000" cy="9144000"/>
  <p:embeddedFontLst>
    <p:embeddedFont>
      <p:font typeface="微软雅黑" panose="020B0503020204020204" charset="-122"/>
      <p:regular r:id="rId27"/>
    </p:embeddedFont>
    <p:embeddedFont>
      <p:font typeface="印品灵秀体" panose="02000500000000000000" charset="-122"/>
      <p:regular r:id="rId28"/>
    </p:embeddedFont>
    <p:embeddedFont>
      <p:font typeface="Impact" panose="020B0806030902050204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F80"/>
    <a:srgbClr val="79A72F"/>
    <a:srgbClr val="009082"/>
    <a:srgbClr val="00AD9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2"/>
      </p:cViewPr>
      <p:guideLst>
        <p:guide orient="horz" pos="211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72.xml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331470" y="368300"/>
            <a:ext cx="11529060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31470" y="307340"/>
            <a:ext cx="11529060" cy="6242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pload_post_object_v2_3559528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3020" y="1734185"/>
            <a:ext cx="5286375" cy="418846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82239" y="902688"/>
            <a:ext cx="6536292" cy="326673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4400" dirty="0">
                <a:solidFill>
                  <a:srgbClr val="385723"/>
                </a:solidFill>
              </a:rPr>
              <a:t>Designing a “World Co2 Emission Monitoring” Mobile Application</a:t>
            </a:r>
            <a:endParaRPr lang="zh-CN" altLang="en-US" sz="4400" dirty="0">
              <a:solidFill>
                <a:srgbClr val="385723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762538" y="4580356"/>
            <a:ext cx="5332451" cy="14763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/>
              <a:t>Dongyi Zhao</a:t>
            </a:r>
            <a:endParaRPr lang="en-US" altLang="zh-CN"/>
          </a:p>
          <a:p>
            <a:r>
              <a:rPr lang="en-US" altLang="zh-CN">
                <a:solidFill>
                  <a:schemeClr val="tx1"/>
                </a:solidFill>
              </a:rPr>
              <a:t>GEOG 596A Capstone Proposal Presentation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Summer 2022</a:t>
            </a:r>
            <a:endParaRPr lang="en-US" altLang="zh-CN">
              <a:solidFill>
                <a:schemeClr val="tx1"/>
              </a:solidFill>
            </a:endParaRPr>
          </a:p>
          <a:p>
            <a:endParaRPr lang="zh-CN" altLang="en-US"/>
          </a:p>
          <a:p>
            <a:r>
              <a:rPr lang="en-US" altLang="zh-CN"/>
              <a:t>Advisor</a:t>
            </a:r>
            <a:r>
              <a:rPr lang="zh-CN" altLang="en-US"/>
              <a:t>：Guler, S. Ilgin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47556" y="2218544"/>
            <a:ext cx="4718610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03      Methodology</a:t>
            </a:r>
            <a:endParaRPr lang="en-US" altLang="zh-CN" sz="44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06" y="432000"/>
            <a:ext cx="11382207" cy="648000"/>
          </a:xfrm>
        </p:spPr>
        <p:txBody>
          <a:bodyPr/>
          <a:lstStyle/>
          <a:p>
            <a:r>
              <a:rPr lang="en-US" altLang="zh-CN"/>
              <a:t>Methodology</a:t>
            </a:r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46029" y="1365073"/>
            <a:ext cx="9483258" cy="92202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2400" dirty="0"/>
              <a:t>1. Analyze and document the current available co2 information,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6" name="图片 5" descr="upload_post_object_v2_679515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336" y="2352745"/>
            <a:ext cx="2449882" cy="3498923"/>
          </a:xfrm>
          <a:prstGeom prst="rect">
            <a:avLst/>
          </a:prstGeom>
        </p:spPr>
      </p:pic>
      <p:pic>
        <p:nvPicPr>
          <p:cNvPr id="9" name="图片 8" descr="upload_post_object_v2_176229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58" y="2382243"/>
            <a:ext cx="3469164" cy="3469425"/>
          </a:xfrm>
          <a:prstGeom prst="rect">
            <a:avLst/>
          </a:prstGeom>
        </p:spPr>
      </p:pic>
      <p:pic>
        <p:nvPicPr>
          <p:cNvPr id="10" name="图片 9" descr="upload_post_object_v2_3547826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59" y="2706227"/>
            <a:ext cx="4130706" cy="21601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Methodology</a:t>
            </a:r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461074" y="1284775"/>
            <a:ext cx="11517526" cy="329885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2400" dirty="0"/>
              <a:t>2. Literature Review:Geog 583-geospatial system analysis and design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15630" y="2042795"/>
            <a:ext cx="2667000" cy="368935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659765" y="2544445"/>
            <a:ext cx="2658745" cy="817880"/>
          </a:xfrm>
          <a:prstGeom prst="roundRect">
            <a:avLst>
              <a:gd name="adj" fmla="val 29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Needs Assessment</a:t>
            </a:r>
            <a:endParaRPr lang="en-US" altLang="zh-CN"/>
          </a:p>
        </p:txBody>
      </p:sp>
      <p:sp>
        <p:nvSpPr>
          <p:cNvPr id="10" name="圆角矩形 9"/>
          <p:cNvSpPr/>
          <p:nvPr/>
        </p:nvSpPr>
        <p:spPr>
          <a:xfrm>
            <a:off x="3734435" y="2544445"/>
            <a:ext cx="2668905" cy="798195"/>
          </a:xfrm>
          <a:prstGeom prst="roundRect">
            <a:avLst>
              <a:gd name="adj" fmla="val 2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analyze available solutions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6668770" y="2544445"/>
            <a:ext cx="1751330" cy="25095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developing design and software architecture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664585" y="4236085"/>
            <a:ext cx="2668905" cy="817880"/>
          </a:xfrm>
          <a:prstGeom prst="roundRect">
            <a:avLst>
              <a:gd name="adj" fmla="val 2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data preparation</a:t>
            </a:r>
            <a:endParaRPr lang="en-US" altLang="zh-CN"/>
          </a:p>
        </p:txBody>
      </p:sp>
      <p:sp>
        <p:nvSpPr>
          <p:cNvPr id="13" name="圆角矩形 12"/>
          <p:cNvSpPr/>
          <p:nvPr/>
        </p:nvSpPr>
        <p:spPr>
          <a:xfrm>
            <a:off x="659765" y="4236085"/>
            <a:ext cx="2668905" cy="817880"/>
          </a:xfrm>
          <a:prstGeom prst="roundRect">
            <a:avLst>
              <a:gd name="adj" fmla="val 2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finish the designing part and going todevelop process</a:t>
            </a:r>
            <a:endParaRPr lang="en-US" altLang="zh-CN"/>
          </a:p>
        </p:txBody>
      </p:sp>
      <p:cxnSp>
        <p:nvCxnSpPr>
          <p:cNvPr id="14" name="直接箭头连接符 13"/>
          <p:cNvCxnSpPr>
            <a:stCxn id="9" idx="3"/>
            <a:endCxn id="10" idx="1"/>
          </p:cNvCxnSpPr>
          <p:nvPr/>
        </p:nvCxnSpPr>
        <p:spPr>
          <a:xfrm flipV="1">
            <a:off x="3318510" y="2943860"/>
            <a:ext cx="4159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0" idx="3"/>
            <a:endCxn id="11" idx="1"/>
          </p:cNvCxnSpPr>
          <p:nvPr/>
        </p:nvCxnSpPr>
        <p:spPr>
          <a:xfrm>
            <a:off x="6403340" y="2943860"/>
            <a:ext cx="265430" cy="855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12" idx="3"/>
          </p:cNvCxnSpPr>
          <p:nvPr/>
        </p:nvCxnSpPr>
        <p:spPr>
          <a:xfrm flipH="1">
            <a:off x="6333490" y="3751580"/>
            <a:ext cx="327660" cy="893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2" idx="1"/>
            <a:endCxn id="13" idx="3"/>
          </p:cNvCxnSpPr>
          <p:nvPr/>
        </p:nvCxnSpPr>
        <p:spPr>
          <a:xfrm flipH="1">
            <a:off x="3328670" y="4645025"/>
            <a:ext cx="33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06" y="432000"/>
            <a:ext cx="11382207" cy="648000"/>
          </a:xfrm>
        </p:spPr>
        <p:txBody>
          <a:bodyPr/>
          <a:lstStyle/>
          <a:p>
            <a:r>
              <a:rPr lang="en-US" altLang="zh-CN"/>
              <a:t>Methodology</a:t>
            </a:r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461074" y="1284775"/>
            <a:ext cx="11517526" cy="329885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endParaRPr lang="en-US" altLang="zh-CN" sz="2400" dirty="0"/>
          </a:p>
          <a:p>
            <a:r>
              <a:rPr lang="en-US" altLang="zh-CN" sz="2400" dirty="0">
                <a:solidFill>
                  <a:schemeClr val="tx1"/>
                </a:solidFill>
              </a:rPr>
              <a:t>3. identify the data; define the database tables and their relationships;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develop and implement the database in a relational database management system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3" name="图片 2" descr="upload_post_object_v2_6257505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358" y="3426198"/>
            <a:ext cx="4692126" cy="1600780"/>
          </a:xfrm>
          <a:prstGeom prst="rect">
            <a:avLst/>
          </a:prstGeom>
        </p:spPr>
      </p:pic>
      <p:pic>
        <p:nvPicPr>
          <p:cNvPr id="5" name="图片 4" descr="upload_post_object_v2_695810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17" y="3238918"/>
            <a:ext cx="2695914" cy="1600830"/>
          </a:xfrm>
          <a:prstGeom prst="rect">
            <a:avLst/>
          </a:prstGeom>
        </p:spPr>
      </p:pic>
      <p:pic>
        <p:nvPicPr>
          <p:cNvPr id="7" name="图片 6" descr="upload_post_object_v2_459076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84" y="3238918"/>
            <a:ext cx="2858624" cy="1975282"/>
          </a:xfrm>
          <a:prstGeom prst="rect">
            <a:avLst/>
          </a:prstGeom>
        </p:spPr>
      </p:pic>
      <p:pic>
        <p:nvPicPr>
          <p:cNvPr id="8" name="图片 7" descr="upload_post_object_v2_6867848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207" y="5027003"/>
            <a:ext cx="8032541" cy="1396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461106" y="432000"/>
            <a:ext cx="1138220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/>
              <a:t>Methodology</a:t>
            </a:r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69570" y="1189355"/>
            <a:ext cx="11453495" cy="508127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en-US" altLang="zh-CN" sz="2400"/>
              <a:t>4.</a:t>
            </a:r>
            <a:r>
              <a:rPr lang="zh-CN" altLang="en-US" sz="2400"/>
              <a:t> </a:t>
            </a:r>
            <a:r>
              <a:rPr lang="en-US" altLang="zh-CN" sz="2400"/>
              <a:t>Prepare and test mockups of the user interface for field data collection application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5.</a:t>
            </a:r>
            <a:r>
              <a:rPr lang="zh-CN" altLang="en-US" sz="2400"/>
              <a:t> </a:t>
            </a:r>
            <a:r>
              <a:rPr lang="en-US" altLang="zh-CN" sz="2400"/>
              <a:t>Create a prototype of the application and carry out testing by using Balsamiq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6. Designing of database operation process with the mobile system architecture, complete the demo of application with full interation design. </a:t>
            </a:r>
            <a:endParaRPr lang="en-US" altLang="zh-CN" sz="2400"/>
          </a:p>
          <a:p>
            <a:endParaRPr lang="en-US" altLang="zh-CN" sz="2400"/>
          </a:p>
          <a:p>
            <a:endParaRPr lang="zh-CN" altLang="en-US" sz="2400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2740025" y="3838575"/>
            <a:ext cx="6713220" cy="2665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685523" y="531295"/>
            <a:ext cx="6517295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04      Anticipated Results</a:t>
            </a:r>
            <a:endParaRPr lang="en-US" altLang="zh-CN" sz="44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8825" y="1685664"/>
            <a:ext cx="10454856" cy="230695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-</a:t>
            </a:r>
            <a:r>
              <a:rPr lang="en-US" altLang="zh-CN" sz="2400" dirty="0"/>
              <a:t>The complete </a:t>
            </a:r>
            <a:r>
              <a:rPr lang="en-US" altLang="zh-CN" sz="2400" dirty="0" err="1"/>
              <a:t>propotyping</a:t>
            </a:r>
            <a:r>
              <a:rPr lang="en-US" altLang="zh-CN" sz="2400" dirty="0"/>
              <a:t> design of co2 emission monitoring application 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-</a:t>
            </a:r>
            <a:r>
              <a:rPr lang="en-US" altLang="zh-CN" sz="2400" dirty="0"/>
              <a:t>The application must be able to deliver the essential information of current co2 emissions situaion and build-up the awareness to users. </a:t>
            </a:r>
            <a:endParaRPr lang="zh-CN" altLang="en-US" sz="2400" dirty="0"/>
          </a:p>
        </p:txBody>
      </p:sp>
      <p:pic>
        <p:nvPicPr>
          <p:cNvPr id="103" name="内容占位符 102"/>
          <p:cNvPicPr/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3293110" y="3768090"/>
            <a:ext cx="5818505" cy="23768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837288" y="2202484"/>
            <a:ext cx="6517295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05      Project Timeline</a:t>
            </a:r>
            <a:endParaRPr lang="en-US" altLang="zh-CN" sz="44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33056" y="870531"/>
          <a:ext cx="10525760" cy="478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2880"/>
                <a:gridCol w="5262880"/>
              </a:tblGrid>
              <a:tr h="956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July 2022,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Complete the proposal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Week 1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Research on the current co2 emissions acts, global situation, and similar application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Week 2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Start writing the final project, organize all information, and start design the module of application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ym typeface="+mn-ea"/>
                        </a:rPr>
                        <a:t>Week 3</a:t>
                      </a:r>
                      <a:endParaRPr lang="en-US" altLang="zh-CN"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Start propotyping the interface of application, as well as prepare the final paper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9563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Week 4</a:t>
                      </a:r>
                      <a:r>
                        <a:rPr lang="zh-CN" altLang="en-US"/>
                        <a:t>&amp;</a:t>
                      </a:r>
                      <a:r>
                        <a:rPr lang="en-US" altLang="zh-CN"/>
                        <a:t>5 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Finish the mockups, organize all deliverables to final paper and create the final presentation</a:t>
                      </a:r>
                      <a:endParaRPr lang="zh-CN" altLang="en-US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837288" y="2202484"/>
            <a:ext cx="6517295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06      Reference</a:t>
            </a:r>
            <a:endParaRPr lang="en-US" altLang="zh-CN" sz="44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5965" y="1139825"/>
            <a:ext cx="5815330" cy="4578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9950" y="2413635"/>
            <a:ext cx="51479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rgbClr val="009082"/>
                </a:solidFill>
                <a:latin typeface="印品灵秀体" panose="02000500000000000000" charset="-122"/>
                <a:ea typeface="印品灵秀体" panose="02000500000000000000" charset="-122"/>
              </a:rPr>
              <a:t>Q</a:t>
            </a:r>
            <a:r>
              <a:rPr lang="zh-CN" altLang="en-US" sz="8800">
                <a:solidFill>
                  <a:srgbClr val="009082"/>
                </a:solidFill>
                <a:latin typeface="印品灵秀体" panose="02000500000000000000" charset="-122"/>
                <a:ea typeface="印品灵秀体" panose="02000500000000000000" charset="-122"/>
              </a:rPr>
              <a:t> &amp; </a:t>
            </a:r>
            <a:r>
              <a:rPr lang="en-US" altLang="zh-CN" sz="8800">
                <a:solidFill>
                  <a:srgbClr val="009082"/>
                </a:solidFill>
                <a:latin typeface="印品灵秀体" panose="02000500000000000000" charset="-122"/>
                <a:ea typeface="印品灵秀体" panose="02000500000000000000" charset="-122"/>
              </a:rPr>
              <a:t>A</a:t>
            </a:r>
            <a:endParaRPr lang="zh-CN" altLang="en-US" sz="8800">
              <a:solidFill>
                <a:srgbClr val="009082"/>
              </a:solidFill>
              <a:latin typeface="印品灵秀体" panose="02000500000000000000" charset="-122"/>
              <a:ea typeface="印品灵秀体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3475" y="3755390"/>
            <a:ext cx="41636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rgbClr val="009082"/>
                </a:solidFill>
                <a:latin typeface="印品灵秀体" panose="02000500000000000000" charset="-122"/>
                <a:ea typeface="印品灵秀体" panose="02000500000000000000" charset="-122"/>
              </a:rPr>
              <a:t>THANKS</a:t>
            </a:r>
            <a:endParaRPr lang="en-US" altLang="zh-CN" sz="1600">
              <a:solidFill>
                <a:srgbClr val="009082"/>
              </a:solidFill>
              <a:latin typeface="印品灵秀体" panose="02000500000000000000" charset="-122"/>
              <a:ea typeface="印品灵秀体" panose="0200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8810" y="1287145"/>
            <a:ext cx="5815330" cy="4578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5210" y="617353"/>
            <a:ext cx="4566498" cy="2306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7200">
                <a:solidFill>
                  <a:srgbClr val="009082"/>
                </a:solidFill>
                <a:latin typeface="印品灵秀体" panose="02000500000000000000" charset="-122"/>
                <a:ea typeface="印品灵秀体" panose="02000500000000000000" charset="-122"/>
              </a:rPr>
              <a:t>Agenda</a:t>
            </a:r>
            <a:endParaRPr lang="zh-CN" altLang="en-US" sz="7200">
              <a:solidFill>
                <a:srgbClr val="009082"/>
              </a:solidFill>
              <a:latin typeface="印品灵秀体" panose="02000500000000000000" charset="-122"/>
              <a:ea typeface="印品灵秀体" panose="020005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210" y="2195069"/>
            <a:ext cx="7791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01</a:t>
            </a:r>
            <a:endParaRPr lang="en-US" altLang="zh-CN" sz="36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4426" y="2116964"/>
            <a:ext cx="273812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Background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5210" y="2924327"/>
            <a:ext cx="7791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02</a:t>
            </a:r>
            <a:endParaRPr lang="en-US" altLang="zh-CN" sz="36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64426" y="2830680"/>
            <a:ext cx="273812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Objective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5210" y="3628427"/>
            <a:ext cx="7791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03</a:t>
            </a:r>
            <a:endParaRPr lang="en-US" altLang="zh-CN" sz="36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4426" y="3544373"/>
            <a:ext cx="273812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Methodology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5210" y="4397976"/>
            <a:ext cx="7791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04</a:t>
            </a:r>
            <a:endParaRPr lang="en-US" altLang="zh-CN" sz="36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64426" y="4319871"/>
            <a:ext cx="273812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A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nticipated Results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210" y="5189750"/>
            <a:ext cx="7791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05</a:t>
            </a:r>
            <a:endParaRPr lang="en-US" altLang="zh-CN" sz="36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4426" y="5033588"/>
            <a:ext cx="273812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P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roject Timeline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5210" y="5865479"/>
            <a:ext cx="779145" cy="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06</a:t>
            </a:r>
            <a:endParaRPr lang="en-US" altLang="zh-CN" sz="36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64426" y="5747280"/>
            <a:ext cx="273812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R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ea"/>
              </a:rPr>
              <a:t>eference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47556" y="2218544"/>
            <a:ext cx="4718610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01        Background</a:t>
            </a:r>
            <a:endParaRPr lang="en-US" altLang="zh-CN" sz="44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Global situation</a:t>
            </a:r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599262" y="1625225"/>
            <a:ext cx="4817906" cy="3607573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/>
              <a:t>1) Greenhouse effect</a:t>
            </a:r>
            <a:r>
              <a:rPr lang="zh-CN" altLang="en-US"/>
              <a:t>：</a:t>
            </a:r>
            <a:r>
              <a:rPr lang="en-US" altLang="zh-CN"/>
              <a:t>Global climate warming, Glacial melting, Sea level rise, El Ni</a:t>
            </a:r>
            <a:r>
              <a:rPr lang="zh-CN" altLang="en-US"/>
              <a:t>ñ</a:t>
            </a:r>
            <a:r>
              <a:rPr lang="en-US" altLang="zh-CN"/>
              <a:t>o phenomenon, etc...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2) Ecosystem crisis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2) Rise in sea level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3) Natural desaster  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5) Desertification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101" name="内容占位符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59070" y="1624965"/>
            <a:ext cx="6060440" cy="414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9244330" y="5765165"/>
            <a:ext cx="2075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biyanicolleges.org 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pload_post_object_v2_1762295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8640" y="524510"/>
            <a:ext cx="5973445" cy="59740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6715" y="999490"/>
            <a:ext cx="5080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ClrTx/>
              <a:buSzTx/>
              <a:buFontTx/>
            </a:pPr>
            <a:r>
              <a:rPr lang="en-US" altLang="zh-CN" sz="2800" b="0"/>
              <a:t>“Out of the 135 countries pledging carbon neutrality, only 66 have put a target year on their policies, laws or propositions according to data by Net Zero Tracker. ”</a:t>
            </a:r>
            <a:endParaRPr lang="en-US" altLang="zh-CN" sz="28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06" y="432000"/>
            <a:ext cx="11382207" cy="648000"/>
          </a:xfrm>
        </p:spPr>
        <p:txBody>
          <a:bodyPr/>
          <a:lstStyle/>
          <a:p>
            <a:r>
              <a:rPr lang="en-US" altLang="zh-CN"/>
              <a:t>United Nation Sustainability Development Goals</a:t>
            </a:r>
            <a:r>
              <a:t>（</a:t>
            </a:r>
            <a:r>
              <a:rPr lang="en-US" altLang="zh-CN"/>
              <a:t>UNSDG</a:t>
            </a:r>
            <a:r>
              <a:t>）</a:t>
            </a:r>
            <a:endParaRPr lang="zh-CN" altLang="en-US"/>
          </a:p>
        </p:txBody>
      </p:sp>
      <p:pic>
        <p:nvPicPr>
          <p:cNvPr id="4" name="图片 3" descr="upload_post_object_v2_4172654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91" y="1263897"/>
            <a:ext cx="10852333" cy="3731004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573491" y="5431633"/>
            <a:ext cx="10852333" cy="8275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·</a:t>
            </a:r>
            <a:r>
              <a:rPr lang="en-US" altLang="zh-CN" sz="2400" dirty="0"/>
              <a:t>  greenhouse gas emissions will continue to increase without critical steps to shift economies towards carbon neutrality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06" y="432000"/>
            <a:ext cx="11382207" cy="648000"/>
          </a:xfrm>
        </p:spPr>
        <p:txBody>
          <a:bodyPr/>
          <a:lstStyle/>
          <a:p>
            <a:r>
              <a:rPr lang="en-US" altLang="zh-CN"/>
              <a:t>UNEP</a:t>
            </a:r>
            <a:r>
              <a:t>：</a:t>
            </a:r>
            <a:r>
              <a:rPr lang="en-US" altLang="zh-CN"/>
              <a:t>EMISSION GAP REPORT (2021)</a:t>
            </a:r>
            <a:endParaRPr lang="zh-CN" altLang="en-US"/>
          </a:p>
        </p:txBody>
      </p:sp>
      <p:pic>
        <p:nvPicPr>
          <p:cNvPr id="3" name="图片 2" descr="upload_post_object_v2_679515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8382" y="1192432"/>
            <a:ext cx="3418748" cy="4882659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90567" y="1798685"/>
            <a:ext cx="6528275" cy="3837149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“</a:t>
            </a:r>
            <a:r>
              <a:rPr lang="en-US" altLang="zh-CN" sz="2400"/>
              <a:t>...new national climate pledges combined with other mitigation measures put the world on track for a global temperature rise of 2.7°C by the end of the century. That is well above the goals of the Paris climate agreement and would lead to catastrophic changes in the Earth</a:t>
            </a:r>
            <a:r>
              <a:rPr lang="zh-CN" altLang="en-US" sz="2400"/>
              <a:t>’</a:t>
            </a:r>
            <a:r>
              <a:rPr lang="en-US" altLang="zh-CN" sz="2400"/>
              <a:t>s climate.  ..</a:t>
            </a:r>
            <a:r>
              <a:rPr lang="zh-CN" altLang="en-US" sz="5400">
                <a:solidFill>
                  <a:srgbClr val="FF0000"/>
                </a:solidFill>
              </a:rPr>
              <a:t>”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47556" y="2218544"/>
            <a:ext cx="4718610" cy="10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2B7A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rgbClr val="009082"/>
                </a:solidFill>
                <a:latin typeface="Impact" panose="020B0806030902050204" charset="0"/>
                <a:ea typeface="+mj-ea"/>
                <a:cs typeface="Impact" panose="020B0806030902050204" charset="0"/>
              </a:rPr>
              <a:t>02      Objectives</a:t>
            </a:r>
            <a:endParaRPr lang="en-US" altLang="zh-CN" sz="4400">
              <a:solidFill>
                <a:srgbClr val="009082"/>
              </a:solidFill>
              <a:latin typeface="Impact" panose="020B0806030902050204" charset="0"/>
              <a:ea typeface="+mj-ea"/>
              <a:cs typeface="Impact" panose="020B080603090205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9110" y="379095"/>
            <a:ext cx="11621135" cy="6636385"/>
          </a:xfrm>
        </p:spPr>
        <p:txBody>
          <a:bodyPr/>
          <a:lstStyle/>
          <a:p>
            <a:pPr algn="l"/>
            <a:r>
              <a:rPr lang="en-US" altLang="zh-CN" dirty="0"/>
              <a:t>The primary goals and objectives of this project include the design, build</a:t>
            </a:r>
            <a:r>
              <a:rPr lang="zh-CN" altLang="en-US" dirty="0"/>
              <a:t>-</a:t>
            </a:r>
            <a:r>
              <a:rPr lang="en-US" altLang="zh-CN" dirty="0"/>
              <a:t>out, and testing of a user</a:t>
            </a:r>
            <a:r>
              <a:rPr lang="zh-CN" altLang="en-US" dirty="0"/>
              <a:t>-</a:t>
            </a:r>
            <a:r>
              <a:rPr lang="en-US" altLang="zh-CN" dirty="0"/>
              <a:t>friendly mobile application that will enable to :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 err="1"/>
              <a:t>a.Query</a:t>
            </a:r>
            <a:r>
              <a:rPr lang="en-US" altLang="zh-CN" dirty="0"/>
              <a:t>, visualize, and report the effective carbon emissions status of each country and region. </a:t>
            </a:r>
            <a:endParaRPr lang="en-US" altLang="zh-CN" dirty="0"/>
          </a:p>
          <a:p>
            <a:pPr algn="l"/>
            <a:r>
              <a:rPr lang="en-US" altLang="zh-CN" dirty="0" err="1"/>
              <a:t>b.Identify</a:t>
            </a:r>
            <a:r>
              <a:rPr lang="en-US" altLang="zh-CN" dirty="0"/>
              <a:t>, compare and analyze the performance of carbon emissions for each area. </a:t>
            </a:r>
            <a:endParaRPr lang="en-US" altLang="zh-CN" dirty="0"/>
          </a:p>
          <a:p>
            <a:pPr algn="l"/>
            <a:r>
              <a:rPr lang="en-US" altLang="zh-CN" dirty="0">
                <a:solidFill>
                  <a:schemeClr val="tx1"/>
                </a:solidFill>
                <a:uFillTx/>
              </a:rPr>
              <a:t>c. Allow users to receive essential messages related to co2 emissions and take action. </a:t>
            </a:r>
            <a:endParaRPr lang="zh-CN" altLang="en-US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215640" y="4588510"/>
            <a:ext cx="5760720" cy="1915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UNIT_TABLE_BEAUTIFY" val="smartTable{5f060203-bd44-4e60-847b-586a410dd81e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COMMONDATA" val="eyJoZGlkIjoiOGU2NjBhMDUwMjVkNjhhODM5NzkyZWI2MGM5ZGFhOG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3087</Words>
  <Application>WPS 演示</Application>
  <PresentationFormat>Widescreen</PresentationFormat>
  <Paragraphs>147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印品灵秀体</vt:lpstr>
      <vt:lpstr>Impact</vt:lpstr>
      <vt:lpstr>Arial Unicode MS</vt:lpstr>
      <vt:lpstr>Office 主题​​</vt:lpstr>
      <vt:lpstr>PowerPoint 演示文稿</vt:lpstr>
      <vt:lpstr>PowerPoint 演示文稿</vt:lpstr>
      <vt:lpstr>PowerPoint 演示文稿</vt:lpstr>
      <vt:lpstr>Global situation</vt:lpstr>
      <vt:lpstr>Global situation</vt:lpstr>
      <vt:lpstr>United Nation Sustainability Development Goals（UNSDG）</vt:lpstr>
      <vt:lpstr>UNEP：EMISSION GAP REPORT (2021)</vt:lpstr>
      <vt:lpstr>PowerPoint 演示文稿</vt:lpstr>
      <vt:lpstr>PowerPoint 演示文稿</vt:lpstr>
      <vt:lpstr>PowerPoint 演示文稿</vt:lpstr>
      <vt:lpstr>Methodology</vt:lpstr>
      <vt:lpstr>Methodology</vt:lpstr>
      <vt:lpstr>Methodology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Ilgin Guler</dc:creator>
  <cp:lastModifiedBy>zdy</cp:lastModifiedBy>
  <cp:revision>5</cp:revision>
  <dcterms:created xsi:type="dcterms:W3CDTF">2022-07-13T16:29:00Z</dcterms:created>
  <dcterms:modified xsi:type="dcterms:W3CDTF">2022-07-17T13:34:43Z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/>
  </property>
</Properties>
</file>