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6" r:id="rId1"/>
  </p:sldMasterIdLst>
  <p:notesMasterIdLst>
    <p:notesMasterId r:id="rId24"/>
  </p:notesMasterIdLst>
  <p:sldIdLst>
    <p:sldId id="256" r:id="rId2"/>
    <p:sldId id="315" r:id="rId3"/>
    <p:sldId id="305" r:id="rId4"/>
    <p:sldId id="307" r:id="rId5"/>
    <p:sldId id="273" r:id="rId6"/>
    <p:sldId id="290" r:id="rId7"/>
    <p:sldId id="286" r:id="rId8"/>
    <p:sldId id="309" r:id="rId9"/>
    <p:sldId id="300" r:id="rId10"/>
    <p:sldId id="275" r:id="rId11"/>
    <p:sldId id="301" r:id="rId12"/>
    <p:sldId id="297" r:id="rId13"/>
    <p:sldId id="314" r:id="rId14"/>
    <p:sldId id="278" r:id="rId15"/>
    <p:sldId id="296" r:id="rId16"/>
    <p:sldId id="292" r:id="rId17"/>
    <p:sldId id="311" r:id="rId18"/>
    <p:sldId id="306" r:id="rId19"/>
    <p:sldId id="303" r:id="rId20"/>
    <p:sldId id="280" r:id="rId21"/>
    <p:sldId id="308" r:id="rId22"/>
    <p:sldId id="302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1" autoAdjust="0"/>
    <p:restoredTop sz="90859" autoAdjust="0"/>
  </p:normalViewPr>
  <p:slideViewPr>
    <p:cSldViewPr snapToGrid="0" showGuides="1">
      <p:cViewPr varScale="1">
        <p:scale>
          <a:sx n="82" d="100"/>
          <a:sy n="82" d="100"/>
        </p:scale>
        <p:origin x="114" y="168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3F4FED3B-F90E-4FBC-9CE4-9E030760EA3A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0C46F730-2D20-4051-8BED-09653C39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99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4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0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9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7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12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63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10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09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6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1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33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65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8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1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58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82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6652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62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4BFF0C-DB00-41E5-AB53-A11A04612BD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42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08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F730-2D20-4051-8BED-09653C3933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2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0" y="1110457"/>
            <a:ext cx="9144000" cy="41354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9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314E2-BBB2-4EA6-8FEC-81286E668C7F}" type="datetime1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9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1827-2C2C-49A8-BE93-DBCAD875AAEF}" type="datetime1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2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42F1-12E3-4BA8-A137-D853084FE63E}" type="datetime1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6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20D1-2231-4184-9E3C-330C0B6D7F77}" type="datetime1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0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AF1C-FB8B-4ECE-8893-026ECC3F51C6}" type="datetime1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6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F507-D1FA-400E-A65A-AA999D422F82}" type="datetime1">
              <a:rPr lang="en-US" smtClean="0"/>
              <a:t>12/18/2015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4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DBE6C-90DD-46DC-ADE9-8CD9CEB54500}" type="datetime1">
              <a:rPr lang="en-US" smtClean="0"/>
              <a:t>12/18/2015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2612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32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A8CE-1F75-4BC5-B381-A95693C7671C}" type="datetime1">
              <a:rPr lang="en-US" smtClean="0"/>
              <a:t>12/18/2015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4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1AE2-757C-42B9-920C-DFEA7933A10F}" type="datetime1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67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C05F-73EA-4DA9-9E58-FFFF223B2438}" type="datetime1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0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B460D-3A72-43CA-989C-347872676364}" type="datetime1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4473" y="64178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D744-F298-4ED1-BB3D-7BE98FAD8D1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6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sri.com/news/arcuser/1012/empirical-byesian-kriging.html" TargetMode="External"/><Relationship Id="rId3" Type="http://schemas.openxmlformats.org/officeDocument/2006/relationships/hyperlink" Target="http://cpgeosystems.com/globaltext2.html" TargetMode="External"/><Relationship Id="rId7" Type="http://schemas.openxmlformats.org/officeDocument/2006/relationships/hyperlink" Target="http://www.fossiltransition.org/pages/fossil_blog/162.php" TargetMode="External"/><Relationship Id="rId12" Type="http://schemas.openxmlformats.org/officeDocument/2006/relationships/hyperlink" Target="http://www.spectraenergy.com/natural-gas-101/natural-gas-facts/fun-facts-on-natural-ga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pts.ttu.edu/communications/media/downloads/PermianBasin.pdf" TargetMode="External"/><Relationship Id="rId11" Type="http://schemas.openxmlformats.org/officeDocument/2006/relationships/hyperlink" Target="http://www.britannica.com/science/Permian-Period" TargetMode="External"/><Relationship Id="rId5" Type="http://schemas.openxmlformats.org/officeDocument/2006/relationships/hyperlink" Target="http://www.halliburton.com/public/consulting/contents/Papers_and_Articles/OGJ-Earth-model-assists-Permian-asset-valuation.pdf" TargetMode="External"/><Relationship Id="rId10" Type="http://schemas.openxmlformats.org/officeDocument/2006/relationships/hyperlink" Target="http://www.shaleexperts.com/plays/permian-basin/Overview" TargetMode="External"/><Relationship Id="rId4" Type="http://schemas.openxmlformats.org/officeDocument/2006/relationships/hyperlink" Target="http://www.dgi.com/coviz/cvmain.html" TargetMode="External"/><Relationship Id="rId9" Type="http://schemas.openxmlformats.org/officeDocument/2006/relationships/hyperlink" Target="http://www.murchisonoil.com/about/permian-basin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914562" y="6331226"/>
            <a:ext cx="2051737" cy="36933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9026" y="6331226"/>
            <a:ext cx="1298299" cy="36933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Applying Geostatistical Analysis to Evaluate Production Trends in the Permian Basin</a:t>
            </a: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Lisa M. Zoellick – MGIS Candidate</a:t>
            </a:r>
          </a:p>
          <a:p>
            <a:r>
              <a:rPr lang="en-US" dirty="0" smtClean="0">
                <a:cs typeface="Arial" panose="020B0604020202020204" pitchFamily="34" charset="0"/>
              </a:rPr>
              <a:t>Patrick Kennelly, PhD – Advisor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026" y="6331226"/>
            <a:ext cx="272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GEOG 596 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70505" y="6331226"/>
            <a:ext cx="272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December 18,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Goal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9620" y="1282148"/>
            <a:ext cx="4864132" cy="5238544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prstClr val="black"/>
                </a:solidFill>
                <a:cs typeface="FrankRuehl" panose="020E0503060101010101" pitchFamily="34" charset="-79"/>
              </a:rPr>
              <a:t>Use exploratory spatial data analysis to quality control check data and determine the best methodology to interpolate data</a:t>
            </a:r>
          </a:p>
          <a:p>
            <a:r>
              <a:rPr lang="en-US" dirty="0" smtClean="0">
                <a:solidFill>
                  <a:prstClr val="black"/>
                </a:solidFill>
                <a:cs typeface="FrankRuehl" panose="020E0503060101010101" pitchFamily="34" charset="-79"/>
              </a:rPr>
              <a:t>Geostatistical evaluation to create surfaces for geologic horizons and </a:t>
            </a:r>
            <a:r>
              <a:rPr lang="en-US" dirty="0" err="1" smtClean="0">
                <a:solidFill>
                  <a:prstClr val="black"/>
                </a:solidFill>
                <a:cs typeface="FrankRuehl" panose="020E0503060101010101" pitchFamily="34" charset="-79"/>
              </a:rPr>
              <a:t>petrophysical</a:t>
            </a:r>
            <a:r>
              <a:rPr lang="en-US" dirty="0" smtClean="0">
                <a:solidFill>
                  <a:prstClr val="black"/>
                </a:solidFill>
                <a:cs typeface="FrankRuehl" panose="020E0503060101010101" pitchFamily="34" charset="-79"/>
              </a:rPr>
              <a:t> parameters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cs typeface="FrankRuehl" panose="020E0503060101010101" pitchFamily="34" charset="-79"/>
              </a:rPr>
              <a:t>Determine values for wells that have not been interpreted based off the geostatistical layers</a:t>
            </a:r>
          </a:p>
          <a:p>
            <a:r>
              <a:rPr lang="en-US" dirty="0" smtClean="0"/>
              <a:t>Quantitatively </a:t>
            </a:r>
            <a:r>
              <a:rPr lang="en-US" dirty="0"/>
              <a:t>rank performance of </a:t>
            </a:r>
            <a:r>
              <a:rPr lang="en-US" dirty="0" smtClean="0"/>
              <a:t>production with </a:t>
            </a:r>
            <a:r>
              <a:rPr lang="en-US" dirty="0"/>
              <a:t>respect to formation rock </a:t>
            </a:r>
            <a:r>
              <a:rPr lang="en-US" dirty="0" smtClean="0"/>
              <a:t>quality</a:t>
            </a:r>
            <a:endParaRPr lang="en-US" dirty="0"/>
          </a:p>
          <a:p>
            <a:endParaRPr lang="en-US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88" y="2113950"/>
            <a:ext cx="5541475" cy="33788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68287" y="5492774"/>
            <a:ext cx="5541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Fig. 7. Map showing stacked formations</a:t>
            </a:r>
            <a:r>
              <a:rPr lang="en-US" sz="10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Midland Basin: </a:t>
            </a:r>
            <a:r>
              <a:rPr lang="en-US" sz="1000" i="1" dirty="0" err="1" smtClean="0">
                <a:ea typeface="Batang" panose="02030600000101010101" pitchFamily="18" charset="-127"/>
                <a:cs typeface="FrankRuehl" panose="020E0503060101010101" pitchFamily="34" charset="-79"/>
              </a:rPr>
              <a:t>Multistacked</a:t>
            </a:r>
            <a:r>
              <a:rPr lang="en-US" sz="10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 Horizontal Targets. </a:t>
            </a:r>
            <a:r>
              <a:rPr lang="en-US" sz="1000" dirty="0" smtClean="0"/>
              <a:t>Oil &amp; Gas Journal</a:t>
            </a:r>
            <a:r>
              <a:rPr lang="en-US" sz="1000" i="1" dirty="0" smtClean="0"/>
              <a:t>.</a:t>
            </a:r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 2015.  Web. 28 Nov 2015.</a:t>
            </a:r>
          </a:p>
        </p:txBody>
      </p:sp>
    </p:spTree>
    <p:extLst>
      <p:ext uri="{BB962C8B-B14F-4D97-AF65-F5344CB8AC3E}">
        <p14:creationId xmlns:p14="http://schemas.microsoft.com/office/powerpoint/2010/main" val="16726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3070"/>
            <a:ext cx="11233935" cy="760722"/>
          </a:xfrm>
        </p:spPr>
        <p:txBody>
          <a:bodyPr>
            <a:normAutofit/>
          </a:bodyPr>
          <a:lstStyle/>
          <a:p>
            <a:r>
              <a:rPr lang="en-US" sz="3500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Methodology: Mapping Formations &amp; Well Log Attributes</a:t>
            </a:r>
            <a:endParaRPr lang="en-US" sz="3500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97349"/>
            <a:ext cx="5882639" cy="52385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Obtain geologist’s interpreted data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Unique identifier (API)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Coordinates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Formation top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Total vertical depth subsea (TVDSS)</a:t>
            </a:r>
          </a:p>
          <a:p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Incorporate statistics from the raw well log data provided by the geologist</a:t>
            </a:r>
          </a:p>
          <a:p>
            <a:pPr lvl="1"/>
            <a:r>
              <a:rPr lang="en-US" dirty="0" smtClean="0">
                <a:cs typeface="FrankRuehl" panose="020E0503060101010101" pitchFamily="34" charset="-79"/>
              </a:rPr>
              <a:t>Gamma intensity – measures the radioactivity of rocks to determine the amount of shale in a formation (API units)</a:t>
            </a:r>
          </a:p>
          <a:p>
            <a:pPr lvl="1"/>
            <a:r>
              <a:rPr lang="en-US" dirty="0" smtClean="0">
                <a:cs typeface="FrankRuehl" panose="020E0503060101010101" pitchFamily="34" charset="-79"/>
              </a:rPr>
              <a:t>Resistivity – measures electrical resistivity for formation evaluation; different fluids conduct different amounts of electricity - </a:t>
            </a:r>
            <a:r>
              <a:rPr lang="en-US" dirty="0"/>
              <a:t>(</a:t>
            </a:r>
            <a:r>
              <a:rPr lang="en-US" dirty="0" err="1"/>
              <a:t>ohm</a:t>
            </a:r>
            <a:r>
              <a:rPr lang="en-US" sz="2000" dirty="0" err="1"/>
              <a:t>•</a:t>
            </a:r>
            <a:r>
              <a:rPr lang="en-US" dirty="0" err="1"/>
              <a:t>m</a:t>
            </a:r>
            <a:r>
              <a:rPr lang="en-US" dirty="0"/>
              <a:t>)</a:t>
            </a:r>
            <a:endParaRPr lang="en-US" dirty="0" smtClean="0">
              <a:cs typeface="FrankRuehl" panose="020E0503060101010101" pitchFamily="34" charset="-79"/>
            </a:endParaRPr>
          </a:p>
          <a:p>
            <a:pPr lvl="1"/>
            <a:r>
              <a:rPr lang="en-US" dirty="0" smtClean="0">
                <a:cs typeface="FrankRuehl" panose="020E0503060101010101" pitchFamily="34" charset="-79"/>
              </a:rPr>
              <a:t>Neutron – measures the hydrogen content in a formation (porosity units)</a:t>
            </a:r>
          </a:p>
          <a:p>
            <a:pPr lvl="1"/>
            <a:r>
              <a:rPr lang="en-US" dirty="0" smtClean="0">
                <a:cs typeface="FrankRuehl" panose="020E0503060101010101" pitchFamily="34" charset="-79"/>
              </a:rPr>
              <a:t>Bulk density </a:t>
            </a:r>
            <a:r>
              <a:rPr lang="en-US" dirty="0">
                <a:cs typeface="FrankRuehl" panose="020E0503060101010101" pitchFamily="34" charset="-79"/>
              </a:rPr>
              <a:t>(g/cm3</a:t>
            </a:r>
            <a:r>
              <a:rPr lang="en-US" dirty="0" smtClean="0">
                <a:cs typeface="FrankRuehl" panose="020E0503060101010101" pitchFamily="34" charset="-79"/>
              </a:rPr>
              <a:t>) – used in determining porosity</a:t>
            </a:r>
            <a:endParaRPr lang="en-US" dirty="0">
              <a:cs typeface="FrankRuehl" panose="020E0503060101010101" pitchFamily="34" charset="-79"/>
            </a:endParaRPr>
          </a:p>
          <a:p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Evaluate data using Exploratory Spatial Data Analysis (ESDA) tools</a:t>
            </a:r>
          </a:p>
          <a:p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Use Empirical Bayesian Kriging (EBK) to create interpolated surfaces for each horizon and variable</a:t>
            </a:r>
          </a:p>
          <a:p>
            <a:pPr marL="0" indent="0">
              <a:buNone/>
            </a:pPr>
            <a:endParaRPr lang="en-US" dirty="0" smtClean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99" y="1340058"/>
            <a:ext cx="2886513" cy="46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789698" y="6072793"/>
            <a:ext cx="3309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Fig. 8. Interpreted well log</a:t>
            </a:r>
            <a:r>
              <a:rPr lang="en-US" sz="10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Matt Boyce, PhD</a:t>
            </a:r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2013.  Southwestern Energy. 2 Dec 2015.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03029" y="1637943"/>
            <a:ext cx="758650" cy="1050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730549" y="2958316"/>
            <a:ext cx="581424" cy="122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6200000">
            <a:off x="6685550" y="3839395"/>
            <a:ext cx="3194629" cy="12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Methodology: Exploratory </a:t>
            </a:r>
            <a:r>
              <a:rPr lang="en-US" dirty="0">
                <a:latin typeface="+mn-lt"/>
              </a:rPr>
              <a:t>Spatial Data Analysis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2" descr="C:\Users\Zoellicl\AppData\Local\Temp\SNAGHTML14eb69c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3" y="1360121"/>
            <a:ext cx="4675392" cy="43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2735" y="5722796"/>
            <a:ext cx="131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Histogram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98991" y="1462399"/>
            <a:ext cx="4346927" cy="4629729"/>
            <a:chOff x="7598991" y="1462399"/>
            <a:chExt cx="4346927" cy="4629729"/>
          </a:xfrm>
        </p:grpSpPr>
        <p:pic>
          <p:nvPicPr>
            <p:cNvPr id="10" name="Picture 2" descr="C:\Users\Zoellicl\AppData\Local\Temp\SNAGHTML14ec3af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991" y="1462399"/>
              <a:ext cx="4346927" cy="426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942536" y="5722796"/>
              <a:ext cx="1659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Normal QQ Plot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99302" y="1875039"/>
            <a:ext cx="4549290" cy="4663873"/>
            <a:chOff x="3899301" y="1861200"/>
            <a:chExt cx="4549290" cy="4663873"/>
          </a:xfrm>
        </p:grpSpPr>
        <p:pic>
          <p:nvPicPr>
            <p:cNvPr id="11" name="Picture 4" descr="C:\Users\Zoellicl\AppData\Local\Temp\SNAGHTML6784a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0437">
              <a:off x="3899301" y="2242268"/>
              <a:ext cx="4549290" cy="428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01596" y="1861200"/>
              <a:ext cx="1685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Trend Analysis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2857" y="1675754"/>
            <a:ext cx="12476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Mean: 72.9</a:t>
            </a:r>
          </a:p>
          <a:p>
            <a:r>
              <a:rPr lang="en-US" sz="1400" dirty="0" smtClean="0"/>
              <a:t>Median: 73.2</a:t>
            </a:r>
          </a:p>
          <a:p>
            <a:r>
              <a:rPr lang="en-US" sz="1400" dirty="0" err="1" smtClean="0"/>
              <a:t>Skewness</a:t>
            </a:r>
            <a:r>
              <a:rPr lang="en-US" sz="1400" dirty="0" smtClean="0"/>
              <a:t>: -0.1</a:t>
            </a:r>
          </a:p>
          <a:p>
            <a:r>
              <a:rPr lang="en-US" sz="1400" dirty="0" smtClean="0"/>
              <a:t>Kurtosis: 2.4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57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211" y="1287799"/>
            <a:ext cx="11706044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Methodology – Kriging Wizard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5434" y="6356350"/>
            <a:ext cx="2743200" cy="365125"/>
          </a:xfrm>
        </p:spPr>
        <p:txBody>
          <a:bodyPr/>
          <a:lstStyle/>
          <a:p>
            <a:fld id="{6E54D744-F298-4ED1-BB3D-7BE98FAD8D19}" type="slidenum">
              <a:rPr lang="en-US" smtClean="0"/>
              <a:t>13</a:t>
            </a:fld>
            <a:endParaRPr lang="en-US" dirty="0"/>
          </a:p>
        </p:txBody>
      </p:sp>
      <p:pic>
        <p:nvPicPr>
          <p:cNvPr id="3076" name="Picture 4" descr="C:\Users\Zoellicl\AppData\Local\Temp\SNAGHTMLddf22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1" y="1287085"/>
            <a:ext cx="5185244" cy="52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24001"/>
          <a:stretch/>
        </p:blipFill>
        <p:spPr>
          <a:xfrm>
            <a:off x="3444890" y="1472140"/>
            <a:ext cx="1930673" cy="2739642"/>
          </a:xfrm>
          <a:prstGeom prst="rect">
            <a:avLst/>
          </a:prstGeom>
        </p:spPr>
      </p:pic>
      <p:pic>
        <p:nvPicPr>
          <p:cNvPr id="3074" name="Picture 2" descr="C:\Users\Zoellicl\AppData\Local\Temp\SNAGHTMLddd4f7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35" y="1287085"/>
            <a:ext cx="7596620" cy="52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648409" y="5098474"/>
            <a:ext cx="2116703" cy="1162761"/>
            <a:chOff x="8648410" y="5006108"/>
            <a:chExt cx="2352100" cy="129207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t="12557" r="68757"/>
            <a:stretch/>
          </p:blipFill>
          <p:spPr>
            <a:xfrm>
              <a:off x="8648410" y="5006108"/>
              <a:ext cx="1559342" cy="12920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53977" t="12557" r="30139"/>
            <a:stretch/>
          </p:blipFill>
          <p:spPr>
            <a:xfrm>
              <a:off x="10207779" y="5006108"/>
              <a:ext cx="792731" cy="1292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2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211" y="1287799"/>
            <a:ext cx="11706044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57004" y="1511815"/>
            <a:ext cx="10255195" cy="5011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Example Results – </a:t>
            </a:r>
            <a:r>
              <a:rPr lang="en-US" dirty="0" err="1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Wolfcamp</a:t>
            </a:r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 A Surface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pic>
        <p:nvPicPr>
          <p:cNvPr id="12" name="Content Placeholder 9"/>
          <p:cNvPicPr>
            <a:picLocks noChangeAspect="1"/>
          </p:cNvPicPr>
          <p:nvPr/>
        </p:nvPicPr>
        <p:blipFill rotWithShape="1">
          <a:blip r:embed="rId3"/>
          <a:srcRect l="4911" t="12357" r="72056" b="55916"/>
          <a:stretch/>
        </p:blipFill>
        <p:spPr>
          <a:xfrm>
            <a:off x="4981131" y="1598922"/>
            <a:ext cx="1580321" cy="209715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591182" y="1243189"/>
            <a:ext cx="3221017" cy="377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/>
              <a:t>Prediction Standard Error Map</a:t>
            </a:r>
            <a:endParaRPr lang="en-US" sz="1600" b="1" dirty="0"/>
          </a:p>
        </p:txBody>
      </p:sp>
      <p:sp>
        <p:nvSpPr>
          <p:cNvPr id="20" name="Rectangle 19"/>
          <p:cNvSpPr/>
          <p:nvPr/>
        </p:nvSpPr>
        <p:spPr>
          <a:xfrm>
            <a:off x="5966839" y="3944433"/>
            <a:ext cx="2582420" cy="2450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08746" y="1243189"/>
            <a:ext cx="3248531" cy="377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/>
              <a:t>Prediction Map</a:t>
            </a:r>
            <a:endParaRPr lang="en-US" sz="16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124479" y="1237808"/>
            <a:ext cx="3221017" cy="377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/>
              <a:t>Control Points</a:t>
            </a:r>
            <a:endParaRPr lang="en-US" sz="1600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50" r="1620"/>
          <a:stretch/>
        </p:blipFill>
        <p:spPr>
          <a:xfrm>
            <a:off x="1557004" y="1555572"/>
            <a:ext cx="3240156" cy="489047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5434" y="6356350"/>
            <a:ext cx="2743200" cy="365125"/>
          </a:xfrm>
        </p:spPr>
        <p:txBody>
          <a:bodyPr/>
          <a:lstStyle/>
          <a:p>
            <a:fld id="{6E54D744-F298-4ED1-BB3D-7BE98FAD8D19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6707458" y="1586524"/>
            <a:ext cx="5104741" cy="4859524"/>
            <a:chOff x="6707458" y="1586524"/>
            <a:chExt cx="5104741" cy="4859524"/>
          </a:xfrm>
        </p:grpSpPr>
        <p:pic>
          <p:nvPicPr>
            <p:cNvPr id="13" name="Content Placeholder 9"/>
            <p:cNvPicPr>
              <a:picLocks noChangeAspect="1"/>
            </p:cNvPicPr>
            <p:nvPr/>
          </p:nvPicPr>
          <p:blipFill rotWithShape="1">
            <a:blip r:embed="rId3"/>
            <a:srcRect l="4953" t="44184" r="71724" b="23647"/>
            <a:stretch/>
          </p:blipFill>
          <p:spPr>
            <a:xfrm>
              <a:off x="6707458" y="4230010"/>
              <a:ext cx="1600201" cy="21263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6392"/>
            <a:stretch/>
          </p:blipFill>
          <p:spPr>
            <a:xfrm>
              <a:off x="8591182" y="1586524"/>
              <a:ext cx="3221017" cy="485952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939101" y="1555572"/>
            <a:ext cx="3424922" cy="480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6046" t="2976" r="1533" b="2777"/>
          <a:stretch/>
        </p:blipFill>
        <p:spPr>
          <a:xfrm>
            <a:off x="5114263" y="1586524"/>
            <a:ext cx="3214979" cy="4830832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730588" y="1552151"/>
            <a:ext cx="6230115" cy="2723385"/>
            <a:chOff x="1178870" y="1593676"/>
            <a:chExt cx="6230115" cy="2723385"/>
          </a:xfrm>
        </p:grpSpPr>
        <p:sp>
          <p:nvSpPr>
            <p:cNvPr id="41" name="Rectangle 40"/>
            <p:cNvSpPr/>
            <p:nvPr/>
          </p:nvSpPr>
          <p:spPr>
            <a:xfrm>
              <a:off x="5943600" y="1596299"/>
              <a:ext cx="1465385" cy="12640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178870" y="1593676"/>
              <a:ext cx="4764731" cy="2723385"/>
              <a:chOff x="1178870" y="1593676"/>
              <a:chExt cx="4764731" cy="2723385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flipH="1">
                <a:off x="1178870" y="1593676"/>
                <a:ext cx="4764730" cy="29258"/>
              </a:xfrm>
              <a:prstGeom prst="line">
                <a:avLst/>
              </a:prstGeom>
              <a:ln w="952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1178870" y="2860343"/>
                <a:ext cx="4764731" cy="1441251"/>
              </a:xfrm>
              <a:prstGeom prst="line">
                <a:avLst/>
              </a:prstGeom>
              <a:ln w="952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8870" y="1628315"/>
                <a:ext cx="3083802" cy="2688746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243136" y="2714577"/>
            <a:ext cx="1334944" cy="1963004"/>
            <a:chOff x="189411" y="1279525"/>
            <a:chExt cx="1334944" cy="19630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13229" t="10857" r="34597" b="19464"/>
            <a:stretch/>
          </p:blipFill>
          <p:spPr>
            <a:xfrm>
              <a:off x="259115" y="1279525"/>
              <a:ext cx="1190589" cy="110480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189411" y="2319199"/>
              <a:ext cx="13349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AOI covers 21,075,775 acres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361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Example Results – </a:t>
            </a:r>
            <a:r>
              <a:rPr lang="en-US" dirty="0" err="1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Wolfcamp</a:t>
            </a:r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 A 3D view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15</a:t>
            </a:fld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838199" y="4227432"/>
            <a:ext cx="2459047" cy="22932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3D surfaces created for each geologic zone</a:t>
            </a:r>
          </a:p>
          <a:p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Able to identify which zone the well produces from</a:t>
            </a:r>
          </a:p>
          <a:p>
            <a:endParaRPr lang="en-US" dirty="0" smtClean="0"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pPr lvl="1"/>
            <a:endParaRPr lang="en-US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15" r="7761"/>
          <a:stretch/>
        </p:blipFill>
        <p:spPr>
          <a:xfrm>
            <a:off x="5858907" y="1282148"/>
            <a:ext cx="5650787" cy="2945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04" y="4229931"/>
            <a:ext cx="8210932" cy="2251677"/>
          </a:xfrm>
          <a:prstGeom prst="rect">
            <a:avLst/>
          </a:prstGeom>
        </p:spPr>
      </p:pic>
      <p:pic>
        <p:nvPicPr>
          <p:cNvPr id="3074" name="Picture 2" descr="Screen cap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54" y="1356884"/>
            <a:ext cx="4052300" cy="27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Expected Results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10671494" cy="52385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20 EBK </a:t>
            </a:r>
            <a:r>
              <a:rPr lang="en-US" dirty="0">
                <a:ea typeface="Batang" panose="02030600000101010101" pitchFamily="18" charset="-127"/>
                <a:cs typeface="FrankRuehl" panose="020E0503060101010101" pitchFamily="34" charset="-79"/>
              </a:rPr>
              <a:t>interpolated grids for: </a:t>
            </a:r>
          </a:p>
          <a:p>
            <a:pPr lvl="1"/>
            <a:r>
              <a:rPr lang="en-US" dirty="0">
                <a:ea typeface="Batang" panose="02030600000101010101" pitchFamily="18" charset="-127"/>
                <a:cs typeface="FrankRuehl" panose="020E0503060101010101" pitchFamily="34" charset="-79"/>
              </a:rPr>
              <a:t>Formation intervals</a:t>
            </a:r>
          </a:p>
          <a:p>
            <a:pPr lvl="2"/>
            <a:r>
              <a:rPr lang="en-US" dirty="0" err="1">
                <a:ea typeface="Batang" panose="02030600000101010101" pitchFamily="18" charset="-127"/>
                <a:cs typeface="FrankRuehl" panose="020E0503060101010101" pitchFamily="34" charset="-79"/>
              </a:rPr>
              <a:t>Wolfcamp</a:t>
            </a:r>
            <a:r>
              <a:rPr lang="en-US" dirty="0">
                <a:ea typeface="Batang" panose="02030600000101010101" pitchFamily="18" charset="-127"/>
                <a:cs typeface="FrankRuehl" panose="020E0503060101010101" pitchFamily="34" charset="-79"/>
              </a:rPr>
              <a:t> A, B, C1, C2, C3</a:t>
            </a:r>
          </a:p>
          <a:p>
            <a:pPr lvl="1"/>
            <a:r>
              <a:rPr lang="en-US" dirty="0">
                <a:ea typeface="Batang" panose="02030600000101010101" pitchFamily="18" charset="-127"/>
                <a:cs typeface="FrankRuehl" panose="020E0503060101010101" pitchFamily="34" charset="-79"/>
              </a:rPr>
              <a:t>Well log attributes delineated for each formation</a:t>
            </a:r>
          </a:p>
          <a:p>
            <a:pPr lvl="2"/>
            <a:r>
              <a:rPr lang="en-US" dirty="0">
                <a:cs typeface="FrankRuehl" panose="020E0503060101010101" pitchFamily="34" charset="-79"/>
              </a:rPr>
              <a:t>Gamma intensity</a:t>
            </a:r>
          </a:p>
          <a:p>
            <a:pPr lvl="2"/>
            <a:r>
              <a:rPr lang="en-US" dirty="0">
                <a:cs typeface="FrankRuehl" panose="020E0503060101010101" pitchFamily="34" charset="-79"/>
              </a:rPr>
              <a:t>Resistivity</a:t>
            </a:r>
          </a:p>
          <a:p>
            <a:pPr lvl="2"/>
            <a:r>
              <a:rPr lang="en-US" dirty="0">
                <a:cs typeface="FrankRuehl" panose="020E0503060101010101" pitchFamily="34" charset="-79"/>
              </a:rPr>
              <a:t>Neutron</a:t>
            </a:r>
          </a:p>
          <a:p>
            <a:pPr lvl="2"/>
            <a:r>
              <a:rPr lang="en-US" dirty="0">
                <a:cs typeface="FrankRuehl" panose="020E0503060101010101" pitchFamily="34" charset="-79"/>
              </a:rPr>
              <a:t>Density</a:t>
            </a:r>
          </a:p>
          <a:p>
            <a:r>
              <a:rPr lang="en-US" dirty="0" smtClean="0">
                <a:cs typeface="FrankRuehl" panose="020E0503060101010101" pitchFamily="34" charset="-79"/>
              </a:rPr>
              <a:t>Backfill </a:t>
            </a:r>
            <a:r>
              <a:rPr lang="en-US" dirty="0">
                <a:cs typeface="FrankRuehl" panose="020E0503060101010101" pitchFamily="34" charset="-79"/>
              </a:rPr>
              <a:t>well database from interpolated values</a:t>
            </a:r>
          </a:p>
          <a:p>
            <a:r>
              <a:rPr lang="en-US" dirty="0">
                <a:cs typeface="FrankRuehl" panose="020E0503060101010101" pitchFamily="34" charset="-79"/>
              </a:rPr>
              <a:t>Map production for oil and gas per formation </a:t>
            </a:r>
            <a:endParaRPr lang="en-US" dirty="0" smtClean="0">
              <a:cs typeface="FrankRuehl" panose="020E0503060101010101" pitchFamily="34" charset="-79"/>
            </a:endParaRPr>
          </a:p>
          <a:p>
            <a:pPr lvl="1"/>
            <a:r>
              <a:rPr lang="en-US" dirty="0" smtClean="0">
                <a:cs typeface="FrankRuehl" panose="020E0503060101010101" pitchFamily="34" charset="-79"/>
              </a:rPr>
              <a:t>Examine how production has changed over time with different operators</a:t>
            </a:r>
            <a:endParaRPr lang="en-US" dirty="0">
              <a:cs typeface="FrankRuehl" panose="020E0503060101010101" pitchFamily="34" charset="-79"/>
            </a:endParaRPr>
          </a:p>
          <a:p>
            <a:pPr lvl="1"/>
            <a:r>
              <a:rPr lang="en-US" dirty="0">
                <a:cs typeface="FrankRuehl" panose="020E0503060101010101" pitchFamily="34" charset="-79"/>
              </a:rPr>
              <a:t>Output </a:t>
            </a:r>
            <a:r>
              <a:rPr lang="en-US" dirty="0" smtClean="0">
                <a:cs typeface="FrankRuehl" panose="020E0503060101010101" pitchFamily="34" charset="-79"/>
              </a:rPr>
              <a:t>geostatistical </a:t>
            </a:r>
            <a:r>
              <a:rPr lang="en-US" dirty="0">
                <a:cs typeface="FrankRuehl" panose="020E0503060101010101" pitchFamily="34" charset="-79"/>
              </a:rPr>
              <a:t>and </a:t>
            </a:r>
            <a:r>
              <a:rPr lang="en-US" dirty="0" smtClean="0">
                <a:cs typeface="FrankRuehl" panose="020E0503060101010101" pitchFamily="34" charset="-79"/>
              </a:rPr>
              <a:t>raster layers</a:t>
            </a:r>
          </a:p>
          <a:p>
            <a:r>
              <a:rPr lang="en-US" dirty="0" smtClean="0">
                <a:cs typeface="FrankRuehl" panose="020E0503060101010101" pitchFamily="34" charset="-79"/>
              </a:rPr>
              <a:t>Identify trends in well log data compared to production data</a:t>
            </a:r>
          </a:p>
          <a:p>
            <a:pPr lvl="1"/>
            <a:r>
              <a:rPr lang="en-US" dirty="0">
                <a:cs typeface="FrankRuehl" panose="020E0503060101010101" pitchFamily="34" charset="-79"/>
              </a:rPr>
              <a:t>Stacked </a:t>
            </a:r>
            <a:r>
              <a:rPr lang="en-US" dirty="0" smtClean="0">
                <a:cs typeface="FrankRuehl" panose="020E0503060101010101" pitchFamily="34" charset="-79"/>
              </a:rPr>
              <a:t>weighted overlay analysis</a:t>
            </a:r>
          </a:p>
          <a:p>
            <a:pPr lvl="1"/>
            <a:r>
              <a:rPr lang="en-US" dirty="0" smtClean="0">
                <a:cs typeface="FrankRuehl" panose="020E0503060101010101" pitchFamily="34" charset="-79"/>
              </a:rPr>
              <a:t>Exploratory regression or regression analysis to recognize trends</a:t>
            </a:r>
            <a:endParaRPr lang="en-US" dirty="0">
              <a:cs typeface="FrankRuehl" panose="020E0503060101010101" pitchFamily="34" charset="-79"/>
            </a:endParaRPr>
          </a:p>
          <a:p>
            <a:r>
              <a:rPr lang="en-US" dirty="0" smtClean="0">
                <a:cs typeface="FrankRuehl" panose="020E0503060101010101" pitchFamily="34" charset="-79"/>
              </a:rPr>
              <a:t>Increased accuracy and efficiency in basin evaluation allowing for quick, decisive action</a:t>
            </a:r>
            <a:endParaRPr lang="en-US" dirty="0">
              <a:cs typeface="FrankRuehl" panose="020E0503060101010101" pitchFamily="34" charset="-79"/>
            </a:endParaRPr>
          </a:p>
          <a:p>
            <a:pPr lvl="1"/>
            <a:endParaRPr lang="en-US" dirty="0" smtClean="0"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pPr lvl="1"/>
            <a:endParaRPr lang="en-US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Summary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10671494" cy="5238544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sz="2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GIS will be used as a platform to interpolate grids from interpreted well log data</a:t>
            </a:r>
          </a:p>
          <a:p>
            <a:pPr marL="342900" lvl="1" indent="-342900"/>
            <a:r>
              <a:rPr lang="en-US" sz="2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This methodology will allow us to use our own interpreted data instead of relying on incomplete or unreliable vendor data</a:t>
            </a:r>
          </a:p>
          <a:p>
            <a:pPr marL="342900" lvl="1" indent="-342900"/>
            <a:r>
              <a:rPr lang="en-US" sz="2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Values will be extrapolated to areas without data so we will have a more complete picture of the basin</a:t>
            </a:r>
          </a:p>
          <a:p>
            <a:pPr marL="342900" lvl="1" indent="-342900"/>
            <a:r>
              <a:rPr lang="en-US" sz="2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Data will be contained in a centralized database that can be distributed to the rest of the team instead of being contained in data siloes</a:t>
            </a:r>
          </a:p>
          <a:p>
            <a:pPr marL="342900" lvl="1" indent="-342900"/>
            <a:r>
              <a:rPr lang="en-US" sz="2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Process will increase efficiency in basin evaluation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Timeline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18</a:t>
            </a:fld>
            <a:endParaRPr lang="en-US"/>
          </a:p>
        </p:txBody>
      </p:sp>
      <p:sp>
        <p:nvSpPr>
          <p:cNvPr id="9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AutoShape 47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2058966" y="2075109"/>
            <a:ext cx="381000" cy="381001"/>
            <a:chOff x="2078" y="1680"/>
            <a:chExt cx="1615" cy="1615"/>
          </a:xfrm>
        </p:grpSpPr>
        <p:sp>
          <p:nvSpPr>
            <p:cNvPr id="1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8" name="Group 60"/>
          <p:cNvGrpSpPr>
            <a:grpSpLocks/>
          </p:cNvGrpSpPr>
          <p:nvPr/>
        </p:nvGrpSpPr>
        <p:grpSpPr bwMode="auto">
          <a:xfrm>
            <a:off x="2503465" y="2875444"/>
            <a:ext cx="381000" cy="381000"/>
            <a:chOff x="2078" y="1680"/>
            <a:chExt cx="1615" cy="1615"/>
          </a:xfrm>
        </p:grpSpPr>
        <p:sp>
          <p:nvSpPr>
            <p:cNvPr id="19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4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2681265" y="3662844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2" name="Group 74"/>
          <p:cNvGrpSpPr>
            <a:grpSpLocks/>
          </p:cNvGrpSpPr>
          <p:nvPr/>
        </p:nvGrpSpPr>
        <p:grpSpPr bwMode="auto">
          <a:xfrm>
            <a:off x="2547915" y="4548621"/>
            <a:ext cx="381000" cy="381000"/>
            <a:chOff x="2078" y="1680"/>
            <a:chExt cx="1615" cy="1615"/>
          </a:xfrm>
        </p:grpSpPr>
        <p:sp>
          <p:nvSpPr>
            <p:cNvPr id="33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6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7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8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9" name="Group 81"/>
          <p:cNvGrpSpPr>
            <a:grpSpLocks/>
          </p:cNvGrpSpPr>
          <p:nvPr/>
        </p:nvGrpSpPr>
        <p:grpSpPr bwMode="auto">
          <a:xfrm>
            <a:off x="2164517" y="5286932"/>
            <a:ext cx="355600" cy="381000"/>
            <a:chOff x="2078" y="1680"/>
            <a:chExt cx="1615" cy="1615"/>
          </a:xfrm>
        </p:grpSpPr>
        <p:sp>
          <p:nvSpPr>
            <p:cNvPr id="40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43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44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45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53" name="AutoShape 48"/>
          <p:cNvSpPr>
            <a:spLocks noChangeArrowheads="1"/>
          </p:cNvSpPr>
          <p:nvPr/>
        </p:nvSpPr>
        <p:spPr bwMode="gray">
          <a:xfrm>
            <a:off x="1644603" y="5963131"/>
            <a:ext cx="5811861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March 2016 – Present at the Geological Society of America</a:t>
            </a:r>
            <a:endParaRPr lang="en-US" sz="2400" b="1" dirty="0"/>
          </a:p>
        </p:txBody>
      </p:sp>
      <p:grpSp>
        <p:nvGrpSpPr>
          <p:cNvPr id="54" name="Group 53"/>
          <p:cNvGrpSpPr/>
          <p:nvPr/>
        </p:nvGrpSpPr>
        <p:grpSpPr>
          <a:xfrm>
            <a:off x="1346154" y="6012344"/>
            <a:ext cx="355600" cy="381000"/>
            <a:chOff x="976289" y="5940426"/>
            <a:chExt cx="355600" cy="381000"/>
          </a:xfrm>
        </p:grpSpPr>
        <p:sp>
          <p:nvSpPr>
            <p:cNvPr id="55" name="Oval 82"/>
            <p:cNvSpPr>
              <a:spLocks noChangeArrowheads="1"/>
            </p:cNvSpPr>
            <p:nvPr/>
          </p:nvSpPr>
          <p:spPr bwMode="gray">
            <a:xfrm>
              <a:off x="976289" y="5940426"/>
              <a:ext cx="3556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" name="Oval 83"/>
            <p:cNvSpPr>
              <a:spLocks noChangeArrowheads="1"/>
            </p:cNvSpPr>
            <p:nvPr/>
          </p:nvSpPr>
          <p:spPr bwMode="gray">
            <a:xfrm>
              <a:off x="996546" y="5961894"/>
              <a:ext cx="31486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7" name="Oval 84"/>
            <p:cNvSpPr>
              <a:spLocks noChangeArrowheads="1"/>
            </p:cNvSpPr>
            <p:nvPr/>
          </p:nvSpPr>
          <p:spPr bwMode="gray">
            <a:xfrm>
              <a:off x="1015042" y="5981947"/>
              <a:ext cx="277874" cy="29819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58" name="Oval 85"/>
            <p:cNvSpPr>
              <a:spLocks noChangeArrowheads="1"/>
            </p:cNvSpPr>
            <p:nvPr/>
          </p:nvSpPr>
          <p:spPr bwMode="gray">
            <a:xfrm>
              <a:off x="1015042" y="5981947"/>
              <a:ext cx="277874" cy="29819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Oval 86"/>
            <p:cNvSpPr>
              <a:spLocks noChangeArrowheads="1"/>
            </p:cNvSpPr>
            <p:nvPr/>
          </p:nvSpPr>
          <p:spPr bwMode="gray">
            <a:xfrm>
              <a:off x="1033317" y="6001528"/>
              <a:ext cx="241324" cy="25903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60" name="Oval 87"/>
            <p:cNvSpPr>
              <a:spLocks noChangeArrowheads="1"/>
            </p:cNvSpPr>
            <p:nvPr/>
          </p:nvSpPr>
          <p:spPr bwMode="gray">
            <a:xfrm>
              <a:off x="1033317" y="6001528"/>
              <a:ext cx="241324" cy="25903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61" name="AutoShape 48"/>
          <p:cNvSpPr>
            <a:spLocks noChangeArrowheads="1"/>
          </p:cNvSpPr>
          <p:nvPr/>
        </p:nvSpPr>
        <p:spPr bwMode="gray">
          <a:xfrm>
            <a:off x="2615367" y="5236009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February 2016 – Finalize Presentation</a:t>
            </a:r>
            <a:endParaRPr lang="en-US" sz="2400" b="1" dirty="0"/>
          </a:p>
        </p:txBody>
      </p:sp>
      <p:sp>
        <p:nvSpPr>
          <p:cNvPr id="62" name="AutoShape 49"/>
          <p:cNvSpPr>
            <a:spLocks noChangeArrowheads="1"/>
          </p:cNvSpPr>
          <p:nvPr/>
        </p:nvSpPr>
        <p:spPr bwMode="gray">
          <a:xfrm>
            <a:off x="3036865" y="444531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January 2016 – Continue Analysis</a:t>
            </a:r>
            <a:endParaRPr lang="en-US" sz="2400" b="1" dirty="0"/>
          </a:p>
        </p:txBody>
      </p:sp>
      <p:sp>
        <p:nvSpPr>
          <p:cNvPr id="63" name="AutoShape 50"/>
          <p:cNvSpPr>
            <a:spLocks noChangeArrowheads="1"/>
          </p:cNvSpPr>
          <p:nvPr/>
        </p:nvSpPr>
        <p:spPr bwMode="gray">
          <a:xfrm>
            <a:off x="3138464" y="3584934"/>
            <a:ext cx="5561915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/>
              <a:t>December </a:t>
            </a:r>
            <a:r>
              <a:rPr lang="en-US" sz="2400" b="1" dirty="0" smtClean="0"/>
              <a:t>18, 2015 – GEOG 596A Presentation</a:t>
            </a:r>
            <a:endParaRPr lang="en-US" sz="2400" b="1" dirty="0"/>
          </a:p>
        </p:txBody>
      </p:sp>
      <p:sp>
        <p:nvSpPr>
          <p:cNvPr id="64" name="AutoShape 51"/>
          <p:cNvSpPr>
            <a:spLocks noChangeArrowheads="1"/>
          </p:cNvSpPr>
          <p:nvPr/>
        </p:nvSpPr>
        <p:spPr bwMode="gray">
          <a:xfrm>
            <a:off x="2960665" y="276737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December 2015 – Perform Analysis</a:t>
            </a:r>
            <a:endParaRPr lang="en-US" sz="2400" b="1" dirty="0"/>
          </a:p>
        </p:txBody>
      </p:sp>
      <p:sp>
        <p:nvSpPr>
          <p:cNvPr id="65" name="AutoShape 52"/>
          <p:cNvSpPr>
            <a:spLocks noChangeArrowheads="1"/>
          </p:cNvSpPr>
          <p:nvPr/>
        </p:nvSpPr>
        <p:spPr bwMode="gray">
          <a:xfrm>
            <a:off x="2528865" y="1984497"/>
            <a:ext cx="6171514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November 2015 – Gather and Prepare Data</a:t>
            </a:r>
            <a:endParaRPr lang="en-US" sz="2400" b="1" dirty="0"/>
          </a:p>
        </p:txBody>
      </p:sp>
      <p:sp>
        <p:nvSpPr>
          <p:cNvPr id="67" name="AutoShape 52"/>
          <p:cNvSpPr>
            <a:spLocks noChangeArrowheads="1"/>
          </p:cNvSpPr>
          <p:nvPr/>
        </p:nvSpPr>
        <p:spPr bwMode="gray">
          <a:xfrm>
            <a:off x="1350341" y="124508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October 2015 – Project Initiation</a:t>
            </a:r>
            <a:endParaRPr lang="en-US" sz="2400" b="1" dirty="0"/>
          </a:p>
        </p:txBody>
      </p:sp>
      <p:grpSp>
        <p:nvGrpSpPr>
          <p:cNvPr id="74" name="Group 73"/>
          <p:cNvGrpSpPr/>
          <p:nvPr/>
        </p:nvGrpSpPr>
        <p:grpSpPr>
          <a:xfrm>
            <a:off x="1022182" y="1334700"/>
            <a:ext cx="381000" cy="381000"/>
            <a:chOff x="7281204" y="2499719"/>
            <a:chExt cx="381000" cy="381000"/>
          </a:xfrm>
        </p:grpSpPr>
        <p:sp>
          <p:nvSpPr>
            <p:cNvPr id="75" name="Oval 54"/>
            <p:cNvSpPr>
              <a:spLocks noChangeArrowheads="1"/>
            </p:cNvSpPr>
            <p:nvPr/>
          </p:nvSpPr>
          <p:spPr bwMode="gray">
            <a:xfrm>
              <a:off x="7281204" y="2499719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6" name="Oval 55"/>
            <p:cNvSpPr>
              <a:spLocks noChangeArrowheads="1"/>
            </p:cNvSpPr>
            <p:nvPr/>
          </p:nvSpPr>
          <p:spPr bwMode="gray">
            <a:xfrm>
              <a:off x="7302908" y="2521187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7" name="Oval 56"/>
            <p:cNvSpPr>
              <a:spLocks noChangeArrowheads="1"/>
            </p:cNvSpPr>
            <p:nvPr/>
          </p:nvSpPr>
          <p:spPr bwMode="gray">
            <a:xfrm>
              <a:off x="7329151" y="2525205"/>
              <a:ext cx="297723" cy="29819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78" name="Oval 57"/>
            <p:cNvSpPr>
              <a:spLocks noChangeArrowheads="1"/>
            </p:cNvSpPr>
            <p:nvPr/>
          </p:nvSpPr>
          <p:spPr bwMode="gray">
            <a:xfrm>
              <a:off x="7326077" y="2533458"/>
              <a:ext cx="297723" cy="29819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C0000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79" name="Oval 59"/>
            <p:cNvSpPr>
              <a:spLocks noChangeAspect="1" noChangeArrowheads="1"/>
            </p:cNvSpPr>
            <p:nvPr/>
          </p:nvSpPr>
          <p:spPr bwMode="gray">
            <a:xfrm>
              <a:off x="7348370" y="2551140"/>
              <a:ext cx="253391" cy="253852"/>
            </a:xfrm>
            <a:prstGeom prst="ellipse">
              <a:avLst/>
            </a:prstGeom>
            <a:gradFill rotWithShape="1">
              <a:gsLst>
                <a:gs pos="0">
                  <a:srgbClr val="FF0909"/>
                </a:gs>
                <a:gs pos="100000">
                  <a:srgbClr val="3E000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square"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342425" y="6012344"/>
            <a:ext cx="381000" cy="381000"/>
            <a:chOff x="8706152" y="4727146"/>
            <a:chExt cx="381000" cy="381000"/>
          </a:xfrm>
        </p:grpSpPr>
        <p:sp>
          <p:nvSpPr>
            <p:cNvPr id="81" name="Oval 68"/>
            <p:cNvSpPr>
              <a:spLocks noChangeArrowheads="1"/>
            </p:cNvSpPr>
            <p:nvPr/>
          </p:nvSpPr>
          <p:spPr bwMode="gray">
            <a:xfrm>
              <a:off x="8706152" y="472714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2" name="Oval 69"/>
            <p:cNvSpPr>
              <a:spLocks noChangeArrowheads="1"/>
            </p:cNvSpPr>
            <p:nvPr/>
          </p:nvSpPr>
          <p:spPr bwMode="gray">
            <a:xfrm>
              <a:off x="8727856" y="474861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3" name="Oval 70"/>
            <p:cNvSpPr>
              <a:spLocks noChangeArrowheads="1"/>
            </p:cNvSpPr>
            <p:nvPr/>
          </p:nvSpPr>
          <p:spPr bwMode="gray">
            <a:xfrm>
              <a:off x="8747673" y="4768667"/>
              <a:ext cx="297723" cy="29819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4" name="Oval 57"/>
            <p:cNvSpPr>
              <a:spLocks noChangeArrowheads="1"/>
            </p:cNvSpPr>
            <p:nvPr/>
          </p:nvSpPr>
          <p:spPr bwMode="gray">
            <a:xfrm>
              <a:off x="8747673" y="4769192"/>
              <a:ext cx="297723" cy="29819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1E31E6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5" name="Oval 73"/>
            <p:cNvSpPr>
              <a:spLocks noChangeArrowheads="1"/>
            </p:cNvSpPr>
            <p:nvPr/>
          </p:nvSpPr>
          <p:spPr bwMode="gray">
            <a:xfrm>
              <a:off x="8768934" y="4780741"/>
              <a:ext cx="258561" cy="259033"/>
            </a:xfrm>
            <a:prstGeom prst="ellipse">
              <a:avLst/>
            </a:prstGeom>
            <a:gradFill rotWithShape="1">
              <a:gsLst>
                <a:gs pos="0">
                  <a:srgbClr val="1E31E6"/>
                </a:gs>
                <a:gs pos="100000">
                  <a:srgbClr val="00206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26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Logistics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10671494" cy="5238544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  <a:cs typeface="FrankRuehl" panose="020E0503060101010101" pitchFamily="34" charset="-79"/>
              </a:rPr>
              <a:t>Venue</a:t>
            </a:r>
          </a:p>
          <a:p>
            <a:pPr lvl="1"/>
            <a:r>
              <a:rPr lang="en-US" b="1" dirty="0" smtClean="0">
                <a:solidFill>
                  <a:prstClr val="black"/>
                </a:solidFill>
                <a:cs typeface="FrankRuehl" panose="020E0503060101010101" pitchFamily="34" charset="-79"/>
              </a:rPr>
              <a:t>Geological </a:t>
            </a:r>
            <a:r>
              <a:rPr lang="en-US" b="1" dirty="0">
                <a:solidFill>
                  <a:prstClr val="black"/>
                </a:solidFill>
                <a:cs typeface="FrankRuehl" panose="020E0503060101010101" pitchFamily="34" charset="-79"/>
              </a:rPr>
              <a:t>Society of America - South Central Chapter - 50th Annual Meeting</a:t>
            </a:r>
          </a:p>
          <a:p>
            <a:pPr lvl="2"/>
            <a:r>
              <a:rPr lang="en-US" b="1" dirty="0">
                <a:solidFill>
                  <a:prstClr val="black"/>
                </a:solidFill>
                <a:cs typeface="FrankRuehl" panose="020E0503060101010101" pitchFamily="34" charset="-79"/>
              </a:rPr>
              <a:t>March 21-22, 2016</a:t>
            </a:r>
            <a:endParaRPr lang="en-US" dirty="0">
              <a:solidFill>
                <a:prstClr val="black"/>
              </a:solidFill>
              <a:cs typeface="FrankRuehl" panose="020E0503060101010101" pitchFamily="34" charset="-79"/>
            </a:endParaRPr>
          </a:p>
          <a:p>
            <a:pPr lvl="2">
              <a:spcAft>
                <a:spcPts val="1800"/>
              </a:spcAft>
            </a:pPr>
            <a:r>
              <a:rPr lang="en-US" b="1" dirty="0">
                <a:solidFill>
                  <a:prstClr val="black"/>
                </a:solidFill>
                <a:cs typeface="FrankRuehl" panose="020E0503060101010101" pitchFamily="34" charset="-79"/>
              </a:rPr>
              <a:t>Baton Rouge, Louisiana</a:t>
            </a:r>
            <a:endParaRPr lang="en-US" dirty="0">
              <a:solidFill>
                <a:prstClr val="black"/>
              </a:solidFill>
              <a:cs typeface="FrankRuehl" panose="020E0503060101010101" pitchFamily="34" charset="-79"/>
            </a:endParaRPr>
          </a:p>
          <a:p>
            <a:pPr lvl="0"/>
            <a:r>
              <a:rPr lang="en-US" b="1" dirty="0">
                <a:solidFill>
                  <a:prstClr val="black"/>
                </a:solidFill>
                <a:cs typeface="FrankRuehl" panose="020E0503060101010101" pitchFamily="34" charset="-79"/>
              </a:rPr>
              <a:t>Theme </a:t>
            </a:r>
            <a:r>
              <a:rPr lang="en-US" b="1" dirty="0" smtClean="0">
                <a:solidFill>
                  <a:prstClr val="black"/>
                </a:solidFill>
                <a:cs typeface="FrankRuehl" panose="020E0503060101010101" pitchFamily="34" charset="-79"/>
              </a:rPr>
              <a:t>– Computational </a:t>
            </a:r>
            <a:r>
              <a:rPr lang="en-US" b="1" dirty="0">
                <a:solidFill>
                  <a:prstClr val="black"/>
                </a:solidFill>
                <a:cs typeface="FrankRuehl" panose="020E0503060101010101" pitchFamily="34" charset="-79"/>
              </a:rPr>
              <a:t>Geosciences and Data Visualization.  </a:t>
            </a:r>
            <a:endParaRPr lang="en-US" b="1" dirty="0" smtClean="0">
              <a:solidFill>
                <a:prstClr val="black"/>
              </a:solidFill>
              <a:cs typeface="FrankRuehl" panose="020E0503060101010101" pitchFamily="34" charset="-79"/>
            </a:endParaRPr>
          </a:p>
          <a:p>
            <a:pPr lvl="1"/>
            <a:r>
              <a:rPr lang="en-US" sz="2200" dirty="0" smtClean="0">
                <a:solidFill>
                  <a:prstClr val="black"/>
                </a:solidFill>
                <a:cs typeface="FrankRuehl" panose="020E0503060101010101" pitchFamily="34" charset="-79"/>
              </a:rPr>
              <a:t>The </a:t>
            </a:r>
            <a:r>
              <a:rPr lang="en-US" sz="2200" dirty="0">
                <a:solidFill>
                  <a:prstClr val="black"/>
                </a:solidFill>
                <a:cs typeface="FrankRuehl" panose="020E0503060101010101" pitchFamily="34" charset="-79"/>
              </a:rPr>
              <a:t>incorporation of increasing geologic and geophysical complexity into numerical models poses a challenge for scientific computation. However, these same features can have a first order effect on tectonic processes. This session explores challenges in numerical modeling, effects of complexity in Earth systems, and visualization of large and multi-dimensional data.</a:t>
            </a:r>
          </a:p>
          <a:p>
            <a:endParaRPr lang="en-US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Background – Natural Gas Facts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1638" y="1282148"/>
            <a:ext cx="10737916" cy="5238544"/>
          </a:xfrm>
        </p:spPr>
        <p:txBody>
          <a:bodyPr>
            <a:normAutofit fontScale="62500" lnSpcReduction="20000"/>
          </a:bodyPr>
          <a:lstStyle/>
          <a:p>
            <a:pPr marL="228600" lvl="1" fontAlgn="ctr">
              <a:spcBef>
                <a:spcPts val="1000"/>
              </a:spcBef>
            </a:pPr>
            <a:r>
              <a:rPr lang="en-US" sz="3800" dirty="0"/>
              <a:t>Besides being used as a heating fuel for more than half the homes in America, natural gas is also used in the manufacturing process for paper, fertilizer, bricks, photo film, trash bags, medicine</a:t>
            </a:r>
          </a:p>
          <a:p>
            <a:pPr fontAlgn="ctr"/>
            <a:r>
              <a:rPr lang="en-US" sz="3800" dirty="0" smtClean="0"/>
              <a:t>~ 4 million Americans employed directly or indirectly by the natural gas industry</a:t>
            </a:r>
          </a:p>
          <a:p>
            <a:pPr fontAlgn="ctr"/>
            <a:r>
              <a:rPr lang="en-US" sz="3800" dirty="0" smtClean="0"/>
              <a:t>Shale </a:t>
            </a:r>
            <a:r>
              <a:rPr lang="en-US" sz="3800" dirty="0"/>
              <a:t>gas activity expected to generate $37 billion in government revenues by 2020 and $57 billion by 2035 (IHS Global </a:t>
            </a:r>
            <a:r>
              <a:rPr lang="en-US" sz="3800" dirty="0" smtClean="0"/>
              <a:t>Insights)</a:t>
            </a:r>
            <a:endParaRPr lang="en-US" sz="3800" dirty="0"/>
          </a:p>
          <a:p>
            <a:pPr lvl="1" fontAlgn="ctr"/>
            <a:r>
              <a:rPr lang="en-US" sz="3600" dirty="0"/>
              <a:t>Revenues used for road construction and other services </a:t>
            </a:r>
          </a:p>
          <a:p>
            <a:pPr fontAlgn="ctr"/>
            <a:r>
              <a:rPr lang="en-US" sz="3800" dirty="0" smtClean="0"/>
              <a:t>Natural </a:t>
            </a:r>
            <a:r>
              <a:rPr lang="en-US" sz="3800" dirty="0"/>
              <a:t>gas </a:t>
            </a:r>
            <a:r>
              <a:rPr lang="en-US" sz="3800" dirty="0" smtClean="0"/>
              <a:t>compliments </a:t>
            </a:r>
            <a:r>
              <a:rPr lang="en-US" sz="3800" dirty="0"/>
              <a:t>renewable technologies such as wind and power, providing the necessary low-emission backup </a:t>
            </a:r>
            <a:r>
              <a:rPr lang="en-US" sz="3800" dirty="0" smtClean="0"/>
              <a:t>generation</a:t>
            </a:r>
            <a:endParaRPr lang="en-US" sz="3800" dirty="0"/>
          </a:p>
          <a:p>
            <a:pPr fontAlgn="ctr"/>
            <a:r>
              <a:rPr lang="en-US" sz="3800" dirty="0" smtClean="0"/>
              <a:t>Natural </a:t>
            </a:r>
            <a:r>
              <a:rPr lang="en-US" sz="3800" dirty="0"/>
              <a:t>gas is efficient. About 90 percent of the gas produced is delivered to customers as usable energy. Greater efficiency means fewer greenhouse gas </a:t>
            </a:r>
            <a:r>
              <a:rPr lang="en-US" sz="3800" dirty="0" smtClean="0"/>
              <a:t>emissions</a:t>
            </a:r>
          </a:p>
          <a:p>
            <a:pPr fontAlgn="ctr"/>
            <a:r>
              <a:rPr lang="en-US" sz="3800" dirty="0"/>
              <a:t>North America has more natural gas than Saudi Arabia has oil. As a nation, we must continue our focus on safely and responsibly developing this clean-burning, sustainable and versatile energy </a:t>
            </a:r>
            <a:r>
              <a:rPr lang="en-US" sz="3800" dirty="0" smtClean="0"/>
              <a:t>resource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73419" y="6202461"/>
            <a:ext cx="3902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*Facts </a:t>
            </a:r>
            <a:r>
              <a:rPr lang="en-US" sz="1100" dirty="0">
                <a:ea typeface="Batang" panose="02030600000101010101" pitchFamily="18" charset="-127"/>
                <a:cs typeface="FrankRuehl" panose="020E0503060101010101" pitchFamily="34" charset="-79"/>
              </a:rPr>
              <a:t>taken from </a:t>
            </a:r>
            <a:r>
              <a:rPr lang="en-US" sz="11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“Natural Gas Facts” Spectra Energy. 2015.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744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Acknowledgements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10671494" cy="5238544"/>
          </a:xfrm>
        </p:spPr>
        <p:txBody>
          <a:bodyPr>
            <a:normAutofit/>
          </a:bodyPr>
          <a:lstStyle/>
          <a:p>
            <a:r>
              <a:rPr lang="en-US" b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Southwestern Energy’s Permian Basin Team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Matt Boyce, PhD – Senior Geologist &amp; Project Advisor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Demola Soyinka – Staff Geologist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Cullen Hogan – Geophysicist 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Kyle Magrini – Staff Reservoir Engineer</a:t>
            </a:r>
          </a:p>
          <a:p>
            <a:endParaRPr lang="en-US" sz="1400" dirty="0" smtClean="0"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r>
              <a:rPr lang="en-US" b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Penn State Advisor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Dr. Patrick Kennelly</a:t>
            </a:r>
            <a:endParaRPr lang="en-US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7"/>
            <a:ext cx="10671495" cy="543932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References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282146"/>
            <a:ext cx="10750236" cy="5439327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 smtClean="0"/>
              <a:t>Blakey, Ron. (2010). Paleogeography Library Late Permian. Colorado Plateau </a:t>
            </a:r>
            <a:r>
              <a:rPr lang="en-US" sz="1800" dirty="0" err="1" smtClean="0"/>
              <a:t>Geosystems</a:t>
            </a:r>
            <a:r>
              <a:rPr lang="en-US" sz="1800" dirty="0" smtClean="0"/>
              <a:t>. Retrieved October 9, 2015</a:t>
            </a:r>
            <a:r>
              <a:rPr lang="en-US" sz="1800" dirty="0"/>
              <a:t>, </a:t>
            </a:r>
            <a:r>
              <a:rPr lang="en-US" sz="1800" dirty="0" smtClean="0"/>
              <a:t>from 	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cpgeosystems.com/globaltext2.html</a:t>
            </a:r>
            <a:endParaRPr lang="en-US" sz="1800" dirty="0" smtClean="0"/>
          </a:p>
          <a:p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Boyce, Matt. Interpreted </a:t>
            </a:r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</a:rPr>
              <a:t>well 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log: Glasscock Fee 4H</a:t>
            </a:r>
            <a:r>
              <a:rPr lang="en-US" sz="18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</a:t>
            </a:r>
            <a:r>
              <a:rPr lang="en-US" sz="1800" i="1" dirty="0">
                <a:ea typeface="Batang" panose="02030600000101010101" pitchFamily="18" charset="-127"/>
                <a:cs typeface="FrankRuehl" panose="020E0503060101010101" pitchFamily="34" charset="-79"/>
              </a:rPr>
              <a:t>Matt Boyce, PhD</a:t>
            </a:r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</a:rPr>
              <a:t>. 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2013.  </a:t>
            </a:r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</a:rPr>
              <a:t>Southwestern Energy. 2 Dec 2015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</a:t>
            </a:r>
            <a:endParaRPr lang="en-US" sz="1800" dirty="0" smtClean="0"/>
          </a:p>
          <a:p>
            <a:r>
              <a:rPr lang="en-US" sz="1800" dirty="0"/>
              <a:t>CoViz. (2015). 4D Quantitative Analysis. Retrieved December 10, 2015, from </a:t>
            </a:r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www.dgi.com/coviz/cvmain.html</a:t>
            </a:r>
            <a:endParaRPr lang="en-US" sz="1800" dirty="0" smtClean="0"/>
          </a:p>
          <a:p>
            <a:r>
              <a:rPr lang="en-US" sz="1800" dirty="0" smtClean="0"/>
              <a:t>Curth</a:t>
            </a:r>
            <a:r>
              <a:rPr lang="en-US" sz="1800" dirty="0"/>
              <a:t>, P., Courtier, J., Smallwood, G., Mauro, R., &amp; Evans, S. (2015). Earth model assists Permian asset </a:t>
            </a:r>
            <a:r>
              <a:rPr lang="en-US" sz="1800" dirty="0" smtClean="0"/>
              <a:t>valuation</a:t>
            </a:r>
            <a:r>
              <a:rPr lang="en-US" sz="1800" dirty="0"/>
              <a:t>. </a:t>
            </a:r>
            <a:r>
              <a:rPr lang="en-US" sz="1800" i="1" dirty="0"/>
              <a:t>Oil &amp; </a:t>
            </a:r>
            <a:r>
              <a:rPr lang="en-US" sz="1800" i="1" dirty="0" smtClean="0"/>
              <a:t>Gas </a:t>
            </a:r>
            <a:r>
              <a:rPr lang="en-US" sz="1800" i="1" dirty="0"/>
              <a:t>Journal</a:t>
            </a:r>
            <a:r>
              <a:rPr lang="en-US" sz="1800" dirty="0"/>
              <a:t>. </a:t>
            </a:r>
            <a:r>
              <a:rPr lang="en-US" sz="1800" dirty="0" smtClean="0"/>
              <a:t>	Retrieved </a:t>
            </a:r>
            <a:r>
              <a:rPr lang="en-US" sz="1800" dirty="0"/>
              <a:t>November 28, 2015, from </a:t>
            </a:r>
            <a:r>
              <a:rPr lang="en-US" sz="1800" dirty="0" smtClean="0">
                <a:hlinkClick r:id="rId5"/>
              </a:rPr>
              <a:t>http</a:t>
            </a:r>
            <a:r>
              <a:rPr lang="en-US" sz="1800" dirty="0">
                <a:hlinkClick r:id="rId5"/>
              </a:rPr>
              <a:t>://</a:t>
            </a:r>
            <a:r>
              <a:rPr lang="en-US" sz="1800" dirty="0" smtClean="0">
                <a:hlinkClick r:id="rId5"/>
              </a:rPr>
              <a:t>www.halliburton.com/public/consulting/contents/Papers_and_Articles/OGJ-</a:t>
            </a:r>
            <a:r>
              <a:rPr lang="en-US" sz="1800" dirty="0" smtClean="0"/>
              <a:t>	</a:t>
            </a:r>
            <a:r>
              <a:rPr lang="en-US" sz="1800" dirty="0" smtClean="0">
                <a:hlinkClick r:id="rId5"/>
              </a:rPr>
              <a:t>Earth-model-assists-Permian-asset-valuation.pdf</a:t>
            </a:r>
            <a:endParaRPr lang="en-US" sz="1800" dirty="0" smtClean="0"/>
          </a:p>
          <a:p>
            <a:r>
              <a:rPr lang="en-US" sz="1800" dirty="0" smtClean="0"/>
              <a:t>Ewing</a:t>
            </a:r>
            <a:r>
              <a:rPr lang="en-US" sz="1800" dirty="0"/>
              <a:t>, B., Watson, M., </a:t>
            </a:r>
            <a:r>
              <a:rPr lang="en-US" sz="1800" dirty="0" err="1"/>
              <a:t>McInturff</a:t>
            </a:r>
            <a:r>
              <a:rPr lang="en-US" sz="1800" dirty="0"/>
              <a:t>, T., &amp; </a:t>
            </a:r>
            <a:r>
              <a:rPr lang="en-US" sz="1800" dirty="0" err="1"/>
              <a:t>McInturff</a:t>
            </a:r>
            <a:r>
              <a:rPr lang="en-US" sz="1800" dirty="0"/>
              <a:t>, R. (2014, August 1). Economic Impact Permian Basin's Oil &amp; </a:t>
            </a:r>
            <a:r>
              <a:rPr lang="en-US" sz="1800" dirty="0" smtClean="0"/>
              <a:t>Gas 	Industry</a:t>
            </a:r>
            <a:r>
              <a:rPr lang="en-US" sz="1800" dirty="0"/>
              <a:t>. </a:t>
            </a:r>
            <a:r>
              <a:rPr lang="en-US" sz="1800" dirty="0" smtClean="0"/>
              <a:t>	Retrieved </a:t>
            </a:r>
            <a:r>
              <a:rPr lang="en-US" sz="1800" dirty="0"/>
              <a:t>November 14, 2015, from </a:t>
            </a:r>
            <a:r>
              <a:rPr lang="en-US" sz="1800" dirty="0" smtClean="0">
                <a:hlinkClick r:id="rId6"/>
              </a:rPr>
              <a:t>http</a:t>
            </a:r>
            <a:r>
              <a:rPr lang="en-US" sz="1800" dirty="0">
                <a:hlinkClick r:id="rId6"/>
              </a:rPr>
              <a:t>://</a:t>
            </a:r>
            <a:r>
              <a:rPr lang="en-US" sz="1800" dirty="0" smtClean="0">
                <a:hlinkClick r:id="rId6"/>
              </a:rPr>
              <a:t>www.depts.ttu.edu/communications/media/downloads/PermianBasin.pdf</a:t>
            </a:r>
            <a:endParaRPr lang="en-US" sz="1800" dirty="0" smtClean="0"/>
          </a:p>
          <a:p>
            <a:r>
              <a:rPr lang="en-US" sz="1800" dirty="0"/>
              <a:t>Hill, B. (2012, June 18). Fossil Blog | Seismic Risk Won't Threaten the Viability of Geologic Carbon Storage. </a:t>
            </a:r>
            <a:r>
              <a:rPr lang="en-US" sz="1800" dirty="0" smtClean="0"/>
              <a:t>Retrieved </a:t>
            </a:r>
            <a:r>
              <a:rPr lang="en-US" sz="1800" dirty="0"/>
              <a:t>November 13, </a:t>
            </a:r>
            <a:r>
              <a:rPr lang="en-US" sz="1800" dirty="0" smtClean="0"/>
              <a:t>	2015</a:t>
            </a:r>
            <a:r>
              <a:rPr lang="en-US" sz="1800" dirty="0"/>
              <a:t>, from </a:t>
            </a:r>
            <a:r>
              <a:rPr lang="en-US" sz="1800" dirty="0">
                <a:hlinkClick r:id="rId7"/>
              </a:rPr>
              <a:t>http://</a:t>
            </a:r>
            <a:r>
              <a:rPr lang="en-US" sz="1800" dirty="0" smtClean="0">
                <a:hlinkClick r:id="rId7"/>
              </a:rPr>
              <a:t>www.fossiltransition.org/pages/fossil_blog/162.php</a:t>
            </a:r>
            <a:endParaRPr lang="en-US" sz="1800" dirty="0" smtClean="0"/>
          </a:p>
          <a:p>
            <a:r>
              <a:rPr lang="en-US" sz="1800" dirty="0" err="1"/>
              <a:t>Krivoruchko</a:t>
            </a:r>
            <a:r>
              <a:rPr lang="en-US" sz="1800" dirty="0"/>
              <a:t>, K. (2012). </a:t>
            </a:r>
            <a:r>
              <a:rPr lang="en-US" sz="1800" dirty="0" err="1"/>
              <a:t>Emperical</a:t>
            </a:r>
            <a:r>
              <a:rPr lang="en-US" sz="1800" dirty="0"/>
              <a:t> Bayesian Kriging Implemented in ArcGIS Geostatistical Analyst. Retrieved October 10, 2015, from </a:t>
            </a:r>
            <a:r>
              <a:rPr lang="en-US" sz="1800" dirty="0" smtClean="0"/>
              <a:t>	</a:t>
            </a:r>
            <a:r>
              <a:rPr lang="en-US" sz="1800" dirty="0" smtClean="0">
                <a:hlinkClick r:id="rId8"/>
              </a:rPr>
              <a:t>http</a:t>
            </a:r>
            <a:r>
              <a:rPr lang="en-US" sz="1800" dirty="0">
                <a:hlinkClick r:id="rId8"/>
              </a:rPr>
              <a:t>://</a:t>
            </a:r>
            <a:r>
              <a:rPr lang="en-US" sz="1800" dirty="0" smtClean="0">
                <a:hlinkClick r:id="rId8"/>
              </a:rPr>
              <a:t>www.esri.com/news/arcuser/1012/empirical-byesian-kriging.html</a:t>
            </a:r>
            <a:endParaRPr lang="en-US" sz="1800" dirty="0" smtClean="0"/>
          </a:p>
          <a:p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Murchison </a:t>
            </a:r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</a:rPr>
              <a:t>Oil and Gas. (2010). Geographic Footprint. Retrieved October 9, 2015, from 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	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  <a:hlinkClick r:id="rId9"/>
              </a:rPr>
              <a:t>http</a:t>
            </a:r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  <a:hlinkClick r:id="rId9"/>
              </a:rPr>
              <a:t>://www.murchisonoil.com/about/permian-basin.html</a:t>
            </a:r>
            <a:endParaRPr lang="en-US" sz="1800" dirty="0"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Permian </a:t>
            </a:r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</a:rPr>
              <a:t>Basin. (2015). Shale Experts. Retrieved November 13, 2015, from 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  <a:hlinkClick r:id="rId10"/>
              </a:rPr>
              <a:t>http</a:t>
            </a:r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  <a:hlinkClick r:id="rId10"/>
              </a:rPr>
              <a:t>://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  <a:hlinkClick r:id="rId10"/>
              </a:rPr>
              <a:t>www.shaleexperts.com/plays/permian-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	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  <a:hlinkClick r:id="rId10"/>
              </a:rPr>
              <a:t>basin/Overview</a:t>
            </a:r>
            <a:endParaRPr lang="en-US" sz="1800" dirty="0"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r>
              <a:rPr lang="en-US" sz="1800" dirty="0" smtClean="0"/>
              <a:t>Ross</a:t>
            </a:r>
            <a:r>
              <a:rPr lang="en-US" sz="1800" dirty="0"/>
              <a:t>, J. (2014, July 8). Permian Period | Geochronology. Retrieved November 28, 2015, from </a:t>
            </a:r>
            <a:r>
              <a:rPr lang="en-US" sz="1800" dirty="0" smtClean="0"/>
              <a:t>	</a:t>
            </a:r>
            <a:r>
              <a:rPr lang="en-US" sz="1800" dirty="0" smtClean="0">
                <a:hlinkClick r:id="rId11"/>
              </a:rPr>
              <a:t>http</a:t>
            </a:r>
            <a:r>
              <a:rPr lang="en-US" sz="1800" dirty="0">
                <a:hlinkClick r:id="rId11"/>
              </a:rPr>
              <a:t>://</a:t>
            </a:r>
            <a:r>
              <a:rPr lang="en-US" sz="1800" dirty="0" smtClean="0">
                <a:hlinkClick r:id="rId11"/>
              </a:rPr>
              <a:t>www.britannica.com/science/Permian-Period</a:t>
            </a:r>
            <a:endParaRPr lang="en-US" sz="1800" dirty="0" smtClean="0"/>
          </a:p>
          <a:p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</a:rPr>
              <a:t>Spectra Energy (2015). Natural Gas Facts. Retrieved December 14, 2015, from 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  <a:hlinkClick r:id="rId12"/>
              </a:rPr>
              <a:t>http</a:t>
            </a:r>
            <a:r>
              <a:rPr lang="en-US" sz="1800" dirty="0">
                <a:ea typeface="Batang" panose="02030600000101010101" pitchFamily="18" charset="-127"/>
                <a:cs typeface="FrankRuehl" panose="020E0503060101010101" pitchFamily="34" charset="-79"/>
                <a:hlinkClick r:id="rId12"/>
              </a:rPr>
              <a:t>://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  <a:hlinkClick r:id="rId12"/>
              </a:rPr>
              <a:t>www.spectraenergy.com/natural-gas-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	</a:t>
            </a:r>
            <a:r>
              <a:rPr lang="en-US" sz="1800" dirty="0" smtClean="0">
                <a:ea typeface="Batang" panose="02030600000101010101" pitchFamily="18" charset="-127"/>
                <a:cs typeface="FrankRuehl" panose="020E0503060101010101" pitchFamily="34" charset="-79"/>
                <a:hlinkClick r:id="rId12"/>
              </a:rPr>
              <a:t>101/natural-gas-facts/fun-facts-on-natural-gas</a:t>
            </a:r>
            <a:endParaRPr lang="en-US" sz="1800" dirty="0"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Thank You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10671494" cy="5238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pPr marL="0" indent="0" algn="ctr">
              <a:buNone/>
            </a:pPr>
            <a:endParaRPr lang="en-US" sz="4400" dirty="0" smtClean="0"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pPr marL="0" indent="0" algn="ctr">
              <a:buNone/>
            </a:pPr>
            <a:r>
              <a:rPr lang="en-US" sz="6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Questions</a:t>
            </a:r>
            <a:r>
              <a:rPr lang="en-US" sz="6000" dirty="0">
                <a:ea typeface="Batang" panose="02030600000101010101" pitchFamily="18" charset="-127"/>
                <a:cs typeface="FrankRuehl" panose="020E0503060101010101" pitchFamily="34" charset="-79"/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Presentation Overview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3</a:t>
            </a:fld>
            <a:endParaRPr lang="en-US"/>
          </a:p>
        </p:txBody>
      </p:sp>
      <p:sp>
        <p:nvSpPr>
          <p:cNvPr id="9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AutoShape 47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2058966" y="2047997"/>
            <a:ext cx="381000" cy="381001"/>
            <a:chOff x="2078" y="1680"/>
            <a:chExt cx="1615" cy="1615"/>
          </a:xfrm>
        </p:grpSpPr>
        <p:sp>
          <p:nvSpPr>
            <p:cNvPr id="1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8" name="Group 60"/>
          <p:cNvGrpSpPr>
            <a:grpSpLocks/>
          </p:cNvGrpSpPr>
          <p:nvPr/>
        </p:nvGrpSpPr>
        <p:grpSpPr bwMode="auto">
          <a:xfrm>
            <a:off x="2503465" y="2875444"/>
            <a:ext cx="381000" cy="381000"/>
            <a:chOff x="2078" y="1680"/>
            <a:chExt cx="1615" cy="1615"/>
          </a:xfrm>
        </p:grpSpPr>
        <p:sp>
          <p:nvSpPr>
            <p:cNvPr id="19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4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2681265" y="3662844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2" name="Group 74"/>
          <p:cNvGrpSpPr>
            <a:grpSpLocks/>
          </p:cNvGrpSpPr>
          <p:nvPr/>
        </p:nvGrpSpPr>
        <p:grpSpPr bwMode="auto">
          <a:xfrm>
            <a:off x="2547915" y="4548621"/>
            <a:ext cx="381000" cy="381000"/>
            <a:chOff x="2078" y="1680"/>
            <a:chExt cx="1615" cy="1615"/>
          </a:xfrm>
        </p:grpSpPr>
        <p:sp>
          <p:nvSpPr>
            <p:cNvPr id="33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6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7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8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9" name="Group 81"/>
          <p:cNvGrpSpPr>
            <a:grpSpLocks/>
          </p:cNvGrpSpPr>
          <p:nvPr/>
        </p:nvGrpSpPr>
        <p:grpSpPr bwMode="auto">
          <a:xfrm>
            <a:off x="2164517" y="5286932"/>
            <a:ext cx="355600" cy="381000"/>
            <a:chOff x="2078" y="1680"/>
            <a:chExt cx="1615" cy="1615"/>
          </a:xfrm>
        </p:grpSpPr>
        <p:sp>
          <p:nvSpPr>
            <p:cNvPr id="40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43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44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45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53" name="AutoShape 48"/>
          <p:cNvSpPr>
            <a:spLocks noChangeArrowheads="1"/>
          </p:cNvSpPr>
          <p:nvPr/>
        </p:nvSpPr>
        <p:spPr bwMode="gray">
          <a:xfrm>
            <a:off x="1644604" y="596313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Acknowledgements &amp; References</a:t>
            </a:r>
            <a:endParaRPr lang="en-US" sz="2400" b="1" dirty="0"/>
          </a:p>
        </p:txBody>
      </p:sp>
      <p:sp>
        <p:nvSpPr>
          <p:cNvPr id="61" name="AutoShape 48"/>
          <p:cNvSpPr>
            <a:spLocks noChangeArrowheads="1"/>
          </p:cNvSpPr>
          <p:nvPr/>
        </p:nvSpPr>
        <p:spPr bwMode="gray">
          <a:xfrm>
            <a:off x="2615367" y="5236009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Timeline &amp; Logistics</a:t>
            </a:r>
            <a:endParaRPr lang="en-US" sz="2400" b="1" dirty="0"/>
          </a:p>
        </p:txBody>
      </p:sp>
      <p:sp>
        <p:nvSpPr>
          <p:cNvPr id="62" name="AutoShape 49"/>
          <p:cNvSpPr>
            <a:spLocks noChangeArrowheads="1"/>
          </p:cNvSpPr>
          <p:nvPr/>
        </p:nvSpPr>
        <p:spPr bwMode="gray">
          <a:xfrm>
            <a:off x="3036865" y="444531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Anticipated Results</a:t>
            </a:r>
            <a:endParaRPr lang="en-US" sz="2400" b="1" dirty="0"/>
          </a:p>
        </p:txBody>
      </p:sp>
      <p:sp>
        <p:nvSpPr>
          <p:cNvPr id="63" name="AutoShape 50"/>
          <p:cNvSpPr>
            <a:spLocks noChangeArrowheads="1"/>
          </p:cNvSpPr>
          <p:nvPr/>
        </p:nvSpPr>
        <p:spPr bwMode="gray">
          <a:xfrm>
            <a:off x="3138465" y="3584934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Proposed Methodology</a:t>
            </a:r>
            <a:endParaRPr lang="en-US" sz="2400" b="1" dirty="0"/>
          </a:p>
        </p:txBody>
      </p:sp>
      <p:sp>
        <p:nvSpPr>
          <p:cNvPr id="64" name="AutoShape 51"/>
          <p:cNvSpPr>
            <a:spLocks noChangeArrowheads="1"/>
          </p:cNvSpPr>
          <p:nvPr/>
        </p:nvSpPr>
        <p:spPr bwMode="gray">
          <a:xfrm>
            <a:off x="2960665" y="276737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Goals and Objectives</a:t>
            </a:r>
            <a:endParaRPr lang="en-US" sz="2400" b="1" dirty="0"/>
          </a:p>
        </p:txBody>
      </p:sp>
      <p:sp>
        <p:nvSpPr>
          <p:cNvPr id="65" name="AutoShape 52"/>
          <p:cNvSpPr>
            <a:spLocks noChangeArrowheads="1"/>
          </p:cNvSpPr>
          <p:nvPr/>
        </p:nvSpPr>
        <p:spPr bwMode="gray">
          <a:xfrm>
            <a:off x="2528865" y="1984497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Problem</a:t>
            </a:r>
            <a:endParaRPr lang="en-US" sz="2400" b="1" dirty="0"/>
          </a:p>
        </p:txBody>
      </p:sp>
      <p:sp>
        <p:nvSpPr>
          <p:cNvPr id="67" name="AutoShape 52"/>
          <p:cNvSpPr>
            <a:spLocks noChangeArrowheads="1"/>
          </p:cNvSpPr>
          <p:nvPr/>
        </p:nvSpPr>
        <p:spPr bwMode="gray">
          <a:xfrm>
            <a:off x="1350341" y="1245081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2400" b="1" dirty="0" smtClean="0"/>
              <a:t>Background</a:t>
            </a:r>
            <a:endParaRPr lang="en-US" sz="2400" b="1" dirty="0"/>
          </a:p>
        </p:txBody>
      </p:sp>
      <p:grpSp>
        <p:nvGrpSpPr>
          <p:cNvPr id="74" name="Group 73"/>
          <p:cNvGrpSpPr/>
          <p:nvPr/>
        </p:nvGrpSpPr>
        <p:grpSpPr>
          <a:xfrm>
            <a:off x="1022182" y="1334700"/>
            <a:ext cx="381000" cy="381000"/>
            <a:chOff x="7281204" y="2499719"/>
            <a:chExt cx="381000" cy="381000"/>
          </a:xfrm>
        </p:grpSpPr>
        <p:sp>
          <p:nvSpPr>
            <p:cNvPr id="75" name="Oval 54"/>
            <p:cNvSpPr>
              <a:spLocks noChangeArrowheads="1"/>
            </p:cNvSpPr>
            <p:nvPr/>
          </p:nvSpPr>
          <p:spPr bwMode="gray">
            <a:xfrm>
              <a:off x="7281204" y="2499719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6" name="Oval 55"/>
            <p:cNvSpPr>
              <a:spLocks noChangeArrowheads="1"/>
            </p:cNvSpPr>
            <p:nvPr/>
          </p:nvSpPr>
          <p:spPr bwMode="gray">
            <a:xfrm>
              <a:off x="7302908" y="2521187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7" name="Oval 56"/>
            <p:cNvSpPr>
              <a:spLocks noChangeArrowheads="1"/>
            </p:cNvSpPr>
            <p:nvPr/>
          </p:nvSpPr>
          <p:spPr bwMode="gray">
            <a:xfrm>
              <a:off x="7329151" y="2525205"/>
              <a:ext cx="297723" cy="29819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78" name="Oval 57"/>
            <p:cNvSpPr>
              <a:spLocks noChangeArrowheads="1"/>
            </p:cNvSpPr>
            <p:nvPr/>
          </p:nvSpPr>
          <p:spPr bwMode="gray">
            <a:xfrm>
              <a:off x="7326077" y="2533458"/>
              <a:ext cx="297723" cy="29819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C0000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79" name="Oval 59"/>
            <p:cNvSpPr>
              <a:spLocks noChangeAspect="1" noChangeArrowheads="1"/>
            </p:cNvSpPr>
            <p:nvPr/>
          </p:nvSpPr>
          <p:spPr bwMode="gray">
            <a:xfrm>
              <a:off x="7348370" y="2551140"/>
              <a:ext cx="253391" cy="253852"/>
            </a:xfrm>
            <a:prstGeom prst="ellipse">
              <a:avLst/>
            </a:prstGeom>
            <a:gradFill rotWithShape="1">
              <a:gsLst>
                <a:gs pos="0">
                  <a:srgbClr val="FF0909"/>
                </a:gs>
                <a:gs pos="100000">
                  <a:srgbClr val="3E000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square"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342425" y="6012344"/>
            <a:ext cx="381000" cy="381000"/>
            <a:chOff x="1342425" y="6012344"/>
            <a:chExt cx="381000" cy="381000"/>
          </a:xfrm>
        </p:grpSpPr>
        <p:grpSp>
          <p:nvGrpSpPr>
            <p:cNvPr id="54" name="Group 53"/>
            <p:cNvGrpSpPr/>
            <p:nvPr/>
          </p:nvGrpSpPr>
          <p:grpSpPr>
            <a:xfrm>
              <a:off x="1346154" y="6012344"/>
              <a:ext cx="355600" cy="381000"/>
              <a:chOff x="976289" y="5940426"/>
              <a:chExt cx="355600" cy="381000"/>
            </a:xfrm>
          </p:grpSpPr>
          <p:sp>
            <p:nvSpPr>
              <p:cNvPr id="55" name="Oval 82"/>
              <p:cNvSpPr>
                <a:spLocks noChangeArrowheads="1"/>
              </p:cNvSpPr>
              <p:nvPr/>
            </p:nvSpPr>
            <p:spPr bwMode="gray">
              <a:xfrm>
                <a:off x="976289" y="5940426"/>
                <a:ext cx="355600" cy="38100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Oval 83"/>
              <p:cNvSpPr>
                <a:spLocks noChangeArrowheads="1"/>
              </p:cNvSpPr>
              <p:nvPr/>
            </p:nvSpPr>
            <p:spPr bwMode="gray">
              <a:xfrm>
                <a:off x="996546" y="5961894"/>
                <a:ext cx="314866" cy="33735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" name="Oval 84"/>
              <p:cNvSpPr>
                <a:spLocks noChangeArrowheads="1"/>
              </p:cNvSpPr>
              <p:nvPr/>
            </p:nvSpPr>
            <p:spPr bwMode="gray">
              <a:xfrm>
                <a:off x="1015042" y="5981947"/>
                <a:ext cx="277874" cy="29819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58" name="Oval 85"/>
              <p:cNvSpPr>
                <a:spLocks noChangeArrowheads="1"/>
              </p:cNvSpPr>
              <p:nvPr/>
            </p:nvSpPr>
            <p:spPr bwMode="gray">
              <a:xfrm>
                <a:off x="1015042" y="5981947"/>
                <a:ext cx="277874" cy="298194"/>
              </a:xfrm>
              <a:prstGeom prst="ellipse">
                <a:avLst/>
              </a:prstGeom>
              <a:gradFill rotWithShape="1">
                <a:gsLst>
                  <a:gs pos="0">
                    <a:srgbClr val="E35E23">
                      <a:gamma/>
                      <a:shade val="0"/>
                      <a:invGamma/>
                    </a:srgbClr>
                  </a:gs>
                  <a:gs pos="100000">
                    <a:srgbClr val="E35E23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59" name="Oval 86"/>
              <p:cNvSpPr>
                <a:spLocks noChangeArrowheads="1"/>
              </p:cNvSpPr>
              <p:nvPr/>
            </p:nvSpPr>
            <p:spPr bwMode="gray">
              <a:xfrm>
                <a:off x="1033317" y="6001528"/>
                <a:ext cx="241324" cy="25903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60" name="Oval 87"/>
              <p:cNvSpPr>
                <a:spLocks noChangeArrowheads="1"/>
              </p:cNvSpPr>
              <p:nvPr/>
            </p:nvSpPr>
            <p:spPr bwMode="gray">
              <a:xfrm>
                <a:off x="1033317" y="6001528"/>
                <a:ext cx="241324" cy="25903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81" name="Oval 68"/>
            <p:cNvSpPr>
              <a:spLocks noChangeArrowheads="1"/>
            </p:cNvSpPr>
            <p:nvPr/>
          </p:nvSpPr>
          <p:spPr bwMode="gray">
            <a:xfrm>
              <a:off x="1342425" y="6012344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2" name="Oval 69"/>
            <p:cNvSpPr>
              <a:spLocks noChangeArrowheads="1"/>
            </p:cNvSpPr>
            <p:nvPr/>
          </p:nvSpPr>
          <p:spPr bwMode="gray">
            <a:xfrm>
              <a:off x="1364129" y="6033812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3" name="Oval 70"/>
            <p:cNvSpPr>
              <a:spLocks noChangeArrowheads="1"/>
            </p:cNvSpPr>
            <p:nvPr/>
          </p:nvSpPr>
          <p:spPr bwMode="gray">
            <a:xfrm>
              <a:off x="1383946" y="6053865"/>
              <a:ext cx="297723" cy="29819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4" name="Oval 57"/>
            <p:cNvSpPr>
              <a:spLocks noChangeArrowheads="1"/>
            </p:cNvSpPr>
            <p:nvPr/>
          </p:nvSpPr>
          <p:spPr bwMode="gray">
            <a:xfrm>
              <a:off x="1383946" y="6054390"/>
              <a:ext cx="297723" cy="29819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1E31E6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5" name="Oval 73"/>
            <p:cNvSpPr>
              <a:spLocks noChangeAspect="1" noChangeArrowheads="1"/>
            </p:cNvSpPr>
            <p:nvPr/>
          </p:nvSpPr>
          <p:spPr bwMode="gray">
            <a:xfrm>
              <a:off x="1408473" y="6075737"/>
              <a:ext cx="253389" cy="253852"/>
            </a:xfrm>
            <a:prstGeom prst="ellipse">
              <a:avLst/>
            </a:prstGeom>
            <a:gradFill rotWithShape="1">
              <a:gsLst>
                <a:gs pos="0">
                  <a:srgbClr val="1E31E6"/>
                </a:gs>
                <a:gs pos="100000">
                  <a:srgbClr val="00206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07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Background: Geography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5145157" cy="5238544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The Permian Basin is a huge geologic area in western Texas and southeastern New Mexico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52 counties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75,000 square miles (48 million acres)</a:t>
            </a:r>
          </a:p>
          <a:p>
            <a:pPr lvl="1"/>
            <a:r>
              <a:rPr lang="en-US" dirty="0" smtClean="0">
                <a:ea typeface="Batang" panose="02030600000101010101" pitchFamily="18" charset="-127"/>
                <a:cs typeface="FrankRuehl" panose="020E0503060101010101" pitchFamily="34" charset="-79"/>
              </a:rPr>
              <a:t>The Permian Basin is split into 2 main sub-basins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688" y="1467724"/>
            <a:ext cx="4925112" cy="462027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0161670" y="2000777"/>
            <a:ext cx="794754" cy="5548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70756" y="3429000"/>
            <a:ext cx="859255" cy="262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38198" y="4328350"/>
            <a:ext cx="4837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Batang" panose="02030600000101010101" pitchFamily="18" charset="-127"/>
                <a:cs typeface="FrankRuehl" panose="020E0503060101010101" pitchFamily="34" charset="-79"/>
              </a:rPr>
              <a:t>Midland </a:t>
            </a:r>
            <a:r>
              <a:rPr lang="en-US" sz="2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Basin</a:t>
            </a:r>
            <a:endParaRPr lang="en-US" sz="2000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198" y="4648617"/>
            <a:ext cx="4837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Delaware </a:t>
            </a:r>
            <a:r>
              <a:rPr lang="en-US" sz="2000" dirty="0">
                <a:ea typeface="Batang" panose="02030600000101010101" pitchFamily="18" charset="-127"/>
                <a:cs typeface="FrankRuehl" panose="020E0503060101010101" pitchFamily="34" charset="-79"/>
              </a:rPr>
              <a:t>Basin</a:t>
            </a:r>
          </a:p>
        </p:txBody>
      </p:sp>
      <p:sp>
        <p:nvSpPr>
          <p:cNvPr id="9" name="Rectangle 8"/>
          <p:cNvSpPr/>
          <p:nvPr/>
        </p:nvSpPr>
        <p:spPr>
          <a:xfrm>
            <a:off x="6374369" y="6083673"/>
            <a:ext cx="5177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Fig. 1. Map of Permian Basin Structural Setting</a:t>
            </a:r>
            <a:r>
              <a:rPr lang="en-US" sz="10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 Murchison </a:t>
            </a:r>
            <a:r>
              <a:rPr lang="en-US" sz="1000" i="1" dirty="0">
                <a:ea typeface="Batang" panose="02030600000101010101" pitchFamily="18" charset="-127"/>
                <a:cs typeface="FrankRuehl" panose="020E0503060101010101" pitchFamily="34" charset="-79"/>
              </a:rPr>
              <a:t>Oil and Gas</a:t>
            </a:r>
            <a:r>
              <a:rPr lang="en-US" sz="1000" dirty="0">
                <a:ea typeface="Batang" panose="02030600000101010101" pitchFamily="18" charset="-127"/>
                <a:cs typeface="FrankRuehl" panose="020E0503060101010101" pitchFamily="34" charset="-79"/>
              </a:rPr>
              <a:t>. </a:t>
            </a:r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2010.  Web. 9 Oct 2015.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1148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5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925" y="1163304"/>
            <a:ext cx="9712722" cy="546340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61825" y="1278036"/>
            <a:ext cx="3001384" cy="57237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Late Permian 260 MYA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Background - Paleogeography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73107" y="6356350"/>
            <a:ext cx="84845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Fig. 2. Map of Late Permian Geologic Age</a:t>
            </a:r>
            <a:r>
              <a:rPr lang="en-US" sz="10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</a:t>
            </a:r>
            <a:r>
              <a:rPr lang="en-US" sz="1000" i="1" dirty="0"/>
              <a:t>Copyright Ron Blakey Colorado Plateau </a:t>
            </a:r>
            <a:r>
              <a:rPr lang="en-US" sz="1000" i="1" dirty="0" err="1"/>
              <a:t>Geosystems</a:t>
            </a:r>
            <a:r>
              <a:rPr lang="en-US" sz="1000" i="1" dirty="0"/>
              <a:t> Inc</a:t>
            </a:r>
            <a:r>
              <a:rPr lang="en-US" sz="1000" i="1" dirty="0" smtClean="0"/>
              <a:t>.</a:t>
            </a:r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 2010.  Web. 9 Oct 2015. 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4815348" y="3691438"/>
            <a:ext cx="449826" cy="27742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50774" y="3429000"/>
            <a:ext cx="446615" cy="33082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2934" y="3036674"/>
            <a:ext cx="766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Permian Basin</a:t>
            </a:r>
            <a:endParaRPr lang="en-US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7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Background: Oil and Gas Industry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5257800" cy="5238544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>
                <a:ea typeface="Batang" panose="02030600000101010101" pitchFamily="18" charset="-127"/>
                <a:cs typeface="FrankRuehl" panose="020E0503060101010101" pitchFamily="34" charset="-79"/>
              </a:rPr>
              <a:t>~23 prospective formations with up to 25,000 </a:t>
            </a:r>
            <a:r>
              <a:rPr lang="en-US" sz="2800" dirty="0" err="1">
                <a:ea typeface="Batang" panose="02030600000101010101" pitchFamily="18" charset="-127"/>
                <a:cs typeface="FrankRuehl" panose="020E0503060101010101" pitchFamily="34" charset="-79"/>
              </a:rPr>
              <a:t>ft</a:t>
            </a:r>
            <a:r>
              <a:rPr lang="en-US" sz="2800" dirty="0">
                <a:ea typeface="Batang" panose="02030600000101010101" pitchFamily="18" charset="-127"/>
                <a:cs typeface="FrankRuehl" panose="020E0503060101010101" pitchFamily="34" charset="-79"/>
              </a:rPr>
              <a:t> of multiple, stacked, petroleum </a:t>
            </a:r>
            <a:r>
              <a:rPr lang="en-US" sz="28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systems</a:t>
            </a:r>
          </a:p>
          <a:p>
            <a:pPr marL="285750" indent="-285750">
              <a:spcAft>
                <a:spcPts val="600"/>
              </a:spcAft>
            </a:pPr>
            <a:r>
              <a:rPr lang="en-US" dirty="0" smtClean="0"/>
              <a:t>&gt;1,000 </a:t>
            </a:r>
            <a:r>
              <a:rPr lang="en-US" dirty="0"/>
              <a:t>operators</a:t>
            </a:r>
          </a:p>
          <a:p>
            <a:pPr marL="285750" indent="-285750">
              <a:spcAft>
                <a:spcPts val="600"/>
              </a:spcAft>
            </a:pPr>
            <a:r>
              <a:rPr lang="en-US" dirty="0" smtClean="0"/>
              <a:t>&gt;500,000 </a:t>
            </a:r>
            <a:r>
              <a:rPr lang="en-US" dirty="0"/>
              <a:t>wells</a:t>
            </a:r>
          </a:p>
          <a:p>
            <a:pPr marL="285750" indent="-285750">
              <a:spcAft>
                <a:spcPts val="600"/>
              </a:spcAft>
            </a:pPr>
            <a:r>
              <a:rPr lang="en-US" dirty="0"/>
              <a:t>Extensive drilling, coring and geological studies since </a:t>
            </a:r>
            <a:r>
              <a:rPr lang="en-US" dirty="0" smtClean="0"/>
              <a:t>1920s</a:t>
            </a:r>
          </a:p>
          <a:p>
            <a:pPr marL="285750" indent="-285750">
              <a:spcAft>
                <a:spcPts val="600"/>
              </a:spcAft>
            </a:pPr>
            <a:endParaRPr lang="en-US" sz="18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 </a:t>
            </a:r>
            <a:r>
              <a:rPr lang="en-US" dirty="0" smtClean="0"/>
              <a:t>   = MASSIVE AMOUNTS OF DATA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en-US" dirty="0" smtClean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2" descr="http://www.catf.us/blogs/images/20120607-diagra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/>
          <a:stretch/>
        </p:blipFill>
        <p:spPr bwMode="auto">
          <a:xfrm>
            <a:off x="6217920" y="1461811"/>
            <a:ext cx="5072931" cy="451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17921" y="6020919"/>
            <a:ext cx="5072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Fig. 3. Modified image of stacked formations schematic diagram</a:t>
            </a:r>
            <a:r>
              <a:rPr lang="en-US" sz="10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</a:t>
            </a:r>
            <a:r>
              <a:rPr lang="en-US" sz="1000" i="1" dirty="0" smtClean="0"/>
              <a:t>Fossil Blog.</a:t>
            </a:r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 2012.  Web. 13 Nov 2015.</a:t>
            </a:r>
          </a:p>
        </p:txBody>
      </p:sp>
    </p:spTree>
    <p:extLst>
      <p:ext uri="{BB962C8B-B14F-4D97-AF65-F5344CB8AC3E}">
        <p14:creationId xmlns:p14="http://schemas.microsoft.com/office/powerpoint/2010/main" val="38799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EDFC4-5AC7-4FA4-81EB-E89B31D7C74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224" y="1345359"/>
            <a:ext cx="8122214" cy="48409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253070"/>
            <a:ext cx="10671494" cy="760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Background: Wells Spud Q1 2014 – Q4 2015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3224" y="6134521"/>
            <a:ext cx="8122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Fig. 4. Graph of Spud Wells from 2014-2015 with the average commodity price</a:t>
            </a:r>
            <a:r>
              <a:rPr lang="en-US" sz="10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</a:t>
            </a:r>
            <a:r>
              <a:rPr lang="en-US" sz="1000" dirty="0" smtClean="0"/>
              <a:t>Lisa Zoellick</a:t>
            </a:r>
            <a:r>
              <a:rPr lang="en-US" sz="1000" i="1" dirty="0" smtClean="0"/>
              <a:t>.</a:t>
            </a:r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 2015.  Web. 5 Nov 2015. </a:t>
            </a:r>
          </a:p>
          <a:p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Note: Graph created using well spud data from IHS; natural gas and oil commodity prices from the U.S. Energy Information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04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Problem &amp; Challenges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10671494" cy="5238544"/>
          </a:xfrm>
        </p:spPr>
        <p:txBody>
          <a:bodyPr>
            <a:normAutofit/>
          </a:bodyPr>
          <a:lstStyle/>
          <a:p>
            <a:pPr fontAlgn="ctr"/>
            <a:r>
              <a:rPr lang="en-US" dirty="0"/>
              <a:t>Due to the amount and complexity of data, maps showing Permian </a:t>
            </a:r>
            <a:r>
              <a:rPr lang="en-US" dirty="0" smtClean="0"/>
              <a:t>Basin </a:t>
            </a:r>
            <a:r>
              <a:rPr lang="en-US" dirty="0"/>
              <a:t>production distribution are unable to capture the entire story</a:t>
            </a:r>
            <a:endParaRPr lang="en-US" dirty="0" smtClean="0"/>
          </a:p>
          <a:p>
            <a:pPr fontAlgn="ctr"/>
            <a:r>
              <a:rPr lang="en-US" dirty="0" smtClean="0"/>
              <a:t>Gather tremendous amount of data </a:t>
            </a:r>
            <a:r>
              <a:rPr lang="en-US" dirty="0"/>
              <a:t>and make it fit together</a:t>
            </a:r>
          </a:p>
          <a:p>
            <a:pPr lvl="1" fontAlgn="ctr"/>
            <a:r>
              <a:rPr lang="en-US" dirty="0" smtClean="0"/>
              <a:t>Geologic</a:t>
            </a:r>
          </a:p>
          <a:p>
            <a:pPr lvl="1" fontAlgn="ctr"/>
            <a:r>
              <a:rPr lang="en-US" dirty="0" smtClean="0"/>
              <a:t>Geophysical</a:t>
            </a:r>
          </a:p>
          <a:p>
            <a:pPr lvl="1" fontAlgn="ctr"/>
            <a:r>
              <a:rPr lang="en-US" dirty="0" err="1" smtClean="0"/>
              <a:t>Petrophysical</a:t>
            </a:r>
            <a:endParaRPr lang="en-US" dirty="0" smtClean="0"/>
          </a:p>
          <a:p>
            <a:pPr lvl="1" fontAlgn="ctr"/>
            <a:r>
              <a:rPr lang="en-US" dirty="0" smtClean="0"/>
              <a:t>Production</a:t>
            </a:r>
          </a:p>
          <a:p>
            <a:pPr lvl="1" fontAlgn="ctr"/>
            <a:r>
              <a:rPr lang="en-US" dirty="0" smtClean="0"/>
              <a:t>Reservoir properties</a:t>
            </a:r>
          </a:p>
          <a:p>
            <a:pPr fontAlgn="ctr"/>
            <a:endParaRPr lang="en-US" dirty="0"/>
          </a:p>
          <a:p>
            <a:endParaRPr lang="en-US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http://www.dgi.com/images/cvmain_overview/CV4DOverview_Model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2695001"/>
            <a:ext cx="7045325" cy="188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08475" y="4605875"/>
            <a:ext cx="7045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Fig. </a:t>
            </a:r>
            <a:r>
              <a:rPr lang="en-US" sz="1000" b="1" dirty="0">
                <a:ea typeface="Batang" panose="02030600000101010101" pitchFamily="18" charset="-127"/>
                <a:cs typeface="FrankRuehl" panose="020E0503060101010101" pitchFamily="34" charset="-79"/>
              </a:rPr>
              <a:t>5</a:t>
            </a:r>
            <a:r>
              <a:rPr lang="en-US" sz="1000" b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</a:t>
            </a:r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 “</a:t>
            </a:r>
            <a:r>
              <a:rPr lang="en-US" sz="1000" dirty="0" smtClean="0"/>
              <a:t>Integration </a:t>
            </a:r>
            <a:r>
              <a:rPr lang="en-US" sz="1000" dirty="0"/>
              <a:t>of multi-disciplinary data, including reservoir simulation, 4D seismic, seismic attribute extractions, structure model, and production data</a:t>
            </a:r>
            <a:r>
              <a:rPr lang="en-US" sz="1000" dirty="0" smtClean="0"/>
              <a:t>.” Dynamic Graphics. 2015. Web. 10 Dec 2015.</a:t>
            </a:r>
            <a:endParaRPr lang="en-US" sz="10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838197" y="4579216"/>
            <a:ext cx="3688535" cy="141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dirty="0" smtClean="0"/>
              <a:t>Well log data extremely time-consuming to capture</a:t>
            </a:r>
          </a:p>
          <a:p>
            <a:pPr fontAlgn="ctr"/>
            <a:endParaRPr lang="en-US" dirty="0" smtClean="0"/>
          </a:p>
          <a:p>
            <a:endParaRPr lang="en-US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198" y="5778728"/>
            <a:ext cx="9584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7013" indent="-227013" fontAlgn="ctr">
              <a:buFont typeface="Arial" panose="020B0604020202020204" pitchFamily="34" charset="0"/>
              <a:buChar char="•"/>
            </a:pPr>
            <a:r>
              <a:rPr lang="en-US" sz="2800" dirty="0"/>
              <a:t>Data not integrated across disciplines or area, often data silos</a:t>
            </a:r>
          </a:p>
        </p:txBody>
      </p:sp>
    </p:spTree>
    <p:extLst>
      <p:ext uri="{BB962C8B-B14F-4D97-AF65-F5344CB8AC3E}">
        <p14:creationId xmlns:p14="http://schemas.microsoft.com/office/powerpoint/2010/main" val="33902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53069"/>
            <a:ext cx="10671494" cy="7607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99" y="1282148"/>
            <a:ext cx="10671495" cy="52385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370" y="1464885"/>
            <a:ext cx="4977874" cy="4655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070"/>
            <a:ext cx="10671494" cy="760722"/>
          </a:xfrm>
        </p:spPr>
        <p:txBody>
          <a:bodyPr/>
          <a:lstStyle/>
          <a:p>
            <a:r>
              <a:rPr lang="en-US" dirty="0" smtClean="0">
                <a:latin typeface="+mn-lt"/>
                <a:ea typeface="Batang" panose="02030600000101010101" pitchFamily="18" charset="-127"/>
                <a:cs typeface="FrankRuehl" panose="020E0503060101010101" pitchFamily="34" charset="-79"/>
              </a:rPr>
              <a:t>Objective</a:t>
            </a:r>
            <a:endParaRPr lang="en-US" dirty="0">
              <a:latin typeface="+mn-lt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2148"/>
            <a:ext cx="5012978" cy="5357644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 smtClean="0"/>
              <a:t>Relate production information to </a:t>
            </a:r>
            <a:r>
              <a:rPr lang="en-US" dirty="0"/>
              <a:t>specific geologic horizons through quantifying existing </a:t>
            </a:r>
            <a:r>
              <a:rPr lang="en-US" dirty="0" smtClean="0"/>
              <a:t>interpretations from geologists and engineers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cs typeface="FrankRuehl" panose="020E0503060101010101" pitchFamily="34" charset="-79"/>
              </a:rPr>
              <a:t>Use </a:t>
            </a:r>
            <a:r>
              <a:rPr lang="en-US" dirty="0">
                <a:solidFill>
                  <a:prstClr val="black"/>
                </a:solidFill>
                <a:cs typeface="FrankRuehl" panose="020E0503060101010101" pitchFamily="34" charset="-79"/>
              </a:rPr>
              <a:t>GIS to disseminate production, log data, and reservoir properties to evaluate </a:t>
            </a:r>
            <a:r>
              <a:rPr lang="en-US" dirty="0"/>
              <a:t>production across an entire basin </a:t>
            </a:r>
            <a:endParaRPr lang="en-US" dirty="0" smtClean="0"/>
          </a:p>
          <a:p>
            <a:pPr lvl="1"/>
            <a:r>
              <a:rPr lang="en-US" dirty="0" smtClean="0"/>
              <a:t>Determine which geologic zone a well landed in </a:t>
            </a:r>
          </a:p>
          <a:p>
            <a:r>
              <a:rPr lang="en-US" dirty="0" smtClean="0"/>
              <a:t>Process Improvement</a:t>
            </a:r>
          </a:p>
          <a:p>
            <a:pPr lvl="1"/>
            <a:r>
              <a:rPr lang="en-US" dirty="0" smtClean="0"/>
              <a:t>Develop workflow that will improve accuracy of regional basin analysis and reduce basin evaluation time</a:t>
            </a:r>
            <a:endParaRPr lang="en-US" dirty="0"/>
          </a:p>
          <a:p>
            <a:pPr lvl="0"/>
            <a:endParaRPr lang="en-US" dirty="0"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D744-F298-4ED1-BB3D-7BE98FAD8D19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621568" y="5941591"/>
            <a:ext cx="1564301" cy="646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82200" y="3901420"/>
            <a:ext cx="895046" cy="431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1217244" y="5706766"/>
            <a:ext cx="527563" cy="2595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987418" y="6085369"/>
            <a:ext cx="53860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Fig. 6. Map of Sub-Basins and stratigraphy in the Permian</a:t>
            </a:r>
            <a:r>
              <a:rPr lang="en-US" sz="1000" i="1" dirty="0" smtClean="0">
                <a:ea typeface="Batang" panose="02030600000101010101" pitchFamily="18" charset="-127"/>
                <a:cs typeface="FrankRuehl" panose="020E0503060101010101" pitchFamily="34" charset="-79"/>
              </a:rPr>
              <a:t>. </a:t>
            </a:r>
            <a:r>
              <a:rPr lang="en-US" sz="1000" i="1" dirty="0" smtClean="0"/>
              <a:t>Shale Experts.</a:t>
            </a:r>
            <a:r>
              <a:rPr lang="en-US" sz="1000" dirty="0" smtClean="0">
                <a:ea typeface="Batang" panose="02030600000101010101" pitchFamily="18" charset="-127"/>
                <a:cs typeface="FrankRuehl" panose="020E0503060101010101" pitchFamily="34" charset="-79"/>
              </a:rPr>
              <a:t> 2015.  Web. 13 Nov 2015.</a:t>
            </a:r>
          </a:p>
        </p:txBody>
      </p:sp>
    </p:spTree>
    <p:extLst>
      <p:ext uri="{BB962C8B-B14F-4D97-AF65-F5344CB8AC3E}">
        <p14:creationId xmlns:p14="http://schemas.microsoft.com/office/powerpoint/2010/main" val="323152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20540</TotalTime>
  <Words>1314</Words>
  <Application>Microsoft Office PowerPoint</Application>
  <PresentationFormat>Widescreen</PresentationFormat>
  <Paragraphs>207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Batang</vt:lpstr>
      <vt:lpstr>Arial</vt:lpstr>
      <vt:lpstr>Calibri</vt:lpstr>
      <vt:lpstr>Calibri Light</vt:lpstr>
      <vt:lpstr>FrankRuehl</vt:lpstr>
      <vt:lpstr>Office Theme</vt:lpstr>
      <vt:lpstr>Applying Geostatistical Analysis to Evaluate Production Trends in the Permian Basin</vt:lpstr>
      <vt:lpstr>Background – Natural Gas Facts</vt:lpstr>
      <vt:lpstr>Presentation Overview</vt:lpstr>
      <vt:lpstr>Background: Geography</vt:lpstr>
      <vt:lpstr>Background - Paleogeography</vt:lpstr>
      <vt:lpstr>Background: Oil and Gas Industry</vt:lpstr>
      <vt:lpstr>PowerPoint Presentation</vt:lpstr>
      <vt:lpstr>Problem &amp; Challenges</vt:lpstr>
      <vt:lpstr>Objective</vt:lpstr>
      <vt:lpstr>Goal</vt:lpstr>
      <vt:lpstr>Methodology: Mapping Formations &amp; Well Log Attributes</vt:lpstr>
      <vt:lpstr>Methodology: Exploratory Spatial Data Analysis</vt:lpstr>
      <vt:lpstr>Methodology – Kriging Wizard</vt:lpstr>
      <vt:lpstr>Example Results – Wolfcamp A Surface</vt:lpstr>
      <vt:lpstr>Example Results – Wolfcamp A 3D view</vt:lpstr>
      <vt:lpstr>Expected Results</vt:lpstr>
      <vt:lpstr>Summary</vt:lpstr>
      <vt:lpstr>Timeline</vt:lpstr>
      <vt:lpstr>Logistics</vt:lpstr>
      <vt:lpstr>Acknowledgements</vt:lpstr>
      <vt:lpstr>References</vt:lpstr>
      <vt:lpstr>Thank You</vt:lpstr>
    </vt:vector>
  </TitlesOfParts>
  <Company>Southwestern Energy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Zoellick</dc:creator>
  <cp:lastModifiedBy>exf107</cp:lastModifiedBy>
  <cp:revision>204</cp:revision>
  <cp:lastPrinted>2015-12-17T19:43:45Z</cp:lastPrinted>
  <dcterms:created xsi:type="dcterms:W3CDTF">2015-10-27T17:56:32Z</dcterms:created>
  <dcterms:modified xsi:type="dcterms:W3CDTF">2015-12-18T18:36:24Z</dcterms:modified>
</cp:coreProperties>
</file>