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8" r:id="rId1"/>
  </p:sldMasterIdLst>
  <p:notesMasterIdLst>
    <p:notesMasterId r:id="rId20"/>
  </p:notesMasterIdLst>
  <p:handoutMasterIdLst>
    <p:handoutMasterId r:id="rId21"/>
  </p:handoutMasterIdLst>
  <p:sldIdLst>
    <p:sldId id="256" r:id="rId2"/>
    <p:sldId id="346" r:id="rId3"/>
    <p:sldId id="307" r:id="rId4"/>
    <p:sldId id="348" r:id="rId5"/>
    <p:sldId id="309" r:id="rId6"/>
    <p:sldId id="336" r:id="rId7"/>
    <p:sldId id="347" r:id="rId8"/>
    <p:sldId id="337" r:id="rId9"/>
    <p:sldId id="342" r:id="rId10"/>
    <p:sldId id="355" r:id="rId11"/>
    <p:sldId id="332" r:id="rId12"/>
    <p:sldId id="350" r:id="rId13"/>
    <p:sldId id="333" r:id="rId14"/>
    <p:sldId id="335" r:id="rId15"/>
    <p:sldId id="354" r:id="rId16"/>
    <p:sldId id="280" r:id="rId17"/>
    <p:sldId id="340" r:id="rId18"/>
    <p:sldId id="302"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D8A0"/>
    <a:srgbClr val="E5C46F"/>
    <a:srgbClr val="E0B64E"/>
    <a:srgbClr val="E5C36D"/>
    <a:srgbClr val="E6C46F"/>
    <a:srgbClr val="F2E1B6"/>
    <a:srgbClr val="D0612A"/>
    <a:srgbClr val="E6A584"/>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47" autoAdjust="0"/>
    <p:restoredTop sz="82599" autoAdjust="0"/>
  </p:normalViewPr>
  <p:slideViewPr>
    <p:cSldViewPr snapToGrid="0" showGuides="1">
      <p:cViewPr varScale="1">
        <p:scale>
          <a:sx n="78" d="100"/>
          <a:sy n="78" d="100"/>
        </p:scale>
        <p:origin x="702" y="78"/>
      </p:cViewPr>
      <p:guideLst>
        <p:guide orient="horz" pos="2160"/>
        <p:guide pos="286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E66D6C0F-D2D5-4609-9B8D-13723DF6DAE9}" type="datetimeFigureOut">
              <a:rPr lang="en-US" smtClean="0"/>
              <a:t>4/22/2016</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89E782D6-3BFD-4965-9C66-37A17F82FD09}" type="slidenum">
              <a:rPr lang="en-US" smtClean="0"/>
              <a:t>‹#›</a:t>
            </a:fld>
            <a:endParaRPr lang="en-US"/>
          </a:p>
        </p:txBody>
      </p:sp>
    </p:spTree>
    <p:extLst>
      <p:ext uri="{BB962C8B-B14F-4D97-AF65-F5344CB8AC3E}">
        <p14:creationId xmlns:p14="http://schemas.microsoft.com/office/powerpoint/2010/main" val="3019393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3F4FED3B-F90E-4FBC-9CE4-9E030760EA3A}" type="datetimeFigureOut">
              <a:rPr lang="en-US" smtClean="0"/>
              <a:t>4/22/2016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0C46F730-2D20-4051-8BED-09653C3933E7}" type="slidenum">
              <a:rPr lang="en-US" smtClean="0"/>
              <a:t>‹#›</a:t>
            </a:fld>
            <a:endParaRPr lang="en-US"/>
          </a:p>
        </p:txBody>
      </p:sp>
    </p:spTree>
    <p:extLst>
      <p:ext uri="{BB962C8B-B14F-4D97-AF65-F5344CB8AC3E}">
        <p14:creationId xmlns:p14="http://schemas.microsoft.com/office/powerpoint/2010/main" val="923768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a:t>
            </a:fld>
            <a:endParaRPr lang="en-US"/>
          </a:p>
        </p:txBody>
      </p:sp>
    </p:spTree>
    <p:extLst>
      <p:ext uri="{BB962C8B-B14F-4D97-AF65-F5344CB8AC3E}">
        <p14:creationId xmlns:p14="http://schemas.microsoft.com/office/powerpoint/2010/main" val="3133799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6F730-2D20-4051-8BED-09653C3933E7}" type="slidenum">
              <a:rPr lang="en-US" smtClean="0"/>
              <a:t>10</a:t>
            </a:fld>
            <a:endParaRPr lang="en-US"/>
          </a:p>
        </p:txBody>
      </p:sp>
    </p:spTree>
    <p:extLst>
      <p:ext uri="{BB962C8B-B14F-4D97-AF65-F5344CB8AC3E}">
        <p14:creationId xmlns:p14="http://schemas.microsoft.com/office/powerpoint/2010/main" val="1689453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11</a:t>
            </a:fld>
            <a:endParaRPr lang="en-US"/>
          </a:p>
        </p:txBody>
      </p:sp>
    </p:spTree>
    <p:extLst>
      <p:ext uri="{BB962C8B-B14F-4D97-AF65-F5344CB8AC3E}">
        <p14:creationId xmlns:p14="http://schemas.microsoft.com/office/powerpoint/2010/main" val="2625932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12</a:t>
            </a:fld>
            <a:endParaRPr lang="en-US"/>
          </a:p>
        </p:txBody>
      </p:sp>
    </p:spTree>
    <p:extLst>
      <p:ext uri="{BB962C8B-B14F-4D97-AF65-F5344CB8AC3E}">
        <p14:creationId xmlns:p14="http://schemas.microsoft.com/office/powerpoint/2010/main" val="918497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C46F730-2D20-4051-8BED-09653C3933E7}" type="slidenum">
              <a:rPr lang="en-US" smtClean="0"/>
              <a:t>13</a:t>
            </a:fld>
            <a:endParaRPr lang="en-US"/>
          </a:p>
        </p:txBody>
      </p:sp>
    </p:spTree>
    <p:extLst>
      <p:ext uri="{BB962C8B-B14F-4D97-AF65-F5344CB8AC3E}">
        <p14:creationId xmlns:p14="http://schemas.microsoft.com/office/powerpoint/2010/main" val="3578207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6F730-2D20-4051-8BED-09653C3933E7}" type="slidenum">
              <a:rPr lang="en-US" smtClean="0"/>
              <a:t>14</a:t>
            </a:fld>
            <a:endParaRPr lang="en-US"/>
          </a:p>
        </p:txBody>
      </p:sp>
    </p:spTree>
    <p:extLst>
      <p:ext uri="{BB962C8B-B14F-4D97-AF65-F5344CB8AC3E}">
        <p14:creationId xmlns:p14="http://schemas.microsoft.com/office/powerpoint/2010/main" val="999523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15</a:t>
            </a:fld>
            <a:endParaRPr lang="en-US"/>
          </a:p>
        </p:txBody>
      </p:sp>
    </p:spTree>
    <p:extLst>
      <p:ext uri="{BB962C8B-B14F-4D97-AF65-F5344CB8AC3E}">
        <p14:creationId xmlns:p14="http://schemas.microsoft.com/office/powerpoint/2010/main" val="3987078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16</a:t>
            </a:fld>
            <a:endParaRPr lang="en-US"/>
          </a:p>
        </p:txBody>
      </p:sp>
    </p:spTree>
    <p:extLst>
      <p:ext uri="{BB962C8B-B14F-4D97-AF65-F5344CB8AC3E}">
        <p14:creationId xmlns:p14="http://schemas.microsoft.com/office/powerpoint/2010/main" val="4220665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17</a:t>
            </a:fld>
            <a:endParaRPr lang="en-US"/>
          </a:p>
        </p:txBody>
      </p:sp>
    </p:spTree>
    <p:extLst>
      <p:ext uri="{BB962C8B-B14F-4D97-AF65-F5344CB8AC3E}">
        <p14:creationId xmlns:p14="http://schemas.microsoft.com/office/powerpoint/2010/main" val="3360758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46F730-2D20-4051-8BED-09653C3933E7}" type="slidenum">
              <a:rPr lang="en-US" smtClean="0"/>
              <a:t>18</a:t>
            </a:fld>
            <a:endParaRPr lang="en-US"/>
          </a:p>
        </p:txBody>
      </p:sp>
    </p:spTree>
    <p:extLst>
      <p:ext uri="{BB962C8B-B14F-4D97-AF65-F5344CB8AC3E}">
        <p14:creationId xmlns:p14="http://schemas.microsoft.com/office/powerpoint/2010/main" val="402831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2</a:t>
            </a:fld>
            <a:endParaRPr lang="en-US"/>
          </a:p>
        </p:txBody>
      </p:sp>
    </p:spTree>
    <p:extLst>
      <p:ext uri="{BB962C8B-B14F-4D97-AF65-F5344CB8AC3E}">
        <p14:creationId xmlns:p14="http://schemas.microsoft.com/office/powerpoint/2010/main" val="102684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3</a:t>
            </a:fld>
            <a:endParaRPr lang="en-US"/>
          </a:p>
        </p:txBody>
      </p:sp>
    </p:spTree>
    <p:extLst>
      <p:ext uri="{BB962C8B-B14F-4D97-AF65-F5344CB8AC3E}">
        <p14:creationId xmlns:p14="http://schemas.microsoft.com/office/powerpoint/2010/main" val="309505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lvl="1" defTabSz="931637">
              <a:defRPr/>
            </a:pPr>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4</a:t>
            </a:fld>
            <a:endParaRPr lang="en-US"/>
          </a:p>
        </p:txBody>
      </p:sp>
    </p:spTree>
    <p:extLst>
      <p:ext uri="{BB962C8B-B14F-4D97-AF65-F5344CB8AC3E}">
        <p14:creationId xmlns:p14="http://schemas.microsoft.com/office/powerpoint/2010/main" val="2424243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indent="0" algn="l" defTabSz="931637"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C46F730-2D20-4051-8BED-09653C3933E7}" type="slidenum">
              <a:rPr lang="en-US" smtClean="0"/>
              <a:t>5</a:t>
            </a:fld>
            <a:endParaRPr lang="en-US"/>
          </a:p>
        </p:txBody>
      </p:sp>
    </p:spTree>
    <p:extLst>
      <p:ext uri="{BB962C8B-B14F-4D97-AF65-F5344CB8AC3E}">
        <p14:creationId xmlns:p14="http://schemas.microsoft.com/office/powerpoint/2010/main" val="1477208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6</a:t>
            </a:fld>
            <a:endParaRPr lang="en-US"/>
          </a:p>
        </p:txBody>
      </p:sp>
    </p:spTree>
    <p:extLst>
      <p:ext uri="{BB962C8B-B14F-4D97-AF65-F5344CB8AC3E}">
        <p14:creationId xmlns:p14="http://schemas.microsoft.com/office/powerpoint/2010/main" val="238886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7</a:t>
            </a:fld>
            <a:endParaRPr lang="en-US"/>
          </a:p>
        </p:txBody>
      </p:sp>
    </p:spTree>
    <p:extLst>
      <p:ext uri="{BB962C8B-B14F-4D97-AF65-F5344CB8AC3E}">
        <p14:creationId xmlns:p14="http://schemas.microsoft.com/office/powerpoint/2010/main" val="229447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6F730-2D20-4051-8BED-09653C3933E7}" type="slidenum">
              <a:rPr lang="en-US" smtClean="0"/>
              <a:t>8</a:t>
            </a:fld>
            <a:endParaRPr lang="en-US"/>
          </a:p>
        </p:txBody>
      </p:sp>
    </p:spTree>
    <p:extLst>
      <p:ext uri="{BB962C8B-B14F-4D97-AF65-F5344CB8AC3E}">
        <p14:creationId xmlns:p14="http://schemas.microsoft.com/office/powerpoint/2010/main" val="1378223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6F730-2D20-4051-8BED-09653C3933E7}" type="slidenum">
              <a:rPr lang="en-US" smtClean="0"/>
              <a:t>9</a:t>
            </a:fld>
            <a:endParaRPr lang="en-US"/>
          </a:p>
        </p:txBody>
      </p:sp>
    </p:spTree>
    <p:extLst>
      <p:ext uri="{BB962C8B-B14F-4D97-AF65-F5344CB8AC3E}">
        <p14:creationId xmlns:p14="http://schemas.microsoft.com/office/powerpoint/2010/main" val="1378223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p:cNvSpPr/>
          <p:nvPr userDrawn="1"/>
        </p:nvSpPr>
        <p:spPr>
          <a:xfrm>
            <a:off x="0" y="0"/>
            <a:ext cx="9144000" cy="6858000"/>
          </a:xfrm>
          <a:prstGeom prst="rect">
            <a:avLst/>
          </a:prstGeom>
          <a:blipFill dpi="0" rotWithShape="1">
            <a:blip r:embed="rId2">
              <a:alphaModFix am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685800" y="1110458"/>
            <a:ext cx="7772400" cy="4135437"/>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45976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D314E2-BBB2-4EA6-8FEC-81286E668C7F}" type="datetime1">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4D744-F298-4ED1-BB3D-7BE98FAD8D19}" type="slidenum">
              <a:rPr lang="en-US" smtClean="0"/>
              <a:t>‹#›</a:t>
            </a:fld>
            <a:endParaRPr lang="en-US"/>
          </a:p>
        </p:txBody>
      </p:sp>
      <p:sp>
        <p:nvSpPr>
          <p:cNvPr id="7" name="Rectangle 6"/>
          <p:cNvSpPr/>
          <p:nvPr userDrawn="1"/>
        </p:nvSpPr>
        <p:spPr>
          <a:xfrm>
            <a:off x="0" y="0"/>
            <a:ext cx="9144000" cy="685800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5882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331827-2C2C-49A8-BE93-DBCAD875AAEF}" type="datetime1">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4D744-F298-4ED1-BB3D-7BE98FAD8D19}" type="slidenum">
              <a:rPr lang="en-US" smtClean="0"/>
              <a:t>‹#›</a:t>
            </a:fld>
            <a:endParaRPr lang="en-US"/>
          </a:p>
        </p:txBody>
      </p:sp>
      <p:sp>
        <p:nvSpPr>
          <p:cNvPr id="7" name="Rectangle 6"/>
          <p:cNvSpPr/>
          <p:nvPr userDrawn="1"/>
        </p:nvSpPr>
        <p:spPr>
          <a:xfrm>
            <a:off x="0" y="0"/>
            <a:ext cx="9144000" cy="685800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6918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0C42F1-12E3-4BA8-A137-D853084FE63E}" type="datetime1">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256674" y="236954"/>
            <a:ext cx="8654715" cy="570542"/>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256674" y="942431"/>
            <a:ext cx="8654715" cy="569097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6853934" y="6633410"/>
            <a:ext cx="2057400" cy="223684"/>
          </a:xfrm>
        </p:spPr>
        <p:txBody>
          <a:bodyPr/>
          <a:lstStyle/>
          <a:p>
            <a:fld id="{6E54D744-F298-4ED1-BB3D-7BE98FAD8D19}" type="slidenum">
              <a:rPr lang="en-US" smtClean="0"/>
              <a:t>‹#›</a:t>
            </a:fld>
            <a:endParaRPr lang="en-US"/>
          </a:p>
        </p:txBody>
      </p:sp>
    </p:spTree>
    <p:extLst>
      <p:ext uri="{BB962C8B-B14F-4D97-AF65-F5344CB8AC3E}">
        <p14:creationId xmlns:p14="http://schemas.microsoft.com/office/powerpoint/2010/main" val="173960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BA20D1-2231-4184-9E3C-330C0B6D7F77}" type="datetime1">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4D744-F298-4ED1-BB3D-7BE98FAD8D19}" type="slidenum">
              <a:rPr lang="en-US" smtClean="0"/>
              <a:t>‹#›</a:t>
            </a:fld>
            <a:endParaRPr lang="en-US"/>
          </a:p>
        </p:txBody>
      </p:sp>
      <p:sp>
        <p:nvSpPr>
          <p:cNvPr id="7" name="Rectangle 6"/>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35988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ECAF1C-FB8B-4ECE-8893-026ECC3F51C6}" type="datetime1">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4D744-F298-4ED1-BB3D-7BE98FAD8D19}" type="slidenum">
              <a:rPr lang="en-US" smtClean="0"/>
              <a:t>‹#›</a:t>
            </a:fld>
            <a:endParaRPr lang="en-US"/>
          </a:p>
        </p:txBody>
      </p:sp>
      <p:sp>
        <p:nvSpPr>
          <p:cNvPr id="8" name="Rectangle 7"/>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1827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E0F507-D1FA-400E-A65A-AA999D422F82}" type="datetime1">
              <a:rPr lang="en-US" smtClean="0"/>
              <a:t>4/22/2016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54D744-F298-4ED1-BB3D-7BE98FAD8D19}" type="slidenum">
              <a:rPr lang="en-US" smtClean="0"/>
              <a:t>‹#›</a:t>
            </a:fld>
            <a:endParaRPr lang="en-US"/>
          </a:p>
        </p:txBody>
      </p:sp>
      <p:sp>
        <p:nvSpPr>
          <p:cNvPr id="10" name="Rectangle 9"/>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41691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71DBE6C-90DD-46DC-ADE9-8CD9CEB54500}" type="datetime1">
              <a:rPr lang="en-US" smtClean="0"/>
              <a:t>4/22/2016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4D744-F298-4ED1-BB3D-7BE98FAD8D19}" type="slidenum">
              <a:rPr lang="en-US" smtClean="0"/>
              <a:t>‹#›</a:t>
            </a:fld>
            <a:endParaRPr lang="en-US"/>
          </a:p>
        </p:txBody>
      </p:sp>
      <p:sp>
        <p:nvSpPr>
          <p:cNvPr id="6" name="Rectangle 5"/>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39527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8A8CE-1F75-4BC5-B381-A95693C7671C}" type="datetime1">
              <a:rPr lang="en-US" smtClean="0"/>
              <a:t>4/22/2016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54D744-F298-4ED1-BB3D-7BE98FAD8D19}" type="slidenum">
              <a:rPr lang="en-US" smtClean="0"/>
              <a:t>‹#›</a:t>
            </a:fld>
            <a:endParaRPr lang="en-US"/>
          </a:p>
        </p:txBody>
      </p:sp>
      <p:sp>
        <p:nvSpPr>
          <p:cNvPr id="5" name="Rectangle 4"/>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40795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501AE2-757C-42B9-920C-DFEA7933A10F}" type="datetime1">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4D744-F298-4ED1-BB3D-7BE98FAD8D19}" type="slidenum">
              <a:rPr lang="en-US" smtClean="0"/>
              <a:t>‹#›</a:t>
            </a:fld>
            <a:endParaRPr lang="en-US"/>
          </a:p>
        </p:txBody>
      </p:sp>
      <p:sp>
        <p:nvSpPr>
          <p:cNvPr id="8" name="Rectangle 7"/>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8517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5C05F-73EA-4DA9-9E58-FFFF223B2438}" type="datetime1">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4D744-F298-4ED1-BB3D-7BE98FAD8D19}" type="slidenum">
              <a:rPr lang="en-US" smtClean="0"/>
              <a:t>‹#›</a:t>
            </a:fld>
            <a:endParaRPr lang="en-US"/>
          </a:p>
        </p:txBody>
      </p:sp>
      <p:sp>
        <p:nvSpPr>
          <p:cNvPr id="8" name="Rectangle 7"/>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7366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B460D-3A72-43CA-989C-347872676364}" type="datetime1">
              <a:rPr lang="en-US" smtClean="0"/>
              <a:t>4/22/2016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4D744-F298-4ED1-BB3D-7BE98FAD8D19}" type="slidenum">
              <a:rPr lang="en-US" smtClean="0"/>
              <a:t>‹#›</a:t>
            </a:fld>
            <a:endParaRPr lang="en-US"/>
          </a:p>
        </p:txBody>
      </p:sp>
      <p:sp>
        <p:nvSpPr>
          <p:cNvPr id="7" name="Rectangle 6"/>
          <p:cNvSpPr/>
          <p:nvPr userDrawn="1"/>
        </p:nvSpPr>
        <p:spPr>
          <a:xfrm>
            <a:off x="0" y="0"/>
            <a:ext cx="9144000" cy="6858000"/>
          </a:xfrm>
          <a:prstGeom prst="rect">
            <a:avLst/>
          </a:prstGeom>
          <a:blipFill dpi="0" rotWithShape="1">
            <a:blip r:embed="rId1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3155820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194735" y="5857210"/>
            <a:ext cx="1885466" cy="77180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p:txBody>
          <a:bodyPr>
            <a:normAutofit fontScale="90000"/>
          </a:bodyPr>
          <a:lstStyle/>
          <a:p>
            <a:r>
              <a:rPr lang="en-US" dirty="0" smtClean="0">
                <a:effectLst>
                  <a:outerShdw blurRad="50800" dist="38100" dir="2700000" algn="tl" rotWithShape="0">
                    <a:prstClr val="black">
                      <a:alpha val="40000"/>
                    </a:prstClr>
                  </a:outerShdw>
                </a:effectLst>
                <a:latin typeface="+mn-lt"/>
                <a:cs typeface="Arial" panose="020B0604020202020204" pitchFamily="34" charset="0"/>
              </a:rPr>
              <a:t>Geostatistical Analysis of Production Trends in the Permian Basin</a:t>
            </a:r>
            <a:endParaRPr lang="en-US" dirty="0">
              <a:effectLst>
                <a:outerShdw blurRad="50800" dist="38100" dir="2700000" algn="tl" rotWithShape="0">
                  <a:prstClr val="black">
                    <a:alpha val="40000"/>
                  </a:prstClr>
                </a:outerShdw>
              </a:effectLst>
              <a:latin typeface="+mn-lt"/>
              <a:cs typeface="Arial" panose="020B0604020202020204" pitchFamily="34" charset="0"/>
            </a:endParaRPr>
          </a:p>
        </p:txBody>
      </p:sp>
      <p:sp>
        <p:nvSpPr>
          <p:cNvPr id="3" name="Subtitle 2"/>
          <p:cNvSpPr>
            <a:spLocks noGrp="1"/>
          </p:cNvSpPr>
          <p:nvPr>
            <p:ph type="subTitle" idx="1"/>
          </p:nvPr>
        </p:nvSpPr>
        <p:spPr>
          <a:xfrm>
            <a:off x="685800" y="3602038"/>
            <a:ext cx="7772400" cy="1655762"/>
          </a:xfrm>
        </p:spPr>
        <p:txBody>
          <a:bodyPr>
            <a:normAutofit/>
          </a:bodyPr>
          <a:lstStyle/>
          <a:p>
            <a:endParaRPr lang="en-US" sz="1500" dirty="0">
              <a:cs typeface="Arial" panose="020B0604020202020204" pitchFamily="34" charset="0"/>
            </a:endParaRPr>
          </a:p>
          <a:p>
            <a:pPr>
              <a:spcBef>
                <a:spcPts val="300"/>
              </a:spcBef>
            </a:pPr>
            <a:r>
              <a:rPr lang="en-US" dirty="0" smtClean="0">
                <a:effectLst>
                  <a:outerShdw blurRad="50800" dist="38100" dir="2700000" algn="tl" rotWithShape="0">
                    <a:prstClr val="black">
                      <a:alpha val="40000"/>
                    </a:prstClr>
                  </a:outerShdw>
                </a:effectLst>
                <a:cs typeface="Arial" panose="020B0604020202020204" pitchFamily="34" charset="0"/>
              </a:rPr>
              <a:t>Lisa M. Zoellick, GISP</a:t>
            </a:r>
          </a:p>
          <a:p>
            <a:pPr>
              <a:spcBef>
                <a:spcPts val="300"/>
              </a:spcBef>
            </a:pPr>
            <a:r>
              <a:rPr lang="en-US" sz="1350" dirty="0">
                <a:cs typeface="Arial" panose="020B0604020202020204" pitchFamily="34" charset="0"/>
              </a:rPr>
              <a:t>Southwestern Energy, Senior GIS Analyst</a:t>
            </a:r>
          </a:p>
          <a:p>
            <a:pPr>
              <a:spcBef>
                <a:spcPts val="300"/>
              </a:spcBef>
            </a:pPr>
            <a:r>
              <a:rPr lang="en-US" sz="1350" dirty="0">
                <a:cs typeface="Arial" panose="020B0604020202020204" pitchFamily="34" charset="0"/>
              </a:rPr>
              <a:t>Penn State University, MGIS Candidate</a:t>
            </a:r>
          </a:p>
        </p:txBody>
      </p:sp>
      <p:sp>
        <p:nvSpPr>
          <p:cNvPr id="8" name="Subtitle 2"/>
          <p:cNvSpPr txBox="1">
            <a:spLocks/>
          </p:cNvSpPr>
          <p:nvPr/>
        </p:nvSpPr>
        <p:spPr>
          <a:xfrm>
            <a:off x="7338282" y="5857211"/>
            <a:ext cx="1805718" cy="714453"/>
          </a:xfrm>
          <a:prstGeom prst="rect">
            <a:avLst/>
          </a:prstGeom>
        </p:spPr>
        <p:txBody>
          <a:bodyPr vert="horz" lIns="68580" tIns="34290" rIns="68580" bIns="3429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50"/>
              </a:spcBef>
            </a:pPr>
            <a:r>
              <a:rPr lang="en-US" sz="1350" b="1" dirty="0">
                <a:effectLst>
                  <a:outerShdw blurRad="50800" dist="38100" dir="2700000" algn="tl" rotWithShape="0">
                    <a:prstClr val="black">
                      <a:alpha val="40000"/>
                    </a:prstClr>
                  </a:outerShdw>
                </a:effectLst>
                <a:cs typeface="Arial" panose="020B0604020202020204" pitchFamily="34" charset="0"/>
              </a:rPr>
              <a:t>Geological Society of America</a:t>
            </a:r>
          </a:p>
          <a:p>
            <a:pPr>
              <a:spcBef>
                <a:spcPts val="450"/>
              </a:spcBef>
            </a:pPr>
            <a:r>
              <a:rPr lang="en-US" sz="1350" dirty="0">
                <a:effectLst>
                  <a:outerShdw blurRad="50800" dist="38100" dir="2700000" algn="tl" rotWithShape="0">
                    <a:prstClr val="black">
                      <a:alpha val="40000"/>
                    </a:prstClr>
                  </a:outerShdw>
                </a:effectLst>
                <a:cs typeface="Arial" panose="020B0604020202020204" pitchFamily="34" charset="0"/>
              </a:rPr>
              <a:t>South Central Chapter</a:t>
            </a:r>
          </a:p>
          <a:p>
            <a:pPr>
              <a:spcBef>
                <a:spcPts val="450"/>
              </a:spcBef>
            </a:pPr>
            <a:r>
              <a:rPr lang="en-US" sz="1350" dirty="0">
                <a:effectLst>
                  <a:outerShdw blurRad="50800" dist="38100" dir="2700000" algn="tl" rotWithShape="0">
                    <a:prstClr val="black">
                      <a:alpha val="40000"/>
                    </a:prstClr>
                  </a:outerShdw>
                </a:effectLst>
                <a:cs typeface="Arial" panose="020B0604020202020204" pitchFamily="34" charset="0"/>
              </a:rPr>
              <a:t>50</a:t>
            </a:r>
            <a:r>
              <a:rPr lang="en-US" sz="1350" baseline="30000" dirty="0">
                <a:effectLst>
                  <a:outerShdw blurRad="50800" dist="38100" dir="2700000" algn="tl" rotWithShape="0">
                    <a:prstClr val="black">
                      <a:alpha val="40000"/>
                    </a:prstClr>
                  </a:outerShdw>
                </a:effectLst>
                <a:cs typeface="Arial" panose="020B0604020202020204" pitchFamily="34" charset="0"/>
              </a:rPr>
              <a:t>th</a:t>
            </a:r>
            <a:r>
              <a:rPr lang="en-US" sz="1350" dirty="0">
                <a:effectLst>
                  <a:outerShdw blurRad="50800" dist="38100" dir="2700000" algn="tl" rotWithShape="0">
                    <a:prstClr val="black">
                      <a:alpha val="40000"/>
                    </a:prstClr>
                  </a:outerShdw>
                </a:effectLst>
                <a:cs typeface="Arial" panose="020B0604020202020204" pitchFamily="34" charset="0"/>
              </a:rPr>
              <a:t> Annual Meeting</a:t>
            </a:r>
          </a:p>
          <a:p>
            <a:pPr>
              <a:spcBef>
                <a:spcPts val="450"/>
              </a:spcBef>
            </a:pPr>
            <a:r>
              <a:rPr lang="en-US" sz="1350" dirty="0">
                <a:effectLst>
                  <a:outerShdw blurRad="50800" dist="38100" dir="2700000" algn="tl" rotWithShape="0">
                    <a:prstClr val="black">
                      <a:alpha val="40000"/>
                    </a:prstClr>
                  </a:outerShdw>
                </a:effectLst>
                <a:cs typeface="Arial" panose="020B0604020202020204" pitchFamily="34" charset="0"/>
              </a:rPr>
              <a:t>Baton Rouge, Louisiana</a:t>
            </a:r>
          </a:p>
          <a:p>
            <a:pPr>
              <a:spcBef>
                <a:spcPts val="450"/>
              </a:spcBef>
            </a:pPr>
            <a:endParaRPr lang="en-US" sz="1350" dirty="0">
              <a:cs typeface="Arial" panose="020B0604020202020204" pitchFamily="34" charset="0"/>
            </a:endParaRPr>
          </a:p>
        </p:txBody>
      </p:sp>
      <p:sp>
        <p:nvSpPr>
          <p:cNvPr id="11" name="Rectangle 10"/>
          <p:cNvSpPr/>
          <p:nvPr/>
        </p:nvSpPr>
        <p:spPr>
          <a:xfrm>
            <a:off x="203801" y="6335651"/>
            <a:ext cx="963997" cy="23601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ubtitle 2"/>
          <p:cNvSpPr txBox="1">
            <a:spLocks/>
          </p:cNvSpPr>
          <p:nvPr/>
        </p:nvSpPr>
        <p:spPr>
          <a:xfrm>
            <a:off x="140006" y="6364329"/>
            <a:ext cx="1091587" cy="207335"/>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50"/>
              </a:spcBef>
            </a:pPr>
            <a:r>
              <a:rPr lang="en-US" sz="1050" dirty="0">
                <a:effectLst>
                  <a:outerShdw blurRad="50800" dist="38100" dir="2700000" algn="tl" rotWithShape="0">
                    <a:prstClr val="black">
                      <a:alpha val="40000"/>
                    </a:prstClr>
                  </a:outerShdw>
                </a:effectLst>
                <a:cs typeface="Arial" panose="020B0604020202020204" pitchFamily="34" charset="0"/>
              </a:rPr>
              <a:t>March 21, 2016</a:t>
            </a:r>
          </a:p>
        </p:txBody>
      </p:sp>
    </p:spTree>
    <p:extLst>
      <p:ext uri="{BB962C8B-B14F-4D97-AF65-F5344CB8AC3E}">
        <p14:creationId xmlns:p14="http://schemas.microsoft.com/office/powerpoint/2010/main" val="3238368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33" y="230383"/>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Methodology – Empirical Bayesian Kriging</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pic>
        <p:nvPicPr>
          <p:cNvPr id="38" name="Picture 2" descr="C:\Users\Zoellicl\AppData\Local\Temp\SNAGHTML4548b83.PNG"/>
          <p:cNvPicPr>
            <a:picLocks noChangeAspect="1" noChangeArrowheads="1"/>
          </p:cNvPicPr>
          <p:nvPr/>
        </p:nvPicPr>
        <p:blipFill rotWithShape="1">
          <a:blip r:embed="rId3">
            <a:extLst>
              <a:ext uri="{28A0092B-C50C-407E-A947-70E740481C1C}">
                <a14:useLocalDpi xmlns:a14="http://schemas.microsoft.com/office/drawing/2010/main" val="0"/>
              </a:ext>
            </a:extLst>
          </a:blip>
          <a:srcRect l="23088" t="8264" r="50008" b="44762"/>
          <a:stretch/>
        </p:blipFill>
        <p:spPr bwMode="auto">
          <a:xfrm>
            <a:off x="360657" y="1474932"/>
            <a:ext cx="2391732" cy="29265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4"/>
          <a:srcRect r="24001"/>
          <a:stretch/>
        </p:blipFill>
        <p:spPr>
          <a:xfrm>
            <a:off x="2715288" y="1474932"/>
            <a:ext cx="1782163" cy="2926530"/>
          </a:xfrm>
          <a:prstGeom prst="rect">
            <a:avLst/>
          </a:prstGeom>
        </p:spPr>
      </p:pic>
      <p:pic>
        <p:nvPicPr>
          <p:cNvPr id="40" name="Picture 39"/>
          <p:cNvPicPr/>
          <p:nvPr/>
        </p:nvPicPr>
        <p:blipFill rotWithShape="1">
          <a:blip r:embed="rId5">
            <a:extLst>
              <a:ext uri="{28A0092B-C50C-407E-A947-70E740481C1C}">
                <a14:useLocalDpi xmlns:a14="http://schemas.microsoft.com/office/drawing/2010/main" val="0"/>
              </a:ext>
            </a:extLst>
          </a:blip>
          <a:srcRect t="1874" r="1184"/>
          <a:stretch/>
        </p:blipFill>
        <p:spPr>
          <a:xfrm>
            <a:off x="354638" y="4401462"/>
            <a:ext cx="4246222" cy="1752611"/>
          </a:xfrm>
          <a:prstGeom prst="rect">
            <a:avLst/>
          </a:prstGeom>
        </p:spPr>
      </p:pic>
      <p:sp>
        <p:nvSpPr>
          <p:cNvPr id="31" name="Rectangle 30"/>
          <p:cNvSpPr/>
          <p:nvPr/>
        </p:nvSpPr>
        <p:spPr>
          <a:xfrm>
            <a:off x="4453406" y="1116118"/>
            <a:ext cx="1398636" cy="541869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1" name="Picture 2" descr="C:\Users\Zoellicl\AppData\Local\Temp\SNAGHTML4548b83.PNG"/>
          <p:cNvPicPr>
            <a:picLocks noChangeAspect="1" noChangeArrowheads="1"/>
          </p:cNvPicPr>
          <p:nvPr/>
        </p:nvPicPr>
        <p:blipFill rotWithShape="1">
          <a:blip r:embed="rId3">
            <a:extLst>
              <a:ext uri="{28A0092B-C50C-407E-A947-70E740481C1C}">
                <a14:useLocalDpi xmlns:a14="http://schemas.microsoft.com/office/drawing/2010/main" val="0"/>
              </a:ext>
            </a:extLst>
          </a:blip>
          <a:srcRect l="2" r="42309" b="93219"/>
          <a:stretch/>
        </p:blipFill>
        <p:spPr bwMode="auto">
          <a:xfrm>
            <a:off x="335782" y="1116117"/>
            <a:ext cx="4153635" cy="3421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C:\Users\Zoellicl\AppData\Local\Temp\SNAGHTML14c39d64.PNG"/>
          <p:cNvPicPr/>
          <p:nvPr/>
        </p:nvPicPr>
        <p:blipFill rotWithShape="1">
          <a:blip r:embed="rId6">
            <a:extLst>
              <a:ext uri="{28A0092B-C50C-407E-A947-70E740481C1C}">
                <a14:useLocalDpi xmlns:a14="http://schemas.microsoft.com/office/drawing/2010/main" val="0"/>
              </a:ext>
            </a:extLst>
          </a:blip>
          <a:srcRect l="828" t="5977" r="56443" b="65795"/>
          <a:stretch/>
        </p:blipFill>
        <p:spPr bwMode="auto">
          <a:xfrm>
            <a:off x="4805151" y="1103629"/>
            <a:ext cx="4077794" cy="1318857"/>
          </a:xfrm>
          <a:prstGeom prst="rect">
            <a:avLst/>
          </a:prstGeom>
          <a:noFill/>
          <a:ln>
            <a:noFill/>
          </a:ln>
        </p:spPr>
      </p:pic>
      <p:pic>
        <p:nvPicPr>
          <p:cNvPr id="48" name="Picture 47"/>
          <p:cNvPicPr/>
          <p:nvPr/>
        </p:nvPicPr>
        <p:blipFill rotWithShape="1">
          <a:blip r:embed="rId7">
            <a:extLst>
              <a:ext uri="{28A0092B-C50C-407E-A947-70E740481C1C}">
                <a14:useLocalDpi xmlns:a14="http://schemas.microsoft.com/office/drawing/2010/main" val="0"/>
              </a:ext>
            </a:extLst>
          </a:blip>
          <a:srcRect l="4542" b="4335"/>
          <a:stretch/>
        </p:blipFill>
        <p:spPr bwMode="auto">
          <a:xfrm>
            <a:off x="5796637" y="5084866"/>
            <a:ext cx="3083789" cy="1466127"/>
          </a:xfrm>
          <a:prstGeom prst="rect">
            <a:avLst/>
          </a:prstGeom>
          <a:ln>
            <a:noFill/>
          </a:ln>
          <a:extLst>
            <a:ext uri="{53640926-AAD7-44D8-BBD7-CCE9431645EC}">
              <a14:shadowObscured xmlns:a14="http://schemas.microsoft.com/office/drawing/2010/main"/>
            </a:ext>
          </a:extLst>
        </p:spPr>
      </p:pic>
      <p:pic>
        <p:nvPicPr>
          <p:cNvPr id="49" name="Picture 48" descr="C:\Users\Zoellicl\AppData\Local\Temp\SNAGHTML14c39d64.PNG"/>
          <p:cNvPicPr/>
          <p:nvPr/>
        </p:nvPicPr>
        <p:blipFill rotWithShape="1">
          <a:blip r:embed="rId6">
            <a:extLst>
              <a:ext uri="{28A0092B-C50C-407E-A947-70E740481C1C}">
                <a14:useLocalDpi xmlns:a14="http://schemas.microsoft.com/office/drawing/2010/main" val="0"/>
              </a:ext>
            </a:extLst>
          </a:blip>
          <a:srcRect l="55439" t="6995" r="737" b="-1"/>
          <a:stretch/>
        </p:blipFill>
        <p:spPr bwMode="auto">
          <a:xfrm>
            <a:off x="5831136" y="2265825"/>
            <a:ext cx="3061925" cy="2983640"/>
          </a:xfrm>
          <a:prstGeom prst="rect">
            <a:avLst/>
          </a:prstGeom>
          <a:noFill/>
          <a:ln>
            <a:noFill/>
          </a:ln>
        </p:spPr>
      </p:pic>
      <p:sp>
        <p:nvSpPr>
          <p:cNvPr id="30" name="Rectangle 29"/>
          <p:cNvSpPr/>
          <p:nvPr/>
        </p:nvSpPr>
        <p:spPr>
          <a:xfrm>
            <a:off x="4477415" y="2516609"/>
            <a:ext cx="1468546" cy="1569660"/>
          </a:xfrm>
          <a:prstGeom prst="rect">
            <a:avLst/>
          </a:prstGeom>
          <a:noFill/>
        </p:spPr>
        <p:txBody>
          <a:bodyPr wrap="square">
            <a:spAutoFit/>
          </a:bodyPr>
          <a:lstStyle/>
          <a:p>
            <a:pPr algn="ctr"/>
            <a:r>
              <a:rPr lang="en-US" sz="1600" dirty="0" smtClean="0">
                <a:ea typeface="Batang" panose="02030600000101010101" pitchFamily="18" charset="-127"/>
                <a:cs typeface="FrankRuehl" panose="020E0503060101010101" pitchFamily="34" charset="-79"/>
              </a:rPr>
              <a:t>- Use EBK </a:t>
            </a:r>
            <a:r>
              <a:rPr lang="en-US" sz="1600" dirty="0">
                <a:ea typeface="Batang" panose="02030600000101010101" pitchFamily="18" charset="-127"/>
                <a:cs typeface="FrankRuehl" panose="020E0503060101010101" pitchFamily="34" charset="-79"/>
              </a:rPr>
              <a:t>to </a:t>
            </a:r>
            <a:r>
              <a:rPr lang="en-US" sz="1600" dirty="0" smtClean="0">
                <a:ea typeface="Batang" panose="02030600000101010101" pitchFamily="18" charset="-127"/>
                <a:cs typeface="FrankRuehl" panose="020E0503060101010101" pitchFamily="34" charset="-79"/>
              </a:rPr>
              <a:t>generate interpolated </a:t>
            </a:r>
            <a:r>
              <a:rPr lang="en-US" sz="1600" dirty="0">
                <a:ea typeface="Batang" panose="02030600000101010101" pitchFamily="18" charset="-127"/>
                <a:cs typeface="FrankRuehl" panose="020E0503060101010101" pitchFamily="34" charset="-79"/>
              </a:rPr>
              <a:t>surfaces for each horizon and variable</a:t>
            </a:r>
          </a:p>
        </p:txBody>
      </p:sp>
      <p:sp>
        <p:nvSpPr>
          <p:cNvPr id="32" name="Rectangle 31"/>
          <p:cNvSpPr/>
          <p:nvPr/>
        </p:nvSpPr>
        <p:spPr>
          <a:xfrm>
            <a:off x="4536787" y="4843032"/>
            <a:ext cx="1228787" cy="1077218"/>
          </a:xfrm>
          <a:prstGeom prst="rect">
            <a:avLst/>
          </a:prstGeom>
          <a:noFill/>
        </p:spPr>
        <p:txBody>
          <a:bodyPr wrap="square">
            <a:spAutoFit/>
          </a:bodyPr>
          <a:lstStyle/>
          <a:p>
            <a:pPr algn="ctr"/>
            <a:r>
              <a:rPr lang="en-US" sz="1600" dirty="0" smtClean="0">
                <a:ea typeface="Batang" panose="02030600000101010101" pitchFamily="18" charset="-127"/>
                <a:cs typeface="FrankRuehl" panose="020E0503060101010101" pitchFamily="34" charset="-79"/>
              </a:rPr>
              <a:t>- Optimize </a:t>
            </a:r>
            <a:r>
              <a:rPr lang="en-US" sz="1600" dirty="0">
                <a:ea typeface="Batang" panose="02030600000101010101" pitchFamily="18" charset="-127"/>
                <a:cs typeface="FrankRuehl" panose="020E0503060101010101" pitchFamily="34" charset="-79"/>
              </a:rPr>
              <a:t>results to obtain most precise grid</a:t>
            </a:r>
          </a:p>
        </p:txBody>
      </p:sp>
      <p:cxnSp>
        <p:nvCxnSpPr>
          <p:cNvPr id="25" name="Straight Arrow Connector 24"/>
          <p:cNvCxnSpPr/>
          <p:nvPr/>
        </p:nvCxnSpPr>
        <p:spPr>
          <a:xfrm>
            <a:off x="4194641" y="2325540"/>
            <a:ext cx="471538" cy="3619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515705" y="5879565"/>
            <a:ext cx="296829" cy="2855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72497" y="1051781"/>
            <a:ext cx="8635706" cy="5498384"/>
            <a:chOff x="273667" y="1116117"/>
            <a:chExt cx="8635706" cy="5498384"/>
          </a:xfrm>
        </p:grpSpPr>
        <p:sp>
          <p:nvSpPr>
            <p:cNvPr id="43" name="Rectangle 42"/>
            <p:cNvSpPr/>
            <p:nvPr/>
          </p:nvSpPr>
          <p:spPr>
            <a:xfrm>
              <a:off x="273667" y="1116117"/>
              <a:ext cx="4904827" cy="5498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327135" y="1189216"/>
              <a:ext cx="3123949" cy="4039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smtClean="0"/>
                <a:t>Prediction Standard Error Map</a:t>
              </a:r>
              <a:endParaRPr lang="en-US" sz="1600" b="1" dirty="0"/>
            </a:p>
          </p:txBody>
        </p:sp>
        <p:pic>
          <p:nvPicPr>
            <p:cNvPr id="46" name="Content Placeholder 9"/>
            <p:cNvPicPr>
              <a:picLocks noChangeAspect="1"/>
            </p:cNvPicPr>
            <p:nvPr/>
          </p:nvPicPr>
          <p:blipFill rotWithShape="1">
            <a:blip r:embed="rId8"/>
            <a:srcRect l="4953" t="51297" r="80779" b="23647"/>
            <a:stretch/>
          </p:blipFill>
          <p:spPr>
            <a:xfrm>
              <a:off x="3520302" y="4187949"/>
              <a:ext cx="949436" cy="1606253"/>
            </a:xfrm>
            <a:prstGeom prst="rect">
              <a:avLst/>
            </a:prstGeom>
          </p:spPr>
        </p:pic>
        <p:pic>
          <p:nvPicPr>
            <p:cNvPr id="47" name="Picture 46"/>
            <p:cNvPicPr>
              <a:picLocks noChangeAspect="1"/>
            </p:cNvPicPr>
            <p:nvPr/>
          </p:nvPicPr>
          <p:blipFill rotWithShape="1">
            <a:blip r:embed="rId9"/>
            <a:srcRect l="36392"/>
            <a:stretch/>
          </p:blipFill>
          <p:spPr>
            <a:xfrm>
              <a:off x="560397" y="1569450"/>
              <a:ext cx="2777132" cy="4189837"/>
            </a:xfrm>
            <a:prstGeom prst="rect">
              <a:avLst/>
            </a:prstGeom>
          </p:spPr>
        </p:pic>
        <p:sp>
          <p:nvSpPr>
            <p:cNvPr id="3" name="Rectangle 2"/>
            <p:cNvSpPr/>
            <p:nvPr/>
          </p:nvSpPr>
          <p:spPr>
            <a:xfrm>
              <a:off x="4638466" y="1126011"/>
              <a:ext cx="4270907" cy="5476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10"/>
            <a:srcRect l="36046" t="2976" r="1533" b="2777"/>
            <a:stretch/>
          </p:blipFill>
          <p:spPr>
            <a:xfrm>
              <a:off x="6016740" y="1569449"/>
              <a:ext cx="2779198" cy="4176027"/>
            </a:xfrm>
            <a:prstGeom prst="rect">
              <a:avLst/>
            </a:prstGeom>
          </p:spPr>
        </p:pic>
        <p:sp>
          <p:nvSpPr>
            <p:cNvPr id="24" name="Title 1"/>
            <p:cNvSpPr txBox="1">
              <a:spLocks/>
            </p:cNvSpPr>
            <p:nvPr/>
          </p:nvSpPr>
          <p:spPr>
            <a:xfrm>
              <a:off x="5523524" y="1189216"/>
              <a:ext cx="3150171" cy="4039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smtClean="0"/>
                <a:t>Control Points</a:t>
              </a:r>
              <a:endParaRPr lang="en-US" sz="1600" b="1" dirty="0"/>
            </a:p>
          </p:txBody>
        </p:sp>
      </p:grpSp>
      <p:sp>
        <p:nvSpPr>
          <p:cNvPr id="33" name="Rectangle 32"/>
          <p:cNvSpPr/>
          <p:nvPr/>
        </p:nvSpPr>
        <p:spPr>
          <a:xfrm>
            <a:off x="3654349" y="2345372"/>
            <a:ext cx="2092191" cy="1231106"/>
          </a:xfrm>
          <a:prstGeom prst="rect">
            <a:avLst/>
          </a:prstGeom>
          <a:noFill/>
        </p:spPr>
        <p:txBody>
          <a:bodyPr wrap="square" lIns="0" tIns="0" rIns="0" bIns="0">
            <a:spAutoFit/>
          </a:bodyPr>
          <a:lstStyle/>
          <a:p>
            <a:pPr algn="ctr"/>
            <a:r>
              <a:rPr lang="en-US" sz="1600" dirty="0" smtClean="0">
                <a:ea typeface="Batang" panose="02030600000101010101" pitchFamily="18" charset="-127"/>
                <a:cs typeface="FrankRuehl" panose="020E0503060101010101" pitchFamily="34" charset="-79"/>
              </a:rPr>
              <a:t>- Use prediction standard error map to determine confidence levels, perform quality control, and refine results</a:t>
            </a:r>
            <a:endParaRPr lang="en-US" sz="1600" dirty="0">
              <a:ea typeface="Batang" panose="02030600000101010101" pitchFamily="18" charset="-127"/>
              <a:cs typeface="FrankRuehl" panose="020E0503060101010101" pitchFamily="34" charset="-79"/>
            </a:endParaRPr>
          </a:p>
        </p:txBody>
      </p:sp>
      <p:sp>
        <p:nvSpPr>
          <p:cNvPr id="26" name="Slide Number Placeholder 5"/>
          <p:cNvSpPr>
            <a:spLocks noGrp="1"/>
          </p:cNvSpPr>
          <p:nvPr>
            <p:ph type="sldNum" sz="quarter" idx="12"/>
          </p:nvPr>
        </p:nvSpPr>
        <p:spPr>
          <a:xfrm>
            <a:off x="6853934" y="6633410"/>
            <a:ext cx="2057400" cy="223684"/>
          </a:xfrm>
        </p:spPr>
        <p:txBody>
          <a:bodyPr/>
          <a:lstStyle/>
          <a:p>
            <a:r>
              <a:rPr lang="en-US" dirty="0" smtClean="0"/>
              <a:t>10</a:t>
            </a:r>
            <a:endParaRPr lang="en-US" dirty="0"/>
          </a:p>
        </p:txBody>
      </p:sp>
    </p:spTree>
    <p:extLst>
      <p:ext uri="{BB962C8B-B14F-4D97-AF65-F5344CB8AC3E}">
        <p14:creationId xmlns:p14="http://schemas.microsoft.com/office/powerpoint/2010/main" val="414754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06975" y="6993297"/>
            <a:ext cx="8559829" cy="276999"/>
          </a:xfrm>
          <a:prstGeom prst="rect">
            <a:avLst/>
          </a:prstGeom>
          <a:solidFill>
            <a:schemeClr val="bg1"/>
          </a:solidFill>
        </p:spPr>
        <p:txBody>
          <a:bodyPr wrap="square" rtlCol="0">
            <a:spAutoFit/>
          </a:bodyPr>
          <a:lstStyle/>
          <a:p>
            <a:endParaRPr lang="en-US" sz="1200" b="1" dirty="0"/>
          </a:p>
        </p:txBody>
      </p:sp>
      <p:sp>
        <p:nvSpPr>
          <p:cNvPr id="2" name="Title 1"/>
          <p:cNvSpPr>
            <a:spLocks noGrp="1"/>
          </p:cNvSpPr>
          <p:nvPr>
            <p:ph type="title"/>
          </p:nvPr>
        </p:nvSpPr>
        <p:spPr>
          <a:xfrm>
            <a:off x="257947" y="243863"/>
            <a:ext cx="866363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Results – Well Horizon Classification</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11</a:t>
            </a:fld>
            <a:endParaRPr lang="en-US"/>
          </a:p>
        </p:txBody>
      </p:sp>
      <p:pic>
        <p:nvPicPr>
          <p:cNvPr id="10" name="Picture 9"/>
          <p:cNvPicPr>
            <a:picLocks noChangeAspect="1"/>
          </p:cNvPicPr>
          <p:nvPr/>
        </p:nvPicPr>
        <p:blipFill>
          <a:blip r:embed="rId3"/>
          <a:stretch>
            <a:fillRect/>
          </a:stretch>
        </p:blipFill>
        <p:spPr>
          <a:xfrm>
            <a:off x="299447" y="1467635"/>
            <a:ext cx="2815389" cy="4168449"/>
          </a:xfrm>
          <a:prstGeom prst="rect">
            <a:avLst/>
          </a:prstGeom>
        </p:spPr>
      </p:pic>
      <p:pic>
        <p:nvPicPr>
          <p:cNvPr id="11" name="Picture 10"/>
          <p:cNvPicPr>
            <a:picLocks noChangeAspect="1"/>
          </p:cNvPicPr>
          <p:nvPr/>
        </p:nvPicPr>
        <p:blipFill>
          <a:blip r:embed="rId4"/>
          <a:stretch>
            <a:fillRect/>
          </a:stretch>
        </p:blipFill>
        <p:spPr>
          <a:xfrm>
            <a:off x="6034720" y="1467635"/>
            <a:ext cx="2824556" cy="4177280"/>
          </a:xfrm>
          <a:prstGeom prst="rect">
            <a:avLst/>
          </a:prstGeom>
        </p:spPr>
      </p:pic>
      <p:sp>
        <p:nvSpPr>
          <p:cNvPr id="12" name="TextBox 11"/>
          <p:cNvSpPr txBox="1"/>
          <p:nvPr/>
        </p:nvSpPr>
        <p:spPr>
          <a:xfrm>
            <a:off x="299447" y="5669031"/>
            <a:ext cx="2784043" cy="276999"/>
          </a:xfrm>
          <a:prstGeom prst="rect">
            <a:avLst/>
          </a:prstGeom>
          <a:solidFill>
            <a:schemeClr val="bg1"/>
          </a:solidFill>
        </p:spPr>
        <p:txBody>
          <a:bodyPr wrap="square" rtlCol="0">
            <a:spAutoFit/>
          </a:bodyPr>
          <a:lstStyle/>
          <a:p>
            <a:pPr algn="ctr"/>
            <a:r>
              <a:rPr lang="en-US" sz="1200" b="1" dirty="0"/>
              <a:t>State Data – Formation 1</a:t>
            </a:r>
          </a:p>
        </p:txBody>
      </p:sp>
      <p:pic>
        <p:nvPicPr>
          <p:cNvPr id="15" name="Picture 14"/>
          <p:cNvPicPr>
            <a:picLocks noChangeAspect="1"/>
          </p:cNvPicPr>
          <p:nvPr/>
        </p:nvPicPr>
        <p:blipFill>
          <a:blip r:embed="rId5"/>
          <a:stretch>
            <a:fillRect/>
          </a:stretch>
        </p:blipFill>
        <p:spPr>
          <a:xfrm>
            <a:off x="3168544" y="1458802"/>
            <a:ext cx="2814339" cy="4162169"/>
          </a:xfrm>
          <a:prstGeom prst="rect">
            <a:avLst/>
          </a:prstGeom>
        </p:spPr>
      </p:pic>
      <p:sp>
        <p:nvSpPr>
          <p:cNvPr id="16" name="TextBox 15"/>
          <p:cNvSpPr txBox="1"/>
          <p:nvPr/>
        </p:nvSpPr>
        <p:spPr>
          <a:xfrm>
            <a:off x="3165997" y="5663521"/>
            <a:ext cx="2769743" cy="276999"/>
          </a:xfrm>
          <a:prstGeom prst="rect">
            <a:avLst/>
          </a:prstGeom>
          <a:solidFill>
            <a:schemeClr val="bg1"/>
          </a:solidFill>
        </p:spPr>
        <p:txBody>
          <a:bodyPr wrap="square" rtlCol="0">
            <a:spAutoFit/>
          </a:bodyPr>
          <a:lstStyle/>
          <a:p>
            <a:pPr algn="ctr"/>
            <a:r>
              <a:rPr lang="en-US" sz="1200" b="1" dirty="0"/>
              <a:t>Internal Sub-delineation – Formation 1a</a:t>
            </a:r>
          </a:p>
        </p:txBody>
      </p:sp>
      <p:pic>
        <p:nvPicPr>
          <p:cNvPr id="18" name="Picture 17"/>
          <p:cNvPicPr>
            <a:picLocks noChangeAspect="1"/>
          </p:cNvPicPr>
          <p:nvPr/>
        </p:nvPicPr>
        <p:blipFill>
          <a:blip r:embed="rId6"/>
          <a:stretch>
            <a:fillRect/>
          </a:stretch>
        </p:blipFill>
        <p:spPr>
          <a:xfrm>
            <a:off x="3168544" y="1458802"/>
            <a:ext cx="2827726" cy="4177221"/>
          </a:xfrm>
          <a:prstGeom prst="rect">
            <a:avLst/>
          </a:prstGeom>
        </p:spPr>
      </p:pic>
      <p:sp>
        <p:nvSpPr>
          <p:cNvPr id="19" name="TextBox 18"/>
          <p:cNvSpPr txBox="1"/>
          <p:nvPr/>
        </p:nvSpPr>
        <p:spPr>
          <a:xfrm>
            <a:off x="3165997" y="5663521"/>
            <a:ext cx="2779013" cy="276999"/>
          </a:xfrm>
          <a:prstGeom prst="rect">
            <a:avLst/>
          </a:prstGeom>
          <a:solidFill>
            <a:schemeClr val="bg1"/>
          </a:solidFill>
        </p:spPr>
        <p:txBody>
          <a:bodyPr wrap="square" rtlCol="0">
            <a:spAutoFit/>
          </a:bodyPr>
          <a:lstStyle/>
          <a:p>
            <a:pPr algn="ctr"/>
            <a:r>
              <a:rPr lang="en-US" sz="1200" b="1" dirty="0"/>
              <a:t>Internal Sub-delineation – Formation 1b</a:t>
            </a:r>
          </a:p>
        </p:txBody>
      </p:sp>
      <p:pic>
        <p:nvPicPr>
          <p:cNvPr id="21" name="Picture 20"/>
          <p:cNvPicPr>
            <a:picLocks noChangeAspect="1"/>
          </p:cNvPicPr>
          <p:nvPr/>
        </p:nvPicPr>
        <p:blipFill>
          <a:blip r:embed="rId7"/>
          <a:stretch>
            <a:fillRect/>
          </a:stretch>
        </p:blipFill>
        <p:spPr>
          <a:xfrm>
            <a:off x="3168544" y="1458802"/>
            <a:ext cx="2814339" cy="4162170"/>
          </a:xfrm>
          <a:prstGeom prst="rect">
            <a:avLst/>
          </a:prstGeom>
        </p:spPr>
      </p:pic>
      <p:sp>
        <p:nvSpPr>
          <p:cNvPr id="22" name="TextBox 21"/>
          <p:cNvSpPr txBox="1"/>
          <p:nvPr/>
        </p:nvSpPr>
        <p:spPr>
          <a:xfrm>
            <a:off x="3165997" y="5663521"/>
            <a:ext cx="2781560" cy="276999"/>
          </a:xfrm>
          <a:prstGeom prst="rect">
            <a:avLst/>
          </a:prstGeom>
          <a:solidFill>
            <a:schemeClr val="bg1"/>
          </a:solidFill>
        </p:spPr>
        <p:txBody>
          <a:bodyPr wrap="square" rtlCol="0">
            <a:spAutoFit/>
          </a:bodyPr>
          <a:lstStyle/>
          <a:p>
            <a:pPr algn="ctr"/>
            <a:r>
              <a:rPr lang="en-US" sz="1200" b="1" dirty="0"/>
              <a:t>Internal Sub-delineation – Formation 1c</a:t>
            </a:r>
          </a:p>
        </p:txBody>
      </p:sp>
      <p:pic>
        <p:nvPicPr>
          <p:cNvPr id="24" name="Picture 23"/>
          <p:cNvPicPr>
            <a:picLocks noChangeAspect="1"/>
          </p:cNvPicPr>
          <p:nvPr/>
        </p:nvPicPr>
        <p:blipFill>
          <a:blip r:embed="rId8"/>
          <a:stretch>
            <a:fillRect/>
          </a:stretch>
        </p:blipFill>
        <p:spPr>
          <a:xfrm>
            <a:off x="3168544" y="1458802"/>
            <a:ext cx="2814929" cy="4177221"/>
          </a:xfrm>
          <a:prstGeom prst="rect">
            <a:avLst/>
          </a:prstGeom>
        </p:spPr>
      </p:pic>
      <p:sp>
        <p:nvSpPr>
          <p:cNvPr id="25" name="TextBox 24"/>
          <p:cNvSpPr txBox="1"/>
          <p:nvPr/>
        </p:nvSpPr>
        <p:spPr>
          <a:xfrm>
            <a:off x="3165997" y="5663521"/>
            <a:ext cx="2830273" cy="276999"/>
          </a:xfrm>
          <a:prstGeom prst="rect">
            <a:avLst/>
          </a:prstGeom>
          <a:solidFill>
            <a:schemeClr val="bg1"/>
          </a:solidFill>
        </p:spPr>
        <p:txBody>
          <a:bodyPr wrap="square" rtlCol="0">
            <a:spAutoFit/>
          </a:bodyPr>
          <a:lstStyle/>
          <a:p>
            <a:pPr algn="ctr"/>
            <a:r>
              <a:rPr lang="en-US" sz="1200" b="1" dirty="0"/>
              <a:t>Internal Sub-delineation – Formation 1d</a:t>
            </a:r>
          </a:p>
        </p:txBody>
      </p:sp>
      <p:sp>
        <p:nvSpPr>
          <p:cNvPr id="26" name="TextBox 25"/>
          <p:cNvSpPr txBox="1"/>
          <p:nvPr/>
        </p:nvSpPr>
        <p:spPr>
          <a:xfrm>
            <a:off x="6063303" y="5669031"/>
            <a:ext cx="2795973" cy="276999"/>
          </a:xfrm>
          <a:prstGeom prst="rect">
            <a:avLst/>
          </a:prstGeom>
          <a:solidFill>
            <a:schemeClr val="bg1"/>
          </a:solidFill>
        </p:spPr>
        <p:txBody>
          <a:bodyPr wrap="square" rtlCol="0">
            <a:spAutoFit/>
          </a:bodyPr>
          <a:lstStyle/>
          <a:p>
            <a:pPr algn="ctr"/>
            <a:r>
              <a:rPr lang="en-US" sz="1200" b="1" dirty="0"/>
              <a:t>Internal </a:t>
            </a:r>
            <a:r>
              <a:rPr lang="en-US" sz="1200" b="1" dirty="0" smtClean="0"/>
              <a:t>Horizons </a:t>
            </a:r>
            <a:r>
              <a:rPr lang="en-US" sz="1200" b="1" dirty="0"/>
              <a:t>– Formation 1a-d</a:t>
            </a:r>
          </a:p>
        </p:txBody>
      </p:sp>
    </p:spTree>
    <p:extLst>
      <p:ext uri="{BB962C8B-B14F-4D97-AF65-F5344CB8AC3E}">
        <p14:creationId xmlns:p14="http://schemas.microsoft.com/office/powerpoint/2010/main" val="22770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2"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6047" y="2121432"/>
            <a:ext cx="8614688" cy="3373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7948" y="243863"/>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Results – Well Log Attribute Classification</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57947" y="947956"/>
            <a:ext cx="8652788" cy="3618282"/>
          </a:xfrm>
        </p:spPr>
        <p:txBody>
          <a:bodyPr>
            <a:normAutofit/>
          </a:bodyPr>
          <a:lstStyle/>
          <a:p>
            <a:r>
              <a:rPr lang="en-US" sz="2000" dirty="0" smtClean="0">
                <a:ea typeface="Batang" panose="02030600000101010101" pitchFamily="18" charset="-127"/>
                <a:cs typeface="FrankRuehl" panose="020E0503060101010101" pitchFamily="34" charset="-79"/>
              </a:rPr>
              <a:t>Interpolated </a:t>
            </a:r>
            <a:r>
              <a:rPr lang="en-US" sz="2000" dirty="0">
                <a:ea typeface="Batang" panose="02030600000101010101" pitchFamily="18" charset="-127"/>
                <a:cs typeface="FrankRuehl" panose="020E0503060101010101" pitchFamily="34" charset="-79"/>
              </a:rPr>
              <a:t>grids for well log attributes for each formation</a:t>
            </a:r>
          </a:p>
          <a:p>
            <a:r>
              <a:rPr lang="en-US" sz="2000" dirty="0">
                <a:cs typeface="FrankRuehl" panose="020E0503060101010101" pitchFamily="34" charset="-79"/>
              </a:rPr>
              <a:t>Extracted petrophysical well log attributes from interpolated grids and applied to all wells in the horizon</a:t>
            </a:r>
          </a:p>
          <a:p>
            <a:endParaRPr lang="en-US" sz="2000" dirty="0" smtClean="0">
              <a:cs typeface="FrankRuehl" panose="020E0503060101010101" pitchFamily="34" charset="-79"/>
            </a:endParaRPr>
          </a:p>
          <a:p>
            <a:pPr marL="342900" lvl="1" indent="0">
              <a:buNone/>
            </a:pPr>
            <a:endParaRPr lang="en-US" sz="1800" dirty="0">
              <a:ea typeface="Batang" panose="02030600000101010101" pitchFamily="18" charset="-127"/>
              <a:cs typeface="FrankRuehl" panose="020E0503060101010101" pitchFamily="34" charset="-79"/>
            </a:endParaRPr>
          </a:p>
        </p:txBody>
      </p:sp>
      <p:pic>
        <p:nvPicPr>
          <p:cNvPr id="17" name="Picture 4" descr="C:\Users\Zoellicl\AppData\Local\Temp\SNAGHTMLd807eb7.PNG"/>
          <p:cNvPicPr>
            <a:picLocks noChangeAspect="1" noChangeArrowheads="1"/>
          </p:cNvPicPr>
          <p:nvPr/>
        </p:nvPicPr>
        <p:blipFill rotWithShape="1">
          <a:blip r:embed="rId3">
            <a:extLst>
              <a:ext uri="{28A0092B-C50C-407E-A947-70E740481C1C}">
                <a14:useLocalDpi xmlns:a14="http://schemas.microsoft.com/office/drawing/2010/main" val="0"/>
              </a:ext>
            </a:extLst>
          </a:blip>
          <a:srcRect l="74610"/>
          <a:stretch/>
        </p:blipFill>
        <p:spPr bwMode="auto">
          <a:xfrm>
            <a:off x="6712469" y="2121432"/>
            <a:ext cx="2174644" cy="33737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Zoellicl\AppData\Local\Temp\SNAGHTMLd807eb7.PNG"/>
          <p:cNvPicPr>
            <a:picLocks noChangeAspect="1" noChangeArrowheads="1"/>
          </p:cNvPicPr>
          <p:nvPr/>
        </p:nvPicPr>
        <p:blipFill rotWithShape="1">
          <a:blip r:embed="rId3">
            <a:extLst>
              <a:ext uri="{28A0092B-C50C-407E-A947-70E740481C1C}">
                <a14:useLocalDpi xmlns:a14="http://schemas.microsoft.com/office/drawing/2010/main" val="0"/>
              </a:ext>
            </a:extLst>
          </a:blip>
          <a:srcRect l="48426" r="25974"/>
          <a:stretch/>
        </p:blipFill>
        <p:spPr bwMode="auto">
          <a:xfrm>
            <a:off x="4455295" y="2121432"/>
            <a:ext cx="2192694" cy="33737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Zoellicl\AppData\Local\Temp\SNAGHTMLd807eb7.PNG"/>
          <p:cNvPicPr>
            <a:picLocks noChangeAspect="1" noChangeArrowheads="1"/>
          </p:cNvPicPr>
          <p:nvPr/>
        </p:nvPicPr>
        <p:blipFill rotWithShape="1">
          <a:blip r:embed="rId3">
            <a:extLst>
              <a:ext uri="{28A0092B-C50C-407E-A947-70E740481C1C}">
                <a14:useLocalDpi xmlns:a14="http://schemas.microsoft.com/office/drawing/2010/main" val="0"/>
              </a:ext>
            </a:extLst>
          </a:blip>
          <a:srcRect l="23275" r="51669"/>
          <a:stretch/>
        </p:blipFill>
        <p:spPr bwMode="auto">
          <a:xfrm>
            <a:off x="2305877" y="2121432"/>
            <a:ext cx="2146042" cy="3373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Zoellicl\AppData\Local\Temp\SNAGHTMLd807eb7.PNG"/>
          <p:cNvPicPr>
            <a:picLocks noChangeAspect="1" noChangeArrowheads="1"/>
          </p:cNvPicPr>
          <p:nvPr/>
        </p:nvPicPr>
        <p:blipFill rotWithShape="1">
          <a:blip r:embed="rId3">
            <a:extLst>
              <a:ext uri="{28A0092B-C50C-407E-A947-70E740481C1C}">
                <a14:useLocalDpi xmlns:a14="http://schemas.microsoft.com/office/drawing/2010/main" val="0"/>
              </a:ext>
            </a:extLst>
          </a:blip>
          <a:srcRect r="76761"/>
          <a:stretch/>
        </p:blipFill>
        <p:spPr bwMode="auto">
          <a:xfrm>
            <a:off x="296047" y="2121432"/>
            <a:ext cx="1990400" cy="3373700"/>
          </a:xfrm>
          <a:prstGeom prst="rect">
            <a:avLst/>
          </a:prstGeom>
          <a:ln w="3175"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9961" y="5590382"/>
            <a:ext cx="1762572" cy="938719"/>
          </a:xfrm>
          <a:prstGeom prst="rect">
            <a:avLst/>
          </a:prstGeom>
          <a:solidFill>
            <a:schemeClr val="bg1"/>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p>
            <a:pPr algn="ctr">
              <a:defRPr/>
            </a:pPr>
            <a:r>
              <a:rPr lang="en-US" sz="1100" b="1" dirty="0"/>
              <a:t>Well control points with </a:t>
            </a:r>
            <a:r>
              <a:rPr lang="en-US" sz="1100" b="1" dirty="0" smtClean="0"/>
              <a:t>interpreted </a:t>
            </a:r>
            <a:r>
              <a:rPr lang="en-US" sz="1100" b="1" dirty="0"/>
              <a:t>petrophysical </a:t>
            </a:r>
            <a:r>
              <a:rPr lang="en-US" sz="1100" b="1" dirty="0" smtClean="0"/>
              <a:t>property </a:t>
            </a:r>
            <a:r>
              <a:rPr lang="en-US" sz="1100" b="1" dirty="0"/>
              <a:t>are shown symbolized from a low-to-high </a:t>
            </a:r>
            <a:r>
              <a:rPr lang="en-US" sz="1100" b="1" dirty="0" smtClean="0"/>
              <a:t>value</a:t>
            </a:r>
            <a:endParaRPr lang="en-US" sz="1100" b="1" dirty="0"/>
          </a:p>
        </p:txBody>
      </p:sp>
      <p:sp>
        <p:nvSpPr>
          <p:cNvPr id="21" name="TextBox 20"/>
          <p:cNvSpPr txBox="1"/>
          <p:nvPr/>
        </p:nvSpPr>
        <p:spPr>
          <a:xfrm>
            <a:off x="2497612" y="5590382"/>
            <a:ext cx="1762572" cy="769441"/>
          </a:xfrm>
          <a:prstGeom prst="rect">
            <a:avLst/>
          </a:prstGeom>
          <a:solidFill>
            <a:schemeClr val="bg1"/>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p>
            <a:pPr algn="ctr">
              <a:defRPr/>
            </a:pPr>
            <a:r>
              <a:rPr lang="en-US" sz="1100" b="1" dirty="0" smtClean="0"/>
              <a:t>Grids are created from control points for petrophysical parameter using </a:t>
            </a:r>
            <a:r>
              <a:rPr lang="en-US" sz="1100" b="1" dirty="0"/>
              <a:t>EBK</a:t>
            </a:r>
          </a:p>
        </p:txBody>
      </p:sp>
      <p:sp>
        <p:nvSpPr>
          <p:cNvPr id="22" name="TextBox 21"/>
          <p:cNvSpPr txBox="1"/>
          <p:nvPr/>
        </p:nvSpPr>
        <p:spPr>
          <a:xfrm>
            <a:off x="4670356" y="5590382"/>
            <a:ext cx="1762572" cy="769441"/>
          </a:xfrm>
          <a:prstGeom prst="rect">
            <a:avLst/>
          </a:prstGeom>
          <a:solidFill>
            <a:schemeClr val="bg1"/>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p>
            <a:pPr algn="ctr">
              <a:defRPr/>
            </a:pPr>
            <a:r>
              <a:rPr lang="en-US" sz="1100" b="1" dirty="0" smtClean="0"/>
              <a:t>Wells producing from the same horizon that have not been evaluated are shown in grey</a:t>
            </a:r>
            <a:endParaRPr lang="en-US" sz="1100" b="1" dirty="0"/>
          </a:p>
        </p:txBody>
      </p:sp>
      <p:sp>
        <p:nvSpPr>
          <p:cNvPr id="23" name="TextBox 22"/>
          <p:cNvSpPr txBox="1"/>
          <p:nvPr/>
        </p:nvSpPr>
        <p:spPr>
          <a:xfrm>
            <a:off x="6843099" y="5590382"/>
            <a:ext cx="2044013" cy="938719"/>
          </a:xfrm>
          <a:prstGeom prst="rect">
            <a:avLst/>
          </a:prstGeom>
          <a:solidFill>
            <a:schemeClr val="bg1"/>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p>
            <a:pPr algn="ctr">
              <a:defRPr/>
            </a:pPr>
            <a:r>
              <a:rPr lang="en-US" sz="1100" b="1" dirty="0" smtClean="0"/>
              <a:t>Extract value from EBK grid to State’s </a:t>
            </a:r>
            <a:r>
              <a:rPr lang="en-US" sz="1100" b="1" dirty="0"/>
              <a:t>well </a:t>
            </a:r>
            <a:r>
              <a:rPr lang="en-US" sz="1100" b="1" dirty="0" smtClean="0"/>
              <a:t>dataset; the </a:t>
            </a:r>
            <a:r>
              <a:rPr lang="en-US" sz="1100" b="1" dirty="0"/>
              <a:t>values for each of the petrophysical properties was extracted to the well </a:t>
            </a:r>
            <a:r>
              <a:rPr lang="en-US" sz="1100" b="1" dirty="0" smtClean="0"/>
              <a:t>bore</a:t>
            </a:r>
            <a:endParaRPr lang="en-US" sz="1100" b="1" dirty="0"/>
          </a:p>
        </p:txBody>
      </p:sp>
      <p:grpSp>
        <p:nvGrpSpPr>
          <p:cNvPr id="24" name="Group 23"/>
          <p:cNvGrpSpPr/>
          <p:nvPr/>
        </p:nvGrpSpPr>
        <p:grpSpPr>
          <a:xfrm>
            <a:off x="3409772" y="6414824"/>
            <a:ext cx="2196088" cy="334835"/>
            <a:chOff x="-2217253" y="5094980"/>
            <a:chExt cx="2196088" cy="334835"/>
          </a:xfrm>
        </p:grpSpPr>
        <p:pic>
          <p:nvPicPr>
            <p:cNvPr id="29" name="Picture 28"/>
            <p:cNvPicPr/>
            <p:nvPr/>
          </p:nvPicPr>
          <p:blipFill rotWithShape="1">
            <a:blip r:embed="rId4">
              <a:extLst>
                <a:ext uri="{28A0092B-C50C-407E-A947-70E740481C1C}">
                  <a14:useLocalDpi xmlns:a14="http://schemas.microsoft.com/office/drawing/2010/main" val="0"/>
                </a:ext>
              </a:extLst>
            </a:blip>
            <a:srcRect l="1578" t="5751" r="1788" b="39932"/>
            <a:stretch/>
          </p:blipFill>
          <p:spPr>
            <a:xfrm>
              <a:off x="-2159000" y="5096934"/>
              <a:ext cx="1964267" cy="194734"/>
            </a:xfrm>
            <a:prstGeom prst="rect">
              <a:avLst/>
            </a:prstGeom>
          </p:spPr>
        </p:pic>
        <p:grpSp>
          <p:nvGrpSpPr>
            <p:cNvPr id="7" name="Group 6"/>
            <p:cNvGrpSpPr/>
            <p:nvPr/>
          </p:nvGrpSpPr>
          <p:grpSpPr>
            <a:xfrm>
              <a:off x="-2217253" y="5094980"/>
              <a:ext cx="2196088" cy="334835"/>
              <a:chOff x="-2196088" y="3061332"/>
              <a:chExt cx="2196088" cy="334835"/>
            </a:xfrm>
          </p:grpSpPr>
          <p:sp>
            <p:nvSpPr>
              <p:cNvPr id="25" name="TextBox 24"/>
              <p:cNvSpPr txBox="1"/>
              <p:nvPr/>
            </p:nvSpPr>
            <p:spPr>
              <a:xfrm>
                <a:off x="-2196088" y="3061332"/>
                <a:ext cx="535836" cy="334835"/>
              </a:xfrm>
              <a:prstGeom prst="rect">
                <a:avLst/>
              </a:prstGeom>
              <a:noFill/>
            </p:spPr>
            <p:txBody>
              <a:bodyPr wrap="square" rtlCol="0">
                <a:spAutoFit/>
              </a:bodyPr>
              <a:lstStyle/>
              <a:p>
                <a:r>
                  <a:rPr lang="en-US" sz="788" b="1" dirty="0"/>
                  <a:t>Shallow</a:t>
                </a:r>
              </a:p>
            </p:txBody>
          </p:sp>
          <p:sp>
            <p:nvSpPr>
              <p:cNvPr id="26" name="TextBox 25"/>
              <p:cNvSpPr txBox="1"/>
              <p:nvPr/>
            </p:nvSpPr>
            <p:spPr>
              <a:xfrm>
                <a:off x="-535836" y="3063973"/>
                <a:ext cx="535836" cy="213585"/>
              </a:xfrm>
              <a:prstGeom prst="rect">
                <a:avLst/>
              </a:prstGeom>
              <a:noFill/>
            </p:spPr>
            <p:txBody>
              <a:bodyPr wrap="square" rtlCol="0">
                <a:spAutoFit/>
              </a:bodyPr>
              <a:lstStyle/>
              <a:p>
                <a:r>
                  <a:rPr lang="en-US" sz="788" b="1" dirty="0"/>
                  <a:t>Deep</a:t>
                </a:r>
              </a:p>
            </p:txBody>
          </p:sp>
          <p:cxnSp>
            <p:nvCxnSpPr>
              <p:cNvPr id="27" name="Straight Arrow Connector 26"/>
              <p:cNvCxnSpPr/>
              <p:nvPr/>
            </p:nvCxnSpPr>
            <p:spPr>
              <a:xfrm flipV="1">
                <a:off x="-1612527" y="3155277"/>
                <a:ext cx="1005229" cy="5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8" name="Slide Number Placeholder 5"/>
          <p:cNvSpPr>
            <a:spLocks noGrp="1"/>
          </p:cNvSpPr>
          <p:nvPr>
            <p:ph type="sldNum" sz="quarter" idx="12"/>
          </p:nvPr>
        </p:nvSpPr>
        <p:spPr>
          <a:xfrm>
            <a:off x="6853934" y="6633410"/>
            <a:ext cx="2057400" cy="223684"/>
          </a:xfrm>
        </p:spPr>
        <p:txBody>
          <a:bodyPr/>
          <a:lstStyle/>
          <a:p>
            <a:r>
              <a:rPr lang="en-US" dirty="0" smtClean="0"/>
              <a:t>12</a:t>
            </a:r>
            <a:endParaRPr lang="en-US" dirty="0"/>
          </a:p>
        </p:txBody>
      </p:sp>
    </p:spTree>
    <p:extLst>
      <p:ext uri="{BB962C8B-B14F-4D97-AF65-F5344CB8AC3E}">
        <p14:creationId xmlns:p14="http://schemas.microsoft.com/office/powerpoint/2010/main" val="222269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48" y="231817"/>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Results – 3D Grids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57947" y="1049042"/>
            <a:ext cx="8680779" cy="536504"/>
          </a:xfrm>
        </p:spPr>
        <p:txBody>
          <a:bodyPr>
            <a:normAutofit/>
          </a:bodyPr>
          <a:lstStyle/>
          <a:p>
            <a:pPr>
              <a:spcAft>
                <a:spcPts val="900"/>
              </a:spcAft>
            </a:pPr>
            <a:r>
              <a:rPr lang="en-US" sz="2000" dirty="0" smtClean="0">
                <a:ea typeface="Batang" panose="02030600000101010101" pitchFamily="18" charset="-127"/>
                <a:cs typeface="FrankRuehl" panose="020E0503060101010101" pitchFamily="34" charset="-79"/>
              </a:rPr>
              <a:t>EBK interpolated </a:t>
            </a:r>
            <a:r>
              <a:rPr lang="en-US" sz="2000" dirty="0">
                <a:ea typeface="Batang" panose="02030600000101010101" pitchFamily="18" charset="-127"/>
                <a:cs typeface="FrankRuehl" panose="020E0503060101010101" pitchFamily="34" charset="-79"/>
              </a:rPr>
              <a:t>grids </a:t>
            </a:r>
            <a:r>
              <a:rPr lang="en-US" sz="2000" dirty="0" smtClean="0">
                <a:ea typeface="Batang" panose="02030600000101010101" pitchFamily="18" charset="-127"/>
                <a:cs typeface="FrankRuehl" panose="020E0503060101010101" pitchFamily="34" charset="-79"/>
              </a:rPr>
              <a:t>for</a:t>
            </a:r>
            <a:r>
              <a:rPr lang="en-US" sz="2000" dirty="0">
                <a:ea typeface="Batang" panose="02030600000101010101" pitchFamily="18" charset="-127"/>
                <a:cs typeface="FrankRuehl" panose="020E0503060101010101" pitchFamily="34" charset="-79"/>
              </a:rPr>
              <a:t> </a:t>
            </a:r>
            <a:r>
              <a:rPr lang="en-US" sz="2000" dirty="0" smtClean="0">
                <a:ea typeface="Batang" panose="02030600000101010101" pitchFamily="18" charset="-127"/>
                <a:cs typeface="FrankRuehl" panose="020E0503060101010101" pitchFamily="34" charset="-79"/>
              </a:rPr>
              <a:t>each horizon (SSTVD)</a:t>
            </a:r>
            <a:endParaRPr lang="en-US" sz="2000" dirty="0">
              <a:ea typeface="Batang" panose="02030600000101010101" pitchFamily="18" charset="-127"/>
              <a:cs typeface="FrankRuehl" panose="020E0503060101010101" pitchFamily="34" charset="-79"/>
            </a:endParaRPr>
          </a:p>
          <a:p>
            <a:pPr marL="342900" lvl="1" indent="0">
              <a:buNone/>
            </a:pPr>
            <a:endParaRPr lang="en-US" sz="1800" dirty="0">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13</a:t>
            </a:fld>
            <a:endParaRPr lang="en-US"/>
          </a:p>
        </p:txBody>
      </p:sp>
      <p:sp>
        <p:nvSpPr>
          <p:cNvPr id="10" name="Rectangle 9"/>
          <p:cNvSpPr/>
          <p:nvPr/>
        </p:nvSpPr>
        <p:spPr>
          <a:xfrm>
            <a:off x="706560" y="5943688"/>
            <a:ext cx="7808790" cy="323165"/>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a:t>
            </a:r>
            <a:r>
              <a:rPr lang="en-US" sz="750" dirty="0" smtClean="0">
                <a:ea typeface="Batang" panose="02030600000101010101" pitchFamily="18" charset="-127"/>
                <a:cs typeface="FrankRuehl" panose="020E0503060101010101" pitchFamily="34" charset="-79"/>
              </a:rPr>
              <a:t>8. </a:t>
            </a:r>
            <a:r>
              <a:rPr lang="en-US" sz="750" dirty="0"/>
              <a:t>Screenshot of geologic horizon shown in 2D view in ArcMap (left) and in 3D view in Transform software (right).  Horizon generated using EBK process in GIS.  Transform screenshot provided by Cullen Hogan, January 6, 2016.</a:t>
            </a:r>
            <a:endParaRPr lang="en-US" sz="750" dirty="0">
              <a:ea typeface="Batang" panose="02030600000101010101" pitchFamily="18" charset="-127"/>
              <a:cs typeface="FrankRuehl" panose="020E0503060101010101" pitchFamily="34" charset="-79"/>
            </a:endParaRPr>
          </a:p>
        </p:txBody>
      </p:sp>
      <p:pic>
        <p:nvPicPr>
          <p:cNvPr id="11" name="Picture 2" descr="C:\Users\Zoellicl\AppData\Local\Temp\SNAGHTMLf3009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82" y="1819214"/>
            <a:ext cx="8172833" cy="42139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563328" y="5477070"/>
            <a:ext cx="1829323" cy="263165"/>
          </a:xfrm>
          <a:prstGeom prst="rect">
            <a:avLst/>
          </a:prstGeom>
        </p:spPr>
      </p:pic>
    </p:spTree>
    <p:extLst>
      <p:ext uri="{BB962C8B-B14F-4D97-AF65-F5344CB8AC3E}">
        <p14:creationId xmlns:p14="http://schemas.microsoft.com/office/powerpoint/2010/main" val="2392860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4" y="256219"/>
            <a:ext cx="866363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Results – Well Landing Zone Classifications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45590" y="1755228"/>
            <a:ext cx="2461272" cy="4887310"/>
          </a:xfrm>
        </p:spPr>
        <p:txBody>
          <a:bodyPr>
            <a:normAutofit/>
          </a:bodyPr>
          <a:lstStyle/>
          <a:p>
            <a:pPr>
              <a:spcAft>
                <a:spcPts val="1800"/>
              </a:spcAft>
            </a:pPr>
            <a:r>
              <a:rPr lang="en-US" sz="2000" dirty="0" smtClean="0">
                <a:cs typeface="FrankRuehl" panose="020E0503060101010101" pitchFamily="34" charset="-79"/>
              </a:rPr>
              <a:t>Provide geophysicist grids for use in 3D model</a:t>
            </a:r>
          </a:p>
          <a:p>
            <a:pPr>
              <a:spcAft>
                <a:spcPts val="1800"/>
              </a:spcAft>
            </a:pPr>
            <a:r>
              <a:rPr lang="en-US" sz="2000" dirty="0" smtClean="0">
                <a:cs typeface="FrankRuehl" panose="020E0503060101010101" pitchFamily="34" charset="-79"/>
              </a:rPr>
              <a:t>Integrate data</a:t>
            </a:r>
          </a:p>
          <a:p>
            <a:pPr>
              <a:spcAft>
                <a:spcPts val="900"/>
              </a:spcAft>
            </a:pPr>
            <a:r>
              <a:rPr lang="en-US" sz="2000" dirty="0" smtClean="0">
                <a:cs typeface="FrankRuehl" panose="020E0503060101010101" pitchFamily="34" charset="-79"/>
              </a:rPr>
              <a:t>Visualize and classify producing horizons</a:t>
            </a:r>
          </a:p>
        </p:txBody>
      </p:sp>
      <p:sp>
        <p:nvSpPr>
          <p:cNvPr id="8" name="Slide Number Placeholder 7"/>
          <p:cNvSpPr>
            <a:spLocks noGrp="1"/>
          </p:cNvSpPr>
          <p:nvPr>
            <p:ph type="sldNum" sz="quarter" idx="12"/>
          </p:nvPr>
        </p:nvSpPr>
        <p:spPr/>
        <p:txBody>
          <a:bodyPr/>
          <a:lstStyle/>
          <a:p>
            <a:fld id="{6E54D744-F298-4ED1-BB3D-7BE98FAD8D19}" type="slidenum">
              <a:rPr lang="en-US" smtClean="0"/>
              <a:t>14</a:t>
            </a:fld>
            <a:endParaRPr lang="en-US" dirty="0"/>
          </a:p>
        </p:txBody>
      </p:sp>
      <p:pic>
        <p:nvPicPr>
          <p:cNvPr id="9" name="Picture 8" descr="C:\Users\Zoellicl\AppData\Local\Temp\SNAGHTML23d2f311.PNG"/>
          <p:cNvPicPr/>
          <p:nvPr/>
        </p:nvPicPr>
        <p:blipFill rotWithShape="1">
          <a:blip r:embed="rId3">
            <a:extLst>
              <a:ext uri="{28A0092B-C50C-407E-A947-70E740481C1C}">
                <a14:useLocalDpi xmlns:a14="http://schemas.microsoft.com/office/drawing/2010/main" val="0"/>
              </a:ext>
            </a:extLst>
          </a:blip>
          <a:srcRect l="15339"/>
          <a:stretch/>
        </p:blipFill>
        <p:spPr bwMode="auto">
          <a:xfrm>
            <a:off x="2731576" y="1368880"/>
            <a:ext cx="6049023" cy="4191662"/>
          </a:xfrm>
          <a:prstGeom prst="rect">
            <a:avLst/>
          </a:prstGeom>
          <a:noFill/>
          <a:extLst/>
        </p:spPr>
      </p:pic>
      <p:sp>
        <p:nvSpPr>
          <p:cNvPr id="10" name="Rectangle 9"/>
          <p:cNvSpPr/>
          <p:nvPr/>
        </p:nvSpPr>
        <p:spPr>
          <a:xfrm>
            <a:off x="2669059" y="5560542"/>
            <a:ext cx="6136254" cy="323165"/>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a:t>
            </a:r>
            <a:r>
              <a:rPr lang="en-US" sz="750" dirty="0" smtClean="0">
                <a:ea typeface="Batang" panose="02030600000101010101" pitchFamily="18" charset="-127"/>
                <a:cs typeface="FrankRuehl" panose="020E0503060101010101" pitchFamily="34" charset="-79"/>
              </a:rPr>
              <a:t>9. </a:t>
            </a:r>
            <a:r>
              <a:rPr lang="en-US" sz="750" dirty="0"/>
              <a:t>Screenshot of structural model in </a:t>
            </a:r>
            <a:r>
              <a:rPr lang="en-US" sz="750" dirty="0" err="1"/>
              <a:t>JewelSuite</a:t>
            </a:r>
            <a:r>
              <a:rPr lang="en-US" sz="750" dirty="0"/>
              <a:t> software displaying wells intersecting target formations.  Screenshot provided by Cullen Hogan, February 4, 2016.</a:t>
            </a:r>
          </a:p>
        </p:txBody>
      </p:sp>
    </p:spTree>
    <p:extLst>
      <p:ext uri="{BB962C8B-B14F-4D97-AF65-F5344CB8AC3E}">
        <p14:creationId xmlns:p14="http://schemas.microsoft.com/office/powerpoint/2010/main" val="1783565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3" y="231506"/>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Summary</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9994" b="1897"/>
          <a:stretch/>
        </p:blipFill>
        <p:spPr>
          <a:xfrm>
            <a:off x="443760" y="1034994"/>
            <a:ext cx="8336356" cy="528172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2453" b="13846"/>
          <a:stretch/>
        </p:blipFill>
        <p:spPr>
          <a:xfrm>
            <a:off x="443760" y="1184014"/>
            <a:ext cx="8336357" cy="4417895"/>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2453" b="13846"/>
          <a:stretch/>
        </p:blipFill>
        <p:spPr>
          <a:xfrm>
            <a:off x="443760" y="1184014"/>
            <a:ext cx="8336357" cy="4417895"/>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12453" b="13846"/>
          <a:stretch/>
        </p:blipFill>
        <p:spPr>
          <a:xfrm>
            <a:off x="443760" y="1184014"/>
            <a:ext cx="8336357" cy="441789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12454" b="13699"/>
          <a:stretch/>
        </p:blipFill>
        <p:spPr>
          <a:xfrm>
            <a:off x="443760" y="1184014"/>
            <a:ext cx="8336356" cy="4426678"/>
          </a:xfrm>
          <a:prstGeom prst="rect">
            <a:avLst/>
          </a:prstGeom>
        </p:spPr>
      </p:pic>
      <p:grpSp>
        <p:nvGrpSpPr>
          <p:cNvPr id="28" name="Group 27"/>
          <p:cNvGrpSpPr/>
          <p:nvPr/>
        </p:nvGrpSpPr>
        <p:grpSpPr>
          <a:xfrm>
            <a:off x="554207" y="5936259"/>
            <a:ext cx="3079450" cy="469520"/>
            <a:chOff x="-2540891" y="4895769"/>
            <a:chExt cx="2695026" cy="446445"/>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891" y="4944838"/>
              <a:ext cx="2438095" cy="152381"/>
            </a:xfrm>
            <a:prstGeom prst="rect">
              <a:avLst/>
            </a:prstGeom>
          </p:spPr>
        </p:pic>
        <p:sp>
          <p:nvSpPr>
            <p:cNvPr id="19" name="TextBox 18"/>
            <p:cNvSpPr txBox="1"/>
            <p:nvPr/>
          </p:nvSpPr>
          <p:spPr>
            <a:xfrm>
              <a:off x="-2540890" y="4895769"/>
              <a:ext cx="657575" cy="446445"/>
            </a:xfrm>
            <a:prstGeom prst="rect">
              <a:avLst/>
            </a:prstGeom>
            <a:noFill/>
          </p:spPr>
          <p:txBody>
            <a:bodyPr wrap="square" rtlCol="0">
              <a:spAutoFit/>
            </a:bodyPr>
            <a:lstStyle/>
            <a:p>
              <a:r>
                <a:rPr lang="en-US" sz="788" b="1" dirty="0"/>
                <a:t>Shallow</a:t>
              </a:r>
            </a:p>
          </p:txBody>
        </p:sp>
        <p:sp>
          <p:nvSpPr>
            <p:cNvPr id="21" name="TextBox 20"/>
            <p:cNvSpPr txBox="1"/>
            <p:nvPr/>
          </p:nvSpPr>
          <p:spPr>
            <a:xfrm>
              <a:off x="-503440" y="4899290"/>
              <a:ext cx="657575" cy="284779"/>
            </a:xfrm>
            <a:prstGeom prst="rect">
              <a:avLst/>
            </a:prstGeom>
            <a:noFill/>
          </p:spPr>
          <p:txBody>
            <a:bodyPr wrap="square" rtlCol="0">
              <a:spAutoFit/>
            </a:bodyPr>
            <a:lstStyle/>
            <a:p>
              <a:r>
                <a:rPr lang="en-US" sz="788" b="1" dirty="0"/>
                <a:t>Deep</a:t>
              </a:r>
            </a:p>
          </p:txBody>
        </p:sp>
        <p:cxnSp>
          <p:nvCxnSpPr>
            <p:cNvPr id="22" name="Straight Arrow Connector 21"/>
            <p:cNvCxnSpPr/>
            <p:nvPr/>
          </p:nvCxnSpPr>
          <p:spPr>
            <a:xfrm flipV="1">
              <a:off x="-1824748" y="5021028"/>
              <a:ext cx="1233611" cy="6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Slide Number Placeholder 5"/>
          <p:cNvSpPr>
            <a:spLocks noGrp="1"/>
          </p:cNvSpPr>
          <p:nvPr>
            <p:ph type="sldNum" sz="quarter" idx="12"/>
          </p:nvPr>
        </p:nvSpPr>
        <p:spPr>
          <a:xfrm>
            <a:off x="6853934" y="6633410"/>
            <a:ext cx="2057400" cy="223684"/>
          </a:xfrm>
        </p:spPr>
        <p:txBody>
          <a:bodyPr/>
          <a:lstStyle/>
          <a:p>
            <a:r>
              <a:rPr lang="en-US" dirty="0" smtClean="0"/>
              <a:t>15</a:t>
            </a:r>
            <a:endParaRPr lang="en-US" dirty="0"/>
          </a:p>
        </p:txBody>
      </p:sp>
    </p:spTree>
    <p:extLst>
      <p:ext uri="{BB962C8B-B14F-4D97-AF65-F5344CB8AC3E}">
        <p14:creationId xmlns:p14="http://schemas.microsoft.com/office/powerpoint/2010/main" val="206853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48" y="231506"/>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Acknowledgements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926757" y="1359244"/>
            <a:ext cx="7166920" cy="4658497"/>
          </a:xfrm>
        </p:spPr>
        <p:txBody>
          <a:bodyPr>
            <a:normAutofit/>
          </a:bodyPr>
          <a:lstStyle/>
          <a:p>
            <a:pPr marL="0" indent="0" algn="ctr">
              <a:buNone/>
            </a:pPr>
            <a:r>
              <a:rPr lang="en-US" i="1" dirty="0">
                <a:ea typeface="Batang" panose="02030600000101010101" pitchFamily="18" charset="-127"/>
                <a:cs typeface="FrankRuehl" panose="020E0503060101010101" pitchFamily="34" charset="-79"/>
              </a:rPr>
              <a:t>A special thanks to the team at Southwestern Energy &amp; my Penn State Advisor</a:t>
            </a:r>
          </a:p>
          <a:p>
            <a:pPr marL="0" indent="0" algn="ctr">
              <a:buNone/>
            </a:pPr>
            <a:endParaRPr lang="en-US" b="1" dirty="0">
              <a:ea typeface="Batang" panose="02030600000101010101" pitchFamily="18" charset="-127"/>
              <a:cs typeface="FrankRuehl" panose="020E0503060101010101" pitchFamily="34" charset="-79"/>
            </a:endParaRPr>
          </a:p>
          <a:p>
            <a:pPr marL="0" indent="0" algn="ctr">
              <a:buNone/>
            </a:pPr>
            <a:r>
              <a:rPr lang="en-US" sz="2400" b="1" dirty="0" smtClean="0">
                <a:ea typeface="Batang" panose="02030600000101010101" pitchFamily="18" charset="-127"/>
                <a:cs typeface="FrankRuehl" panose="020E0503060101010101" pitchFamily="34" charset="-79"/>
              </a:rPr>
              <a:t>Southwestern Energy’s Permian Basin Team</a:t>
            </a:r>
          </a:p>
          <a:p>
            <a:pPr marL="457200" lvl="1" indent="0" algn="ctr">
              <a:buNone/>
            </a:pPr>
            <a:r>
              <a:rPr lang="en-US" sz="2200" dirty="0" smtClean="0">
                <a:ea typeface="Batang" panose="02030600000101010101" pitchFamily="18" charset="-127"/>
                <a:cs typeface="FrankRuehl" panose="020E0503060101010101" pitchFamily="34" charset="-79"/>
              </a:rPr>
              <a:t>Matt Boyce, PhD – Staff Geologist </a:t>
            </a:r>
          </a:p>
          <a:p>
            <a:pPr marL="457200" lvl="1" indent="0" algn="ctr">
              <a:buNone/>
            </a:pPr>
            <a:r>
              <a:rPr lang="en-US" sz="2200" dirty="0" smtClean="0">
                <a:ea typeface="Batang" panose="02030600000101010101" pitchFamily="18" charset="-127"/>
                <a:cs typeface="FrankRuehl" panose="020E0503060101010101" pitchFamily="34" charset="-79"/>
              </a:rPr>
              <a:t>Cullen Hogan – Geophysicist </a:t>
            </a:r>
          </a:p>
          <a:p>
            <a:pPr marL="457200" lvl="1" indent="0" algn="ctr">
              <a:buNone/>
            </a:pPr>
            <a:r>
              <a:rPr lang="en-US" sz="2200" dirty="0" smtClean="0">
                <a:ea typeface="Batang" panose="02030600000101010101" pitchFamily="18" charset="-127"/>
                <a:cs typeface="FrankRuehl" panose="020E0503060101010101" pitchFamily="34" charset="-79"/>
              </a:rPr>
              <a:t>Kyle Magrini – Staff Reservoir Engineer</a:t>
            </a:r>
          </a:p>
          <a:p>
            <a:pPr marL="457200" lvl="1" indent="0" algn="ctr">
              <a:buNone/>
            </a:pPr>
            <a:r>
              <a:rPr lang="en-US" sz="2200" dirty="0">
                <a:ea typeface="Batang" panose="02030600000101010101" pitchFamily="18" charset="-127"/>
                <a:cs typeface="FrankRuehl" panose="020E0503060101010101" pitchFamily="34" charset="-79"/>
              </a:rPr>
              <a:t>Demola Soyinka – Staff Geologist</a:t>
            </a:r>
          </a:p>
          <a:p>
            <a:pPr marL="457200" lvl="1" indent="0" algn="ctr">
              <a:buNone/>
            </a:pPr>
            <a:endParaRPr lang="en-US" sz="2000" b="1" dirty="0" smtClean="0">
              <a:ea typeface="Batang" panose="02030600000101010101" pitchFamily="18" charset="-127"/>
              <a:cs typeface="FrankRuehl" panose="020E0503060101010101" pitchFamily="34" charset="-79"/>
            </a:endParaRPr>
          </a:p>
          <a:p>
            <a:pPr marL="0" indent="0" algn="ctr">
              <a:buNone/>
            </a:pPr>
            <a:r>
              <a:rPr lang="en-US" sz="2400" b="1" dirty="0" smtClean="0">
                <a:ea typeface="Batang" panose="02030600000101010101" pitchFamily="18" charset="-127"/>
                <a:cs typeface="FrankRuehl" panose="020E0503060101010101" pitchFamily="34" charset="-79"/>
              </a:rPr>
              <a:t>Penn State Advisor</a:t>
            </a:r>
          </a:p>
          <a:p>
            <a:pPr marL="0" indent="0" algn="ctr">
              <a:buNone/>
            </a:pPr>
            <a:r>
              <a:rPr lang="en-US" sz="2200" dirty="0" smtClean="0">
                <a:ea typeface="Batang" panose="02030600000101010101" pitchFamily="18" charset="-127"/>
                <a:cs typeface="FrankRuehl" panose="020E0503060101010101" pitchFamily="34" charset="-79"/>
              </a:rPr>
              <a:t>Patrick Kennelly, PhD</a:t>
            </a:r>
            <a:endParaRPr lang="en-US" sz="2200" dirty="0">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16</a:t>
            </a:fld>
            <a:endParaRPr lang="en-US"/>
          </a:p>
        </p:txBody>
      </p:sp>
    </p:spTree>
    <p:extLst>
      <p:ext uri="{BB962C8B-B14F-4D97-AF65-F5344CB8AC3E}">
        <p14:creationId xmlns:p14="http://schemas.microsoft.com/office/powerpoint/2010/main" val="1459278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4" y="243862"/>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References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70303" y="942791"/>
            <a:ext cx="8651275" cy="5631004"/>
          </a:xfrm>
        </p:spPr>
        <p:txBody>
          <a:bodyPr>
            <a:normAutofit lnSpcReduction="10000"/>
          </a:bodyPr>
          <a:lstStyle/>
          <a:p>
            <a:r>
              <a:rPr lang="en-US" sz="1425" dirty="0"/>
              <a:t>Blakey, Ron. Paleogeography Library Late Permian. Colorado Plateau </a:t>
            </a:r>
            <a:r>
              <a:rPr lang="en-US" sz="1425" dirty="0" err="1"/>
              <a:t>Geosystems</a:t>
            </a:r>
            <a:r>
              <a:rPr lang="en-US" sz="1425" dirty="0"/>
              <a:t>. 2010. Web. 9 Oct. 2015. </a:t>
            </a:r>
          </a:p>
          <a:p>
            <a:r>
              <a:rPr lang="en-US" sz="1425" dirty="0"/>
              <a:t>Boyce, Matt. Interpreted well log. Digital image. Southwestern Energy, 2013. 2 Dec. 2015. </a:t>
            </a:r>
          </a:p>
          <a:p>
            <a:r>
              <a:rPr lang="en-US" sz="1425" dirty="0" err="1"/>
              <a:t>Curth</a:t>
            </a:r>
            <a:r>
              <a:rPr lang="en-US" sz="1425" dirty="0"/>
              <a:t>, Patrick J., James R. Courtier, Gary B. Smallwood, Rick Mauro, and Scot Evans. "Earth Model Assists 	Permian Asset Valuation." </a:t>
            </a:r>
            <a:r>
              <a:rPr lang="en-US" sz="1425" i="1" dirty="0"/>
              <a:t>Oil &amp; Gas Journal</a:t>
            </a:r>
            <a:r>
              <a:rPr lang="en-US" sz="1425" dirty="0"/>
              <a:t> (2015). Web. 28 Nov. 2015. </a:t>
            </a:r>
          </a:p>
          <a:p>
            <a:r>
              <a:rPr lang="en-US" sz="1425" dirty="0"/>
              <a:t>Dynamic Graphics. "4D Quantitative Analysis." </a:t>
            </a:r>
            <a:r>
              <a:rPr lang="en-US" sz="1425" i="1" dirty="0" err="1"/>
              <a:t>CoViz</a:t>
            </a:r>
            <a:r>
              <a:rPr lang="en-US" sz="1425" i="1" dirty="0"/>
              <a:t> 4D Software</a:t>
            </a:r>
            <a:r>
              <a:rPr lang="en-US" sz="1425" dirty="0"/>
              <a:t>. 2015. Web. 10 Dec. 2015. </a:t>
            </a:r>
          </a:p>
          <a:p>
            <a:r>
              <a:rPr lang="en-US" sz="1425" dirty="0"/>
              <a:t>Esri. "Exploratory Spatial Data Analysis (ESDA)." </a:t>
            </a:r>
            <a:r>
              <a:rPr lang="en-US" sz="1425" i="1" dirty="0"/>
              <a:t>Geostatistical Analyst</a:t>
            </a:r>
            <a:r>
              <a:rPr lang="en-US" sz="1425" dirty="0"/>
              <a:t>. Web. 9 Jan. 2016. </a:t>
            </a:r>
          </a:p>
          <a:p>
            <a:r>
              <a:rPr lang="en-US" sz="1425" dirty="0"/>
              <a:t>Esri. "Evaluating Interpolation Results." Geostatistical Analyst. Web. 9 Jan. 2016. </a:t>
            </a:r>
          </a:p>
          <a:p>
            <a:r>
              <a:rPr lang="en-US" sz="1425" dirty="0"/>
              <a:t>Ewing, B., Watson, M., </a:t>
            </a:r>
            <a:r>
              <a:rPr lang="en-US" sz="1425" dirty="0" err="1"/>
              <a:t>McInturff</a:t>
            </a:r>
            <a:r>
              <a:rPr lang="en-US" sz="1425" dirty="0"/>
              <a:t>, T., &amp; </a:t>
            </a:r>
            <a:r>
              <a:rPr lang="en-US" sz="1425" dirty="0" err="1"/>
              <a:t>McInturff</a:t>
            </a:r>
            <a:r>
              <a:rPr lang="en-US" sz="1425" dirty="0"/>
              <a:t>, R. “Economic Impact Permian Basin's Oil &amp; Gas Industry.” 1 	August 2014. Web. 14 Nov. 2015. </a:t>
            </a:r>
          </a:p>
          <a:p>
            <a:r>
              <a:rPr lang="en-US" sz="1425" dirty="0"/>
              <a:t>Hogan, Cullen. Screenshot from </a:t>
            </a:r>
            <a:r>
              <a:rPr lang="en-US" sz="1425" i="1" dirty="0" err="1"/>
              <a:t>JewelSuite</a:t>
            </a:r>
            <a:r>
              <a:rPr lang="en-US" sz="1425" i="1" dirty="0"/>
              <a:t> Subsurface Modeling 2014.2</a:t>
            </a:r>
            <a:r>
              <a:rPr lang="en-US" sz="1425" dirty="0"/>
              <a:t>. Computer software. </a:t>
            </a:r>
            <a:r>
              <a:rPr lang="en-US" sz="1425" dirty="0" err="1"/>
              <a:t>Vers</a:t>
            </a:r>
            <a:r>
              <a:rPr lang="en-US" sz="1425" dirty="0"/>
              <a:t>. 5.1.68.0. 	Halliburton. 4 Feb. 2016. </a:t>
            </a:r>
          </a:p>
          <a:p>
            <a:r>
              <a:rPr lang="en-US" sz="1425" dirty="0"/>
              <a:t>Hogan, Cullen. Screenshot from </a:t>
            </a:r>
            <a:r>
              <a:rPr lang="en-US" sz="1425" i="1" dirty="0"/>
              <a:t>Transform. </a:t>
            </a:r>
            <a:r>
              <a:rPr lang="en-US" sz="1425" dirty="0"/>
              <a:t>Computer software. Drilling Info. 6 Jan. 2016. </a:t>
            </a:r>
          </a:p>
          <a:p>
            <a:r>
              <a:rPr lang="en-US" sz="1425" dirty="0" err="1"/>
              <a:t>Krivoruchko</a:t>
            </a:r>
            <a:r>
              <a:rPr lang="en-US" sz="1425" dirty="0"/>
              <a:t>, Konstantin, and Eric Krause. "Concepts and Applications of Kriging." Esri, 24 July 2012. Web. 10 Jan. 	2016.</a:t>
            </a:r>
          </a:p>
          <a:p>
            <a:r>
              <a:rPr lang="en-US" sz="1425" dirty="0" err="1"/>
              <a:t>Krivoruchko</a:t>
            </a:r>
            <a:r>
              <a:rPr lang="en-US" sz="1425" dirty="0"/>
              <a:t>, Konstantin. "Empirical Bayesian Kriging Implemented in ArcGIS Geostatistical Analyst." </a:t>
            </a:r>
            <a:r>
              <a:rPr lang="en-US" sz="1425" i="1" dirty="0" err="1"/>
              <a:t>ArcUser</a:t>
            </a:r>
            <a:r>
              <a:rPr lang="en-US" sz="1425" dirty="0"/>
              <a:t>. 	2012. Web. 10 Nov. 2015. 	</a:t>
            </a:r>
          </a:p>
          <a:p>
            <a:r>
              <a:rPr lang="en-US" sz="1425" dirty="0" err="1"/>
              <a:t>Lampiris</a:t>
            </a:r>
            <a:r>
              <a:rPr lang="en-US" sz="1425" dirty="0"/>
              <a:t>, Nikolaos. "Introduction to ESRI Geostatistical Analyst Using Interpolation Tools." </a:t>
            </a:r>
            <a:r>
              <a:rPr lang="en-US" sz="1425" i="1" dirty="0"/>
              <a:t>GIS-box</a:t>
            </a:r>
            <a:r>
              <a:rPr lang="en-US" sz="1425" dirty="0"/>
              <a:t>. 14 Oct. 2015. 	Web. 6 Jan. 2016. </a:t>
            </a:r>
          </a:p>
          <a:p>
            <a:r>
              <a:rPr lang="en-US" sz="1425" dirty="0"/>
              <a:t>Murchison Oil &amp; Gas. "Geographic Footprint." 2010. Web. 9 Oct. 2015. </a:t>
            </a:r>
          </a:p>
          <a:p>
            <a:r>
              <a:rPr lang="en-US" sz="1425" dirty="0"/>
              <a:t>Shale Experts. "Permian Basin." 2015. Web. 13 Nov. 2015. </a:t>
            </a:r>
          </a:p>
        </p:txBody>
      </p:sp>
      <p:sp>
        <p:nvSpPr>
          <p:cNvPr id="8" name="Slide Number Placeholder 7"/>
          <p:cNvSpPr>
            <a:spLocks noGrp="1"/>
          </p:cNvSpPr>
          <p:nvPr>
            <p:ph type="sldNum" sz="quarter" idx="12"/>
          </p:nvPr>
        </p:nvSpPr>
        <p:spPr/>
        <p:txBody>
          <a:bodyPr/>
          <a:lstStyle/>
          <a:p>
            <a:fld id="{6E54D744-F298-4ED1-BB3D-7BE98FAD8D19}" type="slidenum">
              <a:rPr lang="en-US" smtClean="0"/>
              <a:t>17</a:t>
            </a:fld>
            <a:endParaRPr lang="en-US"/>
          </a:p>
        </p:txBody>
      </p:sp>
    </p:spTree>
    <p:extLst>
      <p:ext uri="{BB962C8B-B14F-4D97-AF65-F5344CB8AC3E}">
        <p14:creationId xmlns:p14="http://schemas.microsoft.com/office/powerpoint/2010/main" val="880666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3" y="231506"/>
            <a:ext cx="8003621" cy="570542"/>
          </a:xfrm>
        </p:spPr>
        <p:txBody>
          <a:bodyPr>
            <a:normAutofit fontScale="90000"/>
          </a:bodyPr>
          <a:lstStyle/>
          <a:p>
            <a:r>
              <a:rPr lang="en-US"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Thank You</a:t>
            </a:r>
            <a:endParaRPr lang="en-US"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70303" y="1692876"/>
            <a:ext cx="8663632" cy="4917988"/>
          </a:xfrm>
        </p:spPr>
        <p:txBody>
          <a:bodyPr>
            <a:normAutofit/>
          </a:bodyPr>
          <a:lstStyle/>
          <a:p>
            <a:pPr marL="0" indent="0" algn="ctr">
              <a:buNone/>
            </a:pPr>
            <a:endParaRPr lang="en-US" sz="4500" dirty="0">
              <a:ea typeface="Batang" panose="02030600000101010101" pitchFamily="18" charset="-127"/>
              <a:cs typeface="FrankRuehl" panose="020E0503060101010101" pitchFamily="34" charset="-79"/>
            </a:endParaRPr>
          </a:p>
          <a:p>
            <a:pPr marL="0" indent="0" algn="ctr">
              <a:buNone/>
            </a:pPr>
            <a:endParaRPr lang="en-US" sz="3300" dirty="0">
              <a:ea typeface="Batang" panose="02030600000101010101" pitchFamily="18" charset="-127"/>
              <a:cs typeface="FrankRuehl" panose="020E0503060101010101" pitchFamily="34" charset="-79"/>
            </a:endParaRPr>
          </a:p>
          <a:p>
            <a:pPr marL="0" indent="0" algn="ctr">
              <a:buNone/>
            </a:pPr>
            <a:r>
              <a:rPr lang="en-US" sz="4500" dirty="0">
                <a:ea typeface="Batang" panose="02030600000101010101" pitchFamily="18" charset="-127"/>
                <a:cs typeface="FrankRuehl" panose="020E0503060101010101" pitchFamily="34" charset="-79"/>
              </a:rPr>
              <a:t>Questions?</a:t>
            </a:r>
          </a:p>
        </p:txBody>
      </p:sp>
      <p:sp>
        <p:nvSpPr>
          <p:cNvPr id="8" name="Slide Number Placeholder 7"/>
          <p:cNvSpPr>
            <a:spLocks noGrp="1"/>
          </p:cNvSpPr>
          <p:nvPr>
            <p:ph type="sldNum" sz="quarter" idx="12"/>
          </p:nvPr>
        </p:nvSpPr>
        <p:spPr/>
        <p:txBody>
          <a:bodyPr/>
          <a:lstStyle/>
          <a:p>
            <a:fld id="{6E54D744-F298-4ED1-BB3D-7BE98FAD8D19}" type="slidenum">
              <a:rPr lang="en-US" smtClean="0"/>
              <a:t>18</a:t>
            </a:fld>
            <a:endParaRPr lang="en-US"/>
          </a:p>
        </p:txBody>
      </p:sp>
    </p:spTree>
    <p:extLst>
      <p:ext uri="{BB962C8B-B14F-4D97-AF65-F5344CB8AC3E}">
        <p14:creationId xmlns:p14="http://schemas.microsoft.com/office/powerpoint/2010/main" val="3600892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2" y="244203"/>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Presentation Overview</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2</a:t>
            </a:fld>
            <a:endParaRPr lang="en-US"/>
          </a:p>
        </p:txBody>
      </p:sp>
      <p:sp>
        <p:nvSpPr>
          <p:cNvPr id="9" name="AutoShape 46"/>
          <p:cNvSpPr>
            <a:spLocks noChangeArrowheads="1"/>
          </p:cNvSpPr>
          <p:nvPr/>
        </p:nvSpPr>
        <p:spPr bwMode="ltGray">
          <a:xfrm rot="5400000">
            <a:off x="-2204395" y="1496539"/>
            <a:ext cx="4310037" cy="4261817"/>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350" dirty="0"/>
          </a:p>
        </p:txBody>
      </p:sp>
      <p:sp>
        <p:nvSpPr>
          <p:cNvPr id="10" name="AutoShape 47"/>
          <p:cNvSpPr>
            <a:spLocks noChangeArrowheads="1"/>
          </p:cNvSpPr>
          <p:nvPr/>
        </p:nvSpPr>
        <p:spPr bwMode="ltGray">
          <a:xfrm rot="5400000" flipH="1">
            <a:off x="-1903718" y="1940476"/>
            <a:ext cx="3602333" cy="3510147"/>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chemeClr val="hlink">
                  <a:alpha val="56000"/>
                </a:schemeClr>
              </a:gs>
              <a:gs pos="100000">
                <a:schemeClr val="hlink">
                  <a:gamma/>
                  <a:tint val="0"/>
                  <a:invGamma/>
                  <a:alpha val="48000"/>
                </a:schemeClr>
              </a:gs>
            </a:gsLst>
            <a:lin ang="540000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p>
        </p:txBody>
      </p:sp>
      <p:grpSp>
        <p:nvGrpSpPr>
          <p:cNvPr id="69" name="Group 53"/>
          <p:cNvGrpSpPr>
            <a:grpSpLocks/>
          </p:cNvGrpSpPr>
          <p:nvPr/>
        </p:nvGrpSpPr>
        <p:grpSpPr bwMode="auto">
          <a:xfrm>
            <a:off x="1802479" y="2159213"/>
            <a:ext cx="381000" cy="381001"/>
            <a:chOff x="2078" y="1680"/>
            <a:chExt cx="1615" cy="1615"/>
          </a:xfrm>
        </p:grpSpPr>
        <p:sp>
          <p:nvSpPr>
            <p:cNvPr id="70"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71"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72" name="Oval 56"/>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73" name="Oval 57"/>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80" name="Oval 58"/>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86" name="Oval 59"/>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grpSp>
      <p:grpSp>
        <p:nvGrpSpPr>
          <p:cNvPr id="87" name="Group 60"/>
          <p:cNvGrpSpPr>
            <a:grpSpLocks/>
          </p:cNvGrpSpPr>
          <p:nvPr/>
        </p:nvGrpSpPr>
        <p:grpSpPr bwMode="auto">
          <a:xfrm>
            <a:off x="2229128" y="2924875"/>
            <a:ext cx="381000" cy="381000"/>
            <a:chOff x="2078" y="1680"/>
            <a:chExt cx="1615" cy="1615"/>
          </a:xfrm>
        </p:grpSpPr>
        <p:sp>
          <p:nvSpPr>
            <p:cNvPr id="88" name="Oval 61"/>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89" name="Oval 62"/>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90" name="Oval 63"/>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91" name="Oval 64"/>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92" name="Oval 65"/>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93" name="Oval 66"/>
            <p:cNvSpPr>
              <a:spLocks noChangeArrowheads="1"/>
            </p:cNvSpPr>
            <p:nvPr/>
          </p:nvSpPr>
          <p:spPr bwMode="gray">
            <a:xfrm>
              <a:off x="2337" y="1939"/>
              <a:ext cx="1096" cy="1098"/>
            </a:xfrm>
            <a:prstGeom prst="ellipse">
              <a:avLst/>
            </a:prstGeom>
            <a:gradFill rotWithShape="1">
              <a:gsLst>
                <a:gs pos="0">
                  <a:srgbClr val="48BE67"/>
                </a:gs>
                <a:gs pos="100000">
                  <a:srgbClr val="48BE67">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grpSp>
      <p:grpSp>
        <p:nvGrpSpPr>
          <p:cNvPr id="94" name="Group 67"/>
          <p:cNvGrpSpPr>
            <a:grpSpLocks/>
          </p:cNvGrpSpPr>
          <p:nvPr/>
        </p:nvGrpSpPr>
        <p:grpSpPr bwMode="auto">
          <a:xfrm>
            <a:off x="2384703" y="3613419"/>
            <a:ext cx="381000" cy="381000"/>
            <a:chOff x="2078" y="1680"/>
            <a:chExt cx="1615" cy="1615"/>
          </a:xfrm>
        </p:grpSpPr>
        <p:sp>
          <p:nvSpPr>
            <p:cNvPr id="95" name="Oval 68"/>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96" name="Oval 69"/>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97" name="Oval 70"/>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98" name="Oval 71"/>
            <p:cNvSpPr>
              <a:spLocks noChangeArrowheads="1"/>
            </p:cNvSpPr>
            <p:nvPr/>
          </p:nvSpPr>
          <p:spPr bwMode="gray">
            <a:xfrm>
              <a:off x="2254" y="1856"/>
              <a:ext cx="1262" cy="1264"/>
            </a:xfrm>
            <a:prstGeom prst="ellipse">
              <a:avLst/>
            </a:prstGeom>
            <a:gradFill rotWithShape="1">
              <a:gsLst>
                <a:gs pos="0">
                  <a:srgbClr val="21B3E1"/>
                </a:gs>
                <a:gs pos="100000">
                  <a:srgbClr val="21B3E1">
                    <a:gamma/>
                    <a:shade val="46275"/>
                    <a:invGamma/>
                  </a:srgb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99" name="Oval 72"/>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100" name="Oval 73"/>
            <p:cNvSpPr>
              <a:spLocks noChangeArrowheads="1"/>
            </p:cNvSpPr>
            <p:nvPr/>
          </p:nvSpPr>
          <p:spPr bwMode="gray">
            <a:xfrm>
              <a:off x="2337" y="1939"/>
              <a:ext cx="1096" cy="1098"/>
            </a:xfrm>
            <a:prstGeom prst="ellipse">
              <a:avLst/>
            </a:prstGeom>
            <a:gradFill rotWithShape="1">
              <a:gsLst>
                <a:gs pos="0">
                  <a:srgbClr val="21B3E1"/>
                </a:gs>
                <a:gs pos="100000">
                  <a:srgbClr val="21B3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grpSp>
      <p:grpSp>
        <p:nvGrpSpPr>
          <p:cNvPr id="101" name="Group 74"/>
          <p:cNvGrpSpPr>
            <a:grpSpLocks/>
          </p:cNvGrpSpPr>
          <p:nvPr/>
        </p:nvGrpSpPr>
        <p:grpSpPr bwMode="auto">
          <a:xfrm>
            <a:off x="2229128" y="4375626"/>
            <a:ext cx="381000" cy="381000"/>
            <a:chOff x="2078" y="1680"/>
            <a:chExt cx="1615" cy="1615"/>
          </a:xfrm>
        </p:grpSpPr>
        <p:sp>
          <p:nvSpPr>
            <p:cNvPr id="102" name="Oval 75"/>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03" name="Oval 76"/>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04" name="Oval 77"/>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05" name="Oval 78"/>
            <p:cNvSpPr>
              <a:spLocks noChangeArrowheads="1"/>
            </p:cNvSpPr>
            <p:nvPr/>
          </p:nvSpPr>
          <p:spPr bwMode="gray">
            <a:xfrm>
              <a:off x="2254" y="1856"/>
              <a:ext cx="1262" cy="1264"/>
            </a:xfrm>
            <a:prstGeom prst="ellipse">
              <a:avLst/>
            </a:prstGeom>
            <a:gradFill rotWithShape="1">
              <a:gsLst>
                <a:gs pos="0">
                  <a:srgbClr val="8D67E1">
                    <a:gamma/>
                    <a:shade val="0"/>
                    <a:invGamma/>
                  </a:srgbClr>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06" name="Oval 79"/>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107" name="Oval 80"/>
            <p:cNvSpPr>
              <a:spLocks noChangeArrowheads="1"/>
            </p:cNvSpPr>
            <p:nvPr/>
          </p:nvSpPr>
          <p:spPr bwMode="gray">
            <a:xfrm>
              <a:off x="2337" y="1939"/>
              <a:ext cx="1096" cy="1098"/>
            </a:xfrm>
            <a:prstGeom prst="ellipse">
              <a:avLst/>
            </a:prstGeom>
            <a:gradFill rotWithShape="1">
              <a:gsLst>
                <a:gs pos="0">
                  <a:srgbClr val="8D67E1"/>
                </a:gs>
                <a:gs pos="100000">
                  <a:srgbClr val="8D67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grpSp>
      <p:grpSp>
        <p:nvGrpSpPr>
          <p:cNvPr id="108" name="Group 81"/>
          <p:cNvGrpSpPr>
            <a:grpSpLocks/>
          </p:cNvGrpSpPr>
          <p:nvPr/>
        </p:nvGrpSpPr>
        <p:grpSpPr bwMode="auto">
          <a:xfrm>
            <a:off x="1815179" y="5052152"/>
            <a:ext cx="355600" cy="381000"/>
            <a:chOff x="2078" y="1680"/>
            <a:chExt cx="1615" cy="1615"/>
          </a:xfrm>
        </p:grpSpPr>
        <p:sp>
          <p:nvSpPr>
            <p:cNvPr id="109" name="Oval 82"/>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10" name="Oval 83"/>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11" name="Oval 84"/>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12" name="Oval 85"/>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13" name="Oval 86"/>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114" name="Oval 87"/>
            <p:cNvSpPr>
              <a:spLocks noChangeArrowheads="1"/>
            </p:cNvSpPr>
            <p:nvPr/>
          </p:nvSpPr>
          <p:spPr bwMode="gray">
            <a:xfrm>
              <a:off x="2337" y="1939"/>
              <a:ext cx="1096" cy="1098"/>
            </a:xfrm>
            <a:prstGeom prst="ellipse">
              <a:avLst/>
            </a:prstGeom>
            <a:gradFill rotWithShape="1">
              <a:gsLst>
                <a:gs pos="0">
                  <a:srgbClr val="E35E23"/>
                </a:gs>
                <a:gs pos="100000">
                  <a:srgbClr val="E35E23">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grpSp>
      <p:sp>
        <p:nvSpPr>
          <p:cNvPr id="115" name="AutoShape 48"/>
          <p:cNvSpPr>
            <a:spLocks noChangeArrowheads="1"/>
          </p:cNvSpPr>
          <p:nvPr/>
        </p:nvSpPr>
        <p:spPr bwMode="gray">
          <a:xfrm>
            <a:off x="1413708" y="5619506"/>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Acknowledgements &amp; References</a:t>
            </a:r>
            <a:endParaRPr lang="en-US" sz="2200" dirty="0">
              <a:effectLst>
                <a:outerShdw blurRad="50800" dist="38100" dir="2700000" algn="tl" rotWithShape="0">
                  <a:prstClr val="black">
                    <a:alpha val="40000"/>
                  </a:prstClr>
                </a:outerShdw>
              </a:effectLst>
            </a:endParaRPr>
          </a:p>
        </p:txBody>
      </p:sp>
      <p:sp>
        <p:nvSpPr>
          <p:cNvPr id="116" name="AutoShape 48"/>
          <p:cNvSpPr>
            <a:spLocks noChangeArrowheads="1"/>
          </p:cNvSpPr>
          <p:nvPr/>
        </p:nvSpPr>
        <p:spPr bwMode="gray">
          <a:xfrm>
            <a:off x="2183663" y="5001229"/>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Summary</a:t>
            </a:r>
            <a:endParaRPr lang="en-US" sz="2200" dirty="0">
              <a:effectLst>
                <a:outerShdw blurRad="50800" dist="38100" dir="2700000" algn="tl" rotWithShape="0">
                  <a:prstClr val="black">
                    <a:alpha val="40000"/>
                  </a:prstClr>
                </a:outerShdw>
              </a:effectLst>
            </a:endParaRPr>
          </a:p>
        </p:txBody>
      </p:sp>
      <p:sp>
        <p:nvSpPr>
          <p:cNvPr id="117" name="AutoShape 49"/>
          <p:cNvSpPr>
            <a:spLocks noChangeArrowheads="1"/>
          </p:cNvSpPr>
          <p:nvPr/>
        </p:nvSpPr>
        <p:spPr bwMode="gray">
          <a:xfrm>
            <a:off x="2625191" y="4301500"/>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hlink">
                        <a:gamma/>
                        <a:tint val="0"/>
                        <a:invGamma/>
                      </a:schemeClr>
                    </a:gs>
                    <a:gs pos="100000">
                      <a:schemeClr va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Results</a:t>
            </a:r>
            <a:endParaRPr lang="en-US" sz="2200" dirty="0">
              <a:effectLst>
                <a:outerShdw blurRad="50800" dist="38100" dir="2700000" algn="tl" rotWithShape="0">
                  <a:prstClr val="black">
                    <a:alpha val="40000"/>
                  </a:prstClr>
                </a:outerShdw>
              </a:effectLst>
            </a:endParaRPr>
          </a:p>
        </p:txBody>
      </p:sp>
      <p:sp>
        <p:nvSpPr>
          <p:cNvPr id="118" name="AutoShape 50"/>
          <p:cNvSpPr>
            <a:spLocks noChangeArrowheads="1"/>
          </p:cNvSpPr>
          <p:nvPr/>
        </p:nvSpPr>
        <p:spPr bwMode="gray">
          <a:xfrm>
            <a:off x="2793263" y="3535509"/>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Methodology</a:t>
            </a:r>
            <a:endParaRPr lang="en-US" sz="2200" dirty="0">
              <a:effectLst>
                <a:outerShdw blurRad="50800" dist="38100" dir="2700000" algn="tl" rotWithShape="0">
                  <a:prstClr val="black">
                    <a:alpha val="40000"/>
                  </a:prstClr>
                </a:outerShdw>
              </a:effectLst>
            </a:endParaRPr>
          </a:p>
        </p:txBody>
      </p:sp>
      <p:sp>
        <p:nvSpPr>
          <p:cNvPr id="119" name="AutoShape 51"/>
          <p:cNvSpPr>
            <a:spLocks noChangeArrowheads="1"/>
          </p:cNvSpPr>
          <p:nvPr/>
        </p:nvSpPr>
        <p:spPr bwMode="gray">
          <a:xfrm>
            <a:off x="2625191" y="2816802"/>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hlink">
                        <a:gamma/>
                        <a:tint val="0"/>
                        <a:invGamma/>
                      </a:schemeClr>
                    </a:gs>
                    <a:gs pos="100000">
                      <a:schemeClr va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Goals and Objectives</a:t>
            </a:r>
            <a:endParaRPr lang="en-US" sz="2200" dirty="0">
              <a:effectLst>
                <a:outerShdw blurRad="50800" dist="38100" dir="2700000" algn="tl" rotWithShape="0">
                  <a:prstClr val="black">
                    <a:alpha val="40000"/>
                  </a:prstClr>
                </a:outerShdw>
              </a:effectLst>
            </a:endParaRPr>
          </a:p>
        </p:txBody>
      </p:sp>
      <p:sp>
        <p:nvSpPr>
          <p:cNvPr id="120" name="AutoShape 52"/>
          <p:cNvSpPr>
            <a:spLocks noChangeArrowheads="1"/>
          </p:cNvSpPr>
          <p:nvPr/>
        </p:nvSpPr>
        <p:spPr bwMode="gray">
          <a:xfrm>
            <a:off x="2183663" y="2095713"/>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Problem and Challenges</a:t>
            </a:r>
            <a:endParaRPr lang="en-US" sz="2200" dirty="0">
              <a:effectLst>
                <a:outerShdw blurRad="50800" dist="38100" dir="2700000" algn="tl" rotWithShape="0">
                  <a:prstClr val="black">
                    <a:alpha val="40000"/>
                  </a:prstClr>
                </a:outerShdw>
              </a:effectLst>
            </a:endParaRPr>
          </a:p>
        </p:txBody>
      </p:sp>
      <p:sp>
        <p:nvSpPr>
          <p:cNvPr id="121" name="AutoShape 52"/>
          <p:cNvSpPr>
            <a:spLocks noChangeArrowheads="1"/>
          </p:cNvSpPr>
          <p:nvPr/>
        </p:nvSpPr>
        <p:spPr bwMode="gray">
          <a:xfrm>
            <a:off x="1413708" y="1362608"/>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Background</a:t>
            </a:r>
            <a:endParaRPr lang="en-US" sz="2200" dirty="0">
              <a:effectLst>
                <a:outerShdw blurRad="50800" dist="38100" dir="2700000" algn="tl" rotWithShape="0">
                  <a:prstClr val="black">
                    <a:alpha val="40000"/>
                  </a:prstClr>
                </a:outerShdw>
              </a:effectLst>
            </a:endParaRPr>
          </a:p>
        </p:txBody>
      </p:sp>
      <p:grpSp>
        <p:nvGrpSpPr>
          <p:cNvPr id="122" name="Group 121"/>
          <p:cNvGrpSpPr/>
          <p:nvPr/>
        </p:nvGrpSpPr>
        <p:grpSpPr>
          <a:xfrm>
            <a:off x="1036523" y="1452227"/>
            <a:ext cx="381000" cy="381000"/>
            <a:chOff x="7281204" y="2499719"/>
            <a:chExt cx="381000" cy="381000"/>
          </a:xfrm>
        </p:grpSpPr>
        <p:sp>
          <p:nvSpPr>
            <p:cNvPr id="123" name="Oval 54"/>
            <p:cNvSpPr>
              <a:spLocks noChangeArrowheads="1"/>
            </p:cNvSpPr>
            <p:nvPr/>
          </p:nvSpPr>
          <p:spPr bwMode="gray">
            <a:xfrm>
              <a:off x="7281204" y="2499719"/>
              <a:ext cx="381000" cy="381000"/>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24" name="Oval 55"/>
            <p:cNvSpPr>
              <a:spLocks noChangeArrowheads="1"/>
            </p:cNvSpPr>
            <p:nvPr/>
          </p:nvSpPr>
          <p:spPr bwMode="gray">
            <a:xfrm>
              <a:off x="7302908" y="2521187"/>
              <a:ext cx="337356" cy="337356"/>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25" name="Oval 56"/>
            <p:cNvSpPr>
              <a:spLocks noChangeArrowheads="1"/>
            </p:cNvSpPr>
            <p:nvPr/>
          </p:nvSpPr>
          <p:spPr bwMode="gray">
            <a:xfrm>
              <a:off x="7329151" y="2525205"/>
              <a:ext cx="297723" cy="29819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26" name="Oval 57"/>
            <p:cNvSpPr>
              <a:spLocks noChangeArrowheads="1"/>
            </p:cNvSpPr>
            <p:nvPr/>
          </p:nvSpPr>
          <p:spPr bwMode="gray">
            <a:xfrm>
              <a:off x="7326077" y="2533458"/>
              <a:ext cx="297723" cy="298194"/>
            </a:xfrm>
            <a:prstGeom prst="ellipse">
              <a:avLst/>
            </a:prstGeom>
            <a:gradFill rotWithShape="1">
              <a:gsLst>
                <a:gs pos="0">
                  <a:schemeClr val="tx1"/>
                </a:gs>
                <a:gs pos="100000">
                  <a:srgbClr val="C00000"/>
                </a:gs>
              </a:gsLst>
              <a:lin ang="2700000" scaled="1"/>
            </a:gradFill>
            <a:ln>
              <a:noFill/>
            </a:ln>
            <a:effectLst/>
            <a:extLst/>
          </p:spPr>
          <p:txBody>
            <a:bodyPr wrap="none" anchor="ctr">
              <a:spAutoFit/>
            </a:bodyPr>
            <a:lstStyle/>
            <a:p>
              <a:endParaRPr lang="en-US" dirty="0"/>
            </a:p>
          </p:txBody>
        </p:sp>
        <p:sp>
          <p:nvSpPr>
            <p:cNvPr id="127" name="Oval 59"/>
            <p:cNvSpPr>
              <a:spLocks noChangeAspect="1" noChangeArrowheads="1"/>
            </p:cNvSpPr>
            <p:nvPr/>
          </p:nvSpPr>
          <p:spPr bwMode="gray">
            <a:xfrm>
              <a:off x="7348370" y="2551140"/>
              <a:ext cx="253391" cy="253852"/>
            </a:xfrm>
            <a:prstGeom prst="ellipse">
              <a:avLst/>
            </a:prstGeom>
            <a:gradFill rotWithShape="1">
              <a:gsLst>
                <a:gs pos="0">
                  <a:srgbClr val="FF0909"/>
                </a:gs>
                <a:gs pos="100000">
                  <a:srgbClr val="3E0000"/>
                </a:gs>
              </a:gsLst>
              <a:lin ang="2700000" scaled="1"/>
            </a:gradFill>
            <a:ln>
              <a:noFill/>
            </a:ln>
            <a:effectLst/>
            <a:extLst/>
          </p:spPr>
          <p:txBody>
            <a:bodyPr wrap="square" anchor="ctr">
              <a:spAutoFit/>
            </a:bodyPr>
            <a:lstStyle/>
            <a:p>
              <a:endParaRPr lang="en-US" dirty="0"/>
            </a:p>
          </p:txBody>
        </p:sp>
      </p:grpSp>
      <p:grpSp>
        <p:nvGrpSpPr>
          <p:cNvPr id="128" name="Group 127"/>
          <p:cNvGrpSpPr/>
          <p:nvPr/>
        </p:nvGrpSpPr>
        <p:grpSpPr>
          <a:xfrm>
            <a:off x="1036523" y="5668719"/>
            <a:ext cx="381000" cy="381000"/>
            <a:chOff x="1342425" y="6012344"/>
            <a:chExt cx="381000" cy="381000"/>
          </a:xfrm>
        </p:grpSpPr>
        <p:grpSp>
          <p:nvGrpSpPr>
            <p:cNvPr id="129" name="Group 128"/>
            <p:cNvGrpSpPr/>
            <p:nvPr/>
          </p:nvGrpSpPr>
          <p:grpSpPr>
            <a:xfrm>
              <a:off x="1346154" y="6012344"/>
              <a:ext cx="355600" cy="381000"/>
              <a:chOff x="976289" y="5940426"/>
              <a:chExt cx="355600" cy="381000"/>
            </a:xfrm>
          </p:grpSpPr>
          <p:sp>
            <p:nvSpPr>
              <p:cNvPr id="135" name="Oval 82"/>
              <p:cNvSpPr>
                <a:spLocks noChangeArrowheads="1"/>
              </p:cNvSpPr>
              <p:nvPr/>
            </p:nvSpPr>
            <p:spPr bwMode="gray">
              <a:xfrm>
                <a:off x="976289" y="5940426"/>
                <a:ext cx="355600" cy="381000"/>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36" name="Oval 83"/>
              <p:cNvSpPr>
                <a:spLocks noChangeArrowheads="1"/>
              </p:cNvSpPr>
              <p:nvPr/>
            </p:nvSpPr>
            <p:spPr bwMode="gray">
              <a:xfrm>
                <a:off x="996546" y="5961894"/>
                <a:ext cx="314866" cy="337356"/>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37" name="Oval 84"/>
              <p:cNvSpPr>
                <a:spLocks noChangeArrowheads="1"/>
              </p:cNvSpPr>
              <p:nvPr/>
            </p:nvSpPr>
            <p:spPr bwMode="gray">
              <a:xfrm>
                <a:off x="1015042" y="5981947"/>
                <a:ext cx="277874" cy="29819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38" name="Oval 85"/>
              <p:cNvSpPr>
                <a:spLocks noChangeArrowheads="1"/>
              </p:cNvSpPr>
              <p:nvPr/>
            </p:nvSpPr>
            <p:spPr bwMode="gray">
              <a:xfrm>
                <a:off x="1015042" y="5981947"/>
                <a:ext cx="277874" cy="298194"/>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39" name="Oval 86"/>
              <p:cNvSpPr>
                <a:spLocks noChangeArrowheads="1"/>
              </p:cNvSpPr>
              <p:nvPr/>
            </p:nvSpPr>
            <p:spPr bwMode="gray">
              <a:xfrm>
                <a:off x="1033317" y="6001528"/>
                <a:ext cx="241324" cy="25903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140" name="Oval 87"/>
              <p:cNvSpPr>
                <a:spLocks noChangeArrowheads="1"/>
              </p:cNvSpPr>
              <p:nvPr/>
            </p:nvSpPr>
            <p:spPr bwMode="gray">
              <a:xfrm>
                <a:off x="1033317" y="6001528"/>
                <a:ext cx="241324" cy="259033"/>
              </a:xfrm>
              <a:prstGeom prst="ellipse">
                <a:avLst/>
              </a:prstGeom>
              <a:solidFill>
                <a:schemeClr val="accent2">
                  <a:lumMod val="60000"/>
                  <a:lumOff val="40000"/>
                </a:schemeClr>
              </a:solidFill>
              <a:ln>
                <a:noFill/>
              </a:ln>
              <a:effectLst/>
              <a:extLst/>
            </p:spPr>
            <p:txBody>
              <a:bodyPr anchor="ctr">
                <a:spAutoFit/>
              </a:bodyPr>
              <a:lstStyle/>
              <a:p>
                <a:endParaRPr lang="en-US" dirty="0"/>
              </a:p>
            </p:txBody>
          </p:sp>
        </p:grpSp>
        <p:sp>
          <p:nvSpPr>
            <p:cNvPr id="130" name="Oval 68"/>
            <p:cNvSpPr>
              <a:spLocks noChangeArrowheads="1"/>
            </p:cNvSpPr>
            <p:nvPr/>
          </p:nvSpPr>
          <p:spPr bwMode="gray">
            <a:xfrm>
              <a:off x="1342425" y="6012344"/>
              <a:ext cx="381000" cy="381000"/>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31" name="Oval 69"/>
            <p:cNvSpPr>
              <a:spLocks noChangeArrowheads="1"/>
            </p:cNvSpPr>
            <p:nvPr/>
          </p:nvSpPr>
          <p:spPr bwMode="gray">
            <a:xfrm>
              <a:off x="1364129" y="6033812"/>
              <a:ext cx="337356" cy="337356"/>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32" name="Oval 70"/>
            <p:cNvSpPr>
              <a:spLocks noChangeArrowheads="1"/>
            </p:cNvSpPr>
            <p:nvPr/>
          </p:nvSpPr>
          <p:spPr bwMode="gray">
            <a:xfrm>
              <a:off x="1383946" y="6053865"/>
              <a:ext cx="297723" cy="29819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33" name="Oval 57"/>
            <p:cNvSpPr>
              <a:spLocks noChangeArrowheads="1"/>
            </p:cNvSpPr>
            <p:nvPr/>
          </p:nvSpPr>
          <p:spPr bwMode="gray">
            <a:xfrm>
              <a:off x="1383946" y="6054390"/>
              <a:ext cx="297723" cy="298194"/>
            </a:xfrm>
            <a:prstGeom prst="ellipse">
              <a:avLst/>
            </a:prstGeom>
            <a:gradFill rotWithShape="1">
              <a:gsLst>
                <a:gs pos="0">
                  <a:schemeClr val="tx1"/>
                </a:gs>
                <a:gs pos="100000">
                  <a:srgbClr val="1E31E6"/>
                </a:gs>
              </a:gsLst>
              <a:lin ang="2700000" scaled="1"/>
            </a:gradFill>
            <a:ln>
              <a:noFill/>
            </a:ln>
            <a:effectLst/>
            <a:extLst/>
          </p:spPr>
          <p:txBody>
            <a:bodyPr wrap="none" anchor="ctr">
              <a:spAutoFit/>
            </a:bodyPr>
            <a:lstStyle/>
            <a:p>
              <a:endParaRPr lang="en-US" dirty="0"/>
            </a:p>
          </p:txBody>
        </p:sp>
        <p:sp>
          <p:nvSpPr>
            <p:cNvPr id="134" name="Oval 73"/>
            <p:cNvSpPr>
              <a:spLocks noChangeAspect="1" noChangeArrowheads="1"/>
            </p:cNvSpPr>
            <p:nvPr/>
          </p:nvSpPr>
          <p:spPr bwMode="gray">
            <a:xfrm>
              <a:off x="1408473" y="6075737"/>
              <a:ext cx="253389" cy="253852"/>
            </a:xfrm>
            <a:prstGeom prst="ellipse">
              <a:avLst/>
            </a:prstGeom>
            <a:gradFill rotWithShape="1">
              <a:gsLst>
                <a:gs pos="0">
                  <a:srgbClr val="1E31E6"/>
                </a:gs>
                <a:gs pos="100000">
                  <a:srgbClr val="002060"/>
                </a:gs>
              </a:gsLst>
              <a:lin ang="2700000" scaled="1"/>
            </a:gradFill>
            <a:ln>
              <a:noFill/>
            </a:ln>
            <a:effectLst/>
            <a:extLst/>
          </p:spPr>
          <p:txBody>
            <a:bodyPr anchor="ctr">
              <a:spAutoFit/>
            </a:bodyPr>
            <a:lstStyle/>
            <a:p>
              <a:endParaRPr lang="en-US" dirty="0"/>
            </a:p>
          </p:txBody>
        </p:sp>
      </p:grpSp>
    </p:spTree>
    <p:extLst>
      <p:ext uri="{BB962C8B-B14F-4D97-AF65-F5344CB8AC3E}">
        <p14:creationId xmlns:p14="http://schemas.microsoft.com/office/powerpoint/2010/main" val="762382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35" y="251151"/>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Background: Geography</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67341" y="1141539"/>
            <a:ext cx="3417611" cy="5214812"/>
          </a:xfrm>
        </p:spPr>
        <p:txBody>
          <a:bodyPr>
            <a:normAutofit/>
          </a:bodyPr>
          <a:lstStyle/>
          <a:p>
            <a:r>
              <a:rPr lang="en-US" dirty="0" smtClean="0">
                <a:ea typeface="Batang" panose="02030600000101010101" pitchFamily="18" charset="-127"/>
                <a:cs typeface="FrankRuehl" panose="020E0503060101010101" pitchFamily="34" charset="-79"/>
              </a:rPr>
              <a:t>The Permian Basin covers a huge area in western Texas and southeastern New Mexico</a:t>
            </a:r>
          </a:p>
          <a:p>
            <a:pPr lvl="1"/>
            <a:r>
              <a:rPr lang="en-US" dirty="0" smtClean="0">
                <a:ea typeface="Batang" panose="02030600000101010101" pitchFamily="18" charset="-127"/>
                <a:cs typeface="FrankRuehl" panose="020E0503060101010101" pitchFamily="34" charset="-79"/>
              </a:rPr>
              <a:t>52 counties</a:t>
            </a:r>
          </a:p>
          <a:p>
            <a:pPr lvl="1"/>
            <a:r>
              <a:rPr lang="en-US" dirty="0" smtClean="0">
                <a:ea typeface="Batang" panose="02030600000101010101" pitchFamily="18" charset="-127"/>
                <a:cs typeface="FrankRuehl" panose="020E0503060101010101" pitchFamily="34" charset="-79"/>
              </a:rPr>
              <a:t>75,000 square miles (48 million acres)</a:t>
            </a:r>
          </a:p>
          <a:p>
            <a:pPr lvl="1"/>
            <a:r>
              <a:rPr lang="en-US" dirty="0" smtClean="0">
                <a:ea typeface="Batang" panose="02030600000101010101" pitchFamily="18" charset="-127"/>
                <a:cs typeface="FrankRuehl" panose="020E0503060101010101" pitchFamily="34" charset="-79"/>
              </a:rPr>
              <a:t>The Permian Basin is split into 2 main sub-basins</a:t>
            </a:r>
          </a:p>
        </p:txBody>
      </p:sp>
      <p:sp>
        <p:nvSpPr>
          <p:cNvPr id="8" name="Slide Number Placeholder 7"/>
          <p:cNvSpPr>
            <a:spLocks noGrp="1"/>
          </p:cNvSpPr>
          <p:nvPr>
            <p:ph type="sldNum" sz="quarter" idx="12"/>
          </p:nvPr>
        </p:nvSpPr>
        <p:spPr/>
        <p:txBody>
          <a:bodyPr/>
          <a:lstStyle/>
          <a:p>
            <a:fld id="{6E54D744-F298-4ED1-BB3D-7BE98FAD8D19}" type="slidenum">
              <a:rPr lang="en-US" smtClean="0"/>
              <a:t>3</a:t>
            </a:fld>
            <a:endParaRPr lang="en-US"/>
          </a:p>
        </p:txBody>
      </p:sp>
      <p:pic>
        <p:nvPicPr>
          <p:cNvPr id="10" name="Picture 9"/>
          <p:cNvPicPr>
            <a:picLocks noChangeAspect="1"/>
          </p:cNvPicPr>
          <p:nvPr/>
        </p:nvPicPr>
        <p:blipFill>
          <a:blip r:embed="rId3"/>
          <a:stretch>
            <a:fillRect/>
          </a:stretch>
        </p:blipFill>
        <p:spPr>
          <a:xfrm>
            <a:off x="3800378" y="1387538"/>
            <a:ext cx="5030745" cy="4719364"/>
          </a:xfrm>
          <a:prstGeom prst="rect">
            <a:avLst/>
          </a:prstGeom>
        </p:spPr>
      </p:pic>
      <p:cxnSp>
        <p:nvCxnSpPr>
          <p:cNvPr id="11" name="Straight Arrow Connector 10"/>
          <p:cNvCxnSpPr/>
          <p:nvPr/>
        </p:nvCxnSpPr>
        <p:spPr>
          <a:xfrm flipH="1">
            <a:off x="7621252" y="2357833"/>
            <a:ext cx="596066" cy="416119"/>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a:off x="4271845" y="3135086"/>
            <a:ext cx="1002285" cy="658789"/>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 name="Rectangle 2"/>
          <p:cNvSpPr/>
          <p:nvPr/>
        </p:nvSpPr>
        <p:spPr>
          <a:xfrm>
            <a:off x="381248" y="5260338"/>
            <a:ext cx="3627785" cy="400110"/>
          </a:xfrm>
          <a:prstGeom prst="rect">
            <a:avLst/>
          </a:prstGeom>
        </p:spPr>
        <p:txBody>
          <a:bodyPr wrap="square">
            <a:spAutoFit/>
          </a:bodyPr>
          <a:lstStyle/>
          <a:p>
            <a:pPr marL="900113" lvl="2" indent="-214313">
              <a:buFont typeface="Arial" panose="020B0604020202020204" pitchFamily="34" charset="0"/>
              <a:buChar char="•"/>
            </a:pPr>
            <a:r>
              <a:rPr lang="en-US" sz="2000" dirty="0">
                <a:ea typeface="Batang" panose="02030600000101010101" pitchFamily="18" charset="-127"/>
                <a:cs typeface="FrankRuehl" panose="020E0503060101010101" pitchFamily="34" charset="-79"/>
              </a:rPr>
              <a:t>Midland Basin</a:t>
            </a:r>
          </a:p>
        </p:txBody>
      </p:sp>
      <p:sp>
        <p:nvSpPr>
          <p:cNvPr id="13" name="Rectangle 12"/>
          <p:cNvSpPr/>
          <p:nvPr/>
        </p:nvSpPr>
        <p:spPr>
          <a:xfrm>
            <a:off x="381248" y="5551487"/>
            <a:ext cx="3627785" cy="400110"/>
          </a:xfrm>
          <a:prstGeom prst="rect">
            <a:avLst/>
          </a:prstGeom>
        </p:spPr>
        <p:txBody>
          <a:bodyPr wrap="square">
            <a:spAutoFit/>
          </a:bodyPr>
          <a:lstStyle/>
          <a:p>
            <a:pPr marL="900113" lvl="2" indent="-214313">
              <a:buFont typeface="Arial" panose="020B0604020202020204" pitchFamily="34" charset="0"/>
              <a:buChar char="•"/>
            </a:pPr>
            <a:r>
              <a:rPr lang="en-US" sz="2000" dirty="0">
                <a:ea typeface="Batang" panose="02030600000101010101" pitchFamily="18" charset="-127"/>
                <a:cs typeface="FrankRuehl" panose="020E0503060101010101" pitchFamily="34" charset="-79"/>
              </a:rPr>
              <a:t>Delaware Basin</a:t>
            </a:r>
          </a:p>
        </p:txBody>
      </p:sp>
      <p:sp>
        <p:nvSpPr>
          <p:cNvPr id="9" name="Rectangle 8"/>
          <p:cNvSpPr/>
          <p:nvPr/>
        </p:nvSpPr>
        <p:spPr>
          <a:xfrm>
            <a:off x="3704161" y="6148602"/>
            <a:ext cx="4892183" cy="207749"/>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1. Map of Permian Basin Structural Setting</a:t>
            </a:r>
            <a:r>
              <a:rPr lang="en-US" sz="750" i="1" dirty="0">
                <a:ea typeface="Batang" panose="02030600000101010101" pitchFamily="18" charset="-127"/>
                <a:cs typeface="FrankRuehl" panose="020E0503060101010101" pitchFamily="34" charset="-79"/>
              </a:rPr>
              <a:t>.  Murchison Oil and Gas</a:t>
            </a:r>
            <a:r>
              <a:rPr lang="en-US" sz="750" dirty="0">
                <a:ea typeface="Batang" panose="02030600000101010101" pitchFamily="18" charset="-127"/>
                <a:cs typeface="FrankRuehl" panose="020E0503060101010101" pitchFamily="34" charset="-79"/>
              </a:rPr>
              <a:t>. 2010.  Web. 9 Oct 2015. </a:t>
            </a:r>
            <a:endParaRPr lang="en-US" sz="750" dirty="0"/>
          </a:p>
        </p:txBody>
      </p:sp>
    </p:spTree>
    <p:extLst>
      <p:ext uri="{BB962C8B-B14F-4D97-AF65-F5344CB8AC3E}">
        <p14:creationId xmlns:p14="http://schemas.microsoft.com/office/powerpoint/2010/main" val="221148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1" y="237683"/>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Background: Oil and Gas Industry</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70301" y="952027"/>
            <a:ext cx="8651277" cy="1270113"/>
          </a:xfrm>
        </p:spPr>
        <p:txBody>
          <a:bodyPr>
            <a:normAutofit/>
          </a:bodyPr>
          <a:lstStyle/>
          <a:p>
            <a:pPr marL="171450" lvl="1">
              <a:spcBef>
                <a:spcPts val="750"/>
              </a:spcBef>
            </a:pPr>
            <a:r>
              <a:rPr lang="en-US" sz="2200" dirty="0" smtClean="0">
                <a:ea typeface="Batang" panose="02030600000101010101" pitchFamily="18" charset="-127"/>
                <a:cs typeface="FrankRuehl" panose="020E0503060101010101" pitchFamily="34" charset="-79"/>
              </a:rPr>
              <a:t>23 </a:t>
            </a:r>
            <a:r>
              <a:rPr lang="en-US" sz="2200" dirty="0">
                <a:ea typeface="Batang" panose="02030600000101010101" pitchFamily="18" charset="-127"/>
                <a:cs typeface="FrankRuehl" panose="020E0503060101010101" pitchFamily="34" charset="-79"/>
              </a:rPr>
              <a:t>prospective formations with up to 25,000 </a:t>
            </a:r>
            <a:r>
              <a:rPr lang="en-US" sz="2200" dirty="0" err="1">
                <a:ea typeface="Batang" panose="02030600000101010101" pitchFamily="18" charset="-127"/>
                <a:cs typeface="FrankRuehl" panose="020E0503060101010101" pitchFamily="34" charset="-79"/>
              </a:rPr>
              <a:t>ft</a:t>
            </a:r>
            <a:r>
              <a:rPr lang="en-US" sz="2200" dirty="0">
                <a:ea typeface="Batang" panose="02030600000101010101" pitchFamily="18" charset="-127"/>
                <a:cs typeface="FrankRuehl" panose="020E0503060101010101" pitchFamily="34" charset="-79"/>
              </a:rPr>
              <a:t> of multiple, stacked, petroleum </a:t>
            </a:r>
            <a:r>
              <a:rPr lang="en-US" sz="2200" dirty="0" smtClean="0">
                <a:ea typeface="Batang" panose="02030600000101010101" pitchFamily="18" charset="-127"/>
                <a:cs typeface="FrankRuehl" panose="020E0503060101010101" pitchFamily="34" charset="-79"/>
              </a:rPr>
              <a:t>systems</a:t>
            </a:r>
          </a:p>
          <a:p>
            <a:pPr marL="171450" lvl="1">
              <a:spcBef>
                <a:spcPts val="750"/>
              </a:spcBef>
            </a:pPr>
            <a:r>
              <a:rPr lang="en-US" sz="2200" dirty="0"/>
              <a:t>Extensive drilling, coring and geological studies since </a:t>
            </a:r>
            <a:r>
              <a:rPr lang="en-US" sz="2200" dirty="0" smtClean="0"/>
              <a:t>1920s</a:t>
            </a:r>
            <a:endParaRPr lang="en-US" sz="2200" dirty="0"/>
          </a:p>
        </p:txBody>
      </p:sp>
      <p:sp>
        <p:nvSpPr>
          <p:cNvPr id="8" name="Slide Number Placeholder 7"/>
          <p:cNvSpPr>
            <a:spLocks noGrp="1"/>
          </p:cNvSpPr>
          <p:nvPr>
            <p:ph type="sldNum" sz="quarter" idx="12"/>
          </p:nvPr>
        </p:nvSpPr>
        <p:spPr/>
        <p:txBody>
          <a:bodyPr/>
          <a:lstStyle/>
          <a:p>
            <a:fld id="{6E54D744-F298-4ED1-BB3D-7BE98FAD8D19}" type="slidenum">
              <a:rPr lang="en-US" smtClean="0"/>
              <a:t>4</a:t>
            </a:fld>
            <a:endParaRPr lang="en-US"/>
          </a:p>
        </p:txBody>
      </p:sp>
      <p:pic>
        <p:nvPicPr>
          <p:cNvPr id="11" name="Picture 10"/>
          <p:cNvPicPr>
            <a:picLocks noChangeAspect="1"/>
          </p:cNvPicPr>
          <p:nvPr/>
        </p:nvPicPr>
        <p:blipFill rotWithShape="1">
          <a:blip r:embed="rId3"/>
          <a:srcRect l="1962" t="4172" r="8667" b="34038"/>
          <a:stretch/>
        </p:blipFill>
        <p:spPr>
          <a:xfrm>
            <a:off x="2481194" y="2222140"/>
            <a:ext cx="6291991" cy="406872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2421923" y="6304871"/>
            <a:ext cx="4039526" cy="207749"/>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2. Map of Sub-Basins in the Permian</a:t>
            </a:r>
            <a:r>
              <a:rPr lang="en-US" sz="750" i="1" dirty="0">
                <a:ea typeface="Batang" panose="02030600000101010101" pitchFamily="18" charset="-127"/>
                <a:cs typeface="FrankRuehl" panose="020E0503060101010101" pitchFamily="34" charset="-79"/>
              </a:rPr>
              <a:t>. </a:t>
            </a:r>
            <a:r>
              <a:rPr lang="en-US" sz="750" i="1" dirty="0"/>
              <a:t>Shale Experts.</a:t>
            </a:r>
            <a:r>
              <a:rPr lang="en-US" sz="750" dirty="0">
                <a:ea typeface="Batang" panose="02030600000101010101" pitchFamily="18" charset="-127"/>
                <a:cs typeface="FrankRuehl" panose="020E0503060101010101" pitchFamily="34" charset="-79"/>
              </a:rPr>
              <a:t> 2015.  Web. 13 Nov 2015.</a:t>
            </a:r>
          </a:p>
        </p:txBody>
      </p:sp>
      <p:sp>
        <p:nvSpPr>
          <p:cNvPr id="3" name="Rectangle 2"/>
          <p:cNvSpPr/>
          <p:nvPr/>
        </p:nvSpPr>
        <p:spPr>
          <a:xfrm>
            <a:off x="271761" y="2197055"/>
            <a:ext cx="2249236" cy="2887970"/>
          </a:xfrm>
          <a:prstGeom prst="rect">
            <a:avLst/>
          </a:prstGeom>
        </p:spPr>
        <p:txBody>
          <a:bodyPr wrap="square">
            <a:spAutoFit/>
          </a:bodyPr>
          <a:lstStyle/>
          <a:p>
            <a:pPr marL="285750" indent="-285750">
              <a:spcAft>
                <a:spcPts val="450"/>
              </a:spcAft>
              <a:buFont typeface="Arial" panose="020B0604020202020204" pitchFamily="34" charset="0"/>
              <a:buChar char="•"/>
            </a:pPr>
            <a:r>
              <a:rPr lang="en-US" sz="2200" dirty="0"/>
              <a:t>&gt;1,000 operators</a:t>
            </a:r>
          </a:p>
          <a:p>
            <a:pPr marL="285750" indent="-285750">
              <a:lnSpc>
                <a:spcPct val="150000"/>
              </a:lnSpc>
              <a:spcAft>
                <a:spcPts val="450"/>
              </a:spcAft>
              <a:buFont typeface="Arial" panose="020B0604020202020204" pitchFamily="34" charset="0"/>
              <a:buChar char="•"/>
            </a:pPr>
            <a:r>
              <a:rPr lang="en-US" sz="2200" dirty="0"/>
              <a:t>&gt;</a:t>
            </a:r>
            <a:r>
              <a:rPr lang="en-US" sz="2200" dirty="0" smtClean="0"/>
              <a:t>500k </a:t>
            </a:r>
            <a:r>
              <a:rPr lang="en-US" sz="2200" dirty="0"/>
              <a:t>wells</a:t>
            </a:r>
          </a:p>
          <a:p>
            <a:pPr marL="285750" indent="-285750">
              <a:spcAft>
                <a:spcPts val="450"/>
              </a:spcAft>
              <a:buFont typeface="Arial" panose="020B0604020202020204" pitchFamily="34" charset="0"/>
              <a:buChar char="•"/>
            </a:pPr>
            <a:r>
              <a:rPr lang="en-US" sz="2200" dirty="0" smtClean="0"/>
              <a:t>Cumulative production</a:t>
            </a:r>
          </a:p>
          <a:p>
            <a:pPr lvl="1">
              <a:spcAft>
                <a:spcPts val="450"/>
              </a:spcAft>
            </a:pPr>
            <a:r>
              <a:rPr lang="en-US" sz="2200" dirty="0" smtClean="0"/>
              <a:t>&gt;29 BBO</a:t>
            </a:r>
          </a:p>
          <a:p>
            <a:pPr lvl="1">
              <a:spcAft>
                <a:spcPts val="450"/>
              </a:spcAft>
            </a:pPr>
            <a:r>
              <a:rPr lang="en-US" sz="2200" dirty="0" smtClean="0"/>
              <a:t>&gt;75 </a:t>
            </a:r>
            <a:r>
              <a:rPr lang="en-US" sz="2200" dirty="0" err="1" smtClean="0"/>
              <a:t>Tcf</a:t>
            </a:r>
            <a:r>
              <a:rPr lang="en-US" sz="2200" dirty="0" smtClean="0"/>
              <a:t> of gas</a:t>
            </a:r>
            <a:endParaRPr lang="en-US" sz="2200" dirty="0">
              <a:ea typeface="Batang" panose="02030600000101010101" pitchFamily="18" charset="-127"/>
              <a:cs typeface="FrankRuehl" panose="020E0503060101010101" pitchFamily="34" charset="-79"/>
            </a:endParaRPr>
          </a:p>
        </p:txBody>
      </p:sp>
    </p:spTree>
    <p:extLst>
      <p:ext uri="{BB962C8B-B14F-4D97-AF65-F5344CB8AC3E}">
        <p14:creationId xmlns:p14="http://schemas.microsoft.com/office/powerpoint/2010/main" val="1677124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47" y="231544"/>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Problem &amp; Challenges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5</a:t>
            </a:fld>
            <a:endParaRPr lang="en-US"/>
          </a:p>
        </p:txBody>
      </p:sp>
      <p:pic>
        <p:nvPicPr>
          <p:cNvPr id="12" name="Picture 2" descr="http://www.dgi.com/images/cvmain_overview/CV4DOverview_Model_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5122" r="27454"/>
          <a:stretch/>
        </p:blipFill>
        <p:spPr bwMode="auto">
          <a:xfrm>
            <a:off x="592193" y="3065863"/>
            <a:ext cx="8031923" cy="31859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18052" y="6251776"/>
            <a:ext cx="8031923" cy="207749"/>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3. “</a:t>
            </a:r>
            <a:r>
              <a:rPr lang="en-US" sz="750" dirty="0"/>
              <a:t>Integration of multi-disciplinary data, including reservoir simulation, 4D seismic, seismic attribute extractions, structure model, and production data.” Dynamic Graphics. 2015. Web. 10 Dec 2015.</a:t>
            </a:r>
          </a:p>
        </p:txBody>
      </p:sp>
      <p:sp>
        <p:nvSpPr>
          <p:cNvPr id="14" name="Content Placeholder 5"/>
          <p:cNvSpPr txBox="1">
            <a:spLocks/>
          </p:cNvSpPr>
          <p:nvPr/>
        </p:nvSpPr>
        <p:spPr>
          <a:xfrm>
            <a:off x="257947" y="957578"/>
            <a:ext cx="8003621" cy="378884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US" sz="2200" dirty="0"/>
              <a:t>Operator reported producing formation not specific enough</a:t>
            </a:r>
          </a:p>
          <a:p>
            <a:pPr fontAlgn="ctr"/>
            <a:r>
              <a:rPr lang="en-US" sz="2200" dirty="0"/>
              <a:t>Analyzing individual well log data time-intensive to capture</a:t>
            </a:r>
          </a:p>
          <a:p>
            <a:pPr fontAlgn="ctr"/>
            <a:r>
              <a:rPr lang="en-US" sz="2200" dirty="0"/>
              <a:t>Visualizing production data on 2D map does not offer perspective of stacked play</a:t>
            </a:r>
          </a:p>
          <a:p>
            <a:pPr fontAlgn="ctr"/>
            <a:r>
              <a:rPr lang="en-US" sz="2200" dirty="0"/>
              <a:t>Integrating large volumes of data</a:t>
            </a:r>
          </a:p>
        </p:txBody>
      </p:sp>
    </p:spTree>
    <p:extLst>
      <p:ext uri="{BB962C8B-B14F-4D97-AF65-F5344CB8AC3E}">
        <p14:creationId xmlns:p14="http://schemas.microsoft.com/office/powerpoint/2010/main" val="3390293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46" y="245274"/>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Goals &amp; Objectives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6</a:t>
            </a:fld>
            <a:endParaRPr lang="en-US" dirty="0"/>
          </a:p>
        </p:txBody>
      </p:sp>
      <p:pic>
        <p:nvPicPr>
          <p:cNvPr id="9" name="Picture 8"/>
          <p:cNvPicPr>
            <a:picLocks noChangeAspect="1"/>
          </p:cNvPicPr>
          <p:nvPr/>
        </p:nvPicPr>
        <p:blipFill rotWithShape="1">
          <a:blip r:embed="rId3"/>
          <a:srcRect r="17704"/>
          <a:stretch/>
        </p:blipFill>
        <p:spPr>
          <a:xfrm>
            <a:off x="3787764" y="1464253"/>
            <a:ext cx="4985535" cy="369377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3744099" y="5168666"/>
            <a:ext cx="5021759" cy="323165"/>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4. Map showing stacked formations</a:t>
            </a:r>
            <a:r>
              <a:rPr lang="en-US" sz="750" i="1" dirty="0">
                <a:ea typeface="Batang" panose="02030600000101010101" pitchFamily="18" charset="-127"/>
                <a:cs typeface="FrankRuehl" panose="020E0503060101010101" pitchFamily="34" charset="-79"/>
              </a:rPr>
              <a:t>. Midland Basin: </a:t>
            </a:r>
            <a:r>
              <a:rPr lang="en-US" sz="750" i="1" dirty="0" err="1">
                <a:ea typeface="Batang" panose="02030600000101010101" pitchFamily="18" charset="-127"/>
                <a:cs typeface="FrankRuehl" panose="020E0503060101010101" pitchFamily="34" charset="-79"/>
              </a:rPr>
              <a:t>Multistacked</a:t>
            </a:r>
            <a:r>
              <a:rPr lang="en-US" sz="750" i="1" dirty="0">
                <a:ea typeface="Batang" panose="02030600000101010101" pitchFamily="18" charset="-127"/>
                <a:cs typeface="FrankRuehl" panose="020E0503060101010101" pitchFamily="34" charset="-79"/>
              </a:rPr>
              <a:t> Horizontal Targets. </a:t>
            </a:r>
            <a:r>
              <a:rPr lang="en-US" sz="750" dirty="0"/>
              <a:t>Oil &amp; Gas Journal</a:t>
            </a:r>
            <a:r>
              <a:rPr lang="en-US" sz="750" i="1" dirty="0"/>
              <a:t>.</a:t>
            </a:r>
            <a:r>
              <a:rPr lang="en-US" sz="750" dirty="0">
                <a:ea typeface="Batang" panose="02030600000101010101" pitchFamily="18" charset="-127"/>
                <a:cs typeface="FrankRuehl" panose="020E0503060101010101" pitchFamily="34" charset="-79"/>
              </a:rPr>
              <a:t> 2015.  Web. 28 Nov 2015.</a:t>
            </a:r>
          </a:p>
        </p:txBody>
      </p:sp>
      <p:sp>
        <p:nvSpPr>
          <p:cNvPr id="11" name="Content Placeholder 5"/>
          <p:cNvSpPr txBox="1">
            <a:spLocks/>
          </p:cNvSpPr>
          <p:nvPr/>
        </p:nvSpPr>
        <p:spPr>
          <a:xfrm>
            <a:off x="257356" y="953014"/>
            <a:ext cx="3424958" cy="567020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Develop workflow to improve efficiency of regional basin analysis</a:t>
            </a:r>
          </a:p>
          <a:p>
            <a:r>
              <a:rPr lang="en-US" sz="2200" dirty="0">
                <a:solidFill>
                  <a:prstClr val="black"/>
                </a:solidFill>
                <a:cs typeface="FrankRuehl" panose="020E0503060101010101" pitchFamily="34" charset="-79"/>
              </a:rPr>
              <a:t>Interpolate well log data to sub-delineate formations into contiguous producing horizons</a:t>
            </a:r>
          </a:p>
          <a:p>
            <a:r>
              <a:rPr lang="en-US" sz="2200" dirty="0">
                <a:solidFill>
                  <a:prstClr val="black"/>
                </a:solidFill>
                <a:cs typeface="FrankRuehl" panose="020E0503060101010101" pitchFamily="34" charset="-79"/>
              </a:rPr>
              <a:t>Specify completion and production from productive horizons</a:t>
            </a:r>
          </a:p>
          <a:p>
            <a:r>
              <a:rPr lang="en-US" sz="2200" dirty="0">
                <a:solidFill>
                  <a:prstClr val="black"/>
                </a:solidFill>
                <a:cs typeface="FrankRuehl" panose="020E0503060101010101" pitchFamily="34" charset="-79"/>
              </a:rPr>
              <a:t>Create surfaces for petrophysical parameters</a:t>
            </a:r>
          </a:p>
          <a:p>
            <a:r>
              <a:rPr lang="en-US" sz="2200" dirty="0"/>
              <a:t>Interpolate well log metrics from control locations to wells that have not been interpreted</a:t>
            </a:r>
            <a:endParaRPr lang="en-US" sz="2200" dirty="0">
              <a:ea typeface="Batang" panose="02030600000101010101" pitchFamily="18" charset="-127"/>
              <a:cs typeface="FrankRuehl" panose="020E0503060101010101" pitchFamily="34" charset="-79"/>
            </a:endParaRPr>
          </a:p>
        </p:txBody>
      </p:sp>
    </p:spTree>
    <p:extLst>
      <p:ext uri="{BB962C8B-B14F-4D97-AF65-F5344CB8AC3E}">
        <p14:creationId xmlns:p14="http://schemas.microsoft.com/office/powerpoint/2010/main" val="2141026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3" y="250529"/>
            <a:ext cx="8638919" cy="570542"/>
          </a:xfrm>
        </p:spPr>
        <p:txBody>
          <a:bodyPr>
            <a:noAutofit/>
          </a:bodyPr>
          <a:lstStyle/>
          <a:p>
            <a:r>
              <a:rPr lang="en-US" sz="28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Methodology: Mapping Formations &amp; Well Log Attributes</a:t>
            </a:r>
          </a:p>
        </p:txBody>
      </p:sp>
      <p:sp>
        <p:nvSpPr>
          <p:cNvPr id="6" name="Content Placeholder 5"/>
          <p:cNvSpPr>
            <a:spLocks noGrp="1"/>
          </p:cNvSpPr>
          <p:nvPr>
            <p:ph idx="1"/>
          </p:nvPr>
        </p:nvSpPr>
        <p:spPr>
          <a:xfrm>
            <a:off x="270303" y="953888"/>
            <a:ext cx="4812667" cy="5688557"/>
          </a:xfrm>
        </p:spPr>
        <p:txBody>
          <a:bodyPr>
            <a:normAutofit/>
          </a:bodyPr>
          <a:lstStyle/>
          <a:p>
            <a:r>
              <a:rPr lang="en-US" dirty="0" smtClean="0">
                <a:ea typeface="Batang" panose="02030600000101010101" pitchFamily="18" charset="-127"/>
                <a:cs typeface="FrankRuehl" panose="020E0503060101010101" pitchFamily="34" charset="-79"/>
              </a:rPr>
              <a:t>Obtain text file of geologist’s interpreted data</a:t>
            </a:r>
          </a:p>
          <a:p>
            <a:pPr lvl="1"/>
            <a:r>
              <a:rPr lang="en-US" dirty="0" smtClean="0">
                <a:ea typeface="Batang" panose="02030600000101010101" pitchFamily="18" charset="-127"/>
                <a:cs typeface="FrankRuehl" panose="020E0503060101010101" pitchFamily="34" charset="-79"/>
              </a:rPr>
              <a:t>Unique identifier (API)</a:t>
            </a:r>
          </a:p>
          <a:p>
            <a:pPr lvl="1"/>
            <a:r>
              <a:rPr lang="en-US" dirty="0" smtClean="0">
                <a:ea typeface="Batang" panose="02030600000101010101" pitchFamily="18" charset="-127"/>
                <a:cs typeface="FrankRuehl" panose="020E0503060101010101" pitchFamily="34" charset="-79"/>
              </a:rPr>
              <a:t>Coordinates</a:t>
            </a:r>
          </a:p>
          <a:p>
            <a:pPr lvl="1"/>
            <a:r>
              <a:rPr lang="en-US" dirty="0" smtClean="0">
                <a:ea typeface="Batang" panose="02030600000101010101" pitchFamily="18" charset="-127"/>
                <a:cs typeface="FrankRuehl" panose="020E0503060101010101" pitchFamily="34" charset="-79"/>
              </a:rPr>
              <a:t>Horizon name</a:t>
            </a:r>
          </a:p>
          <a:p>
            <a:pPr lvl="1"/>
            <a:r>
              <a:rPr lang="en-US" dirty="0" smtClean="0">
                <a:ea typeface="Batang" panose="02030600000101010101" pitchFamily="18" charset="-127"/>
                <a:cs typeface="FrankRuehl" panose="020E0503060101010101" pitchFamily="34" charset="-79"/>
              </a:rPr>
              <a:t>Total vertical depth subsea (TVDSS)</a:t>
            </a:r>
          </a:p>
          <a:p>
            <a:pPr lvl="1"/>
            <a:r>
              <a:rPr lang="en-US" dirty="0" smtClean="0">
                <a:ea typeface="Batang" panose="02030600000101010101" pitchFamily="18" charset="-127"/>
                <a:cs typeface="FrankRuehl" panose="020E0503060101010101" pitchFamily="34" charset="-79"/>
              </a:rPr>
              <a:t>Metrics from raw well log data</a:t>
            </a:r>
          </a:p>
          <a:p>
            <a:pPr lvl="2"/>
            <a:r>
              <a:rPr lang="en-US" dirty="0" smtClean="0">
                <a:cs typeface="FrankRuehl" panose="020E0503060101010101" pitchFamily="34" charset="-79"/>
              </a:rPr>
              <a:t>Gamma intensity (API units)</a:t>
            </a:r>
          </a:p>
          <a:p>
            <a:pPr lvl="2"/>
            <a:r>
              <a:rPr lang="en-US" dirty="0" smtClean="0">
                <a:cs typeface="FrankRuehl" panose="020E0503060101010101" pitchFamily="34" charset="-79"/>
              </a:rPr>
              <a:t>Resistivity </a:t>
            </a:r>
            <a:r>
              <a:rPr lang="en-US" dirty="0" smtClean="0"/>
              <a:t>(</a:t>
            </a:r>
            <a:r>
              <a:rPr lang="en-US" dirty="0" err="1"/>
              <a:t>ohm</a:t>
            </a:r>
            <a:r>
              <a:rPr lang="en-US" sz="1200" dirty="0" err="1"/>
              <a:t>•</a:t>
            </a:r>
            <a:r>
              <a:rPr lang="en-US" dirty="0" err="1"/>
              <a:t>m</a:t>
            </a:r>
            <a:r>
              <a:rPr lang="en-US" dirty="0"/>
              <a:t>)</a:t>
            </a:r>
            <a:endParaRPr lang="en-US" dirty="0" smtClean="0">
              <a:cs typeface="FrankRuehl" panose="020E0503060101010101" pitchFamily="34" charset="-79"/>
            </a:endParaRPr>
          </a:p>
          <a:p>
            <a:pPr lvl="2"/>
            <a:r>
              <a:rPr lang="en-US" dirty="0" smtClean="0">
                <a:cs typeface="FrankRuehl" panose="020E0503060101010101" pitchFamily="34" charset="-79"/>
              </a:rPr>
              <a:t>Neutron (porosity units)</a:t>
            </a:r>
          </a:p>
          <a:p>
            <a:pPr lvl="2"/>
            <a:r>
              <a:rPr lang="en-US" dirty="0" smtClean="0">
                <a:cs typeface="FrankRuehl" panose="020E0503060101010101" pitchFamily="34" charset="-79"/>
              </a:rPr>
              <a:t>Bulk density </a:t>
            </a:r>
            <a:r>
              <a:rPr lang="en-US" dirty="0">
                <a:cs typeface="FrankRuehl" panose="020E0503060101010101" pitchFamily="34" charset="-79"/>
              </a:rPr>
              <a:t>(g/cm3</a:t>
            </a:r>
            <a:r>
              <a:rPr lang="en-US" dirty="0" smtClean="0">
                <a:cs typeface="FrankRuehl" panose="020E0503060101010101" pitchFamily="34" charset="-79"/>
              </a:rPr>
              <a:t>)</a:t>
            </a:r>
            <a:endParaRPr lang="en-US" dirty="0">
              <a:cs typeface="FrankRuehl" panose="020E0503060101010101" pitchFamily="34" charset="-79"/>
            </a:endParaRPr>
          </a:p>
          <a:p>
            <a:pPr marL="0" indent="0">
              <a:buNone/>
            </a:pPr>
            <a:endParaRPr lang="en-US" dirty="0" smtClean="0">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7</a:t>
            </a:fld>
            <a:endParaRPr lang="en-US"/>
          </a:p>
        </p:txBody>
      </p:sp>
      <p:sp>
        <p:nvSpPr>
          <p:cNvPr id="9" name="Rectangle 8"/>
          <p:cNvSpPr/>
          <p:nvPr/>
        </p:nvSpPr>
        <p:spPr>
          <a:xfrm>
            <a:off x="5557966" y="6165083"/>
            <a:ext cx="1695450" cy="438582"/>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5. Interpreted well log</a:t>
            </a:r>
            <a:r>
              <a:rPr lang="en-US" sz="750" i="1" dirty="0">
                <a:ea typeface="Batang" panose="02030600000101010101" pitchFamily="18" charset="-127"/>
                <a:cs typeface="FrankRuehl" panose="020E0503060101010101" pitchFamily="34" charset="-79"/>
              </a:rPr>
              <a:t>. Matt Boyce, PhD</a:t>
            </a:r>
            <a:r>
              <a:rPr lang="en-US" sz="750" dirty="0">
                <a:ea typeface="Batang" panose="02030600000101010101" pitchFamily="18" charset="-127"/>
                <a:cs typeface="FrankRuehl" panose="020E0503060101010101" pitchFamily="34" charset="-79"/>
              </a:rPr>
              <a:t>. 2013.  Southwestern Energy. 2 Dec 2015.</a:t>
            </a:r>
          </a:p>
        </p:txBody>
      </p:sp>
      <p:pic>
        <p:nvPicPr>
          <p:cNvPr id="1028" name="Picture 4" descr="C:\Users\Zoellicl\AppData\Local\Temp\SNAGHTML4acccd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937" y="917514"/>
            <a:ext cx="2984446" cy="537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619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65" y="246044"/>
            <a:ext cx="8700385" cy="570542"/>
          </a:xfrm>
        </p:spPr>
        <p:txBody>
          <a:bodyPr>
            <a:noAutofit/>
          </a:bodyPr>
          <a:lstStyle/>
          <a:p>
            <a:r>
              <a:rPr lang="en-US" sz="3400" dirty="0" smtClean="0">
                <a:effectLst>
                  <a:outerShdw blurRad="50800" dist="38100" dir="2700000" algn="tl" rotWithShape="0">
                    <a:prstClr val="black">
                      <a:alpha val="40000"/>
                    </a:prstClr>
                  </a:outerShdw>
                </a:effectLst>
                <a:latin typeface="+mn-lt"/>
              </a:rPr>
              <a:t>Methodology: Exploratory </a:t>
            </a:r>
            <a:r>
              <a:rPr lang="en-US" sz="3400" dirty="0">
                <a:effectLst>
                  <a:outerShdw blurRad="50800" dist="38100" dir="2700000" algn="tl" rotWithShape="0">
                    <a:prstClr val="black">
                      <a:alpha val="40000"/>
                    </a:prstClr>
                  </a:outerShdw>
                </a:effectLst>
                <a:latin typeface="+mn-lt"/>
              </a:rPr>
              <a:t>Spatial Data Analysis</a:t>
            </a:r>
            <a:endParaRPr lang="en-US" sz="34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8</a:t>
            </a:fld>
            <a:endParaRPr lang="en-US"/>
          </a:p>
        </p:txBody>
      </p:sp>
      <p:sp>
        <p:nvSpPr>
          <p:cNvPr id="5" name="Rectangle 4"/>
          <p:cNvSpPr/>
          <p:nvPr/>
        </p:nvSpPr>
        <p:spPr>
          <a:xfrm>
            <a:off x="272067" y="1100802"/>
            <a:ext cx="8620006" cy="461665"/>
          </a:xfrm>
          <a:prstGeom prst="rect">
            <a:avLst/>
          </a:prstGeom>
        </p:spPr>
        <p:txBody>
          <a:bodyPr wrap="square">
            <a:spAutoFit/>
          </a:bodyPr>
          <a:lstStyle/>
          <a:p>
            <a:pPr marL="257175" indent="-257175">
              <a:buFont typeface="Arial" panose="020B0604020202020204" pitchFamily="34" charset="0"/>
              <a:buChar char="•"/>
            </a:pPr>
            <a:r>
              <a:rPr lang="en-US" sz="2400" dirty="0">
                <a:ea typeface="Batang" panose="02030600000101010101" pitchFamily="18" charset="-127"/>
                <a:cs typeface="FrankRuehl" panose="020E0503060101010101" pitchFamily="34" charset="-79"/>
              </a:rPr>
              <a:t>Evaluate data using Exploratory Spatial Data Analysis (ESDA) tools</a:t>
            </a:r>
          </a:p>
        </p:txBody>
      </p:sp>
      <p:pic>
        <p:nvPicPr>
          <p:cNvPr id="18" name="Picture 17"/>
          <p:cNvPicPr>
            <a:picLocks noChangeAspect="1"/>
          </p:cNvPicPr>
          <p:nvPr/>
        </p:nvPicPr>
        <p:blipFill>
          <a:blip r:embed="rId3"/>
          <a:stretch>
            <a:fillRect/>
          </a:stretch>
        </p:blipFill>
        <p:spPr>
          <a:xfrm>
            <a:off x="299625" y="1770356"/>
            <a:ext cx="8566154" cy="3870055"/>
          </a:xfrm>
          <a:prstGeom prst="rect">
            <a:avLst/>
          </a:prstGeom>
        </p:spPr>
      </p:pic>
      <p:sp>
        <p:nvSpPr>
          <p:cNvPr id="19" name="TextBox 18"/>
          <p:cNvSpPr txBox="1"/>
          <p:nvPr/>
        </p:nvSpPr>
        <p:spPr>
          <a:xfrm>
            <a:off x="579661" y="2259173"/>
            <a:ext cx="1062526" cy="738664"/>
          </a:xfrm>
          <a:prstGeom prst="rect">
            <a:avLst/>
          </a:prstGeom>
          <a:solidFill>
            <a:schemeClr val="bg1"/>
          </a:solidFill>
          <a:ln w="3175">
            <a:solidFill>
              <a:schemeClr val="tx1"/>
            </a:solidFill>
          </a:ln>
        </p:spPr>
        <p:txBody>
          <a:bodyPr wrap="square" lIns="45720" tIns="0" rIns="0" bIns="0" rtlCol="0">
            <a:spAutoFit/>
          </a:bodyPr>
          <a:lstStyle/>
          <a:p>
            <a:r>
              <a:rPr lang="en-US" sz="1200" dirty="0"/>
              <a:t>Mean: 8572</a:t>
            </a:r>
          </a:p>
          <a:p>
            <a:r>
              <a:rPr lang="en-US" sz="1200" dirty="0"/>
              <a:t>Median: 8880</a:t>
            </a:r>
          </a:p>
          <a:p>
            <a:r>
              <a:rPr lang="en-US" sz="1200" dirty="0" err="1"/>
              <a:t>Skewness</a:t>
            </a:r>
            <a:r>
              <a:rPr lang="en-US" sz="1200" dirty="0"/>
              <a:t>: -0.63</a:t>
            </a:r>
          </a:p>
          <a:p>
            <a:r>
              <a:rPr lang="en-US" sz="1200" dirty="0"/>
              <a:t>Kurtosis: 3.27</a:t>
            </a:r>
          </a:p>
        </p:txBody>
      </p:sp>
      <p:sp>
        <p:nvSpPr>
          <p:cNvPr id="3" name="TextBox 2"/>
          <p:cNvSpPr txBox="1"/>
          <p:nvPr/>
        </p:nvSpPr>
        <p:spPr>
          <a:xfrm>
            <a:off x="1408920" y="5640412"/>
            <a:ext cx="1346170" cy="369332"/>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Histogram</a:t>
            </a:r>
          </a:p>
        </p:txBody>
      </p:sp>
      <p:sp>
        <p:nvSpPr>
          <p:cNvPr id="12" name="TextBox 11"/>
          <p:cNvSpPr txBox="1"/>
          <p:nvPr/>
        </p:nvSpPr>
        <p:spPr>
          <a:xfrm>
            <a:off x="6084305" y="5640412"/>
            <a:ext cx="2005332" cy="369332"/>
          </a:xfrm>
          <a:prstGeom prst="rect">
            <a:avLst/>
          </a:prstGeom>
          <a:noFill/>
        </p:spPr>
        <p:txBody>
          <a:bodyPr wrap="square" rtlCol="0">
            <a:spAutoFit/>
          </a:bodyPr>
          <a:lstStyle/>
          <a:p>
            <a:pPr algn="r"/>
            <a:r>
              <a:rPr lang="en-US" dirty="0">
                <a:effectLst>
                  <a:outerShdw blurRad="38100" dist="38100" dir="2700000" algn="tl">
                    <a:srgbClr val="000000">
                      <a:alpha val="43137"/>
                    </a:srgbClr>
                  </a:outerShdw>
                </a:effectLst>
              </a:rPr>
              <a:t>Normal QQ Plot</a:t>
            </a:r>
          </a:p>
        </p:txBody>
      </p:sp>
    </p:spTree>
    <p:extLst>
      <p:ext uri="{BB962C8B-B14F-4D97-AF65-F5344CB8AC3E}">
        <p14:creationId xmlns:p14="http://schemas.microsoft.com/office/powerpoint/2010/main" val="3340757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48" y="231506"/>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rPr>
              <a:t>Methodology: Kriging</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9</a:t>
            </a:fld>
            <a:endParaRPr lang="en-US"/>
          </a:p>
        </p:txBody>
      </p:sp>
      <p:sp>
        <p:nvSpPr>
          <p:cNvPr id="5" name="Rectangle 4"/>
          <p:cNvSpPr/>
          <p:nvPr/>
        </p:nvSpPr>
        <p:spPr>
          <a:xfrm>
            <a:off x="257948" y="950674"/>
            <a:ext cx="5185465" cy="5408660"/>
          </a:xfrm>
          <a:prstGeom prst="rect">
            <a:avLst/>
          </a:prstGeom>
        </p:spPr>
        <p:txBody>
          <a:bodyPr wrap="square">
            <a:spAutoFit/>
          </a:bodyPr>
          <a:lstStyle/>
          <a:p>
            <a:pPr marL="171450" indent="-171450" fontAlgn="ctr">
              <a:lnSpc>
                <a:spcPct val="90000"/>
              </a:lnSpc>
              <a:spcBef>
                <a:spcPts val="750"/>
              </a:spcBef>
              <a:buFont typeface="Arial" panose="020B0604020202020204" pitchFamily="34" charset="0"/>
              <a:buChar char="•"/>
            </a:pPr>
            <a:r>
              <a:rPr lang="en-US" sz="2400" dirty="0"/>
              <a:t>Kriging </a:t>
            </a:r>
            <a:r>
              <a:rPr lang="en-US" sz="2400" dirty="0" smtClean="0"/>
              <a:t> Origins</a:t>
            </a:r>
          </a:p>
          <a:p>
            <a:pPr marL="628650" lvl="1" indent="-171450" fontAlgn="ctr">
              <a:lnSpc>
                <a:spcPct val="90000"/>
              </a:lnSpc>
              <a:spcBef>
                <a:spcPts val="750"/>
              </a:spcBef>
              <a:buFont typeface="Arial" panose="020B0604020202020204" pitchFamily="34" charset="0"/>
              <a:buChar char="•"/>
            </a:pPr>
            <a:r>
              <a:rPr lang="en-US" sz="2000" dirty="0" err="1" smtClean="0"/>
              <a:t>Danie</a:t>
            </a:r>
            <a:r>
              <a:rPr lang="en-US" sz="2000" dirty="0" smtClean="0"/>
              <a:t> </a:t>
            </a:r>
            <a:r>
              <a:rPr lang="en-US" sz="2000" dirty="0" err="1" smtClean="0"/>
              <a:t>Gerhardus</a:t>
            </a:r>
            <a:r>
              <a:rPr lang="en-US" sz="2000" dirty="0" smtClean="0"/>
              <a:t> </a:t>
            </a:r>
            <a:r>
              <a:rPr lang="en-US" sz="2000" dirty="0" err="1" smtClean="0"/>
              <a:t>Krige</a:t>
            </a:r>
            <a:r>
              <a:rPr lang="en-US" sz="2000" dirty="0" smtClean="0"/>
              <a:t> – South African Mining Engineer (1951)</a:t>
            </a:r>
            <a:endParaRPr lang="en-US" sz="2000" dirty="0"/>
          </a:p>
          <a:p>
            <a:pPr marL="628650" lvl="1" indent="-171450" fontAlgn="ctr">
              <a:lnSpc>
                <a:spcPct val="90000"/>
              </a:lnSpc>
              <a:spcBef>
                <a:spcPts val="750"/>
              </a:spcBef>
              <a:buFont typeface="Arial" panose="020B0604020202020204" pitchFamily="34" charset="0"/>
              <a:buChar char="•"/>
            </a:pPr>
            <a:r>
              <a:rPr lang="en-US" sz="2000" dirty="0" smtClean="0"/>
              <a:t>Georges </a:t>
            </a:r>
            <a:r>
              <a:rPr lang="en-US" sz="2000" dirty="0" err="1" smtClean="0"/>
              <a:t>Matheron</a:t>
            </a:r>
            <a:r>
              <a:rPr lang="en-US" sz="2000" dirty="0" smtClean="0"/>
              <a:t> – French mathematician and geologist, formalized </a:t>
            </a:r>
            <a:r>
              <a:rPr lang="en-US" sz="2000" dirty="0" err="1" smtClean="0"/>
              <a:t>Krige’s</a:t>
            </a:r>
            <a:r>
              <a:rPr lang="en-US" sz="2000" dirty="0" smtClean="0"/>
              <a:t> work and founded mathematical morphology</a:t>
            </a:r>
            <a:endParaRPr lang="en-US" sz="2000" dirty="0"/>
          </a:p>
          <a:p>
            <a:pPr marL="628650" lvl="1" indent="-171450" fontAlgn="ctr">
              <a:lnSpc>
                <a:spcPct val="90000"/>
              </a:lnSpc>
              <a:spcBef>
                <a:spcPts val="750"/>
              </a:spcBef>
              <a:buFont typeface="Arial" panose="020B0604020202020204" pitchFamily="34" charset="0"/>
              <a:buChar char="•"/>
            </a:pPr>
            <a:r>
              <a:rPr lang="en-US" sz="2000" dirty="0" smtClean="0"/>
              <a:t>Lev </a:t>
            </a:r>
            <a:r>
              <a:rPr lang="en-US" sz="2000" dirty="0" err="1"/>
              <a:t>Gandin</a:t>
            </a:r>
            <a:r>
              <a:rPr lang="en-US" sz="2000" dirty="0"/>
              <a:t> </a:t>
            </a:r>
            <a:r>
              <a:rPr lang="en-US" sz="2000" dirty="0" smtClean="0"/>
              <a:t>– meteorologist (1959)</a:t>
            </a:r>
            <a:endParaRPr lang="en-US" sz="2000" dirty="0"/>
          </a:p>
          <a:p>
            <a:pPr marL="171450" indent="-171450" fontAlgn="ctr">
              <a:lnSpc>
                <a:spcPct val="90000"/>
              </a:lnSpc>
              <a:spcBef>
                <a:spcPts val="750"/>
              </a:spcBef>
              <a:buFont typeface="Arial" panose="020B0604020202020204" pitchFamily="34" charset="0"/>
              <a:buChar char="•"/>
            </a:pPr>
            <a:r>
              <a:rPr lang="en-US" sz="2400" dirty="0" smtClean="0"/>
              <a:t>Used </a:t>
            </a:r>
            <a:r>
              <a:rPr lang="en-US" sz="2400" dirty="0"/>
              <a:t>in meteorology, mining, forestry, hydrology, soil sciences, geology</a:t>
            </a:r>
          </a:p>
          <a:p>
            <a:pPr marL="171450" indent="-171450" fontAlgn="ctr">
              <a:lnSpc>
                <a:spcPct val="90000"/>
              </a:lnSpc>
              <a:spcBef>
                <a:spcPts val="750"/>
              </a:spcBef>
              <a:buFont typeface="Arial" panose="020B0604020202020204" pitchFamily="34" charset="0"/>
              <a:buChar char="•"/>
            </a:pPr>
            <a:r>
              <a:rPr lang="en-US" sz="2400" dirty="0" smtClean="0"/>
              <a:t>Accounts </a:t>
            </a:r>
            <a:r>
              <a:rPr lang="en-US" sz="2400" dirty="0"/>
              <a:t>for distance and direction of the data</a:t>
            </a:r>
          </a:p>
          <a:p>
            <a:pPr marL="171450" indent="-171450" fontAlgn="ctr">
              <a:lnSpc>
                <a:spcPct val="90000"/>
              </a:lnSpc>
              <a:spcBef>
                <a:spcPts val="750"/>
              </a:spcBef>
              <a:buFont typeface="Arial" panose="020B0604020202020204" pitchFamily="34" charset="0"/>
              <a:buChar char="•"/>
            </a:pPr>
            <a:r>
              <a:rPr lang="en-US" sz="2400" dirty="0"/>
              <a:t>Ability to generate prediction, quantile, and standard error maps</a:t>
            </a:r>
          </a:p>
          <a:p>
            <a:pPr marL="171450" indent="-171450" fontAlgn="ctr">
              <a:lnSpc>
                <a:spcPct val="90000"/>
              </a:lnSpc>
              <a:spcBef>
                <a:spcPts val="750"/>
              </a:spcBef>
              <a:buFont typeface="Arial" panose="020B0604020202020204" pitchFamily="34" charset="0"/>
              <a:buChar char="•"/>
            </a:pPr>
            <a:r>
              <a:rPr lang="en-US" sz="2400" dirty="0"/>
              <a:t>Includes cross-validation</a:t>
            </a:r>
          </a:p>
        </p:txBody>
      </p:sp>
      <p:pic>
        <p:nvPicPr>
          <p:cNvPr id="6" name="Picture 5"/>
          <p:cNvPicPr>
            <a:picLocks noChangeAspect="1"/>
          </p:cNvPicPr>
          <p:nvPr/>
        </p:nvPicPr>
        <p:blipFill>
          <a:blip r:embed="rId3"/>
          <a:stretch>
            <a:fillRect/>
          </a:stretch>
        </p:blipFill>
        <p:spPr>
          <a:xfrm>
            <a:off x="6292742" y="1143750"/>
            <a:ext cx="2222608" cy="2871822"/>
          </a:xfrm>
          <a:prstGeom prst="rect">
            <a:avLst/>
          </a:prstGeom>
        </p:spPr>
      </p:pic>
      <p:pic>
        <p:nvPicPr>
          <p:cNvPr id="1026" name="Picture 2" descr="http://www.geosciences.mines-paristech.fr/images/geostat/matheron.jpg/image_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21" y="4382507"/>
            <a:ext cx="2525648" cy="20322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153967" y="4002020"/>
            <a:ext cx="2361383" cy="323165"/>
          </a:xfrm>
          <a:prstGeom prst="rect">
            <a:avLst/>
          </a:prstGeom>
        </p:spPr>
        <p:txBody>
          <a:bodyPr wrap="square">
            <a:spAutoFit/>
          </a:bodyPr>
          <a:lstStyle/>
          <a:p>
            <a:pPr algn="ctr"/>
            <a:r>
              <a:rPr lang="en-US" sz="750" dirty="0">
                <a:ea typeface="Batang" panose="02030600000101010101" pitchFamily="18" charset="-127"/>
                <a:cs typeface="FrankRuehl" panose="020E0503060101010101" pitchFamily="34" charset="-79"/>
              </a:rPr>
              <a:t>Fig. </a:t>
            </a:r>
            <a:r>
              <a:rPr lang="en-US" sz="750" dirty="0" smtClean="0">
                <a:ea typeface="Batang" panose="02030600000101010101" pitchFamily="18" charset="-127"/>
                <a:cs typeface="FrankRuehl" panose="020E0503060101010101" pitchFamily="34" charset="-79"/>
              </a:rPr>
              <a:t>6. </a:t>
            </a:r>
            <a:r>
              <a:rPr lang="en-US" sz="750" dirty="0" err="1" smtClean="0">
                <a:ea typeface="Batang" panose="02030600000101010101" pitchFamily="18" charset="-127"/>
                <a:cs typeface="FrankRuehl" panose="020E0503060101010101" pitchFamily="34" charset="-79"/>
              </a:rPr>
              <a:t>Danie</a:t>
            </a:r>
            <a:r>
              <a:rPr lang="en-US" sz="750" dirty="0" smtClean="0">
                <a:ea typeface="Batang" panose="02030600000101010101" pitchFamily="18" charset="-127"/>
                <a:cs typeface="FrankRuehl" panose="020E0503060101010101" pitchFamily="34" charset="-79"/>
              </a:rPr>
              <a:t> </a:t>
            </a:r>
            <a:r>
              <a:rPr lang="en-US" sz="750" dirty="0" err="1" smtClean="0">
                <a:ea typeface="Batang" panose="02030600000101010101" pitchFamily="18" charset="-127"/>
                <a:cs typeface="FrankRuehl" panose="020E0503060101010101" pitchFamily="34" charset="-79"/>
              </a:rPr>
              <a:t>Gerhardus</a:t>
            </a:r>
            <a:r>
              <a:rPr lang="en-US" sz="750" dirty="0" smtClean="0">
                <a:ea typeface="Batang" panose="02030600000101010101" pitchFamily="18" charset="-127"/>
                <a:cs typeface="FrankRuehl" panose="020E0503060101010101" pitchFamily="34" charset="-79"/>
              </a:rPr>
              <a:t> </a:t>
            </a:r>
            <a:r>
              <a:rPr lang="en-US" sz="750" dirty="0" err="1" smtClean="0">
                <a:ea typeface="Batang" panose="02030600000101010101" pitchFamily="18" charset="-127"/>
                <a:cs typeface="FrankRuehl" panose="020E0503060101010101" pitchFamily="34" charset="-79"/>
              </a:rPr>
              <a:t>Krige</a:t>
            </a:r>
            <a:r>
              <a:rPr lang="en-US" sz="750" dirty="0" smtClean="0">
                <a:ea typeface="Batang" panose="02030600000101010101" pitchFamily="18" charset="-127"/>
                <a:cs typeface="FrankRuehl" panose="020E0503060101010101" pitchFamily="34" charset="-79"/>
              </a:rPr>
              <a:t> (1939)</a:t>
            </a:r>
            <a:r>
              <a:rPr lang="en-US" sz="750" i="1" dirty="0" smtClean="0">
                <a:ea typeface="Batang" panose="02030600000101010101" pitchFamily="18" charset="-127"/>
                <a:cs typeface="FrankRuehl" panose="020E0503060101010101" pitchFamily="34" charset="-79"/>
              </a:rPr>
              <a:t>. </a:t>
            </a:r>
            <a:r>
              <a:rPr lang="en-US" sz="750" i="1" dirty="0" smtClean="0"/>
              <a:t>Royal Society of South Africa.</a:t>
            </a:r>
            <a:r>
              <a:rPr lang="en-US" sz="750" dirty="0" smtClean="0">
                <a:ea typeface="Batang" panose="02030600000101010101" pitchFamily="18" charset="-127"/>
                <a:cs typeface="FrankRuehl" panose="020E0503060101010101" pitchFamily="34" charset="-79"/>
              </a:rPr>
              <a:t> 2013.  </a:t>
            </a:r>
            <a:r>
              <a:rPr lang="en-US" sz="750" dirty="0">
                <a:ea typeface="Batang" panose="02030600000101010101" pitchFamily="18" charset="-127"/>
                <a:cs typeface="FrankRuehl" panose="020E0503060101010101" pitchFamily="34" charset="-79"/>
              </a:rPr>
              <a:t>Web. </a:t>
            </a:r>
            <a:r>
              <a:rPr lang="en-US" sz="750" dirty="0" smtClean="0">
                <a:ea typeface="Batang" panose="02030600000101010101" pitchFamily="18" charset="-127"/>
                <a:cs typeface="FrankRuehl" panose="020E0503060101010101" pitchFamily="34" charset="-79"/>
              </a:rPr>
              <a:t>17 Feb 2016.</a:t>
            </a:r>
            <a:endParaRPr lang="en-US" sz="750" dirty="0">
              <a:ea typeface="Batang" panose="02030600000101010101" pitchFamily="18" charset="-127"/>
              <a:cs typeface="FrankRuehl" panose="020E0503060101010101" pitchFamily="34" charset="-79"/>
            </a:endParaRPr>
          </a:p>
        </p:txBody>
      </p:sp>
      <p:sp>
        <p:nvSpPr>
          <p:cNvPr id="12" name="Rectangle 11"/>
          <p:cNvSpPr/>
          <p:nvPr/>
        </p:nvSpPr>
        <p:spPr>
          <a:xfrm>
            <a:off x="5735921" y="6417781"/>
            <a:ext cx="2525648" cy="230832"/>
          </a:xfrm>
          <a:prstGeom prst="rect">
            <a:avLst/>
          </a:prstGeom>
        </p:spPr>
        <p:txBody>
          <a:bodyPr wrap="square" lIns="0" tIns="0" rIns="0" bIns="0">
            <a:spAutoFit/>
          </a:bodyPr>
          <a:lstStyle/>
          <a:p>
            <a:pPr algn="ctr"/>
            <a:r>
              <a:rPr lang="en-US" sz="750" dirty="0">
                <a:ea typeface="Batang" panose="02030600000101010101" pitchFamily="18" charset="-127"/>
                <a:cs typeface="FrankRuehl" panose="020E0503060101010101" pitchFamily="34" charset="-79"/>
              </a:rPr>
              <a:t>Fig. </a:t>
            </a:r>
            <a:r>
              <a:rPr lang="en-US" sz="750" dirty="0" smtClean="0">
                <a:ea typeface="Batang" panose="02030600000101010101" pitchFamily="18" charset="-127"/>
                <a:cs typeface="FrankRuehl" panose="020E0503060101010101" pitchFamily="34" charset="-79"/>
              </a:rPr>
              <a:t>7. Georges </a:t>
            </a:r>
            <a:r>
              <a:rPr lang="en-US" sz="750" dirty="0" err="1" smtClean="0">
                <a:ea typeface="Batang" panose="02030600000101010101" pitchFamily="18" charset="-127"/>
                <a:cs typeface="FrankRuehl" panose="020E0503060101010101" pitchFamily="34" charset="-79"/>
              </a:rPr>
              <a:t>Matheron</a:t>
            </a:r>
            <a:r>
              <a:rPr lang="en-US" sz="750" dirty="0" smtClean="0">
                <a:ea typeface="Batang" panose="02030600000101010101" pitchFamily="18" charset="-127"/>
                <a:cs typeface="FrankRuehl" panose="020E0503060101010101" pitchFamily="34" charset="-79"/>
              </a:rPr>
              <a:t> (1939)</a:t>
            </a:r>
            <a:r>
              <a:rPr lang="en-US" sz="750" i="1" dirty="0" smtClean="0">
                <a:ea typeface="Batang" panose="02030600000101010101" pitchFamily="18" charset="-127"/>
                <a:cs typeface="FrankRuehl" panose="020E0503060101010101" pitchFamily="34" charset="-79"/>
              </a:rPr>
              <a:t>. </a:t>
            </a:r>
            <a:r>
              <a:rPr lang="fr-FR" sz="750" i="1" dirty="0"/>
              <a:t>MINES </a:t>
            </a:r>
            <a:r>
              <a:rPr lang="fr-FR" sz="750" i="1" dirty="0" err="1"/>
              <a:t>ParisTech</a:t>
            </a:r>
            <a:r>
              <a:rPr lang="fr-FR" sz="750" i="1" dirty="0"/>
              <a:t> - Centre de Géosciences</a:t>
            </a:r>
            <a:r>
              <a:rPr lang="en-US" sz="750" i="1" dirty="0" smtClean="0"/>
              <a:t>.</a:t>
            </a:r>
            <a:r>
              <a:rPr lang="en-US" sz="750" dirty="0" smtClean="0">
                <a:ea typeface="Batang" panose="02030600000101010101" pitchFamily="18" charset="-127"/>
                <a:cs typeface="FrankRuehl" panose="020E0503060101010101" pitchFamily="34" charset="-79"/>
              </a:rPr>
              <a:t>  </a:t>
            </a:r>
            <a:r>
              <a:rPr lang="en-US" sz="750" dirty="0">
                <a:ea typeface="Batang" panose="02030600000101010101" pitchFamily="18" charset="-127"/>
                <a:cs typeface="FrankRuehl" panose="020E0503060101010101" pitchFamily="34" charset="-79"/>
              </a:rPr>
              <a:t>Web. </a:t>
            </a:r>
            <a:r>
              <a:rPr lang="en-US" sz="750" dirty="0" smtClean="0">
                <a:ea typeface="Batang" panose="02030600000101010101" pitchFamily="18" charset="-127"/>
                <a:cs typeface="FrankRuehl" panose="020E0503060101010101" pitchFamily="34" charset="-79"/>
              </a:rPr>
              <a:t>17 Feb 2016.</a:t>
            </a:r>
            <a:endParaRPr lang="en-US" sz="750" dirty="0">
              <a:ea typeface="Batang" panose="02030600000101010101" pitchFamily="18" charset="-127"/>
              <a:cs typeface="FrankRuehl" panose="020E0503060101010101" pitchFamily="34" charset="-79"/>
            </a:endParaRPr>
          </a:p>
        </p:txBody>
      </p:sp>
      <p:sp>
        <p:nvSpPr>
          <p:cNvPr id="13" name="TextBox 12"/>
          <p:cNvSpPr txBox="1"/>
          <p:nvPr/>
        </p:nvSpPr>
        <p:spPr>
          <a:xfrm>
            <a:off x="7539134" y="1140703"/>
            <a:ext cx="976215" cy="246221"/>
          </a:xfrm>
          <a:prstGeom prst="rect">
            <a:avLst/>
          </a:prstGeom>
          <a:noFill/>
        </p:spPr>
        <p:txBody>
          <a:bodyPr wrap="square" lIns="0" tIns="0" rIns="0" bIns="0" rtlCol="0">
            <a:spAutoFit/>
          </a:bodyPr>
          <a:lstStyle/>
          <a:p>
            <a:pPr algn="ctr"/>
            <a:r>
              <a:rPr lang="en-US" sz="1600" dirty="0" smtClean="0">
                <a:effectLst>
                  <a:outerShdw blurRad="38100" dist="38100" dir="2700000" algn="tl">
                    <a:srgbClr val="000000">
                      <a:alpha val="43137"/>
                    </a:srgbClr>
                  </a:outerShdw>
                </a:effectLst>
              </a:rPr>
              <a:t>D. G. </a:t>
            </a:r>
            <a:r>
              <a:rPr lang="en-US" sz="1600" dirty="0" err="1" smtClean="0">
                <a:effectLst>
                  <a:outerShdw blurRad="38100" dist="38100" dir="2700000" algn="tl">
                    <a:srgbClr val="000000">
                      <a:alpha val="43137"/>
                    </a:srgbClr>
                  </a:outerShdw>
                </a:effectLst>
              </a:rPr>
              <a:t>Krige</a:t>
            </a:r>
            <a:endParaRPr lang="en-US" sz="1600" dirty="0">
              <a:effectLst>
                <a:outerShdw blurRad="38100" dist="38100" dir="2700000" algn="tl">
                  <a:srgbClr val="000000">
                    <a:alpha val="43137"/>
                  </a:srgbClr>
                </a:outerShdw>
              </a:effectLst>
            </a:endParaRPr>
          </a:p>
        </p:txBody>
      </p:sp>
      <p:sp>
        <p:nvSpPr>
          <p:cNvPr id="14" name="TextBox 13"/>
          <p:cNvSpPr txBox="1"/>
          <p:nvPr/>
        </p:nvSpPr>
        <p:spPr>
          <a:xfrm>
            <a:off x="7109928" y="4379460"/>
            <a:ext cx="1145702" cy="246221"/>
          </a:xfrm>
          <a:prstGeom prst="rect">
            <a:avLst/>
          </a:prstGeom>
          <a:noFill/>
        </p:spPr>
        <p:txBody>
          <a:bodyPr wrap="square" lIns="0" tIns="0" rIns="0" bIns="0" rtlCol="0">
            <a:spAutoFit/>
          </a:bodyPr>
          <a:lstStyle/>
          <a:p>
            <a:pPr algn="ctr"/>
            <a:r>
              <a:rPr lang="en-US" sz="1600" dirty="0" smtClean="0">
                <a:solidFill>
                  <a:schemeClr val="bg1"/>
                </a:solidFill>
                <a:effectLst>
                  <a:outerShdw blurRad="38100" dist="38100" dir="2700000" algn="tl">
                    <a:srgbClr val="000000">
                      <a:alpha val="43137"/>
                    </a:srgbClr>
                  </a:outerShdw>
                </a:effectLst>
              </a:rPr>
              <a:t>G. </a:t>
            </a:r>
            <a:r>
              <a:rPr lang="en-US" sz="1600" dirty="0" err="1" smtClean="0">
                <a:solidFill>
                  <a:schemeClr val="bg1"/>
                </a:solidFill>
                <a:effectLst>
                  <a:outerShdw blurRad="38100" dist="38100" dir="2700000" algn="tl">
                    <a:srgbClr val="000000">
                      <a:alpha val="43137"/>
                    </a:srgbClr>
                  </a:outerShdw>
                </a:effectLst>
              </a:rPr>
              <a:t>Matheron</a:t>
            </a:r>
            <a:endParaRPr lang="en-US"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2668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32468</TotalTime>
  <Words>1035</Words>
  <Application>Microsoft Office PowerPoint</Application>
  <PresentationFormat>On-screen Show (4:3)</PresentationFormat>
  <Paragraphs>179</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Batang</vt:lpstr>
      <vt:lpstr>Arial</vt:lpstr>
      <vt:lpstr>Calibri</vt:lpstr>
      <vt:lpstr>Calibri Light</vt:lpstr>
      <vt:lpstr>FrankRuehl</vt:lpstr>
      <vt:lpstr>Office Theme</vt:lpstr>
      <vt:lpstr>Geostatistical Analysis of Production Trends in the Permian Basin</vt:lpstr>
      <vt:lpstr>Presentation Overview</vt:lpstr>
      <vt:lpstr>Background: Geography</vt:lpstr>
      <vt:lpstr>Background: Oil and Gas Industry</vt:lpstr>
      <vt:lpstr>Problem &amp; Challenges</vt:lpstr>
      <vt:lpstr>Goals &amp; Objectives</vt:lpstr>
      <vt:lpstr>Methodology: Mapping Formations &amp; Well Log Attributes</vt:lpstr>
      <vt:lpstr>Methodology: Exploratory Spatial Data Analysis</vt:lpstr>
      <vt:lpstr>Methodology: Kriging</vt:lpstr>
      <vt:lpstr>Methodology – Empirical Bayesian Kriging</vt:lpstr>
      <vt:lpstr>Results – Well Horizon Classification</vt:lpstr>
      <vt:lpstr>Results – Well Log Attribute Classification</vt:lpstr>
      <vt:lpstr>Results – 3D Grids</vt:lpstr>
      <vt:lpstr>Results – Well Landing Zone Classifications</vt:lpstr>
      <vt:lpstr>Summary</vt:lpstr>
      <vt:lpstr>Acknowledgements</vt:lpstr>
      <vt:lpstr>References</vt:lpstr>
      <vt:lpstr>Thank You</vt:lpstr>
    </vt:vector>
  </TitlesOfParts>
  <Company>Southwestern Energy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Zoellick</dc:creator>
  <cp:lastModifiedBy>exf107</cp:lastModifiedBy>
  <cp:revision>397</cp:revision>
  <cp:lastPrinted>2016-03-10T21:43:25Z</cp:lastPrinted>
  <dcterms:created xsi:type="dcterms:W3CDTF">2015-10-27T17:56:32Z</dcterms:created>
  <dcterms:modified xsi:type="dcterms:W3CDTF">2016-04-22T17:35:07Z</dcterms:modified>
</cp:coreProperties>
</file>