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61" r:id="rId4"/>
    <p:sldId id="257" r:id="rId5"/>
    <p:sldId id="263" r:id="rId6"/>
    <p:sldId id="265" r:id="rId7"/>
    <p:sldId id="281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9" r:id="rId17"/>
    <p:sldId id="283" r:id="rId18"/>
    <p:sldId id="275" r:id="rId19"/>
    <p:sldId id="276" r:id="rId20"/>
    <p:sldId id="277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lar, Alan Ray" initials="ZAR" lastIdx="1" clrIdx="0">
    <p:extLst>
      <p:ext uri="{19B8F6BF-5375-455C-9EA6-DF929625EA0E}">
        <p15:presenceInfo xmlns:p15="http://schemas.microsoft.com/office/powerpoint/2012/main" userId="Zollar, Alan 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1768" autoAdjust="0"/>
  </p:normalViewPr>
  <p:slideViewPr>
    <p:cSldViewPr snapToGrid="0">
      <p:cViewPr varScale="1">
        <p:scale>
          <a:sx n="104" d="100"/>
          <a:sy n="104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9353B-F801-4D38-87EA-59347807091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89DEB-6EBD-40CA-B077-2D45FE2FD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4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Credit: Alan Zollar; Applying GIS to Space-Based Early Missile Warning (2020)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89DEB-6EBD-40CA-B077-2D45FE2FD7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7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Credit: Alan Zollar; Applying GIS to Space-Based Early Missile Warning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89DEB-6EBD-40CA-B077-2D45FE2FD7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4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Animation Credit: Alan Zollar; Applying GIS to Space-Based Early Missile Warning (2020)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89DEB-6EBD-40CA-B077-2D45FE2FD7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F9FD-9323-4376-9985-1EBEB034B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B16F2-3609-4675-AAFA-4DAE237FA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F28E3-75FE-430F-9ABD-DBEF77B3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32A6D-2B35-446A-95E1-B7DE98DF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43E9F-2486-4F33-B53F-7A429351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A2E9-033E-4550-83B0-5DD5C8F5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7A88C-EB49-405F-8BDF-DA778E103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4E1C4-1E3C-4375-A80A-63948E6D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D66E6-E785-4982-81A4-377655DF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28E2-400D-438A-B0CA-52E6E1BA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2B645-4968-4698-9AE7-7D3824AFA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9294A-4605-41F3-81AB-0319B76B0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FFE8F-3496-438C-AEAF-5F7272C1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4768D-857E-4DDD-972C-7FE7EDB7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B300-D6B0-4181-A320-CB3C5B99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21DC-8D07-43B3-9146-595A5786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DAF99-7037-4175-8EB1-E000389A5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C3D73-FC09-4868-868B-2AD6C067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8A641-0E0A-4B6F-8AB7-D7731B27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0BEC-B755-4282-8342-2B4EB319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B091-ED2B-469B-8DF4-C031886E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7D603-0BE7-489F-B09A-7E22E23B4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C956-167B-47FA-B9FA-4C470460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217F0-17EA-4321-9A97-D05225D9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0FF20-9948-436F-8E45-C8DB1A25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4353-FDB8-4E0A-8E85-58B08A57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3613-56DF-49DE-AF28-CD4AC32E8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B612B-16D6-4462-814F-2CC9A014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428CC-FE23-4A27-8196-AD51A494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EA20-75E5-4B7C-A4D6-A8C77D1D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9D57C-98AF-413F-B149-20E1CF79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B95A-73A3-469B-A3BB-FE38BDC2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CD613-9C88-49E2-8423-ACEF323B6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81429-7D37-4227-BB53-008FDEFC5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649B1-67BC-4039-B913-447A2B378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8466D-F53A-46A6-991D-A91BEF5F5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2DB70-D5E6-476A-8AB7-93CDE657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ED8CE-BB6F-4353-B99D-ABDFBB84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97D46-1CC9-4786-A530-63058BC1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0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6B96-1FDF-453E-9071-57153665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27459-8E6A-4E52-BD06-B2228A59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C160A-A9B8-4DCC-9837-4C67B9D0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B5A5F-76FB-4EF6-8485-4B2231C6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8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399A1-3B7D-454A-8F14-64DBA228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EDC9A-1637-4287-800C-96DBFD8C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CA520-1C55-4F89-ACFB-C3A09CEA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F539-5C02-4C3E-99AB-836BFA6C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18DE-3495-4077-AE0F-541204D5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FAAD9-3A77-4612-B015-8B1712F38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F243-5C07-4128-8799-2A4AAF90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B3A92-2602-4EDD-8397-7329CDD6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0E5F0-5DC2-4E7F-A9FA-93418FA9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3FE5-3ABD-445A-856A-0E06EC55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744FD-B9D5-4235-BC7F-60730BF41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8720C-1352-4B1F-A886-937F85F2C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F182D-6C4F-4E5D-8B70-DB789817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E714E-FF56-4065-92E5-B30706A7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2ECB0-E720-48FF-AB1A-CF862066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D1821-7CC7-485D-B8C3-12569ACA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D4433-B91E-40DA-B891-E2299D32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29C1-8DC6-4E40-855A-79CAC3C00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E685E-3265-454B-8D46-FF8F6FFC7E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C1B9-DEEA-457F-9DE2-BD913FFEF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1980E-74FB-4DA2-B59F-9635165C8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EDD2-37E9-40CF-B70C-F74D0FAB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7225-4C71-4E38-BD8A-80133BAD0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359" y="305574"/>
            <a:ext cx="9439275" cy="17954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Return to SCUD-Hunting with GIS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5D4D1-0126-432B-92F7-59F89AE8B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75561"/>
            <a:ext cx="9144000" cy="4460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Presented By: Alan Zollar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59C779-C4B5-4D38-BB1B-3D77654E3E6B}"/>
              </a:ext>
            </a:extLst>
          </p:cNvPr>
          <p:cNvSpPr txBox="1"/>
          <p:nvPr/>
        </p:nvSpPr>
        <p:spPr>
          <a:xfrm>
            <a:off x="7015160" y="5803007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U.S. Army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36FFA-2A8C-4E03-B148-00D59ACC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0" y="1952625"/>
            <a:ext cx="5895975" cy="38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9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Proposed Methodology – A Suitable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FE4908-D9BF-46B8-864D-0E1F900664FC}"/>
              </a:ext>
            </a:extLst>
          </p:cNvPr>
          <p:cNvSpPr/>
          <p:nvPr/>
        </p:nvSpPr>
        <p:spPr>
          <a:xfrm>
            <a:off x="571844" y="3397212"/>
            <a:ext cx="1235926" cy="6970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TEL Emplacement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600433-FB2D-48B9-BE1D-08FE83ABE8A8}"/>
              </a:ext>
            </a:extLst>
          </p:cNvPr>
          <p:cNvSpPr/>
          <p:nvPr/>
        </p:nvSpPr>
        <p:spPr>
          <a:xfrm>
            <a:off x="2134831" y="1413234"/>
            <a:ext cx="1235926" cy="133205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Terrain</a:t>
            </a:r>
          </a:p>
          <a:p>
            <a:pPr algn="ctr"/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9A4D7F-34F2-459D-A5A0-96A077F9C49A}"/>
              </a:ext>
            </a:extLst>
          </p:cNvPr>
          <p:cNvSpPr/>
          <p:nvPr/>
        </p:nvSpPr>
        <p:spPr>
          <a:xfrm>
            <a:off x="2134831" y="2831348"/>
            <a:ext cx="1235926" cy="182376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Physical Parameters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4F446-DBB6-4C65-BC27-2063A8417427}"/>
              </a:ext>
            </a:extLst>
          </p:cNvPr>
          <p:cNvSpPr/>
          <p:nvPr/>
        </p:nvSpPr>
        <p:spPr>
          <a:xfrm>
            <a:off x="2134831" y="4743431"/>
            <a:ext cx="1235926" cy="16113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Tactics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9D73C2-EE3E-46BD-8FAE-C89D859AD8DD}"/>
              </a:ext>
            </a:extLst>
          </p:cNvPr>
          <p:cNvSpPr/>
          <p:nvPr/>
        </p:nvSpPr>
        <p:spPr>
          <a:xfrm>
            <a:off x="571844" y="985220"/>
            <a:ext cx="1235926" cy="3291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Define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F84A90-A4A6-4165-BF27-3D14A3E6B45B}"/>
              </a:ext>
            </a:extLst>
          </p:cNvPr>
          <p:cNvSpPr/>
          <p:nvPr/>
        </p:nvSpPr>
        <p:spPr>
          <a:xfrm>
            <a:off x="2134831" y="985220"/>
            <a:ext cx="1235926" cy="3291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Base Criteria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DF888A-3A78-4F05-9E6A-641B24C08F8A}"/>
              </a:ext>
            </a:extLst>
          </p:cNvPr>
          <p:cNvSpPr/>
          <p:nvPr/>
        </p:nvSpPr>
        <p:spPr>
          <a:xfrm>
            <a:off x="3880196" y="984242"/>
            <a:ext cx="2468301" cy="3300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Derive 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2686A5-0B1D-4F52-9BAB-AD3CD6A44791}"/>
              </a:ext>
            </a:extLst>
          </p:cNvPr>
          <p:cNvSpPr/>
          <p:nvPr/>
        </p:nvSpPr>
        <p:spPr>
          <a:xfrm>
            <a:off x="7087262" y="984242"/>
            <a:ext cx="1235926" cy="3300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Transform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F2B697-18D0-42EA-B5B1-2884FB324DE6}"/>
              </a:ext>
            </a:extLst>
          </p:cNvPr>
          <p:cNvSpPr/>
          <p:nvPr/>
        </p:nvSpPr>
        <p:spPr>
          <a:xfrm>
            <a:off x="8580427" y="984242"/>
            <a:ext cx="1427316" cy="3300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Weight/Combine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6C4BD9-81B0-44FD-B8F2-022712558E91}"/>
              </a:ext>
            </a:extLst>
          </p:cNvPr>
          <p:cNvSpPr/>
          <p:nvPr/>
        </p:nvSpPr>
        <p:spPr>
          <a:xfrm>
            <a:off x="10264982" y="984242"/>
            <a:ext cx="1235926" cy="3300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1887E9-6406-4F64-87F9-4D39C5B04415}"/>
              </a:ext>
            </a:extLst>
          </p:cNvPr>
          <p:cNvSpPr/>
          <p:nvPr/>
        </p:nvSpPr>
        <p:spPr>
          <a:xfrm>
            <a:off x="2134831" y="1766380"/>
            <a:ext cx="1235926" cy="3291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Elevation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3A25AD-C191-44F8-A1ED-7596F6D5A160}"/>
              </a:ext>
            </a:extLst>
          </p:cNvPr>
          <p:cNvSpPr/>
          <p:nvPr/>
        </p:nvSpPr>
        <p:spPr>
          <a:xfrm>
            <a:off x="2134831" y="2087053"/>
            <a:ext cx="1235926" cy="3291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Land Use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0F2E7E-BD42-4F99-ACB1-9AAE386BADBC}"/>
              </a:ext>
            </a:extLst>
          </p:cNvPr>
          <p:cNvSpPr/>
          <p:nvPr/>
        </p:nvSpPr>
        <p:spPr>
          <a:xfrm>
            <a:off x="2134831" y="5710322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Roads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1DFA6A-1D3A-4E7D-BC2C-559051A7BE70}"/>
              </a:ext>
            </a:extLst>
          </p:cNvPr>
          <p:cNvSpPr/>
          <p:nvPr/>
        </p:nvSpPr>
        <p:spPr>
          <a:xfrm>
            <a:off x="2134831" y="2416171"/>
            <a:ext cx="1235926" cy="3291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Water Feature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46190E-300B-4EE4-BA5A-5B239A37494F}"/>
              </a:ext>
            </a:extLst>
          </p:cNvPr>
          <p:cNvSpPr/>
          <p:nvPr/>
        </p:nvSpPr>
        <p:spPr>
          <a:xfrm>
            <a:off x="2134831" y="5381204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Min Safe Dist.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A1C4CF-B0CB-4F3F-BAB1-0FCEC263D441}"/>
              </a:ext>
            </a:extLst>
          </p:cNvPr>
          <p:cNvSpPr/>
          <p:nvPr/>
        </p:nvSpPr>
        <p:spPr>
          <a:xfrm>
            <a:off x="2134831" y="5052086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Viewshed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36A6A-C240-4780-BE2A-9517D7881B3C}"/>
              </a:ext>
            </a:extLst>
          </p:cNvPr>
          <p:cNvSpPr/>
          <p:nvPr/>
        </p:nvSpPr>
        <p:spPr>
          <a:xfrm>
            <a:off x="2134831" y="4325997"/>
            <a:ext cx="1235926" cy="3291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Aspect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46F2FB-DF5B-418E-BF8B-95EAFEF47A29}"/>
              </a:ext>
            </a:extLst>
          </p:cNvPr>
          <p:cNvSpPr/>
          <p:nvPr/>
        </p:nvSpPr>
        <p:spPr>
          <a:xfrm>
            <a:off x="2134831" y="4008768"/>
            <a:ext cx="1235926" cy="3291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Missile Range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FD5C10-DEB2-436F-B011-78BAF34EC650}"/>
              </a:ext>
            </a:extLst>
          </p:cNvPr>
          <p:cNvSpPr/>
          <p:nvPr/>
        </p:nvSpPr>
        <p:spPr>
          <a:xfrm>
            <a:off x="2134831" y="3354914"/>
            <a:ext cx="1235926" cy="3291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Footprint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C01A51-32A7-4D75-A469-7E5194AF982A}"/>
              </a:ext>
            </a:extLst>
          </p:cNvPr>
          <p:cNvSpPr/>
          <p:nvPr/>
        </p:nvSpPr>
        <p:spPr>
          <a:xfrm>
            <a:off x="2134831" y="3684032"/>
            <a:ext cx="1235926" cy="3291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Gradient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CF5D5B-3924-412E-A945-E807EB484660}"/>
              </a:ext>
            </a:extLst>
          </p:cNvPr>
          <p:cNvSpPr/>
          <p:nvPr/>
        </p:nvSpPr>
        <p:spPr>
          <a:xfrm>
            <a:off x="2134831" y="6025670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Time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1A9078-D649-4ACD-9208-3E31EB3AE4FD}"/>
              </a:ext>
            </a:extLst>
          </p:cNvPr>
          <p:cNvSpPr/>
          <p:nvPr/>
        </p:nvSpPr>
        <p:spPr>
          <a:xfrm>
            <a:off x="8676122" y="1849695"/>
            <a:ext cx="1235926" cy="4977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Terrain </a:t>
            </a:r>
            <a:r>
              <a:rPr lang="en-US" sz="1400" dirty="0" err="1"/>
              <a:t>Submodel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DB4D21-3282-4CC8-830F-582B4F4A1DD0}"/>
              </a:ext>
            </a:extLst>
          </p:cNvPr>
          <p:cNvSpPr/>
          <p:nvPr/>
        </p:nvSpPr>
        <p:spPr>
          <a:xfrm>
            <a:off x="8676122" y="3390456"/>
            <a:ext cx="1235926" cy="70555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Physical Parameters </a:t>
            </a:r>
            <a:r>
              <a:rPr lang="en-US" sz="1400" dirty="0" err="1"/>
              <a:t>Submodel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DA234-71FE-4577-B686-474597914ADD}"/>
              </a:ext>
            </a:extLst>
          </p:cNvPr>
          <p:cNvSpPr/>
          <p:nvPr/>
        </p:nvSpPr>
        <p:spPr>
          <a:xfrm>
            <a:off x="8676122" y="5253167"/>
            <a:ext cx="1235926" cy="5727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Tactics </a:t>
            </a:r>
            <a:r>
              <a:rPr lang="en-US" sz="1400" dirty="0" err="1"/>
              <a:t>Submodel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1E8E6C-9C36-4599-9618-2AB4AEED6CDD}"/>
              </a:ext>
            </a:extLst>
          </p:cNvPr>
          <p:cNvSpPr/>
          <p:nvPr/>
        </p:nvSpPr>
        <p:spPr>
          <a:xfrm>
            <a:off x="10264982" y="3396257"/>
            <a:ext cx="1235926" cy="7055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SCUD-B Launch Locations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2CA6E5-DFFC-4CE5-AF0B-4FD63F8E2FEE}"/>
              </a:ext>
            </a:extLst>
          </p:cNvPr>
          <p:cNvSpPr/>
          <p:nvPr/>
        </p:nvSpPr>
        <p:spPr>
          <a:xfrm>
            <a:off x="3880196" y="1409750"/>
            <a:ext cx="2471853" cy="133205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Terrain</a:t>
            </a:r>
          </a:p>
          <a:p>
            <a:pPr algn="ctr"/>
            <a:endParaRPr lang="en-US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576090-969E-4DE0-82CB-7F96EDCE5197}"/>
              </a:ext>
            </a:extLst>
          </p:cNvPr>
          <p:cNvSpPr/>
          <p:nvPr/>
        </p:nvSpPr>
        <p:spPr>
          <a:xfrm>
            <a:off x="3880197" y="1762896"/>
            <a:ext cx="1235926" cy="3291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Slope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79A5F7-D73D-414C-84BF-2C5979F123F1}"/>
              </a:ext>
            </a:extLst>
          </p:cNvPr>
          <p:cNvSpPr/>
          <p:nvPr/>
        </p:nvSpPr>
        <p:spPr>
          <a:xfrm>
            <a:off x="3880197" y="2083569"/>
            <a:ext cx="1235926" cy="3291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Population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77FB9A-7066-45C5-B539-A1CA209F7C72}"/>
              </a:ext>
            </a:extLst>
          </p:cNvPr>
          <p:cNvSpPr/>
          <p:nvPr/>
        </p:nvSpPr>
        <p:spPr>
          <a:xfrm>
            <a:off x="3880197" y="2412687"/>
            <a:ext cx="1235926" cy="3291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Rivers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A63260-F8F4-4792-ABFA-F85B845612B9}"/>
              </a:ext>
            </a:extLst>
          </p:cNvPr>
          <p:cNvSpPr/>
          <p:nvPr/>
        </p:nvSpPr>
        <p:spPr>
          <a:xfrm>
            <a:off x="5116122" y="1762897"/>
            <a:ext cx="1235926" cy="323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Road Systems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B730ED-6566-413D-9604-3D13D79A3FE4}"/>
              </a:ext>
            </a:extLst>
          </p:cNvPr>
          <p:cNvSpPr/>
          <p:nvPr/>
        </p:nvSpPr>
        <p:spPr>
          <a:xfrm>
            <a:off x="5116122" y="2083682"/>
            <a:ext cx="1235926" cy="3313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Infrastructure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444558-DA6C-473F-AB2D-4097C18D7D4B}"/>
              </a:ext>
            </a:extLst>
          </p:cNvPr>
          <p:cNvSpPr/>
          <p:nvPr/>
        </p:nvSpPr>
        <p:spPr>
          <a:xfrm>
            <a:off x="3876648" y="2981959"/>
            <a:ext cx="2475399" cy="150832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Physical Parameters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758B31-9F39-4249-9ADC-866B3D36B7AA}"/>
              </a:ext>
            </a:extLst>
          </p:cNvPr>
          <p:cNvSpPr/>
          <p:nvPr/>
        </p:nvSpPr>
        <p:spPr>
          <a:xfrm>
            <a:off x="5107654" y="4161167"/>
            <a:ext cx="1241562" cy="3291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Aspect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F97446-2021-404D-8863-456E0953D979}"/>
              </a:ext>
            </a:extLst>
          </p:cNvPr>
          <p:cNvSpPr/>
          <p:nvPr/>
        </p:nvSpPr>
        <p:spPr>
          <a:xfrm>
            <a:off x="3876649" y="3505525"/>
            <a:ext cx="1242276" cy="3291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Dimensions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971406-0785-4860-85D3-264047C7A00F}"/>
              </a:ext>
            </a:extLst>
          </p:cNvPr>
          <p:cNvSpPr/>
          <p:nvPr/>
        </p:nvSpPr>
        <p:spPr>
          <a:xfrm>
            <a:off x="5107654" y="3832049"/>
            <a:ext cx="1242276" cy="333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Weight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D93BF3-42F8-4FC8-B6C5-5CCE07BB3D25}"/>
              </a:ext>
            </a:extLst>
          </p:cNvPr>
          <p:cNvSpPr/>
          <p:nvPr/>
        </p:nvSpPr>
        <p:spPr>
          <a:xfrm>
            <a:off x="5112574" y="3504768"/>
            <a:ext cx="1237355" cy="333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TEL Range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41D15D-0EC0-4C54-9319-78B0766299B8}"/>
              </a:ext>
            </a:extLst>
          </p:cNvPr>
          <p:cNvSpPr/>
          <p:nvPr/>
        </p:nvSpPr>
        <p:spPr>
          <a:xfrm>
            <a:off x="3876648" y="4741083"/>
            <a:ext cx="2471851" cy="16113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Tactics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CBAA698-C0B3-4B04-901A-DEF9A224DA38}"/>
              </a:ext>
            </a:extLst>
          </p:cNvPr>
          <p:cNvSpPr/>
          <p:nvPr/>
        </p:nvSpPr>
        <p:spPr>
          <a:xfrm>
            <a:off x="3876649" y="5707974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Routes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FBB92F7-744E-453F-A3EE-9DDC303B3C68}"/>
              </a:ext>
            </a:extLst>
          </p:cNvPr>
          <p:cNvSpPr/>
          <p:nvPr/>
        </p:nvSpPr>
        <p:spPr>
          <a:xfrm>
            <a:off x="3876649" y="5378856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Safety Buffer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16756F0-C8C2-42D3-AEC8-D149C10FD0E8}"/>
              </a:ext>
            </a:extLst>
          </p:cNvPr>
          <p:cNvSpPr/>
          <p:nvPr/>
        </p:nvSpPr>
        <p:spPr>
          <a:xfrm>
            <a:off x="3876649" y="5049738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Visibility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F46038-E81A-4ACE-8A70-6340540D17A2}"/>
              </a:ext>
            </a:extLst>
          </p:cNvPr>
          <p:cNvSpPr/>
          <p:nvPr/>
        </p:nvSpPr>
        <p:spPr>
          <a:xfrm>
            <a:off x="3876649" y="6023322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TEL Mobility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F2A5ED4-2D39-4BF3-9C5A-AB1857E92A11}"/>
              </a:ext>
            </a:extLst>
          </p:cNvPr>
          <p:cNvSpPr/>
          <p:nvPr/>
        </p:nvSpPr>
        <p:spPr>
          <a:xfrm>
            <a:off x="7087262" y="1846613"/>
            <a:ext cx="1235926" cy="4977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Transformed Terrain</a:t>
            </a:r>
          </a:p>
          <a:p>
            <a:pPr algn="ctr"/>
            <a:endParaRPr lang="en-US" sz="1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B4C070-63C1-4745-A4EC-58AD4F5AB3A6}"/>
              </a:ext>
            </a:extLst>
          </p:cNvPr>
          <p:cNvSpPr/>
          <p:nvPr/>
        </p:nvSpPr>
        <p:spPr>
          <a:xfrm>
            <a:off x="7087262" y="3388668"/>
            <a:ext cx="1235926" cy="70555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Transformed Physical Parameters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57037C-EE88-48B7-B319-B486B2D196AD}"/>
              </a:ext>
            </a:extLst>
          </p:cNvPr>
          <p:cNvSpPr/>
          <p:nvPr/>
        </p:nvSpPr>
        <p:spPr>
          <a:xfrm>
            <a:off x="7087262" y="5253167"/>
            <a:ext cx="1235926" cy="5727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Transformed Tactics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F4FEE7-A1CB-4A69-81BB-A51B840B75BF}"/>
              </a:ext>
            </a:extLst>
          </p:cNvPr>
          <p:cNvSpPr/>
          <p:nvPr/>
        </p:nvSpPr>
        <p:spPr>
          <a:xfrm>
            <a:off x="3877393" y="4164685"/>
            <a:ext cx="1232381" cy="323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Missile Range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9FEF4FF-E527-4C05-9DC0-B56A5104FDCA}"/>
              </a:ext>
            </a:extLst>
          </p:cNvPr>
          <p:cNvSpPr/>
          <p:nvPr/>
        </p:nvSpPr>
        <p:spPr>
          <a:xfrm>
            <a:off x="3875963" y="3835400"/>
            <a:ext cx="1236984" cy="32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Max Slope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3B4484A-45A9-4E3F-923C-C02F90101AA5}"/>
              </a:ext>
            </a:extLst>
          </p:cNvPr>
          <p:cNvSpPr/>
          <p:nvPr/>
        </p:nvSpPr>
        <p:spPr>
          <a:xfrm>
            <a:off x="5112572" y="5049738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Cover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C3D84AD-2F92-4B9A-805F-D2FCDE8159D6}"/>
              </a:ext>
            </a:extLst>
          </p:cNvPr>
          <p:cNvSpPr/>
          <p:nvPr/>
        </p:nvSpPr>
        <p:spPr>
          <a:xfrm>
            <a:off x="5112947" y="5378856"/>
            <a:ext cx="1235926" cy="329118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Concealment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4E3C765-1A98-418D-9283-AA036E5C498F}"/>
              </a:ext>
            </a:extLst>
          </p:cNvPr>
          <p:cNvCxnSpPr>
            <a:cxnSpLocks/>
            <a:stCxn id="3" idx="3"/>
            <a:endCxn id="24" idx="1"/>
          </p:cNvCxnSpPr>
          <p:nvPr/>
        </p:nvCxnSpPr>
        <p:spPr>
          <a:xfrm flipV="1">
            <a:off x="1807770" y="2251612"/>
            <a:ext cx="327061" cy="149410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00DC6776-8A6B-41AD-BC6B-7319F3FF23D6}"/>
              </a:ext>
            </a:extLst>
          </p:cNvPr>
          <p:cNvCxnSpPr>
            <a:cxnSpLocks/>
            <a:stCxn id="3" idx="3"/>
            <a:endCxn id="27" idx="1"/>
          </p:cNvCxnSpPr>
          <p:nvPr/>
        </p:nvCxnSpPr>
        <p:spPr>
          <a:xfrm>
            <a:off x="1807770" y="3745716"/>
            <a:ext cx="327061" cy="180004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B8A9EB7-085F-476E-A7BC-1D777D7263B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1807770" y="3741444"/>
            <a:ext cx="327061" cy="42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E382CB-9B13-4ED4-B80F-C51075B05155}"/>
              </a:ext>
            </a:extLst>
          </p:cNvPr>
          <p:cNvCxnSpPr>
            <a:cxnSpLocks/>
          </p:cNvCxnSpPr>
          <p:nvPr/>
        </p:nvCxnSpPr>
        <p:spPr>
          <a:xfrm>
            <a:off x="3370757" y="3832049"/>
            <a:ext cx="5052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93533E9-2A46-4F1C-8932-544153322E69}"/>
              </a:ext>
            </a:extLst>
          </p:cNvPr>
          <p:cNvCxnSpPr>
            <a:cxnSpLocks/>
          </p:cNvCxnSpPr>
          <p:nvPr/>
        </p:nvCxnSpPr>
        <p:spPr>
          <a:xfrm>
            <a:off x="3370757" y="2092014"/>
            <a:ext cx="5052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6F1F214-2A2B-4F25-8AE1-BEE62B8B2A3C}"/>
              </a:ext>
            </a:extLst>
          </p:cNvPr>
          <p:cNvCxnSpPr>
            <a:cxnSpLocks/>
          </p:cNvCxnSpPr>
          <p:nvPr/>
        </p:nvCxnSpPr>
        <p:spPr>
          <a:xfrm>
            <a:off x="3370757" y="5707974"/>
            <a:ext cx="5052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0EC2AC8-C864-4D79-8C07-05CB2E4458E4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6354374" y="3741444"/>
            <a:ext cx="73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DE56621-C9AF-4A21-B33B-EA1731B3F2E6}"/>
              </a:ext>
            </a:extLst>
          </p:cNvPr>
          <p:cNvCxnSpPr>
            <a:cxnSpLocks/>
          </p:cNvCxnSpPr>
          <p:nvPr/>
        </p:nvCxnSpPr>
        <p:spPr>
          <a:xfrm>
            <a:off x="6354374" y="2092014"/>
            <a:ext cx="73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5BC282-003D-4A88-BA85-84CDE8E1BF10}"/>
              </a:ext>
            </a:extLst>
          </p:cNvPr>
          <p:cNvCxnSpPr>
            <a:cxnSpLocks/>
          </p:cNvCxnSpPr>
          <p:nvPr/>
        </p:nvCxnSpPr>
        <p:spPr>
          <a:xfrm>
            <a:off x="6354374" y="5545763"/>
            <a:ext cx="73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629C5BE-6FC6-4F28-A10A-784CDC4625EF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8323188" y="3741444"/>
            <a:ext cx="3664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4E634B1-C1B5-487D-BD0D-3CC745D09EC1}"/>
              </a:ext>
            </a:extLst>
          </p:cNvPr>
          <p:cNvCxnSpPr>
            <a:cxnSpLocks/>
          </p:cNvCxnSpPr>
          <p:nvPr/>
        </p:nvCxnSpPr>
        <p:spPr>
          <a:xfrm>
            <a:off x="8323188" y="2092014"/>
            <a:ext cx="3664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4A3666A-0C73-477E-A784-AF740F704E74}"/>
              </a:ext>
            </a:extLst>
          </p:cNvPr>
          <p:cNvCxnSpPr>
            <a:cxnSpLocks/>
          </p:cNvCxnSpPr>
          <p:nvPr/>
        </p:nvCxnSpPr>
        <p:spPr>
          <a:xfrm>
            <a:off x="8323188" y="5545763"/>
            <a:ext cx="3664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0D3F626D-153C-44FA-B5A9-F4426DEEDF58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 flipV="1">
            <a:off x="9912048" y="3749033"/>
            <a:ext cx="352934" cy="179051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19F6FA1A-3B6B-4801-8FD2-0CA0893DA0FF}"/>
              </a:ext>
            </a:extLst>
          </p:cNvPr>
          <p:cNvCxnSpPr>
            <a:cxnSpLocks/>
            <a:stCxn id="34" idx="3"/>
            <a:endCxn id="37" idx="1"/>
          </p:cNvCxnSpPr>
          <p:nvPr/>
        </p:nvCxnSpPr>
        <p:spPr>
          <a:xfrm>
            <a:off x="9912048" y="2098580"/>
            <a:ext cx="352934" cy="165045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DEC69B2-DE8D-4AAE-A4B3-69D6CD625D3C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9912048" y="3743232"/>
            <a:ext cx="352934" cy="58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6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6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6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Proposed Methodology – Key Characteristics</a:t>
            </a:r>
          </a:p>
        </p:txBody>
      </p:sp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CF30BF97-DCE5-46E7-B5B1-2E8F62009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98" y="1013046"/>
            <a:ext cx="9844004" cy="48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Proposed Methodology – Building the Sandbox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6F1CB20-5BCC-41F1-BD71-DCA3D3BFC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4" y="984242"/>
            <a:ext cx="4967923" cy="366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E29575-1D5D-4BA2-9264-A1DAB9089412}"/>
              </a:ext>
            </a:extLst>
          </p:cNvPr>
          <p:cNvSpPr txBox="1"/>
          <p:nvPr/>
        </p:nvSpPr>
        <p:spPr>
          <a:xfrm>
            <a:off x="364575" y="4652204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U.S. DoD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2EBE2-D44B-4634-B288-ED8488F0D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864" y="2004337"/>
            <a:ext cx="6198315" cy="4412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2DC16F-9A9A-4776-ADD7-AC2E9E2FC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563" y="4753632"/>
            <a:ext cx="2785301" cy="16346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988BD8-B7C8-42CE-8CCD-AAB7BB8B6395}"/>
              </a:ext>
            </a:extLst>
          </p:cNvPr>
          <p:cNvCxnSpPr>
            <a:cxnSpLocks/>
          </p:cNvCxnSpPr>
          <p:nvPr/>
        </p:nvCxnSpPr>
        <p:spPr>
          <a:xfrm flipH="1">
            <a:off x="4134680" y="2114550"/>
            <a:ext cx="2364545" cy="598898"/>
          </a:xfrm>
          <a:prstGeom prst="line">
            <a:avLst/>
          </a:prstGeom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04A5CF-5EEB-4F15-86DC-98A86237A70F}"/>
              </a:ext>
            </a:extLst>
          </p:cNvPr>
          <p:cNvCxnSpPr>
            <a:cxnSpLocks/>
          </p:cNvCxnSpPr>
          <p:nvPr/>
        </p:nvCxnSpPr>
        <p:spPr>
          <a:xfrm flipH="1" flipV="1">
            <a:off x="4134678" y="2742023"/>
            <a:ext cx="2339147" cy="3490502"/>
          </a:xfrm>
          <a:prstGeom prst="line">
            <a:avLst/>
          </a:prstGeom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8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Proposed Methodology – Building the Sandbox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08DD9ED-FAE9-4609-9E5B-F70D98339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49" y="971316"/>
            <a:ext cx="4840501" cy="53338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21AEB6-CC6B-41FE-9C32-669E9E7F67D2}"/>
              </a:ext>
            </a:extLst>
          </p:cNvPr>
          <p:cNvSpPr txBox="1"/>
          <p:nvPr/>
        </p:nvSpPr>
        <p:spPr>
          <a:xfrm>
            <a:off x="6434580" y="6165558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U.S. DoD</a:t>
            </a:r>
          </a:p>
        </p:txBody>
      </p:sp>
    </p:spTree>
    <p:extLst>
      <p:ext uri="{BB962C8B-B14F-4D97-AF65-F5344CB8AC3E}">
        <p14:creationId xmlns:p14="http://schemas.microsoft.com/office/powerpoint/2010/main" val="39129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Assumptions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31A6D-3E98-498E-BA2C-A2DF48A4FD2C}"/>
              </a:ext>
            </a:extLst>
          </p:cNvPr>
          <p:cNvSpPr txBox="1"/>
          <p:nvPr/>
        </p:nvSpPr>
        <p:spPr>
          <a:xfrm>
            <a:off x="936078" y="1149646"/>
            <a:ext cx="10319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Iraqis employed their SCUD equipment based on its physical parameters.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Iraqi Army did not launch their missiles from dense population centers or key infrastructure.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irports located in the southern AO were used for logistical support and resupply.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 SCUDs had to maintain a degree of proximity to their supporting infrastructure.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SCUDs had to move quickly to hideaway spots or back to their support areas to avoid Coalition air strikes in retaliation. 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 that the SCUDs had low top speeds, they likely did short distance hops via roads to compensate.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 preponderance of shots made over night, the SCUDs were likely tethered to the roads for navigation and expedited movement. </a:t>
            </a:r>
          </a:p>
        </p:txBody>
      </p:sp>
    </p:spTree>
    <p:extLst>
      <p:ext uri="{BB962C8B-B14F-4D97-AF65-F5344CB8AC3E}">
        <p14:creationId xmlns:p14="http://schemas.microsoft.com/office/powerpoint/2010/main" val="195063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Limitations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94D41-A085-47D6-BA90-A633FBF0017A}"/>
              </a:ext>
            </a:extLst>
          </p:cNvPr>
          <p:cNvSpPr txBox="1"/>
          <p:nvPr/>
        </p:nvSpPr>
        <p:spPr>
          <a:xfrm>
            <a:off x="936078" y="1276184"/>
            <a:ext cx="1031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Dated Imagery and elevation data. 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Coarse Coalition strike location data with a low confidence in accuracy.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B704862-2BFE-4204-A659-DFC0519AE276}"/>
              </a:ext>
            </a:extLst>
          </p:cNvPr>
          <p:cNvSpPr txBox="1">
            <a:spLocks/>
          </p:cNvSpPr>
          <p:nvPr/>
        </p:nvSpPr>
        <p:spPr>
          <a:xfrm>
            <a:off x="1523996" y="2926216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Mitigations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744301-5FA4-4B85-93B1-7C6208EAA2F6}"/>
              </a:ext>
            </a:extLst>
          </p:cNvPr>
          <p:cNvSpPr txBox="1"/>
          <p:nvPr/>
        </p:nvSpPr>
        <p:spPr>
          <a:xfrm>
            <a:off x="936078" y="3746219"/>
            <a:ext cx="10319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Outreach for additional launch data from the National Geospatial-Intelligence Agency. 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of the model under modern imagery and elevation data while taking note of environmental changes for comparison of results.</a:t>
            </a:r>
          </a:p>
        </p:txBody>
      </p:sp>
    </p:spTree>
    <p:extLst>
      <p:ext uri="{BB962C8B-B14F-4D97-AF65-F5344CB8AC3E}">
        <p14:creationId xmlns:p14="http://schemas.microsoft.com/office/powerpoint/2010/main" val="204729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Anticipated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A2BC9-4AFD-4A2D-ADC6-37CE26082562}"/>
              </a:ext>
            </a:extLst>
          </p:cNvPr>
          <p:cNvSpPr txBox="1"/>
          <p:nvPr/>
        </p:nvSpPr>
        <p:spPr>
          <a:xfrm>
            <a:off x="936078" y="1313672"/>
            <a:ext cx="1031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Ideal</a:t>
            </a:r>
          </a:p>
          <a:p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developed produces a competent and specific solution set of predicted launch locations within a reasonable degree of error, such as one square kilometer from a reference location (close enough for a pilot to search for and still find relatively quickly).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Acceptable</a:t>
            </a:r>
          </a:p>
          <a:p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 produces a less accurate solution that generally identifies potential launch location areas within five square kilometers.</a:t>
            </a:r>
          </a:p>
        </p:txBody>
      </p:sp>
    </p:spTree>
    <p:extLst>
      <p:ext uri="{BB962C8B-B14F-4D97-AF65-F5344CB8AC3E}">
        <p14:creationId xmlns:p14="http://schemas.microsoft.com/office/powerpoint/2010/main" val="416612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Project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EB6-6351-417F-98A3-C7284F23B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341" y="1134193"/>
            <a:ext cx="7425314" cy="48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4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Questions</a:t>
            </a:r>
          </a:p>
        </p:txBody>
      </p:sp>
      <p:pic>
        <p:nvPicPr>
          <p:cNvPr id="3" name="Picture 2" descr="A group of soldiers in a desert&#10;&#10;Description automatically generated with low confidence">
            <a:extLst>
              <a:ext uri="{FF2B5EF4-FFF2-40B4-BE49-F238E27FC236}">
                <a16:creationId xmlns:a16="http://schemas.microsoft.com/office/drawing/2014/main" id="{6A6C8FF7-96DE-497D-84C0-73BAB0D6D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35" y="1272063"/>
            <a:ext cx="6811926" cy="4549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8C4CBD-F1BE-4EEE-AC45-C1E36E00F4AA}"/>
              </a:ext>
            </a:extLst>
          </p:cNvPr>
          <p:cNvSpPr txBox="1"/>
          <p:nvPr/>
        </p:nvSpPr>
        <p:spPr>
          <a:xfrm>
            <a:off x="7593284" y="5821370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U.S. DoD</a:t>
            </a:r>
          </a:p>
        </p:txBody>
      </p:sp>
    </p:spTree>
    <p:extLst>
      <p:ext uri="{BB962C8B-B14F-4D97-AF65-F5344CB8AC3E}">
        <p14:creationId xmlns:p14="http://schemas.microsoft.com/office/powerpoint/2010/main" val="1430219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6E45D-7522-4546-A29B-5FD10292BB66}"/>
              </a:ext>
            </a:extLst>
          </p:cNvPr>
          <p:cNvSpPr txBox="1"/>
          <p:nvPr/>
        </p:nvSpPr>
        <p:spPr>
          <a:xfrm>
            <a:off x="890587" y="1057755"/>
            <a:ext cx="10410824" cy="520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Allen, J., &amp; Lu, K. (2003). Modeling and Prediction of Future Urban Growth in the Charleston Region of South Carolina: A GIS-based Integrated Approach.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Conservation Ecology,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(2). Retrieved September 1, 2021, from http://www.jstor.org/stable/26271983.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Cole, M., &amp;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Madry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(2006). Using GIS AS AN AUGUR.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Military Engineer,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(640), 61-62. Retrieved September 1, 2021, from http://www.jstor.org/stable/44531493.</a:t>
            </a:r>
          </a:p>
          <a:p>
            <a:pPr marL="360045" marR="0" indent="-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Esri. (2021).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General Suitability Modeling Workflow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 general suitability modeling workflow-ArcGIS Pro | Documentation. Retrieved October 15, 2021, from https://pro.arcgis.com/en/pro-app/latest/help/analysis/spatial-analyst/suitability-modeler/the-general-suitability-modeling-workflow.htm.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marR="0" indent="-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Esri. (2021).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 the Suitability Modeling Workflow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Understanding the suitability modeling workflow-Analytics | Documentation. Retrieved October 15, 2021, from https://desktop.arcgis.com/en/analytics/case-studies/understanding-the-suitability-modeling-workflow.htm#ESRI_SECTION1_7C9D35079E4A47929E6D53496D844769.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indent="-360045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Encyclopædia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Britannica, inc. (n.d.). </a:t>
            </a:r>
            <a:r>
              <a:rPr lang="en-US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Persian Gulf War Timeline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Encyclopædia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Britannica. Retrieved October 21, 2021, from https://www.britannica.com/list/persian-gulf-war-timeline. </a:t>
            </a:r>
          </a:p>
          <a:p>
            <a:pPr marL="360045" marR="0" indent="-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Ferreira, J., Joao, P., &amp; Martins, J. (2012). GIS for Crime Analysis - Geography for Predictive Models.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Electronic Journal Information Systems Evaluation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(1), 36–49.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EDB03-A54D-4A9E-A1DE-8A208E277E54}"/>
              </a:ext>
            </a:extLst>
          </p:cNvPr>
          <p:cNvSpPr txBox="1"/>
          <p:nvPr/>
        </p:nvSpPr>
        <p:spPr>
          <a:xfrm>
            <a:off x="1078266" y="1177444"/>
            <a:ext cx="10035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It Matters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Similar Studies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Proposed Methodology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Limitations and Mitigations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Anticipated Results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Timeline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C5DCF-0C3E-4E3B-B2EA-534A716D5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69" y="660297"/>
            <a:ext cx="3370765" cy="5485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AED540-1D0C-4CB6-8E2C-624E0AD35C3B}"/>
              </a:ext>
            </a:extLst>
          </p:cNvPr>
          <p:cNvSpPr txBox="1"/>
          <p:nvPr/>
        </p:nvSpPr>
        <p:spPr>
          <a:xfrm>
            <a:off x="9129710" y="6145315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U.S. Army</a:t>
            </a:r>
          </a:p>
        </p:txBody>
      </p:sp>
    </p:spTree>
    <p:extLst>
      <p:ext uri="{BB962C8B-B14F-4D97-AF65-F5344CB8AC3E}">
        <p14:creationId xmlns:p14="http://schemas.microsoft.com/office/powerpoint/2010/main" val="380295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5FEC0-23AF-4B34-B065-B691F9DCA6A9}"/>
              </a:ext>
            </a:extLst>
          </p:cNvPr>
          <p:cNvSpPr txBox="1"/>
          <p:nvPr/>
        </p:nvSpPr>
        <p:spPr>
          <a:xfrm>
            <a:off x="890586" y="1034907"/>
            <a:ext cx="10410825" cy="5257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360045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Hsu, E. (2002). Addressing Gulf War attack ops deficiencies ...: ARMY'S 'TIGER' SOFTWARE PROGRAM AIMED AT TRACKING ENEMY MISSILE LAUNCHERS.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 Missile Defense,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(23), 1-6. Retrieved September 1, 2021, from http://www.jstor.org/stable/24782877.</a:t>
            </a:r>
          </a:p>
          <a:p>
            <a:pPr marL="360045" marR="0" indent="-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Keaney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T. A., &amp; Cohen, E. A., 2 Gulf War Air Power Survey: Operations and Effects and Effectiveness (1993). Washington, D.C.; Department of Defense.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marR="0" indent="-360045"/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Kemp, H. C. (2017).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of Launch: Countering Theater Ballistic Missiles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(Issue brief). Atlantic Council.</a:t>
            </a:r>
          </a:p>
          <a:p>
            <a:pPr marL="360045" marR="0" indent="-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Liang, J. (1997). SSDC DEVELOPS NEW SOFTWARE TO HELP LOCATE MOBILE MISSILE LAUNCHERS.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 Missile Defense,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(9), 36-37. Retrieved September 1, 2021, from http://www.jstor.org/stable/43971232.</a:t>
            </a:r>
          </a:p>
          <a:p>
            <a:pPr marL="360045" marR="0" indent="-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Maxar. (2020, December).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Signature Analyst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Maxar Resources. Retrieved October 18, 2021, from https://resources.maxar.com/data-sheets/signature-analyst.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marR="0" indent="-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Rosenau, W. (2001). Coalition SCUD-Hunting in Iraq, 1991. In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 Operations Forces and Elusive Enemy Ground Targets: Lessons from Vietnam and the Persian Gulf War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essay, RAND Corporation.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107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Stauder, R. (2014).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Modeling Suitability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Esri. Retrieved October 18, 2021, from https://www.esri.com/about/newsroom/arcuser/modeling-suitability/. </a:t>
            </a:r>
          </a:p>
          <a:p>
            <a:pPr marL="360045" marR="0" indent="-457200">
              <a:lnSpc>
                <a:spcPct val="107000"/>
              </a:lnSpc>
            </a:pPr>
            <a:endParaRPr lang="en-US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045" marR="0" indent="-457200">
              <a:lnSpc>
                <a:spcPct val="107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SS-1C (Scud-B) Russian Surface to Surface Short Range Ballistic Missile. (2020). Retrieved September 4, 2020, from https://odin.tradoc.army.mil/Search/WEG/SS-1C%20(Scud-B)%20Russian%20Surface%20to%20Surface%20Short%20Range%20Ballistic%20Missile</a:t>
            </a:r>
          </a:p>
          <a:p>
            <a:pPr marL="360045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4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5FEC0-23AF-4B34-B065-B691F9DCA6A9}"/>
              </a:ext>
            </a:extLst>
          </p:cNvPr>
          <p:cNvSpPr txBox="1"/>
          <p:nvPr/>
        </p:nvSpPr>
        <p:spPr>
          <a:xfrm>
            <a:off x="890586" y="1034907"/>
            <a:ext cx="10410825" cy="185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360045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STORY, W. (1995).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World Traps and Pitfalls: Ballistic Missiles, Cruise Missiles, and Land-Based Airpower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(pp. 19-32, Rep.). Air University Press. Retrieved September 1, 2021, from http://www.jstor.org/stable/resrep13964.8.</a:t>
            </a:r>
          </a:p>
          <a:p>
            <a:pPr marL="360045" marR="0" indent="-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Vesser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D. A., Iraq’s Scud Ballistic Missiles (2001). Washington, D.C.; Department of Defense.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marR="0" indent="-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Watkins Lang, S. (2016, January 20).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SMDC history: 25 years since first 'SPACE WAR'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https://www.army.mil/article/161173/smdc_history_25_years_since_first_space_war. 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7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Why It Matters</a:t>
            </a:r>
          </a:p>
        </p:txBody>
      </p:sp>
      <p:pic>
        <p:nvPicPr>
          <p:cNvPr id="15" name="Picture 14" descr="A group of people standing on a rock&#10;&#10;Description automatically generated">
            <a:extLst>
              <a:ext uri="{FF2B5EF4-FFF2-40B4-BE49-F238E27FC236}">
                <a16:creationId xmlns:a16="http://schemas.microsoft.com/office/drawing/2014/main" id="{D3BC0651-5518-46B3-B9FC-EA258A827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13" y="1012817"/>
            <a:ext cx="7499919" cy="50072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9AC6EF-EBA7-42E1-B24E-1D518ADA264A}"/>
              </a:ext>
            </a:extLst>
          </p:cNvPr>
          <p:cNvSpPr txBox="1"/>
          <p:nvPr/>
        </p:nvSpPr>
        <p:spPr>
          <a:xfrm>
            <a:off x="7098784" y="6020116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The Seattle Times</a:t>
            </a:r>
          </a:p>
        </p:txBody>
      </p:sp>
    </p:spTree>
    <p:extLst>
      <p:ext uri="{BB962C8B-B14F-4D97-AF65-F5344CB8AC3E}">
        <p14:creationId xmlns:p14="http://schemas.microsoft.com/office/powerpoint/2010/main" val="139454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E146AAB-4F50-4E24-ACAB-E381311740C9}"/>
              </a:ext>
            </a:extLst>
          </p:cNvPr>
          <p:cNvCxnSpPr>
            <a:cxnSpLocks/>
          </p:cNvCxnSpPr>
          <p:nvPr/>
        </p:nvCxnSpPr>
        <p:spPr>
          <a:xfrm>
            <a:off x="1892595" y="1695295"/>
            <a:ext cx="9165265" cy="38336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6C8E8E-6111-40FB-9EC3-FABA2D2AC70E}"/>
              </a:ext>
            </a:extLst>
          </p:cNvPr>
          <p:cNvCxnSpPr>
            <a:cxnSpLocks/>
          </p:cNvCxnSpPr>
          <p:nvPr/>
        </p:nvCxnSpPr>
        <p:spPr>
          <a:xfrm>
            <a:off x="1892595" y="1695295"/>
            <a:ext cx="5592726" cy="4312100"/>
          </a:xfrm>
          <a:prstGeom prst="line">
            <a:avLst/>
          </a:prstGeom>
          <a:ln w="19050">
            <a:solidFill>
              <a:srgbClr val="FF0000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7C59927-61F2-4E70-AC5C-528DA7BB17DE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Objectives</a:t>
            </a:r>
          </a:p>
        </p:txBody>
      </p:sp>
      <p:pic>
        <p:nvPicPr>
          <p:cNvPr id="19" name="Picture 18" descr="A satellite in space&#10;&#10;Description automatically generated">
            <a:extLst>
              <a:ext uri="{FF2B5EF4-FFF2-40B4-BE49-F238E27FC236}">
                <a16:creationId xmlns:a16="http://schemas.microsoft.com/office/drawing/2014/main" id="{D5990AF7-00A1-49BE-B7CF-13170CC5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3236" flipH="1">
            <a:off x="294287" y="94097"/>
            <a:ext cx="2749615" cy="189583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DDD0C89-29F5-453B-9C9A-C9AAA9E7628A}"/>
              </a:ext>
            </a:extLst>
          </p:cNvPr>
          <p:cNvSpPr/>
          <p:nvPr/>
        </p:nvSpPr>
        <p:spPr>
          <a:xfrm>
            <a:off x="7378995" y="5284381"/>
            <a:ext cx="4082903" cy="11039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fire&#10;&#10;Description automatically generated">
            <a:extLst>
              <a:ext uri="{FF2B5EF4-FFF2-40B4-BE49-F238E27FC236}">
                <a16:creationId xmlns:a16="http://schemas.microsoft.com/office/drawing/2014/main" id="{91357CA4-5C3F-401B-B460-71C7A0372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84" y="4796455"/>
            <a:ext cx="2577067" cy="1449600"/>
          </a:xfrm>
          <a:prstGeom prst="rect">
            <a:avLst/>
          </a:prstGeom>
        </p:spPr>
      </p:pic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A581216A-2AC2-41B1-A6F7-9CD249E0BC16}"/>
              </a:ext>
            </a:extLst>
          </p:cNvPr>
          <p:cNvSpPr/>
          <p:nvPr/>
        </p:nvSpPr>
        <p:spPr>
          <a:xfrm rot="5222915">
            <a:off x="376449" y="1403639"/>
            <a:ext cx="322451" cy="464859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ghtning Bolt 35">
            <a:extLst>
              <a:ext uri="{FF2B5EF4-FFF2-40B4-BE49-F238E27FC236}">
                <a16:creationId xmlns:a16="http://schemas.microsoft.com/office/drawing/2014/main" id="{75DBB03F-D6AB-4DE6-8E46-691F103514E6}"/>
              </a:ext>
            </a:extLst>
          </p:cNvPr>
          <p:cNvSpPr/>
          <p:nvPr/>
        </p:nvSpPr>
        <p:spPr>
          <a:xfrm rot="3642109">
            <a:off x="753769" y="1735954"/>
            <a:ext cx="354088" cy="558807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ghtning Bolt 37">
            <a:extLst>
              <a:ext uri="{FF2B5EF4-FFF2-40B4-BE49-F238E27FC236}">
                <a16:creationId xmlns:a16="http://schemas.microsoft.com/office/drawing/2014/main" id="{A46140F6-31C5-450B-A4D3-CF8F05BFF882}"/>
              </a:ext>
            </a:extLst>
          </p:cNvPr>
          <p:cNvSpPr/>
          <p:nvPr/>
        </p:nvSpPr>
        <p:spPr>
          <a:xfrm rot="19854610" flipH="1">
            <a:off x="1342887" y="1853396"/>
            <a:ext cx="322451" cy="464859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7283B6-C8EB-4CE4-8DF3-84840D624372}"/>
              </a:ext>
            </a:extLst>
          </p:cNvPr>
          <p:cNvSpPr txBox="1"/>
          <p:nvPr/>
        </p:nvSpPr>
        <p:spPr>
          <a:xfrm>
            <a:off x="4972069" y="1245937"/>
            <a:ext cx="72866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Problem: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early missile warning technology focuses on post-launch detection and warning for ballistic missiles threats resulting in significantly decreased reaction time. 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C1BB00-C808-4FAB-A30C-7268CA254255}"/>
              </a:ext>
            </a:extLst>
          </p:cNvPr>
          <p:cNvSpPr txBox="1"/>
          <p:nvPr/>
        </p:nvSpPr>
        <p:spPr>
          <a:xfrm>
            <a:off x="43504" y="4916680"/>
            <a:ext cx="681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Question: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can GIS be injected into the early missile warning architecture to aid in predicting launch locations, ultimately getting left-of-launch? </a:t>
            </a:r>
          </a:p>
        </p:txBody>
      </p:sp>
    </p:spTree>
    <p:extLst>
      <p:ext uri="{BB962C8B-B14F-4D97-AF65-F5344CB8AC3E}">
        <p14:creationId xmlns:p14="http://schemas.microsoft.com/office/powerpoint/2010/main" val="8488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E146AAB-4F50-4E24-ACAB-E381311740C9}"/>
              </a:ext>
            </a:extLst>
          </p:cNvPr>
          <p:cNvCxnSpPr>
            <a:cxnSpLocks/>
          </p:cNvCxnSpPr>
          <p:nvPr/>
        </p:nvCxnSpPr>
        <p:spPr>
          <a:xfrm>
            <a:off x="1892595" y="1695295"/>
            <a:ext cx="9165265" cy="38336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6C8E8E-6111-40FB-9EC3-FABA2D2AC70E}"/>
              </a:ext>
            </a:extLst>
          </p:cNvPr>
          <p:cNvCxnSpPr>
            <a:cxnSpLocks/>
          </p:cNvCxnSpPr>
          <p:nvPr/>
        </p:nvCxnSpPr>
        <p:spPr>
          <a:xfrm>
            <a:off x="1892595" y="1695295"/>
            <a:ext cx="5592726" cy="4312100"/>
          </a:xfrm>
          <a:prstGeom prst="line">
            <a:avLst/>
          </a:prstGeom>
          <a:ln w="19050">
            <a:solidFill>
              <a:srgbClr val="FF0000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7C59927-61F2-4E70-AC5C-528DA7BB17DE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Getting Left of Launch</a:t>
            </a:r>
          </a:p>
        </p:txBody>
      </p:sp>
      <p:pic>
        <p:nvPicPr>
          <p:cNvPr id="19" name="Picture 18" descr="A satellite in space&#10;&#10;Description automatically generated">
            <a:extLst>
              <a:ext uri="{FF2B5EF4-FFF2-40B4-BE49-F238E27FC236}">
                <a16:creationId xmlns:a16="http://schemas.microsoft.com/office/drawing/2014/main" id="{D5990AF7-00A1-49BE-B7CF-13170CC5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3236" flipH="1">
            <a:off x="294287" y="94097"/>
            <a:ext cx="2749615" cy="189583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DDD0C89-29F5-453B-9C9A-C9AAA9E7628A}"/>
              </a:ext>
            </a:extLst>
          </p:cNvPr>
          <p:cNvSpPr/>
          <p:nvPr/>
        </p:nvSpPr>
        <p:spPr>
          <a:xfrm>
            <a:off x="7378995" y="5284381"/>
            <a:ext cx="4082903" cy="11039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A581216A-2AC2-41B1-A6F7-9CD249E0BC16}"/>
              </a:ext>
            </a:extLst>
          </p:cNvPr>
          <p:cNvSpPr/>
          <p:nvPr/>
        </p:nvSpPr>
        <p:spPr>
          <a:xfrm rot="5222915">
            <a:off x="376449" y="1403639"/>
            <a:ext cx="322451" cy="464859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ghtning Bolt 35">
            <a:extLst>
              <a:ext uri="{FF2B5EF4-FFF2-40B4-BE49-F238E27FC236}">
                <a16:creationId xmlns:a16="http://schemas.microsoft.com/office/drawing/2014/main" id="{75DBB03F-D6AB-4DE6-8E46-691F103514E6}"/>
              </a:ext>
            </a:extLst>
          </p:cNvPr>
          <p:cNvSpPr/>
          <p:nvPr/>
        </p:nvSpPr>
        <p:spPr>
          <a:xfrm rot="3642109">
            <a:off x="753769" y="1735954"/>
            <a:ext cx="354088" cy="558807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ghtning Bolt 37">
            <a:extLst>
              <a:ext uri="{FF2B5EF4-FFF2-40B4-BE49-F238E27FC236}">
                <a16:creationId xmlns:a16="http://schemas.microsoft.com/office/drawing/2014/main" id="{A46140F6-31C5-450B-A4D3-CF8F05BFF882}"/>
              </a:ext>
            </a:extLst>
          </p:cNvPr>
          <p:cNvSpPr/>
          <p:nvPr/>
        </p:nvSpPr>
        <p:spPr>
          <a:xfrm rot="19854610" flipH="1">
            <a:off x="1342887" y="1853396"/>
            <a:ext cx="322451" cy="464859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A735D-0FCF-4775-8DC3-EC46B630F549}"/>
              </a:ext>
            </a:extLst>
          </p:cNvPr>
          <p:cNvSpPr/>
          <p:nvPr/>
        </p:nvSpPr>
        <p:spPr>
          <a:xfrm>
            <a:off x="8686800" y="5487334"/>
            <a:ext cx="1657350" cy="5975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D705B8-5C13-476E-8793-8D8E0FB3F55F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2182303" y="1838991"/>
            <a:ext cx="6504498" cy="424586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1F6FA1-F47E-410A-960D-A1BC2F07C96E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2182303" y="1838991"/>
            <a:ext cx="8161848" cy="36483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fire&#10;&#10;Description automatically generated">
            <a:extLst>
              <a:ext uri="{FF2B5EF4-FFF2-40B4-BE49-F238E27FC236}">
                <a16:creationId xmlns:a16="http://schemas.microsoft.com/office/drawing/2014/main" id="{91357CA4-5C3F-401B-B460-71C7A0372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18" y="4723806"/>
            <a:ext cx="2577067" cy="1449600"/>
          </a:xfrm>
          <a:prstGeom prst="rect">
            <a:avLst/>
          </a:prstGeom>
        </p:spPr>
      </p:pic>
      <p:pic>
        <p:nvPicPr>
          <p:cNvPr id="24" name="Picture 23" descr="A picture containing person, dark, holding, table&#10;&#10;Description automatically generated">
            <a:extLst>
              <a:ext uri="{FF2B5EF4-FFF2-40B4-BE49-F238E27FC236}">
                <a16:creationId xmlns:a16="http://schemas.microsoft.com/office/drawing/2014/main" id="{414C82F4-DE90-41E6-B412-60622243E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58" y="4448333"/>
            <a:ext cx="2145010" cy="1802529"/>
          </a:xfrm>
          <a:prstGeom prst="rect">
            <a:avLst/>
          </a:prstGeom>
        </p:spPr>
      </p:pic>
      <p:pic>
        <p:nvPicPr>
          <p:cNvPr id="18" name="Picture 17" descr="A truck is parked in front of a building&#10;&#10;Description automatically generated">
            <a:extLst>
              <a:ext uri="{FF2B5EF4-FFF2-40B4-BE49-F238E27FC236}">
                <a16:creationId xmlns:a16="http://schemas.microsoft.com/office/drawing/2014/main" id="{484427BC-FC3E-48B7-ABC0-91498EC59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89" y="5131122"/>
            <a:ext cx="1301851" cy="9273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50BA72-8ACC-42DA-9639-B52C7EA2BD8C}"/>
              </a:ext>
            </a:extLst>
          </p:cNvPr>
          <p:cNvSpPr txBox="1"/>
          <p:nvPr/>
        </p:nvSpPr>
        <p:spPr>
          <a:xfrm>
            <a:off x="6306207" y="1031016"/>
            <a:ext cx="5781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Proposal: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objectives of this proposal are to gain an understanding of previous attempts to use GIS analysis to predict Transporter-Erector-Launcher (TEL) launch locations as well as synthesize the methods with those of similar studies under the lens of SCUD-hunting during the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Gulf War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development of a new, modern prediction tool.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6E7BCC-F77C-4090-A517-39F32612988A}"/>
              </a:ext>
            </a:extLst>
          </p:cNvPr>
          <p:cNvSpPr txBox="1"/>
          <p:nvPr/>
        </p:nvSpPr>
        <p:spPr>
          <a:xfrm>
            <a:off x="72241" y="4380101"/>
            <a:ext cx="6105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End State: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final product is an effective tool designed to model a specific TELs physical parameters and employment in a designated Area of Operations (AO), identifying ideal launch locations for improved warning via refined surveillance and engagement.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Background – The Gulf War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113F9-0DD7-4A37-9130-9505E03E11A0}"/>
              </a:ext>
            </a:extLst>
          </p:cNvPr>
          <p:cNvSpPr txBox="1"/>
          <p:nvPr/>
        </p:nvSpPr>
        <p:spPr>
          <a:xfrm>
            <a:off x="1078262" y="1012817"/>
            <a:ext cx="10035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August 1990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Iraq invades Kuwait prompting American troops to assemble in Saudi Arabia.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29 November 1990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The U.N. sets the ultimatum for Iraqi withdrawal by 15 January 1991.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 January 1991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The deadline passes without Iraqi withdrawal.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17 January 1991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The Gulf War begins with a Coalition air campaign targeting Iraqi infrastructure, communication equipment, and air defenses.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 January 1991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Iraq fires its first SCUD missiles on Israel and Saudi Arabia, initiating the “Great SCUD Hunt.”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24 February 1991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Coalition forces begin a ground offensive to retake Kuwait.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25 February 1991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An Iraqi SCUD missile destroys a barracks in Saudi Arabia, killing 28 Americans and wounding nearly 100 others.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28 February 1991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Iraq accepts U.N. resolutions, bringing a close to combat operations and the Gulf War.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1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Background – SCUD-Hunting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113F9-0DD7-4A37-9130-9505E03E11A0}"/>
              </a:ext>
            </a:extLst>
          </p:cNvPr>
          <p:cNvSpPr txBox="1"/>
          <p:nvPr/>
        </p:nvSpPr>
        <p:spPr>
          <a:xfrm>
            <a:off x="1078262" y="1276290"/>
            <a:ext cx="4231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Efforts During the Gulf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 Patrols and Strikes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Detection and targeting through the Defense Support Program (DSP)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645EB-671C-46FB-B6AE-F95F8F77EB86}"/>
              </a:ext>
            </a:extLst>
          </p:cNvPr>
          <p:cNvSpPr txBox="1"/>
          <p:nvPr/>
        </p:nvSpPr>
        <p:spPr>
          <a:xfrm>
            <a:off x="6881812" y="1276290"/>
            <a:ext cx="4838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Efforts After the Gulf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Stalker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Upgrading the Space-based Early Missile Warning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89B119-398A-4FF0-98A9-AA09923FC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3684799"/>
            <a:ext cx="2203241" cy="23766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7F1006-25B9-4E0F-8C5D-1CDD4BB95326}"/>
              </a:ext>
            </a:extLst>
          </p:cNvPr>
          <p:cNvSpPr txBox="1"/>
          <p:nvPr/>
        </p:nvSpPr>
        <p:spPr>
          <a:xfrm>
            <a:off x="3641899" y="6077354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U.S. Air Force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9B4DDB-A8E3-4D7D-8E98-EE4414CE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549" y="3697587"/>
            <a:ext cx="2718563" cy="2376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52CD15-DE06-4702-9B06-67D9374016FF}"/>
              </a:ext>
            </a:extLst>
          </p:cNvPr>
          <p:cNvSpPr txBox="1"/>
          <p:nvPr/>
        </p:nvSpPr>
        <p:spPr>
          <a:xfrm>
            <a:off x="9060655" y="6074270"/>
            <a:ext cx="243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U.S. Air Force</a:t>
            </a:r>
          </a:p>
        </p:txBody>
      </p:sp>
      <p:pic>
        <p:nvPicPr>
          <p:cNvPr id="3" name="Picture 2" descr="A picture containing outdoor, plane, military, fighter&#10;&#10;Description automatically generated">
            <a:extLst>
              <a:ext uri="{FF2B5EF4-FFF2-40B4-BE49-F238E27FC236}">
                <a16:creationId xmlns:a16="http://schemas.microsoft.com/office/drawing/2014/main" id="{CE80C03D-205B-476B-885C-667F94B2C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2" y="3089296"/>
            <a:ext cx="2814136" cy="2110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DF9C0F-7426-4CE2-ABCD-CDD6ACBDF87A}"/>
              </a:ext>
            </a:extLst>
          </p:cNvPr>
          <p:cNvSpPr txBox="1"/>
          <p:nvPr/>
        </p:nvSpPr>
        <p:spPr>
          <a:xfrm>
            <a:off x="1028005" y="5199898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U.S. DoD</a:t>
            </a:r>
          </a:p>
        </p:txBody>
      </p:sp>
      <p:pic>
        <p:nvPicPr>
          <p:cNvPr id="17" name="Picture 16" descr="A picture containing text, indoor, person, playing&#10;&#10;Description automatically generated">
            <a:extLst>
              <a:ext uri="{FF2B5EF4-FFF2-40B4-BE49-F238E27FC236}">
                <a16:creationId xmlns:a16="http://schemas.microsoft.com/office/drawing/2014/main" id="{048ACC86-DE8A-4F32-A85A-2AAA575F9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89" y="3084129"/>
            <a:ext cx="2835499" cy="17721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951AD0-7E72-468C-B256-179FC018EB52}"/>
              </a:ext>
            </a:extLst>
          </p:cNvPr>
          <p:cNvSpPr txBox="1"/>
          <p:nvPr/>
        </p:nvSpPr>
        <p:spPr>
          <a:xfrm>
            <a:off x="6273688" y="4884891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Signal Magazine</a:t>
            </a:r>
          </a:p>
        </p:txBody>
      </p:sp>
    </p:spTree>
    <p:extLst>
      <p:ext uri="{BB962C8B-B14F-4D97-AF65-F5344CB8AC3E}">
        <p14:creationId xmlns:p14="http://schemas.microsoft.com/office/powerpoint/2010/main" val="32960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523996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Similar Studies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D2443-CEB2-4D0E-BFD7-CCB679F7AFAB}"/>
              </a:ext>
            </a:extLst>
          </p:cNvPr>
          <p:cNvSpPr txBox="1"/>
          <p:nvPr/>
        </p:nvSpPr>
        <p:spPr>
          <a:xfrm>
            <a:off x="1214765" y="1778663"/>
            <a:ext cx="3751536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Using GIS as an Augur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takeaways necessary for mapping event probabilities: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good sample of its known locations;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correct variables to explain its presence or absence; and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ability to create those variables.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91FBE-5E13-47DE-A52D-ACF6A3949B6B}"/>
              </a:ext>
            </a:extLst>
          </p:cNvPr>
          <p:cNvSpPr txBox="1"/>
          <p:nvPr/>
        </p:nvSpPr>
        <p:spPr>
          <a:xfrm>
            <a:off x="6095998" y="1384070"/>
            <a:ext cx="5485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Modeling and Prediction of Future Urban Growth in the Charleston Region of South Carolina</a:t>
            </a: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Demonstrated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adept identification and creation of variables from good sample collections.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Applied several approaches (logistical regression, rule-based model, and focus group).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Trained models yielded highly accurate predictions.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F4E23-ED05-4CAB-8A08-84AA28076AA3}"/>
              </a:ext>
            </a:extLst>
          </p:cNvPr>
          <p:cNvSpPr txBox="1"/>
          <p:nvPr/>
        </p:nvSpPr>
        <p:spPr>
          <a:xfrm>
            <a:off x="6095998" y="4054166"/>
            <a:ext cx="5485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GIS for Crime Analysis - Geography for Predictive Models</a:t>
            </a:r>
          </a:p>
          <a:p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Demonstrated the impacts of smaller, less accurate sample data as well as fewer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Trained model yielded less accurate crime mapping results with limited effectiveness.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BACCFD-8134-41B1-A973-F761023BFAF5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4966301" y="2676732"/>
            <a:ext cx="1129697" cy="1046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9A7FD7-4386-4030-A726-B5AFC866B247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4966301" y="3722785"/>
            <a:ext cx="1129697" cy="13470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81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8A2A2-85E9-4C68-991A-2146D3AC9ED7}"/>
              </a:ext>
            </a:extLst>
          </p:cNvPr>
          <p:cNvSpPr txBox="1"/>
          <p:nvPr/>
        </p:nvSpPr>
        <p:spPr>
          <a:xfrm>
            <a:off x="5310187" y="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5E77-53E5-4002-BAFA-2B9EFA4DD5B6}"/>
              </a:ext>
            </a:extLst>
          </p:cNvPr>
          <p:cNvSpPr txBox="1"/>
          <p:nvPr/>
        </p:nvSpPr>
        <p:spPr>
          <a:xfrm>
            <a:off x="5310187" y="6550223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3B356-D161-4EEE-94CE-DC85D9443C8A}"/>
              </a:ext>
            </a:extLst>
          </p:cNvPr>
          <p:cNvSpPr/>
          <p:nvPr/>
        </p:nvSpPr>
        <p:spPr>
          <a:xfrm>
            <a:off x="890586" y="6416873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00572-C37A-40C2-A688-0901E9123C3F}"/>
              </a:ext>
            </a:extLst>
          </p:cNvPr>
          <p:cNvSpPr/>
          <p:nvPr/>
        </p:nvSpPr>
        <p:spPr>
          <a:xfrm>
            <a:off x="804861" y="283964"/>
            <a:ext cx="10410825" cy="10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D721161-9D27-4F1D-8DA5-E57C8782C74C}"/>
              </a:ext>
            </a:extLst>
          </p:cNvPr>
          <p:cNvSpPr txBox="1">
            <a:spLocks/>
          </p:cNvSpPr>
          <p:nvPr/>
        </p:nvSpPr>
        <p:spPr>
          <a:xfrm>
            <a:off x="1438271" y="417314"/>
            <a:ext cx="9144004" cy="566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Proposed Methodology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ECAD8-E050-4CC0-98EF-3F72D058C3AB}"/>
              </a:ext>
            </a:extLst>
          </p:cNvPr>
          <p:cNvSpPr txBox="1"/>
          <p:nvPr/>
        </p:nvSpPr>
        <p:spPr>
          <a:xfrm>
            <a:off x="890586" y="1276135"/>
            <a:ext cx="4560955" cy="430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Suitability Model Workflow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the problem.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and derive the criteria.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 the values.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 and combine.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Locate.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7359E-C328-4492-B39C-F95D907274EC}"/>
              </a:ext>
            </a:extLst>
          </p:cNvPr>
          <p:cNvSpPr txBox="1"/>
          <p:nvPr/>
        </p:nvSpPr>
        <p:spPr>
          <a:xfrm>
            <a:off x="10233062" y="5845481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Esri</a:t>
            </a:r>
          </a:p>
        </p:txBody>
      </p:sp>
      <p:pic>
        <p:nvPicPr>
          <p:cNvPr id="14" name="Picture 1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322C798-16AA-4E82-968B-E2083FA5C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25" y="1606057"/>
            <a:ext cx="7287485" cy="41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380E62-502F-4FBE-A954-265E5522D10A}"/>
              </a:ext>
            </a:extLst>
          </p:cNvPr>
          <p:cNvSpPr txBox="1"/>
          <p:nvPr/>
        </p:nvSpPr>
        <p:spPr>
          <a:xfrm>
            <a:off x="4819625" y="5845480"/>
            <a:ext cx="4560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Basic Workflow Example for Bobcat Habitats. </a:t>
            </a:r>
          </a:p>
        </p:txBody>
      </p:sp>
    </p:spTree>
    <p:extLst>
      <p:ext uri="{BB962C8B-B14F-4D97-AF65-F5344CB8AC3E}">
        <p14:creationId xmlns:p14="http://schemas.microsoft.com/office/powerpoint/2010/main" val="82973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6197</TotalTime>
  <Words>1798</Words>
  <Application>Microsoft Office PowerPoint</Application>
  <PresentationFormat>Widescreen</PresentationFormat>
  <Paragraphs>243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Office Theme</vt:lpstr>
      <vt:lpstr>A Return to SCUD-Hunting with 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GIS to Space-Based Early Missile Warning</dc:title>
  <dc:creator>Zollar, Alan Ray</dc:creator>
  <cp:lastModifiedBy>Zollar, Alan Ray</cp:lastModifiedBy>
  <cp:revision>71</cp:revision>
  <dcterms:created xsi:type="dcterms:W3CDTF">2020-09-14T08:57:31Z</dcterms:created>
  <dcterms:modified xsi:type="dcterms:W3CDTF">2021-10-24T22:23:57Z</dcterms:modified>
</cp:coreProperties>
</file>